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13" r:id="rId2"/>
    <p:sldId id="378" r:id="rId3"/>
    <p:sldId id="316" r:id="rId4"/>
    <p:sldId id="391" r:id="rId5"/>
    <p:sldId id="317" r:id="rId6"/>
    <p:sldId id="318" r:id="rId7"/>
    <p:sldId id="319" r:id="rId8"/>
    <p:sldId id="320" r:id="rId9"/>
    <p:sldId id="321" r:id="rId10"/>
    <p:sldId id="322" r:id="rId11"/>
    <p:sldId id="392" r:id="rId12"/>
    <p:sldId id="393" r:id="rId13"/>
    <p:sldId id="323" r:id="rId14"/>
    <p:sldId id="324" r:id="rId15"/>
    <p:sldId id="325" r:id="rId16"/>
    <p:sldId id="365" r:id="rId17"/>
    <p:sldId id="366" r:id="rId18"/>
    <p:sldId id="369" r:id="rId19"/>
    <p:sldId id="386" r:id="rId20"/>
    <p:sldId id="387" r:id="rId21"/>
    <p:sldId id="326" r:id="rId22"/>
    <p:sldId id="329" r:id="rId23"/>
    <p:sldId id="330" r:id="rId24"/>
    <p:sldId id="384" r:id="rId25"/>
    <p:sldId id="362" r:id="rId26"/>
    <p:sldId id="361" r:id="rId27"/>
    <p:sldId id="363" r:id="rId28"/>
    <p:sldId id="328" r:id="rId29"/>
    <p:sldId id="356" r:id="rId30"/>
    <p:sldId id="379" r:id="rId31"/>
    <p:sldId id="380" r:id="rId32"/>
    <p:sldId id="381" r:id="rId33"/>
    <p:sldId id="382" r:id="rId34"/>
    <p:sldId id="383" r:id="rId35"/>
    <p:sldId id="331" r:id="rId36"/>
    <p:sldId id="332" r:id="rId37"/>
    <p:sldId id="390" r:id="rId38"/>
    <p:sldId id="364" r:id="rId39"/>
    <p:sldId id="395" r:id="rId40"/>
    <p:sldId id="394" r:id="rId41"/>
    <p:sldId id="333" r:id="rId42"/>
    <p:sldId id="347" r:id="rId43"/>
    <p:sldId id="373" r:id="rId44"/>
    <p:sldId id="348" r:id="rId45"/>
    <p:sldId id="350" r:id="rId46"/>
    <p:sldId id="351" r:id="rId47"/>
    <p:sldId id="352" r:id="rId48"/>
    <p:sldId id="353" r:id="rId49"/>
    <p:sldId id="345" r:id="rId50"/>
    <p:sldId id="388" r:id="rId51"/>
    <p:sldId id="338" r:id="rId52"/>
    <p:sldId id="339" r:id="rId53"/>
    <p:sldId id="341" r:id="rId54"/>
    <p:sldId id="343" r:id="rId55"/>
    <p:sldId id="371" r:id="rId56"/>
    <p:sldId id="344" r:id="rId57"/>
    <p:sldId id="376" r:id="rId58"/>
    <p:sldId id="389" r:id="rId59"/>
    <p:sldId id="385" r:id="rId6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1F1F1"/>
    <a:srgbClr val="792B25"/>
    <a:srgbClr val="006600"/>
    <a:srgbClr val="FF00FF"/>
    <a:srgbClr val="FFFFFF"/>
    <a:srgbClr val="FF0000"/>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4" autoAdjust="0"/>
    <p:restoredTop sz="95679" autoAdjust="0"/>
  </p:normalViewPr>
  <p:slideViewPr>
    <p:cSldViewPr>
      <p:cViewPr varScale="1">
        <p:scale>
          <a:sx n="97" d="100"/>
          <a:sy n="97" d="100"/>
        </p:scale>
        <p:origin x="1171" y="7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5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emf"/><Relationship Id="rId7" Type="http://schemas.openxmlformats.org/officeDocument/2006/relationships/image" Target="../media/image53.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9"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9.wmf"/><Relationship Id="rId3" Type="http://schemas.openxmlformats.org/officeDocument/2006/relationships/image" Target="../media/image89.emf"/><Relationship Id="rId7" Type="http://schemas.openxmlformats.org/officeDocument/2006/relationships/image" Target="../media/image93.wmf"/><Relationship Id="rId12" Type="http://schemas.openxmlformats.org/officeDocument/2006/relationships/image" Target="../media/image98.wmf"/><Relationship Id="rId2" Type="http://schemas.openxmlformats.org/officeDocument/2006/relationships/image" Target="../media/image88.emf"/><Relationship Id="rId1" Type="http://schemas.openxmlformats.org/officeDocument/2006/relationships/image" Target="../media/image87.wmf"/><Relationship Id="rId6" Type="http://schemas.openxmlformats.org/officeDocument/2006/relationships/image" Target="../media/image92.wmf"/><Relationship Id="rId11" Type="http://schemas.openxmlformats.org/officeDocument/2006/relationships/image" Target="../media/image97.wmf"/><Relationship Id="rId5" Type="http://schemas.openxmlformats.org/officeDocument/2006/relationships/image" Target="../media/image91.emf"/><Relationship Id="rId10" Type="http://schemas.openxmlformats.org/officeDocument/2006/relationships/image" Target="../media/image96.emf"/><Relationship Id="rId4" Type="http://schemas.openxmlformats.org/officeDocument/2006/relationships/image" Target="../media/image90.wmf"/><Relationship Id="rId9"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08.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03.wmf"/><Relationship Id="rId7" Type="http://schemas.openxmlformats.org/officeDocument/2006/relationships/image" Target="../media/image114.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13.wmf"/><Relationship Id="rId5" Type="http://schemas.openxmlformats.org/officeDocument/2006/relationships/image" Target="../media/image105.wmf"/><Relationship Id="rId10" Type="http://schemas.openxmlformats.org/officeDocument/2006/relationships/image" Target="../media/image116.wmf"/><Relationship Id="rId4" Type="http://schemas.openxmlformats.org/officeDocument/2006/relationships/image" Target="../media/image104.wmf"/><Relationship Id="rId9"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03.wmf"/><Relationship Id="rId7" Type="http://schemas.openxmlformats.org/officeDocument/2006/relationships/image" Target="../media/image109.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17.wmf"/><Relationship Id="rId5" Type="http://schemas.openxmlformats.org/officeDocument/2006/relationships/image" Target="../media/image105.wmf"/><Relationship Id="rId10" Type="http://schemas.openxmlformats.org/officeDocument/2006/relationships/image" Target="../media/image120.wmf"/><Relationship Id="rId4" Type="http://schemas.openxmlformats.org/officeDocument/2006/relationships/image" Target="../media/image104.wmf"/><Relationship Id="rId9"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e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emf"/><Relationship Id="rId10" Type="http://schemas.openxmlformats.org/officeDocument/2006/relationships/image" Target="../media/image139.wmf"/><Relationship Id="rId4" Type="http://schemas.openxmlformats.org/officeDocument/2006/relationships/image" Target="../media/image133.emf"/><Relationship Id="rId9"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e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e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10" Type="http://schemas.openxmlformats.org/officeDocument/2006/relationships/image" Target="../media/image157.wmf"/><Relationship Id="rId4" Type="http://schemas.openxmlformats.org/officeDocument/2006/relationships/image" Target="../media/image151.wmf"/><Relationship Id="rId9" Type="http://schemas.openxmlformats.org/officeDocument/2006/relationships/image" Target="../media/image15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emf"/><Relationship Id="rId1" Type="http://schemas.openxmlformats.org/officeDocument/2006/relationships/image" Target="../media/image158.e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image" Target="../media/image163.wmf"/><Relationship Id="rId18" Type="http://schemas.openxmlformats.org/officeDocument/2006/relationships/image" Target="../media/image176.emf"/><Relationship Id="rId3" Type="http://schemas.openxmlformats.org/officeDocument/2006/relationships/image" Target="../media/image160.wmf"/><Relationship Id="rId7" Type="http://schemas.openxmlformats.org/officeDocument/2006/relationships/image" Target="../media/image169.wmf"/><Relationship Id="rId12" Type="http://schemas.openxmlformats.org/officeDocument/2006/relationships/image" Target="../media/image173.wmf"/><Relationship Id="rId17" Type="http://schemas.openxmlformats.org/officeDocument/2006/relationships/image" Target="../media/image175.wmf"/><Relationship Id="rId2" Type="http://schemas.openxmlformats.org/officeDocument/2006/relationships/image" Target="../media/image167.emf"/><Relationship Id="rId16" Type="http://schemas.openxmlformats.org/officeDocument/2006/relationships/image" Target="../media/image174.wmf"/><Relationship Id="rId20" Type="http://schemas.openxmlformats.org/officeDocument/2006/relationships/image" Target="../media/image178.emf"/><Relationship Id="rId1" Type="http://schemas.openxmlformats.org/officeDocument/2006/relationships/image" Target="../media/image166.emf"/><Relationship Id="rId6" Type="http://schemas.openxmlformats.org/officeDocument/2006/relationships/image" Target="../media/image168.wmf"/><Relationship Id="rId11" Type="http://schemas.openxmlformats.org/officeDocument/2006/relationships/image" Target="../media/image172.wmf"/><Relationship Id="rId5" Type="http://schemas.openxmlformats.org/officeDocument/2006/relationships/image" Target="../media/image162.wmf"/><Relationship Id="rId15" Type="http://schemas.openxmlformats.org/officeDocument/2006/relationships/image" Target="../media/image165.wmf"/><Relationship Id="rId10" Type="http://schemas.openxmlformats.org/officeDocument/2006/relationships/image" Target="../media/image157.wmf"/><Relationship Id="rId19" Type="http://schemas.openxmlformats.org/officeDocument/2006/relationships/image" Target="../media/image177.emf"/><Relationship Id="rId4" Type="http://schemas.openxmlformats.org/officeDocument/2006/relationships/image" Target="../media/image161.wmf"/><Relationship Id="rId9" Type="http://schemas.openxmlformats.org/officeDocument/2006/relationships/image" Target="../media/image171.wmf"/><Relationship Id="rId14"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5" Type="http://schemas.openxmlformats.org/officeDocument/2006/relationships/image" Target="../media/image184.wmf"/><Relationship Id="rId4" Type="http://schemas.openxmlformats.org/officeDocument/2006/relationships/image" Target="../media/image18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6.wmf"/><Relationship Id="rId1" Type="http://schemas.openxmlformats.org/officeDocument/2006/relationships/image" Target="../media/image19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e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emf"/><Relationship Id="rId4"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634D14E-ADAB-4DCB-8C87-ABC62BC981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证明方法未找到。</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ADFA40-5827-478E-A210-FB1C3EF9CDF7}" type="slidenum">
              <a:rPr lang="en-US" altLang="zh-CN" smtClean="0"/>
              <a:pPr>
                <a:spcBef>
                  <a:spcPct val="0"/>
                </a:spcBef>
              </a:pPr>
              <a:t>27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旋度等于零仅相当于两个方程，而不是三个方程。</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8DC247-FBD6-4F1F-9FFB-FD6BE82E97D0}" type="slidenum">
              <a:rPr lang="en-US" altLang="zh-CN" smtClean="0"/>
              <a:pPr>
                <a:spcBef>
                  <a:spcPct val="0"/>
                </a:spcBef>
              </a:pPr>
              <a:t>33</a:t>
            </a:fld>
            <a:endParaRPr lang="en-US" altLang="zh-CN" smtClean="0"/>
          </a:p>
        </p:txBody>
      </p:sp>
    </p:spTree>
    <p:extLst>
      <p:ext uri="{BB962C8B-B14F-4D97-AF65-F5344CB8AC3E}">
        <p14:creationId xmlns:p14="http://schemas.microsoft.com/office/powerpoint/2010/main" val="4231490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ckground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校徽 copy"/>
          <p:cNvPicPr>
            <a:picLocks noChangeAspect="1" noChangeArrowheads="1"/>
          </p:cNvPicPr>
          <p:nvPr/>
        </p:nvPicPr>
        <p:blipFill>
          <a:blip r:embed="rId3">
            <a:clrChange>
              <a:clrFrom>
                <a:srgbClr val="77BBFA"/>
              </a:clrFrom>
              <a:clrTo>
                <a:srgbClr val="77BBFA">
                  <a:alpha val="0"/>
                </a:srgbClr>
              </a:clrTo>
            </a:clrChange>
            <a:extLst>
              <a:ext uri="{28A0092B-C50C-407E-A947-70E740481C1C}">
                <a14:useLocalDpi xmlns:a14="http://schemas.microsoft.com/office/drawing/2010/main" val="0"/>
              </a:ext>
            </a:extLst>
          </a:blip>
          <a:srcRect/>
          <a:stretch>
            <a:fillRect/>
          </a:stretch>
        </p:blipFill>
        <p:spPr bwMode="auto">
          <a:xfrm>
            <a:off x="685800" y="15240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3"/>
          <p:cNvSpPr>
            <a:spLocks noGrp="1" noChangeArrowheads="1"/>
          </p:cNvSpPr>
          <p:nvPr>
            <p:ph type="ctrTitle"/>
          </p:nvPr>
        </p:nvSpPr>
        <p:spPr>
          <a:xfrm>
            <a:off x="2209800" y="1752600"/>
            <a:ext cx="5562600" cy="1066800"/>
          </a:xfrm>
        </p:spPr>
        <p:txBody>
          <a:bodyPr/>
          <a:lstStyle>
            <a:lvl1pPr>
              <a:defRPr b="0"/>
            </a:lvl1pPr>
          </a:lstStyle>
          <a:p>
            <a:r>
              <a:rPr lang="zh-CN" altLang="en-US"/>
              <a:t>单击此处编辑母版标题样式</a:t>
            </a:r>
          </a:p>
        </p:txBody>
      </p:sp>
      <p:sp>
        <p:nvSpPr>
          <p:cNvPr id="83972" name="Rectangle 4"/>
          <p:cNvSpPr>
            <a:spLocks noGrp="1" noChangeArrowheads="1"/>
          </p:cNvSpPr>
          <p:nvPr>
            <p:ph type="subTitle" idx="1"/>
          </p:nvPr>
        </p:nvSpPr>
        <p:spPr>
          <a:xfrm>
            <a:off x="1905000" y="3429000"/>
            <a:ext cx="4648200" cy="914400"/>
          </a:xfrm>
        </p:spPr>
        <p:txBody>
          <a:bodyPr/>
          <a:lstStyle>
            <a:lvl1pPr marL="0" indent="0" algn="ctr">
              <a:buFontTx/>
              <a:buNone/>
              <a:defRPr b="0">
                <a:latin typeface="Times New Roman" pitchFamily="18" charset="0"/>
              </a:defRPr>
            </a:lvl1pPr>
          </a:lstStyle>
          <a:p>
            <a:r>
              <a:rPr lang="zh-CN" altLang="en-US"/>
              <a:t>单击此处编辑母版副标题样式</a:t>
            </a:r>
          </a:p>
        </p:txBody>
      </p:sp>
      <p:sp>
        <p:nvSpPr>
          <p:cNvPr id="6" name="Rectangle 6"/>
          <p:cNvSpPr>
            <a:spLocks noGrp="1" noChangeArrowheads="1"/>
          </p:cNvSpPr>
          <p:nvPr>
            <p:ph type="ftr" sz="quarter" idx="10"/>
          </p:nvPr>
        </p:nvSpPr>
        <p:spPr bwMode="auto">
          <a:xfrm>
            <a:off x="762000" y="5943600"/>
            <a:ext cx="45720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2000">
                <a:latin typeface="+mj-lt"/>
              </a:defRPr>
            </a:lvl1pPr>
          </a:lstStyle>
          <a:p>
            <a:pPr>
              <a:defRPr/>
            </a:pPr>
            <a:r>
              <a:rPr lang="zh-CN" altLang="en-US"/>
              <a:t>中山大学</a:t>
            </a:r>
          </a:p>
        </p:txBody>
      </p:sp>
    </p:spTree>
    <p:extLst>
      <p:ext uri="{BB962C8B-B14F-4D97-AF65-F5344CB8AC3E}">
        <p14:creationId xmlns:p14="http://schemas.microsoft.com/office/powerpoint/2010/main" val="312633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0635F22F-C346-40EB-94B7-B9F19445BBF6}" type="slidenum">
              <a:rPr lang="en-US" altLang="zh-CN"/>
              <a:pPr>
                <a:defRPr/>
              </a:pPr>
              <a:t>‹#›</a:t>
            </a:fld>
            <a:endParaRPr lang="en-US" altLang="zh-CN"/>
          </a:p>
        </p:txBody>
      </p:sp>
    </p:spTree>
    <p:extLst>
      <p:ext uri="{BB962C8B-B14F-4D97-AF65-F5344CB8AC3E}">
        <p14:creationId xmlns:p14="http://schemas.microsoft.com/office/powerpoint/2010/main" val="220117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867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3810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64089D33-AB0A-426C-A89B-83395D0A49E4}" type="slidenum">
              <a:rPr lang="en-US" altLang="zh-CN"/>
              <a:pPr>
                <a:defRPr/>
              </a:pPr>
              <a:t>‹#›</a:t>
            </a:fld>
            <a:endParaRPr lang="en-US" altLang="zh-CN"/>
          </a:p>
        </p:txBody>
      </p:sp>
    </p:spTree>
    <p:extLst>
      <p:ext uri="{BB962C8B-B14F-4D97-AF65-F5344CB8AC3E}">
        <p14:creationId xmlns:p14="http://schemas.microsoft.com/office/powerpoint/2010/main" val="96718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052C5D0B-1768-4651-BEFD-83AFFF9560DB}" type="slidenum">
              <a:rPr lang="en-US" altLang="zh-CN"/>
              <a:pPr>
                <a:defRPr/>
              </a:pPr>
              <a:t>‹#›</a:t>
            </a:fld>
            <a:endParaRPr lang="en-US" altLang="zh-CN"/>
          </a:p>
        </p:txBody>
      </p:sp>
    </p:spTree>
    <p:extLst>
      <p:ext uri="{BB962C8B-B14F-4D97-AF65-F5344CB8AC3E}">
        <p14:creationId xmlns:p14="http://schemas.microsoft.com/office/powerpoint/2010/main" val="152030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738E1B23-291D-45D8-9EAE-8B110B8032E3}" type="slidenum">
              <a:rPr lang="en-US" altLang="zh-CN"/>
              <a:pPr>
                <a:defRPr/>
              </a:pPr>
              <a:t>‹#›</a:t>
            </a:fld>
            <a:endParaRPr lang="en-US" altLang="zh-CN"/>
          </a:p>
        </p:txBody>
      </p:sp>
    </p:spTree>
    <p:extLst>
      <p:ext uri="{BB962C8B-B14F-4D97-AF65-F5344CB8AC3E}">
        <p14:creationId xmlns:p14="http://schemas.microsoft.com/office/powerpoint/2010/main" val="42469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9DB123B1-ECCA-48D3-A2A4-E424868456E4}" type="slidenum">
              <a:rPr lang="en-US" altLang="zh-CN"/>
              <a:pPr>
                <a:defRPr/>
              </a:pPr>
              <a:t>‹#›</a:t>
            </a:fld>
            <a:endParaRPr lang="en-US" altLang="zh-CN"/>
          </a:p>
        </p:txBody>
      </p:sp>
    </p:spTree>
    <p:extLst>
      <p:ext uri="{BB962C8B-B14F-4D97-AF65-F5344CB8AC3E}">
        <p14:creationId xmlns:p14="http://schemas.microsoft.com/office/powerpoint/2010/main" val="244089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9784AC1F-E9EC-46F3-971F-D87604FAB398}" type="slidenum">
              <a:rPr lang="en-US" altLang="zh-CN"/>
              <a:pPr>
                <a:defRPr/>
              </a:pPr>
              <a:t>‹#›</a:t>
            </a:fld>
            <a:endParaRPr lang="en-US" altLang="zh-CN"/>
          </a:p>
        </p:txBody>
      </p:sp>
    </p:spTree>
    <p:extLst>
      <p:ext uri="{BB962C8B-B14F-4D97-AF65-F5344CB8AC3E}">
        <p14:creationId xmlns:p14="http://schemas.microsoft.com/office/powerpoint/2010/main" val="259905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BEFF7C18-4DFB-44DD-A812-2E598580C771}" type="slidenum">
              <a:rPr lang="en-US" altLang="zh-CN"/>
              <a:pPr>
                <a:defRPr/>
              </a:pPr>
              <a:t>‹#›</a:t>
            </a:fld>
            <a:endParaRPr lang="en-US" altLang="zh-CN"/>
          </a:p>
        </p:txBody>
      </p:sp>
    </p:spTree>
    <p:extLst>
      <p:ext uri="{BB962C8B-B14F-4D97-AF65-F5344CB8AC3E}">
        <p14:creationId xmlns:p14="http://schemas.microsoft.com/office/powerpoint/2010/main" val="163901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39693C9C-2CD3-4EDC-B9D2-5F7B2A2EADCE}" type="slidenum">
              <a:rPr lang="en-US" altLang="zh-CN"/>
              <a:pPr>
                <a:defRPr/>
              </a:pPr>
              <a:t>‹#›</a:t>
            </a:fld>
            <a:endParaRPr lang="en-US" altLang="zh-CN"/>
          </a:p>
        </p:txBody>
      </p:sp>
    </p:spTree>
    <p:extLst>
      <p:ext uri="{BB962C8B-B14F-4D97-AF65-F5344CB8AC3E}">
        <p14:creationId xmlns:p14="http://schemas.microsoft.com/office/powerpoint/2010/main" val="363915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80285333-BB7A-4E63-B6C9-74D690C26B86}" type="slidenum">
              <a:rPr lang="en-US" altLang="zh-CN"/>
              <a:pPr>
                <a:defRPr/>
              </a:pPr>
              <a:t>‹#›</a:t>
            </a:fld>
            <a:endParaRPr lang="en-US" altLang="zh-CN"/>
          </a:p>
        </p:txBody>
      </p:sp>
    </p:spTree>
    <p:extLst>
      <p:ext uri="{BB962C8B-B14F-4D97-AF65-F5344CB8AC3E}">
        <p14:creationId xmlns:p14="http://schemas.microsoft.com/office/powerpoint/2010/main" val="108430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E96DB3FE-02D6-49E1-86AB-1B6DB18128FD}" type="slidenum">
              <a:rPr lang="en-US" altLang="zh-CN"/>
              <a:pPr>
                <a:defRPr/>
              </a:pPr>
              <a:t>‹#›</a:t>
            </a:fld>
            <a:endParaRPr lang="en-US" altLang="zh-CN"/>
          </a:p>
        </p:txBody>
      </p:sp>
    </p:spTree>
    <p:extLst>
      <p:ext uri="{BB962C8B-B14F-4D97-AF65-F5344CB8AC3E}">
        <p14:creationId xmlns:p14="http://schemas.microsoft.com/office/powerpoint/2010/main" val="419937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953" name="Rectangle 9"/>
          <p:cNvSpPr>
            <a:spLocks noGrp="1" noChangeArrowheads="1"/>
          </p:cNvSpPr>
          <p:nvPr>
            <p:ph type="sldNum" sz="quarter" idx="4"/>
          </p:nvPr>
        </p:nvSpPr>
        <p:spPr bwMode="auto">
          <a:xfrm>
            <a:off x="6172200" y="66294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b="0"/>
            </a:lvl1pPr>
          </a:lstStyle>
          <a:p>
            <a:pPr>
              <a:defRPr/>
            </a:pPr>
            <a:fld id="{74E224EB-8784-4ABC-BD3F-11EAC388CB9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0.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33.png"/><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image" Target="../media/image32.png"/><Relationship Id="rId5" Type="http://schemas.openxmlformats.org/officeDocument/2006/relationships/oleObject" Target="../embeddings/oleObject16.bin"/><Relationship Id="rId15" Type="http://schemas.openxmlformats.org/officeDocument/2006/relationships/image" Target="../media/image31.wmf"/><Relationship Id="rId10" Type="http://schemas.openxmlformats.org/officeDocument/2006/relationships/image" Target="../media/image29.emf"/><Relationship Id="rId4" Type="http://schemas.openxmlformats.org/officeDocument/2006/relationships/image" Target="../media/image26.wmf"/><Relationship Id="rId9" Type="http://schemas.openxmlformats.org/officeDocument/2006/relationships/oleObject" Target="../embeddings/oleObject18.bin"/><Relationship Id="rId1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25.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9.bin"/><Relationship Id="rId14"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6.wmf"/><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51.wmf"/><Relationship Id="rId18" Type="http://schemas.openxmlformats.org/officeDocument/2006/relationships/image" Target="../media/image53.emf"/><Relationship Id="rId3" Type="http://schemas.openxmlformats.org/officeDocument/2006/relationships/oleObject" Target="../embeddings/oleObject33.bin"/><Relationship Id="rId21" Type="http://schemas.openxmlformats.org/officeDocument/2006/relationships/oleObject" Target="../embeddings/oleObject41.bin"/><Relationship Id="rId7" Type="http://schemas.openxmlformats.org/officeDocument/2006/relationships/image" Target="../media/image48.emf"/><Relationship Id="rId12" Type="http://schemas.openxmlformats.org/officeDocument/2006/relationships/oleObject" Target="../embeddings/oleObject37.bin"/><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56.png"/><Relationship Id="rId20" Type="http://schemas.openxmlformats.org/officeDocument/2006/relationships/image" Target="../media/image54.wmf"/><Relationship Id="rId1" Type="http://schemas.openxmlformats.org/officeDocument/2006/relationships/vmlDrawing" Target="../drawings/vmlDrawing15.vml"/><Relationship Id="rId6" Type="http://schemas.openxmlformats.org/officeDocument/2006/relationships/oleObject" Target="../embeddings/oleObject34.bin"/><Relationship Id="rId11" Type="http://schemas.openxmlformats.org/officeDocument/2006/relationships/image" Target="../media/image50.wmf"/><Relationship Id="rId5" Type="http://schemas.openxmlformats.org/officeDocument/2006/relationships/image" Target="../media/image33.png"/><Relationship Id="rId15" Type="http://schemas.openxmlformats.org/officeDocument/2006/relationships/image" Target="../media/image52.wmf"/><Relationship Id="rId23" Type="http://schemas.openxmlformats.org/officeDocument/2006/relationships/image" Target="../media/image55.wmf"/><Relationship Id="rId10" Type="http://schemas.openxmlformats.org/officeDocument/2006/relationships/oleObject" Target="../embeddings/oleObject36.bin"/><Relationship Id="rId19" Type="http://schemas.openxmlformats.org/officeDocument/2006/relationships/oleObject" Target="../embeddings/oleObject40.bin"/><Relationship Id="rId4" Type="http://schemas.openxmlformats.org/officeDocument/2006/relationships/image" Target="../media/image47.emf"/><Relationship Id="rId9" Type="http://schemas.openxmlformats.org/officeDocument/2006/relationships/image" Target="../media/image49.emf"/><Relationship Id="rId14" Type="http://schemas.openxmlformats.org/officeDocument/2006/relationships/oleObject" Target="../embeddings/oleObject38.bin"/><Relationship Id="rId22"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13" Type="http://schemas.openxmlformats.org/officeDocument/2006/relationships/image" Target="../media/image59.wmf"/><Relationship Id="rId18" Type="http://schemas.openxmlformats.org/officeDocument/2006/relationships/oleObject" Target="../embeddings/oleObject55.bin"/><Relationship Id="rId26" Type="http://schemas.openxmlformats.org/officeDocument/2006/relationships/oleObject" Target="../embeddings/oleObject61.bin"/><Relationship Id="rId39" Type="http://schemas.openxmlformats.org/officeDocument/2006/relationships/oleObject" Target="../embeddings/oleObject74.bin"/><Relationship Id="rId21" Type="http://schemas.openxmlformats.org/officeDocument/2006/relationships/oleObject" Target="../embeddings/oleObject58.bin"/><Relationship Id="rId34" Type="http://schemas.openxmlformats.org/officeDocument/2006/relationships/oleObject" Target="../embeddings/oleObject69.bin"/><Relationship Id="rId42" Type="http://schemas.openxmlformats.org/officeDocument/2006/relationships/oleObject" Target="../embeddings/oleObject77.bin"/><Relationship Id="rId47" Type="http://schemas.openxmlformats.org/officeDocument/2006/relationships/oleObject" Target="../embeddings/oleObject81.bin"/><Relationship Id="rId50" Type="http://schemas.openxmlformats.org/officeDocument/2006/relationships/oleObject" Target="../embeddings/oleObject84.bin"/><Relationship Id="rId55" Type="http://schemas.openxmlformats.org/officeDocument/2006/relationships/oleObject" Target="../embeddings/oleObject89.bin"/><Relationship Id="rId63" Type="http://schemas.openxmlformats.org/officeDocument/2006/relationships/image" Target="../media/image66.wmf"/><Relationship Id="rId7"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oleObject" Target="../embeddings/oleObject53.bin"/><Relationship Id="rId29" Type="http://schemas.openxmlformats.org/officeDocument/2006/relationships/oleObject" Target="../embeddings/oleObject64.bin"/><Relationship Id="rId11" Type="http://schemas.openxmlformats.org/officeDocument/2006/relationships/oleObject" Target="../embeddings/oleObject49.bin"/><Relationship Id="rId24" Type="http://schemas.openxmlformats.org/officeDocument/2006/relationships/image" Target="../media/image61.wmf"/><Relationship Id="rId32" Type="http://schemas.openxmlformats.org/officeDocument/2006/relationships/oleObject" Target="../embeddings/oleObject67.bin"/><Relationship Id="rId37" Type="http://schemas.openxmlformats.org/officeDocument/2006/relationships/oleObject" Target="../embeddings/oleObject72.bin"/><Relationship Id="rId40" Type="http://schemas.openxmlformats.org/officeDocument/2006/relationships/oleObject" Target="../embeddings/oleObject75.bin"/><Relationship Id="rId45" Type="http://schemas.openxmlformats.org/officeDocument/2006/relationships/oleObject" Target="../embeddings/oleObject79.bin"/><Relationship Id="rId53" Type="http://schemas.openxmlformats.org/officeDocument/2006/relationships/oleObject" Target="../embeddings/oleObject87.bin"/><Relationship Id="rId58" Type="http://schemas.openxmlformats.org/officeDocument/2006/relationships/oleObject" Target="../embeddings/oleObject91.bin"/><Relationship Id="rId5" Type="http://schemas.openxmlformats.org/officeDocument/2006/relationships/oleObject" Target="../embeddings/oleObject44.bin"/><Relationship Id="rId61" Type="http://schemas.openxmlformats.org/officeDocument/2006/relationships/image" Target="../media/image65.wmf"/><Relationship Id="rId19" Type="http://schemas.openxmlformats.org/officeDocument/2006/relationships/oleObject" Target="../embeddings/oleObject56.bin"/><Relationship Id="rId14" Type="http://schemas.openxmlformats.org/officeDocument/2006/relationships/oleObject" Target="../embeddings/oleObject51.bin"/><Relationship Id="rId22" Type="http://schemas.openxmlformats.org/officeDocument/2006/relationships/image" Target="../media/image60.wmf"/><Relationship Id="rId27" Type="http://schemas.openxmlformats.org/officeDocument/2006/relationships/oleObject" Target="../embeddings/oleObject62.bin"/><Relationship Id="rId30" Type="http://schemas.openxmlformats.org/officeDocument/2006/relationships/oleObject" Target="../embeddings/oleObject65.bin"/><Relationship Id="rId35" Type="http://schemas.openxmlformats.org/officeDocument/2006/relationships/oleObject" Target="../embeddings/oleObject70.bin"/><Relationship Id="rId43" Type="http://schemas.openxmlformats.org/officeDocument/2006/relationships/oleObject" Target="../embeddings/oleObject78.bin"/><Relationship Id="rId48" Type="http://schemas.openxmlformats.org/officeDocument/2006/relationships/oleObject" Target="../embeddings/oleObject82.bin"/><Relationship Id="rId56" Type="http://schemas.openxmlformats.org/officeDocument/2006/relationships/oleObject" Target="../embeddings/oleObject90.bin"/><Relationship Id="rId8" Type="http://schemas.openxmlformats.org/officeDocument/2006/relationships/oleObject" Target="../embeddings/oleObject46.bin"/><Relationship Id="rId51" Type="http://schemas.openxmlformats.org/officeDocument/2006/relationships/oleObject" Target="../embeddings/oleObject85.bin"/><Relationship Id="rId3" Type="http://schemas.openxmlformats.org/officeDocument/2006/relationships/oleObject" Target="../embeddings/oleObject43.bin"/><Relationship Id="rId12" Type="http://schemas.openxmlformats.org/officeDocument/2006/relationships/oleObject" Target="../embeddings/oleObject50.bin"/><Relationship Id="rId17" Type="http://schemas.openxmlformats.org/officeDocument/2006/relationships/oleObject" Target="../embeddings/oleObject54.bin"/><Relationship Id="rId25" Type="http://schemas.openxmlformats.org/officeDocument/2006/relationships/oleObject" Target="../embeddings/oleObject60.bin"/><Relationship Id="rId33" Type="http://schemas.openxmlformats.org/officeDocument/2006/relationships/oleObject" Target="../embeddings/oleObject68.bin"/><Relationship Id="rId38" Type="http://schemas.openxmlformats.org/officeDocument/2006/relationships/oleObject" Target="../embeddings/oleObject73.bin"/><Relationship Id="rId46" Type="http://schemas.openxmlformats.org/officeDocument/2006/relationships/oleObject" Target="../embeddings/oleObject80.bin"/><Relationship Id="rId59" Type="http://schemas.openxmlformats.org/officeDocument/2006/relationships/image" Target="../media/image64.wmf"/><Relationship Id="rId20" Type="http://schemas.openxmlformats.org/officeDocument/2006/relationships/oleObject" Target="../embeddings/oleObject57.bin"/><Relationship Id="rId41" Type="http://schemas.openxmlformats.org/officeDocument/2006/relationships/oleObject" Target="../embeddings/oleObject76.bin"/><Relationship Id="rId54" Type="http://schemas.openxmlformats.org/officeDocument/2006/relationships/oleObject" Target="../embeddings/oleObject88.bin"/><Relationship Id="rId62" Type="http://schemas.openxmlformats.org/officeDocument/2006/relationships/oleObject" Target="../embeddings/oleObject93.bin"/><Relationship Id="rId1" Type="http://schemas.openxmlformats.org/officeDocument/2006/relationships/vmlDrawing" Target="../drawings/vmlDrawing16.vml"/><Relationship Id="rId6" Type="http://schemas.openxmlformats.org/officeDocument/2006/relationships/image" Target="../media/image58.wmf"/><Relationship Id="rId15" Type="http://schemas.openxmlformats.org/officeDocument/2006/relationships/oleObject" Target="../embeddings/oleObject52.bin"/><Relationship Id="rId23" Type="http://schemas.openxmlformats.org/officeDocument/2006/relationships/oleObject" Target="../embeddings/oleObject59.bin"/><Relationship Id="rId28" Type="http://schemas.openxmlformats.org/officeDocument/2006/relationships/oleObject" Target="../embeddings/oleObject63.bin"/><Relationship Id="rId36" Type="http://schemas.openxmlformats.org/officeDocument/2006/relationships/oleObject" Target="../embeddings/oleObject71.bin"/><Relationship Id="rId49" Type="http://schemas.openxmlformats.org/officeDocument/2006/relationships/oleObject" Target="../embeddings/oleObject83.bin"/><Relationship Id="rId57" Type="http://schemas.openxmlformats.org/officeDocument/2006/relationships/image" Target="../media/image63.wmf"/><Relationship Id="rId10" Type="http://schemas.openxmlformats.org/officeDocument/2006/relationships/oleObject" Target="../embeddings/oleObject48.bin"/><Relationship Id="rId31" Type="http://schemas.openxmlformats.org/officeDocument/2006/relationships/oleObject" Target="../embeddings/oleObject66.bin"/><Relationship Id="rId44" Type="http://schemas.openxmlformats.org/officeDocument/2006/relationships/image" Target="../media/image62.wmf"/><Relationship Id="rId52" Type="http://schemas.openxmlformats.org/officeDocument/2006/relationships/oleObject" Target="../embeddings/oleObject86.bin"/><Relationship Id="rId60" Type="http://schemas.openxmlformats.org/officeDocument/2006/relationships/oleObject" Target="../embeddings/oleObject92.bin"/><Relationship Id="rId4" Type="http://schemas.openxmlformats.org/officeDocument/2006/relationships/image" Target="../media/image57.wmf"/><Relationship Id="rId9" Type="http://schemas.openxmlformats.org/officeDocument/2006/relationships/oleObject" Target="../embeddings/oleObject4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95.bin"/><Relationship Id="rId4" Type="http://schemas.openxmlformats.org/officeDocument/2006/relationships/image" Target="../media/image6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73.wmf"/><Relationship Id="rId3" Type="http://schemas.openxmlformats.org/officeDocument/2006/relationships/notesSlide" Target="../notesSlides/notesSlide2.xml"/><Relationship Id="rId7" Type="http://schemas.openxmlformats.org/officeDocument/2006/relationships/image" Target="../media/image70.wmf"/><Relationship Id="rId12"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7.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71.wmf"/><Relationship Id="rId14"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6.wmf"/><Relationship Id="rId5" Type="http://schemas.openxmlformats.org/officeDocument/2006/relationships/oleObject" Target="../embeddings/oleObject103.bin"/><Relationship Id="rId4" Type="http://schemas.openxmlformats.org/officeDocument/2006/relationships/image" Target="../media/image75.wmf"/></Relationships>
</file>

<file path=ppt/slides/_rels/slide36.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8.emf"/><Relationship Id="rId5" Type="http://schemas.openxmlformats.org/officeDocument/2006/relationships/oleObject" Target="../embeddings/oleObject105.bin"/><Relationship Id="rId4" Type="http://schemas.openxmlformats.org/officeDocument/2006/relationships/image" Target="../media/image77.emf"/></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hyperlink" Target="https://www.google.com/url?sa=t&amp;rct=j&amp;q=&amp;esrc=s&amp;source=web&amp;cd=1&amp;ved=2ahUKEwj-zK_5x6PhAhWwyIsBHXLoDIEQFjAAegQIAxAB&amp;url=http://acftu.people.com.cn/n1/2017/0501/c67502-29246419.html&amp;usg=AOvVaw1NdCPkctXzUGbIeFAIElLW" TargetMode="External"/><Relationship Id="rId1" Type="http://schemas.openxmlformats.org/officeDocument/2006/relationships/slideLayout" Target="../slideLayouts/slideLayout7.xml"/><Relationship Id="rId4" Type="http://schemas.openxmlformats.org/officeDocument/2006/relationships/image" Target="../media/image84.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8.bin"/><Relationship Id="rId5" Type="http://schemas.openxmlformats.org/officeDocument/2006/relationships/image" Target="../media/image85.wmf"/><Relationship Id="rId4" Type="http://schemas.openxmlformats.org/officeDocument/2006/relationships/oleObject" Target="../embeddings/oleObject107.bin"/></Relationships>
</file>

<file path=ppt/slides/_rels/slide43.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oleObject" Target="../embeddings/oleObject114.bin"/><Relationship Id="rId18" Type="http://schemas.openxmlformats.org/officeDocument/2006/relationships/image" Target="../media/image94.wmf"/><Relationship Id="rId26" Type="http://schemas.openxmlformats.org/officeDocument/2006/relationships/image" Target="../media/image98.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91.emf"/><Relationship Id="rId17" Type="http://schemas.openxmlformats.org/officeDocument/2006/relationships/oleObject" Target="../embeddings/oleObject116.bin"/><Relationship Id="rId25"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22.vml"/><Relationship Id="rId6" Type="http://schemas.openxmlformats.org/officeDocument/2006/relationships/image" Target="../media/image88.emf"/><Relationship Id="rId11" Type="http://schemas.openxmlformats.org/officeDocument/2006/relationships/oleObject" Target="../embeddings/oleObject113.bin"/><Relationship Id="rId24" Type="http://schemas.openxmlformats.org/officeDocument/2006/relationships/image" Target="../media/image97.w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28" Type="http://schemas.openxmlformats.org/officeDocument/2006/relationships/image" Target="../media/image99.wmf"/><Relationship Id="rId10" Type="http://schemas.openxmlformats.org/officeDocument/2006/relationships/image" Target="../media/image90.wmf"/><Relationship Id="rId19" Type="http://schemas.openxmlformats.org/officeDocument/2006/relationships/oleObject" Target="../embeddings/oleObject117.bin"/><Relationship Id="rId4" Type="http://schemas.openxmlformats.org/officeDocument/2006/relationships/image" Target="../media/image87.wmf"/><Relationship Id="rId9" Type="http://schemas.openxmlformats.org/officeDocument/2006/relationships/oleObject" Target="../embeddings/oleObject112.bin"/><Relationship Id="rId14" Type="http://schemas.openxmlformats.org/officeDocument/2006/relationships/image" Target="../media/image92.wmf"/><Relationship Id="rId22" Type="http://schemas.openxmlformats.org/officeDocument/2006/relationships/image" Target="../media/image96.emf"/><Relationship Id="rId27" Type="http://schemas.openxmlformats.org/officeDocument/2006/relationships/oleObject" Target="../embeddings/oleObject121.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04.wmf"/><Relationship Id="rId18" Type="http://schemas.openxmlformats.org/officeDocument/2006/relationships/oleObject" Target="../embeddings/oleObject129.bin"/><Relationship Id="rId26" Type="http://schemas.openxmlformats.org/officeDocument/2006/relationships/oleObject" Target="../embeddings/oleObject133.bin"/><Relationship Id="rId3" Type="http://schemas.openxmlformats.org/officeDocument/2006/relationships/image" Target="../media/image37.png"/><Relationship Id="rId21" Type="http://schemas.openxmlformats.org/officeDocument/2006/relationships/image" Target="../media/image108.wmf"/><Relationship Id="rId7" Type="http://schemas.openxmlformats.org/officeDocument/2006/relationships/image" Target="../media/image101.wmf"/><Relationship Id="rId12" Type="http://schemas.openxmlformats.org/officeDocument/2006/relationships/oleObject" Target="../embeddings/oleObject126.bin"/><Relationship Id="rId17" Type="http://schemas.openxmlformats.org/officeDocument/2006/relationships/image" Target="../media/image106.wmf"/><Relationship Id="rId25" Type="http://schemas.openxmlformats.org/officeDocument/2006/relationships/image" Target="../media/image110.wmf"/><Relationship Id="rId2" Type="http://schemas.openxmlformats.org/officeDocument/2006/relationships/slideLayout" Target="../slideLayouts/slideLayout7.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23.vml"/><Relationship Id="rId6" Type="http://schemas.openxmlformats.org/officeDocument/2006/relationships/oleObject" Target="../embeddings/oleObject123.bin"/><Relationship Id="rId11" Type="http://schemas.openxmlformats.org/officeDocument/2006/relationships/image" Target="../media/image103.wmf"/><Relationship Id="rId24" Type="http://schemas.openxmlformats.org/officeDocument/2006/relationships/oleObject" Target="../embeddings/oleObject132.bin"/><Relationship Id="rId5" Type="http://schemas.openxmlformats.org/officeDocument/2006/relationships/image" Target="../media/image100.wmf"/><Relationship Id="rId15" Type="http://schemas.openxmlformats.org/officeDocument/2006/relationships/image" Target="../media/image105.wmf"/><Relationship Id="rId23" Type="http://schemas.openxmlformats.org/officeDocument/2006/relationships/image" Target="../media/image109.wmf"/><Relationship Id="rId10" Type="http://schemas.openxmlformats.org/officeDocument/2006/relationships/oleObject" Target="../embeddings/oleObject125.bin"/><Relationship Id="rId19" Type="http://schemas.openxmlformats.org/officeDocument/2006/relationships/image" Target="../media/image107.wmf"/><Relationship Id="rId4" Type="http://schemas.openxmlformats.org/officeDocument/2006/relationships/oleObject" Target="../embeddings/oleObject122.bin"/><Relationship Id="rId9" Type="http://schemas.openxmlformats.org/officeDocument/2006/relationships/image" Target="../media/image102.wmf"/><Relationship Id="rId14" Type="http://schemas.openxmlformats.org/officeDocument/2006/relationships/oleObject" Target="../embeddings/oleObject127.bin"/><Relationship Id="rId22" Type="http://schemas.openxmlformats.org/officeDocument/2006/relationships/oleObject" Target="../embeddings/oleObject131.bin"/><Relationship Id="rId27" Type="http://schemas.openxmlformats.org/officeDocument/2006/relationships/image" Target="../media/image111.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04.wmf"/><Relationship Id="rId18" Type="http://schemas.openxmlformats.org/officeDocument/2006/relationships/oleObject" Target="../embeddings/oleObject141.bin"/><Relationship Id="rId3" Type="http://schemas.openxmlformats.org/officeDocument/2006/relationships/image" Target="../media/image37.png"/><Relationship Id="rId21" Type="http://schemas.openxmlformats.org/officeDocument/2006/relationships/image" Target="../media/image112.wmf"/><Relationship Id="rId7" Type="http://schemas.openxmlformats.org/officeDocument/2006/relationships/image" Target="../media/image101.wmf"/><Relationship Id="rId12" Type="http://schemas.openxmlformats.org/officeDocument/2006/relationships/oleObject" Target="../embeddings/oleObject138.bin"/><Relationship Id="rId17" Type="http://schemas.openxmlformats.org/officeDocument/2006/relationships/image" Target="../media/image106.wmf"/><Relationship Id="rId25"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oleObject" Target="../embeddings/oleObject140.bin"/><Relationship Id="rId20" Type="http://schemas.openxmlformats.org/officeDocument/2006/relationships/oleObject" Target="../embeddings/oleObject142.bin"/><Relationship Id="rId1" Type="http://schemas.openxmlformats.org/officeDocument/2006/relationships/vmlDrawing" Target="../drawings/vmlDrawing24.vml"/><Relationship Id="rId6" Type="http://schemas.openxmlformats.org/officeDocument/2006/relationships/oleObject" Target="../embeddings/oleObject135.bin"/><Relationship Id="rId11" Type="http://schemas.openxmlformats.org/officeDocument/2006/relationships/image" Target="../media/image103.wmf"/><Relationship Id="rId24" Type="http://schemas.openxmlformats.org/officeDocument/2006/relationships/oleObject" Target="../embeddings/oleObject130.bin"/><Relationship Id="rId5" Type="http://schemas.openxmlformats.org/officeDocument/2006/relationships/image" Target="../media/image100.wmf"/><Relationship Id="rId15" Type="http://schemas.openxmlformats.org/officeDocument/2006/relationships/image" Target="../media/image105.wmf"/><Relationship Id="rId23" Type="http://schemas.openxmlformats.org/officeDocument/2006/relationships/image" Target="../media/image109.wmf"/><Relationship Id="rId10" Type="http://schemas.openxmlformats.org/officeDocument/2006/relationships/oleObject" Target="../embeddings/oleObject137.bin"/><Relationship Id="rId19" Type="http://schemas.openxmlformats.org/officeDocument/2006/relationships/image" Target="../media/image107.wmf"/><Relationship Id="rId4" Type="http://schemas.openxmlformats.org/officeDocument/2006/relationships/oleObject" Target="../embeddings/oleObject134.bin"/><Relationship Id="rId9" Type="http://schemas.openxmlformats.org/officeDocument/2006/relationships/image" Target="../media/image102.wmf"/><Relationship Id="rId14" Type="http://schemas.openxmlformats.org/officeDocument/2006/relationships/oleObject" Target="../embeddings/oleObject139.bin"/><Relationship Id="rId22" Type="http://schemas.openxmlformats.org/officeDocument/2006/relationships/oleObject" Target="../embeddings/oleObject143.bin"/></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101.wmf"/><Relationship Id="rId4" Type="http://schemas.openxmlformats.org/officeDocument/2006/relationships/oleObject" Target="../embeddings/oleObject14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05.wmf"/><Relationship Id="rId18" Type="http://schemas.openxmlformats.org/officeDocument/2006/relationships/oleObject" Target="../embeddings/oleObject152.bin"/><Relationship Id="rId3" Type="http://schemas.openxmlformats.org/officeDocument/2006/relationships/image" Target="../media/image37.png"/><Relationship Id="rId21" Type="http://schemas.openxmlformats.org/officeDocument/2006/relationships/image" Target="../media/image109.wmf"/><Relationship Id="rId7" Type="http://schemas.openxmlformats.org/officeDocument/2006/relationships/image" Target="../media/image102.wmf"/><Relationship Id="rId12" Type="http://schemas.openxmlformats.org/officeDocument/2006/relationships/oleObject" Target="../embeddings/oleObject149.bin"/><Relationship Id="rId17"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oleObject" Target="../embeddings/oleObject151.bin"/><Relationship Id="rId20" Type="http://schemas.openxmlformats.org/officeDocument/2006/relationships/oleObject" Target="../embeddings/oleObject153.bin"/><Relationship Id="rId1" Type="http://schemas.openxmlformats.org/officeDocument/2006/relationships/vmlDrawing" Target="../drawings/vmlDrawing26.vml"/><Relationship Id="rId6" Type="http://schemas.openxmlformats.org/officeDocument/2006/relationships/oleObject" Target="../embeddings/oleObject146.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13.wmf"/><Relationship Id="rId23" Type="http://schemas.openxmlformats.org/officeDocument/2006/relationships/image" Target="../media/image116.wmf"/><Relationship Id="rId10" Type="http://schemas.openxmlformats.org/officeDocument/2006/relationships/oleObject" Target="../embeddings/oleObject148.bin"/><Relationship Id="rId19" Type="http://schemas.openxmlformats.org/officeDocument/2006/relationships/image" Target="../media/image115.wmf"/><Relationship Id="rId4" Type="http://schemas.openxmlformats.org/officeDocument/2006/relationships/oleObject" Target="../embeddings/oleObject145.bin"/><Relationship Id="rId9" Type="http://schemas.openxmlformats.org/officeDocument/2006/relationships/image" Target="../media/image103.wmf"/><Relationship Id="rId14" Type="http://schemas.openxmlformats.org/officeDocument/2006/relationships/oleObject" Target="../embeddings/oleObject150.bin"/><Relationship Id="rId22" Type="http://schemas.openxmlformats.org/officeDocument/2006/relationships/oleObject" Target="../embeddings/oleObject15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05.wmf"/><Relationship Id="rId18" Type="http://schemas.openxmlformats.org/officeDocument/2006/relationships/oleObject" Target="../embeddings/oleObject162.bin"/><Relationship Id="rId3" Type="http://schemas.openxmlformats.org/officeDocument/2006/relationships/image" Target="../media/image37.png"/><Relationship Id="rId21" Type="http://schemas.openxmlformats.org/officeDocument/2006/relationships/image" Target="../media/image119.wmf"/><Relationship Id="rId7" Type="http://schemas.openxmlformats.org/officeDocument/2006/relationships/image" Target="../media/image102.wmf"/><Relationship Id="rId12" Type="http://schemas.openxmlformats.org/officeDocument/2006/relationships/oleObject" Target="../embeddings/oleObject159.bin"/><Relationship Id="rId17" Type="http://schemas.openxmlformats.org/officeDocument/2006/relationships/image" Target="../media/image109.wmf"/><Relationship Id="rId2" Type="http://schemas.openxmlformats.org/officeDocument/2006/relationships/slideLayout" Target="../slideLayouts/slideLayout7.xml"/><Relationship Id="rId16" Type="http://schemas.openxmlformats.org/officeDocument/2006/relationships/oleObject" Target="../embeddings/oleObject161.bin"/><Relationship Id="rId20" Type="http://schemas.openxmlformats.org/officeDocument/2006/relationships/oleObject" Target="../embeddings/oleObject163.bin"/><Relationship Id="rId1" Type="http://schemas.openxmlformats.org/officeDocument/2006/relationships/vmlDrawing" Target="../drawings/vmlDrawing27.vml"/><Relationship Id="rId6" Type="http://schemas.openxmlformats.org/officeDocument/2006/relationships/oleObject" Target="../embeddings/oleObject156.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17.wmf"/><Relationship Id="rId23" Type="http://schemas.openxmlformats.org/officeDocument/2006/relationships/image" Target="../media/image120.wmf"/><Relationship Id="rId10" Type="http://schemas.openxmlformats.org/officeDocument/2006/relationships/oleObject" Target="../embeddings/oleObject158.bin"/><Relationship Id="rId19" Type="http://schemas.openxmlformats.org/officeDocument/2006/relationships/image" Target="../media/image118.wmf"/><Relationship Id="rId4" Type="http://schemas.openxmlformats.org/officeDocument/2006/relationships/oleObject" Target="../embeddings/oleObject155.bin"/><Relationship Id="rId9" Type="http://schemas.openxmlformats.org/officeDocument/2006/relationships/image" Target="../media/image103.wmf"/><Relationship Id="rId14" Type="http://schemas.openxmlformats.org/officeDocument/2006/relationships/oleObject" Target="../embeddings/oleObject160.bin"/><Relationship Id="rId22" Type="http://schemas.openxmlformats.org/officeDocument/2006/relationships/oleObject" Target="../embeddings/oleObject16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2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image" Target="../media/image33.png"/><Relationship Id="rId18" Type="http://schemas.openxmlformats.org/officeDocument/2006/relationships/oleObject" Target="../embeddings/oleObject173.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26.wmf"/><Relationship Id="rId17" Type="http://schemas.openxmlformats.org/officeDocument/2006/relationships/image" Target="../media/image128.wmf"/><Relationship Id="rId2" Type="http://schemas.openxmlformats.org/officeDocument/2006/relationships/slideLayout" Target="../slideLayouts/slideLayout7.xml"/><Relationship Id="rId16" Type="http://schemas.openxmlformats.org/officeDocument/2006/relationships/oleObject" Target="../embeddings/oleObject172.bin"/><Relationship Id="rId1" Type="http://schemas.openxmlformats.org/officeDocument/2006/relationships/vmlDrawing" Target="../drawings/vmlDrawing29.vml"/><Relationship Id="rId6" Type="http://schemas.openxmlformats.org/officeDocument/2006/relationships/image" Target="../media/image123.w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image" Target="../media/image127.wmf"/><Relationship Id="rId10" Type="http://schemas.openxmlformats.org/officeDocument/2006/relationships/image" Target="../media/image125.emf"/><Relationship Id="rId19" Type="http://schemas.openxmlformats.org/officeDocument/2006/relationships/image" Target="../media/image129.wmf"/><Relationship Id="rId4" Type="http://schemas.openxmlformats.org/officeDocument/2006/relationships/image" Target="../media/image122.wmf"/><Relationship Id="rId9" Type="http://schemas.openxmlformats.org/officeDocument/2006/relationships/oleObject" Target="../embeddings/oleObject169.bin"/><Relationship Id="rId14" Type="http://schemas.openxmlformats.org/officeDocument/2006/relationships/oleObject" Target="../embeddings/oleObject171.bin"/></Relationships>
</file>

<file path=ppt/slides/_rels/slide51.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79.bin"/><Relationship Id="rId18" Type="http://schemas.openxmlformats.org/officeDocument/2006/relationships/image" Target="../media/image137.wmf"/><Relationship Id="rId3" Type="http://schemas.openxmlformats.org/officeDocument/2006/relationships/oleObject" Target="../embeddings/oleObject174.bin"/><Relationship Id="rId21" Type="http://schemas.openxmlformats.org/officeDocument/2006/relationships/oleObject" Target="../embeddings/oleObject183.bin"/><Relationship Id="rId7" Type="http://schemas.openxmlformats.org/officeDocument/2006/relationships/oleObject" Target="../embeddings/oleObject176.bin"/><Relationship Id="rId12" Type="http://schemas.openxmlformats.org/officeDocument/2006/relationships/image" Target="../media/image134.emf"/><Relationship Id="rId17"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30.vml"/><Relationship Id="rId6" Type="http://schemas.openxmlformats.org/officeDocument/2006/relationships/image" Target="../media/image131.w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33.emf"/><Relationship Id="rId19" Type="http://schemas.openxmlformats.org/officeDocument/2006/relationships/oleObject" Target="../embeddings/oleObject182.bin"/><Relationship Id="rId4" Type="http://schemas.openxmlformats.org/officeDocument/2006/relationships/image" Target="../media/image130.wmf"/><Relationship Id="rId9" Type="http://schemas.openxmlformats.org/officeDocument/2006/relationships/oleObject" Target="../embeddings/oleObject177.bin"/><Relationship Id="rId14" Type="http://schemas.openxmlformats.org/officeDocument/2006/relationships/image" Target="../media/image135.wmf"/><Relationship Id="rId22" Type="http://schemas.openxmlformats.org/officeDocument/2006/relationships/image" Target="../media/image139.wmf"/></Relationships>
</file>

<file path=ppt/slides/_rels/slide52.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89.bin"/><Relationship Id="rId18" Type="http://schemas.openxmlformats.org/officeDocument/2006/relationships/image" Target="../media/image147.w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44.wmf"/><Relationship Id="rId17" Type="http://schemas.openxmlformats.org/officeDocument/2006/relationships/oleObject" Target="../embeddings/oleObject191.bin"/><Relationship Id="rId2" Type="http://schemas.openxmlformats.org/officeDocument/2006/relationships/slideLayout" Target="../slideLayouts/slideLayout7.xml"/><Relationship Id="rId16" Type="http://schemas.openxmlformats.org/officeDocument/2006/relationships/image" Target="../media/image146.wmf"/><Relationship Id="rId1" Type="http://schemas.openxmlformats.org/officeDocument/2006/relationships/vmlDrawing" Target="../drawings/vmlDrawing31.vml"/><Relationship Id="rId6" Type="http://schemas.openxmlformats.org/officeDocument/2006/relationships/image" Target="../media/image141.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143.emf"/><Relationship Id="rId4" Type="http://schemas.openxmlformats.org/officeDocument/2006/relationships/image" Target="../media/image140.emf"/><Relationship Id="rId9" Type="http://schemas.openxmlformats.org/officeDocument/2006/relationships/oleObject" Target="../embeddings/oleObject187.bin"/><Relationship Id="rId14" Type="http://schemas.openxmlformats.org/officeDocument/2006/relationships/image" Target="../media/image145.wmf"/></Relationships>
</file>

<file path=ppt/slides/_rels/slide53.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97.bin"/><Relationship Id="rId18" Type="http://schemas.openxmlformats.org/officeDocument/2006/relationships/image" Target="../media/image155.wmf"/><Relationship Id="rId3" Type="http://schemas.openxmlformats.org/officeDocument/2006/relationships/oleObject" Target="../embeddings/oleObject192.bin"/><Relationship Id="rId21" Type="http://schemas.openxmlformats.org/officeDocument/2006/relationships/oleObject" Target="../embeddings/oleObject201.bin"/><Relationship Id="rId7" Type="http://schemas.openxmlformats.org/officeDocument/2006/relationships/oleObject" Target="../embeddings/oleObject194.bin"/><Relationship Id="rId12" Type="http://schemas.openxmlformats.org/officeDocument/2006/relationships/image" Target="../media/image152.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32.vml"/><Relationship Id="rId6" Type="http://schemas.openxmlformats.org/officeDocument/2006/relationships/image" Target="../media/image149.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51.wmf"/><Relationship Id="rId19" Type="http://schemas.openxmlformats.org/officeDocument/2006/relationships/oleObject" Target="../embeddings/oleObject200.bin"/><Relationship Id="rId4" Type="http://schemas.openxmlformats.org/officeDocument/2006/relationships/image" Target="../media/image148.wmf"/><Relationship Id="rId9" Type="http://schemas.openxmlformats.org/officeDocument/2006/relationships/oleObject" Target="../embeddings/oleObject195.bin"/><Relationship Id="rId14" Type="http://schemas.openxmlformats.org/officeDocument/2006/relationships/image" Target="../media/image153.wmf"/><Relationship Id="rId22" Type="http://schemas.openxmlformats.org/officeDocument/2006/relationships/image" Target="../media/image157.wmf"/></Relationships>
</file>

<file path=ppt/slides/_rels/slide54.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207.bin"/><Relationship Id="rId18" Type="http://schemas.openxmlformats.org/officeDocument/2006/relationships/image" Target="../media/image165.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62.wmf"/><Relationship Id="rId17" Type="http://schemas.openxmlformats.org/officeDocument/2006/relationships/oleObject" Target="../embeddings/oleObject209.bin"/><Relationship Id="rId2" Type="http://schemas.openxmlformats.org/officeDocument/2006/relationships/slideLayout" Target="../slideLayouts/slideLayout7.xml"/><Relationship Id="rId16" Type="http://schemas.openxmlformats.org/officeDocument/2006/relationships/image" Target="../media/image164.wmf"/><Relationship Id="rId1" Type="http://schemas.openxmlformats.org/officeDocument/2006/relationships/vmlDrawing" Target="../drawings/vmlDrawing33.vml"/><Relationship Id="rId6" Type="http://schemas.openxmlformats.org/officeDocument/2006/relationships/image" Target="../media/image159.e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61.wmf"/><Relationship Id="rId4" Type="http://schemas.openxmlformats.org/officeDocument/2006/relationships/image" Target="../media/image158.emf"/><Relationship Id="rId9" Type="http://schemas.openxmlformats.org/officeDocument/2006/relationships/oleObject" Target="../embeddings/oleObject205.bin"/><Relationship Id="rId14" Type="http://schemas.openxmlformats.org/officeDocument/2006/relationships/image" Target="../media/image163.wmf"/></Relationships>
</file>

<file path=ppt/slides/_rels/slide55.xml.rels><?xml version="1.0" encoding="UTF-8" standalone="yes"?>
<Relationships xmlns="http://schemas.openxmlformats.org/package/2006/relationships"><Relationship Id="rId13" Type="http://schemas.openxmlformats.org/officeDocument/2006/relationships/oleObject" Target="../embeddings/oleObject215.bin"/><Relationship Id="rId18" Type="http://schemas.openxmlformats.org/officeDocument/2006/relationships/image" Target="../media/image170.wmf"/><Relationship Id="rId26" Type="http://schemas.openxmlformats.org/officeDocument/2006/relationships/image" Target="../media/image173.wmf"/><Relationship Id="rId39" Type="http://schemas.openxmlformats.org/officeDocument/2006/relationships/oleObject" Target="../embeddings/oleObject228.bin"/><Relationship Id="rId21" Type="http://schemas.openxmlformats.org/officeDocument/2006/relationships/oleObject" Target="../embeddings/oleObject219.bin"/><Relationship Id="rId34" Type="http://schemas.openxmlformats.org/officeDocument/2006/relationships/image" Target="../media/image174.wmf"/><Relationship Id="rId42" Type="http://schemas.openxmlformats.org/officeDocument/2006/relationships/image" Target="../media/image178.emf"/><Relationship Id="rId7" Type="http://schemas.openxmlformats.org/officeDocument/2006/relationships/oleObject" Target="../embeddings/oleObject212.bin"/><Relationship Id="rId2" Type="http://schemas.openxmlformats.org/officeDocument/2006/relationships/slideLayout" Target="../slideLayouts/slideLayout7.xml"/><Relationship Id="rId16" Type="http://schemas.openxmlformats.org/officeDocument/2006/relationships/image" Target="../media/image169.wmf"/><Relationship Id="rId20" Type="http://schemas.openxmlformats.org/officeDocument/2006/relationships/image" Target="../media/image171.wmf"/><Relationship Id="rId29" Type="http://schemas.openxmlformats.org/officeDocument/2006/relationships/oleObject" Target="../embeddings/oleObject223.bin"/><Relationship Id="rId41" Type="http://schemas.openxmlformats.org/officeDocument/2006/relationships/oleObject" Target="../embeddings/oleObject229.bin"/><Relationship Id="rId1" Type="http://schemas.openxmlformats.org/officeDocument/2006/relationships/vmlDrawing" Target="../drawings/vmlDrawing34.vml"/><Relationship Id="rId6" Type="http://schemas.openxmlformats.org/officeDocument/2006/relationships/image" Target="../media/image167.emf"/><Relationship Id="rId11" Type="http://schemas.openxmlformats.org/officeDocument/2006/relationships/oleObject" Target="../embeddings/oleObject214.bin"/><Relationship Id="rId24" Type="http://schemas.openxmlformats.org/officeDocument/2006/relationships/image" Target="../media/image172.wmf"/><Relationship Id="rId32" Type="http://schemas.openxmlformats.org/officeDocument/2006/relationships/image" Target="../media/image165.wmf"/><Relationship Id="rId37" Type="http://schemas.openxmlformats.org/officeDocument/2006/relationships/oleObject" Target="../embeddings/oleObject227.bin"/><Relationship Id="rId40" Type="http://schemas.openxmlformats.org/officeDocument/2006/relationships/image" Target="../media/image177.e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oleObject" Target="../embeddings/oleObject220.bin"/><Relationship Id="rId28" Type="http://schemas.openxmlformats.org/officeDocument/2006/relationships/image" Target="../media/image163.wmf"/><Relationship Id="rId36" Type="http://schemas.openxmlformats.org/officeDocument/2006/relationships/image" Target="../media/image175.wmf"/><Relationship Id="rId10" Type="http://schemas.openxmlformats.org/officeDocument/2006/relationships/image" Target="../media/image161.wmf"/><Relationship Id="rId19" Type="http://schemas.openxmlformats.org/officeDocument/2006/relationships/oleObject" Target="../embeddings/oleObject218.bin"/><Relationship Id="rId31" Type="http://schemas.openxmlformats.org/officeDocument/2006/relationships/oleObject" Target="../embeddings/oleObject224.bin"/><Relationship Id="rId4" Type="http://schemas.openxmlformats.org/officeDocument/2006/relationships/image" Target="../media/image166.emf"/><Relationship Id="rId9" Type="http://schemas.openxmlformats.org/officeDocument/2006/relationships/oleObject" Target="../embeddings/oleObject213.bin"/><Relationship Id="rId14" Type="http://schemas.openxmlformats.org/officeDocument/2006/relationships/image" Target="../media/image168.wmf"/><Relationship Id="rId22" Type="http://schemas.openxmlformats.org/officeDocument/2006/relationships/image" Target="../media/image157.wmf"/><Relationship Id="rId27" Type="http://schemas.openxmlformats.org/officeDocument/2006/relationships/oleObject" Target="../embeddings/oleObject222.bin"/><Relationship Id="rId30" Type="http://schemas.openxmlformats.org/officeDocument/2006/relationships/image" Target="../media/image164.wmf"/><Relationship Id="rId35" Type="http://schemas.openxmlformats.org/officeDocument/2006/relationships/oleObject" Target="../embeddings/oleObject226.bin"/><Relationship Id="rId43" Type="http://schemas.openxmlformats.org/officeDocument/2006/relationships/image" Target="../media/image179.emf"/><Relationship Id="rId8" Type="http://schemas.openxmlformats.org/officeDocument/2006/relationships/image" Target="../media/image160.wmf"/><Relationship Id="rId3" Type="http://schemas.openxmlformats.org/officeDocument/2006/relationships/oleObject" Target="../embeddings/oleObject210.bin"/><Relationship Id="rId12" Type="http://schemas.openxmlformats.org/officeDocument/2006/relationships/image" Target="../media/image162.wmf"/><Relationship Id="rId17" Type="http://schemas.openxmlformats.org/officeDocument/2006/relationships/oleObject" Target="../embeddings/oleObject217.bin"/><Relationship Id="rId25" Type="http://schemas.openxmlformats.org/officeDocument/2006/relationships/oleObject" Target="../embeddings/oleObject221.bin"/><Relationship Id="rId33" Type="http://schemas.openxmlformats.org/officeDocument/2006/relationships/oleObject" Target="../embeddings/oleObject225.bin"/><Relationship Id="rId38" Type="http://schemas.openxmlformats.org/officeDocument/2006/relationships/image" Target="../media/image176.emf"/></Relationships>
</file>

<file path=ppt/slides/_rels/slide56.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235.bin"/><Relationship Id="rId3" Type="http://schemas.openxmlformats.org/officeDocument/2006/relationships/oleObject" Target="../embeddings/oleObject230.bin"/><Relationship Id="rId7" Type="http://schemas.openxmlformats.org/officeDocument/2006/relationships/oleObject" Target="../embeddings/oleObject232.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1.wmf"/><Relationship Id="rId11" Type="http://schemas.openxmlformats.org/officeDocument/2006/relationships/oleObject" Target="../embeddings/oleObject234.bin"/><Relationship Id="rId5" Type="http://schemas.openxmlformats.org/officeDocument/2006/relationships/oleObject" Target="../embeddings/oleObject231.bin"/><Relationship Id="rId15" Type="http://schemas.openxmlformats.org/officeDocument/2006/relationships/oleObject" Target="../embeddings/oleObject237.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233.bin"/><Relationship Id="rId14" Type="http://schemas.openxmlformats.org/officeDocument/2006/relationships/oleObject" Target="../embeddings/oleObject236.bin"/></Relationships>
</file>

<file path=ppt/slides/_rels/slide57.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189.wmf"/><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186.wmf"/><Relationship Id="rId11" Type="http://schemas.openxmlformats.org/officeDocument/2006/relationships/oleObject" Target="../embeddings/oleObject242.bin"/><Relationship Id="rId5" Type="http://schemas.openxmlformats.org/officeDocument/2006/relationships/oleObject" Target="../embeddings/oleObject239.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241.bin"/></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43.bin"/><Relationship Id="rId7" Type="http://schemas.openxmlformats.org/officeDocument/2006/relationships/oleObject" Target="../embeddings/oleObject238.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186.wmf"/><Relationship Id="rId5" Type="http://schemas.openxmlformats.org/officeDocument/2006/relationships/oleObject" Target="../embeddings/oleObject239.bin"/><Relationship Id="rId4" Type="http://schemas.openxmlformats.org/officeDocument/2006/relationships/image" Target="../media/image190.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981200" y="1981200"/>
            <a:ext cx="5257800" cy="1066800"/>
          </a:xfrm>
        </p:spPr>
        <p:txBody>
          <a:bodyPr/>
          <a:lstStyle/>
          <a:p>
            <a:pPr eaLnBrk="1" hangingPunct="1"/>
            <a:r>
              <a:rPr lang="en-US" altLang="zh-CN" b="1" smtClean="0">
                <a:solidFill>
                  <a:srgbClr val="FF0000"/>
                </a:solidFill>
                <a:latin typeface="黑体" panose="02010609060101010101" pitchFamily="49" charset="-122"/>
              </a:rPr>
              <a:t>《</a:t>
            </a:r>
            <a:r>
              <a:rPr lang="zh-CN" altLang="en-US" b="1" smtClean="0">
                <a:solidFill>
                  <a:srgbClr val="FF0000"/>
                </a:solidFill>
                <a:latin typeface="黑体" panose="02010609060101010101" pitchFamily="49" charset="-122"/>
              </a:rPr>
              <a:t>电磁学</a:t>
            </a:r>
            <a:r>
              <a:rPr lang="en-US" altLang="zh-CN" b="1" smtClean="0">
                <a:solidFill>
                  <a:srgbClr val="FF0000"/>
                </a:solidFill>
                <a:latin typeface="黑体" panose="02010609060101010101" pitchFamily="49" charset="-122"/>
              </a:rPr>
              <a:t>》</a:t>
            </a:r>
            <a:br>
              <a:rPr lang="en-US" altLang="zh-CN" b="1" smtClean="0">
                <a:solidFill>
                  <a:srgbClr val="FF0000"/>
                </a:solidFill>
                <a:latin typeface="黑体" panose="02010609060101010101" pitchFamily="49" charset="-122"/>
              </a:rPr>
            </a:br>
            <a:r>
              <a:rPr lang="zh-CN" altLang="en-US" sz="3600" b="1" smtClean="0">
                <a:solidFill>
                  <a:srgbClr val="FF0000"/>
                </a:solidFill>
                <a:latin typeface="黑体" panose="02010609060101010101" pitchFamily="49" charset="-122"/>
              </a:rPr>
              <a:t>静电场中的导体</a:t>
            </a:r>
          </a:p>
        </p:txBody>
      </p:sp>
      <p:sp>
        <p:nvSpPr>
          <p:cNvPr id="4100" name="副标题 1"/>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62BEEC3-DD85-4B64-9A58-7F34E37248D8}" type="slidenum">
              <a:rPr lang="en-US" altLang="zh-CN" sz="800" b="0" smtClean="0"/>
              <a:pPr>
                <a:spcBef>
                  <a:spcPct val="0"/>
                </a:spcBef>
                <a:buFontTx/>
                <a:buNone/>
              </a:pPr>
              <a:t>10</a:t>
            </a:fld>
            <a:endParaRPr lang="en-US" altLang="zh-CN" sz="800" b="0" smtClean="0"/>
          </a:p>
        </p:txBody>
      </p:sp>
      <p:sp>
        <p:nvSpPr>
          <p:cNvPr id="12291" name="Rectangle 2"/>
          <p:cNvSpPr>
            <a:spLocks noGrp="1" noChangeArrowheads="1"/>
          </p:cNvSpPr>
          <p:nvPr>
            <p:ph type="ctrTitle" idx="4294967295"/>
          </p:nvPr>
        </p:nvSpPr>
        <p:spPr>
          <a:xfrm>
            <a:off x="914400" y="228600"/>
            <a:ext cx="7924800" cy="1524000"/>
          </a:xfrm>
        </p:spPr>
        <p:txBody>
          <a:bodyPr/>
          <a:lstStyle/>
          <a:p>
            <a:pPr algn="l" eaLnBrk="1" hangingPunct="1"/>
            <a:r>
              <a:rPr lang="zh-CN" altLang="en-US" sz="2400" dirty="0" smtClean="0">
                <a:solidFill>
                  <a:schemeClr val="tx1"/>
                </a:solidFill>
              </a:rPr>
              <a:t>即</a:t>
            </a:r>
            <a:br>
              <a:rPr lang="zh-CN" altLang="en-US" sz="2400" dirty="0" smtClean="0">
                <a:solidFill>
                  <a:schemeClr val="tx1"/>
                </a:solidFill>
              </a:rPr>
            </a:br>
            <a:r>
              <a:rPr lang="zh-CN" altLang="en-US" sz="2400" dirty="0" smtClean="0">
                <a:solidFill>
                  <a:schemeClr val="tx1"/>
                </a:solidFill>
              </a:rPr>
              <a:t>                                                                              （</a:t>
            </a:r>
            <a:r>
              <a:rPr lang="en-US" altLang="zh-CN" sz="2400" dirty="0" smtClean="0">
                <a:solidFill>
                  <a:schemeClr val="tx1"/>
                </a:solidFill>
              </a:rPr>
              <a:t>4.3-14</a:t>
            </a:r>
            <a:r>
              <a:rPr lang="zh-CN" altLang="en-US" sz="2400" dirty="0" smtClean="0">
                <a:solidFill>
                  <a:schemeClr val="tx1"/>
                </a:solidFill>
              </a:rPr>
              <a:t>）</a:t>
            </a:r>
            <a:br>
              <a:rPr lang="zh-CN" altLang="en-US" sz="2400" dirty="0" smtClean="0">
                <a:solidFill>
                  <a:schemeClr val="tx1"/>
                </a:solidFill>
              </a:rPr>
            </a:br>
            <a:r>
              <a:rPr lang="zh-CN" altLang="en-US" sz="2400" b="0" dirty="0" smtClean="0">
                <a:solidFill>
                  <a:schemeClr val="tx1"/>
                </a:solidFill>
              </a:rPr>
              <a:t> </a:t>
            </a:r>
          </a:p>
        </p:txBody>
      </p:sp>
      <p:sp>
        <p:nvSpPr>
          <p:cNvPr id="12292" name="Rectangle 3"/>
          <p:cNvSpPr>
            <a:spLocks noGrp="1" noChangeArrowheads="1"/>
          </p:cNvSpPr>
          <p:nvPr>
            <p:ph type="subTitle" idx="4294967295"/>
          </p:nvPr>
        </p:nvSpPr>
        <p:spPr>
          <a:xfrm>
            <a:off x="152400" y="1752600"/>
            <a:ext cx="8686800" cy="1447800"/>
          </a:xfrm>
        </p:spPr>
        <p:txBody>
          <a:bodyPr/>
          <a:lstStyle/>
          <a:p>
            <a:pPr marL="0" indent="0" algn="just" eaLnBrk="1" hangingPunct="1">
              <a:lnSpc>
                <a:spcPct val="140000"/>
              </a:lnSpc>
              <a:buFontTx/>
              <a:buNone/>
            </a:pP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如果导体某处的外側为真空，</a:t>
            </a:r>
            <a:r>
              <a:rPr lang="zh-CN" altLang="en-US" sz="2400" i="1" dirty="0" smtClean="0">
                <a:latin typeface="Symbol" panose="05050102010706020507" pitchFamily="18" charset="2"/>
              </a:rPr>
              <a:t> </a:t>
            </a:r>
            <a:r>
              <a:rPr lang="en-US" altLang="zh-CN" sz="2400" i="1" dirty="0" smtClean="0">
                <a:latin typeface="Symbol" panose="05050102010706020507" pitchFamily="18" charset="2"/>
              </a:rPr>
              <a:t>s </a:t>
            </a:r>
            <a:r>
              <a:rPr lang="zh-CN" altLang="en-US" sz="2400" dirty="0" smtClean="0">
                <a:latin typeface="Times New Roman" panose="02020603050405020304" pitchFamily="18" charset="0"/>
              </a:rPr>
              <a:t>只表示该处表面可能出现的自由电荷面密度</a:t>
            </a:r>
            <a:r>
              <a:rPr lang="en-US" altLang="zh-CN" sz="2400" i="1" dirty="0" smtClean="0">
                <a:latin typeface="Symbol" panose="05050102010706020507" pitchFamily="18" charset="2"/>
              </a:rPr>
              <a:t>s</a:t>
            </a:r>
            <a:r>
              <a:rPr lang="en-US" altLang="zh-CN" sz="2400" i="1" baseline="-30000" dirty="0" smtClean="0">
                <a:latin typeface="Times New Roman" panose="02020603050405020304" pitchFamily="18" charset="0"/>
              </a:rPr>
              <a:t>f</a:t>
            </a:r>
            <a:r>
              <a:rPr lang="en-US" altLang="zh-CN" sz="2400" dirty="0" smtClean="0">
                <a:latin typeface="Times New Roman" panose="02020603050405020304" pitchFamily="18" charset="0"/>
              </a:rPr>
              <a:t> </a:t>
            </a:r>
            <a:r>
              <a:rPr lang="zh-CN" altLang="en-US" sz="2400" dirty="0">
                <a:latin typeface="Times New Roman" panose="02020603050405020304" pitchFamily="18" charset="0"/>
              </a:rPr>
              <a:t>。</a:t>
            </a:r>
            <a:r>
              <a:rPr lang="zh-CN" altLang="en-US" sz="2400" dirty="0" smtClean="0">
                <a:latin typeface="Times New Roman" panose="02020603050405020304" pitchFamily="18" charset="0"/>
              </a:rPr>
              <a:t>        </a:t>
            </a:r>
            <a:endParaRPr lang="en-US" altLang="zh-CN" sz="2400" dirty="0" smtClean="0">
              <a:latin typeface="Times New Roman" panose="02020603050405020304" pitchFamily="18" charset="0"/>
            </a:endParaRPr>
          </a:p>
        </p:txBody>
      </p:sp>
      <p:graphicFrame>
        <p:nvGraphicFramePr>
          <p:cNvPr id="12304" name="Object 15"/>
          <p:cNvGraphicFramePr>
            <a:graphicFrameLocks noChangeAspect="1"/>
          </p:cNvGraphicFramePr>
          <p:nvPr/>
        </p:nvGraphicFramePr>
        <p:xfrm>
          <a:off x="3306763" y="304800"/>
          <a:ext cx="1690687" cy="1046163"/>
        </p:xfrm>
        <a:graphic>
          <a:graphicData uri="http://schemas.openxmlformats.org/presentationml/2006/ole">
            <mc:AlternateContent xmlns:mc="http://schemas.openxmlformats.org/markup-compatibility/2006">
              <mc:Choice xmlns:v="urn:schemas-microsoft-com:vml" Requires="v">
                <p:oleObj spid="_x0000_s12320" name="公式" r:id="rId3" imgW="698197" imgH="431613" progId="Equation.3">
                  <p:embed/>
                </p:oleObj>
              </mc:Choice>
              <mc:Fallback>
                <p:oleObj name="公式" r:id="rId3" imgW="698197" imgH="4316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763" y="304800"/>
                        <a:ext cx="1690687" cy="1046163"/>
                      </a:xfrm>
                      <a:prstGeom prst="rect">
                        <a:avLst/>
                      </a:prstGeom>
                      <a:solidFill>
                        <a:srgbClr val="CCECFF"/>
                      </a:solidFill>
                      <a:ln w="9525">
                        <a:solidFill>
                          <a:srgbClr val="FF6600"/>
                        </a:solidFill>
                        <a:miter lim="800000"/>
                        <a:headEnd/>
                        <a:tailEnd/>
                      </a:ln>
                    </p:spPr>
                  </p:pic>
                </p:oleObj>
              </mc:Fallback>
            </mc:AlternateContent>
          </a:graphicData>
        </a:graphic>
      </p:graphicFrame>
      <p:grpSp>
        <p:nvGrpSpPr>
          <p:cNvPr id="3" name="组合 2"/>
          <p:cNvGrpSpPr/>
          <p:nvPr/>
        </p:nvGrpSpPr>
        <p:grpSpPr>
          <a:xfrm>
            <a:off x="127000" y="2937618"/>
            <a:ext cx="8864600" cy="3334595"/>
            <a:chOff x="127000" y="2937618"/>
            <a:chExt cx="8864600" cy="3334595"/>
          </a:xfrm>
        </p:grpSpPr>
        <p:sp>
          <p:nvSpPr>
            <p:cNvPr id="12293" name="Oval 4"/>
            <p:cNvSpPr>
              <a:spLocks noChangeArrowheads="1"/>
            </p:cNvSpPr>
            <p:nvPr/>
          </p:nvSpPr>
          <p:spPr bwMode="auto">
            <a:xfrm>
              <a:off x="1905000" y="4953000"/>
              <a:ext cx="1600200" cy="11430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94" name="Rectangle 5"/>
            <p:cNvSpPr>
              <a:spLocks noChangeArrowheads="1"/>
            </p:cNvSpPr>
            <p:nvPr/>
          </p:nvSpPr>
          <p:spPr bwMode="auto">
            <a:xfrm>
              <a:off x="1219200" y="58150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rPr>
                <a:t>真空</a:t>
              </a:r>
            </a:p>
          </p:txBody>
        </p:sp>
        <p:sp>
          <p:nvSpPr>
            <p:cNvPr id="12295" name="Line 6"/>
            <p:cNvSpPr>
              <a:spLocks noChangeShapeType="1"/>
            </p:cNvSpPr>
            <p:nvPr/>
          </p:nvSpPr>
          <p:spPr bwMode="auto">
            <a:xfrm flipH="1">
              <a:off x="1219200" y="5638800"/>
              <a:ext cx="685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6" name="Oval 7"/>
            <p:cNvSpPr>
              <a:spLocks noChangeArrowheads="1"/>
            </p:cNvSpPr>
            <p:nvPr/>
          </p:nvSpPr>
          <p:spPr bwMode="auto">
            <a:xfrm>
              <a:off x="6096000" y="4724400"/>
              <a:ext cx="2057400" cy="11430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97" name="Rectangle 8"/>
            <p:cNvSpPr>
              <a:spLocks noChangeArrowheads="1"/>
            </p:cNvSpPr>
            <p:nvPr/>
          </p:nvSpPr>
          <p:spPr bwMode="auto">
            <a:xfrm>
              <a:off x="5562600" y="58150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rPr>
                <a:t>介质</a:t>
              </a:r>
            </a:p>
          </p:txBody>
        </p:sp>
        <p:sp>
          <p:nvSpPr>
            <p:cNvPr id="12298" name="Line 9"/>
            <p:cNvSpPr>
              <a:spLocks noChangeShapeType="1"/>
            </p:cNvSpPr>
            <p:nvPr/>
          </p:nvSpPr>
          <p:spPr bwMode="auto">
            <a:xfrm flipH="1">
              <a:off x="5486400" y="5562600"/>
              <a:ext cx="685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9" name="Rectangle 10"/>
            <p:cNvSpPr>
              <a:spLocks noChangeArrowheads="1"/>
            </p:cNvSpPr>
            <p:nvPr/>
          </p:nvSpPr>
          <p:spPr bwMode="auto">
            <a:xfrm>
              <a:off x="1981200" y="52847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solidFill>
                    <a:srgbClr val="FF0000"/>
                  </a:solidFill>
                  <a:latin typeface="Symbol" panose="05050102010706020507" pitchFamily="18" charset="2"/>
                </a:rPr>
                <a:t>s</a:t>
              </a:r>
              <a:r>
                <a:rPr lang="en-US" altLang="zh-CN" sz="2400" i="1" baseline="-30000">
                  <a:solidFill>
                    <a:srgbClr val="FF0000"/>
                  </a:solidFill>
                  <a:latin typeface="Times New Roman" panose="02020603050405020304" pitchFamily="18" charset="0"/>
                </a:rPr>
                <a:t>f</a:t>
              </a:r>
            </a:p>
          </p:txBody>
        </p:sp>
        <p:sp>
          <p:nvSpPr>
            <p:cNvPr id="12300" name="Rectangle 11"/>
            <p:cNvSpPr>
              <a:spLocks noChangeArrowheads="1"/>
            </p:cNvSpPr>
            <p:nvPr/>
          </p:nvSpPr>
          <p:spPr bwMode="auto">
            <a:xfrm>
              <a:off x="5715000" y="5056188"/>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Symbol" panose="05050102010706020507" pitchFamily="18" charset="2"/>
                </a:rPr>
                <a:t>s</a:t>
              </a:r>
              <a:r>
                <a:rPr lang="en-US" altLang="zh-CN" sz="2400" i="1" baseline="-30000">
                  <a:latin typeface="Times New Roman" panose="02020603050405020304" pitchFamily="18" charset="0"/>
                </a:rPr>
                <a:t>p</a:t>
              </a:r>
            </a:p>
          </p:txBody>
        </p:sp>
        <p:sp>
          <p:nvSpPr>
            <p:cNvPr id="12301" name="Rectangle 12"/>
            <p:cNvSpPr>
              <a:spLocks noChangeArrowheads="1"/>
            </p:cNvSpPr>
            <p:nvPr/>
          </p:nvSpPr>
          <p:spPr bwMode="auto">
            <a:xfrm>
              <a:off x="6248400" y="52085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solidFill>
                    <a:srgbClr val="FF0000"/>
                  </a:solidFill>
                  <a:latin typeface="Symbol" panose="05050102010706020507" pitchFamily="18" charset="2"/>
                </a:rPr>
                <a:t>s</a:t>
              </a:r>
              <a:r>
                <a:rPr lang="en-US" altLang="zh-CN" sz="2400" i="1" baseline="-30000">
                  <a:solidFill>
                    <a:srgbClr val="FF0000"/>
                  </a:solidFill>
                  <a:latin typeface="Times New Roman" panose="02020603050405020304" pitchFamily="18" charset="0"/>
                </a:rPr>
                <a:t>f</a:t>
              </a:r>
            </a:p>
          </p:txBody>
        </p:sp>
        <p:sp>
          <p:nvSpPr>
            <p:cNvPr id="12302" name="Rectangle 13"/>
            <p:cNvSpPr>
              <a:spLocks noChangeArrowheads="1"/>
            </p:cNvSpPr>
            <p:nvPr/>
          </p:nvSpPr>
          <p:spPr bwMode="auto">
            <a:xfrm>
              <a:off x="2590800" y="51292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00"/>
                  </a:solidFill>
                  <a:latin typeface="Times New Roman" panose="02020603050405020304" pitchFamily="18" charset="0"/>
                </a:rPr>
                <a:t>导体</a:t>
              </a:r>
            </a:p>
          </p:txBody>
        </p:sp>
        <p:sp>
          <p:nvSpPr>
            <p:cNvPr id="12303" name="Rectangle 14"/>
            <p:cNvSpPr>
              <a:spLocks noChangeArrowheads="1"/>
            </p:cNvSpPr>
            <p:nvPr/>
          </p:nvSpPr>
          <p:spPr bwMode="auto">
            <a:xfrm>
              <a:off x="7010400" y="51292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00"/>
                  </a:solidFill>
                  <a:latin typeface="Times New Roman" panose="02020603050405020304" pitchFamily="18" charset="0"/>
                </a:rPr>
                <a:t>导体</a:t>
              </a:r>
            </a:p>
          </p:txBody>
        </p:sp>
        <p:sp>
          <p:nvSpPr>
            <p:cNvPr id="2" name="矩形 1"/>
            <p:cNvSpPr/>
            <p:nvPr/>
          </p:nvSpPr>
          <p:spPr>
            <a:xfrm>
              <a:off x="127000" y="2937618"/>
              <a:ext cx="8864600" cy="2234458"/>
            </a:xfrm>
            <a:prstGeom prst="rect">
              <a:avLst/>
            </a:prstGeom>
          </p:spPr>
          <p:txBody>
            <a:bodyPr wrap="square">
              <a:spAutoFit/>
            </a:bodyPr>
            <a:lstStyle/>
            <a:p>
              <a:pPr lvl="0" algn="just" eaLnBrk="1" hangingPunct="1">
                <a:lnSpc>
                  <a:spcPct val="140000"/>
                </a:lnSpc>
                <a:spcBef>
                  <a:spcPct val="20000"/>
                </a:spcBef>
              </a:pPr>
              <a:r>
                <a:rPr lang="zh-CN" altLang="en-US" sz="2400" kern="0" dirty="0" smtClean="0">
                  <a:solidFill>
                    <a:srgbClr val="000000"/>
                  </a:solidFill>
                  <a:latin typeface="Times New Roman" panose="02020603050405020304" pitchFamily="18" charset="0"/>
                  <a:ea typeface="宋体"/>
                </a:rPr>
                <a:t>       如果</a:t>
              </a:r>
              <a:r>
                <a:rPr lang="zh-CN" altLang="en-US" sz="2400" kern="0" dirty="0">
                  <a:solidFill>
                    <a:srgbClr val="000000"/>
                  </a:solidFill>
                  <a:latin typeface="Times New Roman" panose="02020603050405020304" pitchFamily="18" charset="0"/>
                  <a:ea typeface="宋体"/>
                </a:rPr>
                <a:t>导体某处外側为电介质</a:t>
              </a:r>
              <a:r>
                <a:rPr lang="en-US" altLang="zh-CN" sz="2400" kern="0" dirty="0">
                  <a:solidFill>
                    <a:srgbClr val="000000"/>
                  </a:solidFill>
                  <a:latin typeface="Times New Roman" panose="02020603050405020304" pitchFamily="18" charset="0"/>
                  <a:ea typeface="宋体"/>
                </a:rPr>
                <a:t>(</a:t>
              </a:r>
              <a:r>
                <a:rPr lang="zh-CN" altLang="en-US" sz="2400" kern="0" dirty="0">
                  <a:solidFill>
                    <a:srgbClr val="000000"/>
                  </a:solidFill>
                  <a:latin typeface="Times New Roman" panose="02020603050405020304" pitchFamily="18" charset="0"/>
                  <a:ea typeface="宋体"/>
                </a:rPr>
                <a:t>绝缘体</a:t>
              </a:r>
              <a:r>
                <a:rPr lang="en-US" altLang="zh-CN" sz="2400" kern="0" dirty="0">
                  <a:solidFill>
                    <a:srgbClr val="000000"/>
                  </a:solidFill>
                  <a:latin typeface="Times New Roman" panose="02020603050405020304" pitchFamily="18" charset="0"/>
                  <a:ea typeface="宋体"/>
                </a:rPr>
                <a:t>)</a:t>
              </a:r>
              <a:r>
                <a:rPr lang="zh-CN" altLang="en-US" sz="2400" kern="0" dirty="0">
                  <a:solidFill>
                    <a:srgbClr val="000000"/>
                  </a:solidFill>
                  <a:latin typeface="Times New Roman" panose="02020603050405020304" pitchFamily="18" charset="0"/>
                  <a:ea typeface="宋体"/>
                </a:rPr>
                <a:t>，则</a:t>
              </a:r>
              <a:r>
                <a:rPr lang="en-US" altLang="zh-CN" sz="2400" i="1" kern="0" dirty="0">
                  <a:solidFill>
                    <a:srgbClr val="000000"/>
                  </a:solidFill>
                  <a:latin typeface="Symbol" panose="05050102010706020507" pitchFamily="18" charset="2"/>
                  <a:ea typeface="宋体"/>
                </a:rPr>
                <a:t>s</a:t>
              </a:r>
              <a:r>
                <a:rPr lang="en-US" altLang="zh-CN" sz="2400" kern="0" dirty="0">
                  <a:solidFill>
                    <a:srgbClr val="000000"/>
                  </a:solidFill>
                  <a:latin typeface="Times New Roman" panose="02020603050405020304" pitchFamily="18" charset="0"/>
                  <a:ea typeface="宋体"/>
                </a:rPr>
                <a:t> </a:t>
              </a:r>
              <a:r>
                <a:rPr lang="zh-CN" altLang="en-US" sz="2400" kern="0" dirty="0">
                  <a:solidFill>
                    <a:srgbClr val="000000"/>
                  </a:solidFill>
                  <a:latin typeface="Times New Roman" panose="02020603050405020304" pitchFamily="18" charset="0"/>
                  <a:ea typeface="宋体"/>
                </a:rPr>
                <a:t>是包括该处分界面两边可能出现的自由电荷面密度</a:t>
              </a:r>
              <a:r>
                <a:rPr lang="en-US" altLang="zh-CN" sz="2400" i="1" kern="0" dirty="0">
                  <a:solidFill>
                    <a:srgbClr val="000000"/>
                  </a:solidFill>
                  <a:latin typeface="Symbol" panose="05050102010706020507" pitchFamily="18" charset="2"/>
                  <a:ea typeface="宋体"/>
                </a:rPr>
                <a:t>s</a:t>
              </a:r>
              <a:r>
                <a:rPr lang="en-US" altLang="zh-CN" sz="2400" i="1" kern="0" baseline="-30000" dirty="0">
                  <a:solidFill>
                    <a:srgbClr val="000000"/>
                  </a:solidFill>
                  <a:latin typeface="Times New Roman" panose="02020603050405020304" pitchFamily="18" charset="0"/>
                  <a:ea typeface="宋体"/>
                </a:rPr>
                <a:t>f  </a:t>
              </a:r>
              <a:r>
                <a:rPr lang="zh-CN" altLang="en-US" sz="2400" kern="0" dirty="0">
                  <a:solidFill>
                    <a:srgbClr val="000000"/>
                  </a:solidFill>
                  <a:latin typeface="Times New Roman" panose="02020603050405020304" pitchFamily="18" charset="0"/>
                  <a:ea typeface="宋体"/>
                </a:rPr>
                <a:t>与介质极化电荷面密度</a:t>
              </a:r>
              <a:r>
                <a:rPr lang="en-US" altLang="zh-CN" sz="2400" i="1" kern="0" dirty="0" err="1">
                  <a:solidFill>
                    <a:srgbClr val="000000"/>
                  </a:solidFill>
                  <a:latin typeface="Symbol" panose="05050102010706020507" pitchFamily="18" charset="2"/>
                  <a:ea typeface="宋体"/>
                </a:rPr>
                <a:t>s</a:t>
              </a:r>
              <a:r>
                <a:rPr lang="en-US" altLang="zh-CN" sz="2400" i="1" kern="0" baseline="-30000" dirty="0" err="1">
                  <a:solidFill>
                    <a:srgbClr val="000000"/>
                  </a:solidFill>
                  <a:latin typeface="Times New Roman" panose="02020603050405020304" pitchFamily="18" charset="0"/>
                  <a:ea typeface="宋体"/>
                </a:rPr>
                <a:t>p</a:t>
              </a:r>
              <a:r>
                <a:rPr lang="en-US" altLang="zh-CN" sz="2400" i="1" kern="0" baseline="-30000" dirty="0">
                  <a:solidFill>
                    <a:srgbClr val="000000"/>
                  </a:solidFill>
                  <a:latin typeface="Times New Roman" panose="02020603050405020304" pitchFamily="18" charset="0"/>
                  <a:ea typeface="宋体"/>
                </a:rPr>
                <a:t> </a:t>
              </a:r>
              <a:r>
                <a:rPr lang="zh-CN" altLang="en-US" sz="2400" kern="0" dirty="0">
                  <a:solidFill>
                    <a:srgbClr val="000000"/>
                  </a:solidFill>
                  <a:latin typeface="Times New Roman" panose="02020603050405020304" pitchFamily="18" charset="0"/>
                  <a:ea typeface="宋体"/>
                </a:rPr>
                <a:t>的代数和</a:t>
              </a:r>
              <a:r>
                <a:rPr lang="en-US" altLang="zh-CN" sz="2400" kern="0" dirty="0">
                  <a:solidFill>
                    <a:srgbClr val="000000"/>
                  </a:solidFill>
                  <a:latin typeface="Times New Roman" panose="02020603050405020304" pitchFamily="18" charset="0"/>
                  <a:ea typeface="宋体"/>
                </a:rPr>
                <a:t>, </a:t>
              </a:r>
              <a:r>
                <a:rPr lang="zh-CN" altLang="en-US" sz="2400" kern="0" dirty="0">
                  <a:solidFill>
                    <a:srgbClr val="000000"/>
                  </a:solidFill>
                  <a:latin typeface="Times New Roman" panose="02020603050405020304" pitchFamily="18" charset="0"/>
                  <a:ea typeface="宋体"/>
                </a:rPr>
                <a:t>即</a:t>
              </a:r>
              <a:r>
                <a:rPr lang="en-US" altLang="zh-CN" sz="2400" i="1" kern="0" dirty="0">
                  <a:solidFill>
                    <a:srgbClr val="000000"/>
                  </a:solidFill>
                  <a:latin typeface="Symbol" panose="05050102010706020507" pitchFamily="18" charset="2"/>
                  <a:ea typeface="宋体"/>
                </a:rPr>
                <a:t>s = </a:t>
              </a:r>
              <a:r>
                <a:rPr lang="en-US" altLang="zh-CN" sz="2400" i="1" kern="0" dirty="0" err="1">
                  <a:solidFill>
                    <a:srgbClr val="000000"/>
                  </a:solidFill>
                  <a:latin typeface="Symbol" panose="05050102010706020507" pitchFamily="18" charset="2"/>
                  <a:ea typeface="宋体"/>
                </a:rPr>
                <a:t>s</a:t>
              </a:r>
              <a:r>
                <a:rPr lang="en-US" altLang="zh-CN" sz="2400" i="1" kern="0" baseline="-30000" dirty="0" err="1">
                  <a:solidFill>
                    <a:srgbClr val="000000"/>
                  </a:solidFill>
                  <a:latin typeface="Times New Roman" panose="02020603050405020304" pitchFamily="18" charset="0"/>
                  <a:ea typeface="宋体"/>
                </a:rPr>
                <a:t>f</a:t>
              </a:r>
              <a:r>
                <a:rPr lang="en-US" altLang="zh-CN" sz="2400" i="1" kern="0" dirty="0" err="1">
                  <a:solidFill>
                    <a:srgbClr val="000000"/>
                  </a:solidFill>
                  <a:latin typeface="Times New Roman" panose="02020603050405020304" pitchFamily="18" charset="0"/>
                  <a:ea typeface="宋体"/>
                </a:rPr>
                <a:t>+</a:t>
              </a:r>
              <a:r>
                <a:rPr lang="en-US" altLang="zh-CN" sz="2400" i="1" kern="0" dirty="0" err="1">
                  <a:solidFill>
                    <a:srgbClr val="000000"/>
                  </a:solidFill>
                  <a:latin typeface="Symbol" panose="05050102010706020507" pitchFamily="18" charset="2"/>
                  <a:ea typeface="宋体"/>
                </a:rPr>
                <a:t>s</a:t>
              </a:r>
              <a:r>
                <a:rPr lang="en-US" altLang="zh-CN" sz="2400" i="1" kern="0" baseline="-30000" dirty="0" err="1">
                  <a:solidFill>
                    <a:srgbClr val="000000"/>
                  </a:solidFill>
                  <a:latin typeface="Times New Roman" panose="02020603050405020304" pitchFamily="18" charset="0"/>
                  <a:ea typeface="宋体"/>
                </a:rPr>
                <a:t>p</a:t>
              </a:r>
              <a:r>
                <a:rPr lang="en-US" altLang="zh-CN" sz="2400" kern="0" dirty="0">
                  <a:solidFill>
                    <a:srgbClr val="000000"/>
                  </a:solidFill>
                  <a:latin typeface="Times New Roman" panose="02020603050405020304" pitchFamily="18" charset="0"/>
                  <a:ea typeface="宋体"/>
                </a:rPr>
                <a:t>.</a:t>
              </a:r>
            </a:p>
            <a:p>
              <a:pPr lvl="0" eaLnBrk="1" hangingPunct="1">
                <a:lnSpc>
                  <a:spcPct val="140000"/>
                </a:lnSpc>
                <a:spcBef>
                  <a:spcPct val="20000"/>
                </a:spcBef>
              </a:pPr>
              <a:endParaRPr lang="en-US" altLang="zh-CN" sz="2400" kern="0" dirty="0">
                <a:solidFill>
                  <a:srgbClr val="000000"/>
                </a:solidFill>
                <a:latin typeface="Times New Roman" panose="02020603050405020304" pitchFamily="18" charset="0"/>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693C9C-2CD3-4EDC-B9D2-5F7B2A2EADCE}" type="slidenum">
              <a:rPr lang="en-US" altLang="zh-CN" smtClean="0"/>
              <a:pPr>
                <a:defRPr/>
              </a:pPr>
              <a:t>11</a:t>
            </a:fld>
            <a:endParaRPr lang="en-US" altLang="zh-CN"/>
          </a:p>
        </p:txBody>
      </p:sp>
      <p:sp>
        <p:nvSpPr>
          <p:cNvPr id="3" name="文本框 2"/>
          <p:cNvSpPr txBox="1"/>
          <p:nvPr/>
        </p:nvSpPr>
        <p:spPr>
          <a:xfrm>
            <a:off x="2743200" y="2209800"/>
            <a:ext cx="3070071" cy="954107"/>
          </a:xfrm>
          <a:prstGeom prst="rect">
            <a:avLst/>
          </a:prstGeom>
          <a:noFill/>
        </p:spPr>
        <p:txBody>
          <a:bodyPr wrap="none" rtlCol="0">
            <a:spAutoFit/>
          </a:bodyPr>
          <a:lstStyle/>
          <a:p>
            <a:r>
              <a:rPr lang="zh-CN" altLang="en-US" sz="2800" dirty="0" smtClean="0">
                <a:solidFill>
                  <a:srgbClr val="FF0000"/>
                </a:solidFill>
              </a:rPr>
              <a:t>三个推论：</a:t>
            </a:r>
            <a:endParaRPr lang="en-US" altLang="zh-CN" sz="2800" dirty="0" smtClean="0">
              <a:solidFill>
                <a:srgbClr val="FF0000"/>
              </a:solidFill>
            </a:endParaRPr>
          </a:p>
          <a:p>
            <a:r>
              <a:rPr lang="zh-CN" altLang="en-US" sz="2800" dirty="0" smtClean="0">
                <a:solidFill>
                  <a:srgbClr val="FF0000"/>
                </a:solidFill>
              </a:rPr>
              <a:t>内零等势外垂直！</a:t>
            </a:r>
            <a:endParaRPr lang="zh-CN" altLang="en-US" sz="2800" dirty="0">
              <a:solidFill>
                <a:srgbClr val="FF0000"/>
              </a:solidFill>
            </a:endParaRPr>
          </a:p>
        </p:txBody>
      </p:sp>
      <p:sp>
        <p:nvSpPr>
          <p:cNvPr id="4" name="Rectangle 2"/>
          <p:cNvSpPr txBox="1">
            <a:spLocks noChangeArrowheads="1"/>
          </p:cNvSpPr>
          <p:nvPr/>
        </p:nvSpPr>
        <p:spPr bwMode="auto">
          <a:xfrm>
            <a:off x="381000" y="188913"/>
            <a:ext cx="8763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a:lstStyle>
          <a:p>
            <a:pPr eaLnBrk="1" hangingPunct="1">
              <a:lnSpc>
                <a:spcPct val="130000"/>
              </a:lnSpc>
            </a:pPr>
            <a:r>
              <a:rPr lang="zh-CN" altLang="en-US" sz="2400" kern="0" smtClean="0">
                <a:solidFill>
                  <a:schemeClr val="tx1"/>
                </a:solidFill>
              </a:rPr>
              <a:t>（１）导体达到静电平衡的条件是：</a:t>
            </a:r>
            <a:br>
              <a:rPr lang="zh-CN" altLang="en-US" sz="2400" kern="0" smtClean="0">
                <a:solidFill>
                  <a:schemeClr val="tx1"/>
                </a:solidFill>
              </a:rPr>
            </a:br>
            <a:r>
              <a:rPr lang="zh-CN" altLang="en-US" sz="2400" kern="0" smtClean="0">
                <a:solidFill>
                  <a:schemeClr val="tx1"/>
                </a:solidFill>
              </a:rPr>
              <a:t>其</a:t>
            </a:r>
            <a:r>
              <a:rPr lang="zh-CN" altLang="en-US" sz="2400" kern="0" smtClean="0">
                <a:solidFill>
                  <a:srgbClr val="0033CC"/>
                </a:solidFill>
              </a:rPr>
              <a:t>内部的电场强度</a:t>
            </a:r>
            <a:r>
              <a:rPr lang="en-US" altLang="zh-CN" sz="2400" i="1" kern="0" smtClean="0">
                <a:solidFill>
                  <a:srgbClr val="0033CC"/>
                </a:solidFill>
              </a:rPr>
              <a:t>E</a:t>
            </a:r>
            <a:r>
              <a:rPr lang="zh-CN" altLang="en-US" sz="2400" kern="0" smtClean="0">
                <a:solidFill>
                  <a:srgbClr val="0033CC"/>
                </a:solidFill>
              </a:rPr>
              <a:t>处处为零</a:t>
            </a:r>
            <a:endParaRPr lang="zh-CN" altLang="en-US" sz="2400" kern="0" dirty="0" smtClean="0">
              <a:solidFill>
                <a:srgbClr val="0033CC"/>
              </a:solidFill>
            </a:endParaRPr>
          </a:p>
        </p:txBody>
      </p:sp>
    </p:spTree>
    <p:extLst>
      <p:ext uri="{BB962C8B-B14F-4D97-AF65-F5344CB8AC3E}">
        <p14:creationId xmlns:p14="http://schemas.microsoft.com/office/powerpoint/2010/main" val="292678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693C9C-2CD3-4EDC-B9D2-5F7B2A2EADCE}" type="slidenum">
              <a:rPr lang="en-US" altLang="zh-CN" smtClean="0"/>
              <a:pPr>
                <a:defRPr/>
              </a:pPr>
              <a:t>12</a:t>
            </a:fld>
            <a:endParaRPr lang="en-US" altLang="zh-CN"/>
          </a:p>
        </p:txBody>
      </p:sp>
      <p:sp>
        <p:nvSpPr>
          <p:cNvPr id="3" name="矩形 2"/>
          <p:cNvSpPr/>
          <p:nvPr/>
        </p:nvSpPr>
        <p:spPr>
          <a:xfrm>
            <a:off x="838200" y="838200"/>
            <a:ext cx="7010400" cy="1077218"/>
          </a:xfrm>
          <a:prstGeom prst="rect">
            <a:avLst/>
          </a:prstGeom>
        </p:spPr>
        <p:txBody>
          <a:bodyPr wrap="square">
            <a:spAutoFit/>
          </a:bodyPr>
          <a:lstStyle/>
          <a:p>
            <a:pPr eaLnBrk="1" hangingPunct="1">
              <a:spcBef>
                <a:spcPct val="50000"/>
              </a:spcBef>
              <a:buFontTx/>
              <a:buNone/>
            </a:pPr>
            <a:r>
              <a:rPr lang="zh-CN" altLang="en-US" sz="3200" dirty="0">
                <a:solidFill>
                  <a:srgbClr val="FF0000"/>
                </a:solidFill>
                <a:latin typeface="宋体" panose="02010600030101010101" pitchFamily="2" charset="-122"/>
              </a:rPr>
              <a:t>导体表面电场强度</a:t>
            </a:r>
            <a:r>
              <a:rPr lang="zh-CN" altLang="en-US" sz="3200" dirty="0">
                <a:latin typeface="宋体" panose="02010600030101010101" pitchFamily="2" charset="-122"/>
              </a:rPr>
              <a:t>与表面</a:t>
            </a:r>
            <a:r>
              <a:rPr lang="zh-CN" altLang="en-US" sz="3200" dirty="0" smtClean="0">
                <a:latin typeface="宋体" panose="02010600030101010101" pitchFamily="2" charset="-122"/>
              </a:rPr>
              <a:t>垂直</a:t>
            </a:r>
            <a:r>
              <a:rPr lang="en-US" altLang="zh-CN" sz="3200" dirty="0" smtClean="0">
                <a:latin typeface="宋体" panose="02010600030101010101" pitchFamily="2" charset="-122"/>
              </a:rPr>
              <a:t>(</a:t>
            </a:r>
            <a:r>
              <a:rPr lang="zh-CN" altLang="en-US" sz="3200" dirty="0" smtClean="0">
                <a:latin typeface="宋体" panose="02010600030101010101" pitchFamily="2" charset="-122"/>
              </a:rPr>
              <a:t>法线方向），</a:t>
            </a:r>
            <a:r>
              <a:rPr lang="zh-CN" altLang="en-US" sz="3200" dirty="0">
                <a:latin typeface="宋体" panose="02010600030101010101" pitchFamily="2" charset="-122"/>
              </a:rPr>
              <a:t>与</a:t>
            </a:r>
            <a:r>
              <a:rPr lang="zh-CN" altLang="en-US" sz="3200" dirty="0">
                <a:solidFill>
                  <a:srgbClr val="0033CC"/>
                </a:solidFill>
                <a:latin typeface="宋体" panose="02010600030101010101" pitchFamily="2" charset="-122"/>
              </a:rPr>
              <a:t>电荷面密度的</a:t>
            </a:r>
            <a:r>
              <a:rPr lang="zh-CN" altLang="en-US" sz="3200" dirty="0" smtClean="0">
                <a:solidFill>
                  <a:srgbClr val="0033CC"/>
                </a:solidFill>
                <a:latin typeface="宋体" panose="02010600030101010101" pitchFamily="2" charset="-122"/>
              </a:rPr>
              <a:t>关系</a:t>
            </a:r>
            <a:r>
              <a:rPr lang="zh-CN" altLang="en-US" sz="3200" dirty="0" smtClean="0">
                <a:solidFill>
                  <a:srgbClr val="FF0000"/>
                </a:solidFill>
                <a:latin typeface="宋体" panose="02010600030101010101" pitchFamily="2" charset="-122"/>
              </a:rPr>
              <a:t>：</a:t>
            </a:r>
            <a:endParaRPr lang="zh-CN" altLang="en-US" sz="3200" dirty="0">
              <a:latin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20765791"/>
              </p:ext>
            </p:extLst>
          </p:nvPr>
        </p:nvGraphicFramePr>
        <p:xfrm>
          <a:off x="3490912" y="2209800"/>
          <a:ext cx="1704975" cy="1057275"/>
        </p:xfrm>
        <a:graphic>
          <a:graphicData uri="http://schemas.openxmlformats.org/presentationml/2006/ole">
            <mc:AlternateContent xmlns:mc="http://schemas.openxmlformats.org/markup-compatibility/2006">
              <mc:Choice xmlns:v="urn:schemas-microsoft-com:vml" Requires="v">
                <p:oleObj spid="_x0000_s75784" name="Equation" r:id="rId3" imgW="1705029" imgH="1057429" progId="Equation.DSMT4">
                  <p:embed/>
                </p:oleObj>
              </mc:Choice>
              <mc:Fallback>
                <p:oleObj name="Equation" r:id="rId3" imgW="1705029" imgH="1057429" progId="Equation.DSMT4">
                  <p:embed/>
                  <p:pic>
                    <p:nvPicPr>
                      <p:cNvPr id="0" name=""/>
                      <p:cNvPicPr/>
                      <p:nvPr/>
                    </p:nvPicPr>
                    <p:blipFill>
                      <a:blip r:embed="rId4"/>
                      <a:stretch>
                        <a:fillRect/>
                      </a:stretch>
                    </p:blipFill>
                    <p:spPr>
                      <a:xfrm>
                        <a:off x="3490912" y="2209800"/>
                        <a:ext cx="1704975" cy="1057275"/>
                      </a:xfrm>
                      <a:prstGeom prst="rect">
                        <a:avLst/>
                      </a:prstGeom>
                    </p:spPr>
                  </p:pic>
                </p:oleObj>
              </mc:Fallback>
            </mc:AlternateContent>
          </a:graphicData>
        </a:graphic>
      </p:graphicFrame>
      <p:sp>
        <p:nvSpPr>
          <p:cNvPr id="5" name="文本框 4"/>
          <p:cNvSpPr txBox="1"/>
          <p:nvPr/>
        </p:nvSpPr>
        <p:spPr>
          <a:xfrm>
            <a:off x="2514600" y="3972699"/>
            <a:ext cx="5594801" cy="523220"/>
          </a:xfrm>
          <a:prstGeom prst="rect">
            <a:avLst/>
          </a:prstGeom>
          <a:noFill/>
        </p:spPr>
        <p:txBody>
          <a:bodyPr wrap="none" rtlCol="0">
            <a:spAutoFit/>
          </a:bodyPr>
          <a:lstStyle/>
          <a:p>
            <a:r>
              <a:rPr lang="zh-CN" altLang="en-US" sz="2800" i="1" dirty="0" smtClean="0"/>
              <a:t>那么问题来了。。。。。。。。。</a:t>
            </a:r>
            <a:endParaRPr lang="zh-CN" altLang="en-US" sz="2800" i="1" dirty="0"/>
          </a:p>
        </p:txBody>
      </p:sp>
    </p:spTree>
    <p:extLst>
      <p:ext uri="{BB962C8B-B14F-4D97-AF65-F5344CB8AC3E}">
        <p14:creationId xmlns:p14="http://schemas.microsoft.com/office/powerpoint/2010/main" val="363318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2E024D0-B669-43A7-AD3E-3186BC44A8FE}" type="slidenum">
              <a:rPr lang="en-US" altLang="zh-CN" sz="800" b="0" smtClean="0"/>
              <a:pPr>
                <a:spcBef>
                  <a:spcPct val="0"/>
                </a:spcBef>
                <a:buFontTx/>
                <a:buNone/>
              </a:pPr>
              <a:t>13</a:t>
            </a:fld>
            <a:endParaRPr lang="en-US" altLang="zh-CN" sz="800" b="0" smtClean="0"/>
          </a:p>
        </p:txBody>
      </p:sp>
      <p:sp>
        <p:nvSpPr>
          <p:cNvPr id="13315" name="Rectangle 2"/>
          <p:cNvSpPr>
            <a:spLocks noGrp="1" noChangeArrowheads="1"/>
          </p:cNvSpPr>
          <p:nvPr>
            <p:ph type="ctrTitle" idx="4294967295"/>
          </p:nvPr>
        </p:nvSpPr>
        <p:spPr>
          <a:xfrm>
            <a:off x="914400" y="228600"/>
            <a:ext cx="7848600" cy="1066800"/>
          </a:xfrm>
        </p:spPr>
        <p:txBody>
          <a:bodyPr/>
          <a:lstStyle/>
          <a:p>
            <a:pPr eaLnBrk="1" hangingPunct="1"/>
            <a:r>
              <a:rPr lang="en-US" altLang="zh-CN" sz="2800" dirty="0" smtClean="0">
                <a:solidFill>
                  <a:srgbClr val="0033CC"/>
                </a:solidFill>
              </a:rPr>
              <a:t> (2)  </a:t>
            </a:r>
            <a:r>
              <a:rPr lang="zh-CN" altLang="en-US" sz="2800" dirty="0" smtClean="0">
                <a:solidFill>
                  <a:srgbClr val="0033CC"/>
                </a:solidFill>
              </a:rPr>
              <a:t>导体</a:t>
            </a:r>
            <a:r>
              <a:rPr lang="zh-CN" altLang="en-US" sz="2800" dirty="0" smtClean="0">
                <a:solidFill>
                  <a:srgbClr val="792B25"/>
                </a:solidFill>
              </a:rPr>
              <a:t>表面曲率</a:t>
            </a:r>
            <a:r>
              <a:rPr lang="zh-CN" altLang="en-US" sz="2800" dirty="0" smtClean="0">
                <a:solidFill>
                  <a:srgbClr val="0033CC"/>
                </a:solidFill>
              </a:rPr>
              <a:t>对电荷分布和场强的影响、</a:t>
            </a:r>
            <a:br>
              <a:rPr lang="zh-CN" altLang="en-US" sz="2800" dirty="0" smtClean="0">
                <a:solidFill>
                  <a:srgbClr val="0033CC"/>
                </a:solidFill>
              </a:rPr>
            </a:br>
            <a:endParaRPr lang="zh-CN" altLang="en-US" sz="2800" b="0" dirty="0" smtClean="0">
              <a:solidFill>
                <a:srgbClr val="0033CC"/>
              </a:solidFill>
            </a:endParaRPr>
          </a:p>
        </p:txBody>
      </p:sp>
      <p:sp>
        <p:nvSpPr>
          <p:cNvPr id="13316" name="Rectangle 3"/>
          <p:cNvSpPr>
            <a:spLocks noGrp="1" noChangeArrowheads="1"/>
          </p:cNvSpPr>
          <p:nvPr>
            <p:ph type="subTitle" idx="4294967295"/>
          </p:nvPr>
        </p:nvSpPr>
        <p:spPr>
          <a:xfrm>
            <a:off x="152400" y="1295400"/>
            <a:ext cx="8610600" cy="1981200"/>
          </a:xfrm>
        </p:spPr>
        <p:txBody>
          <a:bodyPr/>
          <a:lstStyle/>
          <a:p>
            <a:pPr marL="0" indent="0" algn="just" eaLnBrk="1" hangingPunct="1">
              <a:lnSpc>
                <a:spcPct val="140000"/>
              </a:lnSpc>
              <a:buFontTx/>
              <a:buNone/>
            </a:pP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处的曲率半径为</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a:t>
            </a:r>
            <a:r>
              <a:rPr lang="en-US" altLang="zh-CN" sz="2800" i="1" smtClean="0">
                <a:latin typeface="Times New Roman" panose="02020603050405020304" pitchFamily="18" charset="0"/>
              </a:rPr>
              <a:t>B</a:t>
            </a:r>
            <a:r>
              <a:rPr lang="zh-CN" altLang="en-US" sz="2800" smtClean="0">
                <a:latin typeface="Times New Roman" panose="02020603050405020304" pitchFamily="18" charset="0"/>
              </a:rPr>
              <a:t>处的曲率半径为</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p>
        </p:txBody>
      </p:sp>
      <p:sp>
        <p:nvSpPr>
          <p:cNvPr id="1021956" name="Freeform 4"/>
          <p:cNvSpPr>
            <a:spLocks/>
          </p:cNvSpPr>
          <p:nvPr/>
        </p:nvSpPr>
        <p:spPr bwMode="auto">
          <a:xfrm>
            <a:off x="7239000" y="4419600"/>
            <a:ext cx="1244600" cy="2095500"/>
          </a:xfrm>
          <a:custGeom>
            <a:avLst/>
            <a:gdLst>
              <a:gd name="T0" fmla="*/ 2147483646 w 784"/>
              <a:gd name="T1" fmla="*/ 2147483646 h 1320"/>
              <a:gd name="T2" fmla="*/ 0 w 784"/>
              <a:gd name="T3" fmla="*/ 2147483646 h 1320"/>
              <a:gd name="T4" fmla="*/ 2147483646 w 784"/>
              <a:gd name="T5" fmla="*/ 2147483646 h 1320"/>
              <a:gd name="T6" fmla="*/ 2147483646 w 784"/>
              <a:gd name="T7" fmla="*/ 2147483646 h 1320"/>
              <a:gd name="T8" fmla="*/ 2147483646 w 784"/>
              <a:gd name="T9" fmla="*/ 2147483646 h 1320"/>
              <a:gd name="T10" fmla="*/ 2147483646 w 784"/>
              <a:gd name="T11" fmla="*/ 2147483646 h 1320"/>
              <a:gd name="T12" fmla="*/ 2147483646 w 784"/>
              <a:gd name="T13" fmla="*/ 2147483646 h 1320"/>
              <a:gd name="T14" fmla="*/ 2147483646 w 784"/>
              <a:gd name="T15" fmla="*/ 2147483646 h 1320"/>
              <a:gd name="T16" fmla="*/ 2147483646 w 784"/>
              <a:gd name="T17" fmla="*/ 2147483646 h 1320"/>
              <a:gd name="T18" fmla="*/ 2147483646 w 784"/>
              <a:gd name="T19" fmla="*/ 2147483646 h 1320"/>
              <a:gd name="T20" fmla="*/ 2147483646 w 784"/>
              <a:gd name="T21" fmla="*/ 2147483646 h 13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4"/>
              <a:gd name="T34" fmla="*/ 0 h 1320"/>
              <a:gd name="T35" fmla="*/ 784 w 784"/>
              <a:gd name="T36" fmla="*/ 1320 h 13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4" h="1320">
                <a:moveTo>
                  <a:pt x="48" y="1224"/>
                </a:moveTo>
                <a:cubicBezTo>
                  <a:pt x="24" y="1120"/>
                  <a:pt x="0" y="1016"/>
                  <a:pt x="0" y="936"/>
                </a:cubicBezTo>
                <a:cubicBezTo>
                  <a:pt x="0" y="856"/>
                  <a:pt x="16" y="800"/>
                  <a:pt x="48" y="744"/>
                </a:cubicBezTo>
                <a:cubicBezTo>
                  <a:pt x="80" y="688"/>
                  <a:pt x="120" y="688"/>
                  <a:pt x="192" y="600"/>
                </a:cubicBezTo>
                <a:cubicBezTo>
                  <a:pt x="264" y="512"/>
                  <a:pt x="400" y="312"/>
                  <a:pt x="480" y="216"/>
                </a:cubicBezTo>
                <a:cubicBezTo>
                  <a:pt x="560" y="120"/>
                  <a:pt x="624" y="48"/>
                  <a:pt x="672" y="24"/>
                </a:cubicBezTo>
                <a:cubicBezTo>
                  <a:pt x="720" y="0"/>
                  <a:pt x="752" y="32"/>
                  <a:pt x="768" y="72"/>
                </a:cubicBezTo>
                <a:cubicBezTo>
                  <a:pt x="784" y="112"/>
                  <a:pt x="768" y="160"/>
                  <a:pt x="768" y="264"/>
                </a:cubicBezTo>
                <a:cubicBezTo>
                  <a:pt x="768" y="368"/>
                  <a:pt x="776" y="552"/>
                  <a:pt x="768" y="696"/>
                </a:cubicBezTo>
                <a:cubicBezTo>
                  <a:pt x="760" y="840"/>
                  <a:pt x="736" y="1024"/>
                  <a:pt x="720" y="1128"/>
                </a:cubicBezTo>
                <a:cubicBezTo>
                  <a:pt x="704" y="1232"/>
                  <a:pt x="688" y="1276"/>
                  <a:pt x="672" y="132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8" name="Oval 5"/>
          <p:cNvSpPr>
            <a:spLocks noChangeArrowheads="1"/>
          </p:cNvSpPr>
          <p:nvPr/>
        </p:nvSpPr>
        <p:spPr bwMode="auto">
          <a:xfrm>
            <a:off x="7239000" y="5486400"/>
            <a:ext cx="762000" cy="762000"/>
          </a:xfrm>
          <a:prstGeom prst="ellipse">
            <a:avLst/>
          </a:prstGeom>
          <a:noFill/>
          <a:ln w="28575">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9" name="Oval 6"/>
          <p:cNvSpPr>
            <a:spLocks noChangeArrowheads="1"/>
          </p:cNvSpPr>
          <p:nvPr/>
        </p:nvSpPr>
        <p:spPr bwMode="auto">
          <a:xfrm>
            <a:off x="8153400" y="4495800"/>
            <a:ext cx="304800" cy="304800"/>
          </a:xfrm>
          <a:prstGeom prst="ellipse">
            <a:avLst/>
          </a:prstGeom>
          <a:noFill/>
          <a:ln w="28575">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0" name="Rectangle 7"/>
          <p:cNvSpPr>
            <a:spLocks noChangeArrowheads="1"/>
          </p:cNvSpPr>
          <p:nvPr/>
        </p:nvSpPr>
        <p:spPr bwMode="auto">
          <a:xfrm>
            <a:off x="7848600" y="40655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q</a:t>
            </a:r>
            <a:r>
              <a:rPr lang="en-US" altLang="zh-CN" sz="2400" i="1" baseline="-30000">
                <a:latin typeface="Times New Roman" panose="02020603050405020304" pitchFamily="18" charset="0"/>
              </a:rPr>
              <a:t>b</a:t>
            </a:r>
          </a:p>
        </p:txBody>
      </p:sp>
      <p:sp>
        <p:nvSpPr>
          <p:cNvPr id="13321" name="Rectangle 8"/>
          <p:cNvSpPr>
            <a:spLocks noChangeArrowheads="1"/>
          </p:cNvSpPr>
          <p:nvPr/>
        </p:nvSpPr>
        <p:spPr bwMode="auto">
          <a:xfrm>
            <a:off x="6781800" y="56657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q</a:t>
            </a:r>
            <a:r>
              <a:rPr lang="en-US" altLang="zh-CN" sz="2400" i="1" baseline="-30000">
                <a:latin typeface="Times New Roman" panose="02020603050405020304" pitchFamily="18" charset="0"/>
              </a:rPr>
              <a:t>a</a:t>
            </a:r>
          </a:p>
        </p:txBody>
      </p:sp>
      <p:sp>
        <p:nvSpPr>
          <p:cNvPr id="13322" name="Rectangle 9"/>
          <p:cNvSpPr>
            <a:spLocks noChangeArrowheads="1"/>
          </p:cNvSpPr>
          <p:nvPr/>
        </p:nvSpPr>
        <p:spPr bwMode="auto">
          <a:xfrm>
            <a:off x="8077200" y="4827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b</a:t>
            </a:r>
          </a:p>
        </p:txBody>
      </p:sp>
      <p:sp>
        <p:nvSpPr>
          <p:cNvPr id="13323" name="Rectangle 10"/>
          <p:cNvSpPr>
            <a:spLocks noChangeArrowheads="1"/>
          </p:cNvSpPr>
          <p:nvPr/>
        </p:nvSpPr>
        <p:spPr bwMode="auto">
          <a:xfrm>
            <a:off x="7543800" y="56657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a</a:t>
            </a:r>
          </a:p>
        </p:txBody>
      </p:sp>
      <p:sp>
        <p:nvSpPr>
          <p:cNvPr id="13324" name="Rectangle 11"/>
          <p:cNvSpPr>
            <a:spLocks noChangeArrowheads="1"/>
          </p:cNvSpPr>
          <p:nvPr/>
        </p:nvSpPr>
        <p:spPr bwMode="auto">
          <a:xfrm>
            <a:off x="6858000" y="5181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A</a:t>
            </a:r>
          </a:p>
        </p:txBody>
      </p:sp>
      <p:sp>
        <p:nvSpPr>
          <p:cNvPr id="13325" name="Rectangle 12"/>
          <p:cNvSpPr>
            <a:spLocks noChangeArrowheads="1"/>
          </p:cNvSpPr>
          <p:nvPr/>
        </p:nvSpPr>
        <p:spPr bwMode="auto">
          <a:xfrm>
            <a:off x="8534400" y="40655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B</a:t>
            </a:r>
          </a:p>
        </p:txBody>
      </p:sp>
      <p:sp>
        <p:nvSpPr>
          <p:cNvPr id="1021971" name="Freeform 19"/>
          <p:cNvSpPr>
            <a:spLocks/>
          </p:cNvSpPr>
          <p:nvPr/>
        </p:nvSpPr>
        <p:spPr bwMode="auto">
          <a:xfrm>
            <a:off x="7772400" y="4800600"/>
            <a:ext cx="457200" cy="762000"/>
          </a:xfrm>
          <a:custGeom>
            <a:avLst/>
            <a:gdLst>
              <a:gd name="T0" fmla="*/ 0 w 288"/>
              <a:gd name="T1" fmla="*/ 2147483646 h 480"/>
              <a:gd name="T2" fmla="*/ 2147483646 w 288"/>
              <a:gd name="T3" fmla="*/ 0 h 480"/>
              <a:gd name="T4" fmla="*/ 0 60000 65536"/>
              <a:gd name="T5" fmla="*/ 0 60000 65536"/>
              <a:gd name="T6" fmla="*/ 0 w 288"/>
              <a:gd name="T7" fmla="*/ 0 h 480"/>
              <a:gd name="T8" fmla="*/ 288 w 288"/>
              <a:gd name="T9" fmla="*/ 480 h 480"/>
            </a:gdLst>
            <a:ahLst/>
            <a:cxnLst>
              <a:cxn ang="T4">
                <a:pos x="T0" y="T1"/>
              </a:cxn>
              <a:cxn ang="T5">
                <a:pos x="T2" y="T3"/>
              </a:cxn>
            </a:cxnLst>
            <a:rect l="T6" t="T7" r="T8" b="T9"/>
            <a:pathLst>
              <a:path w="288" h="480">
                <a:moveTo>
                  <a:pt x="0" y="480"/>
                </a:moveTo>
                <a:cubicBezTo>
                  <a:pt x="120" y="280"/>
                  <a:pt x="240" y="80"/>
                  <a:pt x="288" y="0"/>
                </a:cubicBezTo>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3327" name="Object 20"/>
          <p:cNvGraphicFramePr>
            <a:graphicFrameLocks noChangeAspect="1"/>
          </p:cNvGraphicFramePr>
          <p:nvPr>
            <p:extLst>
              <p:ext uri="{D42A27DB-BD31-4B8C-83A1-F6EECF244321}">
                <p14:modId xmlns:p14="http://schemas.microsoft.com/office/powerpoint/2010/main" val="2121558165"/>
              </p:ext>
            </p:extLst>
          </p:nvPr>
        </p:nvGraphicFramePr>
        <p:xfrm>
          <a:off x="304800" y="2667000"/>
          <a:ext cx="2849563" cy="3429000"/>
        </p:xfrm>
        <a:graphic>
          <a:graphicData uri="http://schemas.openxmlformats.org/presentationml/2006/ole">
            <mc:AlternateContent xmlns:mc="http://schemas.openxmlformats.org/markup-compatibility/2006">
              <mc:Choice xmlns:v="urn:schemas-microsoft-com:vml" Requires="v">
                <p:oleObj spid="_x0000_s13344" name="Equation" r:id="rId3" imgW="1308100" imgH="1574800" progId="Equation.DSMT4">
                  <p:embed/>
                </p:oleObj>
              </mc:Choice>
              <mc:Fallback>
                <p:oleObj name="Equation" r:id="rId3" imgW="1308100" imgH="15748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2849563"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1973" name="Text Box 21"/>
          <p:cNvSpPr txBox="1">
            <a:spLocks noChangeArrowheads="1"/>
          </p:cNvSpPr>
          <p:nvPr/>
        </p:nvSpPr>
        <p:spPr bwMode="auto">
          <a:xfrm>
            <a:off x="3429000" y="2590800"/>
            <a:ext cx="48006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zh-CN" altLang="en-US" sz="2400">
                <a:solidFill>
                  <a:srgbClr val="792B25"/>
                </a:solidFill>
              </a:rPr>
              <a:t>结论：导体表面曲率半径越小亦即越尖的地方，电荷密度越大，因而这附近的场强也越强</a:t>
            </a:r>
            <a:r>
              <a:rPr lang="en-US" altLang="zh-CN" sz="2400">
                <a:solidFill>
                  <a:srgbClr val="792B25"/>
                </a:solidFill>
              </a:rPr>
              <a:t>.</a:t>
            </a:r>
          </a:p>
        </p:txBody>
      </p:sp>
      <p:sp>
        <p:nvSpPr>
          <p:cNvPr id="2" name="矩形 1"/>
          <p:cNvSpPr/>
          <p:nvPr/>
        </p:nvSpPr>
        <p:spPr>
          <a:xfrm>
            <a:off x="2971800" y="873958"/>
            <a:ext cx="3547766" cy="461665"/>
          </a:xfrm>
          <a:prstGeom prst="rect">
            <a:avLst/>
          </a:prstGeom>
        </p:spPr>
        <p:txBody>
          <a:bodyPr wrap="none">
            <a:spAutoFit/>
          </a:bodyPr>
          <a:lstStyle/>
          <a:p>
            <a:r>
              <a:rPr lang="zh-CN" altLang="en-US" sz="2400" dirty="0">
                <a:solidFill>
                  <a:srgbClr val="0033CC"/>
                </a:solidFill>
              </a:rPr>
              <a:t>尖端放电现象   （</a:t>
            </a:r>
            <a:r>
              <a:rPr lang="en-US" altLang="zh-CN" sz="2400" dirty="0">
                <a:solidFill>
                  <a:srgbClr val="0033CC"/>
                </a:solidFill>
              </a:rPr>
              <a:t>P47</a:t>
            </a:r>
            <a:r>
              <a:rPr lang="zh-CN" altLang="en-US" sz="2400" dirty="0">
                <a:solidFill>
                  <a:srgbClr val="0033CC"/>
                </a:solidFill>
              </a:rPr>
              <a:t>）</a:t>
            </a:r>
            <a:r>
              <a:rPr lang="zh-CN" altLang="en-US" sz="2400" b="0" dirty="0">
                <a:solidFill>
                  <a:srgbClr val="0033CC"/>
                </a:solidFill>
              </a:rPr>
              <a:t> </a:t>
            </a:r>
            <a:endParaRPr lang="zh-CN" altLang="en-US" sz="2400" dirty="0"/>
          </a:p>
        </p:txBody>
      </p:sp>
      <p:sp>
        <p:nvSpPr>
          <p:cNvPr id="3" name="矩形 2"/>
          <p:cNvSpPr/>
          <p:nvPr/>
        </p:nvSpPr>
        <p:spPr bwMode="auto">
          <a:xfrm>
            <a:off x="205582" y="3289300"/>
            <a:ext cx="3124200" cy="788988"/>
          </a:xfrm>
          <a:prstGeom prst="rect">
            <a:avLst/>
          </a:prstGeom>
          <a:solidFill>
            <a:srgbClr val="F1F1F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9" name="矩形 18"/>
          <p:cNvSpPr/>
          <p:nvPr/>
        </p:nvSpPr>
        <p:spPr bwMode="auto">
          <a:xfrm>
            <a:off x="167481" y="4213482"/>
            <a:ext cx="3124200" cy="891917"/>
          </a:xfrm>
          <a:prstGeom prst="rect">
            <a:avLst/>
          </a:prstGeom>
          <a:solidFill>
            <a:srgbClr val="F1F1F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20" name="矩形 19"/>
          <p:cNvSpPr/>
          <p:nvPr/>
        </p:nvSpPr>
        <p:spPr bwMode="auto">
          <a:xfrm>
            <a:off x="167481" y="5192841"/>
            <a:ext cx="3124200" cy="891917"/>
          </a:xfrm>
          <a:prstGeom prst="rect">
            <a:avLst/>
          </a:prstGeom>
          <a:solidFill>
            <a:srgbClr val="F1F1F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021956"/>
                                        </p:tgtEl>
                                      </p:cBhvr>
                                    </p:animEffect>
                                    <p:set>
                                      <p:cBhvr>
                                        <p:cTn id="7" dur="1" fill="hold">
                                          <p:stCondLst>
                                            <p:cond delay="499"/>
                                          </p:stCondLst>
                                        </p:cTn>
                                        <p:tgtEl>
                                          <p:spTgt spid="1021956"/>
                                        </p:tgtEl>
                                        <p:attrNameLst>
                                          <p:attrName>style.visibility</p:attrName>
                                        </p:attrNameLst>
                                      </p:cBhvr>
                                      <p:to>
                                        <p:strVal val="hidden"/>
                                      </p:to>
                                    </p:se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1971"/>
                                        </p:tgtEl>
                                        <p:attrNameLst>
                                          <p:attrName>style.visibility</p:attrName>
                                        </p:attrNameLst>
                                      </p:cBhvr>
                                      <p:to>
                                        <p:strVal val="visible"/>
                                      </p:to>
                                    </p:set>
                                    <p:animEffect transition="in" filter="randombar(horizontal)">
                                      <p:cBhvr>
                                        <p:cTn id="11" dur="500"/>
                                        <p:tgtEl>
                                          <p:spTgt spid="102197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21973"/>
                                        </p:tgtEl>
                                        <p:attrNameLst>
                                          <p:attrName>style.visibility</p:attrName>
                                        </p:attrNameLst>
                                      </p:cBhvr>
                                      <p:to>
                                        <p:strVal val="visible"/>
                                      </p:to>
                                    </p:set>
                                    <p:anim calcmode="lin" valueType="num">
                                      <p:cBhvr>
                                        <p:cTn id="28" dur="1000" fill="hold"/>
                                        <p:tgtEl>
                                          <p:spTgt spid="1021973"/>
                                        </p:tgtEl>
                                        <p:attrNameLst>
                                          <p:attrName>ppt_w</p:attrName>
                                        </p:attrNameLst>
                                      </p:cBhvr>
                                      <p:tavLst>
                                        <p:tav tm="0">
                                          <p:val>
                                            <p:strVal val="#ppt_w*0.70"/>
                                          </p:val>
                                        </p:tav>
                                        <p:tav tm="100000">
                                          <p:val>
                                            <p:strVal val="#ppt_w"/>
                                          </p:val>
                                        </p:tav>
                                      </p:tavLst>
                                    </p:anim>
                                    <p:anim calcmode="lin" valueType="num">
                                      <p:cBhvr>
                                        <p:cTn id="29" dur="1000" fill="hold"/>
                                        <p:tgtEl>
                                          <p:spTgt spid="1021973"/>
                                        </p:tgtEl>
                                        <p:attrNameLst>
                                          <p:attrName>ppt_h</p:attrName>
                                        </p:attrNameLst>
                                      </p:cBhvr>
                                      <p:tavLst>
                                        <p:tav tm="0">
                                          <p:val>
                                            <p:strVal val="#ppt_h"/>
                                          </p:val>
                                        </p:tav>
                                        <p:tav tm="100000">
                                          <p:val>
                                            <p:strVal val="#ppt_h"/>
                                          </p:val>
                                        </p:tav>
                                      </p:tavLst>
                                    </p:anim>
                                    <p:animEffect transition="in" filter="fade">
                                      <p:cBhvr>
                                        <p:cTn id="30" dur="1000"/>
                                        <p:tgtEl>
                                          <p:spTgt spid="102197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73" grpId="0"/>
      <p:bldP spid="2" grpId="0"/>
      <p:bldP spid="3"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225605B-F4AC-438C-92DD-3AE8800BCB61}" type="slidenum">
              <a:rPr lang="en-US" altLang="zh-CN" sz="800" b="0" smtClean="0"/>
              <a:pPr>
                <a:spcBef>
                  <a:spcPct val="0"/>
                </a:spcBef>
                <a:buFontTx/>
                <a:buNone/>
              </a:pPr>
              <a:t>14</a:t>
            </a:fld>
            <a:endParaRPr lang="en-US" altLang="zh-CN" sz="800" b="0" smtClean="0"/>
          </a:p>
        </p:txBody>
      </p:sp>
      <p:sp>
        <p:nvSpPr>
          <p:cNvPr id="14339" name="Rectangle 2"/>
          <p:cNvSpPr>
            <a:spLocks noGrp="1" noChangeArrowheads="1"/>
          </p:cNvSpPr>
          <p:nvPr>
            <p:ph type="ctrTitle" idx="4294967295"/>
          </p:nvPr>
        </p:nvSpPr>
        <p:spPr>
          <a:xfrm>
            <a:off x="457200" y="228600"/>
            <a:ext cx="8229600" cy="381000"/>
          </a:xfrm>
        </p:spPr>
        <p:txBody>
          <a:bodyPr/>
          <a:lstStyle/>
          <a:p>
            <a:pPr eaLnBrk="1" hangingPunct="1"/>
            <a:r>
              <a:rPr lang="zh-CN" altLang="en-US" sz="2400" smtClean="0">
                <a:solidFill>
                  <a:schemeClr val="tx1"/>
                </a:solidFill>
              </a:rPr>
              <a:t>这个事实将导致一个重要的现象</a:t>
            </a:r>
            <a:r>
              <a:rPr lang="en-US" altLang="zh-CN" sz="2400" smtClean="0">
                <a:solidFill>
                  <a:schemeClr val="tx1"/>
                </a:solidFill>
                <a:latin typeface="宋体" panose="02010600030101010101" pitchFamily="2" charset="-122"/>
              </a:rPr>
              <a:t>——</a:t>
            </a:r>
            <a:r>
              <a:rPr lang="zh-CN" altLang="en-US" sz="2400" smtClean="0">
                <a:solidFill>
                  <a:srgbClr val="0033CC"/>
                </a:solidFill>
              </a:rPr>
              <a:t>尖端放电现象</a:t>
            </a:r>
            <a:r>
              <a:rPr lang="zh-CN" altLang="en-US" sz="2400" smtClean="0">
                <a:solidFill>
                  <a:schemeClr val="tx1"/>
                </a:solidFill>
              </a:rPr>
              <a:t>：</a:t>
            </a:r>
            <a:r>
              <a:rPr lang="zh-CN" altLang="en-US" sz="2400" b="0" smtClean="0">
                <a:solidFill>
                  <a:schemeClr val="tx1"/>
                </a:solidFill>
              </a:rPr>
              <a:t> </a:t>
            </a:r>
          </a:p>
        </p:txBody>
      </p:sp>
      <p:sp>
        <p:nvSpPr>
          <p:cNvPr id="14340" name="Rectangle 3"/>
          <p:cNvSpPr>
            <a:spLocks noGrp="1" noChangeArrowheads="1"/>
          </p:cNvSpPr>
          <p:nvPr>
            <p:ph type="subTitle" idx="4294967295"/>
          </p:nvPr>
        </p:nvSpPr>
        <p:spPr>
          <a:xfrm>
            <a:off x="152400" y="685800"/>
            <a:ext cx="8763000" cy="5791200"/>
          </a:xfrm>
        </p:spPr>
        <p:txBody>
          <a:bodyPr/>
          <a:lstStyle/>
          <a:p>
            <a:pPr marL="0" indent="0" algn="just" eaLnBrk="1" hangingPunct="1">
              <a:lnSpc>
                <a:spcPct val="130000"/>
              </a:lnSpc>
              <a:spcBef>
                <a:spcPct val="0"/>
              </a:spcBef>
              <a:buFontTx/>
              <a:buNone/>
            </a:pPr>
            <a:r>
              <a:rPr lang="en-US" altLang="zh-CN" sz="2400" smtClean="0">
                <a:latin typeface="Times New Roman" panose="02020603050405020304" pitchFamily="18" charset="0"/>
              </a:rPr>
              <a:t>        </a:t>
            </a:r>
            <a:r>
              <a:rPr lang="zh-CN" altLang="en-US" sz="2400" smtClean="0">
                <a:latin typeface="Times New Roman" panose="02020603050405020304" pitchFamily="18" charset="0"/>
              </a:rPr>
              <a:t>当导体</a:t>
            </a:r>
            <a:r>
              <a:rPr lang="zh-CN" altLang="en-US" sz="2400" smtClean="0">
                <a:solidFill>
                  <a:srgbClr val="792B25"/>
                </a:solidFill>
                <a:latin typeface="Times New Roman" panose="02020603050405020304" pitchFamily="18" charset="0"/>
              </a:rPr>
              <a:t>尖端</a:t>
            </a:r>
            <a:r>
              <a:rPr lang="zh-CN" altLang="en-US" sz="2400" smtClean="0">
                <a:latin typeface="Times New Roman" panose="02020603050405020304" pitchFamily="18" charset="0"/>
              </a:rPr>
              <a:t>处积累起很高的电荷密度时，其</a:t>
            </a:r>
            <a:r>
              <a:rPr lang="zh-CN" altLang="en-US" sz="2400" smtClean="0">
                <a:solidFill>
                  <a:srgbClr val="792B25"/>
                </a:solidFill>
                <a:latin typeface="Times New Roman" panose="02020603050405020304" pitchFamily="18" charset="0"/>
              </a:rPr>
              <a:t>附近的场强</a:t>
            </a:r>
            <a:r>
              <a:rPr lang="zh-CN" altLang="en-US" sz="2400" smtClean="0">
                <a:latin typeface="Times New Roman" panose="02020603050405020304" pitchFamily="18" charset="0"/>
              </a:rPr>
              <a:t>也</a:t>
            </a:r>
            <a:r>
              <a:rPr lang="zh-CN" altLang="en-US" sz="2400" smtClean="0">
                <a:solidFill>
                  <a:srgbClr val="792B25"/>
                </a:solidFill>
                <a:latin typeface="Times New Roman" panose="02020603050405020304" pitchFamily="18" charset="0"/>
              </a:rPr>
              <a:t>很强</a:t>
            </a:r>
            <a:r>
              <a:rPr lang="zh-CN" altLang="en-US" sz="2400" smtClean="0">
                <a:latin typeface="Times New Roman" panose="02020603050405020304" pitchFamily="18" charset="0"/>
              </a:rPr>
              <a:t>，以致可以将该处的空气或介质击穿电离，高速运动的带电粒子又在导体尖端处击出更多的带电粒子</a:t>
            </a:r>
            <a:r>
              <a:rPr lang="en-US" altLang="zh-CN" sz="2400" smtClean="0">
                <a:latin typeface="Times New Roman" panose="02020603050405020304" pitchFamily="18" charset="0"/>
              </a:rPr>
              <a:t>. </a:t>
            </a:r>
          </a:p>
          <a:p>
            <a:pPr marL="0" indent="0" algn="just" eaLnBrk="1" hangingPunct="1">
              <a:lnSpc>
                <a:spcPct val="130000"/>
              </a:lnSpc>
              <a:spcBef>
                <a:spcPct val="0"/>
              </a:spcBef>
              <a:buFontTx/>
              <a:buNone/>
            </a:pPr>
            <a:r>
              <a:rPr lang="zh-CN" altLang="en-US" sz="2400" smtClean="0">
                <a:latin typeface="Times New Roman" panose="02020603050405020304" pitchFamily="18" charset="0"/>
              </a:rPr>
              <a:t>例如雷电、电焊等都是尖端放电现象</a:t>
            </a:r>
            <a:r>
              <a:rPr lang="en-US" altLang="zh-CN" sz="2400" smtClean="0">
                <a:latin typeface="Times New Roman" panose="02020603050405020304" pitchFamily="18" charset="0"/>
              </a:rPr>
              <a:t>. </a:t>
            </a:r>
            <a:endParaRPr lang="en-US" altLang="zh-CN" sz="2400" smtClean="0">
              <a:latin typeface="宋体" panose="02010600030101010101" pitchFamily="2" charset="-122"/>
            </a:endParaRPr>
          </a:p>
        </p:txBody>
      </p:sp>
      <p:sp>
        <p:nvSpPr>
          <p:cNvPr id="14341" name="Freeform 4"/>
          <p:cNvSpPr>
            <a:spLocks/>
          </p:cNvSpPr>
          <p:nvPr/>
        </p:nvSpPr>
        <p:spPr bwMode="auto">
          <a:xfrm>
            <a:off x="3530600" y="2654300"/>
            <a:ext cx="5029200" cy="1257300"/>
          </a:xfrm>
          <a:custGeom>
            <a:avLst/>
            <a:gdLst>
              <a:gd name="T0" fmla="*/ 2147483646 w 3168"/>
              <a:gd name="T1" fmla="*/ 2147483646 h 792"/>
              <a:gd name="T2" fmla="*/ 2147483646 w 3168"/>
              <a:gd name="T3" fmla="*/ 2147483646 h 792"/>
              <a:gd name="T4" fmla="*/ 2147483646 w 3168"/>
              <a:gd name="T5" fmla="*/ 2147483646 h 792"/>
              <a:gd name="T6" fmla="*/ 2147483646 w 3168"/>
              <a:gd name="T7" fmla="*/ 2147483646 h 792"/>
              <a:gd name="T8" fmla="*/ 2147483646 w 3168"/>
              <a:gd name="T9" fmla="*/ 2147483646 h 792"/>
              <a:gd name="T10" fmla="*/ 2147483646 w 3168"/>
              <a:gd name="T11" fmla="*/ 2147483646 h 792"/>
              <a:gd name="T12" fmla="*/ 2147483646 w 3168"/>
              <a:gd name="T13" fmla="*/ 2147483646 h 792"/>
              <a:gd name="T14" fmla="*/ 2147483646 w 3168"/>
              <a:gd name="T15" fmla="*/ 2147483646 h 792"/>
              <a:gd name="T16" fmla="*/ 2147483646 w 3168"/>
              <a:gd name="T17" fmla="*/ 2147483646 h 792"/>
              <a:gd name="T18" fmla="*/ 2147483646 w 3168"/>
              <a:gd name="T19" fmla="*/ 2147483646 h 792"/>
              <a:gd name="T20" fmla="*/ 2147483646 w 3168"/>
              <a:gd name="T21" fmla="*/ 2147483646 h 792"/>
              <a:gd name="T22" fmla="*/ 2147483646 w 3168"/>
              <a:gd name="T23" fmla="*/ 2147483646 h 792"/>
              <a:gd name="T24" fmla="*/ 2147483646 w 3168"/>
              <a:gd name="T25" fmla="*/ 2147483646 h 792"/>
              <a:gd name="T26" fmla="*/ 2147483646 w 3168"/>
              <a:gd name="T27" fmla="*/ 2147483646 h 792"/>
              <a:gd name="T28" fmla="*/ 2147483646 w 3168"/>
              <a:gd name="T29" fmla="*/ 2147483646 h 792"/>
              <a:gd name="T30" fmla="*/ 2147483646 w 3168"/>
              <a:gd name="T31" fmla="*/ 2147483646 h 792"/>
              <a:gd name="T32" fmla="*/ 2147483646 w 3168"/>
              <a:gd name="T33" fmla="*/ 2147483646 h 792"/>
              <a:gd name="T34" fmla="*/ 2147483646 w 3168"/>
              <a:gd name="T35" fmla="*/ 2147483646 h 792"/>
              <a:gd name="T36" fmla="*/ 2147483646 w 3168"/>
              <a:gd name="T37" fmla="*/ 2147483646 h 7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8"/>
              <a:gd name="T58" fmla="*/ 0 h 792"/>
              <a:gd name="T59" fmla="*/ 3168 w 3168"/>
              <a:gd name="T60" fmla="*/ 792 h 7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8" h="792">
                <a:moveTo>
                  <a:pt x="32" y="200"/>
                </a:moveTo>
                <a:cubicBezTo>
                  <a:pt x="16" y="248"/>
                  <a:pt x="0" y="296"/>
                  <a:pt x="32" y="344"/>
                </a:cubicBezTo>
                <a:cubicBezTo>
                  <a:pt x="64" y="392"/>
                  <a:pt x="152" y="440"/>
                  <a:pt x="224" y="488"/>
                </a:cubicBezTo>
                <a:cubicBezTo>
                  <a:pt x="296" y="536"/>
                  <a:pt x="400" y="600"/>
                  <a:pt x="464" y="632"/>
                </a:cubicBezTo>
                <a:cubicBezTo>
                  <a:pt x="528" y="664"/>
                  <a:pt x="552" y="672"/>
                  <a:pt x="608" y="680"/>
                </a:cubicBezTo>
                <a:cubicBezTo>
                  <a:pt x="664" y="688"/>
                  <a:pt x="744" y="688"/>
                  <a:pt x="800" y="680"/>
                </a:cubicBezTo>
                <a:cubicBezTo>
                  <a:pt x="856" y="672"/>
                  <a:pt x="880" y="632"/>
                  <a:pt x="944" y="632"/>
                </a:cubicBezTo>
                <a:cubicBezTo>
                  <a:pt x="1008" y="632"/>
                  <a:pt x="1120" y="656"/>
                  <a:pt x="1184" y="680"/>
                </a:cubicBezTo>
                <a:cubicBezTo>
                  <a:pt x="1248" y="704"/>
                  <a:pt x="1272" y="760"/>
                  <a:pt x="1328" y="776"/>
                </a:cubicBezTo>
                <a:cubicBezTo>
                  <a:pt x="1384" y="792"/>
                  <a:pt x="1448" y="792"/>
                  <a:pt x="1520" y="776"/>
                </a:cubicBezTo>
                <a:cubicBezTo>
                  <a:pt x="1592" y="760"/>
                  <a:pt x="1664" y="688"/>
                  <a:pt x="1760" y="680"/>
                </a:cubicBezTo>
                <a:cubicBezTo>
                  <a:pt x="1856" y="672"/>
                  <a:pt x="1992" y="744"/>
                  <a:pt x="2096" y="728"/>
                </a:cubicBezTo>
                <a:cubicBezTo>
                  <a:pt x="2200" y="712"/>
                  <a:pt x="2304" y="632"/>
                  <a:pt x="2384" y="584"/>
                </a:cubicBezTo>
                <a:cubicBezTo>
                  <a:pt x="2464" y="536"/>
                  <a:pt x="2504" y="480"/>
                  <a:pt x="2576" y="440"/>
                </a:cubicBezTo>
                <a:cubicBezTo>
                  <a:pt x="2648" y="400"/>
                  <a:pt x="2752" y="376"/>
                  <a:pt x="2816" y="344"/>
                </a:cubicBezTo>
                <a:cubicBezTo>
                  <a:pt x="2880" y="312"/>
                  <a:pt x="2904" y="296"/>
                  <a:pt x="2960" y="248"/>
                </a:cubicBezTo>
                <a:cubicBezTo>
                  <a:pt x="3016" y="200"/>
                  <a:pt x="3136" y="96"/>
                  <a:pt x="3152" y="56"/>
                </a:cubicBezTo>
                <a:cubicBezTo>
                  <a:pt x="3168" y="16"/>
                  <a:pt x="3080" y="16"/>
                  <a:pt x="3056" y="8"/>
                </a:cubicBezTo>
                <a:cubicBezTo>
                  <a:pt x="3032" y="0"/>
                  <a:pt x="3020" y="4"/>
                  <a:pt x="300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2" name="Freeform 5"/>
          <p:cNvSpPr>
            <a:spLocks/>
          </p:cNvSpPr>
          <p:nvPr/>
        </p:nvSpPr>
        <p:spPr bwMode="auto">
          <a:xfrm>
            <a:off x="5867400" y="4432300"/>
            <a:ext cx="838200" cy="2044700"/>
          </a:xfrm>
          <a:custGeom>
            <a:avLst/>
            <a:gdLst>
              <a:gd name="T0" fmla="*/ 0 w 528"/>
              <a:gd name="T1" fmla="*/ 2147483646 h 1288"/>
              <a:gd name="T2" fmla="*/ 2147483646 w 528"/>
              <a:gd name="T3" fmla="*/ 2147483646 h 1288"/>
              <a:gd name="T4" fmla="*/ 2147483646 w 528"/>
              <a:gd name="T5" fmla="*/ 2147483646 h 1288"/>
              <a:gd name="T6" fmla="*/ 2147483646 w 528"/>
              <a:gd name="T7" fmla="*/ 2147483646 h 1288"/>
              <a:gd name="T8" fmla="*/ 2147483646 w 528"/>
              <a:gd name="T9" fmla="*/ 2147483646 h 1288"/>
              <a:gd name="T10" fmla="*/ 2147483646 w 528"/>
              <a:gd name="T11" fmla="*/ 2147483646 h 1288"/>
              <a:gd name="T12" fmla="*/ 2147483646 w 528"/>
              <a:gd name="T13" fmla="*/ 2147483646 h 1288"/>
              <a:gd name="T14" fmla="*/ 2147483646 w 528"/>
              <a:gd name="T15" fmla="*/ 2147483646 h 1288"/>
              <a:gd name="T16" fmla="*/ 2147483646 w 528"/>
              <a:gd name="T17" fmla="*/ 2147483646 h 1288"/>
              <a:gd name="T18" fmla="*/ 2147483646 w 528"/>
              <a:gd name="T19" fmla="*/ 214748364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288"/>
              <a:gd name="T32" fmla="*/ 528 w 528"/>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288">
                <a:moveTo>
                  <a:pt x="0" y="1288"/>
                </a:moveTo>
                <a:cubicBezTo>
                  <a:pt x="76" y="828"/>
                  <a:pt x="152" y="368"/>
                  <a:pt x="192" y="184"/>
                </a:cubicBezTo>
                <a:cubicBezTo>
                  <a:pt x="232" y="0"/>
                  <a:pt x="224" y="168"/>
                  <a:pt x="240" y="184"/>
                </a:cubicBezTo>
                <a:cubicBezTo>
                  <a:pt x="256" y="200"/>
                  <a:pt x="280" y="240"/>
                  <a:pt x="288" y="280"/>
                </a:cubicBezTo>
                <a:cubicBezTo>
                  <a:pt x="296" y="320"/>
                  <a:pt x="280" y="344"/>
                  <a:pt x="288" y="424"/>
                </a:cubicBezTo>
                <a:cubicBezTo>
                  <a:pt x="296" y="504"/>
                  <a:pt x="320" y="688"/>
                  <a:pt x="336" y="760"/>
                </a:cubicBezTo>
                <a:cubicBezTo>
                  <a:pt x="352" y="832"/>
                  <a:pt x="368" y="824"/>
                  <a:pt x="384" y="856"/>
                </a:cubicBezTo>
                <a:cubicBezTo>
                  <a:pt x="400" y="888"/>
                  <a:pt x="416" y="904"/>
                  <a:pt x="432" y="952"/>
                </a:cubicBezTo>
                <a:cubicBezTo>
                  <a:pt x="448" y="1000"/>
                  <a:pt x="464" y="1088"/>
                  <a:pt x="480" y="1144"/>
                </a:cubicBezTo>
                <a:cubicBezTo>
                  <a:pt x="496" y="1200"/>
                  <a:pt x="520" y="1264"/>
                  <a:pt x="528" y="128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3" name="Rectangle 6"/>
          <p:cNvSpPr>
            <a:spLocks noChangeArrowheads="1"/>
          </p:cNvSpPr>
          <p:nvPr/>
        </p:nvSpPr>
        <p:spPr bwMode="auto">
          <a:xfrm>
            <a:off x="5257800" y="27670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rPr>
              <a:t>带电雨云</a:t>
            </a:r>
          </a:p>
        </p:txBody>
      </p:sp>
      <p:sp>
        <p:nvSpPr>
          <p:cNvPr id="14344" name="Rectangle 7"/>
          <p:cNvSpPr>
            <a:spLocks noChangeArrowheads="1"/>
          </p:cNvSpPr>
          <p:nvPr/>
        </p:nvSpPr>
        <p:spPr bwMode="auto">
          <a:xfrm>
            <a:off x="4800600" y="322738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45" name="Rectangle 8"/>
          <p:cNvSpPr>
            <a:spLocks noChangeArrowheads="1"/>
          </p:cNvSpPr>
          <p:nvPr/>
        </p:nvSpPr>
        <p:spPr bwMode="auto">
          <a:xfrm>
            <a:off x="5334000" y="337978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46" name="Rectangle 9"/>
          <p:cNvSpPr>
            <a:spLocks noChangeArrowheads="1"/>
          </p:cNvSpPr>
          <p:nvPr/>
        </p:nvSpPr>
        <p:spPr bwMode="auto">
          <a:xfrm flipH="1">
            <a:off x="7010400" y="3200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47" name="Rectangle 10"/>
          <p:cNvSpPr>
            <a:spLocks noChangeArrowheads="1"/>
          </p:cNvSpPr>
          <p:nvPr/>
        </p:nvSpPr>
        <p:spPr bwMode="auto">
          <a:xfrm>
            <a:off x="6553200" y="337978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48" name="Rectangle 11"/>
          <p:cNvSpPr>
            <a:spLocks noChangeArrowheads="1"/>
          </p:cNvSpPr>
          <p:nvPr/>
        </p:nvSpPr>
        <p:spPr bwMode="auto">
          <a:xfrm>
            <a:off x="5867400" y="337978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49" name="Freeform 12"/>
          <p:cNvSpPr>
            <a:spLocks/>
          </p:cNvSpPr>
          <p:nvPr/>
        </p:nvSpPr>
        <p:spPr bwMode="auto">
          <a:xfrm>
            <a:off x="3657600" y="6464300"/>
            <a:ext cx="2209800" cy="165100"/>
          </a:xfrm>
          <a:custGeom>
            <a:avLst/>
            <a:gdLst>
              <a:gd name="T0" fmla="*/ 0 w 1392"/>
              <a:gd name="T1" fmla="*/ 2147483646 h 104"/>
              <a:gd name="T2" fmla="*/ 2147483646 w 1392"/>
              <a:gd name="T3" fmla="*/ 2147483646 h 104"/>
              <a:gd name="T4" fmla="*/ 2147483646 w 1392"/>
              <a:gd name="T5" fmla="*/ 2147483646 h 104"/>
              <a:gd name="T6" fmla="*/ 2147483646 w 1392"/>
              <a:gd name="T7" fmla="*/ 2147483646 h 104"/>
              <a:gd name="T8" fmla="*/ 2147483646 w 1392"/>
              <a:gd name="T9" fmla="*/ 2147483646 h 104"/>
              <a:gd name="T10" fmla="*/ 2147483646 w 1392"/>
              <a:gd name="T11" fmla="*/ 2147483646 h 104"/>
              <a:gd name="T12" fmla="*/ 0 60000 65536"/>
              <a:gd name="T13" fmla="*/ 0 60000 65536"/>
              <a:gd name="T14" fmla="*/ 0 60000 65536"/>
              <a:gd name="T15" fmla="*/ 0 60000 65536"/>
              <a:gd name="T16" fmla="*/ 0 60000 65536"/>
              <a:gd name="T17" fmla="*/ 0 60000 65536"/>
              <a:gd name="T18" fmla="*/ 0 w 1392"/>
              <a:gd name="T19" fmla="*/ 0 h 104"/>
              <a:gd name="T20" fmla="*/ 1392 w 1392"/>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392" h="104">
                <a:moveTo>
                  <a:pt x="0" y="8"/>
                </a:moveTo>
                <a:cubicBezTo>
                  <a:pt x="260" y="4"/>
                  <a:pt x="520" y="0"/>
                  <a:pt x="672" y="8"/>
                </a:cubicBezTo>
                <a:cubicBezTo>
                  <a:pt x="824" y="16"/>
                  <a:pt x="840" y="40"/>
                  <a:pt x="912" y="56"/>
                </a:cubicBezTo>
                <a:cubicBezTo>
                  <a:pt x="984" y="72"/>
                  <a:pt x="1040" y="104"/>
                  <a:pt x="1104" y="104"/>
                </a:cubicBezTo>
                <a:cubicBezTo>
                  <a:pt x="1168" y="104"/>
                  <a:pt x="1248" y="72"/>
                  <a:pt x="1296" y="56"/>
                </a:cubicBezTo>
                <a:cubicBezTo>
                  <a:pt x="1344" y="40"/>
                  <a:pt x="1368" y="24"/>
                  <a:pt x="1392"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0" name="Freeform 13"/>
          <p:cNvSpPr>
            <a:spLocks/>
          </p:cNvSpPr>
          <p:nvPr/>
        </p:nvSpPr>
        <p:spPr bwMode="auto">
          <a:xfrm>
            <a:off x="6705600" y="6477000"/>
            <a:ext cx="2438400" cy="88900"/>
          </a:xfrm>
          <a:custGeom>
            <a:avLst/>
            <a:gdLst>
              <a:gd name="T0" fmla="*/ 0 w 1536"/>
              <a:gd name="T1" fmla="*/ 0 h 56"/>
              <a:gd name="T2" fmla="*/ 2147483646 w 1536"/>
              <a:gd name="T3" fmla="*/ 2147483646 h 56"/>
              <a:gd name="T4" fmla="*/ 2147483646 w 1536"/>
              <a:gd name="T5" fmla="*/ 2147483646 h 56"/>
              <a:gd name="T6" fmla="*/ 2147483646 w 1536"/>
              <a:gd name="T7" fmla="*/ 0 h 56"/>
              <a:gd name="T8" fmla="*/ 2147483646 w 1536"/>
              <a:gd name="T9" fmla="*/ 2147483646 h 56"/>
              <a:gd name="T10" fmla="*/ 2147483646 w 1536"/>
              <a:gd name="T11" fmla="*/ 2147483646 h 56"/>
              <a:gd name="T12" fmla="*/ 2147483646 w 1536"/>
              <a:gd name="T13" fmla="*/ 2147483646 h 56"/>
              <a:gd name="T14" fmla="*/ 0 60000 65536"/>
              <a:gd name="T15" fmla="*/ 0 60000 65536"/>
              <a:gd name="T16" fmla="*/ 0 60000 65536"/>
              <a:gd name="T17" fmla="*/ 0 60000 65536"/>
              <a:gd name="T18" fmla="*/ 0 60000 65536"/>
              <a:gd name="T19" fmla="*/ 0 60000 65536"/>
              <a:gd name="T20" fmla="*/ 0 60000 65536"/>
              <a:gd name="T21" fmla="*/ 0 w 1536"/>
              <a:gd name="T22" fmla="*/ 0 h 56"/>
              <a:gd name="T23" fmla="*/ 1536 w 1536"/>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56">
                <a:moveTo>
                  <a:pt x="0" y="0"/>
                </a:moveTo>
                <a:cubicBezTo>
                  <a:pt x="48" y="20"/>
                  <a:pt x="96" y="40"/>
                  <a:pt x="192" y="48"/>
                </a:cubicBezTo>
                <a:cubicBezTo>
                  <a:pt x="288" y="56"/>
                  <a:pt x="488" y="56"/>
                  <a:pt x="576" y="48"/>
                </a:cubicBezTo>
                <a:cubicBezTo>
                  <a:pt x="664" y="40"/>
                  <a:pt x="648" y="0"/>
                  <a:pt x="720" y="0"/>
                </a:cubicBezTo>
                <a:cubicBezTo>
                  <a:pt x="792" y="0"/>
                  <a:pt x="944" y="40"/>
                  <a:pt x="1008" y="48"/>
                </a:cubicBezTo>
                <a:cubicBezTo>
                  <a:pt x="1072" y="56"/>
                  <a:pt x="1016" y="48"/>
                  <a:pt x="1104" y="48"/>
                </a:cubicBezTo>
                <a:cubicBezTo>
                  <a:pt x="1192" y="48"/>
                  <a:pt x="1364" y="48"/>
                  <a:pt x="1536" y="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1" name="Rectangle 14"/>
          <p:cNvSpPr>
            <a:spLocks noChangeArrowheads="1"/>
          </p:cNvSpPr>
          <p:nvPr/>
        </p:nvSpPr>
        <p:spPr bwMode="auto">
          <a:xfrm>
            <a:off x="6096000" y="4595813"/>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14352" name="Rectangle 15"/>
          <p:cNvSpPr>
            <a:spLocks noChangeArrowheads="1"/>
          </p:cNvSpPr>
          <p:nvPr/>
        </p:nvSpPr>
        <p:spPr bwMode="auto">
          <a:xfrm>
            <a:off x="6172200" y="4672013"/>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14353" name="Rectangle 16"/>
          <p:cNvSpPr>
            <a:spLocks noChangeArrowheads="1"/>
          </p:cNvSpPr>
          <p:nvPr/>
        </p:nvSpPr>
        <p:spPr bwMode="auto">
          <a:xfrm>
            <a:off x="6019800" y="4519613"/>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14354" name="Rectangle 17"/>
          <p:cNvSpPr>
            <a:spLocks noChangeArrowheads="1"/>
          </p:cNvSpPr>
          <p:nvPr/>
        </p:nvSpPr>
        <p:spPr bwMode="auto">
          <a:xfrm>
            <a:off x="6324600" y="4062413"/>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14355" name="Rectangle 18"/>
          <p:cNvSpPr>
            <a:spLocks noChangeArrowheads="1"/>
          </p:cNvSpPr>
          <p:nvPr/>
        </p:nvSpPr>
        <p:spPr bwMode="auto">
          <a:xfrm>
            <a:off x="6019800" y="40386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14356" name="Rectangle 19"/>
          <p:cNvSpPr>
            <a:spLocks noChangeArrowheads="1"/>
          </p:cNvSpPr>
          <p:nvPr/>
        </p:nvSpPr>
        <p:spPr bwMode="auto">
          <a:xfrm>
            <a:off x="5791200" y="4141788"/>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57" name="Rectangle 20"/>
          <p:cNvSpPr>
            <a:spLocks noChangeArrowheads="1"/>
          </p:cNvSpPr>
          <p:nvPr/>
        </p:nvSpPr>
        <p:spPr bwMode="auto">
          <a:xfrm>
            <a:off x="6400800" y="4217988"/>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p>
        </p:txBody>
      </p:sp>
      <p:sp>
        <p:nvSpPr>
          <p:cNvPr id="14358" name="Line 21"/>
          <p:cNvSpPr>
            <a:spLocks noChangeShapeType="1"/>
          </p:cNvSpPr>
          <p:nvPr/>
        </p:nvSpPr>
        <p:spPr bwMode="auto">
          <a:xfrm flipV="1">
            <a:off x="6477000" y="39624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Line 22"/>
          <p:cNvSpPr>
            <a:spLocks noChangeShapeType="1"/>
          </p:cNvSpPr>
          <p:nvPr/>
        </p:nvSpPr>
        <p:spPr bwMode="auto">
          <a:xfrm flipH="1" flipV="1">
            <a:off x="6096000" y="3962400"/>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0" name="Line 23"/>
          <p:cNvSpPr>
            <a:spLocks noChangeShapeType="1"/>
          </p:cNvSpPr>
          <p:nvPr/>
        </p:nvSpPr>
        <p:spPr bwMode="auto">
          <a:xfrm>
            <a:off x="6019800" y="4495800"/>
            <a:ext cx="76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1" name="Line 24"/>
          <p:cNvSpPr>
            <a:spLocks noChangeShapeType="1"/>
          </p:cNvSpPr>
          <p:nvPr/>
        </p:nvSpPr>
        <p:spPr bwMode="auto">
          <a:xfrm flipH="1">
            <a:off x="6324600" y="4495800"/>
            <a:ext cx="152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Text Box 25"/>
          <p:cNvSpPr txBox="1">
            <a:spLocks noChangeArrowheads="1"/>
          </p:cNvSpPr>
          <p:nvPr/>
        </p:nvSpPr>
        <p:spPr bwMode="auto">
          <a:xfrm>
            <a:off x="533400" y="57912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1C1C1C"/>
                </a:solidFill>
                <a:latin typeface="Times New Roman" panose="02020603050405020304" pitchFamily="18" charset="0"/>
              </a:rPr>
              <a:t>&lt; </a:t>
            </a:r>
            <a:r>
              <a:rPr lang="zh-CN" altLang="en-US" sz="2800">
                <a:solidFill>
                  <a:srgbClr val="1C1C1C"/>
                </a:solidFill>
                <a:latin typeface="Times New Roman" panose="02020603050405020304" pitchFamily="18" charset="0"/>
              </a:rPr>
              <a:t>避雷针 </a:t>
            </a:r>
            <a:r>
              <a:rPr lang="en-US" altLang="zh-CN" sz="2800">
                <a:solidFill>
                  <a:srgbClr val="1C1C1C"/>
                </a:solidFill>
                <a:latin typeface="Times New Roman" panose="02020603050405020304" pitchFamily="18" charset="0"/>
              </a:rPr>
              <a:t>&gt;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AF77CE9-E082-449A-921D-BEEFACD09E4D}" type="slidenum">
              <a:rPr lang="en-US" altLang="zh-CN" sz="800" b="0" smtClean="0"/>
              <a:pPr>
                <a:spcBef>
                  <a:spcPct val="0"/>
                </a:spcBef>
                <a:buFontTx/>
                <a:buNone/>
              </a:pPr>
              <a:t>15</a:t>
            </a:fld>
            <a:endParaRPr lang="en-US" altLang="zh-CN" sz="800" b="0" smtClean="0"/>
          </a:p>
        </p:txBody>
      </p:sp>
      <p:sp>
        <p:nvSpPr>
          <p:cNvPr id="15363" name="Text Box 2"/>
          <p:cNvSpPr txBox="1">
            <a:spLocks noChangeArrowheads="1"/>
          </p:cNvSpPr>
          <p:nvPr/>
        </p:nvSpPr>
        <p:spPr bwMode="auto">
          <a:xfrm>
            <a:off x="990600" y="9144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1C1C1C"/>
                </a:solidFill>
                <a:latin typeface="Times New Roman" panose="02020603050405020304" pitchFamily="18" charset="0"/>
              </a:rPr>
              <a:t>&lt; </a:t>
            </a:r>
            <a:r>
              <a:rPr lang="zh-CN" altLang="en-US" sz="2800">
                <a:solidFill>
                  <a:srgbClr val="1C1C1C"/>
                </a:solidFill>
                <a:latin typeface="Times New Roman" panose="02020603050405020304" pitchFamily="18" charset="0"/>
              </a:rPr>
              <a:t>电风实验 </a:t>
            </a:r>
            <a:r>
              <a:rPr lang="en-US" altLang="zh-CN" sz="2800">
                <a:solidFill>
                  <a:srgbClr val="1C1C1C"/>
                </a:solidFill>
                <a:latin typeface="Times New Roman" panose="02020603050405020304" pitchFamily="18" charset="0"/>
              </a:rPr>
              <a:t>&gt;</a:t>
            </a:r>
          </a:p>
        </p:txBody>
      </p:sp>
      <p:grpSp>
        <p:nvGrpSpPr>
          <p:cNvPr id="15364" name="Group 3"/>
          <p:cNvGrpSpPr>
            <a:grpSpLocks/>
          </p:cNvGrpSpPr>
          <p:nvPr/>
        </p:nvGrpSpPr>
        <p:grpSpPr bwMode="auto">
          <a:xfrm>
            <a:off x="685800" y="1676400"/>
            <a:ext cx="7924800" cy="2667000"/>
            <a:chOff x="432" y="1056"/>
            <a:chExt cx="4992" cy="1680"/>
          </a:xfrm>
        </p:grpSpPr>
        <p:sp>
          <p:nvSpPr>
            <p:cNvPr id="15392" name="Rectangle 4"/>
            <p:cNvSpPr>
              <a:spLocks noChangeArrowheads="1"/>
            </p:cNvSpPr>
            <p:nvPr/>
          </p:nvSpPr>
          <p:spPr bwMode="auto">
            <a:xfrm>
              <a:off x="432" y="1056"/>
              <a:ext cx="4992" cy="1680"/>
            </a:xfrm>
            <a:prstGeom prst="rect">
              <a:avLst/>
            </a:prstGeom>
            <a:solidFill>
              <a:schemeClr val="bg1"/>
            </a:solidFill>
            <a:ln w="9525">
              <a:solidFill>
                <a:srgbClr val="006666"/>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5393" name="Group 5"/>
            <p:cNvGrpSpPr>
              <a:grpSpLocks/>
            </p:cNvGrpSpPr>
            <p:nvPr/>
          </p:nvGrpSpPr>
          <p:grpSpPr bwMode="auto">
            <a:xfrm>
              <a:off x="768" y="1440"/>
              <a:ext cx="1536" cy="1018"/>
              <a:chOff x="768" y="1440"/>
              <a:chExt cx="1536" cy="1018"/>
            </a:xfrm>
          </p:grpSpPr>
          <p:sp>
            <p:nvSpPr>
              <p:cNvPr id="1024006" name="Freeform 6"/>
              <p:cNvSpPr>
                <a:spLocks/>
              </p:cNvSpPr>
              <p:nvPr/>
            </p:nvSpPr>
            <p:spPr bwMode="auto">
              <a:xfrm>
                <a:off x="780" y="1920"/>
                <a:ext cx="1288" cy="432"/>
              </a:xfrm>
              <a:custGeom>
                <a:avLst/>
                <a:gdLst/>
                <a:ahLst/>
                <a:cxnLst>
                  <a:cxn ang="0">
                    <a:pos x="0" y="0"/>
                  </a:cxn>
                  <a:cxn ang="0">
                    <a:pos x="1104" y="4"/>
                  </a:cxn>
                  <a:cxn ang="0">
                    <a:pos x="1168" y="40"/>
                  </a:cxn>
                  <a:cxn ang="0">
                    <a:pos x="1224" y="72"/>
                  </a:cxn>
                  <a:cxn ang="0">
                    <a:pos x="1264" y="128"/>
                  </a:cxn>
                  <a:cxn ang="0">
                    <a:pos x="1288" y="232"/>
                  </a:cxn>
                  <a:cxn ang="0">
                    <a:pos x="1252" y="318"/>
                  </a:cxn>
                  <a:cxn ang="0">
                    <a:pos x="1188" y="391"/>
                  </a:cxn>
                  <a:cxn ang="0">
                    <a:pos x="1152" y="416"/>
                  </a:cxn>
                  <a:cxn ang="0">
                    <a:pos x="1084" y="432"/>
                  </a:cxn>
                  <a:cxn ang="0">
                    <a:pos x="0" y="432"/>
                  </a:cxn>
                  <a:cxn ang="0">
                    <a:pos x="0" y="0"/>
                  </a:cxn>
                </a:cxnLst>
                <a:rect l="0" t="0" r="r" b="b"/>
                <a:pathLst>
                  <a:path w="1288" h="432">
                    <a:moveTo>
                      <a:pt x="0" y="0"/>
                    </a:moveTo>
                    <a:lnTo>
                      <a:pt x="1104" y="4"/>
                    </a:lnTo>
                    <a:lnTo>
                      <a:pt x="1168" y="40"/>
                    </a:lnTo>
                    <a:lnTo>
                      <a:pt x="1224" y="72"/>
                    </a:lnTo>
                    <a:lnTo>
                      <a:pt x="1264" y="128"/>
                    </a:lnTo>
                    <a:lnTo>
                      <a:pt x="1288" y="232"/>
                    </a:lnTo>
                    <a:lnTo>
                      <a:pt x="1252" y="318"/>
                    </a:lnTo>
                    <a:lnTo>
                      <a:pt x="1188" y="391"/>
                    </a:lnTo>
                    <a:lnTo>
                      <a:pt x="1152" y="416"/>
                    </a:lnTo>
                    <a:lnTo>
                      <a:pt x="1084" y="432"/>
                    </a:lnTo>
                    <a:lnTo>
                      <a:pt x="0" y="432"/>
                    </a:lnTo>
                    <a:lnTo>
                      <a:pt x="0" y="0"/>
                    </a:lnTo>
                    <a:close/>
                  </a:path>
                </a:pathLst>
              </a:custGeom>
              <a:gradFill rotWithShape="0">
                <a:gsLst>
                  <a:gs pos="0">
                    <a:schemeClr val="bg1"/>
                  </a:gs>
                  <a:gs pos="100000">
                    <a:schemeClr val="bg1">
                      <a:gamma/>
                      <a:shade val="46275"/>
                      <a:invGamma/>
                    </a:schemeClr>
                  </a:gs>
                </a:gsLst>
                <a:lin ang="0" scaled="1"/>
              </a:gradFill>
              <a:ln w="9525" cap="flat" cmpd="sng">
                <a:noFill/>
                <a:prstDash val="solid"/>
                <a:round/>
                <a:headEnd type="none" w="sm" len="lg"/>
                <a:tailEnd type="none" w="sm" len="lg"/>
              </a:ln>
              <a:effectLst/>
            </p:spPr>
            <p:txBody>
              <a:bodyPr wrap="none"/>
              <a:lstStyle/>
              <a:p>
                <a:pPr eaLnBrk="1" hangingPunct="1">
                  <a:defRPr/>
                </a:pPr>
                <a:endParaRPr lang="zh-CN" altLang="en-US"/>
              </a:p>
            </p:txBody>
          </p:sp>
          <p:sp>
            <p:nvSpPr>
              <p:cNvPr id="15395" name="Line 7"/>
              <p:cNvSpPr>
                <a:spLocks noChangeShapeType="1"/>
              </p:cNvSpPr>
              <p:nvPr/>
            </p:nvSpPr>
            <p:spPr bwMode="auto">
              <a:xfrm>
                <a:off x="768" y="1920"/>
                <a:ext cx="1104" cy="0"/>
              </a:xfrm>
              <a:prstGeom prst="line">
                <a:avLst/>
              </a:prstGeom>
              <a:noFill/>
              <a:ln w="1905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396" name="Line 8"/>
              <p:cNvSpPr>
                <a:spLocks noChangeShapeType="1"/>
              </p:cNvSpPr>
              <p:nvPr/>
            </p:nvSpPr>
            <p:spPr bwMode="auto">
              <a:xfrm>
                <a:off x="768" y="2352"/>
                <a:ext cx="1104" cy="0"/>
              </a:xfrm>
              <a:prstGeom prst="line">
                <a:avLst/>
              </a:prstGeom>
              <a:noFill/>
              <a:ln w="1905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397" name="Arc 9"/>
              <p:cNvSpPr>
                <a:spLocks/>
              </p:cNvSpPr>
              <p:nvPr/>
            </p:nvSpPr>
            <p:spPr bwMode="auto">
              <a:xfrm>
                <a:off x="1824" y="1920"/>
                <a:ext cx="240" cy="432"/>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477"/>
                      <a:pt x="12010" y="43125"/>
                      <a:pt x="133" y="43199"/>
                    </a:cubicBezTo>
                  </a:path>
                  <a:path w="21600" h="43200" stroke="0" extrusionOk="0">
                    <a:moveTo>
                      <a:pt x="-1" y="0"/>
                    </a:moveTo>
                    <a:cubicBezTo>
                      <a:pt x="11929" y="0"/>
                      <a:pt x="21600" y="9670"/>
                      <a:pt x="21600" y="21600"/>
                    </a:cubicBezTo>
                    <a:cubicBezTo>
                      <a:pt x="21600" y="33477"/>
                      <a:pt x="12010" y="43125"/>
                      <a:pt x="133" y="43199"/>
                    </a:cubicBezTo>
                    <a:lnTo>
                      <a:pt x="0" y="21600"/>
                    </a:lnTo>
                    <a:lnTo>
                      <a:pt x="-1" y="0"/>
                    </a:lnTo>
                    <a:close/>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8" name="Line 10"/>
              <p:cNvSpPr>
                <a:spLocks noChangeShapeType="1"/>
              </p:cNvSpPr>
              <p:nvPr/>
            </p:nvSpPr>
            <p:spPr bwMode="auto">
              <a:xfrm flipV="1">
                <a:off x="1728" y="1440"/>
                <a:ext cx="0" cy="480"/>
              </a:xfrm>
              <a:prstGeom prst="line">
                <a:avLst/>
              </a:prstGeom>
              <a:noFill/>
              <a:ln w="5715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399" name="Line 11"/>
              <p:cNvSpPr>
                <a:spLocks noChangeShapeType="1"/>
              </p:cNvSpPr>
              <p:nvPr/>
            </p:nvSpPr>
            <p:spPr bwMode="auto">
              <a:xfrm>
                <a:off x="1728" y="1440"/>
                <a:ext cx="576" cy="0"/>
              </a:xfrm>
              <a:prstGeom prst="line">
                <a:avLst/>
              </a:prstGeom>
              <a:noFill/>
              <a:ln w="76200">
                <a:solidFill>
                  <a:schemeClr val="tx1"/>
                </a:solidFill>
                <a:round/>
                <a:headEnd type="none" w="sm" len="lg"/>
                <a:tailEnd type="diamond"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400" name="Text Box 12"/>
              <p:cNvSpPr txBox="1">
                <a:spLocks noChangeArrowheads="1"/>
              </p:cNvSpPr>
              <p:nvPr/>
            </p:nvSpPr>
            <p:spPr bwMode="auto">
              <a:xfrm>
                <a:off x="1536" y="1814"/>
                <a:ext cx="52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6000">
                    <a:solidFill>
                      <a:srgbClr val="FF0000"/>
                    </a:solidFill>
                    <a:latin typeface="Times New Roman" panose="02020603050405020304" pitchFamily="18" charset="0"/>
                  </a:rPr>
                  <a:t>+</a:t>
                </a:r>
              </a:p>
            </p:txBody>
          </p:sp>
          <p:sp>
            <p:nvSpPr>
              <p:cNvPr id="15401" name="Text Box 13"/>
              <p:cNvSpPr txBox="1">
                <a:spLocks noChangeArrowheads="1"/>
              </p:cNvSpPr>
              <p:nvPr/>
            </p:nvSpPr>
            <p:spPr bwMode="auto">
              <a:xfrm>
                <a:off x="1152" y="1824"/>
                <a:ext cx="52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6000">
                    <a:solidFill>
                      <a:srgbClr val="FF0000"/>
                    </a:solidFill>
                    <a:latin typeface="Times New Roman" panose="02020603050405020304" pitchFamily="18" charset="0"/>
                  </a:rPr>
                  <a:t>+</a:t>
                </a:r>
              </a:p>
            </p:txBody>
          </p:sp>
          <p:sp>
            <p:nvSpPr>
              <p:cNvPr id="15402" name="Text Box 14"/>
              <p:cNvSpPr txBox="1">
                <a:spLocks noChangeArrowheads="1"/>
              </p:cNvSpPr>
              <p:nvPr/>
            </p:nvSpPr>
            <p:spPr bwMode="auto">
              <a:xfrm>
                <a:off x="768" y="1824"/>
                <a:ext cx="52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6000">
                    <a:solidFill>
                      <a:srgbClr val="FF0000"/>
                    </a:solidFill>
                    <a:latin typeface="Times New Roman" panose="02020603050405020304" pitchFamily="18" charset="0"/>
                  </a:rPr>
                  <a:t>+</a:t>
                </a:r>
              </a:p>
            </p:txBody>
          </p:sp>
        </p:grpSp>
      </p:grpSp>
      <p:grpSp>
        <p:nvGrpSpPr>
          <p:cNvPr id="4" name="Group 15"/>
          <p:cNvGrpSpPr>
            <a:grpSpLocks/>
          </p:cNvGrpSpPr>
          <p:nvPr/>
        </p:nvGrpSpPr>
        <p:grpSpPr bwMode="auto">
          <a:xfrm>
            <a:off x="3352800" y="1843088"/>
            <a:ext cx="838200" cy="823912"/>
            <a:chOff x="2112" y="1161"/>
            <a:chExt cx="528" cy="519"/>
          </a:xfrm>
        </p:grpSpPr>
        <p:sp>
          <p:nvSpPr>
            <p:cNvPr id="15387" name="Text Box 16"/>
            <p:cNvSpPr txBox="1">
              <a:spLocks noChangeArrowheads="1"/>
            </p:cNvSpPr>
            <p:nvPr/>
          </p:nvSpPr>
          <p:spPr bwMode="auto">
            <a:xfrm>
              <a:off x="2112" y="116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00"/>
                  </a:solidFill>
                  <a:latin typeface="Times New Roman" panose="02020603050405020304" pitchFamily="18" charset="0"/>
                </a:rPr>
                <a:t>+</a:t>
              </a:r>
            </a:p>
          </p:txBody>
        </p:sp>
        <p:sp>
          <p:nvSpPr>
            <p:cNvPr id="15388" name="Text Box 17"/>
            <p:cNvSpPr txBox="1">
              <a:spLocks noChangeArrowheads="1"/>
            </p:cNvSpPr>
            <p:nvPr/>
          </p:nvSpPr>
          <p:spPr bwMode="auto">
            <a:xfrm>
              <a:off x="2256" y="116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00"/>
                  </a:solidFill>
                  <a:latin typeface="Times New Roman" panose="02020603050405020304" pitchFamily="18" charset="0"/>
                </a:rPr>
                <a:t>+</a:t>
              </a:r>
            </a:p>
          </p:txBody>
        </p:sp>
        <p:sp>
          <p:nvSpPr>
            <p:cNvPr id="15389" name="Text Box 18"/>
            <p:cNvSpPr txBox="1">
              <a:spLocks noChangeArrowheads="1"/>
            </p:cNvSpPr>
            <p:nvPr/>
          </p:nvSpPr>
          <p:spPr bwMode="auto">
            <a:xfrm>
              <a:off x="2256" y="135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00"/>
                  </a:solidFill>
                  <a:latin typeface="Times New Roman" panose="02020603050405020304" pitchFamily="18" charset="0"/>
                </a:rPr>
                <a:t>+</a:t>
              </a:r>
            </a:p>
          </p:txBody>
        </p:sp>
        <p:sp>
          <p:nvSpPr>
            <p:cNvPr id="15390" name="Text Box 19"/>
            <p:cNvSpPr txBox="1">
              <a:spLocks noChangeArrowheads="1"/>
            </p:cNvSpPr>
            <p:nvPr/>
          </p:nvSpPr>
          <p:spPr bwMode="auto">
            <a:xfrm>
              <a:off x="2112" y="13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00"/>
                  </a:solidFill>
                  <a:latin typeface="Times New Roman" panose="02020603050405020304" pitchFamily="18" charset="0"/>
                </a:rPr>
                <a:t>+</a:t>
              </a:r>
            </a:p>
          </p:txBody>
        </p:sp>
        <p:sp>
          <p:nvSpPr>
            <p:cNvPr id="15391" name="Text Box 20"/>
            <p:cNvSpPr txBox="1">
              <a:spLocks noChangeArrowheads="1"/>
            </p:cNvSpPr>
            <p:nvPr/>
          </p:nvSpPr>
          <p:spPr bwMode="auto">
            <a:xfrm>
              <a:off x="2352" y="125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00"/>
                  </a:solidFill>
                  <a:latin typeface="Times New Roman" panose="02020603050405020304" pitchFamily="18" charset="0"/>
                </a:rPr>
                <a:t>+</a:t>
              </a:r>
            </a:p>
          </p:txBody>
        </p:sp>
      </p:grpSp>
      <p:grpSp>
        <p:nvGrpSpPr>
          <p:cNvPr id="5" name="Group 21"/>
          <p:cNvGrpSpPr>
            <a:grpSpLocks/>
          </p:cNvGrpSpPr>
          <p:nvPr/>
        </p:nvGrpSpPr>
        <p:grpSpPr bwMode="auto">
          <a:xfrm>
            <a:off x="6970713" y="2057400"/>
            <a:ext cx="1258887" cy="1981200"/>
            <a:chOff x="4391" y="1296"/>
            <a:chExt cx="793" cy="1248"/>
          </a:xfrm>
        </p:grpSpPr>
        <p:sp>
          <p:nvSpPr>
            <p:cNvPr id="15385" name="Freeform 22"/>
            <p:cNvSpPr>
              <a:spLocks/>
            </p:cNvSpPr>
            <p:nvPr/>
          </p:nvSpPr>
          <p:spPr bwMode="auto">
            <a:xfrm>
              <a:off x="4416" y="1296"/>
              <a:ext cx="768" cy="432"/>
            </a:xfrm>
            <a:custGeom>
              <a:avLst/>
              <a:gdLst>
                <a:gd name="T0" fmla="*/ 4 w 922"/>
                <a:gd name="T1" fmla="*/ 299 h 442"/>
                <a:gd name="T2" fmla="*/ 7 w 922"/>
                <a:gd name="T3" fmla="*/ 57 h 442"/>
                <a:gd name="T4" fmla="*/ 44 w 922"/>
                <a:gd name="T5" fmla="*/ 4 h 442"/>
                <a:gd name="T6" fmla="*/ 36 w 922"/>
                <a:gd name="T7" fmla="*/ 40 h 442"/>
                <a:gd name="T8" fmla="*/ 14 w 922"/>
                <a:gd name="T9" fmla="*/ 122 h 442"/>
                <a:gd name="T10" fmla="*/ 8 w 922"/>
                <a:gd name="T11" fmla="*/ 258 h 442"/>
                <a:gd name="T12" fmla="*/ 7 w 922"/>
                <a:gd name="T13" fmla="*/ 299 h 442"/>
                <a:gd name="T14" fmla="*/ 4 w 922"/>
                <a:gd name="T15" fmla="*/ 299 h 442"/>
                <a:gd name="T16" fmla="*/ 0 60000 65536"/>
                <a:gd name="T17" fmla="*/ 0 60000 65536"/>
                <a:gd name="T18" fmla="*/ 0 60000 65536"/>
                <a:gd name="T19" fmla="*/ 0 60000 65536"/>
                <a:gd name="T20" fmla="*/ 0 60000 65536"/>
                <a:gd name="T21" fmla="*/ 0 60000 65536"/>
                <a:gd name="T22" fmla="*/ 0 60000 65536"/>
                <a:gd name="T23" fmla="*/ 0 60000 65536"/>
                <a:gd name="T24" fmla="*/ 0 w 922"/>
                <a:gd name="T25" fmla="*/ 0 h 442"/>
                <a:gd name="T26" fmla="*/ 922 w 922"/>
                <a:gd name="T27" fmla="*/ 442 h 4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2" h="442">
                  <a:moveTo>
                    <a:pt x="74" y="432"/>
                  </a:moveTo>
                  <a:cubicBezTo>
                    <a:pt x="73" y="373"/>
                    <a:pt x="0" y="151"/>
                    <a:pt x="126" y="80"/>
                  </a:cubicBezTo>
                  <a:cubicBezTo>
                    <a:pt x="252" y="9"/>
                    <a:pt x="738" y="8"/>
                    <a:pt x="830" y="4"/>
                  </a:cubicBezTo>
                  <a:cubicBezTo>
                    <a:pt x="922" y="0"/>
                    <a:pt x="772" y="27"/>
                    <a:pt x="678" y="56"/>
                  </a:cubicBezTo>
                  <a:cubicBezTo>
                    <a:pt x="584" y="85"/>
                    <a:pt x="353" y="123"/>
                    <a:pt x="266" y="176"/>
                  </a:cubicBezTo>
                  <a:cubicBezTo>
                    <a:pt x="179" y="229"/>
                    <a:pt x="181" y="329"/>
                    <a:pt x="158" y="372"/>
                  </a:cubicBezTo>
                  <a:cubicBezTo>
                    <a:pt x="135" y="415"/>
                    <a:pt x="144" y="422"/>
                    <a:pt x="130" y="432"/>
                  </a:cubicBezTo>
                  <a:cubicBezTo>
                    <a:pt x="116" y="442"/>
                    <a:pt x="86" y="432"/>
                    <a:pt x="74" y="432"/>
                  </a:cubicBezTo>
                  <a:close/>
                </a:path>
              </a:pathLst>
            </a:custGeom>
            <a:gradFill rotWithShape="0">
              <a:gsLst>
                <a:gs pos="0">
                  <a:srgbClr val="FFCCCC"/>
                </a:gs>
                <a:gs pos="100000">
                  <a:srgbClr val="FF0000"/>
                </a:gs>
              </a:gsLst>
              <a:lin ang="5400000" scaled="1"/>
            </a:gradFill>
            <a:ln w="9525">
              <a:solidFill>
                <a:srgbClr val="FF9966"/>
              </a:solidFill>
              <a:round/>
              <a:headEnd type="none" w="sm" len="lg"/>
              <a:tailEnd type="none" w="sm" len="lg"/>
            </a:ln>
          </p:spPr>
          <p:txBody>
            <a:bodyPr wrap="none"/>
            <a:lstStyle/>
            <a:p>
              <a:endParaRPr lang="zh-CN" altLang="en-US"/>
            </a:p>
          </p:txBody>
        </p:sp>
        <p:sp>
          <p:nvSpPr>
            <p:cNvPr id="1024023" name="Rectangle 23"/>
            <p:cNvSpPr>
              <a:spLocks noChangeArrowheads="1"/>
            </p:cNvSpPr>
            <p:nvPr/>
          </p:nvSpPr>
          <p:spPr bwMode="auto">
            <a:xfrm>
              <a:off x="4391" y="1680"/>
              <a:ext cx="240" cy="864"/>
            </a:xfrm>
            <a:prstGeom prst="rect">
              <a:avLst/>
            </a:prstGeom>
            <a:gradFill rotWithShape="0">
              <a:gsLst>
                <a:gs pos="0">
                  <a:srgbClr val="C0C0C0"/>
                </a:gs>
                <a:gs pos="50000">
                  <a:schemeClr val="bg1"/>
                </a:gs>
                <a:gs pos="100000">
                  <a:srgbClr val="C0C0C0"/>
                </a:gs>
              </a:gsLst>
              <a:lin ang="0" scaled="1"/>
            </a:gradFill>
            <a:ln w="12700">
              <a:solidFill>
                <a:schemeClr val="tx1"/>
              </a:solidFill>
              <a:miter lim="800000"/>
              <a:headEnd type="none" w="sm" len="lg"/>
              <a:tailEnd type="none" w="sm" len="lg"/>
            </a:ln>
            <a:effectLst/>
          </p:spPr>
          <p:txBody>
            <a:bodyPr wrap="none" anchor="ctr"/>
            <a:lstStyle/>
            <a:p>
              <a:pPr eaLnBrk="1" hangingPunct="1">
                <a:defRPr/>
              </a:pPr>
              <a:endParaRPr lang="zh-CN" altLang="en-US"/>
            </a:p>
          </p:txBody>
        </p:sp>
      </p:grpSp>
      <p:grpSp>
        <p:nvGrpSpPr>
          <p:cNvPr id="6" name="Group 24"/>
          <p:cNvGrpSpPr>
            <a:grpSpLocks/>
          </p:cNvGrpSpPr>
          <p:nvPr/>
        </p:nvGrpSpPr>
        <p:grpSpPr bwMode="auto">
          <a:xfrm>
            <a:off x="4419600" y="2057400"/>
            <a:ext cx="1143000" cy="609600"/>
            <a:chOff x="2784" y="1296"/>
            <a:chExt cx="720" cy="384"/>
          </a:xfrm>
        </p:grpSpPr>
        <p:grpSp>
          <p:nvGrpSpPr>
            <p:cNvPr id="15377" name="Group 25"/>
            <p:cNvGrpSpPr>
              <a:grpSpLocks/>
            </p:cNvGrpSpPr>
            <p:nvPr/>
          </p:nvGrpSpPr>
          <p:grpSpPr bwMode="auto">
            <a:xfrm>
              <a:off x="3312" y="1296"/>
              <a:ext cx="192" cy="192"/>
              <a:chOff x="5088" y="2592"/>
              <a:chExt cx="192" cy="192"/>
            </a:xfrm>
          </p:grpSpPr>
          <p:sp>
            <p:nvSpPr>
              <p:cNvPr id="15383" name="Oval 26"/>
              <p:cNvSpPr>
                <a:spLocks noChangeArrowheads="1"/>
              </p:cNvSpPr>
              <p:nvPr/>
            </p:nvSpPr>
            <p:spPr bwMode="auto">
              <a:xfrm>
                <a:off x="5088" y="2592"/>
                <a:ext cx="192" cy="192"/>
              </a:xfrm>
              <a:prstGeom prst="ellipse">
                <a:avLst/>
              </a:prstGeom>
              <a:gradFill rotWithShape="0">
                <a:gsLst>
                  <a:gs pos="0">
                    <a:schemeClr val="bg1"/>
                  </a:gs>
                  <a:gs pos="100000">
                    <a:srgbClr val="99CCFF"/>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84" name="Line 27"/>
              <p:cNvSpPr>
                <a:spLocks noChangeShapeType="1"/>
              </p:cNvSpPr>
              <p:nvPr/>
            </p:nvSpPr>
            <p:spPr bwMode="auto">
              <a:xfrm>
                <a:off x="5121" y="2688"/>
                <a:ext cx="1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78" name="Group 28"/>
            <p:cNvGrpSpPr>
              <a:grpSpLocks/>
            </p:cNvGrpSpPr>
            <p:nvPr/>
          </p:nvGrpSpPr>
          <p:grpSpPr bwMode="auto">
            <a:xfrm>
              <a:off x="3168" y="1488"/>
              <a:ext cx="192" cy="192"/>
              <a:chOff x="5088" y="2592"/>
              <a:chExt cx="192" cy="192"/>
            </a:xfrm>
          </p:grpSpPr>
          <p:sp>
            <p:nvSpPr>
              <p:cNvPr id="15381" name="Oval 29"/>
              <p:cNvSpPr>
                <a:spLocks noChangeArrowheads="1"/>
              </p:cNvSpPr>
              <p:nvPr/>
            </p:nvSpPr>
            <p:spPr bwMode="auto">
              <a:xfrm>
                <a:off x="5088" y="2592"/>
                <a:ext cx="192" cy="192"/>
              </a:xfrm>
              <a:prstGeom prst="ellipse">
                <a:avLst/>
              </a:prstGeom>
              <a:gradFill rotWithShape="0">
                <a:gsLst>
                  <a:gs pos="0">
                    <a:schemeClr val="bg1"/>
                  </a:gs>
                  <a:gs pos="100000">
                    <a:srgbClr val="99CCFF"/>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82" name="Line 30"/>
              <p:cNvSpPr>
                <a:spLocks noChangeShapeType="1"/>
              </p:cNvSpPr>
              <p:nvPr/>
            </p:nvSpPr>
            <p:spPr bwMode="auto">
              <a:xfrm>
                <a:off x="5121" y="2688"/>
                <a:ext cx="1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9" name="Line 31"/>
            <p:cNvSpPr>
              <a:spLocks noChangeShapeType="1"/>
            </p:cNvSpPr>
            <p:nvPr/>
          </p:nvSpPr>
          <p:spPr bwMode="auto">
            <a:xfrm flipH="1">
              <a:off x="2928" y="1392"/>
              <a:ext cx="384" cy="0"/>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380" name="Line 32"/>
            <p:cNvSpPr>
              <a:spLocks noChangeShapeType="1"/>
            </p:cNvSpPr>
            <p:nvPr/>
          </p:nvSpPr>
          <p:spPr bwMode="auto">
            <a:xfrm flipH="1">
              <a:off x="2784" y="1584"/>
              <a:ext cx="384" cy="0"/>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33"/>
          <p:cNvGrpSpPr>
            <a:grpSpLocks/>
          </p:cNvGrpSpPr>
          <p:nvPr/>
        </p:nvGrpSpPr>
        <p:grpSpPr bwMode="auto">
          <a:xfrm>
            <a:off x="6019800" y="1828800"/>
            <a:ext cx="1143000" cy="838200"/>
            <a:chOff x="3792" y="1152"/>
            <a:chExt cx="720" cy="528"/>
          </a:xfrm>
        </p:grpSpPr>
        <p:grpSp>
          <p:nvGrpSpPr>
            <p:cNvPr id="15369" name="Group 34"/>
            <p:cNvGrpSpPr>
              <a:grpSpLocks/>
            </p:cNvGrpSpPr>
            <p:nvPr/>
          </p:nvGrpSpPr>
          <p:grpSpPr bwMode="auto">
            <a:xfrm>
              <a:off x="3903" y="1152"/>
              <a:ext cx="225" cy="288"/>
              <a:chOff x="5295" y="2784"/>
              <a:chExt cx="225" cy="288"/>
            </a:xfrm>
          </p:grpSpPr>
          <p:sp>
            <p:nvSpPr>
              <p:cNvPr id="15375" name="Oval 35"/>
              <p:cNvSpPr>
                <a:spLocks noChangeArrowheads="1"/>
              </p:cNvSpPr>
              <p:nvPr/>
            </p:nvSpPr>
            <p:spPr bwMode="auto">
              <a:xfrm>
                <a:off x="5302" y="2832"/>
                <a:ext cx="192" cy="192"/>
              </a:xfrm>
              <a:prstGeom prst="ellipse">
                <a:avLst/>
              </a:prstGeom>
              <a:gradFill rotWithShape="0">
                <a:gsLst>
                  <a:gs pos="0">
                    <a:schemeClr val="bg1"/>
                  </a:gs>
                  <a:gs pos="100000">
                    <a:srgbClr val="FF9999"/>
                  </a:gs>
                </a:gsLst>
                <a:path path="shape">
                  <a:fillToRect l="50000" t="50000" r="50000" b="50000"/>
                </a:path>
              </a:gradFill>
              <a:ln w="9525">
                <a:solidFill>
                  <a:srgbClr val="0000FF"/>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76" name="Text Box 36"/>
              <p:cNvSpPr txBox="1">
                <a:spLocks noChangeArrowheads="1"/>
              </p:cNvSpPr>
              <p:nvPr/>
            </p:nvSpPr>
            <p:spPr bwMode="auto">
              <a:xfrm>
                <a:off x="5295" y="278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a:t>
                </a:r>
              </a:p>
            </p:txBody>
          </p:sp>
        </p:grpSp>
        <p:sp>
          <p:nvSpPr>
            <p:cNvPr id="15370" name="Line 37"/>
            <p:cNvSpPr>
              <a:spLocks noChangeShapeType="1"/>
            </p:cNvSpPr>
            <p:nvPr/>
          </p:nvSpPr>
          <p:spPr bwMode="auto">
            <a:xfrm>
              <a:off x="4128" y="1296"/>
              <a:ext cx="384" cy="0"/>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15371" name="Group 38"/>
            <p:cNvGrpSpPr>
              <a:grpSpLocks/>
            </p:cNvGrpSpPr>
            <p:nvPr/>
          </p:nvGrpSpPr>
          <p:grpSpPr bwMode="auto">
            <a:xfrm>
              <a:off x="3792" y="1392"/>
              <a:ext cx="225" cy="288"/>
              <a:chOff x="5295" y="2784"/>
              <a:chExt cx="225" cy="288"/>
            </a:xfrm>
          </p:grpSpPr>
          <p:sp>
            <p:nvSpPr>
              <p:cNvPr id="15373" name="Oval 39"/>
              <p:cNvSpPr>
                <a:spLocks noChangeArrowheads="1"/>
              </p:cNvSpPr>
              <p:nvPr/>
            </p:nvSpPr>
            <p:spPr bwMode="auto">
              <a:xfrm>
                <a:off x="5302" y="2832"/>
                <a:ext cx="192" cy="192"/>
              </a:xfrm>
              <a:prstGeom prst="ellipse">
                <a:avLst/>
              </a:prstGeom>
              <a:gradFill rotWithShape="0">
                <a:gsLst>
                  <a:gs pos="0">
                    <a:schemeClr val="bg1"/>
                  </a:gs>
                  <a:gs pos="100000">
                    <a:srgbClr val="FF9999"/>
                  </a:gs>
                </a:gsLst>
                <a:path path="shape">
                  <a:fillToRect l="50000" t="50000" r="50000" b="50000"/>
                </a:path>
              </a:gradFill>
              <a:ln w="9525">
                <a:solidFill>
                  <a:srgbClr val="0000FF"/>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74" name="Text Box 40"/>
              <p:cNvSpPr txBox="1">
                <a:spLocks noChangeArrowheads="1"/>
              </p:cNvSpPr>
              <p:nvPr/>
            </p:nvSpPr>
            <p:spPr bwMode="auto">
              <a:xfrm>
                <a:off x="5295" y="278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a:t>
                </a:r>
              </a:p>
            </p:txBody>
          </p:sp>
        </p:grpSp>
        <p:sp>
          <p:nvSpPr>
            <p:cNvPr id="15372" name="Line 41"/>
            <p:cNvSpPr>
              <a:spLocks noChangeShapeType="1"/>
            </p:cNvSpPr>
            <p:nvPr/>
          </p:nvSpPr>
          <p:spPr bwMode="auto">
            <a:xfrm>
              <a:off x="4017" y="1536"/>
              <a:ext cx="384" cy="0"/>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ppt_w/2"/>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ppt_x</p:attrName>
                                        </p:attrNameLst>
                                      </p:cBhvr>
                                      <p:tavLst>
                                        <p:tav tm="0">
                                          <p:val>
                                            <p:strVal val="#ppt_x-#ppt_w/2"/>
                                          </p:val>
                                        </p:tav>
                                        <p:tav tm="100000">
                                          <p:val>
                                            <p:strVal val="#ppt_x"/>
                                          </p:val>
                                        </p:tav>
                                      </p:tavLst>
                                    </p:anim>
                                    <p:anim calcmode="lin" valueType="num">
                                      <p:cBhvr>
                                        <p:cTn id="21" dur="500" fill="hold"/>
                                        <p:tgtEl>
                                          <p:spTgt spid="9"/>
                                        </p:tgtEl>
                                        <p:attrNameLst>
                                          <p:attrName>ppt_y</p:attrName>
                                        </p:attrNameLst>
                                      </p:cBhvr>
                                      <p:tavLst>
                                        <p:tav tm="0">
                                          <p:val>
                                            <p:strVal val="#ppt_y"/>
                                          </p:val>
                                        </p:tav>
                                        <p:tav tm="100000">
                                          <p:val>
                                            <p:strVal val="#ppt_y"/>
                                          </p:val>
                                        </p:tav>
                                      </p:tavLst>
                                    </p:anim>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out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7F33A3E4-16CE-4BC3-965F-3BBB9D963B8C}" type="slidenum">
              <a:rPr lang="en-US" altLang="zh-CN" sz="800" b="0" smtClean="0"/>
              <a:pPr>
                <a:spcBef>
                  <a:spcPct val="0"/>
                </a:spcBef>
                <a:buFontTx/>
                <a:buNone/>
              </a:pPr>
              <a:t>16</a:t>
            </a:fld>
            <a:endParaRPr lang="en-US" altLang="zh-CN" sz="800" b="0" smtClean="0"/>
          </a:p>
        </p:txBody>
      </p:sp>
      <p:sp>
        <p:nvSpPr>
          <p:cNvPr id="16387" name="Rectangle 2"/>
          <p:cNvSpPr>
            <a:spLocks noGrp="1" noChangeArrowheads="1"/>
          </p:cNvSpPr>
          <p:nvPr>
            <p:ph type="title"/>
          </p:nvPr>
        </p:nvSpPr>
        <p:spPr/>
        <p:txBody>
          <a:bodyPr/>
          <a:lstStyle/>
          <a:p>
            <a:pPr eaLnBrk="1" hangingPunct="1"/>
            <a:r>
              <a:rPr lang="zh-CN" altLang="en-US" smtClean="0">
                <a:solidFill>
                  <a:srgbClr val="792B25"/>
                </a:solidFill>
              </a:rPr>
              <a:t>场致电子发射</a:t>
            </a:r>
          </a:p>
        </p:txBody>
      </p:sp>
      <p:grpSp>
        <p:nvGrpSpPr>
          <p:cNvPr id="16388" name="Group 3"/>
          <p:cNvGrpSpPr>
            <a:grpSpLocks/>
          </p:cNvGrpSpPr>
          <p:nvPr/>
        </p:nvGrpSpPr>
        <p:grpSpPr bwMode="auto">
          <a:xfrm>
            <a:off x="3467100" y="1447800"/>
            <a:ext cx="2393950" cy="2362200"/>
            <a:chOff x="806" y="1056"/>
            <a:chExt cx="1508" cy="1488"/>
          </a:xfrm>
        </p:grpSpPr>
        <p:sp>
          <p:nvSpPr>
            <p:cNvPr id="16391" name="Line 4"/>
            <p:cNvSpPr>
              <a:spLocks noChangeShapeType="1"/>
            </p:cNvSpPr>
            <p:nvPr/>
          </p:nvSpPr>
          <p:spPr bwMode="auto">
            <a:xfrm flipV="1">
              <a:off x="2160" y="21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Rectangle 5"/>
            <p:cNvSpPr>
              <a:spLocks noChangeArrowheads="1"/>
            </p:cNvSpPr>
            <p:nvPr/>
          </p:nvSpPr>
          <p:spPr bwMode="auto">
            <a:xfrm>
              <a:off x="864" y="1056"/>
              <a:ext cx="288" cy="1152"/>
            </a:xfrm>
            <a:prstGeom prst="rect">
              <a:avLst/>
            </a:prstGeom>
            <a:solidFill>
              <a:srgbClr val="969696"/>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3" name="Rectangle 6"/>
            <p:cNvSpPr>
              <a:spLocks noChangeArrowheads="1"/>
            </p:cNvSpPr>
            <p:nvPr/>
          </p:nvSpPr>
          <p:spPr bwMode="auto">
            <a:xfrm>
              <a:off x="2016" y="1056"/>
              <a:ext cx="240" cy="1200"/>
            </a:xfrm>
            <a:prstGeom prst="rect">
              <a:avLst/>
            </a:prstGeom>
            <a:solidFill>
              <a:srgbClr val="969696"/>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4" name="Line 7"/>
            <p:cNvSpPr>
              <a:spLocks noChangeShapeType="1"/>
            </p:cNvSpPr>
            <p:nvPr/>
          </p:nvSpPr>
          <p:spPr bwMode="auto">
            <a:xfrm>
              <a:off x="1008" y="22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Line 8"/>
            <p:cNvSpPr>
              <a:spLocks noChangeShapeType="1"/>
            </p:cNvSpPr>
            <p:nvPr/>
          </p:nvSpPr>
          <p:spPr bwMode="auto">
            <a:xfrm>
              <a:off x="1008" y="240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Line 9"/>
            <p:cNvSpPr>
              <a:spLocks noChangeShapeType="1"/>
            </p:cNvSpPr>
            <p:nvPr/>
          </p:nvSpPr>
          <p:spPr bwMode="auto">
            <a:xfrm>
              <a:off x="1488"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Line 10"/>
            <p:cNvSpPr>
              <a:spLocks noChangeShapeType="1"/>
            </p:cNvSpPr>
            <p:nvPr/>
          </p:nvSpPr>
          <p:spPr bwMode="auto">
            <a:xfrm>
              <a:off x="1584" y="22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1"/>
            <p:cNvSpPr>
              <a:spLocks noChangeShapeType="1"/>
            </p:cNvSpPr>
            <p:nvPr/>
          </p:nvSpPr>
          <p:spPr bwMode="auto">
            <a:xfrm flipV="1">
              <a:off x="1584"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Text Box 12"/>
            <p:cNvSpPr txBox="1">
              <a:spLocks noChangeArrowheads="1"/>
            </p:cNvSpPr>
            <p:nvPr/>
          </p:nvSpPr>
          <p:spPr bwMode="auto">
            <a:xfrm>
              <a:off x="806" y="1152"/>
              <a:ext cx="34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Cathode</a:t>
              </a:r>
            </a:p>
          </p:txBody>
        </p:sp>
        <p:sp>
          <p:nvSpPr>
            <p:cNvPr id="16400" name="Text Box 13"/>
            <p:cNvSpPr txBox="1">
              <a:spLocks noChangeArrowheads="1"/>
            </p:cNvSpPr>
            <p:nvPr/>
          </p:nvSpPr>
          <p:spPr bwMode="auto">
            <a:xfrm>
              <a:off x="1968" y="1152"/>
              <a:ext cx="34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Anode</a:t>
              </a:r>
            </a:p>
          </p:txBody>
        </p:sp>
      </p:grpSp>
      <p:sp>
        <p:nvSpPr>
          <p:cNvPr id="16389" name="Rectangle 14"/>
          <p:cNvSpPr>
            <a:spLocks noChangeArrowheads="1"/>
          </p:cNvSpPr>
          <p:nvPr/>
        </p:nvSpPr>
        <p:spPr bwMode="auto">
          <a:xfrm>
            <a:off x="2835275" y="4064000"/>
            <a:ext cx="3733800" cy="685800"/>
          </a:xfrm>
          <a:prstGeom prst="rect">
            <a:avLst/>
          </a:prstGeom>
          <a:noFill/>
          <a:ln w="2857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110000"/>
              <a:buFontTx/>
              <a:buNone/>
            </a:pPr>
            <a:r>
              <a:rPr kumimoji="1" lang="zh-CN" altLang="en-US" sz="2800">
                <a:latin typeface="Times New Roman" panose="02020603050405020304" pitchFamily="18" charset="0"/>
                <a:ea typeface="华文新魏" panose="02010800040101010101" pitchFamily="2" charset="-122"/>
              </a:rPr>
              <a:t>表面的电场：</a:t>
            </a:r>
            <a:r>
              <a:rPr kumimoji="1" lang="en-US" altLang="zh-CN" sz="2800">
                <a:latin typeface="Times New Roman" panose="02020603050405020304" pitchFamily="18" charset="0"/>
                <a:ea typeface="华文新魏" panose="02010800040101010101" pitchFamily="2" charset="-122"/>
              </a:rPr>
              <a:t>10</a:t>
            </a:r>
            <a:r>
              <a:rPr kumimoji="1" lang="en-US" altLang="zh-CN" sz="2800" baseline="30000">
                <a:latin typeface="Times New Roman" panose="02020603050405020304" pitchFamily="18" charset="0"/>
                <a:ea typeface="华文新魏" panose="02010800040101010101" pitchFamily="2" charset="-122"/>
              </a:rPr>
              <a:t>9 </a:t>
            </a:r>
            <a:r>
              <a:rPr kumimoji="1" lang="en-US" altLang="zh-CN" sz="2800">
                <a:latin typeface="Times New Roman" panose="02020603050405020304" pitchFamily="18" charset="0"/>
                <a:ea typeface="华文新魏" panose="02010800040101010101" pitchFamily="2" charset="-122"/>
              </a:rPr>
              <a:t>V/m</a:t>
            </a:r>
            <a:endParaRPr kumimoji="1" lang="en-US" altLang="zh-CN" sz="2800">
              <a:latin typeface="Times New Roman" panose="02020603050405020304" pitchFamily="18" charset="0"/>
            </a:endParaRPr>
          </a:p>
        </p:txBody>
      </p:sp>
      <p:sp>
        <p:nvSpPr>
          <p:cNvPr id="2" name="矩形 1"/>
          <p:cNvSpPr/>
          <p:nvPr/>
        </p:nvSpPr>
        <p:spPr>
          <a:xfrm>
            <a:off x="474663" y="4978400"/>
            <a:ext cx="7913687" cy="1477963"/>
          </a:xfrm>
          <a:prstGeom prst="rect">
            <a:avLst/>
          </a:prstGeom>
        </p:spPr>
        <p:txBody>
          <a:bodyPr>
            <a:spAutoFit/>
          </a:bodyPr>
          <a:lstStyle/>
          <a:p>
            <a:pPr>
              <a:defRPr/>
            </a:pPr>
            <a:r>
              <a:rPr lang="zh-CN" altLang="en-US" dirty="0"/>
              <a:t>       固体内的电子由于受到原子核的吸引作用而被束缚在固体内部。在经典物理理论中，只有当外电场场强达到</a:t>
            </a:r>
            <a:r>
              <a:rPr lang="en-US" altLang="zh-CN" dirty="0"/>
              <a:t>10</a:t>
            </a:r>
            <a:r>
              <a:rPr lang="en-US" altLang="zh-CN" baseline="30000" dirty="0"/>
              <a:t>8</a:t>
            </a:r>
            <a:r>
              <a:rPr lang="zh-CN" altLang="en-US" dirty="0"/>
              <a:t>次方，才能让电子克服原子核的吸引而发射出固体表面。</a:t>
            </a:r>
            <a:r>
              <a:rPr lang="zh-CN" altLang="en-US" dirty="0">
                <a:solidFill>
                  <a:schemeClr val="bg1">
                    <a:lumMod val="65000"/>
                  </a:schemeClr>
                </a:solidFill>
              </a:rPr>
              <a:t>但是，按照量子力学，电子会发生隧穿效应，也就是，电子能够穿过比它的动能更高的势垒。因此，当外电场场强达到</a:t>
            </a:r>
            <a:r>
              <a:rPr lang="en-US" altLang="zh-CN" dirty="0" smtClean="0">
                <a:solidFill>
                  <a:schemeClr val="bg1">
                    <a:lumMod val="65000"/>
                  </a:schemeClr>
                </a:solidFill>
              </a:rPr>
              <a:t>10</a:t>
            </a:r>
            <a:r>
              <a:rPr lang="en-US" altLang="zh-CN" baseline="30000" dirty="0" smtClean="0">
                <a:solidFill>
                  <a:schemeClr val="bg1">
                    <a:lumMod val="65000"/>
                  </a:schemeClr>
                </a:solidFill>
              </a:rPr>
              <a:t>6</a:t>
            </a:r>
            <a:r>
              <a:rPr lang="zh-CN" altLang="en-US" dirty="0" smtClean="0">
                <a:solidFill>
                  <a:schemeClr val="bg1">
                    <a:lumMod val="65000"/>
                  </a:schemeClr>
                </a:solidFill>
              </a:rPr>
              <a:t>，</a:t>
            </a:r>
            <a:r>
              <a:rPr lang="zh-CN" altLang="en-US" dirty="0">
                <a:solidFill>
                  <a:schemeClr val="bg1">
                    <a:lumMod val="65000"/>
                  </a:schemeClr>
                </a:solidFill>
              </a:rPr>
              <a:t>已经有很明显的电子发射现象了。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B1845B5-4E9A-4E34-9524-43D789E0A63C}" type="slidenum">
              <a:rPr lang="en-US" altLang="zh-CN" sz="800" b="0" smtClean="0"/>
              <a:pPr>
                <a:spcBef>
                  <a:spcPct val="0"/>
                </a:spcBef>
                <a:buFontTx/>
                <a:buNone/>
              </a:pPr>
              <a:t>17</a:t>
            </a:fld>
            <a:endParaRPr lang="en-US" altLang="zh-CN" sz="800" b="0" smtClean="0"/>
          </a:p>
        </p:txBody>
      </p:sp>
      <p:sp>
        <p:nvSpPr>
          <p:cNvPr id="17411" name="Rectangle 2"/>
          <p:cNvSpPr>
            <a:spLocks noGrp="1" noChangeArrowheads="1"/>
          </p:cNvSpPr>
          <p:nvPr>
            <p:ph type="title"/>
          </p:nvPr>
        </p:nvSpPr>
        <p:spPr/>
        <p:txBody>
          <a:bodyPr/>
          <a:lstStyle/>
          <a:p>
            <a:pPr eaLnBrk="1" hangingPunct="1"/>
            <a:r>
              <a:rPr lang="zh-CN" altLang="en-US" smtClean="0">
                <a:solidFill>
                  <a:srgbClr val="792B25"/>
                </a:solidFill>
              </a:rPr>
              <a:t>纳米尖端</a:t>
            </a:r>
          </a:p>
        </p:txBody>
      </p:sp>
      <p:pic>
        <p:nvPicPr>
          <p:cNvPr id="17412" name="Picture 3" descr="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28305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descr="tem3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600200"/>
            <a:ext cx="28305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5"/>
          <p:cNvSpPr>
            <a:spLocks noChangeArrowheads="1"/>
          </p:cNvSpPr>
          <p:nvPr/>
        </p:nvSpPr>
        <p:spPr bwMode="auto">
          <a:xfrm>
            <a:off x="2895600" y="47244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0">
                <a:latin typeface="幼圆" panose="02010509060101010101" pitchFamily="49" charset="-122"/>
                <a:ea typeface="幼圆" panose="02010509060101010101" pitchFamily="49" charset="-122"/>
              </a:rPr>
              <a:t>W</a:t>
            </a:r>
          </a:p>
        </p:txBody>
      </p:sp>
      <p:pic>
        <p:nvPicPr>
          <p:cNvPr id="17415" name="Picture 6" descr="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013" y="2971800"/>
            <a:ext cx="345598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7"/>
          <p:cNvSpPr txBox="1">
            <a:spLocks noChangeArrowheads="1"/>
          </p:cNvSpPr>
          <p:nvPr/>
        </p:nvSpPr>
        <p:spPr bwMode="auto">
          <a:xfrm>
            <a:off x="3124200" y="586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6600"/>
                </a:solidFill>
              </a:rPr>
              <a:t>尖端的电场强度？</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C24CDB6-7382-4311-95A8-DA48197A7548}" type="slidenum">
              <a:rPr lang="en-US" altLang="zh-CN" sz="800" b="0" smtClean="0"/>
              <a:pPr>
                <a:spcBef>
                  <a:spcPct val="0"/>
                </a:spcBef>
                <a:buFontTx/>
                <a:buNone/>
              </a:pPr>
              <a:t>18</a:t>
            </a:fld>
            <a:endParaRPr lang="en-US" altLang="zh-CN" sz="800" b="0" smtClean="0"/>
          </a:p>
        </p:txBody>
      </p:sp>
      <p:sp>
        <p:nvSpPr>
          <p:cNvPr id="18435" name="Rectangle 2"/>
          <p:cNvSpPr>
            <a:spLocks noGrp="1" noChangeArrowheads="1"/>
          </p:cNvSpPr>
          <p:nvPr>
            <p:ph type="title"/>
          </p:nvPr>
        </p:nvSpPr>
        <p:spPr/>
        <p:txBody>
          <a:bodyPr/>
          <a:lstStyle/>
          <a:p>
            <a:pPr eaLnBrk="1" hangingPunct="1"/>
            <a:r>
              <a:rPr lang="zh-CN" altLang="en-US" smtClean="0">
                <a:solidFill>
                  <a:srgbClr val="792B25"/>
                </a:solidFill>
              </a:rPr>
              <a:t>场致发射显微镜</a:t>
            </a:r>
          </a:p>
        </p:txBody>
      </p:sp>
      <p:pic>
        <p:nvPicPr>
          <p:cNvPr id="18436" name="Picture 4" descr="%B3%A1%C0%EB%D7%D3%CF%D4%CE%A2%BE%B5(F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1735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00200"/>
            <a:ext cx="4738688"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8" name="Picture 7" descr="http://t0.gstatic.com/images?q=tbn:ANd9GcQnLyz_wVAE3yQwiiW5q7vmOFrhv5Bc54x_oOfvgoHYq-DPjFAhn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962525"/>
            <a:ext cx="2409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ADF0CF8-3CBD-4615-90FE-E32B98BD4BA2}" type="slidenum">
              <a:rPr lang="en-US" altLang="zh-CN" sz="800" b="0" smtClean="0"/>
              <a:pPr>
                <a:spcBef>
                  <a:spcPct val="0"/>
                </a:spcBef>
                <a:buFontTx/>
                <a:buNone/>
              </a:pPr>
              <a:t>19</a:t>
            </a:fld>
            <a:endParaRPr lang="en-US" altLang="zh-CN" sz="800" b="0" smtClean="0"/>
          </a:p>
        </p:txBody>
      </p:sp>
      <p:sp>
        <p:nvSpPr>
          <p:cNvPr id="43011" name="Rectangle 2"/>
          <p:cNvSpPr>
            <a:spLocks noGrp="1" noChangeArrowheads="1"/>
          </p:cNvSpPr>
          <p:nvPr>
            <p:ph type="title"/>
          </p:nvPr>
        </p:nvSpPr>
        <p:spPr>
          <a:xfrm>
            <a:off x="457200" y="152400"/>
            <a:ext cx="8229600" cy="1219200"/>
          </a:xfrm>
        </p:spPr>
        <p:txBody>
          <a:bodyPr/>
          <a:lstStyle/>
          <a:p>
            <a:pPr eaLnBrk="1" hangingPunct="1"/>
            <a:r>
              <a:rPr lang="zh-CN" altLang="en-US" smtClean="0">
                <a:solidFill>
                  <a:srgbClr val="792B25"/>
                </a:solidFill>
              </a:rPr>
              <a:t>功函数</a:t>
            </a:r>
          </a:p>
        </p:txBody>
      </p:sp>
      <p:pic>
        <p:nvPicPr>
          <p:cNvPr id="43012" name="Picture 3" descr="surface potent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51038"/>
            <a:ext cx="8229600" cy="36877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3" name="Text Box 4"/>
          <p:cNvSpPr txBox="1">
            <a:spLocks noChangeArrowheads="1"/>
          </p:cNvSpPr>
          <p:nvPr/>
        </p:nvSpPr>
        <p:spPr bwMode="auto">
          <a:xfrm>
            <a:off x="7467600" y="4237038"/>
            <a:ext cx="7937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真空</a:t>
            </a:r>
          </a:p>
        </p:txBody>
      </p:sp>
      <p:grpSp>
        <p:nvGrpSpPr>
          <p:cNvPr id="2" name="Group 5"/>
          <p:cNvGrpSpPr>
            <a:grpSpLocks/>
          </p:cNvGrpSpPr>
          <p:nvPr/>
        </p:nvGrpSpPr>
        <p:grpSpPr bwMode="auto">
          <a:xfrm>
            <a:off x="2581275" y="5170488"/>
            <a:ext cx="3538538" cy="369887"/>
            <a:chOff x="1626" y="3065"/>
            <a:chExt cx="2229" cy="233"/>
          </a:xfrm>
        </p:grpSpPr>
        <p:grpSp>
          <p:nvGrpSpPr>
            <p:cNvPr id="43017" name="Group 6"/>
            <p:cNvGrpSpPr>
              <a:grpSpLocks/>
            </p:cNvGrpSpPr>
            <p:nvPr/>
          </p:nvGrpSpPr>
          <p:grpSpPr bwMode="auto">
            <a:xfrm>
              <a:off x="1626" y="3066"/>
              <a:ext cx="200" cy="231"/>
              <a:chOff x="1626" y="3066"/>
              <a:chExt cx="200" cy="231"/>
            </a:xfrm>
          </p:grpSpPr>
          <p:sp>
            <p:nvSpPr>
              <p:cNvPr id="43024" name="Oval 7"/>
              <p:cNvSpPr>
                <a:spLocks noChangeArrowheads="1"/>
              </p:cNvSpPr>
              <p:nvPr/>
            </p:nvSpPr>
            <p:spPr bwMode="auto">
              <a:xfrm>
                <a:off x="1673" y="313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5" name="Text Box 8"/>
              <p:cNvSpPr txBox="1">
                <a:spLocks noChangeArrowheads="1"/>
              </p:cNvSpPr>
              <p:nvPr/>
            </p:nvSpPr>
            <p:spPr bwMode="auto">
              <a:xfrm>
                <a:off x="1626" y="306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a:t>+</a:t>
                </a:r>
              </a:p>
            </p:txBody>
          </p:sp>
        </p:grpSp>
        <p:grpSp>
          <p:nvGrpSpPr>
            <p:cNvPr id="43018" name="Group 9"/>
            <p:cNvGrpSpPr>
              <a:grpSpLocks/>
            </p:cNvGrpSpPr>
            <p:nvPr/>
          </p:nvGrpSpPr>
          <p:grpSpPr bwMode="auto">
            <a:xfrm>
              <a:off x="2645" y="3067"/>
              <a:ext cx="200" cy="231"/>
              <a:chOff x="1626" y="3066"/>
              <a:chExt cx="200" cy="231"/>
            </a:xfrm>
          </p:grpSpPr>
          <p:sp>
            <p:nvSpPr>
              <p:cNvPr id="43022" name="Oval 10"/>
              <p:cNvSpPr>
                <a:spLocks noChangeArrowheads="1"/>
              </p:cNvSpPr>
              <p:nvPr/>
            </p:nvSpPr>
            <p:spPr bwMode="auto">
              <a:xfrm>
                <a:off x="1673" y="313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3" name="Text Box 11"/>
              <p:cNvSpPr txBox="1">
                <a:spLocks noChangeArrowheads="1"/>
              </p:cNvSpPr>
              <p:nvPr/>
            </p:nvSpPr>
            <p:spPr bwMode="auto">
              <a:xfrm>
                <a:off x="1626" y="306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a:t>+</a:t>
                </a:r>
              </a:p>
            </p:txBody>
          </p:sp>
        </p:grpSp>
        <p:grpSp>
          <p:nvGrpSpPr>
            <p:cNvPr id="43019" name="Group 12"/>
            <p:cNvGrpSpPr>
              <a:grpSpLocks/>
            </p:cNvGrpSpPr>
            <p:nvPr/>
          </p:nvGrpSpPr>
          <p:grpSpPr bwMode="auto">
            <a:xfrm>
              <a:off x="3655" y="3065"/>
              <a:ext cx="200" cy="231"/>
              <a:chOff x="1626" y="3066"/>
              <a:chExt cx="200" cy="231"/>
            </a:xfrm>
          </p:grpSpPr>
          <p:sp>
            <p:nvSpPr>
              <p:cNvPr id="43020" name="Oval 13"/>
              <p:cNvSpPr>
                <a:spLocks noChangeArrowheads="1"/>
              </p:cNvSpPr>
              <p:nvPr/>
            </p:nvSpPr>
            <p:spPr bwMode="auto">
              <a:xfrm>
                <a:off x="1673" y="313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1" name="Text Box 14"/>
              <p:cNvSpPr txBox="1">
                <a:spLocks noChangeArrowheads="1"/>
              </p:cNvSpPr>
              <p:nvPr/>
            </p:nvSpPr>
            <p:spPr bwMode="auto">
              <a:xfrm>
                <a:off x="1626" y="306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a:t>+</a:t>
                </a:r>
              </a:p>
            </p:txBody>
          </p:sp>
        </p:grpSp>
      </p:grpSp>
      <p:sp>
        <p:nvSpPr>
          <p:cNvPr id="43015" name="Line 15"/>
          <p:cNvSpPr>
            <a:spLocks noChangeShapeType="1"/>
          </p:cNvSpPr>
          <p:nvPr/>
        </p:nvSpPr>
        <p:spPr bwMode="auto">
          <a:xfrm flipV="1">
            <a:off x="7010400" y="2133600"/>
            <a:ext cx="0" cy="350520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17"/>
          <p:cNvSpPr txBox="1">
            <a:spLocks noChangeArrowheads="1"/>
          </p:cNvSpPr>
          <p:nvPr/>
        </p:nvSpPr>
        <p:spPr bwMode="auto">
          <a:xfrm>
            <a:off x="7696200" y="3230563"/>
            <a:ext cx="1098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功函数</a:t>
            </a:r>
          </a:p>
        </p:txBody>
      </p:sp>
    </p:spTree>
    <p:extLst>
      <p:ext uri="{BB962C8B-B14F-4D97-AF65-F5344CB8AC3E}">
        <p14:creationId xmlns:p14="http://schemas.microsoft.com/office/powerpoint/2010/main" val="22723583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静电场   </a:t>
            </a:r>
            <a:r>
              <a:rPr lang="en-US" altLang="zh-CN" smtClean="0"/>
              <a:t>《--》  </a:t>
            </a:r>
            <a:r>
              <a:rPr lang="zh-CN" altLang="en-US" smtClean="0"/>
              <a:t>物质</a:t>
            </a:r>
          </a:p>
        </p:txBody>
      </p:sp>
      <p:sp>
        <p:nvSpPr>
          <p:cNvPr id="5123" name="内容占位符 2"/>
          <p:cNvSpPr>
            <a:spLocks noGrp="1"/>
          </p:cNvSpPr>
          <p:nvPr>
            <p:ph idx="1"/>
          </p:nvPr>
        </p:nvSpPr>
        <p:spPr/>
        <p:txBody>
          <a:bodyPr/>
          <a:lstStyle/>
          <a:p>
            <a:pPr marL="0" indent="0">
              <a:buFontTx/>
              <a:buNone/>
            </a:pPr>
            <a:r>
              <a:rPr lang="zh-CN" altLang="en-US" smtClean="0"/>
              <a:t>“电磁场”对物质（实物）的作用和物质对电磁场的响应是一个宏大的研究课题</a:t>
            </a:r>
            <a:endParaRPr lang="en-US" altLang="zh-CN" smtClean="0"/>
          </a:p>
          <a:p>
            <a:pPr marL="0" indent="0">
              <a:buFontTx/>
              <a:buNone/>
            </a:pPr>
            <a:r>
              <a:rPr lang="en-US" altLang="zh-CN" smtClean="0"/>
              <a:t>         1</a:t>
            </a:r>
            <a:r>
              <a:rPr lang="zh-CN" altLang="en-US" smtClean="0"/>
              <a:t>）对电磁场的深入研究；</a:t>
            </a:r>
            <a:endParaRPr lang="en-US" altLang="zh-CN" smtClean="0"/>
          </a:p>
          <a:p>
            <a:pPr marL="0" indent="0">
              <a:buFontTx/>
              <a:buNone/>
            </a:pPr>
            <a:r>
              <a:rPr lang="en-US" altLang="zh-CN" smtClean="0"/>
              <a:t>         2</a:t>
            </a:r>
            <a:r>
              <a:rPr lang="zh-CN" altLang="en-US" smtClean="0"/>
              <a:t>）物质的电磁性质。</a:t>
            </a:r>
          </a:p>
        </p:txBody>
      </p:sp>
      <p:sp>
        <p:nvSpPr>
          <p:cNvPr id="512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830ADED-9F83-4D99-AD6B-3ACFE89F1C36}" type="slidenum">
              <a:rPr lang="en-US" altLang="zh-CN" b="0" smtClean="0"/>
              <a:pPr/>
              <a:t>2</a:t>
            </a:fld>
            <a:endParaRPr lang="en-US" altLang="zh-CN" b="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651EE05-9C9F-4C3B-A8CD-FF1F26F09163}" type="slidenum">
              <a:rPr lang="en-US" altLang="zh-CN" sz="800" b="0" smtClean="0"/>
              <a:pPr>
                <a:spcBef>
                  <a:spcPct val="0"/>
                </a:spcBef>
                <a:buFontTx/>
                <a:buNone/>
              </a:pPr>
              <a:t>20</a:t>
            </a:fld>
            <a:endParaRPr lang="en-US" altLang="zh-CN" sz="800" b="0" smtClean="0"/>
          </a:p>
        </p:txBody>
      </p:sp>
      <p:sp>
        <p:nvSpPr>
          <p:cNvPr id="44035" name="Rectangle 2"/>
          <p:cNvSpPr>
            <a:spLocks noGrp="1" noChangeArrowheads="1"/>
          </p:cNvSpPr>
          <p:nvPr>
            <p:ph type="title"/>
          </p:nvPr>
        </p:nvSpPr>
        <p:spPr/>
        <p:txBody>
          <a:bodyPr/>
          <a:lstStyle/>
          <a:p>
            <a:pPr eaLnBrk="1" hangingPunct="1"/>
            <a:r>
              <a:rPr lang="zh-CN" altLang="en-US" smtClean="0">
                <a:solidFill>
                  <a:srgbClr val="792B25"/>
                </a:solidFill>
              </a:rPr>
              <a:t>功函数</a:t>
            </a:r>
          </a:p>
        </p:txBody>
      </p:sp>
      <p:pic>
        <p:nvPicPr>
          <p:cNvPr id="44036" name="Picture 4" descr="structure%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362200"/>
            <a:ext cx="38100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2921" name="Text Box 9"/>
          <p:cNvSpPr txBox="1">
            <a:spLocks noChangeArrowheads="1"/>
          </p:cNvSpPr>
          <p:nvPr/>
        </p:nvSpPr>
        <p:spPr bwMode="auto">
          <a:xfrm>
            <a:off x="1676400" y="5334000"/>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6600"/>
                </a:solidFill>
              </a:rPr>
              <a:t>一个晶体的各个表面，功函数不一样。</a:t>
            </a:r>
          </a:p>
        </p:txBody>
      </p:sp>
    </p:spTree>
    <p:extLst>
      <p:ext uri="{BB962C8B-B14F-4D97-AF65-F5344CB8AC3E}">
        <p14:creationId xmlns:p14="http://schemas.microsoft.com/office/powerpoint/2010/main" val="39887594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62921"/>
                                        </p:tgtEl>
                                        <p:attrNameLst>
                                          <p:attrName>style.visibility</p:attrName>
                                        </p:attrNameLst>
                                      </p:cBhvr>
                                      <p:to>
                                        <p:strVal val="visible"/>
                                      </p:to>
                                    </p:set>
                                    <p:animEffect transition="in" filter="fade">
                                      <p:cBhvr>
                                        <p:cTn id="7" dur="1000"/>
                                        <p:tgtEl>
                                          <p:spTgt spid="1062921"/>
                                        </p:tgtEl>
                                      </p:cBhvr>
                                    </p:animEffect>
                                    <p:anim calcmode="lin" valueType="num">
                                      <p:cBhvr>
                                        <p:cTn id="8" dur="1000" fill="hold"/>
                                        <p:tgtEl>
                                          <p:spTgt spid="1062921"/>
                                        </p:tgtEl>
                                        <p:attrNameLst>
                                          <p:attrName>ppt_x</p:attrName>
                                        </p:attrNameLst>
                                      </p:cBhvr>
                                      <p:tavLst>
                                        <p:tav tm="0">
                                          <p:val>
                                            <p:strVal val="#ppt_x"/>
                                          </p:val>
                                        </p:tav>
                                        <p:tav tm="100000">
                                          <p:val>
                                            <p:strVal val="#ppt_x"/>
                                          </p:val>
                                        </p:tav>
                                      </p:tavLst>
                                    </p:anim>
                                    <p:anim calcmode="lin" valueType="num">
                                      <p:cBhvr>
                                        <p:cTn id="9" dur="1000" fill="hold"/>
                                        <p:tgtEl>
                                          <p:spTgt spid="10629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714A8A9-640D-41AF-BFDB-030F0CEE4048}" type="slidenum">
              <a:rPr lang="en-US" altLang="zh-CN" sz="800" b="0" smtClean="0"/>
              <a:pPr>
                <a:spcBef>
                  <a:spcPct val="0"/>
                </a:spcBef>
                <a:buFontTx/>
                <a:buNone/>
              </a:pPr>
              <a:t>21</a:t>
            </a:fld>
            <a:endParaRPr lang="en-US" altLang="zh-CN" sz="800" b="0" smtClean="0"/>
          </a:p>
        </p:txBody>
      </p:sp>
      <p:grpSp>
        <p:nvGrpSpPr>
          <p:cNvPr id="19459" name="Group 2"/>
          <p:cNvGrpSpPr>
            <a:grpSpLocks/>
          </p:cNvGrpSpPr>
          <p:nvPr/>
        </p:nvGrpSpPr>
        <p:grpSpPr bwMode="auto">
          <a:xfrm>
            <a:off x="6096000" y="776288"/>
            <a:ext cx="2743200" cy="1828800"/>
            <a:chOff x="3936" y="480"/>
            <a:chExt cx="1728" cy="1152"/>
          </a:xfrm>
        </p:grpSpPr>
        <p:sp>
          <p:nvSpPr>
            <p:cNvPr id="19493" name="Rectangle 3"/>
            <p:cNvSpPr>
              <a:spLocks noChangeArrowheads="1"/>
            </p:cNvSpPr>
            <p:nvPr/>
          </p:nvSpPr>
          <p:spPr bwMode="auto">
            <a:xfrm>
              <a:off x="3936" y="480"/>
              <a:ext cx="1728" cy="1152"/>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5028" name="Freeform 4"/>
            <p:cNvSpPr>
              <a:spLocks/>
            </p:cNvSpPr>
            <p:nvPr/>
          </p:nvSpPr>
          <p:spPr bwMode="auto">
            <a:xfrm>
              <a:off x="4032" y="576"/>
              <a:ext cx="1565" cy="911"/>
            </a:xfrm>
            <a:custGeom>
              <a:avLst/>
              <a:gdLst/>
              <a:ahLst/>
              <a:cxnLst>
                <a:cxn ang="0">
                  <a:pos x="20" y="401"/>
                </a:cxn>
                <a:cxn ang="0">
                  <a:pos x="304" y="133"/>
                </a:cxn>
                <a:cxn ang="0">
                  <a:pos x="864" y="30"/>
                </a:cxn>
                <a:cxn ang="0">
                  <a:pos x="1432" y="314"/>
                </a:cxn>
                <a:cxn ang="0">
                  <a:pos x="1448" y="827"/>
                </a:cxn>
                <a:cxn ang="0">
                  <a:pos x="730" y="819"/>
                </a:cxn>
                <a:cxn ang="0">
                  <a:pos x="186" y="669"/>
                </a:cxn>
                <a:cxn ang="0">
                  <a:pos x="20" y="401"/>
                </a:cxn>
              </a:cxnLst>
              <a:rect l="0" t="0" r="r" b="b"/>
              <a:pathLst>
                <a:path w="1565" h="911">
                  <a:moveTo>
                    <a:pt x="20" y="401"/>
                  </a:moveTo>
                  <a:cubicBezTo>
                    <a:pt x="40" y="312"/>
                    <a:pt x="163" y="195"/>
                    <a:pt x="304" y="133"/>
                  </a:cubicBezTo>
                  <a:cubicBezTo>
                    <a:pt x="445" y="71"/>
                    <a:pt x="676" y="0"/>
                    <a:pt x="864" y="30"/>
                  </a:cubicBezTo>
                  <a:cubicBezTo>
                    <a:pt x="1052" y="60"/>
                    <a:pt x="1335" y="181"/>
                    <a:pt x="1432" y="314"/>
                  </a:cubicBezTo>
                  <a:cubicBezTo>
                    <a:pt x="1529" y="447"/>
                    <a:pt x="1565" y="743"/>
                    <a:pt x="1448" y="827"/>
                  </a:cubicBezTo>
                  <a:cubicBezTo>
                    <a:pt x="1331" y="911"/>
                    <a:pt x="940" y="845"/>
                    <a:pt x="730" y="819"/>
                  </a:cubicBezTo>
                  <a:cubicBezTo>
                    <a:pt x="520" y="793"/>
                    <a:pt x="304" y="739"/>
                    <a:pt x="186" y="669"/>
                  </a:cubicBezTo>
                  <a:cubicBezTo>
                    <a:pt x="68" y="599"/>
                    <a:pt x="0" y="490"/>
                    <a:pt x="20" y="401"/>
                  </a:cubicBezTo>
                  <a:close/>
                </a:path>
              </a:pathLst>
            </a:custGeom>
            <a:gradFill rotWithShape="0">
              <a:gsLst>
                <a:gs pos="0">
                  <a:schemeClr val="bg1"/>
                </a:gs>
                <a:gs pos="100000">
                  <a:schemeClr val="bg1">
                    <a:gamma/>
                    <a:shade val="76078"/>
                    <a:invGamma/>
                  </a:schemeClr>
                </a:gs>
              </a:gsLst>
              <a:lin ang="5400000" scaled="1"/>
            </a:gradFill>
            <a:ln w="19050" cap="flat" cmpd="sng">
              <a:solidFill>
                <a:schemeClr val="tx1"/>
              </a:solidFill>
              <a:prstDash val="solid"/>
              <a:round/>
              <a:headEnd type="none" w="sm" len="lg"/>
              <a:tailEnd type="none" w="sm" len="lg"/>
            </a:ln>
            <a:effectLst/>
          </p:spPr>
          <p:txBody>
            <a:bodyPr wrap="none"/>
            <a:lstStyle/>
            <a:p>
              <a:pPr eaLnBrk="1" hangingPunct="1">
                <a:defRPr/>
              </a:pPr>
              <a:endParaRPr lang="zh-CN" altLang="en-US"/>
            </a:p>
          </p:txBody>
        </p:sp>
      </p:grpSp>
      <p:sp>
        <p:nvSpPr>
          <p:cNvPr id="19460" name="Text Box 5"/>
          <p:cNvSpPr txBox="1">
            <a:spLocks noChangeArrowheads="1"/>
          </p:cNvSpPr>
          <p:nvPr/>
        </p:nvSpPr>
        <p:spPr bwMode="auto">
          <a:xfrm>
            <a:off x="228600" y="623888"/>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    </a:t>
            </a:r>
            <a:r>
              <a:rPr lang="zh-CN" altLang="en-US" sz="2800">
                <a:solidFill>
                  <a:srgbClr val="CC0000"/>
                </a:solidFill>
                <a:latin typeface="宋体" panose="02010600030101010101" pitchFamily="2" charset="-122"/>
              </a:rPr>
              <a:t>静电平衡时导体上电荷的分布</a:t>
            </a:r>
          </a:p>
        </p:txBody>
      </p:sp>
      <p:grpSp>
        <p:nvGrpSpPr>
          <p:cNvPr id="19461" name="Group 6"/>
          <p:cNvGrpSpPr>
            <a:grpSpLocks/>
          </p:cNvGrpSpPr>
          <p:nvPr/>
        </p:nvGrpSpPr>
        <p:grpSpPr bwMode="auto">
          <a:xfrm>
            <a:off x="6196013" y="852488"/>
            <a:ext cx="2490787" cy="1600200"/>
            <a:chOff x="3936" y="624"/>
            <a:chExt cx="1569" cy="1008"/>
          </a:xfrm>
        </p:grpSpPr>
        <p:sp>
          <p:nvSpPr>
            <p:cNvPr id="19483" name="Text Box 7"/>
            <p:cNvSpPr txBox="1">
              <a:spLocks noChangeArrowheads="1"/>
            </p:cNvSpPr>
            <p:nvPr/>
          </p:nvSpPr>
          <p:spPr bwMode="auto">
            <a:xfrm>
              <a:off x="4320" y="6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4" name="Rectangle 8"/>
            <p:cNvSpPr>
              <a:spLocks noChangeArrowheads="1"/>
            </p:cNvSpPr>
            <p:nvPr/>
          </p:nvSpPr>
          <p:spPr bwMode="auto">
            <a:xfrm>
              <a:off x="4704" y="62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5" name="Rectangle 9"/>
            <p:cNvSpPr>
              <a:spLocks noChangeArrowheads="1"/>
            </p:cNvSpPr>
            <p:nvPr/>
          </p:nvSpPr>
          <p:spPr bwMode="auto">
            <a:xfrm>
              <a:off x="5088" y="8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6" name="Rectangle 10"/>
            <p:cNvSpPr>
              <a:spLocks noChangeArrowheads="1"/>
            </p:cNvSpPr>
            <p:nvPr/>
          </p:nvSpPr>
          <p:spPr bwMode="auto">
            <a:xfrm>
              <a:off x="5232" y="100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7" name="Rectangle 11"/>
            <p:cNvSpPr>
              <a:spLocks noChangeArrowheads="1"/>
            </p:cNvSpPr>
            <p:nvPr/>
          </p:nvSpPr>
          <p:spPr bwMode="auto">
            <a:xfrm>
              <a:off x="5280" y="12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8" name="Rectangle 12"/>
            <p:cNvSpPr>
              <a:spLocks noChangeArrowheads="1"/>
            </p:cNvSpPr>
            <p:nvPr/>
          </p:nvSpPr>
          <p:spPr bwMode="auto">
            <a:xfrm>
              <a:off x="5040" y="134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89" name="Rectangle 13"/>
            <p:cNvSpPr>
              <a:spLocks noChangeArrowheads="1"/>
            </p:cNvSpPr>
            <p:nvPr/>
          </p:nvSpPr>
          <p:spPr bwMode="auto">
            <a:xfrm>
              <a:off x="4464" y="124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90" name="Rectangle 14"/>
            <p:cNvSpPr>
              <a:spLocks noChangeArrowheads="1"/>
            </p:cNvSpPr>
            <p:nvPr/>
          </p:nvSpPr>
          <p:spPr bwMode="auto">
            <a:xfrm>
              <a:off x="4080" y="76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91" name="Rectangle 15"/>
            <p:cNvSpPr>
              <a:spLocks noChangeArrowheads="1"/>
            </p:cNvSpPr>
            <p:nvPr/>
          </p:nvSpPr>
          <p:spPr bwMode="auto">
            <a:xfrm>
              <a:off x="3936" y="96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9492" name="Rectangle 16"/>
            <p:cNvSpPr>
              <a:spLocks noChangeArrowheads="1"/>
            </p:cNvSpPr>
            <p:nvPr/>
          </p:nvSpPr>
          <p:spPr bwMode="auto">
            <a:xfrm>
              <a:off x="4080" y="110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grpSp>
      <p:sp>
        <p:nvSpPr>
          <p:cNvPr id="1025041" name="Text Box 17"/>
          <p:cNvSpPr txBox="1">
            <a:spLocks noChangeArrowheads="1"/>
          </p:cNvSpPr>
          <p:nvPr/>
        </p:nvSpPr>
        <p:spPr bwMode="auto">
          <a:xfrm>
            <a:off x="4267200" y="2895600"/>
            <a:ext cx="4114800" cy="531813"/>
          </a:xfrm>
          <a:prstGeom prst="rect">
            <a:avLst/>
          </a:prstGeom>
          <a:gradFill rotWithShape="0">
            <a:gsLst>
              <a:gs pos="0">
                <a:schemeClr val="accent1"/>
              </a:gs>
              <a:gs pos="50000">
                <a:srgbClr val="FFFFFF"/>
              </a:gs>
              <a:gs pos="100000">
                <a:schemeClr val="accent1"/>
              </a:gs>
            </a:gsLst>
            <a:lin ang="5400000" scaled="1"/>
          </a:gradFill>
          <a:ln w="12700">
            <a:solidFill>
              <a:srgbClr val="009900"/>
            </a:solidFill>
            <a:miter lim="800000"/>
            <a:headEnd/>
            <a:tailEnd/>
          </a:ln>
          <a:effectLst/>
        </p:spPr>
        <p:txBody>
          <a:bodyPr>
            <a:spAutoFit/>
          </a:bodyPr>
          <a:lstStyle/>
          <a:p>
            <a:pPr algn="ctr" eaLnBrk="1" hangingPunct="1">
              <a:spcBef>
                <a:spcPct val="50000"/>
              </a:spcBef>
              <a:defRPr/>
            </a:pPr>
            <a:r>
              <a:rPr lang="zh-CN" altLang="en-US" sz="2800">
                <a:solidFill>
                  <a:srgbClr val="CC0000"/>
                </a:solidFill>
                <a:latin typeface="Times New Roman" pitchFamily="18" charset="0"/>
              </a:rPr>
              <a:t>结论 </a:t>
            </a:r>
            <a:r>
              <a:rPr lang="zh-CN" altLang="en-US" sz="2800">
                <a:latin typeface="Times New Roman" pitchFamily="18" charset="0"/>
              </a:rPr>
              <a:t>导体内部无电荷</a:t>
            </a:r>
            <a:endParaRPr lang="zh-CN" altLang="en-US" sz="2800"/>
          </a:p>
        </p:txBody>
      </p:sp>
      <p:sp>
        <p:nvSpPr>
          <p:cNvPr id="19463" name="Text Box 21"/>
          <p:cNvSpPr txBox="1">
            <a:spLocks noChangeArrowheads="1"/>
          </p:cNvSpPr>
          <p:nvPr/>
        </p:nvSpPr>
        <p:spPr bwMode="auto">
          <a:xfrm>
            <a:off x="990600" y="1157288"/>
            <a:ext cx="297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1</a:t>
            </a:r>
            <a:r>
              <a:rPr lang="zh-CN" altLang="en-US" sz="2800">
                <a:solidFill>
                  <a:srgbClr val="CC0000"/>
                </a:solidFill>
                <a:latin typeface="Times New Roman" panose="02020603050405020304" pitchFamily="18" charset="0"/>
              </a:rPr>
              <a:t>　</a:t>
            </a:r>
            <a:r>
              <a:rPr lang="zh-CN" altLang="en-US" sz="2800">
                <a:latin typeface="Times New Roman" panose="02020603050405020304" pitchFamily="18" charset="0"/>
              </a:rPr>
              <a:t>实心导体内部</a:t>
            </a:r>
          </a:p>
        </p:txBody>
      </p:sp>
      <p:sp>
        <p:nvSpPr>
          <p:cNvPr id="18443" name="Text Box 22"/>
          <p:cNvSpPr txBox="1">
            <a:spLocks noChangeArrowheads="1"/>
          </p:cNvSpPr>
          <p:nvPr/>
        </p:nvSpPr>
        <p:spPr bwMode="auto">
          <a:xfrm>
            <a:off x="990600" y="33353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2</a:t>
            </a:r>
            <a:r>
              <a:rPr lang="zh-CN" altLang="en-US" sz="2800">
                <a:solidFill>
                  <a:srgbClr val="CC0000"/>
                </a:solidFill>
                <a:latin typeface="宋体" panose="02010600030101010101" pitchFamily="2" charset="-122"/>
              </a:rPr>
              <a:t>　</a:t>
            </a:r>
            <a:r>
              <a:rPr lang="zh-CN" altLang="en-US" sz="2800">
                <a:latin typeface="宋体" panose="02010600030101010101" pitchFamily="2" charset="-122"/>
              </a:rPr>
              <a:t>有空腔导体</a:t>
            </a:r>
          </a:p>
        </p:txBody>
      </p:sp>
      <p:grpSp>
        <p:nvGrpSpPr>
          <p:cNvPr id="2" name="组合 1"/>
          <p:cNvGrpSpPr>
            <a:grpSpLocks/>
          </p:cNvGrpSpPr>
          <p:nvPr/>
        </p:nvGrpSpPr>
        <p:grpSpPr bwMode="auto">
          <a:xfrm>
            <a:off x="609600" y="1450975"/>
            <a:ext cx="5405438" cy="1916113"/>
            <a:chOff x="609600" y="1450975"/>
            <a:chExt cx="5405438" cy="1916113"/>
          </a:xfrm>
        </p:grpSpPr>
        <p:graphicFrame>
          <p:nvGraphicFramePr>
            <p:cNvPr id="19480" name="Object 18"/>
            <p:cNvGraphicFramePr>
              <a:graphicFrameLocks noChangeAspect="1"/>
            </p:cNvGraphicFramePr>
            <p:nvPr/>
          </p:nvGraphicFramePr>
          <p:xfrm>
            <a:off x="2803525" y="1450975"/>
            <a:ext cx="3211513" cy="1362075"/>
          </p:xfrm>
          <a:graphic>
            <a:graphicData uri="http://schemas.openxmlformats.org/presentationml/2006/ole">
              <mc:AlternateContent xmlns:mc="http://schemas.openxmlformats.org/markup-compatibility/2006">
                <mc:Choice xmlns:v="urn:schemas-microsoft-com:vml" Requires="v">
                  <p:oleObj spid="_x0000_s19579" name="Equation" r:id="rId3" imgW="1016000" imgH="431800" progId="Equation.3">
                    <p:embed/>
                  </p:oleObj>
                </mc:Choice>
                <mc:Fallback>
                  <p:oleObj name="Equation" r:id="rId3" imgW="1016000" imgH="4318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1450975"/>
                          <a:ext cx="3211513"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1" name="Object 20"/>
            <p:cNvGraphicFramePr>
              <a:graphicFrameLocks noChangeAspect="1"/>
            </p:cNvGraphicFramePr>
            <p:nvPr/>
          </p:nvGraphicFramePr>
          <p:xfrm>
            <a:off x="609600" y="1751013"/>
            <a:ext cx="1676400" cy="625475"/>
          </p:xfrm>
          <a:graphic>
            <a:graphicData uri="http://schemas.openxmlformats.org/presentationml/2006/ole">
              <mc:AlternateContent xmlns:mc="http://schemas.openxmlformats.org/markup-compatibility/2006">
                <mc:Choice xmlns:v="urn:schemas-microsoft-com:vml" Requires="v">
                  <p:oleObj spid="_x0000_s19580" name="Equation" r:id="rId5" imgW="507780" imgH="203112" progId="Equation.3">
                    <p:embed/>
                  </p:oleObj>
                </mc:Choice>
                <mc:Fallback>
                  <p:oleObj name="Equation" r:id="rId5" imgW="507780" imgH="203112"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751013"/>
                          <a:ext cx="16764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2" name="Object 23"/>
            <p:cNvGraphicFramePr>
              <a:graphicFrameLocks noChangeAspect="1"/>
            </p:cNvGraphicFramePr>
            <p:nvPr/>
          </p:nvGraphicFramePr>
          <p:xfrm>
            <a:off x="1371600" y="2720975"/>
            <a:ext cx="1752600" cy="646113"/>
          </p:xfrm>
          <a:graphic>
            <a:graphicData uri="http://schemas.openxmlformats.org/presentationml/2006/ole">
              <mc:AlternateContent xmlns:mc="http://schemas.openxmlformats.org/markup-compatibility/2006">
                <mc:Choice xmlns:v="urn:schemas-microsoft-com:vml" Requires="v">
                  <p:oleObj spid="_x0000_s19581" name="Equation" r:id="rId7" imgW="469696" imgH="203112" progId="Equation.3">
                    <p:embed/>
                  </p:oleObj>
                </mc:Choice>
                <mc:Fallback>
                  <p:oleObj name="Equation" r:id="rId7" imgW="469696" imgH="20311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720975"/>
                          <a:ext cx="17526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66" name="Group 24"/>
          <p:cNvGrpSpPr>
            <a:grpSpLocks/>
          </p:cNvGrpSpPr>
          <p:nvPr/>
        </p:nvGrpSpPr>
        <p:grpSpPr bwMode="auto">
          <a:xfrm>
            <a:off x="6935788" y="1389063"/>
            <a:ext cx="1341437" cy="619125"/>
            <a:chOff x="4369" y="962"/>
            <a:chExt cx="845" cy="390"/>
          </a:xfrm>
        </p:grpSpPr>
        <p:graphicFrame>
          <p:nvGraphicFramePr>
            <p:cNvPr id="19478" name="Object 25"/>
            <p:cNvGraphicFramePr>
              <a:graphicFrameLocks noChangeAspect="1"/>
            </p:cNvGraphicFramePr>
            <p:nvPr/>
          </p:nvGraphicFramePr>
          <p:xfrm>
            <a:off x="4944" y="1008"/>
            <a:ext cx="270" cy="344"/>
          </p:xfrm>
          <a:graphic>
            <a:graphicData uri="http://schemas.openxmlformats.org/presentationml/2006/ole">
              <mc:AlternateContent xmlns:mc="http://schemas.openxmlformats.org/markup-compatibility/2006">
                <mc:Choice xmlns:v="urn:schemas-microsoft-com:vml" Requires="v">
                  <p:oleObj spid="_x0000_s19582" name="Equation" r:id="rId9" imgW="114286" imgH="152451" progId="Equation.3">
                    <p:embed/>
                  </p:oleObj>
                </mc:Choice>
                <mc:Fallback>
                  <p:oleObj name="Equation" r:id="rId9" imgW="114286" imgH="152451"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4" y="1008"/>
                          <a:ext cx="270"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9" name="Freeform 26" descr="宽下对角线"/>
            <p:cNvSpPr>
              <a:spLocks/>
            </p:cNvSpPr>
            <p:nvPr/>
          </p:nvSpPr>
          <p:spPr bwMode="auto">
            <a:xfrm>
              <a:off x="4369" y="962"/>
              <a:ext cx="562" cy="307"/>
            </a:xfrm>
            <a:custGeom>
              <a:avLst/>
              <a:gdLst>
                <a:gd name="T0" fmla="*/ 89 w 562"/>
                <a:gd name="T1" fmla="*/ 56 h 307"/>
                <a:gd name="T2" fmla="*/ 294 w 562"/>
                <a:gd name="T3" fmla="*/ 9 h 307"/>
                <a:gd name="T4" fmla="*/ 531 w 562"/>
                <a:gd name="T5" fmla="*/ 111 h 307"/>
                <a:gd name="T6" fmla="*/ 479 w 562"/>
                <a:gd name="T7" fmla="*/ 286 h 307"/>
                <a:gd name="T8" fmla="*/ 65 w 562"/>
                <a:gd name="T9" fmla="*/ 237 h 307"/>
                <a:gd name="T10" fmla="*/ 89 w 562"/>
                <a:gd name="T11" fmla="*/ 56 h 307"/>
                <a:gd name="T12" fmla="*/ 0 60000 65536"/>
                <a:gd name="T13" fmla="*/ 0 60000 65536"/>
                <a:gd name="T14" fmla="*/ 0 60000 65536"/>
                <a:gd name="T15" fmla="*/ 0 60000 65536"/>
                <a:gd name="T16" fmla="*/ 0 60000 65536"/>
                <a:gd name="T17" fmla="*/ 0 60000 65536"/>
                <a:gd name="T18" fmla="*/ 0 w 562"/>
                <a:gd name="T19" fmla="*/ 0 h 307"/>
                <a:gd name="T20" fmla="*/ 562 w 562"/>
                <a:gd name="T21" fmla="*/ 307 h 307"/>
              </a:gdLst>
              <a:ahLst/>
              <a:cxnLst>
                <a:cxn ang="T12">
                  <a:pos x="T0" y="T1"/>
                </a:cxn>
                <a:cxn ang="T13">
                  <a:pos x="T2" y="T3"/>
                </a:cxn>
                <a:cxn ang="T14">
                  <a:pos x="T4" y="T5"/>
                </a:cxn>
                <a:cxn ang="T15">
                  <a:pos x="T6" y="T7"/>
                </a:cxn>
                <a:cxn ang="T16">
                  <a:pos x="T8" y="T9"/>
                </a:cxn>
                <a:cxn ang="T17">
                  <a:pos x="T10" y="T11"/>
                </a:cxn>
              </a:cxnLst>
              <a:rect l="T18" t="T19" r="T20" b="T21"/>
              <a:pathLst>
                <a:path w="562" h="307">
                  <a:moveTo>
                    <a:pt x="89" y="56"/>
                  </a:moveTo>
                  <a:cubicBezTo>
                    <a:pt x="127" y="18"/>
                    <a:pt x="220" y="0"/>
                    <a:pt x="294" y="9"/>
                  </a:cubicBezTo>
                  <a:cubicBezTo>
                    <a:pt x="368" y="18"/>
                    <a:pt x="500" y="65"/>
                    <a:pt x="531" y="111"/>
                  </a:cubicBezTo>
                  <a:cubicBezTo>
                    <a:pt x="562" y="157"/>
                    <a:pt x="557" y="265"/>
                    <a:pt x="479" y="286"/>
                  </a:cubicBezTo>
                  <a:cubicBezTo>
                    <a:pt x="401" y="307"/>
                    <a:pt x="130" y="275"/>
                    <a:pt x="65" y="237"/>
                  </a:cubicBezTo>
                  <a:cubicBezTo>
                    <a:pt x="0" y="199"/>
                    <a:pt x="44" y="96"/>
                    <a:pt x="89" y="56"/>
                  </a:cubicBezTo>
                  <a:close/>
                </a:path>
              </a:pathLst>
            </a:custGeom>
            <a:blipFill dpi="0" rotWithShape="0">
              <a:blip r:embed="rId11"/>
              <a:srcRect/>
              <a:tile tx="0" ty="0" sx="100000" sy="100000" flip="none" algn="tl"/>
            </a:blipFill>
            <a:ln w="19050">
              <a:solidFill>
                <a:srgbClr val="0000FF"/>
              </a:solidFill>
              <a:prstDash val="dash"/>
              <a:round/>
              <a:headEnd type="none" w="sm" len="lg"/>
              <a:tailEnd type="none" w="sm" len="lg"/>
            </a:ln>
          </p:spPr>
          <p:txBody>
            <a:bodyPr wrap="none"/>
            <a:lstStyle/>
            <a:p>
              <a:endParaRPr lang="zh-CN" altLang="en-US"/>
            </a:p>
          </p:txBody>
        </p:sp>
      </p:grpSp>
      <p:grpSp>
        <p:nvGrpSpPr>
          <p:cNvPr id="19467" name="Group 28"/>
          <p:cNvGrpSpPr>
            <a:grpSpLocks/>
          </p:cNvGrpSpPr>
          <p:nvPr/>
        </p:nvGrpSpPr>
        <p:grpSpPr bwMode="auto">
          <a:xfrm>
            <a:off x="5257800" y="3900488"/>
            <a:ext cx="3581400" cy="2438400"/>
            <a:chOff x="3408" y="2400"/>
            <a:chExt cx="2256" cy="1536"/>
          </a:xfrm>
        </p:grpSpPr>
        <p:sp>
          <p:nvSpPr>
            <p:cNvPr id="19476" name="Rectangle 29"/>
            <p:cNvSpPr>
              <a:spLocks noChangeArrowheads="1"/>
            </p:cNvSpPr>
            <p:nvPr/>
          </p:nvSpPr>
          <p:spPr bwMode="auto">
            <a:xfrm>
              <a:off x="3408" y="2400"/>
              <a:ext cx="2256" cy="1536"/>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7" name="AutoShape 30"/>
            <p:cNvSpPr>
              <a:spLocks noChangeArrowheads="1"/>
            </p:cNvSpPr>
            <p:nvPr/>
          </p:nvSpPr>
          <p:spPr bwMode="auto">
            <a:xfrm>
              <a:off x="3600" y="2544"/>
              <a:ext cx="1968" cy="1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8 h 21600"/>
                <a:gd name="T26" fmla="*/ 18439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gs>
                <a:gs pos="100000">
                  <a:srgbClr val="C2C2C2"/>
                </a:gs>
              </a:gsLst>
              <a:lin ang="2700000" scaled="1"/>
            </a:gradFill>
            <a:ln w="19050">
              <a:solidFill>
                <a:srgbClr val="000000"/>
              </a:solidFill>
              <a:round/>
              <a:headEnd/>
              <a:tailEnd/>
            </a:ln>
          </p:spPr>
          <p:txBody>
            <a:bodyPr wrap="none" anchor="ctr"/>
            <a:lstStyle/>
            <a:p>
              <a:endParaRPr lang="zh-CN" altLang="en-US"/>
            </a:p>
          </p:txBody>
        </p:sp>
      </p:grpSp>
      <p:grpSp>
        <p:nvGrpSpPr>
          <p:cNvPr id="19468" name="Group 31"/>
          <p:cNvGrpSpPr>
            <a:grpSpLocks/>
          </p:cNvGrpSpPr>
          <p:nvPr/>
        </p:nvGrpSpPr>
        <p:grpSpPr bwMode="auto">
          <a:xfrm>
            <a:off x="7620000" y="4586288"/>
            <a:ext cx="892175" cy="1155700"/>
            <a:chOff x="4800" y="2880"/>
            <a:chExt cx="562" cy="728"/>
          </a:xfrm>
        </p:grpSpPr>
        <p:graphicFrame>
          <p:nvGraphicFramePr>
            <p:cNvPr id="19474" name="Object 32"/>
            <p:cNvGraphicFramePr>
              <a:graphicFrameLocks noChangeAspect="1"/>
            </p:cNvGraphicFramePr>
            <p:nvPr/>
          </p:nvGraphicFramePr>
          <p:xfrm>
            <a:off x="4848" y="3264"/>
            <a:ext cx="270" cy="344"/>
          </p:xfrm>
          <a:graphic>
            <a:graphicData uri="http://schemas.openxmlformats.org/presentationml/2006/ole">
              <mc:AlternateContent xmlns:mc="http://schemas.openxmlformats.org/markup-compatibility/2006">
                <mc:Choice xmlns:v="urn:schemas-microsoft-com:vml" Requires="v">
                  <p:oleObj spid="_x0000_s19583" name="Equation" r:id="rId12" imgW="114286" imgH="152451" progId="Equation.3">
                    <p:embed/>
                  </p:oleObj>
                </mc:Choice>
                <mc:Fallback>
                  <p:oleObj name="Equation" r:id="rId12" imgW="114286" imgH="152451"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48" y="3264"/>
                          <a:ext cx="270"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5" name="Freeform 33" descr="宽下对角线"/>
            <p:cNvSpPr>
              <a:spLocks/>
            </p:cNvSpPr>
            <p:nvPr/>
          </p:nvSpPr>
          <p:spPr bwMode="auto">
            <a:xfrm rot="2655082">
              <a:off x="4800" y="2880"/>
              <a:ext cx="562" cy="307"/>
            </a:xfrm>
            <a:custGeom>
              <a:avLst/>
              <a:gdLst>
                <a:gd name="T0" fmla="*/ 89 w 562"/>
                <a:gd name="T1" fmla="*/ 56 h 307"/>
                <a:gd name="T2" fmla="*/ 294 w 562"/>
                <a:gd name="T3" fmla="*/ 9 h 307"/>
                <a:gd name="T4" fmla="*/ 531 w 562"/>
                <a:gd name="T5" fmla="*/ 111 h 307"/>
                <a:gd name="T6" fmla="*/ 479 w 562"/>
                <a:gd name="T7" fmla="*/ 286 h 307"/>
                <a:gd name="T8" fmla="*/ 65 w 562"/>
                <a:gd name="T9" fmla="*/ 237 h 307"/>
                <a:gd name="T10" fmla="*/ 89 w 562"/>
                <a:gd name="T11" fmla="*/ 56 h 307"/>
                <a:gd name="T12" fmla="*/ 0 60000 65536"/>
                <a:gd name="T13" fmla="*/ 0 60000 65536"/>
                <a:gd name="T14" fmla="*/ 0 60000 65536"/>
                <a:gd name="T15" fmla="*/ 0 60000 65536"/>
                <a:gd name="T16" fmla="*/ 0 60000 65536"/>
                <a:gd name="T17" fmla="*/ 0 60000 65536"/>
                <a:gd name="T18" fmla="*/ 0 w 562"/>
                <a:gd name="T19" fmla="*/ 0 h 307"/>
                <a:gd name="T20" fmla="*/ 562 w 562"/>
                <a:gd name="T21" fmla="*/ 307 h 307"/>
              </a:gdLst>
              <a:ahLst/>
              <a:cxnLst>
                <a:cxn ang="T12">
                  <a:pos x="T0" y="T1"/>
                </a:cxn>
                <a:cxn ang="T13">
                  <a:pos x="T2" y="T3"/>
                </a:cxn>
                <a:cxn ang="T14">
                  <a:pos x="T4" y="T5"/>
                </a:cxn>
                <a:cxn ang="T15">
                  <a:pos x="T6" y="T7"/>
                </a:cxn>
                <a:cxn ang="T16">
                  <a:pos x="T8" y="T9"/>
                </a:cxn>
                <a:cxn ang="T17">
                  <a:pos x="T10" y="T11"/>
                </a:cxn>
              </a:cxnLst>
              <a:rect l="T18" t="T19" r="T20" b="T21"/>
              <a:pathLst>
                <a:path w="562" h="307">
                  <a:moveTo>
                    <a:pt x="89" y="56"/>
                  </a:moveTo>
                  <a:cubicBezTo>
                    <a:pt x="127" y="18"/>
                    <a:pt x="220" y="0"/>
                    <a:pt x="294" y="9"/>
                  </a:cubicBezTo>
                  <a:cubicBezTo>
                    <a:pt x="368" y="18"/>
                    <a:pt x="500" y="65"/>
                    <a:pt x="531" y="111"/>
                  </a:cubicBezTo>
                  <a:cubicBezTo>
                    <a:pt x="562" y="157"/>
                    <a:pt x="557" y="265"/>
                    <a:pt x="479" y="286"/>
                  </a:cubicBezTo>
                  <a:cubicBezTo>
                    <a:pt x="401" y="307"/>
                    <a:pt x="130" y="275"/>
                    <a:pt x="65" y="237"/>
                  </a:cubicBezTo>
                  <a:cubicBezTo>
                    <a:pt x="0" y="199"/>
                    <a:pt x="44" y="96"/>
                    <a:pt x="89" y="56"/>
                  </a:cubicBezTo>
                  <a:close/>
                </a:path>
              </a:pathLst>
            </a:custGeom>
            <a:blipFill dpi="0" rotWithShape="0">
              <a:blip r:embed="rId11"/>
              <a:srcRect/>
              <a:tile tx="0" ty="0" sx="100000" sy="100000" flip="none" algn="tl"/>
            </a:blipFill>
            <a:ln w="19050">
              <a:solidFill>
                <a:srgbClr val="0000FF"/>
              </a:solidFill>
              <a:prstDash val="dash"/>
              <a:round/>
              <a:headEnd type="none" w="sm" len="lg"/>
              <a:tailEnd type="none" w="sm" len="lg"/>
            </a:ln>
          </p:spPr>
          <p:txBody>
            <a:bodyPr wrap="none"/>
            <a:lstStyle/>
            <a:p>
              <a:endParaRPr lang="zh-CN" altLang="en-US"/>
            </a:p>
          </p:txBody>
        </p:sp>
      </p:grpSp>
      <p:grpSp>
        <p:nvGrpSpPr>
          <p:cNvPr id="3" name="组合 2"/>
          <p:cNvGrpSpPr>
            <a:grpSpLocks/>
          </p:cNvGrpSpPr>
          <p:nvPr/>
        </p:nvGrpSpPr>
        <p:grpSpPr bwMode="auto">
          <a:xfrm>
            <a:off x="782638" y="3944938"/>
            <a:ext cx="4381500" cy="1860550"/>
            <a:chOff x="782638" y="3944938"/>
            <a:chExt cx="4381500" cy="1860550"/>
          </a:xfrm>
        </p:grpSpPr>
        <p:graphicFrame>
          <p:nvGraphicFramePr>
            <p:cNvPr id="19471" name="Object 19"/>
            <p:cNvGraphicFramePr>
              <a:graphicFrameLocks noChangeAspect="1"/>
            </p:cNvGraphicFramePr>
            <p:nvPr/>
          </p:nvGraphicFramePr>
          <p:xfrm>
            <a:off x="782638" y="4510088"/>
            <a:ext cx="4381500" cy="890587"/>
          </p:xfrm>
          <a:graphic>
            <a:graphicData uri="http://schemas.openxmlformats.org/presentationml/2006/ole">
              <mc:AlternateContent xmlns:mc="http://schemas.openxmlformats.org/markup-compatibility/2006">
                <mc:Choice xmlns:v="urn:schemas-microsoft-com:vml" Requires="v">
                  <p:oleObj spid="_x0000_s19584" name="Equation" r:id="rId14" imgW="1435100" imgH="292100" progId="Equation.3">
                    <p:embed/>
                  </p:oleObj>
                </mc:Choice>
                <mc:Fallback>
                  <p:oleObj name="Equation" r:id="rId14" imgW="1435100" imgH="2921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2638" y="4510088"/>
                          <a:ext cx="43815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2" name="Text Box 27"/>
            <p:cNvSpPr txBox="1">
              <a:spLocks noChangeArrowheads="1"/>
            </p:cNvSpPr>
            <p:nvPr/>
          </p:nvSpPr>
          <p:spPr bwMode="auto">
            <a:xfrm>
              <a:off x="990600" y="394493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16"/>
                </a:buBlip>
              </a:pPr>
              <a:r>
                <a:rPr lang="en-US" altLang="zh-CN" sz="2800">
                  <a:solidFill>
                    <a:srgbClr val="1C1C1C"/>
                  </a:solidFill>
                  <a:latin typeface="Times New Roman" panose="02020603050405020304" pitchFamily="18" charset="0"/>
                </a:rPr>
                <a:t>   </a:t>
              </a:r>
              <a:r>
                <a:rPr lang="zh-CN" altLang="en-US" sz="2800">
                  <a:solidFill>
                    <a:srgbClr val="1C1C1C"/>
                  </a:solidFill>
                  <a:latin typeface="Times New Roman" panose="02020603050405020304" pitchFamily="18" charset="0"/>
                </a:rPr>
                <a:t>空腔内无电荷</a:t>
              </a:r>
            </a:p>
          </p:txBody>
        </p:sp>
        <p:sp>
          <p:nvSpPr>
            <p:cNvPr id="19473" name="Rectangle 34"/>
            <p:cNvSpPr>
              <a:spLocks noChangeArrowheads="1"/>
            </p:cNvSpPr>
            <p:nvPr/>
          </p:nvSpPr>
          <p:spPr bwMode="auto">
            <a:xfrm>
              <a:off x="1220788" y="5286375"/>
              <a:ext cx="3427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t>电荷分布在表面上</a:t>
              </a:r>
            </a:p>
          </p:txBody>
        </p:sp>
      </p:grpSp>
      <p:sp>
        <p:nvSpPr>
          <p:cNvPr id="1025059" name="Text Box 35"/>
          <p:cNvSpPr txBox="1">
            <a:spLocks noChangeArrowheads="1"/>
          </p:cNvSpPr>
          <p:nvPr/>
        </p:nvSpPr>
        <p:spPr bwMode="auto">
          <a:xfrm>
            <a:off x="1219200" y="5881688"/>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1C1C1C"/>
                </a:solidFill>
                <a:latin typeface="Times New Roman" panose="02020603050405020304" pitchFamily="18" charset="0"/>
              </a:rPr>
              <a:t>内表面上有电荷吗？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0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25059"/>
                                        </p:tgtEl>
                                        <p:attrNameLst>
                                          <p:attrName>style.visibility</p:attrName>
                                        </p:attrNameLst>
                                      </p:cBhvr>
                                      <p:to>
                                        <p:strVal val="visible"/>
                                      </p:to>
                                    </p:set>
                                    <p:animEffect transition="in" filter="blinds(horizontal)">
                                      <p:cBhvr>
                                        <p:cTn id="23" dur="500"/>
                                        <p:tgtEl>
                                          <p:spTgt spid="102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41" grpId="0" animBg="1"/>
      <p:bldP spid="18443" grpId="0"/>
      <p:bldP spid="102505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5788A99-1522-4C62-B8A0-02E2BBD2A0B0}" type="slidenum">
              <a:rPr lang="en-US" altLang="zh-CN" sz="800" b="0" smtClean="0"/>
              <a:pPr>
                <a:spcBef>
                  <a:spcPct val="0"/>
                </a:spcBef>
                <a:buFontTx/>
                <a:buNone/>
              </a:pPr>
              <a:t>22</a:t>
            </a:fld>
            <a:endParaRPr lang="en-US" altLang="zh-CN" sz="800" b="0" smtClean="0"/>
          </a:p>
        </p:txBody>
      </p:sp>
      <p:sp>
        <p:nvSpPr>
          <p:cNvPr id="20483" name="Rectangle 3"/>
          <p:cNvSpPr>
            <a:spLocks noGrp="1" noChangeArrowheads="1"/>
          </p:cNvSpPr>
          <p:nvPr>
            <p:ph type="ctrTitle" idx="4294967295"/>
          </p:nvPr>
        </p:nvSpPr>
        <p:spPr>
          <a:xfrm>
            <a:off x="152400" y="990600"/>
            <a:ext cx="8812213" cy="5029200"/>
          </a:xfrm>
        </p:spPr>
        <p:txBody>
          <a:bodyPr/>
          <a:lstStyle/>
          <a:p>
            <a:pPr algn="l" eaLnBrk="1" hangingPunct="1">
              <a:lnSpc>
                <a:spcPct val="140000"/>
              </a:lnSpc>
            </a:pPr>
            <a:r>
              <a:rPr lang="en-US" altLang="zh-CN" sz="2400" smtClean="0">
                <a:solidFill>
                  <a:schemeClr val="tx1"/>
                </a:solidFill>
              </a:rPr>
              <a:t>          </a:t>
            </a:r>
            <a:r>
              <a:rPr lang="zh-CN" altLang="en-US" sz="2400" smtClean="0">
                <a:solidFill>
                  <a:srgbClr val="006600"/>
                </a:solidFill>
              </a:rPr>
              <a:t>［证明］</a:t>
            </a:r>
            <a:r>
              <a:rPr lang="zh-CN" altLang="en-US" sz="2400" smtClean="0">
                <a:solidFill>
                  <a:schemeClr val="tx1"/>
                </a:solidFill>
              </a:rPr>
              <a:t> 如下图，假设空腔内表面分布着电荷，总量为</a:t>
            </a:r>
            <a:r>
              <a:rPr lang="en-US" altLang="zh-CN" sz="2400" i="1" smtClean="0">
                <a:solidFill>
                  <a:schemeClr val="tx1"/>
                </a:solidFill>
              </a:rPr>
              <a:t>q</a:t>
            </a:r>
            <a:r>
              <a:rPr lang="en-US" altLang="zh-CN" sz="2400" smtClean="0">
                <a:solidFill>
                  <a:schemeClr val="tx1"/>
                </a:solidFill>
              </a:rPr>
              <a:t>.</a:t>
            </a:r>
            <a:r>
              <a:rPr lang="zh-CN" altLang="en-US" sz="2400" smtClean="0">
                <a:solidFill>
                  <a:schemeClr val="tx1"/>
                </a:solidFill>
              </a:rPr>
              <a:t>我们在导体内取一个包围内表面的高斯面</a:t>
            </a:r>
            <a:r>
              <a:rPr lang="en-US" altLang="zh-CN" sz="2400" i="1" smtClean="0">
                <a:solidFill>
                  <a:schemeClr val="tx1"/>
                </a:solidFill>
              </a:rPr>
              <a:t>S</a:t>
            </a:r>
            <a:r>
              <a:rPr lang="zh-CN" altLang="en-US" sz="2400" smtClean="0">
                <a:solidFill>
                  <a:schemeClr val="tx1"/>
                </a:solidFill>
              </a:rPr>
              <a:t>，根据高斯定理</a:t>
            </a:r>
            <a:br>
              <a:rPr lang="zh-CN" altLang="en-US" sz="2400" smtClean="0">
                <a:solidFill>
                  <a:schemeClr val="tx1"/>
                </a:solidFill>
              </a:rPr>
            </a:br>
            <a:r>
              <a:rPr lang="zh-CN" altLang="en-US" sz="2400" smtClean="0">
                <a:solidFill>
                  <a:schemeClr val="tx1"/>
                </a:solidFill>
              </a:rPr>
              <a:t/>
            </a:r>
            <a:br>
              <a:rPr lang="zh-CN" altLang="en-US" sz="2400" smtClean="0">
                <a:solidFill>
                  <a:schemeClr val="tx1"/>
                </a:solidFill>
              </a:rPr>
            </a:br>
            <a:r>
              <a:rPr lang="zh-CN" altLang="en-US" sz="2400" smtClean="0">
                <a:solidFill>
                  <a:schemeClr val="tx1"/>
                </a:solidFill>
              </a:rPr>
              <a:t/>
            </a:r>
            <a:br>
              <a:rPr lang="zh-CN" altLang="en-US" sz="2400" smtClean="0">
                <a:solidFill>
                  <a:schemeClr val="tx1"/>
                </a:solidFill>
              </a:rPr>
            </a:br>
            <a:r>
              <a:rPr lang="zh-CN" altLang="en-US" sz="2400" smtClean="0">
                <a:solidFill>
                  <a:schemeClr val="tx1"/>
                </a:solidFill>
              </a:rPr>
              <a:t/>
            </a:r>
            <a:br>
              <a:rPr lang="zh-CN" altLang="en-US" sz="2400" smtClean="0">
                <a:solidFill>
                  <a:schemeClr val="tx1"/>
                </a:solidFill>
              </a:rPr>
            </a:br>
            <a:r>
              <a:rPr lang="zh-CN" altLang="en-US" sz="2400" smtClean="0">
                <a:solidFill>
                  <a:schemeClr val="tx1"/>
                </a:solidFill>
              </a:rPr>
              <a:t>可知内表面即使分布着电荷，其</a:t>
            </a:r>
            <a:r>
              <a:rPr lang="zh-CN" altLang="en-US" sz="2400" smtClean="0">
                <a:solidFill>
                  <a:srgbClr val="792B25"/>
                </a:solidFill>
              </a:rPr>
              <a:t>总量</a:t>
            </a:r>
            <a:br>
              <a:rPr lang="zh-CN" altLang="en-US" sz="2400" smtClean="0">
                <a:solidFill>
                  <a:srgbClr val="792B25"/>
                </a:solidFill>
              </a:rPr>
            </a:br>
            <a:r>
              <a:rPr lang="zh-CN" altLang="en-US" sz="2400" smtClean="0">
                <a:solidFill>
                  <a:srgbClr val="792B25"/>
                </a:solidFill>
              </a:rPr>
              <a:t>（代数和）</a:t>
            </a:r>
            <a:r>
              <a:rPr lang="en-US" altLang="zh-CN" sz="2400" i="1" smtClean="0">
                <a:solidFill>
                  <a:srgbClr val="792B25"/>
                </a:solidFill>
              </a:rPr>
              <a:t>q </a:t>
            </a:r>
            <a:r>
              <a:rPr lang="zh-CN" altLang="en-US" sz="2400" smtClean="0">
                <a:solidFill>
                  <a:srgbClr val="792B25"/>
                </a:solidFill>
              </a:rPr>
              <a:t>也一定为零</a:t>
            </a:r>
            <a:r>
              <a:rPr lang="en-US" altLang="zh-CN" sz="2400" smtClean="0">
                <a:solidFill>
                  <a:srgbClr val="792B25"/>
                </a:solidFill>
              </a:rPr>
              <a:t>.</a:t>
            </a:r>
          </a:p>
        </p:txBody>
      </p:sp>
      <p:graphicFrame>
        <p:nvGraphicFramePr>
          <p:cNvPr id="20484" name="Object 9"/>
          <p:cNvGraphicFramePr>
            <a:graphicFrameLocks noChangeAspect="1"/>
          </p:cNvGraphicFramePr>
          <p:nvPr/>
        </p:nvGraphicFramePr>
        <p:xfrm>
          <a:off x="1219200" y="2895600"/>
          <a:ext cx="3200400" cy="1320800"/>
        </p:xfrm>
        <a:graphic>
          <a:graphicData uri="http://schemas.openxmlformats.org/presentationml/2006/ole">
            <mc:AlternateContent xmlns:mc="http://schemas.openxmlformats.org/markup-compatibility/2006">
              <mc:Choice xmlns:v="urn:schemas-microsoft-com:vml" Requires="v">
                <p:oleObj spid="_x0000_s20504" name="公式" r:id="rId3" imgW="1040948" imgH="431613" progId="Equation.3">
                  <p:embed/>
                </p:oleObj>
              </mc:Choice>
              <mc:Fallback>
                <p:oleObj name="公式" r:id="rId3" imgW="1040948" imgH="43161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95600"/>
                        <a:ext cx="3200400" cy="1320800"/>
                      </a:xfrm>
                      <a:prstGeom prst="rect">
                        <a:avLst/>
                      </a:prstGeom>
                      <a:solidFill>
                        <a:srgbClr val="CCECFF"/>
                      </a:solidFill>
                      <a:ln w="9525">
                        <a:solidFill>
                          <a:srgbClr val="FF6600"/>
                        </a:solidFill>
                        <a:miter lim="800000"/>
                        <a:headEnd/>
                        <a:tailEnd/>
                      </a:ln>
                    </p:spPr>
                  </p:pic>
                </p:oleObj>
              </mc:Fallback>
            </mc:AlternateContent>
          </a:graphicData>
        </a:graphic>
      </p:graphicFrame>
      <p:sp>
        <p:nvSpPr>
          <p:cNvPr id="20485" name="Text Box 13"/>
          <p:cNvSpPr txBox="1">
            <a:spLocks noChangeArrowheads="1"/>
          </p:cNvSpPr>
          <p:nvPr/>
        </p:nvSpPr>
        <p:spPr bwMode="auto">
          <a:xfrm>
            <a:off x="1066800" y="228600"/>
            <a:ext cx="7783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FontTx/>
              <a:buNone/>
            </a:pPr>
            <a:r>
              <a:rPr lang="zh-CN" altLang="en-US" sz="2800">
                <a:solidFill>
                  <a:srgbClr val="0033CC"/>
                </a:solidFill>
              </a:rPr>
              <a:t>内表面没有电荷分布，空腔内电场强度处处为零</a:t>
            </a:r>
            <a:r>
              <a:rPr lang="en-US" altLang="zh-CN" sz="2800">
                <a:solidFill>
                  <a:srgbClr val="0033CC"/>
                </a:solidFill>
              </a:rPr>
              <a:t>.</a:t>
            </a:r>
          </a:p>
        </p:txBody>
      </p:sp>
      <p:grpSp>
        <p:nvGrpSpPr>
          <p:cNvPr id="20486" name="Group 28"/>
          <p:cNvGrpSpPr>
            <a:grpSpLocks/>
          </p:cNvGrpSpPr>
          <p:nvPr/>
        </p:nvGrpSpPr>
        <p:grpSpPr bwMode="auto">
          <a:xfrm>
            <a:off x="5334000" y="2971800"/>
            <a:ext cx="3581400" cy="2438400"/>
            <a:chOff x="3408" y="2400"/>
            <a:chExt cx="2256" cy="1536"/>
          </a:xfrm>
        </p:grpSpPr>
        <p:sp>
          <p:nvSpPr>
            <p:cNvPr id="20488" name="Rectangle 29"/>
            <p:cNvSpPr>
              <a:spLocks noChangeArrowheads="1"/>
            </p:cNvSpPr>
            <p:nvPr/>
          </p:nvSpPr>
          <p:spPr bwMode="auto">
            <a:xfrm>
              <a:off x="3408" y="2400"/>
              <a:ext cx="2256" cy="1536"/>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9" name="AutoShape 30"/>
            <p:cNvSpPr>
              <a:spLocks noChangeArrowheads="1"/>
            </p:cNvSpPr>
            <p:nvPr/>
          </p:nvSpPr>
          <p:spPr bwMode="auto">
            <a:xfrm>
              <a:off x="3600" y="2544"/>
              <a:ext cx="1968" cy="1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8 h 21600"/>
                <a:gd name="T26" fmla="*/ 18439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gs>
                <a:gs pos="100000">
                  <a:srgbClr val="C2C2C2"/>
                </a:gs>
              </a:gsLst>
              <a:lin ang="2700000" scaled="1"/>
            </a:gradFill>
            <a:ln w="19050">
              <a:solidFill>
                <a:srgbClr val="000000"/>
              </a:solidFill>
              <a:round/>
              <a:headEnd/>
              <a:tailEnd/>
            </a:ln>
          </p:spPr>
          <p:txBody>
            <a:bodyPr wrap="none" anchor="ctr"/>
            <a:lstStyle/>
            <a:p>
              <a:endParaRPr lang="zh-CN" altLang="en-US"/>
            </a:p>
          </p:txBody>
        </p:sp>
      </p:grpSp>
      <p:sp>
        <p:nvSpPr>
          <p:cNvPr id="20487" name="Oval 18"/>
          <p:cNvSpPr>
            <a:spLocks noChangeArrowheads="1"/>
          </p:cNvSpPr>
          <p:nvPr/>
        </p:nvSpPr>
        <p:spPr bwMode="auto">
          <a:xfrm>
            <a:off x="6248400" y="3643313"/>
            <a:ext cx="1828800" cy="1066800"/>
          </a:xfrm>
          <a:prstGeom prst="ellipse">
            <a:avLst/>
          </a:prstGeom>
          <a:noFill/>
          <a:ln w="31750" algn="ctr">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8"/>
          <p:cNvGrpSpPr>
            <a:grpSpLocks/>
          </p:cNvGrpSpPr>
          <p:nvPr/>
        </p:nvGrpSpPr>
        <p:grpSpPr bwMode="auto">
          <a:xfrm>
            <a:off x="5373688" y="381000"/>
            <a:ext cx="3581400" cy="2438400"/>
            <a:chOff x="3408" y="2400"/>
            <a:chExt cx="2256" cy="1536"/>
          </a:xfrm>
        </p:grpSpPr>
        <p:sp>
          <p:nvSpPr>
            <p:cNvPr id="21516" name="Rectangle 29"/>
            <p:cNvSpPr>
              <a:spLocks noChangeArrowheads="1"/>
            </p:cNvSpPr>
            <p:nvPr/>
          </p:nvSpPr>
          <p:spPr bwMode="auto">
            <a:xfrm>
              <a:off x="3408" y="2400"/>
              <a:ext cx="2256" cy="1536"/>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7" name="AutoShape 30"/>
            <p:cNvSpPr>
              <a:spLocks noChangeArrowheads="1"/>
            </p:cNvSpPr>
            <p:nvPr/>
          </p:nvSpPr>
          <p:spPr bwMode="auto">
            <a:xfrm>
              <a:off x="3600" y="2544"/>
              <a:ext cx="1968" cy="1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8 h 21600"/>
                <a:gd name="T26" fmla="*/ 18439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16" y="10800"/>
                  </a:moveTo>
                  <a:cubicBezTo>
                    <a:pt x="6816" y="13000"/>
                    <a:pt x="8600" y="14784"/>
                    <a:pt x="10800" y="14784"/>
                  </a:cubicBezTo>
                  <a:cubicBezTo>
                    <a:pt x="13000" y="14784"/>
                    <a:pt x="14784" y="13000"/>
                    <a:pt x="14784" y="10800"/>
                  </a:cubicBezTo>
                  <a:cubicBezTo>
                    <a:pt x="14784" y="8600"/>
                    <a:pt x="13000" y="6816"/>
                    <a:pt x="10800" y="6816"/>
                  </a:cubicBezTo>
                  <a:cubicBezTo>
                    <a:pt x="8600" y="6816"/>
                    <a:pt x="6816" y="8600"/>
                    <a:pt x="6816" y="10800"/>
                  </a:cubicBezTo>
                  <a:close/>
                </a:path>
              </a:pathLst>
            </a:custGeom>
            <a:gradFill rotWithShape="0">
              <a:gsLst>
                <a:gs pos="0">
                  <a:srgbClr val="FFFFFF"/>
                </a:gs>
                <a:gs pos="100000">
                  <a:srgbClr val="C2C2C2"/>
                </a:gs>
              </a:gsLst>
              <a:lin ang="2700000" scaled="1"/>
            </a:gradFill>
            <a:ln w="19050">
              <a:solidFill>
                <a:srgbClr val="000000"/>
              </a:solidFill>
              <a:round/>
              <a:headEnd/>
              <a:tailEnd/>
            </a:ln>
          </p:spPr>
          <p:txBody>
            <a:bodyPr wrap="none" anchor="ctr"/>
            <a:lstStyle/>
            <a:p>
              <a:endParaRPr lang="zh-CN" altLang="en-US"/>
            </a:p>
          </p:txBody>
        </p:sp>
      </p:grpSp>
      <p:sp>
        <p:nvSpPr>
          <p:cNvPr id="215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A159FBC-C7FA-4E4D-B31A-EE896E032901}" type="slidenum">
              <a:rPr lang="en-US" altLang="zh-CN" sz="800" b="0" smtClean="0"/>
              <a:pPr>
                <a:spcBef>
                  <a:spcPct val="0"/>
                </a:spcBef>
                <a:buFontTx/>
                <a:buNone/>
              </a:pPr>
              <a:t>23</a:t>
            </a:fld>
            <a:endParaRPr lang="en-US" altLang="zh-CN" sz="800" b="0" smtClean="0"/>
          </a:p>
        </p:txBody>
      </p:sp>
      <p:sp>
        <p:nvSpPr>
          <p:cNvPr id="21508" name="Rectangle 10"/>
          <p:cNvSpPr>
            <a:spLocks noChangeArrowheads="1"/>
          </p:cNvSpPr>
          <p:nvPr/>
        </p:nvSpPr>
        <p:spPr bwMode="auto">
          <a:xfrm>
            <a:off x="6288088" y="1143000"/>
            <a:ext cx="44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 P</a:t>
            </a:r>
          </a:p>
        </p:txBody>
      </p:sp>
      <p:sp>
        <p:nvSpPr>
          <p:cNvPr id="21509" name="Rectangle 11"/>
          <p:cNvSpPr>
            <a:spLocks noChangeArrowheads="1"/>
          </p:cNvSpPr>
          <p:nvPr/>
        </p:nvSpPr>
        <p:spPr bwMode="auto">
          <a:xfrm>
            <a:off x="7278688" y="1752600"/>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Q</a:t>
            </a:r>
          </a:p>
        </p:txBody>
      </p:sp>
      <p:graphicFrame>
        <p:nvGraphicFramePr>
          <p:cNvPr id="1029132" name="Object 12"/>
          <p:cNvGraphicFramePr>
            <a:graphicFrameLocks noChangeAspect="1"/>
          </p:cNvGraphicFramePr>
          <p:nvPr/>
        </p:nvGraphicFramePr>
        <p:xfrm>
          <a:off x="573088" y="1219200"/>
          <a:ext cx="4184650" cy="990600"/>
        </p:xfrm>
        <a:graphic>
          <a:graphicData uri="http://schemas.openxmlformats.org/presentationml/2006/ole">
            <mc:AlternateContent xmlns:mc="http://schemas.openxmlformats.org/markup-compatibility/2006">
              <mc:Choice xmlns:v="urn:schemas-microsoft-com:vml" Requires="v">
                <p:oleObj spid="_x0000_s21532" name="公式" r:id="rId3" imgW="1409088" imgH="330057" progId="Equation.3">
                  <p:embed/>
                </p:oleObj>
              </mc:Choice>
              <mc:Fallback>
                <p:oleObj name="公式" r:id="rId3" imgW="1409088" imgH="330057"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219200"/>
                        <a:ext cx="4184650" cy="990600"/>
                      </a:xfrm>
                      <a:prstGeom prst="rect">
                        <a:avLst/>
                      </a:prstGeom>
                      <a:solidFill>
                        <a:srgbClr val="CCECFF"/>
                      </a:solidFill>
                      <a:ln w="9525">
                        <a:solidFill>
                          <a:srgbClr val="FF6600"/>
                        </a:solidFill>
                        <a:miter lim="800000"/>
                        <a:headEnd/>
                        <a:tailEnd/>
                      </a:ln>
                    </p:spPr>
                  </p:pic>
                </p:oleObj>
              </mc:Fallback>
            </mc:AlternateContent>
          </a:graphicData>
        </a:graphic>
      </p:graphicFrame>
      <p:sp>
        <p:nvSpPr>
          <p:cNvPr id="1029134" name="AutoShape 14"/>
          <p:cNvSpPr>
            <a:spLocks noChangeArrowheads="1"/>
          </p:cNvSpPr>
          <p:nvPr/>
        </p:nvSpPr>
        <p:spPr bwMode="auto">
          <a:xfrm>
            <a:off x="5297488" y="1295400"/>
            <a:ext cx="2209800" cy="838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118" y="10590"/>
                </a:moveTo>
                <a:cubicBezTo>
                  <a:pt x="20028" y="6582"/>
                  <a:pt x="17386" y="3082"/>
                  <a:pt x="13557" y="1896"/>
                </a:cubicBezTo>
                <a:lnTo>
                  <a:pt x="13995" y="483"/>
                </a:lnTo>
                <a:cubicBezTo>
                  <a:pt x="18431" y="1857"/>
                  <a:pt x="21492" y="5913"/>
                  <a:pt x="21597" y="10556"/>
                </a:cubicBezTo>
                <a:lnTo>
                  <a:pt x="24296" y="10495"/>
                </a:lnTo>
                <a:lnTo>
                  <a:pt x="20935" y="14012"/>
                </a:lnTo>
                <a:lnTo>
                  <a:pt x="17419" y="10650"/>
                </a:lnTo>
                <a:lnTo>
                  <a:pt x="20118" y="1059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029135" name="Text Box 15"/>
          <p:cNvSpPr txBox="1">
            <a:spLocks noChangeArrowheads="1"/>
          </p:cNvSpPr>
          <p:nvPr/>
        </p:nvSpPr>
        <p:spPr bwMode="auto">
          <a:xfrm>
            <a:off x="381000" y="3200400"/>
            <a:ext cx="846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792B25"/>
                </a:solidFill>
              </a:rPr>
              <a:t>所以内表面没有电荷分布，</a:t>
            </a:r>
            <a:r>
              <a:rPr lang="zh-CN" altLang="en-US" sz="2800">
                <a:solidFill>
                  <a:srgbClr val="0033CC"/>
                </a:solidFill>
              </a:rPr>
              <a:t>空腔内电场强度处处为零</a:t>
            </a:r>
            <a:r>
              <a:rPr lang="en-US" altLang="zh-CN" sz="2800">
                <a:solidFill>
                  <a:srgbClr val="0033CC"/>
                </a:solidFill>
              </a:rPr>
              <a:t>.</a:t>
            </a:r>
          </a:p>
        </p:txBody>
      </p:sp>
      <p:sp>
        <p:nvSpPr>
          <p:cNvPr id="21513" name="Text Box 16"/>
          <p:cNvSpPr txBox="1">
            <a:spLocks noChangeArrowheads="1"/>
          </p:cNvSpPr>
          <p:nvPr/>
        </p:nvSpPr>
        <p:spPr bwMode="auto">
          <a:xfrm>
            <a:off x="6516688" y="990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a:t>
            </a:r>
          </a:p>
        </p:txBody>
      </p:sp>
      <p:sp>
        <p:nvSpPr>
          <p:cNvPr id="21514" name="Text Box 17"/>
          <p:cNvSpPr txBox="1">
            <a:spLocks noChangeArrowheads="1"/>
          </p:cNvSpPr>
          <p:nvPr/>
        </p:nvSpPr>
        <p:spPr bwMode="auto">
          <a:xfrm>
            <a:off x="7507288" y="16002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 -</a:t>
            </a:r>
          </a:p>
        </p:txBody>
      </p:sp>
      <p:sp>
        <p:nvSpPr>
          <p:cNvPr id="2" name="文本框 1"/>
          <p:cNvSpPr txBox="1">
            <a:spLocks noChangeArrowheads="1"/>
          </p:cNvSpPr>
          <p:nvPr/>
        </p:nvSpPr>
        <p:spPr bwMode="auto">
          <a:xfrm>
            <a:off x="609600" y="42672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dirty="0"/>
              <a:t>静电平衡状态下导体的表面层：实际上，导体的带电表面层总是有一定的厚度的，如，当场强为</a:t>
            </a:r>
            <a:r>
              <a:rPr lang="en-US" altLang="zh-CN" dirty="0"/>
              <a:t>10</a:t>
            </a:r>
            <a:r>
              <a:rPr lang="en-US" altLang="zh-CN" baseline="30000" dirty="0"/>
              <a:t>9</a:t>
            </a:r>
            <a:r>
              <a:rPr lang="en-US" altLang="zh-CN" dirty="0"/>
              <a:t>V/m</a:t>
            </a:r>
            <a:r>
              <a:rPr lang="zh-CN" altLang="en-US" dirty="0"/>
              <a:t>时，电荷将分布在导体表面厚度约为</a:t>
            </a:r>
            <a:r>
              <a:rPr lang="en-US" altLang="zh-CN" dirty="0"/>
              <a:t>10</a:t>
            </a:r>
            <a:r>
              <a:rPr lang="en-US" altLang="zh-CN" baseline="30000" dirty="0"/>
              <a:t>-10</a:t>
            </a:r>
            <a:r>
              <a:rPr lang="en-US" altLang="zh-CN" dirty="0"/>
              <a:t>m</a:t>
            </a:r>
            <a:r>
              <a:rPr lang="zh-CN" altLang="en-US" dirty="0"/>
              <a:t>（</a:t>
            </a:r>
            <a:r>
              <a:rPr lang="en-US" altLang="zh-CN" dirty="0"/>
              <a:t>0.1nm=1Å</a:t>
            </a:r>
            <a:r>
              <a:rPr lang="zh-CN" altLang="en-US" dirty="0"/>
              <a:t>）的薄层中，所以，静电平衡导体的场强分布是从导体内部的</a:t>
            </a:r>
            <a:r>
              <a:rPr lang="en-US" altLang="zh-CN" dirty="0"/>
              <a:t>E</a:t>
            </a:r>
            <a:r>
              <a:rPr lang="zh-CN" altLang="en-US" baseline="-25000" dirty="0"/>
              <a:t>内</a:t>
            </a:r>
            <a:r>
              <a:rPr lang="en-US" altLang="zh-CN" dirty="0"/>
              <a:t>=0</a:t>
            </a:r>
            <a:r>
              <a:rPr lang="zh-CN" altLang="en-US" dirty="0"/>
              <a:t>，经表面薄层逐步连续地增大为导体表面外的</a:t>
            </a:r>
            <a:r>
              <a:rPr lang="en-US" altLang="zh-CN" dirty="0"/>
              <a:t>E</a:t>
            </a:r>
            <a:r>
              <a:rPr lang="zh-CN" altLang="en-US" dirty="0"/>
              <a:t>外表面</a:t>
            </a:r>
            <a:r>
              <a:rPr lang="en-US" altLang="zh-CN" dirty="0"/>
              <a:t>=</a:t>
            </a:r>
            <a:r>
              <a:rPr lang="el-GR" altLang="zh-CN" dirty="0"/>
              <a:t>σ</a:t>
            </a:r>
            <a:r>
              <a:rPr lang="en-US" altLang="zh-CN" dirty="0"/>
              <a:t>/</a:t>
            </a:r>
            <a:r>
              <a:rPr lang="el-GR" altLang="zh-CN" dirty="0"/>
              <a:t>ε</a:t>
            </a:r>
            <a:r>
              <a:rPr lang="zh-CN" altLang="en-US" dirty="0"/>
              <a:t>。导体的“表面”性质包括很多。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9134"/>
                                        </p:tgtEl>
                                        <p:attrNameLst>
                                          <p:attrName>style.visibility</p:attrName>
                                        </p:attrNameLst>
                                      </p:cBhvr>
                                      <p:to>
                                        <p:strVal val="visible"/>
                                      </p:to>
                                    </p:set>
                                    <p:animEffect transition="in" filter="wipe(up)">
                                      <p:cBhvr>
                                        <p:cTn id="7" dur="500"/>
                                        <p:tgtEl>
                                          <p:spTgt spid="1029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029132"/>
                                        </p:tgtEl>
                                        <p:attrNameLst>
                                          <p:attrName>style.visibility</p:attrName>
                                        </p:attrNameLst>
                                      </p:cBhvr>
                                      <p:to>
                                        <p:strVal val="visible"/>
                                      </p:to>
                                    </p:set>
                                    <p:anim calcmode="lin" valueType="num">
                                      <p:cBhvr>
                                        <p:cTn id="12" dur="1000" fill="hold"/>
                                        <p:tgtEl>
                                          <p:spTgt spid="1029132"/>
                                        </p:tgtEl>
                                        <p:attrNameLst>
                                          <p:attrName>ppt_w</p:attrName>
                                        </p:attrNameLst>
                                      </p:cBhvr>
                                      <p:tavLst>
                                        <p:tav tm="0">
                                          <p:val>
                                            <p:strVal val="#ppt_w*0.70"/>
                                          </p:val>
                                        </p:tav>
                                        <p:tav tm="100000">
                                          <p:val>
                                            <p:strVal val="#ppt_w"/>
                                          </p:val>
                                        </p:tav>
                                      </p:tavLst>
                                    </p:anim>
                                    <p:anim calcmode="lin" valueType="num">
                                      <p:cBhvr>
                                        <p:cTn id="13" dur="1000" fill="hold"/>
                                        <p:tgtEl>
                                          <p:spTgt spid="1029132"/>
                                        </p:tgtEl>
                                        <p:attrNameLst>
                                          <p:attrName>ppt_h</p:attrName>
                                        </p:attrNameLst>
                                      </p:cBhvr>
                                      <p:tavLst>
                                        <p:tav tm="0">
                                          <p:val>
                                            <p:strVal val="#ppt_h"/>
                                          </p:val>
                                        </p:tav>
                                        <p:tav tm="100000">
                                          <p:val>
                                            <p:strVal val="#ppt_h"/>
                                          </p:val>
                                        </p:tav>
                                      </p:tavLst>
                                    </p:anim>
                                    <p:animEffect transition="in" filter="fade">
                                      <p:cBhvr>
                                        <p:cTn id="14" dur="1000"/>
                                        <p:tgtEl>
                                          <p:spTgt spid="10291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29135"/>
                                        </p:tgtEl>
                                        <p:attrNameLst>
                                          <p:attrName>style.visibility</p:attrName>
                                        </p:attrNameLst>
                                      </p:cBhvr>
                                      <p:to>
                                        <p:strVal val="visible"/>
                                      </p:to>
                                    </p:set>
                                    <p:anim calcmode="lin" valueType="num">
                                      <p:cBhvr>
                                        <p:cTn id="19" dur="1000" fill="hold"/>
                                        <p:tgtEl>
                                          <p:spTgt spid="1029135"/>
                                        </p:tgtEl>
                                        <p:attrNameLst>
                                          <p:attrName>ppt_w</p:attrName>
                                        </p:attrNameLst>
                                      </p:cBhvr>
                                      <p:tavLst>
                                        <p:tav tm="0">
                                          <p:val>
                                            <p:strVal val="#ppt_w*0.70"/>
                                          </p:val>
                                        </p:tav>
                                        <p:tav tm="100000">
                                          <p:val>
                                            <p:strVal val="#ppt_w"/>
                                          </p:val>
                                        </p:tav>
                                      </p:tavLst>
                                    </p:anim>
                                    <p:anim calcmode="lin" valueType="num">
                                      <p:cBhvr>
                                        <p:cTn id="20" dur="1000" fill="hold"/>
                                        <p:tgtEl>
                                          <p:spTgt spid="1029135"/>
                                        </p:tgtEl>
                                        <p:attrNameLst>
                                          <p:attrName>ppt_h</p:attrName>
                                        </p:attrNameLst>
                                      </p:cBhvr>
                                      <p:tavLst>
                                        <p:tav tm="0">
                                          <p:val>
                                            <p:strVal val="#ppt_h"/>
                                          </p:val>
                                        </p:tav>
                                        <p:tav tm="100000">
                                          <p:val>
                                            <p:strVal val="#ppt_h"/>
                                          </p:val>
                                        </p:tav>
                                      </p:tavLst>
                                    </p:anim>
                                    <p:animEffect transition="in" filter="fade">
                                      <p:cBhvr>
                                        <p:cTn id="21" dur="1000"/>
                                        <p:tgtEl>
                                          <p:spTgt spid="10291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iterate type="wd">
                                    <p:tmPct val="10000"/>
                                  </p:iterate>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3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A504A63-7B82-4CF5-885C-E6BA4A8E9FB7}" type="slidenum">
              <a:rPr lang="en-US" altLang="zh-CN" sz="800" b="0" smtClean="0"/>
              <a:pPr>
                <a:spcBef>
                  <a:spcPct val="0"/>
                </a:spcBef>
                <a:buFontTx/>
                <a:buNone/>
              </a:pPr>
              <a:t>24</a:t>
            </a:fld>
            <a:endParaRPr lang="en-US" altLang="zh-CN" sz="800" b="0" smtClean="0"/>
          </a:p>
        </p:txBody>
      </p:sp>
      <p:sp>
        <p:nvSpPr>
          <p:cNvPr id="41987" name="Oval 41"/>
          <p:cNvSpPr>
            <a:spLocks noChangeArrowheads="1"/>
          </p:cNvSpPr>
          <p:nvPr/>
        </p:nvSpPr>
        <p:spPr bwMode="auto">
          <a:xfrm>
            <a:off x="6705600" y="1676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88" name="Rectangle 4"/>
          <p:cNvSpPr>
            <a:spLocks noGrp="1" noChangeArrowheads="1"/>
          </p:cNvSpPr>
          <p:nvPr>
            <p:ph type="title"/>
          </p:nvPr>
        </p:nvSpPr>
        <p:spPr/>
        <p:txBody>
          <a:bodyPr/>
          <a:lstStyle/>
          <a:p>
            <a:pPr eaLnBrk="1" hangingPunct="1"/>
            <a:r>
              <a:rPr lang="zh-CN" altLang="en-US" smtClean="0">
                <a:solidFill>
                  <a:srgbClr val="792B25"/>
                </a:solidFill>
              </a:rPr>
              <a:t>表面电荷分布</a:t>
            </a:r>
          </a:p>
        </p:txBody>
      </p:sp>
      <p:sp>
        <p:nvSpPr>
          <p:cNvPr id="41989" name="Rectangle 5" descr="浅色下对角线"/>
          <p:cNvSpPr>
            <a:spLocks noChangeArrowheads="1"/>
          </p:cNvSpPr>
          <p:nvPr/>
        </p:nvSpPr>
        <p:spPr bwMode="auto">
          <a:xfrm>
            <a:off x="228600" y="1981200"/>
            <a:ext cx="2514600" cy="37338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060870" name="Line 6"/>
          <p:cNvSpPr>
            <a:spLocks noChangeShapeType="1"/>
          </p:cNvSpPr>
          <p:nvPr/>
        </p:nvSpPr>
        <p:spPr bwMode="auto">
          <a:xfrm>
            <a:off x="1371600" y="3733800"/>
            <a:ext cx="2743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60871" name="Line 7"/>
          <p:cNvSpPr>
            <a:spLocks noChangeShapeType="1"/>
          </p:cNvSpPr>
          <p:nvPr/>
        </p:nvSpPr>
        <p:spPr bwMode="auto">
          <a:xfrm flipV="1">
            <a:off x="2743200" y="2438400"/>
            <a:ext cx="0" cy="3124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60872" name="Object 8"/>
          <p:cNvGraphicFramePr>
            <a:graphicFrameLocks noChangeAspect="1"/>
          </p:cNvGraphicFramePr>
          <p:nvPr/>
        </p:nvGraphicFramePr>
        <p:xfrm>
          <a:off x="2286000" y="2438400"/>
          <a:ext cx="357188" cy="387350"/>
        </p:xfrm>
        <a:graphic>
          <a:graphicData uri="http://schemas.openxmlformats.org/presentationml/2006/ole">
            <mc:AlternateContent xmlns:mc="http://schemas.openxmlformats.org/markup-compatibility/2006">
              <mc:Choice xmlns:v="urn:schemas-microsoft-com:vml" Requires="v">
                <p:oleObj spid="_x0000_s69647" name="公式" r:id="rId4" imgW="152268" imgH="164957" progId="Equation.3">
                  <p:embed/>
                </p:oleObj>
              </mc:Choice>
              <mc:Fallback>
                <p:oleObj name="公式" r:id="rId4" imgW="152268" imgH="164957" progId="Equation.3">
                  <p:embed/>
                  <p:pic>
                    <p:nvPicPr>
                      <p:cNvPr id="10608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438400"/>
                        <a:ext cx="357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0874" name="Text Box 10"/>
          <p:cNvSpPr txBox="1">
            <a:spLocks noChangeArrowheads="1"/>
          </p:cNvSpPr>
          <p:nvPr/>
        </p:nvSpPr>
        <p:spPr bwMode="auto">
          <a:xfrm>
            <a:off x="2514600" y="1965325"/>
            <a:ext cx="285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p:txBody>
      </p:sp>
      <p:sp>
        <p:nvSpPr>
          <p:cNvPr id="1060875" name="Line 11"/>
          <p:cNvSpPr>
            <a:spLocks noChangeShapeType="1"/>
          </p:cNvSpPr>
          <p:nvPr/>
        </p:nvSpPr>
        <p:spPr bwMode="auto">
          <a:xfrm>
            <a:off x="1371600" y="3733800"/>
            <a:ext cx="1371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0876" name="Line 12"/>
          <p:cNvSpPr>
            <a:spLocks noChangeShapeType="1"/>
          </p:cNvSpPr>
          <p:nvPr/>
        </p:nvSpPr>
        <p:spPr bwMode="auto">
          <a:xfrm>
            <a:off x="2743200" y="4495800"/>
            <a:ext cx="1371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0878" name="Line 14"/>
          <p:cNvSpPr>
            <a:spLocks noChangeShapeType="1"/>
          </p:cNvSpPr>
          <p:nvPr/>
        </p:nvSpPr>
        <p:spPr bwMode="auto">
          <a:xfrm>
            <a:off x="5867400" y="3733800"/>
            <a:ext cx="2743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60879" name="Line 15"/>
          <p:cNvSpPr>
            <a:spLocks noChangeShapeType="1"/>
          </p:cNvSpPr>
          <p:nvPr/>
        </p:nvSpPr>
        <p:spPr bwMode="auto">
          <a:xfrm flipV="1">
            <a:off x="7239000" y="2438400"/>
            <a:ext cx="0" cy="3124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8" name="Oval 21"/>
          <p:cNvSpPr>
            <a:spLocks noChangeArrowheads="1"/>
          </p:cNvSpPr>
          <p:nvPr/>
        </p:nvSpPr>
        <p:spPr bwMode="auto">
          <a:xfrm>
            <a:off x="7010400" y="2514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9" name="Oval 22"/>
          <p:cNvSpPr>
            <a:spLocks noChangeArrowheads="1"/>
          </p:cNvSpPr>
          <p:nvPr/>
        </p:nvSpPr>
        <p:spPr bwMode="auto">
          <a:xfrm>
            <a:off x="7010400" y="3962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0" name="Oval 23"/>
          <p:cNvSpPr>
            <a:spLocks noChangeArrowheads="1"/>
          </p:cNvSpPr>
          <p:nvPr/>
        </p:nvSpPr>
        <p:spPr bwMode="auto">
          <a:xfrm>
            <a:off x="7010400" y="3200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1" name="Oval 24"/>
          <p:cNvSpPr>
            <a:spLocks noChangeArrowheads="1"/>
          </p:cNvSpPr>
          <p:nvPr/>
        </p:nvSpPr>
        <p:spPr bwMode="auto">
          <a:xfrm>
            <a:off x="70104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2" name="Oval 25"/>
          <p:cNvSpPr>
            <a:spLocks noChangeArrowheads="1"/>
          </p:cNvSpPr>
          <p:nvPr/>
        </p:nvSpPr>
        <p:spPr bwMode="auto">
          <a:xfrm>
            <a:off x="7010400" y="5334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3" name="Oval 26"/>
          <p:cNvSpPr>
            <a:spLocks noChangeArrowheads="1"/>
          </p:cNvSpPr>
          <p:nvPr/>
        </p:nvSpPr>
        <p:spPr bwMode="auto">
          <a:xfrm>
            <a:off x="7010400" y="1905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4" name="Oval 27"/>
          <p:cNvSpPr>
            <a:spLocks noChangeArrowheads="1"/>
          </p:cNvSpPr>
          <p:nvPr/>
        </p:nvSpPr>
        <p:spPr bwMode="auto">
          <a:xfrm>
            <a:off x="6400800" y="5334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5" name="Oval 28"/>
          <p:cNvSpPr>
            <a:spLocks noChangeArrowheads="1"/>
          </p:cNvSpPr>
          <p:nvPr/>
        </p:nvSpPr>
        <p:spPr bwMode="auto">
          <a:xfrm>
            <a:off x="64008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6" name="Oval 29"/>
          <p:cNvSpPr>
            <a:spLocks noChangeArrowheads="1"/>
          </p:cNvSpPr>
          <p:nvPr/>
        </p:nvSpPr>
        <p:spPr bwMode="auto">
          <a:xfrm>
            <a:off x="6400800" y="3962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7" name="Oval 30"/>
          <p:cNvSpPr>
            <a:spLocks noChangeArrowheads="1"/>
          </p:cNvSpPr>
          <p:nvPr/>
        </p:nvSpPr>
        <p:spPr bwMode="auto">
          <a:xfrm>
            <a:off x="6400800" y="3200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8" name="Oval 31"/>
          <p:cNvSpPr>
            <a:spLocks noChangeArrowheads="1"/>
          </p:cNvSpPr>
          <p:nvPr/>
        </p:nvSpPr>
        <p:spPr bwMode="auto">
          <a:xfrm>
            <a:off x="6400800" y="2514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9" name="Oval 32"/>
          <p:cNvSpPr>
            <a:spLocks noChangeArrowheads="1"/>
          </p:cNvSpPr>
          <p:nvPr/>
        </p:nvSpPr>
        <p:spPr bwMode="auto">
          <a:xfrm>
            <a:off x="6400800" y="1905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0884" name="Text Box 20"/>
          <p:cNvSpPr txBox="1">
            <a:spLocks noChangeArrowheads="1"/>
          </p:cNvSpPr>
          <p:nvPr/>
        </p:nvSpPr>
        <p:spPr bwMode="auto">
          <a:xfrm>
            <a:off x="6934200" y="1447800"/>
            <a:ext cx="2857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a:t>
            </a:r>
          </a:p>
        </p:txBody>
      </p:sp>
      <p:sp>
        <p:nvSpPr>
          <p:cNvPr id="1060899" name="Text Box 35"/>
          <p:cNvSpPr txBox="1">
            <a:spLocks noChangeArrowheads="1"/>
          </p:cNvSpPr>
          <p:nvPr/>
        </p:nvSpPr>
        <p:spPr bwMode="auto">
          <a:xfrm>
            <a:off x="7181850" y="1752600"/>
            <a:ext cx="2857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 </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p:txBody>
      </p:sp>
      <p:sp>
        <p:nvSpPr>
          <p:cNvPr id="1060900" name="Text Box 36"/>
          <p:cNvSpPr txBox="1">
            <a:spLocks noChangeArrowheads="1"/>
          </p:cNvSpPr>
          <p:nvPr/>
        </p:nvSpPr>
        <p:spPr bwMode="auto">
          <a:xfrm>
            <a:off x="6629400" y="1447800"/>
            <a:ext cx="2857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 </a:t>
            </a: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p:txBody>
      </p:sp>
      <p:sp>
        <p:nvSpPr>
          <p:cNvPr id="1060901" name="Text Box 37"/>
          <p:cNvSpPr txBox="1">
            <a:spLocks noChangeArrowheads="1"/>
          </p:cNvSpPr>
          <p:nvPr/>
        </p:nvSpPr>
        <p:spPr bwMode="auto">
          <a:xfrm>
            <a:off x="6324600" y="1905000"/>
            <a:ext cx="2857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a:t>
            </a:r>
          </a:p>
          <a:p>
            <a:pPr eaLnBrk="1" hangingPunct="1">
              <a:spcBef>
                <a:spcPct val="0"/>
              </a:spcBef>
              <a:buFontTx/>
              <a:buNone/>
            </a:pPr>
            <a:r>
              <a:rPr lang="en-US" altLang="zh-CN" sz="2400">
                <a:solidFill>
                  <a:srgbClr val="FF0000"/>
                </a:solidFill>
              </a:rPr>
              <a:t> </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a:t>
            </a: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a:p>
            <a:pPr eaLnBrk="1" hangingPunct="1">
              <a:spcBef>
                <a:spcPct val="0"/>
              </a:spcBef>
              <a:buFontTx/>
              <a:buNone/>
            </a:pPr>
            <a:endParaRPr lang="en-US" altLang="zh-CN" sz="2400">
              <a:solidFill>
                <a:srgbClr val="FF0000"/>
              </a:solidFill>
            </a:endParaRPr>
          </a:p>
        </p:txBody>
      </p:sp>
      <p:sp>
        <p:nvSpPr>
          <p:cNvPr id="1060902" name="Arc 38"/>
          <p:cNvSpPr>
            <a:spLocks/>
          </p:cNvSpPr>
          <p:nvPr/>
        </p:nvSpPr>
        <p:spPr bwMode="auto">
          <a:xfrm flipV="1">
            <a:off x="5867400" y="3276600"/>
            <a:ext cx="1066800" cy="304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0903" name="Arc 39"/>
          <p:cNvSpPr>
            <a:spLocks/>
          </p:cNvSpPr>
          <p:nvPr/>
        </p:nvSpPr>
        <p:spPr bwMode="auto">
          <a:xfrm flipH="1" flipV="1">
            <a:off x="7391400" y="3276600"/>
            <a:ext cx="2286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0904" name="Arc 40"/>
          <p:cNvSpPr>
            <a:spLocks/>
          </p:cNvSpPr>
          <p:nvPr/>
        </p:nvSpPr>
        <p:spPr bwMode="auto">
          <a:xfrm>
            <a:off x="6934200" y="3048000"/>
            <a:ext cx="457200" cy="228600"/>
          </a:xfrm>
          <a:custGeom>
            <a:avLst/>
            <a:gdLst>
              <a:gd name="T0" fmla="*/ 0 w 43189"/>
              <a:gd name="T1" fmla="*/ 2147483646 h 21600"/>
              <a:gd name="T2" fmla="*/ 2147483646 w 43189"/>
              <a:gd name="T3" fmla="*/ 2147483646 h 21600"/>
              <a:gd name="T4" fmla="*/ 2147483646 w 43189"/>
              <a:gd name="T5" fmla="*/ 2147483646 h 21600"/>
              <a:gd name="T6" fmla="*/ 0 60000 65536"/>
              <a:gd name="T7" fmla="*/ 0 60000 65536"/>
              <a:gd name="T8" fmla="*/ 0 60000 65536"/>
              <a:gd name="T9" fmla="*/ 0 w 43189"/>
              <a:gd name="T10" fmla="*/ 0 h 21600"/>
              <a:gd name="T11" fmla="*/ 43189 w 43189"/>
              <a:gd name="T12" fmla="*/ 21600 h 21600"/>
            </a:gdLst>
            <a:ahLst/>
            <a:cxnLst>
              <a:cxn ang="T6">
                <a:pos x="T0" y="T1"/>
              </a:cxn>
              <a:cxn ang="T7">
                <a:pos x="T2" y="T3"/>
              </a:cxn>
              <a:cxn ang="T8">
                <a:pos x="T4" y="T5"/>
              </a:cxn>
            </a:cxnLst>
            <a:rect l="T9" t="T10" r="T11" b="T12"/>
            <a:pathLst>
              <a:path w="43189" h="21600" fill="none" extrusionOk="0">
                <a:moveTo>
                  <a:pt x="-1" y="20924"/>
                </a:moveTo>
                <a:cubicBezTo>
                  <a:pt x="364" y="9264"/>
                  <a:pt x="9922" y="-1"/>
                  <a:pt x="21589" y="0"/>
                </a:cubicBezTo>
                <a:cubicBezTo>
                  <a:pt x="33518" y="0"/>
                  <a:pt x="43189" y="9670"/>
                  <a:pt x="43189" y="21600"/>
                </a:cubicBezTo>
              </a:path>
              <a:path w="43189" h="21600" stroke="0" extrusionOk="0">
                <a:moveTo>
                  <a:pt x="-1" y="20924"/>
                </a:moveTo>
                <a:cubicBezTo>
                  <a:pt x="364" y="9264"/>
                  <a:pt x="9922" y="-1"/>
                  <a:pt x="21589" y="0"/>
                </a:cubicBezTo>
                <a:cubicBezTo>
                  <a:pt x="33518" y="0"/>
                  <a:pt x="43189" y="9670"/>
                  <a:pt x="43189" y="21600"/>
                </a:cubicBezTo>
                <a:lnTo>
                  <a:pt x="21589" y="21600"/>
                </a:lnTo>
                <a:lnTo>
                  <a:pt x="-1" y="20924"/>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17" name="Oval 42"/>
          <p:cNvSpPr>
            <a:spLocks noChangeArrowheads="1"/>
          </p:cNvSpPr>
          <p:nvPr/>
        </p:nvSpPr>
        <p:spPr bwMode="auto">
          <a:xfrm>
            <a:off x="6705600" y="5029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8" name="Oval 43"/>
          <p:cNvSpPr>
            <a:spLocks noChangeArrowheads="1"/>
          </p:cNvSpPr>
          <p:nvPr/>
        </p:nvSpPr>
        <p:spPr bwMode="auto">
          <a:xfrm>
            <a:off x="6705600" y="4267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9" name="Oval 44"/>
          <p:cNvSpPr>
            <a:spLocks noChangeArrowheads="1"/>
          </p:cNvSpPr>
          <p:nvPr/>
        </p:nvSpPr>
        <p:spPr bwMode="auto">
          <a:xfrm>
            <a:off x="6705600" y="3505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20" name="Oval 45"/>
          <p:cNvSpPr>
            <a:spLocks noChangeArrowheads="1"/>
          </p:cNvSpPr>
          <p:nvPr/>
        </p:nvSpPr>
        <p:spPr bwMode="auto">
          <a:xfrm>
            <a:off x="6705600" y="2819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21" name="Oval 46"/>
          <p:cNvSpPr>
            <a:spLocks noChangeArrowheads="1"/>
          </p:cNvSpPr>
          <p:nvPr/>
        </p:nvSpPr>
        <p:spPr bwMode="auto">
          <a:xfrm>
            <a:off x="6705600" y="2209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extLst>
      <p:ext uri="{BB962C8B-B14F-4D97-AF65-F5344CB8AC3E}">
        <p14:creationId xmlns:p14="http://schemas.microsoft.com/office/powerpoint/2010/main" val="2499335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60874"/>
                                        </p:tgtEl>
                                      </p:cBhvr>
                                    </p:animEffect>
                                    <p:set>
                                      <p:cBhvr>
                                        <p:cTn id="7" dur="1" fill="hold">
                                          <p:stCondLst>
                                            <p:cond delay="499"/>
                                          </p:stCondLst>
                                        </p:cTn>
                                        <p:tgtEl>
                                          <p:spTgt spid="106087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60870"/>
                                        </p:tgtEl>
                                        <p:attrNameLst>
                                          <p:attrName>style.visibility</p:attrName>
                                        </p:attrNameLst>
                                      </p:cBhvr>
                                      <p:to>
                                        <p:strVal val="visible"/>
                                      </p:to>
                                    </p:set>
                                    <p:animEffect transition="in" filter="randombar(horizontal)">
                                      <p:cBhvr>
                                        <p:cTn id="12" dur="500"/>
                                        <p:tgtEl>
                                          <p:spTgt spid="1060870"/>
                                        </p:tgtEl>
                                      </p:cBhvr>
                                    </p:animEffect>
                                  </p:childTnLst>
                                </p:cTn>
                              </p:par>
                              <p:par>
                                <p:cTn id="13" presetID="14" presetClass="entr" presetSubtype="10" fill="hold" nodeType="withEffect">
                                  <p:stCondLst>
                                    <p:cond delay="0"/>
                                  </p:stCondLst>
                                  <p:childTnLst>
                                    <p:set>
                                      <p:cBhvr>
                                        <p:cTn id="14" dur="1" fill="hold">
                                          <p:stCondLst>
                                            <p:cond delay="0"/>
                                          </p:stCondLst>
                                        </p:cTn>
                                        <p:tgtEl>
                                          <p:spTgt spid="1060871"/>
                                        </p:tgtEl>
                                        <p:attrNameLst>
                                          <p:attrName>style.visibility</p:attrName>
                                        </p:attrNameLst>
                                      </p:cBhvr>
                                      <p:to>
                                        <p:strVal val="visible"/>
                                      </p:to>
                                    </p:set>
                                    <p:animEffect transition="in" filter="randombar(horizontal)">
                                      <p:cBhvr>
                                        <p:cTn id="15" dur="500"/>
                                        <p:tgtEl>
                                          <p:spTgt spid="1060871"/>
                                        </p:tgtEl>
                                      </p:cBhvr>
                                    </p:animEffect>
                                  </p:childTnLst>
                                </p:cTn>
                              </p:par>
                              <p:par>
                                <p:cTn id="16" presetID="14" presetClass="entr" presetSubtype="10" fill="hold" nodeType="withEffect">
                                  <p:stCondLst>
                                    <p:cond delay="0"/>
                                  </p:stCondLst>
                                  <p:childTnLst>
                                    <p:set>
                                      <p:cBhvr>
                                        <p:cTn id="17" dur="1" fill="hold">
                                          <p:stCondLst>
                                            <p:cond delay="0"/>
                                          </p:stCondLst>
                                        </p:cTn>
                                        <p:tgtEl>
                                          <p:spTgt spid="1060872"/>
                                        </p:tgtEl>
                                        <p:attrNameLst>
                                          <p:attrName>style.visibility</p:attrName>
                                        </p:attrNameLst>
                                      </p:cBhvr>
                                      <p:to>
                                        <p:strVal val="visible"/>
                                      </p:to>
                                    </p:set>
                                    <p:animEffect transition="in" filter="randombar(horizontal)">
                                      <p:cBhvr>
                                        <p:cTn id="18" dur="500"/>
                                        <p:tgtEl>
                                          <p:spTgt spid="10608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60875"/>
                                        </p:tgtEl>
                                        <p:attrNameLst>
                                          <p:attrName>style.visibility</p:attrName>
                                        </p:attrNameLst>
                                      </p:cBhvr>
                                      <p:to>
                                        <p:strVal val="visible"/>
                                      </p:to>
                                    </p:set>
                                    <p:animEffect transition="in" filter="wipe(left)">
                                      <p:cBhvr>
                                        <p:cTn id="23" dur="500"/>
                                        <p:tgtEl>
                                          <p:spTgt spid="1060875"/>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1060876"/>
                                        </p:tgtEl>
                                        <p:attrNameLst>
                                          <p:attrName>style.visibility</p:attrName>
                                        </p:attrNameLst>
                                      </p:cBhvr>
                                      <p:to>
                                        <p:strVal val="visible"/>
                                      </p:to>
                                    </p:set>
                                    <p:animEffect transition="in" filter="wipe(left)">
                                      <p:cBhvr>
                                        <p:cTn id="27" dur="500"/>
                                        <p:tgtEl>
                                          <p:spTgt spid="1060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60884"/>
                                        </p:tgtEl>
                                      </p:cBhvr>
                                    </p:animEffect>
                                    <p:set>
                                      <p:cBhvr>
                                        <p:cTn id="32" dur="1" fill="hold">
                                          <p:stCondLst>
                                            <p:cond delay="499"/>
                                          </p:stCondLst>
                                        </p:cTn>
                                        <p:tgtEl>
                                          <p:spTgt spid="1060884"/>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1060899"/>
                                        </p:tgtEl>
                                      </p:cBhvr>
                                    </p:animEffect>
                                    <p:set>
                                      <p:cBhvr>
                                        <p:cTn id="35" dur="1" fill="hold">
                                          <p:stCondLst>
                                            <p:cond delay="499"/>
                                          </p:stCondLst>
                                        </p:cTn>
                                        <p:tgtEl>
                                          <p:spTgt spid="1060899"/>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060900"/>
                                        </p:tgtEl>
                                      </p:cBhvr>
                                    </p:animEffect>
                                    <p:set>
                                      <p:cBhvr>
                                        <p:cTn id="38" dur="1" fill="hold">
                                          <p:stCondLst>
                                            <p:cond delay="499"/>
                                          </p:stCondLst>
                                        </p:cTn>
                                        <p:tgtEl>
                                          <p:spTgt spid="1060900"/>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060901"/>
                                        </p:tgtEl>
                                      </p:cBhvr>
                                    </p:animEffect>
                                    <p:set>
                                      <p:cBhvr>
                                        <p:cTn id="41" dur="1" fill="hold">
                                          <p:stCondLst>
                                            <p:cond delay="499"/>
                                          </p:stCondLst>
                                        </p:cTn>
                                        <p:tgtEl>
                                          <p:spTgt spid="1060901"/>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1060878"/>
                                        </p:tgtEl>
                                        <p:attrNameLst>
                                          <p:attrName>style.visibility</p:attrName>
                                        </p:attrNameLst>
                                      </p:cBhvr>
                                      <p:to>
                                        <p:strVal val="visible"/>
                                      </p:to>
                                    </p:set>
                                    <p:animEffect transition="in" filter="randombar(horizontal)">
                                      <p:cBhvr>
                                        <p:cTn id="46" dur="500"/>
                                        <p:tgtEl>
                                          <p:spTgt spid="1060878"/>
                                        </p:tgtEl>
                                      </p:cBhvr>
                                    </p:animEffect>
                                  </p:childTnLst>
                                </p:cTn>
                              </p:par>
                              <p:par>
                                <p:cTn id="47" presetID="14" presetClass="entr" presetSubtype="10" fill="hold" nodeType="withEffect">
                                  <p:stCondLst>
                                    <p:cond delay="0"/>
                                  </p:stCondLst>
                                  <p:childTnLst>
                                    <p:set>
                                      <p:cBhvr>
                                        <p:cTn id="48" dur="1" fill="hold">
                                          <p:stCondLst>
                                            <p:cond delay="0"/>
                                          </p:stCondLst>
                                        </p:cTn>
                                        <p:tgtEl>
                                          <p:spTgt spid="1060879"/>
                                        </p:tgtEl>
                                        <p:attrNameLst>
                                          <p:attrName>style.visibility</p:attrName>
                                        </p:attrNameLst>
                                      </p:cBhvr>
                                      <p:to>
                                        <p:strVal val="visible"/>
                                      </p:to>
                                    </p:set>
                                    <p:animEffect transition="in" filter="randombar(horizontal)">
                                      <p:cBhvr>
                                        <p:cTn id="49" dur="500"/>
                                        <p:tgtEl>
                                          <p:spTgt spid="106087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60902"/>
                                        </p:tgtEl>
                                        <p:attrNameLst>
                                          <p:attrName>style.visibility</p:attrName>
                                        </p:attrNameLst>
                                      </p:cBhvr>
                                      <p:to>
                                        <p:strVal val="visible"/>
                                      </p:to>
                                    </p:set>
                                    <p:animEffect transition="in" filter="wipe(left)">
                                      <p:cBhvr>
                                        <p:cTn id="54" dur="500"/>
                                        <p:tgtEl>
                                          <p:spTgt spid="1060902"/>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1060904"/>
                                        </p:tgtEl>
                                        <p:attrNameLst>
                                          <p:attrName>style.visibility</p:attrName>
                                        </p:attrNameLst>
                                      </p:cBhvr>
                                      <p:to>
                                        <p:strVal val="visible"/>
                                      </p:to>
                                    </p:set>
                                    <p:animEffect transition="in" filter="wipe(left)">
                                      <p:cBhvr>
                                        <p:cTn id="58" dur="500"/>
                                        <p:tgtEl>
                                          <p:spTgt spid="1060904"/>
                                        </p:tgtEl>
                                      </p:cBhvr>
                                    </p:animEffect>
                                  </p:childTnLst>
                                </p:cTn>
                              </p:par>
                            </p:childTnLst>
                          </p:cTn>
                        </p:par>
                        <p:par>
                          <p:cTn id="59" fill="hold" nodeType="afterGroup">
                            <p:stCondLst>
                              <p:cond delay="1000"/>
                            </p:stCondLst>
                            <p:childTnLst>
                              <p:par>
                                <p:cTn id="60" presetID="22" presetClass="entr" presetSubtype="8" fill="hold" nodeType="afterEffect">
                                  <p:stCondLst>
                                    <p:cond delay="0"/>
                                  </p:stCondLst>
                                  <p:childTnLst>
                                    <p:set>
                                      <p:cBhvr>
                                        <p:cTn id="61" dur="1" fill="hold">
                                          <p:stCondLst>
                                            <p:cond delay="0"/>
                                          </p:stCondLst>
                                        </p:cTn>
                                        <p:tgtEl>
                                          <p:spTgt spid="1060903"/>
                                        </p:tgtEl>
                                        <p:attrNameLst>
                                          <p:attrName>style.visibility</p:attrName>
                                        </p:attrNameLst>
                                      </p:cBhvr>
                                      <p:to>
                                        <p:strVal val="visible"/>
                                      </p:to>
                                    </p:set>
                                    <p:animEffect transition="in" filter="wipe(left)">
                                      <p:cBhvr>
                                        <p:cTn id="62" dur="500"/>
                                        <p:tgtEl>
                                          <p:spTgt spid="106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74" grpId="0"/>
      <p:bldP spid="1060884" grpId="0"/>
      <p:bldP spid="1060899" grpId="0"/>
      <p:bldP spid="1060900" grpId="0"/>
      <p:bldP spid="10609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solidFill>
                  <a:srgbClr val="792B25"/>
                </a:solidFill>
              </a:rPr>
              <a:t>平方反比律</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A3B773E-1332-4EAF-9DA7-FCD5DB24BAE1}" type="slidenum">
              <a:rPr lang="en-US" altLang="zh-CN" sz="800" b="0" smtClean="0"/>
              <a:pPr>
                <a:spcBef>
                  <a:spcPct val="0"/>
                </a:spcBef>
                <a:buFontTx/>
                <a:buNone/>
              </a:pPr>
              <a:t>25</a:t>
            </a:fld>
            <a:endParaRPr lang="en-US" altLang="zh-CN" sz="800" b="0" smtClean="0"/>
          </a:p>
        </p:txBody>
      </p:sp>
      <p:graphicFrame>
        <p:nvGraphicFramePr>
          <p:cNvPr id="22532" name="Object 4"/>
          <p:cNvGraphicFramePr>
            <a:graphicFrameLocks noChangeAspect="1"/>
          </p:cNvGraphicFramePr>
          <p:nvPr/>
        </p:nvGraphicFramePr>
        <p:xfrm>
          <a:off x="60325" y="2667000"/>
          <a:ext cx="9005888" cy="495300"/>
        </p:xfrm>
        <a:graphic>
          <a:graphicData uri="http://schemas.openxmlformats.org/presentationml/2006/ole">
            <mc:AlternateContent xmlns:mc="http://schemas.openxmlformats.org/markup-compatibility/2006">
              <mc:Choice xmlns:v="urn:schemas-microsoft-com:vml" Requires="v">
                <p:oleObj spid="_x0000_s22562" name="公式" r:id="rId3" imgW="3695400" imgH="203040" progId="Equation.3">
                  <p:embed/>
                </p:oleObj>
              </mc:Choice>
              <mc:Fallback>
                <p:oleObj name="公式" r:id="rId3" imgW="369540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 y="2667000"/>
                        <a:ext cx="90058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334963" y="3962400"/>
          <a:ext cx="8458200" cy="796925"/>
        </p:xfrm>
        <a:graphic>
          <a:graphicData uri="http://schemas.openxmlformats.org/presentationml/2006/ole">
            <mc:AlternateContent xmlns:mc="http://schemas.openxmlformats.org/markup-compatibility/2006">
              <mc:Choice xmlns:v="urn:schemas-microsoft-com:vml" Requires="v">
                <p:oleObj spid="_x0000_s22563" name="公式" r:id="rId5" imgW="2159000" imgH="203200" progId="Equation.3">
                  <p:embed/>
                </p:oleObj>
              </mc:Choice>
              <mc:Fallback>
                <p:oleObj name="公式" r:id="rId5" imgW="21590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3" y="3962400"/>
                        <a:ext cx="84582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4738927-0D2F-479B-BD20-46BC535C7D6C}" type="slidenum">
              <a:rPr lang="en-US" altLang="zh-CN" sz="800" b="0" smtClean="0"/>
              <a:pPr>
                <a:spcBef>
                  <a:spcPct val="0"/>
                </a:spcBef>
                <a:buFontTx/>
                <a:buNone/>
              </a:pPr>
              <a:t>26</a:t>
            </a:fld>
            <a:endParaRPr lang="en-US" altLang="zh-CN" sz="800" b="0" smtClean="0"/>
          </a:p>
        </p:txBody>
      </p:sp>
      <p:sp>
        <p:nvSpPr>
          <p:cNvPr id="23555" name="Rectangle 2"/>
          <p:cNvSpPr>
            <a:spLocks noGrp="1" noChangeArrowheads="1"/>
          </p:cNvSpPr>
          <p:nvPr>
            <p:ph type="title"/>
          </p:nvPr>
        </p:nvSpPr>
        <p:spPr/>
        <p:txBody>
          <a:bodyPr/>
          <a:lstStyle/>
          <a:p>
            <a:pPr eaLnBrk="1" hangingPunct="1"/>
            <a:r>
              <a:rPr lang="zh-CN" altLang="en-US" smtClean="0">
                <a:solidFill>
                  <a:srgbClr val="792B25"/>
                </a:solidFill>
              </a:rPr>
              <a:t>平方反比律</a:t>
            </a:r>
          </a:p>
        </p:txBody>
      </p:sp>
      <p:sp>
        <p:nvSpPr>
          <p:cNvPr id="23556" name="Oval 4"/>
          <p:cNvSpPr>
            <a:spLocks noChangeArrowheads="1"/>
          </p:cNvSpPr>
          <p:nvPr/>
        </p:nvSpPr>
        <p:spPr bwMode="auto">
          <a:xfrm>
            <a:off x="5943600" y="1752600"/>
            <a:ext cx="3048000" cy="2819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989" name="Oval 5"/>
          <p:cNvSpPr>
            <a:spLocks noChangeArrowheads="1"/>
          </p:cNvSpPr>
          <p:nvPr/>
        </p:nvSpPr>
        <p:spPr bwMode="auto">
          <a:xfrm>
            <a:off x="6172200" y="2971800"/>
            <a:ext cx="304800" cy="4572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990" name="Oval 6"/>
          <p:cNvSpPr>
            <a:spLocks noChangeArrowheads="1"/>
          </p:cNvSpPr>
          <p:nvPr/>
        </p:nvSpPr>
        <p:spPr bwMode="auto">
          <a:xfrm>
            <a:off x="8686800" y="3048000"/>
            <a:ext cx="762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991" name="Line 7"/>
          <p:cNvSpPr>
            <a:spLocks noChangeShapeType="1"/>
          </p:cNvSpPr>
          <p:nvPr/>
        </p:nvSpPr>
        <p:spPr bwMode="auto">
          <a:xfrm>
            <a:off x="6324600" y="2971800"/>
            <a:ext cx="2438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92" name="Line 8"/>
          <p:cNvSpPr>
            <a:spLocks noChangeShapeType="1"/>
          </p:cNvSpPr>
          <p:nvPr/>
        </p:nvSpPr>
        <p:spPr bwMode="auto">
          <a:xfrm flipV="1">
            <a:off x="6324600" y="3048000"/>
            <a:ext cx="2438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Text Box 9"/>
          <p:cNvSpPr txBox="1">
            <a:spLocks noChangeArrowheads="1"/>
          </p:cNvSpPr>
          <p:nvPr/>
        </p:nvSpPr>
        <p:spPr bwMode="auto">
          <a:xfrm>
            <a:off x="6629400" y="12192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33CC"/>
                </a:solidFill>
              </a:rPr>
              <a:t>金属球壳</a:t>
            </a:r>
          </a:p>
        </p:txBody>
      </p:sp>
      <p:graphicFrame>
        <p:nvGraphicFramePr>
          <p:cNvPr id="23562" name="Object 11"/>
          <p:cNvGraphicFramePr>
            <a:graphicFrameLocks noChangeAspect="1"/>
          </p:cNvGraphicFramePr>
          <p:nvPr/>
        </p:nvGraphicFramePr>
        <p:xfrm>
          <a:off x="7772400" y="3200400"/>
          <a:ext cx="287338" cy="311150"/>
        </p:xfrm>
        <a:graphic>
          <a:graphicData uri="http://schemas.openxmlformats.org/presentationml/2006/ole">
            <mc:AlternateContent xmlns:mc="http://schemas.openxmlformats.org/markup-compatibility/2006">
              <mc:Choice xmlns:v="urn:schemas-microsoft-com:vml" Requires="v">
                <p:oleObj spid="_x0000_s23655" name="公式" r:id="rId3" imgW="152268" imgH="164957" progId="Equation.3">
                  <p:embed/>
                </p:oleObj>
              </mc:Choice>
              <mc:Fallback>
                <p:oleObj name="公式" r:id="rId3" imgW="152268" imgH="16495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3200400"/>
                        <a:ext cx="2873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996" name="Object 12"/>
          <p:cNvGraphicFramePr>
            <a:graphicFrameLocks noChangeAspect="1"/>
          </p:cNvGraphicFramePr>
          <p:nvPr/>
        </p:nvGraphicFramePr>
        <p:xfrm>
          <a:off x="6116638" y="2584450"/>
          <a:ext cx="457200" cy="387350"/>
        </p:xfrm>
        <a:graphic>
          <a:graphicData uri="http://schemas.openxmlformats.org/presentationml/2006/ole">
            <mc:AlternateContent xmlns:mc="http://schemas.openxmlformats.org/markup-compatibility/2006">
              <mc:Choice xmlns:v="urn:schemas-microsoft-com:vml" Requires="v">
                <p:oleObj spid="_x0000_s23656" name="公式" r:id="rId5" imgW="253780" imgH="215713" progId="Equation.3">
                  <p:embed/>
                </p:oleObj>
              </mc:Choice>
              <mc:Fallback>
                <p:oleObj name="公式" r:id="rId5" imgW="253780" imgH="21571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638" y="2584450"/>
                        <a:ext cx="4572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997" name="Object 13"/>
          <p:cNvGraphicFramePr>
            <a:graphicFrameLocks noChangeAspect="1"/>
          </p:cNvGraphicFramePr>
          <p:nvPr/>
        </p:nvGraphicFramePr>
        <p:xfrm>
          <a:off x="8369300" y="2538413"/>
          <a:ext cx="533400" cy="430212"/>
        </p:xfrm>
        <a:graphic>
          <a:graphicData uri="http://schemas.openxmlformats.org/presentationml/2006/ole">
            <mc:AlternateContent xmlns:mc="http://schemas.openxmlformats.org/markup-compatibility/2006">
              <mc:Choice xmlns:v="urn:schemas-microsoft-com:vml" Requires="v">
                <p:oleObj spid="_x0000_s23657" name="公式" r:id="rId7" imgW="266353" imgH="215619" progId="Equation.3">
                  <p:embed/>
                </p:oleObj>
              </mc:Choice>
              <mc:Fallback>
                <p:oleObj name="公式" r:id="rId7" imgW="266353" imgH="21561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9300" y="2538413"/>
                        <a:ext cx="5334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998" name="Object 14"/>
          <p:cNvGraphicFramePr>
            <a:graphicFrameLocks noChangeAspect="1"/>
          </p:cNvGraphicFramePr>
          <p:nvPr/>
        </p:nvGraphicFramePr>
        <p:xfrm>
          <a:off x="6934200" y="2667000"/>
          <a:ext cx="242888" cy="412750"/>
        </p:xfrm>
        <a:graphic>
          <a:graphicData uri="http://schemas.openxmlformats.org/presentationml/2006/ole">
            <mc:AlternateContent xmlns:mc="http://schemas.openxmlformats.org/markup-compatibility/2006">
              <mc:Choice xmlns:v="urn:schemas-microsoft-com:vml" Requires="v">
                <p:oleObj spid="_x0000_s23658" name="公式" r:id="rId9" imgW="126780" imgH="215526" progId="Equation.3">
                  <p:embed/>
                </p:oleObj>
              </mc:Choice>
              <mc:Fallback>
                <p:oleObj name="公式" r:id="rId9" imgW="126780" imgH="21552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2667000"/>
                        <a:ext cx="24288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999" name="Object 15"/>
          <p:cNvGraphicFramePr>
            <a:graphicFrameLocks noChangeAspect="1"/>
          </p:cNvGraphicFramePr>
          <p:nvPr/>
        </p:nvGraphicFramePr>
        <p:xfrm>
          <a:off x="8293100" y="3124200"/>
          <a:ext cx="268288" cy="412750"/>
        </p:xfrm>
        <a:graphic>
          <a:graphicData uri="http://schemas.openxmlformats.org/presentationml/2006/ole">
            <mc:AlternateContent xmlns:mc="http://schemas.openxmlformats.org/markup-compatibility/2006">
              <mc:Choice xmlns:v="urn:schemas-microsoft-com:vml" Requires="v">
                <p:oleObj spid="_x0000_s23659" name="公式" r:id="rId11" imgW="139579" imgH="215713" progId="Equation.3">
                  <p:embed/>
                </p:oleObj>
              </mc:Choice>
              <mc:Fallback>
                <p:oleObj name="公式" r:id="rId11" imgW="139579" imgH="215713"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93100" y="3124200"/>
                        <a:ext cx="26828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6"/>
          <p:cNvGraphicFramePr>
            <a:graphicFrameLocks noChangeAspect="1"/>
          </p:cNvGraphicFramePr>
          <p:nvPr/>
        </p:nvGraphicFramePr>
        <p:xfrm>
          <a:off x="0" y="1219200"/>
          <a:ext cx="6553200" cy="1076325"/>
        </p:xfrm>
        <a:graphic>
          <a:graphicData uri="http://schemas.openxmlformats.org/presentationml/2006/ole">
            <mc:AlternateContent xmlns:mc="http://schemas.openxmlformats.org/markup-compatibility/2006">
              <mc:Choice xmlns:v="urn:schemas-microsoft-com:vml" Requires="v">
                <p:oleObj spid="_x0000_s23660" name="公式" r:id="rId13" imgW="3098800" imgH="508000" progId="Equation.3">
                  <p:embed/>
                </p:oleObj>
              </mc:Choice>
              <mc:Fallback>
                <p:oleObj name="公式" r:id="rId13" imgW="3098800" imgH="5080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219200"/>
                        <a:ext cx="65532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8" name="AutoShape 17"/>
          <p:cNvSpPr>
            <a:spLocks noChangeArrowheads="1"/>
          </p:cNvSpPr>
          <p:nvPr/>
        </p:nvSpPr>
        <p:spPr bwMode="auto">
          <a:xfrm>
            <a:off x="228600" y="4876800"/>
            <a:ext cx="8610600" cy="1143000"/>
          </a:xfrm>
          <a:prstGeom prst="wedgeRoundRectCallout">
            <a:avLst>
              <a:gd name="adj1" fmla="val -36060"/>
              <a:gd name="adj2" fmla="val -243264"/>
              <a:gd name="adj3" fmla="val 16667"/>
            </a:avLst>
          </a:prstGeom>
          <a:solidFill>
            <a:schemeClr val="accent1">
              <a:alpha val="34117"/>
            </a:schemeClr>
          </a:solidFill>
          <a:ln w="9525">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如果库仑定律不是严格平方反比，则均匀带电球壳内电场不为零，</a:t>
            </a:r>
            <a:r>
              <a:rPr lang="zh-CN" altLang="en-US" sz="2800">
                <a:solidFill>
                  <a:srgbClr val="0033CC"/>
                </a:solidFill>
              </a:rPr>
              <a:t>测</a:t>
            </a:r>
            <a:r>
              <a:rPr lang="zh-CN" altLang="en-US" sz="2800">
                <a:solidFill>
                  <a:srgbClr val="792B25"/>
                </a:solidFill>
              </a:rPr>
              <a:t>内表面电荷不为零</a:t>
            </a:r>
            <a:r>
              <a:rPr lang="zh-CN" altLang="en-US" sz="2800"/>
              <a:t>。</a:t>
            </a:r>
          </a:p>
        </p:txBody>
      </p:sp>
      <p:sp>
        <p:nvSpPr>
          <p:cNvPr id="23569" name="Oval 19"/>
          <p:cNvSpPr>
            <a:spLocks noChangeArrowheads="1"/>
          </p:cNvSpPr>
          <p:nvPr/>
        </p:nvSpPr>
        <p:spPr bwMode="auto">
          <a:xfrm>
            <a:off x="7848600" y="3124200"/>
            <a:ext cx="152400" cy="762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19" name="Straight Connector 18"/>
          <p:cNvCxnSpPr>
            <a:cxnSpLocks noChangeShapeType="1"/>
          </p:cNvCxnSpPr>
          <p:nvPr/>
        </p:nvCxnSpPr>
        <p:spPr bwMode="auto">
          <a:xfrm>
            <a:off x="7924800" y="1828800"/>
            <a:ext cx="0" cy="2667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065989"/>
                                        </p:tgtEl>
                                        <p:attrNameLst>
                                          <p:attrName>style.visibility</p:attrName>
                                        </p:attrNameLst>
                                      </p:cBhvr>
                                      <p:to>
                                        <p:strVal val="visible"/>
                                      </p:to>
                                    </p:set>
                                    <p:anim calcmode="lin" valueType="num">
                                      <p:cBhvr>
                                        <p:cTn id="12" dur="1000" fill="hold"/>
                                        <p:tgtEl>
                                          <p:spTgt spid="1065989"/>
                                        </p:tgtEl>
                                        <p:attrNameLst>
                                          <p:attrName>ppt_w</p:attrName>
                                        </p:attrNameLst>
                                      </p:cBhvr>
                                      <p:tavLst>
                                        <p:tav tm="0">
                                          <p:val>
                                            <p:strVal val="#ppt_w*0.70"/>
                                          </p:val>
                                        </p:tav>
                                        <p:tav tm="100000">
                                          <p:val>
                                            <p:strVal val="#ppt_w"/>
                                          </p:val>
                                        </p:tav>
                                      </p:tavLst>
                                    </p:anim>
                                    <p:anim calcmode="lin" valueType="num">
                                      <p:cBhvr>
                                        <p:cTn id="13" dur="1000" fill="hold"/>
                                        <p:tgtEl>
                                          <p:spTgt spid="1065989"/>
                                        </p:tgtEl>
                                        <p:attrNameLst>
                                          <p:attrName>ppt_h</p:attrName>
                                        </p:attrNameLst>
                                      </p:cBhvr>
                                      <p:tavLst>
                                        <p:tav tm="0">
                                          <p:val>
                                            <p:strVal val="#ppt_h"/>
                                          </p:val>
                                        </p:tav>
                                        <p:tav tm="100000">
                                          <p:val>
                                            <p:strVal val="#ppt_h"/>
                                          </p:val>
                                        </p:tav>
                                      </p:tavLst>
                                    </p:anim>
                                    <p:animEffect transition="in" filter="fade">
                                      <p:cBhvr>
                                        <p:cTn id="14" dur="1000"/>
                                        <p:tgtEl>
                                          <p:spTgt spid="106598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065990"/>
                                        </p:tgtEl>
                                        <p:attrNameLst>
                                          <p:attrName>style.visibility</p:attrName>
                                        </p:attrNameLst>
                                      </p:cBhvr>
                                      <p:to>
                                        <p:strVal val="visible"/>
                                      </p:to>
                                    </p:set>
                                    <p:anim calcmode="lin" valueType="num">
                                      <p:cBhvr>
                                        <p:cTn id="17" dur="1000" fill="hold"/>
                                        <p:tgtEl>
                                          <p:spTgt spid="1065990"/>
                                        </p:tgtEl>
                                        <p:attrNameLst>
                                          <p:attrName>ppt_w</p:attrName>
                                        </p:attrNameLst>
                                      </p:cBhvr>
                                      <p:tavLst>
                                        <p:tav tm="0">
                                          <p:val>
                                            <p:strVal val="#ppt_w*0.70"/>
                                          </p:val>
                                        </p:tav>
                                        <p:tav tm="100000">
                                          <p:val>
                                            <p:strVal val="#ppt_w"/>
                                          </p:val>
                                        </p:tav>
                                      </p:tavLst>
                                    </p:anim>
                                    <p:anim calcmode="lin" valueType="num">
                                      <p:cBhvr>
                                        <p:cTn id="18" dur="1000" fill="hold"/>
                                        <p:tgtEl>
                                          <p:spTgt spid="1065990"/>
                                        </p:tgtEl>
                                        <p:attrNameLst>
                                          <p:attrName>ppt_h</p:attrName>
                                        </p:attrNameLst>
                                      </p:cBhvr>
                                      <p:tavLst>
                                        <p:tav tm="0">
                                          <p:val>
                                            <p:strVal val="#ppt_h"/>
                                          </p:val>
                                        </p:tav>
                                        <p:tav tm="100000">
                                          <p:val>
                                            <p:strVal val="#ppt_h"/>
                                          </p:val>
                                        </p:tav>
                                      </p:tavLst>
                                    </p:anim>
                                    <p:animEffect transition="in" filter="fade">
                                      <p:cBhvr>
                                        <p:cTn id="19" dur="1000"/>
                                        <p:tgtEl>
                                          <p:spTgt spid="1065990"/>
                                        </p:tgtEl>
                                      </p:cBhvr>
                                    </p:animEffect>
                                  </p:childTnLst>
                                </p:cTn>
                              </p:par>
                              <p:par>
                                <p:cTn id="20" presetID="55" presetClass="entr" presetSubtype="0" fill="hold" nodeType="withEffect">
                                  <p:stCondLst>
                                    <p:cond delay="0"/>
                                  </p:stCondLst>
                                  <p:childTnLst>
                                    <p:set>
                                      <p:cBhvr>
                                        <p:cTn id="21" dur="1" fill="hold">
                                          <p:stCondLst>
                                            <p:cond delay="0"/>
                                          </p:stCondLst>
                                        </p:cTn>
                                        <p:tgtEl>
                                          <p:spTgt spid="1065991"/>
                                        </p:tgtEl>
                                        <p:attrNameLst>
                                          <p:attrName>style.visibility</p:attrName>
                                        </p:attrNameLst>
                                      </p:cBhvr>
                                      <p:to>
                                        <p:strVal val="visible"/>
                                      </p:to>
                                    </p:set>
                                    <p:anim calcmode="lin" valueType="num">
                                      <p:cBhvr>
                                        <p:cTn id="22" dur="1000" fill="hold"/>
                                        <p:tgtEl>
                                          <p:spTgt spid="1065991"/>
                                        </p:tgtEl>
                                        <p:attrNameLst>
                                          <p:attrName>ppt_w</p:attrName>
                                        </p:attrNameLst>
                                      </p:cBhvr>
                                      <p:tavLst>
                                        <p:tav tm="0">
                                          <p:val>
                                            <p:strVal val="#ppt_w*0.70"/>
                                          </p:val>
                                        </p:tav>
                                        <p:tav tm="100000">
                                          <p:val>
                                            <p:strVal val="#ppt_w"/>
                                          </p:val>
                                        </p:tav>
                                      </p:tavLst>
                                    </p:anim>
                                    <p:anim calcmode="lin" valueType="num">
                                      <p:cBhvr>
                                        <p:cTn id="23" dur="1000" fill="hold"/>
                                        <p:tgtEl>
                                          <p:spTgt spid="1065991"/>
                                        </p:tgtEl>
                                        <p:attrNameLst>
                                          <p:attrName>ppt_h</p:attrName>
                                        </p:attrNameLst>
                                      </p:cBhvr>
                                      <p:tavLst>
                                        <p:tav tm="0">
                                          <p:val>
                                            <p:strVal val="#ppt_h"/>
                                          </p:val>
                                        </p:tav>
                                        <p:tav tm="100000">
                                          <p:val>
                                            <p:strVal val="#ppt_h"/>
                                          </p:val>
                                        </p:tav>
                                      </p:tavLst>
                                    </p:anim>
                                    <p:animEffect transition="in" filter="fade">
                                      <p:cBhvr>
                                        <p:cTn id="24" dur="1000"/>
                                        <p:tgtEl>
                                          <p:spTgt spid="1065991"/>
                                        </p:tgtEl>
                                      </p:cBhvr>
                                    </p:animEffect>
                                  </p:childTnLst>
                                </p:cTn>
                              </p:par>
                              <p:par>
                                <p:cTn id="25" presetID="55" presetClass="entr" presetSubtype="0" fill="hold" nodeType="withEffect">
                                  <p:stCondLst>
                                    <p:cond delay="0"/>
                                  </p:stCondLst>
                                  <p:childTnLst>
                                    <p:set>
                                      <p:cBhvr>
                                        <p:cTn id="26" dur="1" fill="hold">
                                          <p:stCondLst>
                                            <p:cond delay="0"/>
                                          </p:stCondLst>
                                        </p:cTn>
                                        <p:tgtEl>
                                          <p:spTgt spid="1065992"/>
                                        </p:tgtEl>
                                        <p:attrNameLst>
                                          <p:attrName>style.visibility</p:attrName>
                                        </p:attrNameLst>
                                      </p:cBhvr>
                                      <p:to>
                                        <p:strVal val="visible"/>
                                      </p:to>
                                    </p:set>
                                    <p:anim calcmode="lin" valueType="num">
                                      <p:cBhvr>
                                        <p:cTn id="27" dur="1000" fill="hold"/>
                                        <p:tgtEl>
                                          <p:spTgt spid="1065992"/>
                                        </p:tgtEl>
                                        <p:attrNameLst>
                                          <p:attrName>ppt_w</p:attrName>
                                        </p:attrNameLst>
                                      </p:cBhvr>
                                      <p:tavLst>
                                        <p:tav tm="0">
                                          <p:val>
                                            <p:strVal val="#ppt_w*0.70"/>
                                          </p:val>
                                        </p:tav>
                                        <p:tav tm="100000">
                                          <p:val>
                                            <p:strVal val="#ppt_w"/>
                                          </p:val>
                                        </p:tav>
                                      </p:tavLst>
                                    </p:anim>
                                    <p:anim calcmode="lin" valueType="num">
                                      <p:cBhvr>
                                        <p:cTn id="28" dur="1000" fill="hold"/>
                                        <p:tgtEl>
                                          <p:spTgt spid="1065992"/>
                                        </p:tgtEl>
                                        <p:attrNameLst>
                                          <p:attrName>ppt_h</p:attrName>
                                        </p:attrNameLst>
                                      </p:cBhvr>
                                      <p:tavLst>
                                        <p:tav tm="0">
                                          <p:val>
                                            <p:strVal val="#ppt_h"/>
                                          </p:val>
                                        </p:tav>
                                        <p:tav tm="100000">
                                          <p:val>
                                            <p:strVal val="#ppt_h"/>
                                          </p:val>
                                        </p:tav>
                                      </p:tavLst>
                                    </p:anim>
                                    <p:animEffect transition="in" filter="fade">
                                      <p:cBhvr>
                                        <p:cTn id="29" dur="1000"/>
                                        <p:tgtEl>
                                          <p:spTgt spid="1065992"/>
                                        </p:tgtEl>
                                      </p:cBhvr>
                                    </p:animEffect>
                                  </p:childTnLst>
                                </p:cTn>
                              </p:par>
                              <p:par>
                                <p:cTn id="30" presetID="55" presetClass="entr" presetSubtype="0" fill="hold" nodeType="withEffect">
                                  <p:stCondLst>
                                    <p:cond delay="0"/>
                                  </p:stCondLst>
                                  <p:childTnLst>
                                    <p:set>
                                      <p:cBhvr>
                                        <p:cTn id="31" dur="1" fill="hold">
                                          <p:stCondLst>
                                            <p:cond delay="0"/>
                                          </p:stCondLst>
                                        </p:cTn>
                                        <p:tgtEl>
                                          <p:spTgt spid="1065996"/>
                                        </p:tgtEl>
                                        <p:attrNameLst>
                                          <p:attrName>style.visibility</p:attrName>
                                        </p:attrNameLst>
                                      </p:cBhvr>
                                      <p:to>
                                        <p:strVal val="visible"/>
                                      </p:to>
                                    </p:set>
                                    <p:anim calcmode="lin" valueType="num">
                                      <p:cBhvr>
                                        <p:cTn id="32" dur="1000" fill="hold"/>
                                        <p:tgtEl>
                                          <p:spTgt spid="1065996"/>
                                        </p:tgtEl>
                                        <p:attrNameLst>
                                          <p:attrName>ppt_w</p:attrName>
                                        </p:attrNameLst>
                                      </p:cBhvr>
                                      <p:tavLst>
                                        <p:tav tm="0">
                                          <p:val>
                                            <p:strVal val="#ppt_w*0.70"/>
                                          </p:val>
                                        </p:tav>
                                        <p:tav tm="100000">
                                          <p:val>
                                            <p:strVal val="#ppt_w"/>
                                          </p:val>
                                        </p:tav>
                                      </p:tavLst>
                                    </p:anim>
                                    <p:anim calcmode="lin" valueType="num">
                                      <p:cBhvr>
                                        <p:cTn id="33" dur="1000" fill="hold"/>
                                        <p:tgtEl>
                                          <p:spTgt spid="1065996"/>
                                        </p:tgtEl>
                                        <p:attrNameLst>
                                          <p:attrName>ppt_h</p:attrName>
                                        </p:attrNameLst>
                                      </p:cBhvr>
                                      <p:tavLst>
                                        <p:tav tm="0">
                                          <p:val>
                                            <p:strVal val="#ppt_h"/>
                                          </p:val>
                                        </p:tav>
                                        <p:tav tm="100000">
                                          <p:val>
                                            <p:strVal val="#ppt_h"/>
                                          </p:val>
                                        </p:tav>
                                      </p:tavLst>
                                    </p:anim>
                                    <p:animEffect transition="in" filter="fade">
                                      <p:cBhvr>
                                        <p:cTn id="34" dur="1000"/>
                                        <p:tgtEl>
                                          <p:spTgt spid="1065996"/>
                                        </p:tgtEl>
                                      </p:cBhvr>
                                    </p:animEffect>
                                  </p:childTnLst>
                                </p:cTn>
                              </p:par>
                              <p:par>
                                <p:cTn id="35" presetID="55" presetClass="entr" presetSubtype="0" fill="hold" nodeType="withEffect">
                                  <p:stCondLst>
                                    <p:cond delay="0"/>
                                  </p:stCondLst>
                                  <p:childTnLst>
                                    <p:set>
                                      <p:cBhvr>
                                        <p:cTn id="36" dur="1" fill="hold">
                                          <p:stCondLst>
                                            <p:cond delay="0"/>
                                          </p:stCondLst>
                                        </p:cTn>
                                        <p:tgtEl>
                                          <p:spTgt spid="1065997"/>
                                        </p:tgtEl>
                                        <p:attrNameLst>
                                          <p:attrName>style.visibility</p:attrName>
                                        </p:attrNameLst>
                                      </p:cBhvr>
                                      <p:to>
                                        <p:strVal val="visible"/>
                                      </p:to>
                                    </p:set>
                                    <p:anim calcmode="lin" valueType="num">
                                      <p:cBhvr>
                                        <p:cTn id="37" dur="1000" fill="hold"/>
                                        <p:tgtEl>
                                          <p:spTgt spid="1065997"/>
                                        </p:tgtEl>
                                        <p:attrNameLst>
                                          <p:attrName>ppt_w</p:attrName>
                                        </p:attrNameLst>
                                      </p:cBhvr>
                                      <p:tavLst>
                                        <p:tav tm="0">
                                          <p:val>
                                            <p:strVal val="#ppt_w*0.70"/>
                                          </p:val>
                                        </p:tav>
                                        <p:tav tm="100000">
                                          <p:val>
                                            <p:strVal val="#ppt_w"/>
                                          </p:val>
                                        </p:tav>
                                      </p:tavLst>
                                    </p:anim>
                                    <p:anim calcmode="lin" valueType="num">
                                      <p:cBhvr>
                                        <p:cTn id="38" dur="1000" fill="hold"/>
                                        <p:tgtEl>
                                          <p:spTgt spid="1065997"/>
                                        </p:tgtEl>
                                        <p:attrNameLst>
                                          <p:attrName>ppt_h</p:attrName>
                                        </p:attrNameLst>
                                      </p:cBhvr>
                                      <p:tavLst>
                                        <p:tav tm="0">
                                          <p:val>
                                            <p:strVal val="#ppt_h"/>
                                          </p:val>
                                        </p:tav>
                                        <p:tav tm="100000">
                                          <p:val>
                                            <p:strVal val="#ppt_h"/>
                                          </p:val>
                                        </p:tav>
                                      </p:tavLst>
                                    </p:anim>
                                    <p:animEffect transition="in" filter="fade">
                                      <p:cBhvr>
                                        <p:cTn id="39" dur="1000"/>
                                        <p:tgtEl>
                                          <p:spTgt spid="1065997"/>
                                        </p:tgtEl>
                                      </p:cBhvr>
                                    </p:animEffect>
                                  </p:childTnLst>
                                </p:cTn>
                              </p:par>
                              <p:par>
                                <p:cTn id="40" presetID="55" presetClass="entr" presetSubtype="0" fill="hold" nodeType="withEffect">
                                  <p:stCondLst>
                                    <p:cond delay="0"/>
                                  </p:stCondLst>
                                  <p:childTnLst>
                                    <p:set>
                                      <p:cBhvr>
                                        <p:cTn id="41" dur="1" fill="hold">
                                          <p:stCondLst>
                                            <p:cond delay="0"/>
                                          </p:stCondLst>
                                        </p:cTn>
                                        <p:tgtEl>
                                          <p:spTgt spid="1065998"/>
                                        </p:tgtEl>
                                        <p:attrNameLst>
                                          <p:attrName>style.visibility</p:attrName>
                                        </p:attrNameLst>
                                      </p:cBhvr>
                                      <p:to>
                                        <p:strVal val="visible"/>
                                      </p:to>
                                    </p:set>
                                    <p:anim calcmode="lin" valueType="num">
                                      <p:cBhvr>
                                        <p:cTn id="42" dur="1000" fill="hold"/>
                                        <p:tgtEl>
                                          <p:spTgt spid="1065998"/>
                                        </p:tgtEl>
                                        <p:attrNameLst>
                                          <p:attrName>ppt_w</p:attrName>
                                        </p:attrNameLst>
                                      </p:cBhvr>
                                      <p:tavLst>
                                        <p:tav tm="0">
                                          <p:val>
                                            <p:strVal val="#ppt_w*0.70"/>
                                          </p:val>
                                        </p:tav>
                                        <p:tav tm="100000">
                                          <p:val>
                                            <p:strVal val="#ppt_w"/>
                                          </p:val>
                                        </p:tav>
                                      </p:tavLst>
                                    </p:anim>
                                    <p:anim calcmode="lin" valueType="num">
                                      <p:cBhvr>
                                        <p:cTn id="43" dur="1000" fill="hold"/>
                                        <p:tgtEl>
                                          <p:spTgt spid="1065998"/>
                                        </p:tgtEl>
                                        <p:attrNameLst>
                                          <p:attrName>ppt_h</p:attrName>
                                        </p:attrNameLst>
                                      </p:cBhvr>
                                      <p:tavLst>
                                        <p:tav tm="0">
                                          <p:val>
                                            <p:strVal val="#ppt_h"/>
                                          </p:val>
                                        </p:tav>
                                        <p:tav tm="100000">
                                          <p:val>
                                            <p:strVal val="#ppt_h"/>
                                          </p:val>
                                        </p:tav>
                                      </p:tavLst>
                                    </p:anim>
                                    <p:animEffect transition="in" filter="fade">
                                      <p:cBhvr>
                                        <p:cTn id="44" dur="1000"/>
                                        <p:tgtEl>
                                          <p:spTgt spid="1065998"/>
                                        </p:tgtEl>
                                      </p:cBhvr>
                                    </p:animEffect>
                                  </p:childTnLst>
                                </p:cTn>
                              </p:par>
                              <p:par>
                                <p:cTn id="45" presetID="55" presetClass="entr" presetSubtype="0" fill="hold" nodeType="withEffect">
                                  <p:stCondLst>
                                    <p:cond delay="0"/>
                                  </p:stCondLst>
                                  <p:childTnLst>
                                    <p:set>
                                      <p:cBhvr>
                                        <p:cTn id="46" dur="1" fill="hold">
                                          <p:stCondLst>
                                            <p:cond delay="0"/>
                                          </p:stCondLst>
                                        </p:cTn>
                                        <p:tgtEl>
                                          <p:spTgt spid="1065999"/>
                                        </p:tgtEl>
                                        <p:attrNameLst>
                                          <p:attrName>style.visibility</p:attrName>
                                        </p:attrNameLst>
                                      </p:cBhvr>
                                      <p:to>
                                        <p:strVal val="visible"/>
                                      </p:to>
                                    </p:set>
                                    <p:anim calcmode="lin" valueType="num">
                                      <p:cBhvr>
                                        <p:cTn id="47" dur="1000" fill="hold"/>
                                        <p:tgtEl>
                                          <p:spTgt spid="1065999"/>
                                        </p:tgtEl>
                                        <p:attrNameLst>
                                          <p:attrName>ppt_w</p:attrName>
                                        </p:attrNameLst>
                                      </p:cBhvr>
                                      <p:tavLst>
                                        <p:tav tm="0">
                                          <p:val>
                                            <p:strVal val="#ppt_w*0.70"/>
                                          </p:val>
                                        </p:tav>
                                        <p:tav tm="100000">
                                          <p:val>
                                            <p:strVal val="#ppt_w"/>
                                          </p:val>
                                        </p:tav>
                                      </p:tavLst>
                                    </p:anim>
                                    <p:anim calcmode="lin" valueType="num">
                                      <p:cBhvr>
                                        <p:cTn id="48" dur="1000" fill="hold"/>
                                        <p:tgtEl>
                                          <p:spTgt spid="1065999"/>
                                        </p:tgtEl>
                                        <p:attrNameLst>
                                          <p:attrName>ppt_h</p:attrName>
                                        </p:attrNameLst>
                                      </p:cBhvr>
                                      <p:tavLst>
                                        <p:tav tm="0">
                                          <p:val>
                                            <p:strVal val="#ppt_h"/>
                                          </p:val>
                                        </p:tav>
                                        <p:tav tm="100000">
                                          <p:val>
                                            <p:strVal val="#ppt_h"/>
                                          </p:val>
                                        </p:tav>
                                      </p:tavLst>
                                    </p:anim>
                                    <p:animEffect transition="in" filter="fade">
                                      <p:cBhvr>
                                        <p:cTn id="49" dur="1000"/>
                                        <p:tgtEl>
                                          <p:spTgt spid="1065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9" grpId="0" animBg="1"/>
      <p:bldP spid="106599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C8427AD-0753-4B3B-8E12-F697BF1B1862}" type="slidenum">
              <a:rPr lang="en-US" altLang="zh-CN" sz="800" b="0" smtClean="0"/>
              <a:pPr>
                <a:spcBef>
                  <a:spcPct val="0"/>
                </a:spcBef>
                <a:buFontTx/>
                <a:buNone/>
              </a:pPr>
              <a:t>27</a:t>
            </a:fld>
            <a:endParaRPr lang="en-US" altLang="zh-CN" sz="800" b="0" smtClean="0"/>
          </a:p>
        </p:txBody>
      </p:sp>
      <p:sp>
        <p:nvSpPr>
          <p:cNvPr id="24579" name="Rectangle 2"/>
          <p:cNvSpPr>
            <a:spLocks noGrp="1" noChangeArrowheads="1"/>
          </p:cNvSpPr>
          <p:nvPr>
            <p:ph type="title"/>
          </p:nvPr>
        </p:nvSpPr>
        <p:spPr/>
        <p:txBody>
          <a:bodyPr/>
          <a:lstStyle/>
          <a:p>
            <a:pPr eaLnBrk="1" hangingPunct="1"/>
            <a:r>
              <a:rPr lang="zh-CN" altLang="en-US" smtClean="0">
                <a:solidFill>
                  <a:srgbClr val="792B25"/>
                </a:solidFill>
              </a:rPr>
              <a:t>平方反比律</a:t>
            </a:r>
          </a:p>
        </p:txBody>
      </p:sp>
      <p:sp>
        <p:nvSpPr>
          <p:cNvPr id="24580" name="Rectangle 3"/>
          <p:cNvSpPr>
            <a:spLocks noGrp="1" noChangeArrowheads="1"/>
          </p:cNvSpPr>
          <p:nvPr>
            <p:ph type="body" idx="1"/>
          </p:nvPr>
        </p:nvSpPr>
        <p:spPr/>
        <p:txBody>
          <a:bodyPr/>
          <a:lstStyle/>
          <a:p>
            <a:pPr eaLnBrk="1" hangingPunct="1"/>
            <a:r>
              <a:rPr lang="zh-CN" altLang="en-US" smtClean="0"/>
              <a:t>其它形状的导体腔内</a:t>
            </a:r>
          </a:p>
        </p:txBody>
      </p:sp>
      <p:graphicFrame>
        <p:nvGraphicFramePr>
          <p:cNvPr id="24581" name="Object 4"/>
          <p:cNvGraphicFramePr>
            <a:graphicFrameLocks noChangeAspect="1"/>
          </p:cNvGraphicFramePr>
          <p:nvPr/>
        </p:nvGraphicFramePr>
        <p:xfrm>
          <a:off x="228600" y="2990850"/>
          <a:ext cx="8610600" cy="758825"/>
        </p:xfrm>
        <a:graphic>
          <a:graphicData uri="http://schemas.openxmlformats.org/presentationml/2006/ole">
            <mc:AlternateContent xmlns:mc="http://schemas.openxmlformats.org/markup-compatibility/2006">
              <mc:Choice xmlns:v="urn:schemas-microsoft-com:vml" Requires="v">
                <p:oleObj spid="_x0000_s24596" name="公式" r:id="rId4" imgW="2311400" imgH="203200" progId="Equation.3">
                  <p:embed/>
                </p:oleObj>
              </mc:Choice>
              <mc:Fallback>
                <p:oleObj name="公式" r:id="rId4" imgW="23114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990850"/>
                        <a:ext cx="86106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C22C428-BB7C-440A-A269-B83A4E86A3E3}" type="slidenum">
              <a:rPr lang="en-US" altLang="zh-CN" sz="800" b="0" smtClean="0"/>
              <a:pPr>
                <a:spcBef>
                  <a:spcPct val="0"/>
                </a:spcBef>
                <a:buFontTx/>
                <a:buNone/>
              </a:pPr>
              <a:t>28</a:t>
            </a:fld>
            <a:endParaRPr lang="en-US" altLang="zh-CN" sz="800" b="0" smtClean="0"/>
          </a:p>
        </p:txBody>
      </p:sp>
      <p:grpSp>
        <p:nvGrpSpPr>
          <p:cNvPr id="2" name="Group 2"/>
          <p:cNvGrpSpPr>
            <a:grpSpLocks/>
          </p:cNvGrpSpPr>
          <p:nvPr/>
        </p:nvGrpSpPr>
        <p:grpSpPr bwMode="auto">
          <a:xfrm>
            <a:off x="4724400" y="762000"/>
            <a:ext cx="4114800" cy="4191000"/>
            <a:chOff x="3024" y="576"/>
            <a:chExt cx="2592" cy="2640"/>
          </a:xfrm>
        </p:grpSpPr>
        <p:sp>
          <p:nvSpPr>
            <p:cNvPr id="26644" name="Rectangle 3"/>
            <p:cNvSpPr>
              <a:spLocks noChangeArrowheads="1"/>
            </p:cNvSpPr>
            <p:nvPr/>
          </p:nvSpPr>
          <p:spPr bwMode="auto">
            <a:xfrm>
              <a:off x="3024" y="576"/>
              <a:ext cx="2592" cy="2640"/>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5" name="AutoShape 4"/>
            <p:cNvSpPr>
              <a:spLocks noChangeArrowheads="1"/>
            </p:cNvSpPr>
            <p:nvPr/>
          </p:nvSpPr>
          <p:spPr bwMode="auto">
            <a:xfrm>
              <a:off x="3216" y="1056"/>
              <a:ext cx="2304" cy="18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9 w 21600"/>
                <a:gd name="T25" fmla="*/ 3162 h 21600"/>
                <a:gd name="T26" fmla="*/ 18441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141" y="10800"/>
                  </a:moveTo>
                  <a:cubicBezTo>
                    <a:pt x="6141" y="13373"/>
                    <a:pt x="8227" y="15459"/>
                    <a:pt x="10800" y="15459"/>
                  </a:cubicBezTo>
                  <a:cubicBezTo>
                    <a:pt x="13373" y="15459"/>
                    <a:pt x="15459" y="13373"/>
                    <a:pt x="15459" y="10800"/>
                  </a:cubicBezTo>
                  <a:cubicBezTo>
                    <a:pt x="15459" y="8227"/>
                    <a:pt x="13373" y="6141"/>
                    <a:pt x="10800" y="6141"/>
                  </a:cubicBezTo>
                  <a:cubicBezTo>
                    <a:pt x="8227" y="6141"/>
                    <a:pt x="6141" y="8227"/>
                    <a:pt x="6141" y="10800"/>
                  </a:cubicBezTo>
                  <a:close/>
                </a:path>
              </a:pathLst>
            </a:custGeom>
            <a:gradFill rotWithShape="0">
              <a:gsLst>
                <a:gs pos="0">
                  <a:srgbClr val="FFFFFF"/>
                </a:gs>
                <a:gs pos="100000">
                  <a:srgbClr val="C2C2C2"/>
                </a:gs>
              </a:gsLst>
              <a:lin ang="2700000" scaled="1"/>
            </a:gradFill>
            <a:ln w="19050">
              <a:solidFill>
                <a:srgbClr val="000000"/>
              </a:solidFill>
              <a:round/>
              <a:headEnd/>
              <a:tailEnd/>
            </a:ln>
          </p:spPr>
          <p:txBody>
            <a:bodyPr wrap="none" anchor="ctr"/>
            <a:lstStyle/>
            <a:p>
              <a:endParaRPr lang="zh-CN" altLang="en-US"/>
            </a:p>
          </p:txBody>
        </p:sp>
        <p:grpSp>
          <p:nvGrpSpPr>
            <p:cNvPr id="26646" name="Group 5"/>
            <p:cNvGrpSpPr>
              <a:grpSpLocks/>
            </p:cNvGrpSpPr>
            <p:nvPr/>
          </p:nvGrpSpPr>
          <p:grpSpPr bwMode="auto">
            <a:xfrm>
              <a:off x="4320" y="1723"/>
              <a:ext cx="528" cy="389"/>
              <a:chOff x="4320" y="1723"/>
              <a:chExt cx="528" cy="389"/>
            </a:xfrm>
          </p:grpSpPr>
          <p:sp>
            <p:nvSpPr>
              <p:cNvPr id="26647" name="Oval 6"/>
              <p:cNvSpPr>
                <a:spLocks noChangeArrowheads="1"/>
              </p:cNvSpPr>
              <p:nvPr/>
            </p:nvSpPr>
            <p:spPr bwMode="auto">
              <a:xfrm>
                <a:off x="4416" y="2016"/>
                <a:ext cx="96" cy="96"/>
              </a:xfrm>
              <a:prstGeom prst="ellipse">
                <a:avLst/>
              </a:prstGeom>
              <a:gradFill rotWithShape="0">
                <a:gsLst>
                  <a:gs pos="0">
                    <a:srgbClr val="FF0000"/>
                  </a:gs>
                  <a:gs pos="100000">
                    <a:srgbClr val="760000"/>
                  </a:gs>
                </a:gsLst>
                <a:path path="shape">
                  <a:fillToRect l="50000" t="50000" r="50000" b="50000"/>
                </a:path>
              </a:gradFill>
              <a:ln w="12700">
                <a:solidFill>
                  <a:schemeClr val="tx1"/>
                </a:solidFill>
                <a:round/>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48" name="Object 7"/>
              <p:cNvGraphicFramePr>
                <a:graphicFrameLocks noChangeAspect="1"/>
              </p:cNvGraphicFramePr>
              <p:nvPr/>
            </p:nvGraphicFramePr>
            <p:xfrm>
              <a:off x="4320" y="1723"/>
              <a:ext cx="528" cy="389"/>
            </p:xfrm>
            <a:graphic>
              <a:graphicData uri="http://schemas.openxmlformats.org/presentationml/2006/ole">
                <mc:AlternateContent xmlns:mc="http://schemas.openxmlformats.org/markup-compatibility/2006">
                  <mc:Choice xmlns:v="urn:schemas-microsoft-com:vml" Requires="v">
                    <p:oleObj spid="_x0000_s26789" name="Equation" r:id="rId3" imgW="209601" imgH="152451" progId="Equation.3">
                      <p:embed/>
                    </p:oleObj>
                  </mc:Choice>
                  <mc:Fallback>
                    <p:oleObj name="Equation" r:id="rId3" imgW="209601" imgH="15245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1723"/>
                            <a:ext cx="528"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6628" name="Text Box 8"/>
          <p:cNvSpPr txBox="1">
            <a:spLocks noChangeArrowheads="1"/>
          </p:cNvSpPr>
          <p:nvPr/>
        </p:nvSpPr>
        <p:spPr bwMode="auto">
          <a:xfrm>
            <a:off x="436563" y="11191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5"/>
              </a:buBlip>
            </a:pPr>
            <a:r>
              <a:rPr lang="en-US" altLang="zh-CN" sz="2800">
                <a:solidFill>
                  <a:srgbClr val="1C1C1C"/>
                </a:solidFill>
                <a:latin typeface="Times New Roman" panose="02020603050405020304" pitchFamily="18" charset="0"/>
              </a:rPr>
              <a:t>   </a:t>
            </a:r>
            <a:r>
              <a:rPr lang="zh-CN" altLang="en-US" sz="2800">
                <a:solidFill>
                  <a:srgbClr val="1C1C1C"/>
                </a:solidFill>
                <a:latin typeface="Times New Roman" panose="02020603050405020304" pitchFamily="18" charset="0"/>
              </a:rPr>
              <a:t>空腔内有电荷</a:t>
            </a:r>
          </a:p>
        </p:txBody>
      </p:sp>
      <p:graphicFrame>
        <p:nvGraphicFramePr>
          <p:cNvPr id="1027081" name="Object 9"/>
          <p:cNvGraphicFramePr>
            <a:graphicFrameLocks noChangeAspect="1"/>
          </p:cNvGraphicFramePr>
          <p:nvPr/>
        </p:nvGraphicFramePr>
        <p:xfrm>
          <a:off x="5943600" y="3124200"/>
          <a:ext cx="838200" cy="573088"/>
        </p:xfrm>
        <a:graphic>
          <a:graphicData uri="http://schemas.openxmlformats.org/presentationml/2006/ole">
            <mc:AlternateContent xmlns:mc="http://schemas.openxmlformats.org/markup-compatibility/2006">
              <mc:Choice xmlns:v="urn:schemas-microsoft-com:vml" Requires="v">
                <p:oleObj spid="_x0000_s26790" name="Equation" r:id="rId6" imgW="209601" imgH="133453" progId="Equation.3">
                  <p:embed/>
                </p:oleObj>
              </mc:Choice>
              <mc:Fallback>
                <p:oleObj name="Equation" r:id="rId6" imgW="209601" imgH="13345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3124200"/>
                        <a:ext cx="8382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0"/>
          <p:cNvGrpSpPr>
            <a:grpSpLocks/>
          </p:cNvGrpSpPr>
          <p:nvPr/>
        </p:nvGrpSpPr>
        <p:grpSpPr bwMode="auto">
          <a:xfrm>
            <a:off x="5029200" y="2057400"/>
            <a:ext cx="2895600" cy="1905000"/>
            <a:chOff x="3216" y="1392"/>
            <a:chExt cx="1824" cy="1200"/>
          </a:xfrm>
        </p:grpSpPr>
        <p:sp>
          <p:nvSpPr>
            <p:cNvPr id="26642" name="Oval 11"/>
            <p:cNvSpPr>
              <a:spLocks noChangeArrowheads="1"/>
            </p:cNvSpPr>
            <p:nvPr/>
          </p:nvSpPr>
          <p:spPr bwMode="auto">
            <a:xfrm>
              <a:off x="3648" y="1392"/>
              <a:ext cx="1392" cy="1200"/>
            </a:xfrm>
            <a:prstGeom prst="ellipse">
              <a:avLst/>
            </a:prstGeom>
            <a:noFill/>
            <a:ln w="28575">
              <a:solidFill>
                <a:srgbClr val="CC00CC"/>
              </a:solidFill>
              <a:prstDash val="dash"/>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43" name="Object 12"/>
            <p:cNvGraphicFramePr>
              <a:graphicFrameLocks noChangeAspect="1"/>
            </p:cNvGraphicFramePr>
            <p:nvPr/>
          </p:nvGraphicFramePr>
          <p:xfrm>
            <a:off x="3216" y="1585"/>
            <a:ext cx="441" cy="535"/>
          </p:xfrm>
          <a:graphic>
            <a:graphicData uri="http://schemas.openxmlformats.org/presentationml/2006/ole">
              <mc:AlternateContent xmlns:mc="http://schemas.openxmlformats.org/markup-compatibility/2006">
                <mc:Choice xmlns:v="urn:schemas-microsoft-com:vml" Requires="v">
                  <p:oleObj spid="_x0000_s26791" name="Equation" r:id="rId8" imgW="152226" imgH="190449" progId="Equation.3">
                    <p:embed/>
                  </p:oleObj>
                </mc:Choice>
                <mc:Fallback>
                  <p:oleObj name="Equation" r:id="rId8" imgW="152226" imgH="19044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585"/>
                          <a:ext cx="441"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7085" name="Object 13"/>
          <p:cNvGraphicFramePr>
            <a:graphicFrameLocks noChangeAspect="1"/>
          </p:cNvGraphicFramePr>
          <p:nvPr/>
        </p:nvGraphicFramePr>
        <p:xfrm>
          <a:off x="392113" y="1804988"/>
          <a:ext cx="4016375" cy="890587"/>
        </p:xfrm>
        <a:graphic>
          <a:graphicData uri="http://schemas.openxmlformats.org/presentationml/2006/ole">
            <mc:AlternateContent xmlns:mc="http://schemas.openxmlformats.org/markup-compatibility/2006">
              <mc:Choice xmlns:v="urn:schemas-microsoft-com:vml" Requires="v">
                <p:oleObj spid="_x0000_s26792" name="Equation" r:id="rId10" imgW="1434477" imgH="317362" progId="Equation.3">
                  <p:embed/>
                </p:oleObj>
              </mc:Choice>
              <mc:Fallback>
                <p:oleObj name="Equation" r:id="rId10" imgW="1434477" imgH="317362"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113" y="1804988"/>
                        <a:ext cx="40163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086" name="Object 14"/>
          <p:cNvGraphicFramePr>
            <a:graphicFrameLocks noChangeAspect="1"/>
          </p:cNvGraphicFramePr>
          <p:nvPr/>
        </p:nvGraphicFramePr>
        <p:xfrm>
          <a:off x="1219200" y="2795588"/>
          <a:ext cx="1905000" cy="862012"/>
        </p:xfrm>
        <a:graphic>
          <a:graphicData uri="http://schemas.openxmlformats.org/presentationml/2006/ole">
            <mc:AlternateContent xmlns:mc="http://schemas.openxmlformats.org/markup-compatibility/2006">
              <mc:Choice xmlns:v="urn:schemas-microsoft-com:vml" Requires="v">
                <p:oleObj spid="_x0000_s26793" name="Equation" r:id="rId12" imgW="533169" imgH="241195" progId="Equation.3">
                  <p:embed/>
                </p:oleObj>
              </mc:Choice>
              <mc:Fallback>
                <p:oleObj name="Equation" r:id="rId12" imgW="533169" imgH="241195"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2795588"/>
                        <a:ext cx="19050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087" name="Object 15"/>
          <p:cNvGraphicFramePr>
            <a:graphicFrameLocks noChangeAspect="1"/>
          </p:cNvGraphicFramePr>
          <p:nvPr/>
        </p:nvGraphicFramePr>
        <p:xfrm>
          <a:off x="7010400" y="1114425"/>
          <a:ext cx="1295400" cy="714375"/>
        </p:xfrm>
        <a:graphic>
          <a:graphicData uri="http://schemas.openxmlformats.org/presentationml/2006/ole">
            <mc:AlternateContent xmlns:mc="http://schemas.openxmlformats.org/markup-compatibility/2006">
              <mc:Choice xmlns:v="urn:schemas-microsoft-com:vml" Requires="v">
                <p:oleObj spid="_x0000_s26794" name="Equation" r:id="rId14" imgW="368140" imgH="203112" progId="Equation.3">
                  <p:embed/>
                </p:oleObj>
              </mc:Choice>
              <mc:Fallback>
                <p:oleObj name="Equation" r:id="rId14" imgW="368140" imgH="203112"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1114425"/>
                        <a:ext cx="1295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p:cNvGrpSpPr>
            <a:grpSpLocks/>
          </p:cNvGrpSpPr>
          <p:nvPr/>
        </p:nvGrpSpPr>
        <p:grpSpPr bwMode="auto">
          <a:xfrm>
            <a:off x="7646988" y="2743200"/>
            <a:ext cx="887412" cy="1381125"/>
            <a:chOff x="4865" y="1824"/>
            <a:chExt cx="559" cy="870"/>
          </a:xfrm>
        </p:grpSpPr>
        <p:sp>
          <p:nvSpPr>
            <p:cNvPr id="26640" name="Oval 17" descr="宽上对角线"/>
            <p:cNvSpPr>
              <a:spLocks noChangeArrowheads="1"/>
            </p:cNvSpPr>
            <p:nvPr/>
          </p:nvSpPr>
          <p:spPr bwMode="auto">
            <a:xfrm rot="1639960">
              <a:off x="5088" y="1824"/>
              <a:ext cx="336" cy="480"/>
            </a:xfrm>
            <a:prstGeom prst="ellipse">
              <a:avLst/>
            </a:prstGeom>
            <a:blipFill dpi="0" rotWithShape="0">
              <a:blip r:embed="rId16"/>
              <a:srcRect/>
              <a:tile tx="0" ty="0" sx="100000" sy="100000" flip="none" algn="tl"/>
            </a:blipFill>
            <a:ln w="19050">
              <a:solidFill>
                <a:srgbClr val="0000FF"/>
              </a:solidFill>
              <a:prstDash val="dash"/>
              <a:round/>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41" name="Object 18"/>
            <p:cNvGraphicFramePr>
              <a:graphicFrameLocks noChangeAspect="1"/>
            </p:cNvGraphicFramePr>
            <p:nvPr/>
          </p:nvGraphicFramePr>
          <p:xfrm>
            <a:off x="4865" y="2160"/>
            <a:ext cx="409" cy="534"/>
          </p:xfrm>
          <a:graphic>
            <a:graphicData uri="http://schemas.openxmlformats.org/presentationml/2006/ole">
              <mc:AlternateContent xmlns:mc="http://schemas.openxmlformats.org/markup-compatibility/2006">
                <mc:Choice xmlns:v="urn:schemas-microsoft-com:vml" Requires="v">
                  <p:oleObj spid="_x0000_s26795" name="Equation" r:id="rId17" imgW="133256" imgH="190449" progId="Equation.3">
                    <p:embed/>
                  </p:oleObj>
                </mc:Choice>
                <mc:Fallback>
                  <p:oleObj name="Equation" r:id="rId17" imgW="133256" imgH="190449"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5" y="2160"/>
                          <a:ext cx="409" cy="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2"/>
          <p:cNvGrpSpPr>
            <a:grpSpLocks/>
          </p:cNvGrpSpPr>
          <p:nvPr/>
        </p:nvGrpSpPr>
        <p:grpSpPr bwMode="auto">
          <a:xfrm>
            <a:off x="152400" y="5105400"/>
            <a:ext cx="8763000" cy="1382713"/>
            <a:chOff x="144" y="3216"/>
            <a:chExt cx="5520" cy="871"/>
          </a:xfrm>
        </p:grpSpPr>
        <p:sp>
          <p:nvSpPr>
            <p:cNvPr id="26636" name="Text Box 23"/>
            <p:cNvSpPr txBox="1">
              <a:spLocks noChangeArrowheads="1"/>
            </p:cNvSpPr>
            <p:nvPr/>
          </p:nvSpPr>
          <p:spPr bwMode="auto">
            <a:xfrm>
              <a:off x="144" y="3216"/>
              <a:ext cx="5520" cy="871"/>
            </a:xfrm>
            <a:prstGeom prst="rect">
              <a:avLst/>
            </a:prstGeom>
            <a:gradFill rotWithShape="0">
              <a:gsLst>
                <a:gs pos="0">
                  <a:schemeClr val="accent1"/>
                </a:gs>
                <a:gs pos="100000">
                  <a:srgbClr val="FFFFFF"/>
                </a:gs>
              </a:gsLst>
              <a:lin ang="5400000" scaled="1"/>
            </a:gradFill>
            <a:ln w="9525">
              <a:solidFill>
                <a:srgbClr val="006666"/>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        </a:t>
              </a:r>
              <a:r>
                <a:rPr lang="zh-CN" altLang="en-US" sz="2800">
                  <a:solidFill>
                    <a:srgbClr val="CC0000"/>
                  </a:solidFill>
                  <a:latin typeface="Times New Roman" panose="02020603050405020304" pitchFamily="18" charset="0"/>
                </a:rPr>
                <a:t>结论  </a:t>
              </a:r>
              <a:r>
                <a:rPr lang="zh-CN" altLang="en-US" sz="2800">
                  <a:latin typeface="Times New Roman" panose="02020603050405020304" pitchFamily="18" charset="0"/>
                </a:rPr>
                <a:t>当空腔内有电荷       时</a:t>
              </a:r>
              <a:r>
                <a:rPr lang="en-US" altLang="zh-CN" sz="2800">
                  <a:latin typeface="Times New Roman" panose="02020603050405020304" pitchFamily="18" charset="0"/>
                </a:rPr>
                <a:t>,</a:t>
              </a:r>
              <a:r>
                <a:rPr lang="zh-CN" altLang="en-US" sz="2800">
                  <a:latin typeface="Times New Roman" panose="02020603050405020304" pitchFamily="18" charset="0"/>
                </a:rPr>
                <a:t>内表面因静电感应出现等值异号的电荷       </a:t>
              </a:r>
              <a:r>
                <a:rPr lang="zh-CN" altLang="en-US" sz="2800" i="1">
                  <a:latin typeface="Times New Roman" panose="02020603050405020304" pitchFamily="18" charset="0"/>
                </a:rPr>
                <a:t>，</a:t>
              </a:r>
              <a:r>
                <a:rPr lang="zh-CN" altLang="en-US" sz="2800">
                  <a:latin typeface="Times New Roman" panose="02020603050405020304" pitchFamily="18" charset="0"/>
                </a:rPr>
                <a:t>外表面有感应电荷       （电荷守恒）</a:t>
              </a:r>
              <a:endParaRPr lang="zh-CN" altLang="en-US" sz="2800"/>
            </a:p>
          </p:txBody>
        </p:sp>
        <p:graphicFrame>
          <p:nvGraphicFramePr>
            <p:cNvPr id="26637" name="Object 24"/>
            <p:cNvGraphicFramePr>
              <a:graphicFrameLocks noChangeAspect="1"/>
            </p:cNvGraphicFramePr>
            <p:nvPr/>
          </p:nvGraphicFramePr>
          <p:xfrm>
            <a:off x="4416" y="3504"/>
            <a:ext cx="384" cy="353"/>
          </p:xfrm>
          <a:graphic>
            <a:graphicData uri="http://schemas.openxmlformats.org/presentationml/2006/ole">
              <mc:AlternateContent xmlns:mc="http://schemas.openxmlformats.org/markup-compatibility/2006">
                <mc:Choice xmlns:v="urn:schemas-microsoft-com:vml" Requires="v">
                  <p:oleObj spid="_x0000_s26796" name="Equation" r:id="rId19" imgW="241091" imgH="177646" progId="Equation.3">
                    <p:embed/>
                  </p:oleObj>
                </mc:Choice>
                <mc:Fallback>
                  <p:oleObj name="Equation" r:id="rId19" imgW="241091" imgH="177646"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6" y="3504"/>
                          <a:ext cx="384"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25"/>
            <p:cNvGraphicFramePr>
              <a:graphicFrameLocks noChangeAspect="1"/>
            </p:cNvGraphicFramePr>
            <p:nvPr/>
          </p:nvGraphicFramePr>
          <p:xfrm>
            <a:off x="2784" y="3216"/>
            <a:ext cx="384" cy="353"/>
          </p:xfrm>
          <a:graphic>
            <a:graphicData uri="http://schemas.openxmlformats.org/presentationml/2006/ole">
              <mc:AlternateContent xmlns:mc="http://schemas.openxmlformats.org/markup-compatibility/2006">
                <mc:Choice xmlns:v="urn:schemas-microsoft-com:vml" Requires="v">
                  <p:oleObj spid="_x0000_s26797" name="Equation" r:id="rId21" imgW="241091" imgH="177646" progId="Equation.3">
                    <p:embed/>
                  </p:oleObj>
                </mc:Choice>
                <mc:Fallback>
                  <p:oleObj name="Equation" r:id="rId21" imgW="241091" imgH="177646"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 y="3216"/>
                          <a:ext cx="384"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26"/>
            <p:cNvGraphicFramePr>
              <a:graphicFrameLocks noChangeAspect="1"/>
            </p:cNvGraphicFramePr>
            <p:nvPr/>
          </p:nvGraphicFramePr>
          <p:xfrm>
            <a:off x="2016" y="3504"/>
            <a:ext cx="384" cy="328"/>
          </p:xfrm>
          <a:graphic>
            <a:graphicData uri="http://schemas.openxmlformats.org/presentationml/2006/ole">
              <mc:AlternateContent xmlns:mc="http://schemas.openxmlformats.org/markup-compatibility/2006">
                <mc:Choice xmlns:v="urn:schemas-microsoft-com:vml" Requires="v">
                  <p:oleObj spid="_x0000_s26798" name="Equation" r:id="rId22" imgW="241091" imgH="164957" progId="Equation.3">
                    <p:embed/>
                  </p:oleObj>
                </mc:Choice>
                <mc:Fallback>
                  <p:oleObj name="Equation" r:id="rId22" imgW="241091" imgH="164957"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16" y="3504"/>
                          <a:ext cx="38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27085"/>
                                        </p:tgtEl>
                                        <p:attrNameLst>
                                          <p:attrName>style.visibility</p:attrName>
                                        </p:attrNameLst>
                                      </p:cBhvr>
                                      <p:to>
                                        <p:strVal val="visible"/>
                                      </p:to>
                                    </p:set>
                                    <p:animEffect transition="in" filter="blinds(vertical)">
                                      <p:cBhvr>
                                        <p:cTn id="17" dur="500"/>
                                        <p:tgtEl>
                                          <p:spTgt spid="1027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027086"/>
                                        </p:tgtEl>
                                        <p:attrNameLst>
                                          <p:attrName>style.visibility</p:attrName>
                                        </p:attrNameLst>
                                      </p:cBhvr>
                                      <p:to>
                                        <p:strVal val="visible"/>
                                      </p:to>
                                    </p:set>
                                    <p:animEffect transition="in" filter="blinds(vertical)">
                                      <p:cBhvr>
                                        <p:cTn id="27" dur="500"/>
                                        <p:tgtEl>
                                          <p:spTgt spid="10270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7081"/>
                                        </p:tgtEl>
                                        <p:attrNameLst>
                                          <p:attrName>style.visibility</p:attrName>
                                        </p:attrNameLst>
                                      </p:cBhvr>
                                      <p:to>
                                        <p:strVal val="visible"/>
                                      </p:to>
                                    </p:set>
                                    <p:animEffect transition="in" filter="box(in)">
                                      <p:cBhvr>
                                        <p:cTn id="32" dur="500"/>
                                        <p:tgtEl>
                                          <p:spTgt spid="10270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7087"/>
                                        </p:tgtEl>
                                        <p:attrNameLst>
                                          <p:attrName>style.visibility</p:attrName>
                                        </p:attrNameLst>
                                      </p:cBhvr>
                                      <p:to>
                                        <p:strVal val="visible"/>
                                      </p:to>
                                    </p:set>
                                    <p:animEffect transition="in" filter="blinds(horizontal)">
                                      <p:cBhvr>
                                        <p:cTn id="37" dur="500"/>
                                        <p:tgtEl>
                                          <p:spTgt spid="10270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AF3B85E-6B1F-4291-A029-F425D4F0E30B}" type="slidenum">
              <a:rPr lang="en-US" altLang="zh-CN" sz="800" b="0" smtClean="0"/>
              <a:pPr>
                <a:spcBef>
                  <a:spcPct val="0"/>
                </a:spcBef>
                <a:buFontTx/>
                <a:buNone/>
              </a:pPr>
              <a:t>29</a:t>
            </a:fld>
            <a:endParaRPr lang="en-US" altLang="zh-CN" sz="800" b="0" smtClean="0"/>
          </a:p>
        </p:txBody>
      </p:sp>
      <p:sp>
        <p:nvSpPr>
          <p:cNvPr id="27651" name="Oval 70"/>
          <p:cNvSpPr>
            <a:spLocks noChangeArrowheads="1"/>
          </p:cNvSpPr>
          <p:nvPr/>
        </p:nvSpPr>
        <p:spPr bwMode="auto">
          <a:xfrm>
            <a:off x="1682750" y="16002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t>
            </a:r>
          </a:p>
        </p:txBody>
      </p:sp>
      <p:graphicFrame>
        <p:nvGraphicFramePr>
          <p:cNvPr id="27652" name="Object 71"/>
          <p:cNvGraphicFramePr>
            <a:graphicFrameLocks noChangeAspect="1"/>
          </p:cNvGraphicFramePr>
          <p:nvPr/>
        </p:nvGraphicFramePr>
        <p:xfrm>
          <a:off x="3282950" y="1676400"/>
          <a:ext cx="298450" cy="298450"/>
        </p:xfrm>
        <a:graphic>
          <a:graphicData uri="http://schemas.openxmlformats.org/presentationml/2006/ole">
            <mc:AlternateContent xmlns:mc="http://schemas.openxmlformats.org/markup-compatibility/2006">
              <mc:Choice xmlns:v="urn:schemas-microsoft-com:vml" Requires="v">
                <p:oleObj spid="_x0000_s28430" name="公式" r:id="rId3" imgW="139700" imgH="139700" progId="Equation.3">
                  <p:embed/>
                </p:oleObj>
              </mc:Choice>
              <mc:Fallback>
                <p:oleObj name="公式" r:id="rId3" imgW="139700" imgH="13970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950" y="16764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72"/>
          <p:cNvGraphicFramePr>
            <a:graphicFrameLocks noChangeAspect="1"/>
          </p:cNvGraphicFramePr>
          <p:nvPr/>
        </p:nvGraphicFramePr>
        <p:xfrm>
          <a:off x="1905000" y="1752600"/>
          <a:ext cx="298450" cy="298450"/>
        </p:xfrm>
        <a:graphic>
          <a:graphicData uri="http://schemas.openxmlformats.org/presentationml/2006/ole">
            <mc:AlternateContent xmlns:mc="http://schemas.openxmlformats.org/markup-compatibility/2006">
              <mc:Choice xmlns:v="urn:schemas-microsoft-com:vml" Requires="v">
                <p:oleObj spid="_x0000_s28431" name="公式" r:id="rId5" imgW="139700" imgH="139700" progId="Equation.3">
                  <p:embed/>
                </p:oleObj>
              </mc:Choice>
              <mc:Fallback>
                <p:oleObj name="公式" r:id="rId5" imgW="139700" imgH="139700"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7526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73"/>
          <p:cNvGraphicFramePr>
            <a:graphicFrameLocks noChangeAspect="1"/>
          </p:cNvGraphicFramePr>
          <p:nvPr/>
        </p:nvGraphicFramePr>
        <p:xfrm>
          <a:off x="3511550" y="1981200"/>
          <a:ext cx="298450" cy="298450"/>
        </p:xfrm>
        <a:graphic>
          <a:graphicData uri="http://schemas.openxmlformats.org/presentationml/2006/ole">
            <mc:AlternateContent xmlns:mc="http://schemas.openxmlformats.org/markup-compatibility/2006">
              <mc:Choice xmlns:v="urn:schemas-microsoft-com:vml" Requires="v">
                <p:oleObj spid="_x0000_s28432" name="公式" r:id="rId7" imgW="139700" imgH="139700" progId="Equation.3">
                  <p:embed/>
                </p:oleObj>
              </mc:Choice>
              <mc:Fallback>
                <p:oleObj name="公式" r:id="rId7" imgW="139700" imgH="139700" progId="Equation.3">
                  <p:embed/>
                  <p:pic>
                    <p:nvPicPr>
                      <p:cNvPr id="0"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550" y="19812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74"/>
          <p:cNvGraphicFramePr>
            <a:graphicFrameLocks noChangeAspect="1"/>
          </p:cNvGraphicFramePr>
          <p:nvPr/>
        </p:nvGraphicFramePr>
        <p:xfrm>
          <a:off x="3435350" y="2209800"/>
          <a:ext cx="298450" cy="298450"/>
        </p:xfrm>
        <a:graphic>
          <a:graphicData uri="http://schemas.openxmlformats.org/presentationml/2006/ole">
            <mc:AlternateContent xmlns:mc="http://schemas.openxmlformats.org/markup-compatibility/2006">
              <mc:Choice xmlns:v="urn:schemas-microsoft-com:vml" Requires="v">
                <p:oleObj spid="_x0000_s28433" name="公式" r:id="rId8" imgW="139700" imgH="139700" progId="Equation.3">
                  <p:embed/>
                </p:oleObj>
              </mc:Choice>
              <mc:Fallback>
                <p:oleObj name="公式" r:id="rId8" imgW="139700" imgH="139700"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350" y="22098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75"/>
          <p:cNvGraphicFramePr>
            <a:graphicFrameLocks noChangeAspect="1"/>
          </p:cNvGraphicFramePr>
          <p:nvPr/>
        </p:nvGraphicFramePr>
        <p:xfrm>
          <a:off x="3130550" y="2438400"/>
          <a:ext cx="298450" cy="298450"/>
        </p:xfrm>
        <a:graphic>
          <a:graphicData uri="http://schemas.openxmlformats.org/presentationml/2006/ole">
            <mc:AlternateContent xmlns:mc="http://schemas.openxmlformats.org/markup-compatibility/2006">
              <mc:Choice xmlns:v="urn:schemas-microsoft-com:vml" Requires="v">
                <p:oleObj spid="_x0000_s28434" name="公式" r:id="rId9" imgW="139700" imgH="139700" progId="Equation.3">
                  <p:embed/>
                </p:oleObj>
              </mc:Choice>
              <mc:Fallback>
                <p:oleObj name="公式" r:id="rId9" imgW="139700" imgH="139700" progId="Equation.3">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550" y="24384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77"/>
          <p:cNvGraphicFramePr>
            <a:graphicFrameLocks noChangeAspect="1"/>
          </p:cNvGraphicFramePr>
          <p:nvPr/>
        </p:nvGraphicFramePr>
        <p:xfrm>
          <a:off x="1828800" y="2362200"/>
          <a:ext cx="298450" cy="298450"/>
        </p:xfrm>
        <a:graphic>
          <a:graphicData uri="http://schemas.openxmlformats.org/presentationml/2006/ole">
            <mc:AlternateContent xmlns:mc="http://schemas.openxmlformats.org/markup-compatibility/2006">
              <mc:Choice xmlns:v="urn:schemas-microsoft-com:vml" Requires="v">
                <p:oleObj spid="_x0000_s28435" name="公式" r:id="rId10" imgW="139700" imgH="139700" progId="Equation.3">
                  <p:embed/>
                </p:oleObj>
              </mc:Choice>
              <mc:Fallback>
                <p:oleObj name="公式" r:id="rId10" imgW="139700" imgH="139700" progId="Equation.3">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3622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78"/>
          <p:cNvGraphicFramePr>
            <a:graphicFrameLocks noChangeAspect="1"/>
          </p:cNvGraphicFramePr>
          <p:nvPr/>
        </p:nvGraphicFramePr>
        <p:xfrm>
          <a:off x="1676400" y="2057400"/>
          <a:ext cx="298450" cy="298450"/>
        </p:xfrm>
        <a:graphic>
          <a:graphicData uri="http://schemas.openxmlformats.org/presentationml/2006/ole">
            <mc:AlternateContent xmlns:mc="http://schemas.openxmlformats.org/markup-compatibility/2006">
              <mc:Choice xmlns:v="urn:schemas-microsoft-com:vml" Requires="v">
                <p:oleObj spid="_x0000_s28436" name="公式" r:id="rId11" imgW="139700" imgH="139700" progId="Equation.3">
                  <p:embed/>
                </p:oleObj>
              </mc:Choice>
              <mc:Fallback>
                <p:oleObj name="公式" r:id="rId11" imgW="139700" imgH="139700" progId="Equation.3">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0574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4"/>
          <p:cNvSpPr txBox="1">
            <a:spLocks noChangeArrowheads="1"/>
          </p:cNvSpPr>
          <p:nvPr/>
        </p:nvSpPr>
        <p:spPr bwMode="auto">
          <a:xfrm>
            <a:off x="914400" y="228600"/>
            <a:ext cx="800100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将带正电的导体</a:t>
            </a:r>
            <a:r>
              <a:rPr lang="en-US" altLang="zh-CN" sz="2400" dirty="0"/>
              <a:t>M</a:t>
            </a:r>
            <a:r>
              <a:rPr lang="zh-CN" altLang="en-US" sz="2400" dirty="0"/>
              <a:t>置于中性导体</a:t>
            </a:r>
            <a:r>
              <a:rPr lang="en-US" altLang="zh-CN" sz="2400" dirty="0"/>
              <a:t>N</a:t>
            </a:r>
            <a:r>
              <a:rPr lang="zh-CN" altLang="en-US" sz="2400" dirty="0"/>
              <a:t>附近，两者表面的电荷都将重新分布。是否可能出现这样的情况：每个导体表面都既有正电荷又有负电荷？</a:t>
            </a:r>
          </a:p>
        </p:txBody>
      </p:sp>
      <p:sp>
        <p:nvSpPr>
          <p:cNvPr id="1057826" name="Oval 34"/>
          <p:cNvSpPr>
            <a:spLocks noChangeArrowheads="1"/>
          </p:cNvSpPr>
          <p:nvPr/>
        </p:nvSpPr>
        <p:spPr bwMode="auto">
          <a:xfrm>
            <a:off x="1676400" y="40386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t>
            </a:r>
          </a:p>
        </p:txBody>
      </p:sp>
      <p:graphicFrame>
        <p:nvGraphicFramePr>
          <p:cNvPr id="1057827" name="Object 35"/>
          <p:cNvGraphicFramePr>
            <a:graphicFrameLocks noChangeAspect="1"/>
          </p:cNvGraphicFramePr>
          <p:nvPr/>
        </p:nvGraphicFramePr>
        <p:xfrm>
          <a:off x="3276600" y="4114800"/>
          <a:ext cx="298450" cy="298450"/>
        </p:xfrm>
        <a:graphic>
          <a:graphicData uri="http://schemas.openxmlformats.org/presentationml/2006/ole">
            <mc:AlternateContent xmlns:mc="http://schemas.openxmlformats.org/markup-compatibility/2006">
              <mc:Choice xmlns:v="urn:schemas-microsoft-com:vml" Requires="v">
                <p:oleObj spid="_x0000_s28437" name="公式" r:id="rId12" imgW="139700" imgH="139700" progId="Equation.3">
                  <p:embed/>
                </p:oleObj>
              </mc:Choice>
              <mc:Fallback>
                <p:oleObj name="公式" r:id="rId12" imgW="139700" imgH="139700"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41148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28" name="Object 36"/>
          <p:cNvGraphicFramePr>
            <a:graphicFrameLocks noChangeAspect="1"/>
          </p:cNvGraphicFramePr>
          <p:nvPr/>
        </p:nvGraphicFramePr>
        <p:xfrm>
          <a:off x="3429000" y="4267200"/>
          <a:ext cx="298450" cy="298450"/>
        </p:xfrm>
        <a:graphic>
          <a:graphicData uri="http://schemas.openxmlformats.org/presentationml/2006/ole">
            <mc:AlternateContent xmlns:mc="http://schemas.openxmlformats.org/markup-compatibility/2006">
              <mc:Choice xmlns:v="urn:schemas-microsoft-com:vml" Requires="v">
                <p:oleObj spid="_x0000_s28438" name="公式" r:id="rId14" imgW="139700" imgH="139700" progId="Equation.3">
                  <p:embed/>
                </p:oleObj>
              </mc:Choice>
              <mc:Fallback>
                <p:oleObj name="公式" r:id="rId14" imgW="139700" imgH="1397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2672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29" name="Object 37"/>
          <p:cNvGraphicFramePr>
            <a:graphicFrameLocks noChangeAspect="1"/>
          </p:cNvGraphicFramePr>
          <p:nvPr/>
        </p:nvGraphicFramePr>
        <p:xfrm>
          <a:off x="3505200" y="4419600"/>
          <a:ext cx="298450" cy="298450"/>
        </p:xfrm>
        <a:graphic>
          <a:graphicData uri="http://schemas.openxmlformats.org/presentationml/2006/ole">
            <mc:AlternateContent xmlns:mc="http://schemas.openxmlformats.org/markup-compatibility/2006">
              <mc:Choice xmlns:v="urn:schemas-microsoft-com:vml" Requires="v">
                <p:oleObj spid="_x0000_s28439" name="公式" r:id="rId15" imgW="139700" imgH="139700" progId="Equation.3">
                  <p:embed/>
                </p:oleObj>
              </mc:Choice>
              <mc:Fallback>
                <p:oleObj name="公式" r:id="rId15" imgW="139700" imgH="13970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4196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0" name="Object 38"/>
          <p:cNvGraphicFramePr>
            <a:graphicFrameLocks noChangeAspect="1"/>
          </p:cNvGraphicFramePr>
          <p:nvPr/>
        </p:nvGraphicFramePr>
        <p:xfrm>
          <a:off x="3429000" y="4648200"/>
          <a:ext cx="298450" cy="298450"/>
        </p:xfrm>
        <a:graphic>
          <a:graphicData uri="http://schemas.openxmlformats.org/presentationml/2006/ole">
            <mc:AlternateContent xmlns:mc="http://schemas.openxmlformats.org/markup-compatibility/2006">
              <mc:Choice xmlns:v="urn:schemas-microsoft-com:vml" Requires="v">
                <p:oleObj spid="_x0000_s28440" name="公式" r:id="rId16" imgW="139700" imgH="139700" progId="Equation.3">
                  <p:embed/>
                </p:oleObj>
              </mc:Choice>
              <mc:Fallback>
                <p:oleObj name="公式" r:id="rId16" imgW="139700" imgH="13970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6482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1" name="Object 39"/>
          <p:cNvGraphicFramePr>
            <a:graphicFrameLocks noChangeAspect="1"/>
          </p:cNvGraphicFramePr>
          <p:nvPr/>
        </p:nvGraphicFramePr>
        <p:xfrm>
          <a:off x="3124200" y="4876800"/>
          <a:ext cx="298450" cy="298450"/>
        </p:xfrm>
        <a:graphic>
          <a:graphicData uri="http://schemas.openxmlformats.org/presentationml/2006/ole">
            <mc:AlternateContent xmlns:mc="http://schemas.openxmlformats.org/markup-compatibility/2006">
              <mc:Choice xmlns:v="urn:schemas-microsoft-com:vml" Requires="v">
                <p:oleObj spid="_x0000_s28441" name="公式" r:id="rId17" imgW="139700" imgH="139700" progId="Equation.3">
                  <p:embed/>
                </p:oleObj>
              </mc:Choice>
              <mc:Fallback>
                <p:oleObj name="公式" r:id="rId17" imgW="139700" imgH="1397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8768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2" name="Object 40"/>
          <p:cNvGraphicFramePr>
            <a:graphicFrameLocks noChangeAspect="1"/>
          </p:cNvGraphicFramePr>
          <p:nvPr/>
        </p:nvGraphicFramePr>
        <p:xfrm>
          <a:off x="3276600" y="4800600"/>
          <a:ext cx="298450" cy="298450"/>
        </p:xfrm>
        <a:graphic>
          <a:graphicData uri="http://schemas.openxmlformats.org/presentationml/2006/ole">
            <mc:AlternateContent xmlns:mc="http://schemas.openxmlformats.org/markup-compatibility/2006">
              <mc:Choice xmlns:v="urn:schemas-microsoft-com:vml" Requires="v">
                <p:oleObj spid="_x0000_s28442" name="公式" r:id="rId18" imgW="139700" imgH="139700" progId="Equation.3">
                  <p:embed/>
                </p:oleObj>
              </mc:Choice>
              <mc:Fallback>
                <p:oleObj name="公式" r:id="rId18" imgW="139700" imgH="1397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8006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3" name="Object 41"/>
          <p:cNvGraphicFramePr>
            <a:graphicFrameLocks noChangeAspect="1"/>
          </p:cNvGraphicFramePr>
          <p:nvPr/>
        </p:nvGraphicFramePr>
        <p:xfrm>
          <a:off x="2971800" y="4953000"/>
          <a:ext cx="298450" cy="298450"/>
        </p:xfrm>
        <a:graphic>
          <a:graphicData uri="http://schemas.openxmlformats.org/presentationml/2006/ole">
            <mc:AlternateContent xmlns:mc="http://schemas.openxmlformats.org/markup-compatibility/2006">
              <mc:Choice xmlns:v="urn:schemas-microsoft-com:vml" Requires="v">
                <p:oleObj spid="_x0000_s28443" name="公式" r:id="rId19" imgW="139700" imgH="139700" progId="Equation.3">
                  <p:embed/>
                </p:oleObj>
              </mc:Choice>
              <mc:Fallback>
                <p:oleObj name="公式" r:id="rId19" imgW="139700" imgH="1397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9530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4" name="Object 42"/>
          <p:cNvGraphicFramePr>
            <a:graphicFrameLocks noChangeAspect="1"/>
          </p:cNvGraphicFramePr>
          <p:nvPr/>
        </p:nvGraphicFramePr>
        <p:xfrm>
          <a:off x="3048000" y="4038600"/>
          <a:ext cx="298450" cy="298450"/>
        </p:xfrm>
        <a:graphic>
          <a:graphicData uri="http://schemas.openxmlformats.org/presentationml/2006/ole">
            <mc:AlternateContent xmlns:mc="http://schemas.openxmlformats.org/markup-compatibility/2006">
              <mc:Choice xmlns:v="urn:schemas-microsoft-com:vml" Requires="v">
                <p:oleObj spid="_x0000_s28444" name="公式" r:id="rId20" imgW="139700" imgH="139700" progId="Equation.3">
                  <p:embed/>
                </p:oleObj>
              </mc:Choice>
              <mc:Fallback>
                <p:oleObj name="公式" r:id="rId20" imgW="139700" imgH="13970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0386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5" name="Object 43"/>
          <p:cNvGraphicFramePr>
            <a:graphicFrameLocks noChangeAspect="1"/>
          </p:cNvGraphicFramePr>
          <p:nvPr/>
        </p:nvGraphicFramePr>
        <p:xfrm>
          <a:off x="1633538" y="4572000"/>
          <a:ext cx="271462" cy="163513"/>
        </p:xfrm>
        <a:graphic>
          <a:graphicData uri="http://schemas.openxmlformats.org/presentationml/2006/ole">
            <mc:AlternateContent xmlns:mc="http://schemas.openxmlformats.org/markup-compatibility/2006">
              <mc:Choice xmlns:v="urn:schemas-microsoft-com:vml" Requires="v">
                <p:oleObj spid="_x0000_s28445" name="公式" r:id="rId21" imgW="126670" imgH="76002" progId="Equation.3">
                  <p:embed/>
                </p:oleObj>
              </mc:Choice>
              <mc:Fallback>
                <p:oleObj name="公式" r:id="rId21" imgW="126670" imgH="76002"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33538" y="4572000"/>
                        <a:ext cx="271462"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6" name="Object 44"/>
          <p:cNvGraphicFramePr>
            <a:graphicFrameLocks noChangeAspect="1"/>
          </p:cNvGraphicFramePr>
          <p:nvPr/>
        </p:nvGraphicFramePr>
        <p:xfrm>
          <a:off x="1676400" y="4724400"/>
          <a:ext cx="271463" cy="163513"/>
        </p:xfrm>
        <a:graphic>
          <a:graphicData uri="http://schemas.openxmlformats.org/presentationml/2006/ole">
            <mc:AlternateContent xmlns:mc="http://schemas.openxmlformats.org/markup-compatibility/2006">
              <mc:Choice xmlns:v="urn:schemas-microsoft-com:vml" Requires="v">
                <p:oleObj spid="_x0000_s28446" name="公式" r:id="rId23" imgW="126670" imgH="76002" progId="Equation.3">
                  <p:embed/>
                </p:oleObj>
              </mc:Choice>
              <mc:Fallback>
                <p:oleObj name="公式" r:id="rId23" imgW="126670" imgH="76002" progId="Equation.3">
                  <p:embed/>
                  <p:pic>
                    <p:nvPicPr>
                      <p:cNvPr id="0" name="Object 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76400" y="47244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7" name="Object 45"/>
          <p:cNvGraphicFramePr>
            <a:graphicFrameLocks noChangeAspect="1"/>
          </p:cNvGraphicFramePr>
          <p:nvPr/>
        </p:nvGraphicFramePr>
        <p:xfrm>
          <a:off x="1752600" y="4419600"/>
          <a:ext cx="271463" cy="163513"/>
        </p:xfrm>
        <a:graphic>
          <a:graphicData uri="http://schemas.openxmlformats.org/presentationml/2006/ole">
            <mc:AlternateContent xmlns:mc="http://schemas.openxmlformats.org/markup-compatibility/2006">
              <mc:Choice xmlns:v="urn:schemas-microsoft-com:vml" Requires="v">
                <p:oleObj spid="_x0000_s28447" name="公式" r:id="rId25" imgW="126670" imgH="76002" progId="Equation.3">
                  <p:embed/>
                </p:oleObj>
              </mc:Choice>
              <mc:Fallback>
                <p:oleObj name="公式" r:id="rId25" imgW="126670" imgH="76002"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2600" y="44196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38" name="Object 46"/>
          <p:cNvGraphicFramePr>
            <a:graphicFrameLocks noChangeAspect="1"/>
          </p:cNvGraphicFramePr>
          <p:nvPr/>
        </p:nvGraphicFramePr>
        <p:xfrm>
          <a:off x="1752600" y="4876800"/>
          <a:ext cx="271463" cy="163513"/>
        </p:xfrm>
        <a:graphic>
          <a:graphicData uri="http://schemas.openxmlformats.org/presentationml/2006/ole">
            <mc:AlternateContent xmlns:mc="http://schemas.openxmlformats.org/markup-compatibility/2006">
              <mc:Choice xmlns:v="urn:schemas-microsoft-com:vml" Requires="v">
                <p:oleObj spid="_x0000_s28448" name="公式" r:id="rId26" imgW="126670" imgH="76002" progId="Equation.3">
                  <p:embed/>
                </p:oleObj>
              </mc:Choice>
              <mc:Fallback>
                <p:oleObj name="公式" r:id="rId26" imgW="126670" imgH="76002" progId="Equation.3">
                  <p:embed/>
                  <p:pic>
                    <p:nvPicPr>
                      <p:cNvPr id="0"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2600" y="48768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839" name="Oval 47"/>
          <p:cNvSpPr>
            <a:spLocks noChangeArrowheads="1"/>
          </p:cNvSpPr>
          <p:nvPr/>
        </p:nvSpPr>
        <p:spPr bwMode="auto">
          <a:xfrm>
            <a:off x="4959350" y="39624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N</a:t>
            </a:r>
          </a:p>
        </p:txBody>
      </p:sp>
      <p:graphicFrame>
        <p:nvGraphicFramePr>
          <p:cNvPr id="1057840" name="Object 48"/>
          <p:cNvGraphicFramePr>
            <a:graphicFrameLocks noChangeAspect="1"/>
          </p:cNvGraphicFramePr>
          <p:nvPr/>
        </p:nvGraphicFramePr>
        <p:xfrm>
          <a:off x="6559550" y="4038600"/>
          <a:ext cx="298450" cy="298450"/>
        </p:xfrm>
        <a:graphic>
          <a:graphicData uri="http://schemas.openxmlformats.org/presentationml/2006/ole">
            <mc:AlternateContent xmlns:mc="http://schemas.openxmlformats.org/markup-compatibility/2006">
              <mc:Choice xmlns:v="urn:schemas-microsoft-com:vml" Requires="v">
                <p:oleObj spid="_x0000_s28449" name="公式" r:id="rId27" imgW="139700" imgH="139700" progId="Equation.3">
                  <p:embed/>
                </p:oleObj>
              </mc:Choice>
              <mc:Fallback>
                <p:oleObj name="公式" r:id="rId27" imgW="139700" imgH="139700"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9550" y="40386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1" name="Object 49"/>
          <p:cNvGraphicFramePr>
            <a:graphicFrameLocks noChangeAspect="1"/>
          </p:cNvGraphicFramePr>
          <p:nvPr/>
        </p:nvGraphicFramePr>
        <p:xfrm>
          <a:off x="6711950" y="4191000"/>
          <a:ext cx="298450" cy="298450"/>
        </p:xfrm>
        <a:graphic>
          <a:graphicData uri="http://schemas.openxmlformats.org/presentationml/2006/ole">
            <mc:AlternateContent xmlns:mc="http://schemas.openxmlformats.org/markup-compatibility/2006">
              <mc:Choice xmlns:v="urn:schemas-microsoft-com:vml" Requires="v">
                <p:oleObj spid="_x0000_s28450" name="公式" r:id="rId28" imgW="139700" imgH="139700" progId="Equation.3">
                  <p:embed/>
                </p:oleObj>
              </mc:Choice>
              <mc:Fallback>
                <p:oleObj name="公式" r:id="rId28" imgW="139700" imgH="139700"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41910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2" name="Object 50"/>
          <p:cNvGraphicFramePr>
            <a:graphicFrameLocks noChangeAspect="1"/>
          </p:cNvGraphicFramePr>
          <p:nvPr/>
        </p:nvGraphicFramePr>
        <p:xfrm>
          <a:off x="6788150" y="4343400"/>
          <a:ext cx="298450" cy="298450"/>
        </p:xfrm>
        <a:graphic>
          <a:graphicData uri="http://schemas.openxmlformats.org/presentationml/2006/ole">
            <mc:AlternateContent xmlns:mc="http://schemas.openxmlformats.org/markup-compatibility/2006">
              <mc:Choice xmlns:v="urn:schemas-microsoft-com:vml" Requires="v">
                <p:oleObj spid="_x0000_s28451" name="公式" r:id="rId29" imgW="139700" imgH="139700" progId="Equation.3">
                  <p:embed/>
                </p:oleObj>
              </mc:Choice>
              <mc:Fallback>
                <p:oleObj name="公式" r:id="rId29" imgW="139700" imgH="13970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150" y="43434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3" name="Object 51"/>
          <p:cNvGraphicFramePr>
            <a:graphicFrameLocks noChangeAspect="1"/>
          </p:cNvGraphicFramePr>
          <p:nvPr/>
        </p:nvGraphicFramePr>
        <p:xfrm>
          <a:off x="6711950" y="4495800"/>
          <a:ext cx="298450" cy="298450"/>
        </p:xfrm>
        <a:graphic>
          <a:graphicData uri="http://schemas.openxmlformats.org/presentationml/2006/ole">
            <mc:AlternateContent xmlns:mc="http://schemas.openxmlformats.org/markup-compatibility/2006">
              <mc:Choice xmlns:v="urn:schemas-microsoft-com:vml" Requires="v">
                <p:oleObj spid="_x0000_s28452" name="公式" r:id="rId30" imgW="139700" imgH="139700" progId="Equation.3">
                  <p:embed/>
                </p:oleObj>
              </mc:Choice>
              <mc:Fallback>
                <p:oleObj name="公式" r:id="rId30" imgW="139700" imgH="13970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44958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4" name="Object 52"/>
          <p:cNvGraphicFramePr>
            <a:graphicFrameLocks noChangeAspect="1"/>
          </p:cNvGraphicFramePr>
          <p:nvPr/>
        </p:nvGraphicFramePr>
        <p:xfrm>
          <a:off x="4916488" y="4495800"/>
          <a:ext cx="271462" cy="163513"/>
        </p:xfrm>
        <a:graphic>
          <a:graphicData uri="http://schemas.openxmlformats.org/presentationml/2006/ole">
            <mc:AlternateContent xmlns:mc="http://schemas.openxmlformats.org/markup-compatibility/2006">
              <mc:Choice xmlns:v="urn:schemas-microsoft-com:vml" Requires="v">
                <p:oleObj spid="_x0000_s28453" name="公式" r:id="rId31" imgW="126670" imgH="76002" progId="Equation.3">
                  <p:embed/>
                </p:oleObj>
              </mc:Choice>
              <mc:Fallback>
                <p:oleObj name="公式" r:id="rId31" imgW="126670" imgH="76002" progId="Equation.3">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16488" y="4495800"/>
                        <a:ext cx="271462"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5" name="Object 53"/>
          <p:cNvGraphicFramePr>
            <a:graphicFrameLocks noChangeAspect="1"/>
          </p:cNvGraphicFramePr>
          <p:nvPr/>
        </p:nvGraphicFramePr>
        <p:xfrm>
          <a:off x="4959350" y="4648200"/>
          <a:ext cx="271463" cy="163513"/>
        </p:xfrm>
        <a:graphic>
          <a:graphicData uri="http://schemas.openxmlformats.org/presentationml/2006/ole">
            <mc:AlternateContent xmlns:mc="http://schemas.openxmlformats.org/markup-compatibility/2006">
              <mc:Choice xmlns:v="urn:schemas-microsoft-com:vml" Requires="v">
                <p:oleObj spid="_x0000_s28454" name="公式" r:id="rId32" imgW="126670" imgH="76002" progId="Equation.3">
                  <p:embed/>
                </p:oleObj>
              </mc:Choice>
              <mc:Fallback>
                <p:oleObj name="公式" r:id="rId32" imgW="126670" imgH="76002" progId="Equation.3">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9350" y="46482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6" name="Object 54"/>
          <p:cNvGraphicFramePr>
            <a:graphicFrameLocks noChangeAspect="1"/>
          </p:cNvGraphicFramePr>
          <p:nvPr/>
        </p:nvGraphicFramePr>
        <p:xfrm>
          <a:off x="5035550" y="4343400"/>
          <a:ext cx="271463" cy="163513"/>
        </p:xfrm>
        <a:graphic>
          <a:graphicData uri="http://schemas.openxmlformats.org/presentationml/2006/ole">
            <mc:AlternateContent xmlns:mc="http://schemas.openxmlformats.org/markup-compatibility/2006">
              <mc:Choice xmlns:v="urn:schemas-microsoft-com:vml" Requires="v">
                <p:oleObj spid="_x0000_s28455" name="公式" r:id="rId33" imgW="126670" imgH="76002" progId="Equation.3">
                  <p:embed/>
                </p:oleObj>
              </mc:Choice>
              <mc:Fallback>
                <p:oleObj name="公式" r:id="rId33" imgW="126670" imgH="76002" progId="Equation.3">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35550" y="43434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47" name="Object 55"/>
          <p:cNvGraphicFramePr>
            <a:graphicFrameLocks noChangeAspect="1"/>
          </p:cNvGraphicFramePr>
          <p:nvPr/>
        </p:nvGraphicFramePr>
        <p:xfrm>
          <a:off x="5035550" y="4800600"/>
          <a:ext cx="271463" cy="163513"/>
        </p:xfrm>
        <a:graphic>
          <a:graphicData uri="http://schemas.openxmlformats.org/presentationml/2006/ole">
            <mc:AlternateContent xmlns:mc="http://schemas.openxmlformats.org/markup-compatibility/2006">
              <mc:Choice xmlns:v="urn:schemas-microsoft-com:vml" Requires="v">
                <p:oleObj spid="_x0000_s28456" name="公式" r:id="rId34" imgW="126670" imgH="76002" progId="Equation.3">
                  <p:embed/>
                </p:oleObj>
              </mc:Choice>
              <mc:Fallback>
                <p:oleObj name="公式" r:id="rId34" imgW="126670" imgH="76002" progId="Equation.3">
                  <p:embed/>
                  <p:pic>
                    <p:nvPicPr>
                      <p:cNvPr id="0" name="Object 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35550" y="4800600"/>
                        <a:ext cx="271463"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3"/>
          <p:cNvGrpSpPr>
            <a:grpSpLocks/>
          </p:cNvGrpSpPr>
          <p:nvPr/>
        </p:nvGrpSpPr>
        <p:grpSpPr bwMode="auto">
          <a:xfrm>
            <a:off x="1633538" y="1524000"/>
            <a:ext cx="5453062" cy="1295400"/>
            <a:chOff x="1029" y="960"/>
            <a:chExt cx="3435" cy="816"/>
          </a:xfrm>
        </p:grpSpPr>
        <p:sp>
          <p:nvSpPr>
            <p:cNvPr id="27693" name="Oval 5"/>
            <p:cNvSpPr>
              <a:spLocks noChangeArrowheads="1"/>
            </p:cNvSpPr>
            <p:nvPr/>
          </p:nvSpPr>
          <p:spPr bwMode="auto">
            <a:xfrm>
              <a:off x="1056" y="1008"/>
              <a:ext cx="1296" cy="76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t>
              </a:r>
            </a:p>
          </p:txBody>
        </p:sp>
        <p:graphicFrame>
          <p:nvGraphicFramePr>
            <p:cNvPr id="27694" name="Object 6"/>
            <p:cNvGraphicFramePr>
              <a:graphicFrameLocks noChangeAspect="1"/>
            </p:cNvGraphicFramePr>
            <p:nvPr/>
          </p:nvGraphicFramePr>
          <p:xfrm>
            <a:off x="2064" y="1056"/>
            <a:ext cx="188" cy="188"/>
          </p:xfrm>
          <a:graphic>
            <a:graphicData uri="http://schemas.openxmlformats.org/presentationml/2006/ole">
              <mc:AlternateContent xmlns:mc="http://schemas.openxmlformats.org/markup-compatibility/2006">
                <mc:Choice xmlns:v="urn:schemas-microsoft-com:vml" Requires="v">
                  <p:oleObj spid="_x0000_s28457" name="公式" r:id="rId35" imgW="139700" imgH="139700" progId="Equation.3">
                    <p:embed/>
                  </p:oleObj>
                </mc:Choice>
                <mc:Fallback>
                  <p:oleObj name="公式" r:id="rId35" imgW="139700" imgH="139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105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5" name="Object 7"/>
            <p:cNvGraphicFramePr>
              <a:graphicFrameLocks noChangeAspect="1"/>
            </p:cNvGraphicFramePr>
            <p:nvPr/>
          </p:nvGraphicFramePr>
          <p:xfrm>
            <a:off x="2160" y="1152"/>
            <a:ext cx="188" cy="188"/>
          </p:xfrm>
          <a:graphic>
            <a:graphicData uri="http://schemas.openxmlformats.org/presentationml/2006/ole">
              <mc:AlternateContent xmlns:mc="http://schemas.openxmlformats.org/markup-compatibility/2006">
                <mc:Choice xmlns:v="urn:schemas-microsoft-com:vml" Requires="v">
                  <p:oleObj spid="_x0000_s28458" name="公式" r:id="rId36" imgW="139700" imgH="139700" progId="Equation.3">
                    <p:embed/>
                  </p:oleObj>
                </mc:Choice>
                <mc:Fallback>
                  <p:oleObj name="公式" r:id="rId36" imgW="139700" imgH="139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15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6" name="Object 8"/>
            <p:cNvGraphicFramePr>
              <a:graphicFrameLocks noChangeAspect="1"/>
            </p:cNvGraphicFramePr>
            <p:nvPr/>
          </p:nvGraphicFramePr>
          <p:xfrm>
            <a:off x="2208" y="1248"/>
            <a:ext cx="188" cy="188"/>
          </p:xfrm>
          <a:graphic>
            <a:graphicData uri="http://schemas.openxmlformats.org/presentationml/2006/ole">
              <mc:AlternateContent xmlns:mc="http://schemas.openxmlformats.org/markup-compatibility/2006">
                <mc:Choice xmlns:v="urn:schemas-microsoft-com:vml" Requires="v">
                  <p:oleObj spid="_x0000_s28459" name="公式" r:id="rId37" imgW="139700" imgH="139700" progId="Equation.3">
                    <p:embed/>
                  </p:oleObj>
                </mc:Choice>
                <mc:Fallback>
                  <p:oleObj name="公式" r:id="rId37" imgW="139700" imgH="139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1248"/>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7" name="Object 9"/>
            <p:cNvGraphicFramePr>
              <a:graphicFrameLocks noChangeAspect="1"/>
            </p:cNvGraphicFramePr>
            <p:nvPr/>
          </p:nvGraphicFramePr>
          <p:xfrm>
            <a:off x="2160" y="1392"/>
            <a:ext cx="188" cy="188"/>
          </p:xfrm>
          <a:graphic>
            <a:graphicData uri="http://schemas.openxmlformats.org/presentationml/2006/ole">
              <mc:AlternateContent xmlns:mc="http://schemas.openxmlformats.org/markup-compatibility/2006">
                <mc:Choice xmlns:v="urn:schemas-microsoft-com:vml" Requires="v">
                  <p:oleObj spid="_x0000_s28460" name="公式" r:id="rId38" imgW="139700" imgH="139700" progId="Equation.3">
                    <p:embed/>
                  </p:oleObj>
                </mc:Choice>
                <mc:Fallback>
                  <p:oleObj name="公式" r:id="rId38" imgW="139700" imgH="139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39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8" name="Object 10"/>
            <p:cNvGraphicFramePr>
              <a:graphicFrameLocks noChangeAspect="1"/>
            </p:cNvGraphicFramePr>
            <p:nvPr/>
          </p:nvGraphicFramePr>
          <p:xfrm>
            <a:off x="1968" y="1536"/>
            <a:ext cx="188" cy="188"/>
          </p:xfrm>
          <a:graphic>
            <a:graphicData uri="http://schemas.openxmlformats.org/presentationml/2006/ole">
              <mc:AlternateContent xmlns:mc="http://schemas.openxmlformats.org/markup-compatibility/2006">
                <mc:Choice xmlns:v="urn:schemas-microsoft-com:vml" Requires="v">
                  <p:oleObj spid="_x0000_s28461" name="公式" r:id="rId39" imgW="139700" imgH="139700" progId="Equation.3">
                    <p:embed/>
                  </p:oleObj>
                </mc:Choice>
                <mc:Fallback>
                  <p:oleObj name="公式" r:id="rId39" imgW="139700" imgH="139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53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9" name="Object 11"/>
            <p:cNvGraphicFramePr>
              <a:graphicFrameLocks noChangeAspect="1"/>
            </p:cNvGraphicFramePr>
            <p:nvPr/>
          </p:nvGraphicFramePr>
          <p:xfrm>
            <a:off x="2064" y="1488"/>
            <a:ext cx="188" cy="188"/>
          </p:xfrm>
          <a:graphic>
            <a:graphicData uri="http://schemas.openxmlformats.org/presentationml/2006/ole">
              <mc:AlternateContent xmlns:mc="http://schemas.openxmlformats.org/markup-compatibility/2006">
                <mc:Choice xmlns:v="urn:schemas-microsoft-com:vml" Requires="v">
                  <p:oleObj spid="_x0000_s28462" name="公式" r:id="rId40" imgW="139700" imgH="139700" progId="Equation.3">
                    <p:embed/>
                  </p:oleObj>
                </mc:Choice>
                <mc:Fallback>
                  <p:oleObj name="公式" r:id="rId40" imgW="139700" imgH="1397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488"/>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0" name="Object 12"/>
            <p:cNvGraphicFramePr>
              <a:graphicFrameLocks noChangeAspect="1"/>
            </p:cNvGraphicFramePr>
            <p:nvPr/>
          </p:nvGraphicFramePr>
          <p:xfrm>
            <a:off x="1872" y="1584"/>
            <a:ext cx="188" cy="188"/>
          </p:xfrm>
          <a:graphic>
            <a:graphicData uri="http://schemas.openxmlformats.org/presentationml/2006/ole">
              <mc:AlternateContent xmlns:mc="http://schemas.openxmlformats.org/markup-compatibility/2006">
                <mc:Choice xmlns:v="urn:schemas-microsoft-com:vml" Requires="v">
                  <p:oleObj spid="_x0000_s28463" name="公式" r:id="rId41" imgW="139700" imgH="139700" progId="Equation.3">
                    <p:embed/>
                  </p:oleObj>
                </mc:Choice>
                <mc:Fallback>
                  <p:oleObj name="公式" r:id="rId41" imgW="139700" imgH="1397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1584"/>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1" name="Object 13"/>
            <p:cNvGraphicFramePr>
              <a:graphicFrameLocks noChangeAspect="1"/>
            </p:cNvGraphicFramePr>
            <p:nvPr/>
          </p:nvGraphicFramePr>
          <p:xfrm>
            <a:off x="1920" y="1008"/>
            <a:ext cx="188" cy="188"/>
          </p:xfrm>
          <a:graphic>
            <a:graphicData uri="http://schemas.openxmlformats.org/presentationml/2006/ole">
              <mc:AlternateContent xmlns:mc="http://schemas.openxmlformats.org/markup-compatibility/2006">
                <mc:Choice xmlns:v="urn:schemas-microsoft-com:vml" Requires="v">
                  <p:oleObj spid="_x0000_s28464" name="公式" r:id="rId42" imgW="139700" imgH="139700" progId="Equation.3">
                    <p:embed/>
                  </p:oleObj>
                </mc:Choice>
                <mc:Fallback>
                  <p:oleObj name="公式" r:id="rId42" imgW="139700" imgH="1397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1008"/>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2" name="Object 15"/>
            <p:cNvGraphicFramePr>
              <a:graphicFrameLocks noChangeAspect="1"/>
            </p:cNvGraphicFramePr>
            <p:nvPr/>
          </p:nvGraphicFramePr>
          <p:xfrm>
            <a:off x="1029" y="1344"/>
            <a:ext cx="171" cy="103"/>
          </p:xfrm>
          <a:graphic>
            <a:graphicData uri="http://schemas.openxmlformats.org/presentationml/2006/ole">
              <mc:AlternateContent xmlns:mc="http://schemas.openxmlformats.org/markup-compatibility/2006">
                <mc:Choice xmlns:v="urn:schemas-microsoft-com:vml" Requires="v">
                  <p:oleObj spid="_x0000_s28465" name="公式" r:id="rId43" imgW="126670" imgH="76002" progId="Equation.3">
                    <p:embed/>
                  </p:oleObj>
                </mc:Choice>
                <mc:Fallback>
                  <p:oleObj name="公式" r:id="rId43" imgW="126670" imgH="76002" progId="Equation.3">
                    <p:embed/>
                    <p:pic>
                      <p:nvPicPr>
                        <p:cNvPr id="0" name="Object 1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029" y="1344"/>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3" name="Object 18"/>
            <p:cNvGraphicFramePr>
              <a:graphicFrameLocks noChangeAspect="1"/>
            </p:cNvGraphicFramePr>
            <p:nvPr/>
          </p:nvGraphicFramePr>
          <p:xfrm>
            <a:off x="1056" y="1440"/>
            <a:ext cx="171" cy="103"/>
          </p:xfrm>
          <a:graphic>
            <a:graphicData uri="http://schemas.openxmlformats.org/presentationml/2006/ole">
              <mc:AlternateContent xmlns:mc="http://schemas.openxmlformats.org/markup-compatibility/2006">
                <mc:Choice xmlns:v="urn:schemas-microsoft-com:vml" Requires="v">
                  <p:oleObj spid="_x0000_s28466" name="公式" r:id="rId45" imgW="126670" imgH="76002" progId="Equation.3">
                    <p:embed/>
                  </p:oleObj>
                </mc:Choice>
                <mc:Fallback>
                  <p:oleObj name="公式" r:id="rId45" imgW="126670" imgH="76002" progId="Equation.3">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56" y="1440"/>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4" name="Object 19"/>
            <p:cNvGraphicFramePr>
              <a:graphicFrameLocks noChangeAspect="1"/>
            </p:cNvGraphicFramePr>
            <p:nvPr/>
          </p:nvGraphicFramePr>
          <p:xfrm>
            <a:off x="1104" y="1248"/>
            <a:ext cx="171" cy="103"/>
          </p:xfrm>
          <a:graphic>
            <a:graphicData uri="http://schemas.openxmlformats.org/presentationml/2006/ole">
              <mc:AlternateContent xmlns:mc="http://schemas.openxmlformats.org/markup-compatibility/2006">
                <mc:Choice xmlns:v="urn:schemas-microsoft-com:vml" Requires="v">
                  <p:oleObj spid="_x0000_s28467" name="公式" r:id="rId46" imgW="126670" imgH="76002" progId="Equation.3">
                    <p:embed/>
                  </p:oleObj>
                </mc:Choice>
                <mc:Fallback>
                  <p:oleObj name="公式" r:id="rId46" imgW="126670" imgH="76002"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4" y="1248"/>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5" name="Object 20"/>
            <p:cNvGraphicFramePr>
              <a:graphicFrameLocks noChangeAspect="1"/>
            </p:cNvGraphicFramePr>
            <p:nvPr/>
          </p:nvGraphicFramePr>
          <p:xfrm>
            <a:off x="1104" y="1536"/>
            <a:ext cx="171" cy="103"/>
          </p:xfrm>
          <a:graphic>
            <a:graphicData uri="http://schemas.openxmlformats.org/presentationml/2006/ole">
              <mc:AlternateContent xmlns:mc="http://schemas.openxmlformats.org/markup-compatibility/2006">
                <mc:Choice xmlns:v="urn:schemas-microsoft-com:vml" Requires="v">
                  <p:oleObj spid="_x0000_s28468" name="公式" r:id="rId47" imgW="126670" imgH="76002" progId="Equation.3">
                    <p:embed/>
                  </p:oleObj>
                </mc:Choice>
                <mc:Fallback>
                  <p:oleObj name="公式" r:id="rId47" imgW="126670" imgH="76002"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4" y="1536"/>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06" name="Oval 21"/>
            <p:cNvSpPr>
              <a:spLocks noChangeArrowheads="1"/>
            </p:cNvSpPr>
            <p:nvPr/>
          </p:nvSpPr>
          <p:spPr bwMode="auto">
            <a:xfrm>
              <a:off x="3124" y="960"/>
              <a:ext cx="1296" cy="76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N</a:t>
              </a:r>
            </a:p>
          </p:txBody>
        </p:sp>
        <p:graphicFrame>
          <p:nvGraphicFramePr>
            <p:cNvPr id="27707" name="Object 22"/>
            <p:cNvGraphicFramePr>
              <a:graphicFrameLocks noChangeAspect="1"/>
            </p:cNvGraphicFramePr>
            <p:nvPr/>
          </p:nvGraphicFramePr>
          <p:xfrm>
            <a:off x="4132" y="1008"/>
            <a:ext cx="188" cy="188"/>
          </p:xfrm>
          <a:graphic>
            <a:graphicData uri="http://schemas.openxmlformats.org/presentationml/2006/ole">
              <mc:AlternateContent xmlns:mc="http://schemas.openxmlformats.org/markup-compatibility/2006">
                <mc:Choice xmlns:v="urn:schemas-microsoft-com:vml" Requires="v">
                  <p:oleObj spid="_x0000_s28469" name="公式" r:id="rId48" imgW="139700" imgH="139700" progId="Equation.3">
                    <p:embed/>
                  </p:oleObj>
                </mc:Choice>
                <mc:Fallback>
                  <p:oleObj name="公式" r:id="rId48" imgW="139700" imgH="1397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2" y="1008"/>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8" name="Object 23"/>
            <p:cNvGraphicFramePr>
              <a:graphicFrameLocks noChangeAspect="1"/>
            </p:cNvGraphicFramePr>
            <p:nvPr/>
          </p:nvGraphicFramePr>
          <p:xfrm>
            <a:off x="4228" y="1104"/>
            <a:ext cx="188" cy="188"/>
          </p:xfrm>
          <a:graphic>
            <a:graphicData uri="http://schemas.openxmlformats.org/presentationml/2006/ole">
              <mc:AlternateContent xmlns:mc="http://schemas.openxmlformats.org/markup-compatibility/2006">
                <mc:Choice xmlns:v="urn:schemas-microsoft-com:vml" Requires="v">
                  <p:oleObj spid="_x0000_s28470" name="公式" r:id="rId49" imgW="139700" imgH="139700" progId="Equation.3">
                    <p:embed/>
                  </p:oleObj>
                </mc:Choice>
                <mc:Fallback>
                  <p:oleObj name="公式" r:id="rId49" imgW="139700" imgH="1397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8" y="1104"/>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09" name="Object 24"/>
            <p:cNvGraphicFramePr>
              <a:graphicFrameLocks noChangeAspect="1"/>
            </p:cNvGraphicFramePr>
            <p:nvPr/>
          </p:nvGraphicFramePr>
          <p:xfrm>
            <a:off x="4276" y="1200"/>
            <a:ext cx="188" cy="188"/>
          </p:xfrm>
          <a:graphic>
            <a:graphicData uri="http://schemas.openxmlformats.org/presentationml/2006/ole">
              <mc:AlternateContent xmlns:mc="http://schemas.openxmlformats.org/markup-compatibility/2006">
                <mc:Choice xmlns:v="urn:schemas-microsoft-com:vml" Requires="v">
                  <p:oleObj spid="_x0000_s28471" name="公式" r:id="rId50" imgW="139700" imgH="139700" progId="Equation.3">
                    <p:embed/>
                  </p:oleObj>
                </mc:Choice>
                <mc:Fallback>
                  <p:oleObj name="公式" r:id="rId50" imgW="139700" imgH="1397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6" y="1200"/>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0" name="Object 25"/>
            <p:cNvGraphicFramePr>
              <a:graphicFrameLocks noChangeAspect="1"/>
            </p:cNvGraphicFramePr>
            <p:nvPr/>
          </p:nvGraphicFramePr>
          <p:xfrm>
            <a:off x="4228" y="1344"/>
            <a:ext cx="188" cy="188"/>
          </p:xfrm>
          <a:graphic>
            <a:graphicData uri="http://schemas.openxmlformats.org/presentationml/2006/ole">
              <mc:AlternateContent xmlns:mc="http://schemas.openxmlformats.org/markup-compatibility/2006">
                <mc:Choice xmlns:v="urn:schemas-microsoft-com:vml" Requires="v">
                  <p:oleObj spid="_x0000_s28472" name="公式" r:id="rId51" imgW="139700" imgH="139700" progId="Equation.3">
                    <p:embed/>
                  </p:oleObj>
                </mc:Choice>
                <mc:Fallback>
                  <p:oleObj name="公式" r:id="rId51" imgW="139700" imgH="13970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8" y="1344"/>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1" name="Object 30"/>
            <p:cNvGraphicFramePr>
              <a:graphicFrameLocks noChangeAspect="1"/>
            </p:cNvGraphicFramePr>
            <p:nvPr/>
          </p:nvGraphicFramePr>
          <p:xfrm>
            <a:off x="3097" y="1296"/>
            <a:ext cx="171" cy="103"/>
          </p:xfrm>
          <a:graphic>
            <a:graphicData uri="http://schemas.openxmlformats.org/presentationml/2006/ole">
              <mc:AlternateContent xmlns:mc="http://schemas.openxmlformats.org/markup-compatibility/2006">
                <mc:Choice xmlns:v="urn:schemas-microsoft-com:vml" Requires="v">
                  <p:oleObj spid="_x0000_s28473" name="公式" r:id="rId52" imgW="126670" imgH="76002" progId="Equation.3">
                    <p:embed/>
                  </p:oleObj>
                </mc:Choice>
                <mc:Fallback>
                  <p:oleObj name="公式" r:id="rId52" imgW="126670" imgH="76002"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97" y="1296"/>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2" name="Object 31"/>
            <p:cNvGraphicFramePr>
              <a:graphicFrameLocks noChangeAspect="1"/>
            </p:cNvGraphicFramePr>
            <p:nvPr/>
          </p:nvGraphicFramePr>
          <p:xfrm>
            <a:off x="3124" y="1392"/>
            <a:ext cx="171" cy="103"/>
          </p:xfrm>
          <a:graphic>
            <a:graphicData uri="http://schemas.openxmlformats.org/presentationml/2006/ole">
              <mc:AlternateContent xmlns:mc="http://schemas.openxmlformats.org/markup-compatibility/2006">
                <mc:Choice xmlns:v="urn:schemas-microsoft-com:vml" Requires="v">
                  <p:oleObj spid="_x0000_s28474" name="公式" r:id="rId53" imgW="126670" imgH="76002" progId="Equation.3">
                    <p:embed/>
                  </p:oleObj>
                </mc:Choice>
                <mc:Fallback>
                  <p:oleObj name="公式" r:id="rId53" imgW="126670" imgH="76002"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24" y="1392"/>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3" name="Object 32"/>
            <p:cNvGraphicFramePr>
              <a:graphicFrameLocks noChangeAspect="1"/>
            </p:cNvGraphicFramePr>
            <p:nvPr/>
          </p:nvGraphicFramePr>
          <p:xfrm>
            <a:off x="3172" y="1200"/>
            <a:ext cx="171" cy="103"/>
          </p:xfrm>
          <a:graphic>
            <a:graphicData uri="http://schemas.openxmlformats.org/presentationml/2006/ole">
              <mc:AlternateContent xmlns:mc="http://schemas.openxmlformats.org/markup-compatibility/2006">
                <mc:Choice xmlns:v="urn:schemas-microsoft-com:vml" Requires="v">
                  <p:oleObj spid="_x0000_s28475" name="公式" r:id="rId54" imgW="126670" imgH="76002" progId="Equation.3">
                    <p:embed/>
                  </p:oleObj>
                </mc:Choice>
                <mc:Fallback>
                  <p:oleObj name="公式" r:id="rId54" imgW="126670" imgH="76002"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72" y="1200"/>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4" name="Object 33"/>
            <p:cNvGraphicFramePr>
              <a:graphicFrameLocks noChangeAspect="1"/>
            </p:cNvGraphicFramePr>
            <p:nvPr/>
          </p:nvGraphicFramePr>
          <p:xfrm>
            <a:off x="3172" y="1488"/>
            <a:ext cx="171" cy="103"/>
          </p:xfrm>
          <a:graphic>
            <a:graphicData uri="http://schemas.openxmlformats.org/presentationml/2006/ole">
              <mc:AlternateContent xmlns:mc="http://schemas.openxmlformats.org/markup-compatibility/2006">
                <mc:Choice xmlns:v="urn:schemas-microsoft-com:vml" Requires="v">
                  <p:oleObj spid="_x0000_s28476" name="公式" r:id="rId55" imgW="126670" imgH="76002" progId="Equation.3">
                    <p:embed/>
                  </p:oleObj>
                </mc:Choice>
                <mc:Fallback>
                  <p:oleObj name="公式" r:id="rId55" imgW="126670" imgH="76002"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72" y="1488"/>
                          <a:ext cx="17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15" name="Freeform 56"/>
            <p:cNvSpPr>
              <a:spLocks/>
            </p:cNvSpPr>
            <p:nvPr/>
          </p:nvSpPr>
          <p:spPr bwMode="auto">
            <a:xfrm>
              <a:off x="2304" y="1008"/>
              <a:ext cx="816" cy="240"/>
            </a:xfrm>
            <a:custGeom>
              <a:avLst/>
              <a:gdLst>
                <a:gd name="T0" fmla="*/ 0 w 816"/>
                <a:gd name="T1" fmla="*/ 240 h 240"/>
                <a:gd name="T2" fmla="*/ 336 w 816"/>
                <a:gd name="T3" fmla="*/ 0 h 240"/>
                <a:gd name="T4" fmla="*/ 816 w 816"/>
                <a:gd name="T5" fmla="*/ 240 h 240"/>
                <a:gd name="T6" fmla="*/ 0 60000 65536"/>
                <a:gd name="T7" fmla="*/ 0 60000 65536"/>
                <a:gd name="T8" fmla="*/ 0 60000 65536"/>
                <a:gd name="T9" fmla="*/ 0 w 816"/>
                <a:gd name="T10" fmla="*/ 0 h 240"/>
                <a:gd name="T11" fmla="*/ 816 w 816"/>
                <a:gd name="T12" fmla="*/ 240 h 240"/>
              </a:gdLst>
              <a:ahLst/>
              <a:cxnLst>
                <a:cxn ang="T6">
                  <a:pos x="T0" y="T1"/>
                </a:cxn>
                <a:cxn ang="T7">
                  <a:pos x="T2" y="T3"/>
                </a:cxn>
                <a:cxn ang="T8">
                  <a:pos x="T4" y="T5"/>
                </a:cxn>
              </a:cxnLst>
              <a:rect l="T9" t="T10" r="T11" b="T12"/>
              <a:pathLst>
                <a:path w="816" h="240">
                  <a:moveTo>
                    <a:pt x="0" y="240"/>
                  </a:moveTo>
                  <a:cubicBezTo>
                    <a:pt x="100" y="120"/>
                    <a:pt x="200" y="0"/>
                    <a:pt x="336" y="0"/>
                  </a:cubicBezTo>
                  <a:cubicBezTo>
                    <a:pt x="472" y="0"/>
                    <a:pt x="644" y="120"/>
                    <a:pt x="816" y="240"/>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7850" name="Freeform 58"/>
          <p:cNvSpPr>
            <a:spLocks/>
          </p:cNvSpPr>
          <p:nvPr/>
        </p:nvSpPr>
        <p:spPr bwMode="auto">
          <a:xfrm>
            <a:off x="7010400" y="2209800"/>
            <a:ext cx="1143000" cy="685800"/>
          </a:xfrm>
          <a:custGeom>
            <a:avLst/>
            <a:gdLst>
              <a:gd name="T0" fmla="*/ 0 w 720"/>
              <a:gd name="T1" fmla="*/ 0 h 432"/>
              <a:gd name="T2" fmla="*/ 2147483646 w 720"/>
              <a:gd name="T3" fmla="*/ 2147483646 h 432"/>
              <a:gd name="T4" fmla="*/ 2147483646 w 720"/>
              <a:gd name="T5" fmla="*/ 2147483646 h 432"/>
              <a:gd name="T6" fmla="*/ 0 60000 65536"/>
              <a:gd name="T7" fmla="*/ 0 60000 65536"/>
              <a:gd name="T8" fmla="*/ 0 60000 65536"/>
              <a:gd name="T9" fmla="*/ 0 w 720"/>
              <a:gd name="T10" fmla="*/ 0 h 432"/>
              <a:gd name="T11" fmla="*/ 720 w 720"/>
              <a:gd name="T12" fmla="*/ 432 h 432"/>
            </a:gdLst>
            <a:ahLst/>
            <a:cxnLst>
              <a:cxn ang="T6">
                <a:pos x="T0" y="T1"/>
              </a:cxn>
              <a:cxn ang="T7">
                <a:pos x="T2" y="T3"/>
              </a:cxn>
              <a:cxn ang="T8">
                <a:pos x="T4" y="T5"/>
              </a:cxn>
            </a:cxnLst>
            <a:rect l="T9" t="T10" r="T11" b="T12"/>
            <a:pathLst>
              <a:path w="720" h="432">
                <a:moveTo>
                  <a:pt x="0" y="0"/>
                </a:moveTo>
                <a:cubicBezTo>
                  <a:pt x="156" y="36"/>
                  <a:pt x="312" y="72"/>
                  <a:pt x="432" y="144"/>
                </a:cubicBezTo>
                <a:cubicBezTo>
                  <a:pt x="552" y="216"/>
                  <a:pt x="636" y="324"/>
                  <a:pt x="720"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7851" name="Freeform 59"/>
          <p:cNvSpPr>
            <a:spLocks/>
          </p:cNvSpPr>
          <p:nvPr/>
        </p:nvSpPr>
        <p:spPr bwMode="auto">
          <a:xfrm>
            <a:off x="990600" y="2286000"/>
            <a:ext cx="685800" cy="838200"/>
          </a:xfrm>
          <a:custGeom>
            <a:avLst/>
            <a:gdLst>
              <a:gd name="T0" fmla="*/ 0 w 432"/>
              <a:gd name="T1" fmla="*/ 2147483646 h 528"/>
              <a:gd name="T2" fmla="*/ 2147483646 w 432"/>
              <a:gd name="T3" fmla="*/ 2147483646 h 528"/>
              <a:gd name="T4" fmla="*/ 2147483646 w 432"/>
              <a:gd name="T5" fmla="*/ 0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0" y="528"/>
                </a:moveTo>
                <a:cubicBezTo>
                  <a:pt x="12" y="404"/>
                  <a:pt x="24" y="280"/>
                  <a:pt x="96" y="192"/>
                </a:cubicBezTo>
                <a:cubicBezTo>
                  <a:pt x="168" y="104"/>
                  <a:pt x="300" y="52"/>
                  <a:pt x="432" y="0"/>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057852" name="Object 60"/>
          <p:cNvGraphicFramePr>
            <a:graphicFrameLocks noChangeAspect="1"/>
          </p:cNvGraphicFramePr>
          <p:nvPr/>
        </p:nvGraphicFramePr>
        <p:xfrm>
          <a:off x="8001000" y="2895600"/>
          <a:ext cx="457200" cy="381000"/>
        </p:xfrm>
        <a:graphic>
          <a:graphicData uri="http://schemas.openxmlformats.org/presentationml/2006/ole">
            <mc:AlternateContent xmlns:mc="http://schemas.openxmlformats.org/markup-compatibility/2006">
              <mc:Choice xmlns:v="urn:schemas-microsoft-com:vml" Requires="v">
                <p:oleObj spid="_x0000_s28477" name="公式" r:id="rId56" imgW="152202" imgH="126835" progId="Equation.3">
                  <p:embed/>
                </p:oleObj>
              </mc:Choice>
              <mc:Fallback>
                <p:oleObj name="公式" r:id="rId56" imgW="152202" imgH="126835" progId="Equation.3">
                  <p:embed/>
                  <p:pic>
                    <p:nvPicPr>
                      <p:cNvPr id="0" name="Object 60"/>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8001000" y="28956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7853" name="Object 61"/>
          <p:cNvGraphicFramePr>
            <a:graphicFrameLocks noChangeAspect="1"/>
          </p:cNvGraphicFramePr>
          <p:nvPr/>
        </p:nvGraphicFramePr>
        <p:xfrm>
          <a:off x="762000" y="3048000"/>
          <a:ext cx="301625" cy="469900"/>
        </p:xfrm>
        <a:graphic>
          <a:graphicData uri="http://schemas.openxmlformats.org/presentationml/2006/ole">
            <mc:AlternateContent xmlns:mc="http://schemas.openxmlformats.org/markup-compatibility/2006">
              <mc:Choice xmlns:v="urn:schemas-microsoft-com:vml" Requires="v">
                <p:oleObj spid="_x0000_s28478" name="公式" r:id="rId58" imgW="114102" imgH="177492" progId="Equation.3">
                  <p:embed/>
                </p:oleObj>
              </mc:Choice>
              <mc:Fallback>
                <p:oleObj name="公式" r:id="rId58" imgW="114102" imgH="177492" progId="Equation.3">
                  <p:embed/>
                  <p:pic>
                    <p:nvPicPr>
                      <p:cNvPr id="0" name="Object 61"/>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62000" y="3048000"/>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856" name="Freeform 64"/>
          <p:cNvSpPr>
            <a:spLocks/>
          </p:cNvSpPr>
          <p:nvPr/>
        </p:nvSpPr>
        <p:spPr bwMode="auto">
          <a:xfrm>
            <a:off x="3657600" y="4876800"/>
            <a:ext cx="1143000" cy="685800"/>
          </a:xfrm>
          <a:custGeom>
            <a:avLst/>
            <a:gdLst>
              <a:gd name="T0" fmla="*/ 0 w 720"/>
              <a:gd name="T1" fmla="*/ 0 h 432"/>
              <a:gd name="T2" fmla="*/ 2147483646 w 720"/>
              <a:gd name="T3" fmla="*/ 2147483646 h 432"/>
              <a:gd name="T4" fmla="*/ 2147483646 w 720"/>
              <a:gd name="T5" fmla="*/ 2147483646 h 432"/>
              <a:gd name="T6" fmla="*/ 0 60000 65536"/>
              <a:gd name="T7" fmla="*/ 0 60000 65536"/>
              <a:gd name="T8" fmla="*/ 0 60000 65536"/>
              <a:gd name="T9" fmla="*/ 0 w 720"/>
              <a:gd name="T10" fmla="*/ 0 h 432"/>
              <a:gd name="T11" fmla="*/ 720 w 720"/>
              <a:gd name="T12" fmla="*/ 432 h 432"/>
            </a:gdLst>
            <a:ahLst/>
            <a:cxnLst>
              <a:cxn ang="T6">
                <a:pos x="T0" y="T1"/>
              </a:cxn>
              <a:cxn ang="T7">
                <a:pos x="T2" y="T3"/>
              </a:cxn>
              <a:cxn ang="T8">
                <a:pos x="T4" y="T5"/>
              </a:cxn>
            </a:cxnLst>
            <a:rect l="T9" t="T10" r="T11" b="T12"/>
            <a:pathLst>
              <a:path w="720" h="432">
                <a:moveTo>
                  <a:pt x="0" y="0"/>
                </a:moveTo>
                <a:cubicBezTo>
                  <a:pt x="156" y="36"/>
                  <a:pt x="312" y="72"/>
                  <a:pt x="432" y="144"/>
                </a:cubicBezTo>
                <a:cubicBezTo>
                  <a:pt x="552" y="216"/>
                  <a:pt x="636" y="324"/>
                  <a:pt x="720"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057857" name="Object 65"/>
          <p:cNvGraphicFramePr>
            <a:graphicFrameLocks noChangeAspect="1"/>
          </p:cNvGraphicFramePr>
          <p:nvPr/>
        </p:nvGraphicFramePr>
        <p:xfrm>
          <a:off x="4648200" y="5562600"/>
          <a:ext cx="457200" cy="381000"/>
        </p:xfrm>
        <a:graphic>
          <a:graphicData uri="http://schemas.openxmlformats.org/presentationml/2006/ole">
            <mc:AlternateContent xmlns:mc="http://schemas.openxmlformats.org/markup-compatibility/2006">
              <mc:Choice xmlns:v="urn:schemas-microsoft-com:vml" Requires="v">
                <p:oleObj spid="_x0000_s28479" name="公式" r:id="rId60" imgW="152202" imgH="126835" progId="Equation.3">
                  <p:embed/>
                </p:oleObj>
              </mc:Choice>
              <mc:Fallback>
                <p:oleObj name="公式" r:id="rId60" imgW="152202" imgH="126835" progId="Equation.3">
                  <p:embed/>
                  <p:pic>
                    <p:nvPicPr>
                      <p:cNvPr id="0" name="Object 65"/>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648200" y="55626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858" name="Freeform 66"/>
          <p:cNvSpPr>
            <a:spLocks/>
          </p:cNvSpPr>
          <p:nvPr/>
        </p:nvSpPr>
        <p:spPr bwMode="auto">
          <a:xfrm>
            <a:off x="685800" y="3429000"/>
            <a:ext cx="7061200" cy="1231900"/>
          </a:xfrm>
          <a:custGeom>
            <a:avLst/>
            <a:gdLst>
              <a:gd name="T0" fmla="*/ 2147483646 w 4448"/>
              <a:gd name="T1" fmla="*/ 2147483646 h 776"/>
              <a:gd name="T2" fmla="*/ 2147483646 w 4448"/>
              <a:gd name="T3" fmla="*/ 2147483646 h 776"/>
              <a:gd name="T4" fmla="*/ 2147483646 w 4448"/>
              <a:gd name="T5" fmla="*/ 2147483646 h 776"/>
              <a:gd name="T6" fmla="*/ 2147483646 w 4448"/>
              <a:gd name="T7" fmla="*/ 2147483646 h 776"/>
              <a:gd name="T8" fmla="*/ 2147483646 w 4448"/>
              <a:gd name="T9" fmla="*/ 2147483646 h 776"/>
              <a:gd name="T10" fmla="*/ 0 60000 65536"/>
              <a:gd name="T11" fmla="*/ 0 60000 65536"/>
              <a:gd name="T12" fmla="*/ 0 60000 65536"/>
              <a:gd name="T13" fmla="*/ 0 60000 65536"/>
              <a:gd name="T14" fmla="*/ 0 60000 65536"/>
              <a:gd name="T15" fmla="*/ 0 w 4448"/>
              <a:gd name="T16" fmla="*/ 0 h 776"/>
              <a:gd name="T17" fmla="*/ 4448 w 4448"/>
              <a:gd name="T18" fmla="*/ 776 h 776"/>
            </a:gdLst>
            <a:ahLst/>
            <a:cxnLst>
              <a:cxn ang="T10">
                <a:pos x="T0" y="T1"/>
              </a:cxn>
              <a:cxn ang="T11">
                <a:pos x="T2" y="T3"/>
              </a:cxn>
              <a:cxn ang="T12">
                <a:pos x="T4" y="T5"/>
              </a:cxn>
              <a:cxn ang="T13">
                <a:pos x="T6" y="T7"/>
              </a:cxn>
              <a:cxn ang="T14">
                <a:pos x="T8" y="T9"/>
              </a:cxn>
            </a:cxnLst>
            <a:rect l="T15" t="T16" r="T17" b="T18"/>
            <a:pathLst>
              <a:path w="4448" h="776">
                <a:moveTo>
                  <a:pt x="3968" y="728"/>
                </a:moveTo>
                <a:cubicBezTo>
                  <a:pt x="4208" y="548"/>
                  <a:pt x="4448" y="368"/>
                  <a:pt x="4160" y="248"/>
                </a:cubicBezTo>
                <a:cubicBezTo>
                  <a:pt x="3872" y="128"/>
                  <a:pt x="2888" y="0"/>
                  <a:pt x="2240" y="8"/>
                </a:cubicBezTo>
                <a:cubicBezTo>
                  <a:pt x="1592" y="16"/>
                  <a:pt x="544" y="168"/>
                  <a:pt x="272" y="296"/>
                </a:cubicBezTo>
                <a:cubicBezTo>
                  <a:pt x="0" y="424"/>
                  <a:pt x="304" y="600"/>
                  <a:pt x="608" y="776"/>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7859" name="Freeform 67"/>
          <p:cNvSpPr>
            <a:spLocks/>
          </p:cNvSpPr>
          <p:nvPr/>
        </p:nvSpPr>
        <p:spPr bwMode="auto">
          <a:xfrm>
            <a:off x="4635500" y="4648200"/>
            <a:ext cx="1308100" cy="990600"/>
          </a:xfrm>
          <a:custGeom>
            <a:avLst/>
            <a:gdLst>
              <a:gd name="T0" fmla="*/ 2147483646 w 824"/>
              <a:gd name="T1" fmla="*/ 2147483646 h 624"/>
              <a:gd name="T2" fmla="*/ 2147483646 w 824"/>
              <a:gd name="T3" fmla="*/ 2147483646 h 624"/>
              <a:gd name="T4" fmla="*/ 2147483646 w 824"/>
              <a:gd name="T5" fmla="*/ 0 h 624"/>
              <a:gd name="T6" fmla="*/ 0 60000 65536"/>
              <a:gd name="T7" fmla="*/ 0 60000 65536"/>
              <a:gd name="T8" fmla="*/ 0 60000 65536"/>
              <a:gd name="T9" fmla="*/ 0 w 824"/>
              <a:gd name="T10" fmla="*/ 0 h 624"/>
              <a:gd name="T11" fmla="*/ 824 w 824"/>
              <a:gd name="T12" fmla="*/ 624 h 624"/>
            </a:gdLst>
            <a:ahLst/>
            <a:cxnLst>
              <a:cxn ang="T6">
                <a:pos x="T0" y="T1"/>
              </a:cxn>
              <a:cxn ang="T7">
                <a:pos x="T2" y="T3"/>
              </a:cxn>
              <a:cxn ang="T8">
                <a:pos x="T4" y="T5"/>
              </a:cxn>
            </a:cxnLst>
            <a:rect l="T9" t="T10" r="T11" b="T12"/>
            <a:pathLst>
              <a:path w="824" h="624">
                <a:moveTo>
                  <a:pt x="824" y="624"/>
                </a:moveTo>
                <a:cubicBezTo>
                  <a:pt x="516" y="508"/>
                  <a:pt x="208" y="392"/>
                  <a:pt x="104" y="288"/>
                </a:cubicBezTo>
                <a:cubicBezTo>
                  <a:pt x="0" y="184"/>
                  <a:pt x="100" y="92"/>
                  <a:pt x="200" y="0"/>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057860" name="Object 68"/>
          <p:cNvGraphicFramePr>
            <a:graphicFrameLocks noChangeAspect="1"/>
          </p:cNvGraphicFramePr>
          <p:nvPr/>
        </p:nvGraphicFramePr>
        <p:xfrm>
          <a:off x="6019800" y="5486400"/>
          <a:ext cx="301625" cy="469900"/>
        </p:xfrm>
        <a:graphic>
          <a:graphicData uri="http://schemas.openxmlformats.org/presentationml/2006/ole">
            <mc:AlternateContent xmlns:mc="http://schemas.openxmlformats.org/markup-compatibility/2006">
              <mc:Choice xmlns:v="urn:schemas-microsoft-com:vml" Requires="v">
                <p:oleObj spid="_x0000_s28480" name="公式" r:id="rId62" imgW="114102" imgH="177492" progId="Equation.3">
                  <p:embed/>
                </p:oleObj>
              </mc:Choice>
              <mc:Fallback>
                <p:oleObj name="公式" r:id="rId62" imgW="114102" imgH="177492" progId="Equation.3">
                  <p:embed/>
                  <p:pic>
                    <p:nvPicPr>
                      <p:cNvPr id="0" name="Object 68"/>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6019800" y="5486400"/>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7861" name="Text Box 69"/>
          <p:cNvSpPr txBox="1">
            <a:spLocks noChangeArrowheads="1"/>
          </p:cNvSpPr>
          <p:nvPr/>
        </p:nvSpPr>
        <p:spPr bwMode="auto">
          <a:xfrm>
            <a:off x="685800" y="5943600"/>
            <a:ext cx="7797800" cy="461963"/>
          </a:xfrm>
          <a:prstGeom prst="rect">
            <a:avLst/>
          </a:prstGeom>
          <a:noFill/>
          <a:ln w="9525">
            <a:noFill/>
            <a:miter lim="800000"/>
            <a:headEnd/>
            <a:tailEnd/>
          </a:ln>
        </p:spPr>
        <p:txBody>
          <a:bodyPr wrap="none">
            <a:spAutoFit/>
          </a:bodyPr>
          <a:lstStyle/>
          <a:p>
            <a:pPr eaLnBrk="1" hangingPunct="1">
              <a:defRPr/>
            </a:pPr>
            <a:r>
              <a:rPr lang="zh-CN" altLang="en-US" sz="2400" dirty="0">
                <a:solidFill>
                  <a:srgbClr val="006600"/>
                </a:solidFill>
              </a:rPr>
              <a:t>若有</a:t>
            </a:r>
            <a:r>
              <a:rPr lang="en-US" altLang="zh-CN" sz="2400" i="1" dirty="0">
                <a:solidFill>
                  <a:srgbClr val="006600"/>
                </a:solidFill>
                <a:latin typeface="+mj-lt"/>
              </a:rPr>
              <a:t>n</a:t>
            </a:r>
            <a:r>
              <a:rPr lang="zh-CN" altLang="en-US" sz="2400" dirty="0">
                <a:solidFill>
                  <a:srgbClr val="006600"/>
                </a:solidFill>
              </a:rPr>
              <a:t>个导体，不可能每个导体表面都同时有两种电荷。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7850"/>
                                        </p:tgtEl>
                                        <p:attrNameLst>
                                          <p:attrName>style.visibility</p:attrName>
                                        </p:attrNameLst>
                                      </p:cBhvr>
                                      <p:to>
                                        <p:strVal val="visible"/>
                                      </p:to>
                                    </p:set>
                                    <p:animEffect transition="in" filter="wipe(left)">
                                      <p:cBhvr>
                                        <p:cTn id="12" dur="500"/>
                                        <p:tgtEl>
                                          <p:spTgt spid="1057850"/>
                                        </p:tgtEl>
                                      </p:cBhvr>
                                    </p:animEffect>
                                  </p:childTnLst>
                                </p:cTn>
                              </p:par>
                              <p:par>
                                <p:cTn id="13" presetID="14" presetClass="entr" presetSubtype="10" fill="hold" nodeType="withEffect">
                                  <p:stCondLst>
                                    <p:cond delay="0"/>
                                  </p:stCondLst>
                                  <p:childTnLst>
                                    <p:set>
                                      <p:cBhvr>
                                        <p:cTn id="14" dur="1" fill="hold">
                                          <p:stCondLst>
                                            <p:cond delay="0"/>
                                          </p:stCondLst>
                                        </p:cTn>
                                        <p:tgtEl>
                                          <p:spTgt spid="1057852"/>
                                        </p:tgtEl>
                                        <p:attrNameLst>
                                          <p:attrName>style.visibility</p:attrName>
                                        </p:attrNameLst>
                                      </p:cBhvr>
                                      <p:to>
                                        <p:strVal val="visible"/>
                                      </p:to>
                                    </p:set>
                                    <p:animEffect transition="in" filter="randombar(horizontal)">
                                      <p:cBhvr>
                                        <p:cTn id="15" dur="500"/>
                                        <p:tgtEl>
                                          <p:spTgt spid="10578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057851"/>
                                        </p:tgtEl>
                                        <p:attrNameLst>
                                          <p:attrName>style.visibility</p:attrName>
                                        </p:attrNameLst>
                                      </p:cBhvr>
                                      <p:to>
                                        <p:strVal val="visible"/>
                                      </p:to>
                                    </p:set>
                                    <p:animEffect transition="in" filter="wipe(down)">
                                      <p:cBhvr>
                                        <p:cTn id="20" dur="500"/>
                                        <p:tgtEl>
                                          <p:spTgt spid="1057851"/>
                                        </p:tgtEl>
                                      </p:cBhvr>
                                    </p:animEffect>
                                  </p:childTnLst>
                                </p:cTn>
                              </p:par>
                              <p:par>
                                <p:cTn id="21" presetID="14" presetClass="entr" presetSubtype="10" fill="hold" nodeType="withEffect">
                                  <p:stCondLst>
                                    <p:cond delay="0"/>
                                  </p:stCondLst>
                                  <p:childTnLst>
                                    <p:set>
                                      <p:cBhvr>
                                        <p:cTn id="22" dur="1" fill="hold">
                                          <p:stCondLst>
                                            <p:cond delay="0"/>
                                          </p:stCondLst>
                                        </p:cTn>
                                        <p:tgtEl>
                                          <p:spTgt spid="1057853"/>
                                        </p:tgtEl>
                                        <p:attrNameLst>
                                          <p:attrName>style.visibility</p:attrName>
                                        </p:attrNameLst>
                                      </p:cBhvr>
                                      <p:to>
                                        <p:strVal val="visible"/>
                                      </p:to>
                                    </p:set>
                                    <p:animEffect transition="in" filter="randombar(horizontal)">
                                      <p:cBhvr>
                                        <p:cTn id="23" dur="500"/>
                                        <p:tgtEl>
                                          <p:spTgt spid="10578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57826"/>
                                        </p:tgtEl>
                                        <p:attrNameLst>
                                          <p:attrName>style.visibility</p:attrName>
                                        </p:attrNameLst>
                                      </p:cBhvr>
                                      <p:to>
                                        <p:strVal val="visible"/>
                                      </p:to>
                                    </p:set>
                                    <p:animEffect transition="in" filter="randombar(horizontal)">
                                      <p:cBhvr>
                                        <p:cTn id="28" dur="500"/>
                                        <p:tgtEl>
                                          <p:spTgt spid="1057826"/>
                                        </p:tgtEl>
                                      </p:cBhvr>
                                    </p:animEffect>
                                  </p:childTnLst>
                                </p:cTn>
                              </p:par>
                              <p:par>
                                <p:cTn id="29" presetID="14" presetClass="entr" presetSubtype="10" fill="hold" nodeType="withEffect">
                                  <p:stCondLst>
                                    <p:cond delay="0"/>
                                  </p:stCondLst>
                                  <p:childTnLst>
                                    <p:set>
                                      <p:cBhvr>
                                        <p:cTn id="30" dur="1" fill="hold">
                                          <p:stCondLst>
                                            <p:cond delay="0"/>
                                          </p:stCondLst>
                                        </p:cTn>
                                        <p:tgtEl>
                                          <p:spTgt spid="1057827"/>
                                        </p:tgtEl>
                                        <p:attrNameLst>
                                          <p:attrName>style.visibility</p:attrName>
                                        </p:attrNameLst>
                                      </p:cBhvr>
                                      <p:to>
                                        <p:strVal val="visible"/>
                                      </p:to>
                                    </p:set>
                                    <p:animEffect transition="in" filter="randombar(horizontal)">
                                      <p:cBhvr>
                                        <p:cTn id="31" dur="500"/>
                                        <p:tgtEl>
                                          <p:spTgt spid="1057827"/>
                                        </p:tgtEl>
                                      </p:cBhvr>
                                    </p:animEffect>
                                  </p:childTnLst>
                                </p:cTn>
                              </p:par>
                              <p:par>
                                <p:cTn id="32" presetID="14" presetClass="entr" presetSubtype="10" fill="hold" nodeType="withEffect">
                                  <p:stCondLst>
                                    <p:cond delay="0"/>
                                  </p:stCondLst>
                                  <p:childTnLst>
                                    <p:set>
                                      <p:cBhvr>
                                        <p:cTn id="33" dur="1" fill="hold">
                                          <p:stCondLst>
                                            <p:cond delay="0"/>
                                          </p:stCondLst>
                                        </p:cTn>
                                        <p:tgtEl>
                                          <p:spTgt spid="1057828"/>
                                        </p:tgtEl>
                                        <p:attrNameLst>
                                          <p:attrName>style.visibility</p:attrName>
                                        </p:attrNameLst>
                                      </p:cBhvr>
                                      <p:to>
                                        <p:strVal val="visible"/>
                                      </p:to>
                                    </p:set>
                                    <p:animEffect transition="in" filter="randombar(horizontal)">
                                      <p:cBhvr>
                                        <p:cTn id="34" dur="500"/>
                                        <p:tgtEl>
                                          <p:spTgt spid="1057828"/>
                                        </p:tgtEl>
                                      </p:cBhvr>
                                    </p:animEffect>
                                  </p:childTnLst>
                                </p:cTn>
                              </p:par>
                              <p:par>
                                <p:cTn id="35" presetID="14" presetClass="entr" presetSubtype="10" fill="hold" nodeType="withEffect">
                                  <p:stCondLst>
                                    <p:cond delay="0"/>
                                  </p:stCondLst>
                                  <p:childTnLst>
                                    <p:set>
                                      <p:cBhvr>
                                        <p:cTn id="36" dur="1" fill="hold">
                                          <p:stCondLst>
                                            <p:cond delay="0"/>
                                          </p:stCondLst>
                                        </p:cTn>
                                        <p:tgtEl>
                                          <p:spTgt spid="1057829"/>
                                        </p:tgtEl>
                                        <p:attrNameLst>
                                          <p:attrName>style.visibility</p:attrName>
                                        </p:attrNameLst>
                                      </p:cBhvr>
                                      <p:to>
                                        <p:strVal val="visible"/>
                                      </p:to>
                                    </p:set>
                                    <p:animEffect transition="in" filter="randombar(horizontal)">
                                      <p:cBhvr>
                                        <p:cTn id="37" dur="500"/>
                                        <p:tgtEl>
                                          <p:spTgt spid="1057829"/>
                                        </p:tgtEl>
                                      </p:cBhvr>
                                    </p:animEffect>
                                  </p:childTnLst>
                                </p:cTn>
                              </p:par>
                              <p:par>
                                <p:cTn id="38" presetID="14" presetClass="entr" presetSubtype="10" fill="hold" nodeType="withEffect">
                                  <p:stCondLst>
                                    <p:cond delay="0"/>
                                  </p:stCondLst>
                                  <p:childTnLst>
                                    <p:set>
                                      <p:cBhvr>
                                        <p:cTn id="39" dur="1" fill="hold">
                                          <p:stCondLst>
                                            <p:cond delay="0"/>
                                          </p:stCondLst>
                                        </p:cTn>
                                        <p:tgtEl>
                                          <p:spTgt spid="1057830"/>
                                        </p:tgtEl>
                                        <p:attrNameLst>
                                          <p:attrName>style.visibility</p:attrName>
                                        </p:attrNameLst>
                                      </p:cBhvr>
                                      <p:to>
                                        <p:strVal val="visible"/>
                                      </p:to>
                                    </p:set>
                                    <p:animEffect transition="in" filter="randombar(horizontal)">
                                      <p:cBhvr>
                                        <p:cTn id="40" dur="500"/>
                                        <p:tgtEl>
                                          <p:spTgt spid="1057830"/>
                                        </p:tgtEl>
                                      </p:cBhvr>
                                    </p:animEffect>
                                  </p:childTnLst>
                                </p:cTn>
                              </p:par>
                              <p:par>
                                <p:cTn id="41" presetID="14" presetClass="entr" presetSubtype="10" fill="hold" nodeType="withEffect">
                                  <p:stCondLst>
                                    <p:cond delay="0"/>
                                  </p:stCondLst>
                                  <p:childTnLst>
                                    <p:set>
                                      <p:cBhvr>
                                        <p:cTn id="42" dur="1" fill="hold">
                                          <p:stCondLst>
                                            <p:cond delay="0"/>
                                          </p:stCondLst>
                                        </p:cTn>
                                        <p:tgtEl>
                                          <p:spTgt spid="1057831"/>
                                        </p:tgtEl>
                                        <p:attrNameLst>
                                          <p:attrName>style.visibility</p:attrName>
                                        </p:attrNameLst>
                                      </p:cBhvr>
                                      <p:to>
                                        <p:strVal val="visible"/>
                                      </p:to>
                                    </p:set>
                                    <p:animEffect transition="in" filter="randombar(horizontal)">
                                      <p:cBhvr>
                                        <p:cTn id="43" dur="500"/>
                                        <p:tgtEl>
                                          <p:spTgt spid="1057831"/>
                                        </p:tgtEl>
                                      </p:cBhvr>
                                    </p:animEffect>
                                  </p:childTnLst>
                                </p:cTn>
                              </p:par>
                              <p:par>
                                <p:cTn id="44" presetID="14" presetClass="entr" presetSubtype="10" fill="hold" nodeType="withEffect">
                                  <p:stCondLst>
                                    <p:cond delay="0"/>
                                  </p:stCondLst>
                                  <p:childTnLst>
                                    <p:set>
                                      <p:cBhvr>
                                        <p:cTn id="45" dur="1" fill="hold">
                                          <p:stCondLst>
                                            <p:cond delay="0"/>
                                          </p:stCondLst>
                                        </p:cTn>
                                        <p:tgtEl>
                                          <p:spTgt spid="1057832"/>
                                        </p:tgtEl>
                                        <p:attrNameLst>
                                          <p:attrName>style.visibility</p:attrName>
                                        </p:attrNameLst>
                                      </p:cBhvr>
                                      <p:to>
                                        <p:strVal val="visible"/>
                                      </p:to>
                                    </p:set>
                                    <p:animEffect transition="in" filter="randombar(horizontal)">
                                      <p:cBhvr>
                                        <p:cTn id="46" dur="500"/>
                                        <p:tgtEl>
                                          <p:spTgt spid="1057832"/>
                                        </p:tgtEl>
                                      </p:cBhvr>
                                    </p:animEffect>
                                  </p:childTnLst>
                                </p:cTn>
                              </p:par>
                              <p:par>
                                <p:cTn id="47" presetID="14" presetClass="entr" presetSubtype="10" fill="hold" nodeType="withEffect">
                                  <p:stCondLst>
                                    <p:cond delay="0"/>
                                  </p:stCondLst>
                                  <p:childTnLst>
                                    <p:set>
                                      <p:cBhvr>
                                        <p:cTn id="48" dur="1" fill="hold">
                                          <p:stCondLst>
                                            <p:cond delay="0"/>
                                          </p:stCondLst>
                                        </p:cTn>
                                        <p:tgtEl>
                                          <p:spTgt spid="1057833"/>
                                        </p:tgtEl>
                                        <p:attrNameLst>
                                          <p:attrName>style.visibility</p:attrName>
                                        </p:attrNameLst>
                                      </p:cBhvr>
                                      <p:to>
                                        <p:strVal val="visible"/>
                                      </p:to>
                                    </p:set>
                                    <p:animEffect transition="in" filter="randombar(horizontal)">
                                      <p:cBhvr>
                                        <p:cTn id="49" dur="500"/>
                                        <p:tgtEl>
                                          <p:spTgt spid="1057833"/>
                                        </p:tgtEl>
                                      </p:cBhvr>
                                    </p:animEffect>
                                  </p:childTnLst>
                                </p:cTn>
                              </p:par>
                              <p:par>
                                <p:cTn id="50" presetID="14" presetClass="entr" presetSubtype="10" fill="hold" nodeType="withEffect">
                                  <p:stCondLst>
                                    <p:cond delay="0"/>
                                  </p:stCondLst>
                                  <p:childTnLst>
                                    <p:set>
                                      <p:cBhvr>
                                        <p:cTn id="51" dur="1" fill="hold">
                                          <p:stCondLst>
                                            <p:cond delay="0"/>
                                          </p:stCondLst>
                                        </p:cTn>
                                        <p:tgtEl>
                                          <p:spTgt spid="1057834"/>
                                        </p:tgtEl>
                                        <p:attrNameLst>
                                          <p:attrName>style.visibility</p:attrName>
                                        </p:attrNameLst>
                                      </p:cBhvr>
                                      <p:to>
                                        <p:strVal val="visible"/>
                                      </p:to>
                                    </p:set>
                                    <p:animEffect transition="in" filter="randombar(horizontal)">
                                      <p:cBhvr>
                                        <p:cTn id="52" dur="500"/>
                                        <p:tgtEl>
                                          <p:spTgt spid="1057834"/>
                                        </p:tgtEl>
                                      </p:cBhvr>
                                    </p:animEffect>
                                  </p:childTnLst>
                                </p:cTn>
                              </p:par>
                              <p:par>
                                <p:cTn id="53" presetID="14" presetClass="entr" presetSubtype="10" fill="hold" nodeType="withEffect">
                                  <p:stCondLst>
                                    <p:cond delay="0"/>
                                  </p:stCondLst>
                                  <p:childTnLst>
                                    <p:set>
                                      <p:cBhvr>
                                        <p:cTn id="54" dur="1" fill="hold">
                                          <p:stCondLst>
                                            <p:cond delay="0"/>
                                          </p:stCondLst>
                                        </p:cTn>
                                        <p:tgtEl>
                                          <p:spTgt spid="1057835"/>
                                        </p:tgtEl>
                                        <p:attrNameLst>
                                          <p:attrName>style.visibility</p:attrName>
                                        </p:attrNameLst>
                                      </p:cBhvr>
                                      <p:to>
                                        <p:strVal val="visible"/>
                                      </p:to>
                                    </p:set>
                                    <p:animEffect transition="in" filter="randombar(horizontal)">
                                      <p:cBhvr>
                                        <p:cTn id="55" dur="500"/>
                                        <p:tgtEl>
                                          <p:spTgt spid="1057835"/>
                                        </p:tgtEl>
                                      </p:cBhvr>
                                    </p:animEffect>
                                  </p:childTnLst>
                                </p:cTn>
                              </p:par>
                              <p:par>
                                <p:cTn id="56" presetID="14" presetClass="entr" presetSubtype="10" fill="hold" nodeType="withEffect">
                                  <p:stCondLst>
                                    <p:cond delay="0"/>
                                  </p:stCondLst>
                                  <p:childTnLst>
                                    <p:set>
                                      <p:cBhvr>
                                        <p:cTn id="57" dur="1" fill="hold">
                                          <p:stCondLst>
                                            <p:cond delay="0"/>
                                          </p:stCondLst>
                                        </p:cTn>
                                        <p:tgtEl>
                                          <p:spTgt spid="1057836"/>
                                        </p:tgtEl>
                                        <p:attrNameLst>
                                          <p:attrName>style.visibility</p:attrName>
                                        </p:attrNameLst>
                                      </p:cBhvr>
                                      <p:to>
                                        <p:strVal val="visible"/>
                                      </p:to>
                                    </p:set>
                                    <p:animEffect transition="in" filter="randombar(horizontal)">
                                      <p:cBhvr>
                                        <p:cTn id="58" dur="500"/>
                                        <p:tgtEl>
                                          <p:spTgt spid="1057836"/>
                                        </p:tgtEl>
                                      </p:cBhvr>
                                    </p:animEffect>
                                  </p:childTnLst>
                                </p:cTn>
                              </p:par>
                              <p:par>
                                <p:cTn id="59" presetID="14" presetClass="entr" presetSubtype="10" fill="hold" nodeType="withEffect">
                                  <p:stCondLst>
                                    <p:cond delay="0"/>
                                  </p:stCondLst>
                                  <p:childTnLst>
                                    <p:set>
                                      <p:cBhvr>
                                        <p:cTn id="60" dur="1" fill="hold">
                                          <p:stCondLst>
                                            <p:cond delay="0"/>
                                          </p:stCondLst>
                                        </p:cTn>
                                        <p:tgtEl>
                                          <p:spTgt spid="1057837"/>
                                        </p:tgtEl>
                                        <p:attrNameLst>
                                          <p:attrName>style.visibility</p:attrName>
                                        </p:attrNameLst>
                                      </p:cBhvr>
                                      <p:to>
                                        <p:strVal val="visible"/>
                                      </p:to>
                                    </p:set>
                                    <p:animEffect transition="in" filter="randombar(horizontal)">
                                      <p:cBhvr>
                                        <p:cTn id="61" dur="500"/>
                                        <p:tgtEl>
                                          <p:spTgt spid="1057837"/>
                                        </p:tgtEl>
                                      </p:cBhvr>
                                    </p:animEffect>
                                  </p:childTnLst>
                                </p:cTn>
                              </p:par>
                              <p:par>
                                <p:cTn id="62" presetID="14" presetClass="entr" presetSubtype="10" fill="hold" nodeType="withEffect">
                                  <p:stCondLst>
                                    <p:cond delay="0"/>
                                  </p:stCondLst>
                                  <p:childTnLst>
                                    <p:set>
                                      <p:cBhvr>
                                        <p:cTn id="63" dur="1" fill="hold">
                                          <p:stCondLst>
                                            <p:cond delay="0"/>
                                          </p:stCondLst>
                                        </p:cTn>
                                        <p:tgtEl>
                                          <p:spTgt spid="1057838"/>
                                        </p:tgtEl>
                                        <p:attrNameLst>
                                          <p:attrName>style.visibility</p:attrName>
                                        </p:attrNameLst>
                                      </p:cBhvr>
                                      <p:to>
                                        <p:strVal val="visible"/>
                                      </p:to>
                                    </p:set>
                                    <p:animEffect transition="in" filter="randombar(horizontal)">
                                      <p:cBhvr>
                                        <p:cTn id="64" dur="500"/>
                                        <p:tgtEl>
                                          <p:spTgt spid="105783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057839"/>
                                        </p:tgtEl>
                                        <p:attrNameLst>
                                          <p:attrName>style.visibility</p:attrName>
                                        </p:attrNameLst>
                                      </p:cBhvr>
                                      <p:to>
                                        <p:strVal val="visible"/>
                                      </p:to>
                                    </p:set>
                                    <p:animEffect transition="in" filter="randombar(horizontal)">
                                      <p:cBhvr>
                                        <p:cTn id="67" dur="500"/>
                                        <p:tgtEl>
                                          <p:spTgt spid="1057839"/>
                                        </p:tgtEl>
                                      </p:cBhvr>
                                    </p:animEffect>
                                  </p:childTnLst>
                                </p:cTn>
                              </p:par>
                              <p:par>
                                <p:cTn id="68" presetID="14" presetClass="entr" presetSubtype="10" fill="hold" nodeType="withEffect">
                                  <p:stCondLst>
                                    <p:cond delay="0"/>
                                  </p:stCondLst>
                                  <p:childTnLst>
                                    <p:set>
                                      <p:cBhvr>
                                        <p:cTn id="69" dur="1" fill="hold">
                                          <p:stCondLst>
                                            <p:cond delay="0"/>
                                          </p:stCondLst>
                                        </p:cTn>
                                        <p:tgtEl>
                                          <p:spTgt spid="1057840"/>
                                        </p:tgtEl>
                                        <p:attrNameLst>
                                          <p:attrName>style.visibility</p:attrName>
                                        </p:attrNameLst>
                                      </p:cBhvr>
                                      <p:to>
                                        <p:strVal val="visible"/>
                                      </p:to>
                                    </p:set>
                                    <p:animEffect transition="in" filter="randombar(horizontal)">
                                      <p:cBhvr>
                                        <p:cTn id="70" dur="500"/>
                                        <p:tgtEl>
                                          <p:spTgt spid="1057840"/>
                                        </p:tgtEl>
                                      </p:cBhvr>
                                    </p:animEffect>
                                  </p:childTnLst>
                                </p:cTn>
                              </p:par>
                              <p:par>
                                <p:cTn id="71" presetID="14" presetClass="entr" presetSubtype="10" fill="hold" nodeType="withEffect">
                                  <p:stCondLst>
                                    <p:cond delay="0"/>
                                  </p:stCondLst>
                                  <p:childTnLst>
                                    <p:set>
                                      <p:cBhvr>
                                        <p:cTn id="72" dur="1" fill="hold">
                                          <p:stCondLst>
                                            <p:cond delay="0"/>
                                          </p:stCondLst>
                                        </p:cTn>
                                        <p:tgtEl>
                                          <p:spTgt spid="1057841"/>
                                        </p:tgtEl>
                                        <p:attrNameLst>
                                          <p:attrName>style.visibility</p:attrName>
                                        </p:attrNameLst>
                                      </p:cBhvr>
                                      <p:to>
                                        <p:strVal val="visible"/>
                                      </p:to>
                                    </p:set>
                                    <p:animEffect transition="in" filter="randombar(horizontal)">
                                      <p:cBhvr>
                                        <p:cTn id="73" dur="500"/>
                                        <p:tgtEl>
                                          <p:spTgt spid="1057841"/>
                                        </p:tgtEl>
                                      </p:cBhvr>
                                    </p:animEffect>
                                  </p:childTnLst>
                                </p:cTn>
                              </p:par>
                              <p:par>
                                <p:cTn id="74" presetID="14" presetClass="entr" presetSubtype="10" fill="hold" nodeType="withEffect">
                                  <p:stCondLst>
                                    <p:cond delay="0"/>
                                  </p:stCondLst>
                                  <p:childTnLst>
                                    <p:set>
                                      <p:cBhvr>
                                        <p:cTn id="75" dur="1" fill="hold">
                                          <p:stCondLst>
                                            <p:cond delay="0"/>
                                          </p:stCondLst>
                                        </p:cTn>
                                        <p:tgtEl>
                                          <p:spTgt spid="1057842"/>
                                        </p:tgtEl>
                                        <p:attrNameLst>
                                          <p:attrName>style.visibility</p:attrName>
                                        </p:attrNameLst>
                                      </p:cBhvr>
                                      <p:to>
                                        <p:strVal val="visible"/>
                                      </p:to>
                                    </p:set>
                                    <p:animEffect transition="in" filter="randombar(horizontal)">
                                      <p:cBhvr>
                                        <p:cTn id="76" dur="500"/>
                                        <p:tgtEl>
                                          <p:spTgt spid="1057842"/>
                                        </p:tgtEl>
                                      </p:cBhvr>
                                    </p:animEffect>
                                  </p:childTnLst>
                                </p:cTn>
                              </p:par>
                              <p:par>
                                <p:cTn id="77" presetID="14" presetClass="entr" presetSubtype="10" fill="hold" nodeType="withEffect">
                                  <p:stCondLst>
                                    <p:cond delay="0"/>
                                  </p:stCondLst>
                                  <p:childTnLst>
                                    <p:set>
                                      <p:cBhvr>
                                        <p:cTn id="78" dur="1" fill="hold">
                                          <p:stCondLst>
                                            <p:cond delay="0"/>
                                          </p:stCondLst>
                                        </p:cTn>
                                        <p:tgtEl>
                                          <p:spTgt spid="1057843"/>
                                        </p:tgtEl>
                                        <p:attrNameLst>
                                          <p:attrName>style.visibility</p:attrName>
                                        </p:attrNameLst>
                                      </p:cBhvr>
                                      <p:to>
                                        <p:strVal val="visible"/>
                                      </p:to>
                                    </p:set>
                                    <p:animEffect transition="in" filter="randombar(horizontal)">
                                      <p:cBhvr>
                                        <p:cTn id="79" dur="500"/>
                                        <p:tgtEl>
                                          <p:spTgt spid="1057843"/>
                                        </p:tgtEl>
                                      </p:cBhvr>
                                    </p:animEffect>
                                  </p:childTnLst>
                                </p:cTn>
                              </p:par>
                              <p:par>
                                <p:cTn id="80" presetID="14" presetClass="entr" presetSubtype="10" fill="hold" nodeType="withEffect">
                                  <p:stCondLst>
                                    <p:cond delay="0"/>
                                  </p:stCondLst>
                                  <p:childTnLst>
                                    <p:set>
                                      <p:cBhvr>
                                        <p:cTn id="81" dur="1" fill="hold">
                                          <p:stCondLst>
                                            <p:cond delay="0"/>
                                          </p:stCondLst>
                                        </p:cTn>
                                        <p:tgtEl>
                                          <p:spTgt spid="1057844"/>
                                        </p:tgtEl>
                                        <p:attrNameLst>
                                          <p:attrName>style.visibility</p:attrName>
                                        </p:attrNameLst>
                                      </p:cBhvr>
                                      <p:to>
                                        <p:strVal val="visible"/>
                                      </p:to>
                                    </p:set>
                                    <p:animEffect transition="in" filter="randombar(horizontal)">
                                      <p:cBhvr>
                                        <p:cTn id="82" dur="500"/>
                                        <p:tgtEl>
                                          <p:spTgt spid="1057844"/>
                                        </p:tgtEl>
                                      </p:cBhvr>
                                    </p:animEffect>
                                  </p:childTnLst>
                                </p:cTn>
                              </p:par>
                              <p:par>
                                <p:cTn id="83" presetID="14" presetClass="entr" presetSubtype="10" fill="hold" nodeType="withEffect">
                                  <p:stCondLst>
                                    <p:cond delay="0"/>
                                  </p:stCondLst>
                                  <p:childTnLst>
                                    <p:set>
                                      <p:cBhvr>
                                        <p:cTn id="84" dur="1" fill="hold">
                                          <p:stCondLst>
                                            <p:cond delay="0"/>
                                          </p:stCondLst>
                                        </p:cTn>
                                        <p:tgtEl>
                                          <p:spTgt spid="1057845"/>
                                        </p:tgtEl>
                                        <p:attrNameLst>
                                          <p:attrName>style.visibility</p:attrName>
                                        </p:attrNameLst>
                                      </p:cBhvr>
                                      <p:to>
                                        <p:strVal val="visible"/>
                                      </p:to>
                                    </p:set>
                                    <p:animEffect transition="in" filter="randombar(horizontal)">
                                      <p:cBhvr>
                                        <p:cTn id="85" dur="500"/>
                                        <p:tgtEl>
                                          <p:spTgt spid="1057845"/>
                                        </p:tgtEl>
                                      </p:cBhvr>
                                    </p:animEffect>
                                  </p:childTnLst>
                                </p:cTn>
                              </p:par>
                              <p:par>
                                <p:cTn id="86" presetID="14" presetClass="entr" presetSubtype="10" fill="hold" nodeType="withEffect">
                                  <p:stCondLst>
                                    <p:cond delay="0"/>
                                  </p:stCondLst>
                                  <p:childTnLst>
                                    <p:set>
                                      <p:cBhvr>
                                        <p:cTn id="87" dur="1" fill="hold">
                                          <p:stCondLst>
                                            <p:cond delay="0"/>
                                          </p:stCondLst>
                                        </p:cTn>
                                        <p:tgtEl>
                                          <p:spTgt spid="1057846"/>
                                        </p:tgtEl>
                                        <p:attrNameLst>
                                          <p:attrName>style.visibility</p:attrName>
                                        </p:attrNameLst>
                                      </p:cBhvr>
                                      <p:to>
                                        <p:strVal val="visible"/>
                                      </p:to>
                                    </p:set>
                                    <p:animEffect transition="in" filter="randombar(horizontal)">
                                      <p:cBhvr>
                                        <p:cTn id="88" dur="500"/>
                                        <p:tgtEl>
                                          <p:spTgt spid="1057846"/>
                                        </p:tgtEl>
                                      </p:cBhvr>
                                    </p:animEffect>
                                  </p:childTnLst>
                                </p:cTn>
                              </p:par>
                              <p:par>
                                <p:cTn id="89" presetID="14" presetClass="entr" presetSubtype="10" fill="hold" nodeType="withEffect">
                                  <p:stCondLst>
                                    <p:cond delay="0"/>
                                  </p:stCondLst>
                                  <p:childTnLst>
                                    <p:set>
                                      <p:cBhvr>
                                        <p:cTn id="90" dur="1" fill="hold">
                                          <p:stCondLst>
                                            <p:cond delay="0"/>
                                          </p:stCondLst>
                                        </p:cTn>
                                        <p:tgtEl>
                                          <p:spTgt spid="1057847"/>
                                        </p:tgtEl>
                                        <p:attrNameLst>
                                          <p:attrName>style.visibility</p:attrName>
                                        </p:attrNameLst>
                                      </p:cBhvr>
                                      <p:to>
                                        <p:strVal val="visible"/>
                                      </p:to>
                                    </p:set>
                                    <p:animEffect transition="in" filter="randombar(horizontal)">
                                      <p:cBhvr>
                                        <p:cTn id="91" dur="500"/>
                                        <p:tgtEl>
                                          <p:spTgt spid="105784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1057856"/>
                                        </p:tgtEl>
                                        <p:attrNameLst>
                                          <p:attrName>style.visibility</p:attrName>
                                        </p:attrNameLst>
                                      </p:cBhvr>
                                      <p:to>
                                        <p:strVal val="visible"/>
                                      </p:to>
                                    </p:set>
                                    <p:animEffect transition="in" filter="wipe(left)">
                                      <p:cBhvr>
                                        <p:cTn id="96" dur="500"/>
                                        <p:tgtEl>
                                          <p:spTgt spid="1057856"/>
                                        </p:tgtEl>
                                      </p:cBhvr>
                                    </p:animEffect>
                                  </p:childTnLst>
                                </p:cTn>
                              </p:par>
                              <p:par>
                                <p:cTn id="97" presetID="14" presetClass="entr" presetSubtype="10" fill="hold" nodeType="withEffect">
                                  <p:stCondLst>
                                    <p:cond delay="0"/>
                                  </p:stCondLst>
                                  <p:childTnLst>
                                    <p:set>
                                      <p:cBhvr>
                                        <p:cTn id="98" dur="1" fill="hold">
                                          <p:stCondLst>
                                            <p:cond delay="0"/>
                                          </p:stCondLst>
                                        </p:cTn>
                                        <p:tgtEl>
                                          <p:spTgt spid="1057857"/>
                                        </p:tgtEl>
                                        <p:attrNameLst>
                                          <p:attrName>style.visibility</p:attrName>
                                        </p:attrNameLst>
                                      </p:cBhvr>
                                      <p:to>
                                        <p:strVal val="visible"/>
                                      </p:to>
                                    </p:set>
                                    <p:animEffect transition="in" filter="randombar(horizontal)">
                                      <p:cBhvr>
                                        <p:cTn id="99" dur="500"/>
                                        <p:tgtEl>
                                          <p:spTgt spid="105785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4" presetClass="entr" presetSubtype="10" fill="hold" nodeType="clickEffect">
                                  <p:stCondLst>
                                    <p:cond delay="0"/>
                                  </p:stCondLst>
                                  <p:childTnLst>
                                    <p:set>
                                      <p:cBhvr>
                                        <p:cTn id="103" dur="1" fill="hold">
                                          <p:stCondLst>
                                            <p:cond delay="0"/>
                                          </p:stCondLst>
                                        </p:cTn>
                                        <p:tgtEl>
                                          <p:spTgt spid="1057858"/>
                                        </p:tgtEl>
                                        <p:attrNameLst>
                                          <p:attrName>style.visibility</p:attrName>
                                        </p:attrNameLst>
                                      </p:cBhvr>
                                      <p:to>
                                        <p:strVal val="visible"/>
                                      </p:to>
                                    </p:set>
                                    <p:animEffect transition="in" filter="randombar(horizontal)">
                                      <p:cBhvr>
                                        <p:cTn id="104" dur="500"/>
                                        <p:tgtEl>
                                          <p:spTgt spid="105785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1057859"/>
                                        </p:tgtEl>
                                        <p:attrNameLst>
                                          <p:attrName>style.visibility</p:attrName>
                                        </p:attrNameLst>
                                      </p:cBhvr>
                                      <p:to>
                                        <p:strVal val="visible"/>
                                      </p:to>
                                    </p:set>
                                    <p:animEffect transition="in" filter="wipe(down)">
                                      <p:cBhvr>
                                        <p:cTn id="109" dur="500"/>
                                        <p:tgtEl>
                                          <p:spTgt spid="1057859"/>
                                        </p:tgtEl>
                                      </p:cBhvr>
                                    </p:animEffect>
                                  </p:childTnLst>
                                </p:cTn>
                              </p:par>
                              <p:par>
                                <p:cTn id="110" presetID="14" presetClass="entr" presetSubtype="10" fill="hold" nodeType="withEffect">
                                  <p:stCondLst>
                                    <p:cond delay="0"/>
                                  </p:stCondLst>
                                  <p:childTnLst>
                                    <p:set>
                                      <p:cBhvr>
                                        <p:cTn id="111" dur="1" fill="hold">
                                          <p:stCondLst>
                                            <p:cond delay="0"/>
                                          </p:stCondLst>
                                        </p:cTn>
                                        <p:tgtEl>
                                          <p:spTgt spid="1057860"/>
                                        </p:tgtEl>
                                        <p:attrNameLst>
                                          <p:attrName>style.visibility</p:attrName>
                                        </p:attrNameLst>
                                      </p:cBhvr>
                                      <p:to>
                                        <p:strVal val="visible"/>
                                      </p:to>
                                    </p:set>
                                    <p:animEffect transition="in" filter="randombar(horizontal)">
                                      <p:cBhvr>
                                        <p:cTn id="112" dur="500"/>
                                        <p:tgtEl>
                                          <p:spTgt spid="105786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5" presetClass="entr" presetSubtype="0" fill="hold" grpId="0" nodeType="clickEffect">
                                  <p:stCondLst>
                                    <p:cond delay="0"/>
                                  </p:stCondLst>
                                  <p:childTnLst>
                                    <p:set>
                                      <p:cBhvr>
                                        <p:cTn id="116" dur="1" fill="hold">
                                          <p:stCondLst>
                                            <p:cond delay="0"/>
                                          </p:stCondLst>
                                        </p:cTn>
                                        <p:tgtEl>
                                          <p:spTgt spid="1057861"/>
                                        </p:tgtEl>
                                        <p:attrNameLst>
                                          <p:attrName>style.visibility</p:attrName>
                                        </p:attrNameLst>
                                      </p:cBhvr>
                                      <p:to>
                                        <p:strVal val="visible"/>
                                      </p:to>
                                    </p:set>
                                    <p:anim calcmode="lin" valueType="num">
                                      <p:cBhvr>
                                        <p:cTn id="117" dur="1000" fill="hold"/>
                                        <p:tgtEl>
                                          <p:spTgt spid="1057861"/>
                                        </p:tgtEl>
                                        <p:attrNameLst>
                                          <p:attrName>ppt_w</p:attrName>
                                        </p:attrNameLst>
                                      </p:cBhvr>
                                      <p:tavLst>
                                        <p:tav tm="0">
                                          <p:val>
                                            <p:strVal val="#ppt_w*0.70"/>
                                          </p:val>
                                        </p:tav>
                                        <p:tav tm="100000">
                                          <p:val>
                                            <p:strVal val="#ppt_w"/>
                                          </p:val>
                                        </p:tav>
                                      </p:tavLst>
                                    </p:anim>
                                    <p:anim calcmode="lin" valueType="num">
                                      <p:cBhvr>
                                        <p:cTn id="118" dur="1000" fill="hold"/>
                                        <p:tgtEl>
                                          <p:spTgt spid="1057861"/>
                                        </p:tgtEl>
                                        <p:attrNameLst>
                                          <p:attrName>ppt_h</p:attrName>
                                        </p:attrNameLst>
                                      </p:cBhvr>
                                      <p:tavLst>
                                        <p:tav tm="0">
                                          <p:val>
                                            <p:strVal val="#ppt_h"/>
                                          </p:val>
                                        </p:tav>
                                        <p:tav tm="100000">
                                          <p:val>
                                            <p:strVal val="#ppt_h"/>
                                          </p:val>
                                        </p:tav>
                                      </p:tavLst>
                                    </p:anim>
                                    <p:animEffect transition="in" filter="fade">
                                      <p:cBhvr>
                                        <p:cTn id="119" dur="1000"/>
                                        <p:tgtEl>
                                          <p:spTgt spid="1057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826" grpId="0" animBg="1"/>
      <p:bldP spid="1057839" grpId="0" animBg="1"/>
      <p:bldP spid="10578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70F00C1-95EA-46A3-9E94-2A9EB2363F23}" type="slidenum">
              <a:rPr lang="en-US" altLang="zh-CN" sz="800" b="0" smtClean="0"/>
              <a:pPr>
                <a:spcBef>
                  <a:spcPct val="0"/>
                </a:spcBef>
                <a:buFontTx/>
                <a:buNone/>
              </a:pPr>
              <a:t>3</a:t>
            </a:fld>
            <a:endParaRPr lang="en-US" altLang="zh-CN" sz="800" b="0" smtClean="0"/>
          </a:p>
        </p:txBody>
      </p:sp>
      <p:sp>
        <p:nvSpPr>
          <p:cNvPr id="6147" name="Rectangle 2"/>
          <p:cNvSpPr>
            <a:spLocks noGrp="1" noChangeArrowheads="1"/>
          </p:cNvSpPr>
          <p:nvPr>
            <p:ph type="ctrTitle" idx="4294967295"/>
          </p:nvPr>
        </p:nvSpPr>
        <p:spPr>
          <a:xfrm>
            <a:off x="457200" y="914400"/>
            <a:ext cx="8305800" cy="838200"/>
          </a:xfrm>
        </p:spPr>
        <p:txBody>
          <a:bodyPr/>
          <a:lstStyle/>
          <a:p>
            <a:pPr eaLnBrk="1" hangingPunct="1"/>
            <a:r>
              <a:rPr lang="en-US" altLang="zh-CN" sz="2800" smtClean="0">
                <a:solidFill>
                  <a:srgbClr val="0033CC"/>
                </a:solidFill>
              </a:rPr>
              <a:t> </a:t>
            </a:r>
            <a:r>
              <a:rPr lang="zh-CN" altLang="en-US" sz="4000" smtClean="0">
                <a:solidFill>
                  <a:srgbClr val="792B25"/>
                </a:solidFill>
              </a:rPr>
              <a:t>静电场中的导体</a:t>
            </a:r>
            <a:r>
              <a:rPr lang="zh-CN" altLang="en-US" sz="2800" smtClean="0">
                <a:solidFill>
                  <a:srgbClr val="0033CC"/>
                </a:solidFill>
              </a:rPr>
              <a:t>（</a:t>
            </a:r>
            <a:r>
              <a:rPr lang="en-US" altLang="zh-CN" sz="2800" smtClean="0">
                <a:solidFill>
                  <a:srgbClr val="0033CC"/>
                </a:solidFill>
              </a:rPr>
              <a:t>P44</a:t>
            </a:r>
            <a:r>
              <a:rPr lang="zh-CN" altLang="en-US" sz="2800" smtClean="0">
                <a:solidFill>
                  <a:srgbClr val="0033CC"/>
                </a:solidFill>
              </a:rPr>
              <a:t>）</a:t>
            </a:r>
            <a:r>
              <a:rPr lang="zh-CN" altLang="en-US" sz="2800" b="0" smtClean="0">
                <a:solidFill>
                  <a:srgbClr val="0033CC"/>
                </a:solidFill>
              </a:rPr>
              <a:t> </a:t>
            </a:r>
          </a:p>
        </p:txBody>
      </p:sp>
      <p:sp>
        <p:nvSpPr>
          <p:cNvPr id="6148" name="Rectangle 3"/>
          <p:cNvSpPr>
            <a:spLocks noGrp="1" noChangeArrowheads="1"/>
          </p:cNvSpPr>
          <p:nvPr>
            <p:ph type="subTitle" idx="4294967295"/>
          </p:nvPr>
        </p:nvSpPr>
        <p:spPr>
          <a:xfrm>
            <a:off x="228600" y="2590800"/>
            <a:ext cx="8632825" cy="3856038"/>
          </a:xfrm>
        </p:spPr>
        <p:txBody>
          <a:bodyPr/>
          <a:lstStyle/>
          <a:p>
            <a:pPr marL="0" indent="0" algn="just" eaLnBrk="1" hangingPunct="1">
              <a:lnSpc>
                <a:spcPct val="140000"/>
              </a:lnSpc>
              <a:buFontTx/>
              <a:buNone/>
            </a:pPr>
            <a:r>
              <a:rPr lang="zh-CN" altLang="en-US" sz="2400" smtClean="0">
                <a:latin typeface="Times New Roman" panose="02020603050405020304" pitchFamily="18" charset="0"/>
              </a:rPr>
              <a:t>　　静电平衡状态</a:t>
            </a:r>
            <a:r>
              <a:rPr lang="en-US" altLang="zh-CN" sz="2400" smtClean="0">
                <a:latin typeface="AcmoSSK" pitchFamily="2" charset="0"/>
              </a:rPr>
              <a:t>——</a:t>
            </a:r>
            <a:r>
              <a:rPr lang="zh-CN" altLang="en-US" sz="2400" smtClean="0">
                <a:latin typeface="Times New Roman" panose="02020603050405020304" pitchFamily="18" charset="0"/>
              </a:rPr>
              <a:t>电荷分布稳定，电场分布也稳定的状态</a:t>
            </a:r>
            <a:r>
              <a:rPr lang="en-US" altLang="zh-CN" sz="2400" smtClean="0">
                <a:latin typeface="Times New Roman" panose="02020603050405020304" pitchFamily="18" charset="0"/>
              </a:rPr>
              <a:t>.</a:t>
            </a:r>
          </a:p>
          <a:p>
            <a:pPr marL="0" indent="0" algn="just" eaLnBrk="1" hangingPunct="1">
              <a:lnSpc>
                <a:spcPct val="140000"/>
              </a:lnSpc>
              <a:buFontTx/>
              <a:buNone/>
            </a:pPr>
            <a:r>
              <a:rPr lang="zh-CN" altLang="en-US" sz="2400" smtClean="0">
                <a:latin typeface="Times New Roman" panose="02020603050405020304" pitchFamily="18" charset="0"/>
              </a:rPr>
              <a:t>　　所谓理想导体</a:t>
            </a:r>
            <a:r>
              <a:rPr lang="en-US" altLang="zh-CN" sz="2400" smtClean="0">
                <a:latin typeface="AcmoSSK" pitchFamily="2" charset="0"/>
              </a:rPr>
              <a:t>——</a:t>
            </a:r>
            <a:r>
              <a:rPr lang="zh-CN" altLang="en-US" sz="2400" smtClean="0">
                <a:latin typeface="Times New Roman" panose="02020603050405020304" pitchFamily="18" charset="0"/>
              </a:rPr>
              <a:t>电导率很高的导体</a:t>
            </a:r>
            <a:r>
              <a:rPr lang="en-US" altLang="zh-CN" sz="2400" smtClean="0">
                <a:latin typeface="Times New Roman" panose="02020603050405020304" pitchFamily="18" charset="0"/>
              </a:rPr>
              <a:t>. </a:t>
            </a:r>
          </a:p>
          <a:p>
            <a:pPr marL="0" indent="0" algn="just" eaLnBrk="1" hangingPunct="1">
              <a:lnSpc>
                <a:spcPct val="140000"/>
              </a:lnSpc>
              <a:buFontTx/>
              <a:buNone/>
            </a:pPr>
            <a:r>
              <a:rPr lang="zh-CN" altLang="en-US" sz="2400" smtClean="0">
                <a:latin typeface="Times New Roman" panose="02020603050405020304" pitchFamily="18" charset="0"/>
              </a:rPr>
              <a:t>　　绝大多数纯金属都可以看成是理想均匀的导体</a:t>
            </a:r>
            <a:r>
              <a:rPr lang="en-US" altLang="zh-CN" sz="2400" smtClean="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0F1F8890-6CC0-42BC-87A2-BEEED4709F1F}" type="slidenum">
              <a:rPr lang="en-US" altLang="zh-CN" smtClean="0"/>
              <a:pPr>
                <a:defRPr/>
              </a:pPr>
              <a:t>30</a:t>
            </a:fld>
            <a:endParaRPr lang="en-US" altLang="zh-CN"/>
          </a:p>
        </p:txBody>
      </p:sp>
    </p:spTree>
    <p:extLst>
      <p:ext uri="{BB962C8B-B14F-4D97-AF65-F5344CB8AC3E}">
        <p14:creationId xmlns:p14="http://schemas.microsoft.com/office/powerpoint/2010/main" val="3937601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981200" y="1981200"/>
            <a:ext cx="5257800" cy="1066800"/>
          </a:xfrm>
        </p:spPr>
        <p:txBody>
          <a:bodyPr/>
          <a:lstStyle/>
          <a:p>
            <a:pPr eaLnBrk="1" hangingPunct="1"/>
            <a:r>
              <a:rPr lang="en-US" altLang="zh-CN" b="1" smtClean="0">
                <a:solidFill>
                  <a:srgbClr val="FF0000"/>
                </a:solidFill>
                <a:latin typeface="黑体" panose="02010609060101010101" pitchFamily="49" charset="-122"/>
              </a:rPr>
              <a:t>《</a:t>
            </a:r>
            <a:r>
              <a:rPr lang="zh-CN" altLang="en-US" b="1" smtClean="0">
                <a:solidFill>
                  <a:srgbClr val="FF0000"/>
                </a:solidFill>
                <a:latin typeface="黑体" panose="02010609060101010101" pitchFamily="49" charset="-122"/>
              </a:rPr>
              <a:t>电磁学</a:t>
            </a:r>
            <a:r>
              <a:rPr lang="en-US" altLang="zh-CN" b="1" smtClean="0">
                <a:solidFill>
                  <a:srgbClr val="FF0000"/>
                </a:solidFill>
                <a:latin typeface="黑体" panose="02010609060101010101" pitchFamily="49" charset="-122"/>
              </a:rPr>
              <a:t>》</a:t>
            </a:r>
            <a:br>
              <a:rPr lang="en-US" altLang="zh-CN" b="1" smtClean="0">
                <a:solidFill>
                  <a:srgbClr val="FF0000"/>
                </a:solidFill>
                <a:latin typeface="黑体" panose="02010609060101010101" pitchFamily="49" charset="-122"/>
              </a:rPr>
            </a:br>
            <a:r>
              <a:rPr lang="zh-CN" altLang="en-US" sz="3600" b="1" smtClean="0">
                <a:solidFill>
                  <a:srgbClr val="FF0000"/>
                </a:solidFill>
                <a:latin typeface="黑体" panose="02010609060101010101" pitchFamily="49" charset="-122"/>
              </a:rPr>
              <a:t>静电场中的导体</a:t>
            </a:r>
          </a:p>
        </p:txBody>
      </p:sp>
      <p:sp>
        <p:nvSpPr>
          <p:cNvPr id="4100" name="副标题 1"/>
          <p:cNvSpPr>
            <a:spLocks noGrp="1"/>
          </p:cNvSpPr>
          <p:nvPr>
            <p:ph type="subTitle" idx="1"/>
          </p:nvPr>
        </p:nvSpPr>
        <p:spPr/>
        <p:txBody>
          <a:bodyPr/>
          <a:lstStyle/>
          <a:p>
            <a:r>
              <a:rPr lang="zh-CN" altLang="en-US" dirty="0" smtClean="0"/>
              <a:t>静电屏蔽及电容</a:t>
            </a:r>
          </a:p>
        </p:txBody>
      </p:sp>
    </p:spTree>
    <p:extLst>
      <p:ext uri="{BB962C8B-B14F-4D97-AF65-F5344CB8AC3E}">
        <p14:creationId xmlns:p14="http://schemas.microsoft.com/office/powerpoint/2010/main" val="3029804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D0D6685-1339-44E2-95AB-97072C7EE892}" type="slidenum">
              <a:rPr lang="en-US" altLang="zh-CN" sz="800" b="0" smtClean="0"/>
              <a:pPr>
                <a:spcBef>
                  <a:spcPct val="0"/>
                </a:spcBef>
                <a:buFontTx/>
                <a:buNone/>
              </a:pPr>
              <a:t>32</a:t>
            </a:fld>
            <a:endParaRPr lang="en-US" altLang="zh-CN" sz="800" b="0" smtClean="0"/>
          </a:p>
        </p:txBody>
      </p:sp>
      <p:sp>
        <p:nvSpPr>
          <p:cNvPr id="5123" name="文本框 4"/>
          <p:cNvSpPr txBox="1">
            <a:spLocks noChangeArrowheads="1"/>
          </p:cNvSpPr>
          <p:nvPr/>
        </p:nvSpPr>
        <p:spPr bwMode="auto">
          <a:xfrm>
            <a:off x="2819400" y="2057400"/>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电荷 </a:t>
            </a:r>
          </a:p>
        </p:txBody>
      </p:sp>
      <p:sp>
        <p:nvSpPr>
          <p:cNvPr id="5124" name="文本框 5"/>
          <p:cNvSpPr txBox="1">
            <a:spLocks noChangeArrowheads="1"/>
          </p:cNvSpPr>
          <p:nvPr/>
        </p:nvSpPr>
        <p:spPr bwMode="auto">
          <a:xfrm>
            <a:off x="5357813" y="2057400"/>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电荷 </a:t>
            </a:r>
          </a:p>
        </p:txBody>
      </p:sp>
      <p:sp>
        <p:nvSpPr>
          <p:cNvPr id="5125" name="文本框 6"/>
          <p:cNvSpPr txBox="1">
            <a:spLocks noChangeArrowheads="1"/>
          </p:cNvSpPr>
          <p:nvPr/>
        </p:nvSpPr>
        <p:spPr bwMode="auto">
          <a:xfrm>
            <a:off x="3886200" y="1409700"/>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库伦定律</a:t>
            </a:r>
          </a:p>
        </p:txBody>
      </p:sp>
      <p:sp>
        <p:nvSpPr>
          <p:cNvPr id="5126" name="文本框 7"/>
          <p:cNvSpPr txBox="1">
            <a:spLocks noChangeArrowheads="1"/>
          </p:cNvSpPr>
          <p:nvPr/>
        </p:nvSpPr>
        <p:spPr bwMode="auto">
          <a:xfrm>
            <a:off x="3970338" y="2406650"/>
            <a:ext cx="882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静电场</a:t>
            </a:r>
          </a:p>
        </p:txBody>
      </p:sp>
      <p:sp>
        <p:nvSpPr>
          <p:cNvPr id="5127" name="文本框 8"/>
          <p:cNvSpPr txBox="1">
            <a:spLocks noChangeArrowheads="1"/>
          </p:cNvSpPr>
          <p:nvPr/>
        </p:nvSpPr>
        <p:spPr bwMode="auto">
          <a:xfrm>
            <a:off x="2895600" y="3124200"/>
            <a:ext cx="111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t>电场强度</a:t>
            </a:r>
            <a:endParaRPr lang="en-US" altLang="zh-CN" sz="1800"/>
          </a:p>
          <a:p>
            <a:pPr algn="ctr">
              <a:spcBef>
                <a:spcPct val="0"/>
              </a:spcBef>
              <a:buFontTx/>
              <a:buNone/>
            </a:pPr>
            <a:r>
              <a:rPr lang="zh-CN" altLang="en-US" sz="1800"/>
              <a:t>（矢量）</a:t>
            </a:r>
          </a:p>
        </p:txBody>
      </p:sp>
      <p:sp>
        <p:nvSpPr>
          <p:cNvPr id="5128" name="文本框 9"/>
          <p:cNvSpPr txBox="1">
            <a:spLocks noChangeArrowheads="1"/>
          </p:cNvSpPr>
          <p:nvPr/>
        </p:nvSpPr>
        <p:spPr bwMode="auto">
          <a:xfrm>
            <a:off x="4811713" y="3117850"/>
            <a:ext cx="111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t>电势</a:t>
            </a:r>
            <a:endParaRPr lang="en-US" altLang="zh-CN" sz="1800"/>
          </a:p>
          <a:p>
            <a:pPr algn="ctr">
              <a:spcBef>
                <a:spcPct val="0"/>
              </a:spcBef>
              <a:buFontTx/>
              <a:buNone/>
            </a:pPr>
            <a:r>
              <a:rPr lang="zh-CN" altLang="en-US" sz="1800"/>
              <a:t>（标量）</a:t>
            </a:r>
          </a:p>
        </p:txBody>
      </p:sp>
      <p:cxnSp>
        <p:nvCxnSpPr>
          <p:cNvPr id="5129" name="直接箭头连接符 10"/>
          <p:cNvCxnSpPr>
            <a:cxnSpLocks noChangeShapeType="1"/>
            <a:stCxn id="5123" idx="3"/>
            <a:endCxn id="5124" idx="1"/>
          </p:cNvCxnSpPr>
          <p:nvPr/>
        </p:nvCxnSpPr>
        <p:spPr bwMode="auto">
          <a:xfrm>
            <a:off x="3533775" y="2241550"/>
            <a:ext cx="182403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0" name="直接箭头连接符 12"/>
          <p:cNvCxnSpPr>
            <a:cxnSpLocks noChangeShapeType="1"/>
          </p:cNvCxnSpPr>
          <p:nvPr/>
        </p:nvCxnSpPr>
        <p:spPr bwMode="auto">
          <a:xfrm flipH="1">
            <a:off x="3533775" y="2362200"/>
            <a:ext cx="182403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131" name="Object 11"/>
          <p:cNvGraphicFramePr>
            <a:graphicFrameLocks noChangeAspect="1"/>
          </p:cNvGraphicFramePr>
          <p:nvPr/>
        </p:nvGraphicFramePr>
        <p:xfrm>
          <a:off x="3940175" y="1739900"/>
          <a:ext cx="1011238" cy="442913"/>
        </p:xfrm>
        <a:graphic>
          <a:graphicData uri="http://schemas.openxmlformats.org/presentationml/2006/ole">
            <mc:AlternateContent xmlns:mc="http://schemas.openxmlformats.org/markup-compatibility/2006">
              <mc:Choice xmlns:v="urn:schemas-microsoft-com:vml" Requires="v">
                <p:oleObj spid="_x0000_s70684" name="公式" r:id="rId3" imgW="1015559" imgH="444307" progId="Equation.3">
                  <p:embed/>
                </p:oleObj>
              </mc:Choice>
              <mc:Fallback>
                <p:oleObj name="公式" r:id="rId3" imgW="1015559" imgH="444307" progId="Equation.3">
                  <p:embed/>
                  <p:pic>
                    <p:nvPicPr>
                      <p:cNvPr id="513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175" y="1739900"/>
                        <a:ext cx="1011238" cy="4429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圆角右箭头 17"/>
          <p:cNvSpPr/>
          <p:nvPr/>
        </p:nvSpPr>
        <p:spPr bwMode="auto">
          <a:xfrm flipV="1">
            <a:off x="3190875" y="2427288"/>
            <a:ext cx="749300" cy="27781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charset="0"/>
            </a:endParaRPr>
          </a:p>
        </p:txBody>
      </p:sp>
      <p:sp>
        <p:nvSpPr>
          <p:cNvPr id="19" name="圆角右箭头 18"/>
          <p:cNvSpPr/>
          <p:nvPr/>
        </p:nvSpPr>
        <p:spPr bwMode="auto">
          <a:xfrm rot="16200000" flipV="1">
            <a:off x="5108575" y="2068513"/>
            <a:ext cx="323850" cy="908050"/>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charset="0"/>
            </a:endParaRPr>
          </a:p>
        </p:txBody>
      </p:sp>
      <p:cxnSp>
        <p:nvCxnSpPr>
          <p:cNvPr id="5134" name="直接箭头连接符 20"/>
          <p:cNvCxnSpPr>
            <a:cxnSpLocks noChangeShapeType="1"/>
            <a:stCxn id="5126" idx="2"/>
          </p:cNvCxnSpPr>
          <p:nvPr/>
        </p:nvCxnSpPr>
        <p:spPr bwMode="auto">
          <a:xfrm flipH="1">
            <a:off x="3810000" y="2774950"/>
            <a:ext cx="601663" cy="3492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5" name="直接箭头连接符 22"/>
          <p:cNvCxnSpPr>
            <a:cxnSpLocks noChangeShapeType="1"/>
            <a:stCxn id="5126" idx="2"/>
          </p:cNvCxnSpPr>
          <p:nvPr/>
        </p:nvCxnSpPr>
        <p:spPr bwMode="auto">
          <a:xfrm>
            <a:off x="4411663" y="2774950"/>
            <a:ext cx="601662" cy="3444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6" name="文本框 24"/>
          <p:cNvSpPr txBox="1">
            <a:spLocks noChangeArrowheads="1"/>
          </p:cNvSpPr>
          <p:nvPr/>
        </p:nvSpPr>
        <p:spPr bwMode="auto">
          <a:xfrm>
            <a:off x="1676400" y="3962400"/>
            <a:ext cx="28956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Tx/>
              <a:buNone/>
            </a:pPr>
            <a:r>
              <a:rPr lang="zh-CN" altLang="en-US" sz="1400"/>
              <a:t>电场中两点之间的电势差</a:t>
            </a:r>
            <a:endParaRPr lang="en-US" altLang="zh-CN" sz="1400"/>
          </a:p>
          <a:p>
            <a:pPr algn="just" eaLnBrk="1" hangingPunct="1">
              <a:lnSpc>
                <a:spcPct val="130000"/>
              </a:lnSpc>
              <a:buFontTx/>
              <a:buNone/>
            </a:pPr>
            <a:r>
              <a:rPr lang="en-US" altLang="zh-CN" sz="1400">
                <a:latin typeface="宋体" panose="02010600030101010101" pitchFamily="2" charset="-122"/>
              </a:rPr>
              <a:t>    Δ</a:t>
            </a:r>
            <a:r>
              <a:rPr lang="en-US" altLang="zh-CN" sz="1400"/>
              <a:t>U =U（P）</a:t>
            </a:r>
            <a:r>
              <a:rPr lang="en-US" altLang="zh-CN" sz="1400">
                <a:latin typeface="宋体" panose="02010600030101010101" pitchFamily="2" charset="-122"/>
              </a:rPr>
              <a:t>-</a:t>
            </a:r>
            <a:r>
              <a:rPr lang="en-US" altLang="zh-CN" sz="1400"/>
              <a:t>U（Q）</a:t>
            </a:r>
          </a:p>
          <a:p>
            <a:pPr algn="just" eaLnBrk="1" hangingPunct="1">
              <a:lnSpc>
                <a:spcPct val="130000"/>
              </a:lnSpc>
              <a:buFontTx/>
              <a:buNone/>
            </a:pPr>
            <a:r>
              <a:rPr lang="zh-CN" altLang="en-US" sz="1400"/>
              <a:t>相当于电场将单位正电荷（</a:t>
            </a:r>
            <a:r>
              <a:rPr lang="en-US" altLang="zh-CN" sz="1400" i="1"/>
              <a:t>q</a:t>
            </a:r>
            <a:r>
              <a:rPr lang="en-US" altLang="zh-CN" sz="1400" baseline="-25000">
                <a:latin typeface="宋体" panose="02010600030101010101" pitchFamily="2" charset="-122"/>
              </a:rPr>
              <a:t>0</a:t>
            </a:r>
            <a:r>
              <a:rPr lang="en-US" altLang="zh-CN" sz="1400">
                <a:latin typeface="宋体" panose="02010600030101010101" pitchFamily="2" charset="-122"/>
              </a:rPr>
              <a:t>= +1</a:t>
            </a:r>
            <a:r>
              <a:rPr lang="zh-CN" altLang="en-US" sz="1400"/>
              <a:t>单位）从</a:t>
            </a:r>
            <a:r>
              <a:rPr lang="en-US" altLang="zh-CN" sz="1400"/>
              <a:t>P</a:t>
            </a:r>
            <a:r>
              <a:rPr lang="zh-CN" altLang="en-US" sz="1400"/>
              <a:t>点移至</a:t>
            </a:r>
            <a:r>
              <a:rPr lang="en-US" altLang="zh-CN" sz="1400"/>
              <a:t>Q</a:t>
            </a:r>
            <a:r>
              <a:rPr lang="zh-CN" altLang="en-US" sz="1400"/>
              <a:t>点作的功</a:t>
            </a:r>
          </a:p>
        </p:txBody>
      </p:sp>
      <p:graphicFrame>
        <p:nvGraphicFramePr>
          <p:cNvPr id="5137" name="Object 31"/>
          <p:cNvGraphicFramePr>
            <a:graphicFrameLocks noChangeAspect="1"/>
          </p:cNvGraphicFramePr>
          <p:nvPr/>
        </p:nvGraphicFramePr>
        <p:xfrm>
          <a:off x="4965700" y="4159250"/>
          <a:ext cx="1854200" cy="593725"/>
        </p:xfrm>
        <a:graphic>
          <a:graphicData uri="http://schemas.openxmlformats.org/presentationml/2006/ole">
            <mc:AlternateContent xmlns:mc="http://schemas.openxmlformats.org/markup-compatibility/2006">
              <mc:Choice xmlns:v="urn:schemas-microsoft-com:vml" Requires="v">
                <p:oleObj spid="_x0000_s70685" name="Equation" r:id="rId5" imgW="634725" imgH="203112" progId="Equation.3">
                  <p:embed/>
                </p:oleObj>
              </mc:Choice>
              <mc:Fallback>
                <p:oleObj name="Equation" r:id="rId5" imgW="634725" imgH="203112" progId="Equation.3">
                  <p:embed/>
                  <p:pic>
                    <p:nvPicPr>
                      <p:cNvPr id="5137"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4159250"/>
                        <a:ext cx="18542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8" name="文本框 26"/>
          <p:cNvSpPr txBox="1">
            <a:spLocks noChangeArrowheads="1"/>
          </p:cNvSpPr>
          <p:nvPr/>
        </p:nvSpPr>
        <p:spPr bwMode="auto">
          <a:xfrm>
            <a:off x="1676400" y="2667000"/>
            <a:ext cx="111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t>高斯定理</a:t>
            </a:r>
            <a:endParaRPr lang="en-US" altLang="zh-CN" sz="1800"/>
          </a:p>
          <a:p>
            <a:pPr algn="ctr">
              <a:spcBef>
                <a:spcPct val="0"/>
              </a:spcBef>
              <a:buFontTx/>
              <a:buNone/>
            </a:pPr>
            <a:r>
              <a:rPr lang="zh-CN" altLang="en-US" sz="1800"/>
              <a:t>有源性</a:t>
            </a:r>
          </a:p>
        </p:txBody>
      </p:sp>
      <p:sp>
        <p:nvSpPr>
          <p:cNvPr id="5139" name="文本框 27"/>
          <p:cNvSpPr txBox="1">
            <a:spLocks noChangeArrowheads="1"/>
          </p:cNvSpPr>
          <p:nvPr/>
        </p:nvSpPr>
        <p:spPr bwMode="auto">
          <a:xfrm>
            <a:off x="5892800" y="2705100"/>
            <a:ext cx="1811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t>静电场环路定理</a:t>
            </a:r>
            <a:endParaRPr lang="en-US" altLang="zh-CN" sz="1800"/>
          </a:p>
          <a:p>
            <a:pPr algn="ctr">
              <a:spcBef>
                <a:spcPct val="0"/>
              </a:spcBef>
              <a:buFontTx/>
              <a:buNone/>
            </a:pPr>
            <a:r>
              <a:rPr lang="zh-CN" altLang="en-US" sz="1800"/>
              <a:t>保守性</a:t>
            </a:r>
          </a:p>
        </p:txBody>
      </p:sp>
      <p:cxnSp>
        <p:nvCxnSpPr>
          <p:cNvPr id="5140" name="直接箭头连接符 29"/>
          <p:cNvCxnSpPr>
            <a:cxnSpLocks noChangeShapeType="1"/>
            <a:stCxn id="5126" idx="2"/>
            <a:endCxn id="5138" idx="3"/>
          </p:cNvCxnSpPr>
          <p:nvPr/>
        </p:nvCxnSpPr>
        <p:spPr bwMode="auto">
          <a:xfrm flipH="1">
            <a:off x="2790825" y="2774950"/>
            <a:ext cx="1620838" cy="215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1" name="直接箭头连接符 31"/>
          <p:cNvCxnSpPr>
            <a:cxnSpLocks noChangeShapeType="1"/>
            <a:stCxn id="5126" idx="2"/>
            <a:endCxn id="5139" idx="1"/>
          </p:cNvCxnSpPr>
          <p:nvPr/>
        </p:nvCxnSpPr>
        <p:spPr bwMode="auto">
          <a:xfrm>
            <a:off x="4411663" y="2774950"/>
            <a:ext cx="1481137" cy="254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2" name="直接箭头连接符 2"/>
          <p:cNvCxnSpPr>
            <a:cxnSpLocks noChangeShapeType="1"/>
          </p:cNvCxnSpPr>
          <p:nvPr/>
        </p:nvCxnSpPr>
        <p:spPr bwMode="auto">
          <a:xfrm flipH="1">
            <a:off x="5724525" y="3200400"/>
            <a:ext cx="600075" cy="150813"/>
          </a:xfrm>
          <a:prstGeom prst="straightConnector1">
            <a:avLst/>
          </a:prstGeom>
          <a:noFill/>
          <a:ln w="9525" algn="ctr">
            <a:solidFill>
              <a:schemeClr val="tx1"/>
            </a:solidFill>
            <a:round/>
            <a:headEnd/>
            <a:tailEnd type="triangle" w="med" len="med"/>
          </a:ln>
        </p:spPr>
      </p:cxnSp>
    </p:spTree>
    <p:extLst>
      <p:ext uri="{BB962C8B-B14F-4D97-AF65-F5344CB8AC3E}">
        <p14:creationId xmlns:p14="http://schemas.microsoft.com/office/powerpoint/2010/main" val="809306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D4DCF58-6910-4568-9144-66EFFC8C8ADF}" type="slidenum">
              <a:rPr lang="en-US" altLang="zh-CN" sz="800" b="0" smtClean="0"/>
              <a:pPr>
                <a:spcBef>
                  <a:spcPct val="0"/>
                </a:spcBef>
                <a:buFontTx/>
                <a:buNone/>
              </a:pPr>
              <a:t>33</a:t>
            </a:fld>
            <a:endParaRPr lang="en-US" altLang="zh-CN" sz="800" b="0" smtClean="0"/>
          </a:p>
        </p:txBody>
      </p:sp>
      <p:sp>
        <p:nvSpPr>
          <p:cNvPr id="20484" name="Rectangle 3"/>
          <p:cNvSpPr>
            <a:spLocks noGrp="1" noChangeArrowheads="1"/>
          </p:cNvSpPr>
          <p:nvPr>
            <p:ph type="body" idx="1"/>
          </p:nvPr>
        </p:nvSpPr>
        <p:spPr>
          <a:xfrm>
            <a:off x="457200" y="1387475"/>
            <a:ext cx="8229600" cy="4648200"/>
          </a:xfrm>
        </p:spPr>
        <p:txBody>
          <a:bodyPr/>
          <a:lstStyle/>
          <a:p>
            <a:pPr eaLnBrk="1" hangingPunct="1"/>
            <a:r>
              <a:rPr lang="zh-CN" altLang="en-US" smtClean="0"/>
              <a:t>静电场的两个基本性质</a:t>
            </a:r>
          </a:p>
          <a:p>
            <a:pPr eaLnBrk="1" hangingPunct="1"/>
            <a:endParaRPr lang="zh-CN" altLang="en-US" smtClean="0"/>
          </a:p>
          <a:p>
            <a:pPr eaLnBrk="1" hangingPunct="1"/>
            <a:endParaRPr lang="zh-CN" altLang="en-US" smtClean="0"/>
          </a:p>
          <a:p>
            <a:pPr eaLnBrk="1" hangingPunct="1"/>
            <a:r>
              <a:rPr lang="zh-CN" altLang="en-US" smtClean="0"/>
              <a:t>其微分形式</a:t>
            </a:r>
          </a:p>
          <a:p>
            <a:pPr eaLnBrk="1" hangingPunct="1"/>
            <a:endParaRPr lang="zh-CN" altLang="en-US" smtClean="0"/>
          </a:p>
          <a:p>
            <a:pPr eaLnBrk="1" hangingPunct="1"/>
            <a:endParaRPr lang="zh-CN" altLang="en-US" smtClean="0"/>
          </a:p>
          <a:p>
            <a:pPr eaLnBrk="1" hangingPunct="1"/>
            <a:r>
              <a:rPr lang="zh-CN" altLang="en-US" smtClean="0"/>
              <a:t>用标量场来描述</a:t>
            </a:r>
          </a:p>
        </p:txBody>
      </p:sp>
      <p:graphicFrame>
        <p:nvGraphicFramePr>
          <p:cNvPr id="20485" name="Object 4"/>
          <p:cNvGraphicFramePr>
            <a:graphicFrameLocks noChangeAspect="1"/>
          </p:cNvGraphicFramePr>
          <p:nvPr/>
        </p:nvGraphicFramePr>
        <p:xfrm>
          <a:off x="1219200" y="2073275"/>
          <a:ext cx="2973388" cy="854075"/>
        </p:xfrm>
        <a:graphic>
          <a:graphicData uri="http://schemas.openxmlformats.org/presentationml/2006/ole">
            <mc:AlternateContent xmlns:mc="http://schemas.openxmlformats.org/markup-compatibility/2006">
              <mc:Choice xmlns:v="urn:schemas-microsoft-com:vml" Requires="v">
                <p:oleObj spid="_x0000_s71760" name="公式" r:id="rId4" imgW="1231366" imgH="431613" progId="Equation.3">
                  <p:embed/>
                </p:oleObj>
              </mc:Choice>
              <mc:Fallback>
                <p:oleObj name="公式" r:id="rId4" imgW="1231366" imgH="431613" progId="Equation.3">
                  <p:embed/>
                  <p:pic>
                    <p:nvPicPr>
                      <p:cNvPr id="2048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73275"/>
                        <a:ext cx="2973388" cy="854075"/>
                      </a:xfrm>
                      <a:prstGeom prst="rect">
                        <a:avLst/>
                      </a:prstGeom>
                      <a:gradFill rotWithShape="1">
                        <a:gsLst>
                          <a:gs pos="0">
                            <a:srgbClr val="FFFFFF"/>
                          </a:gs>
                          <a:gs pos="50000">
                            <a:srgbClr val="CCFFFF"/>
                          </a:gs>
                          <a:gs pos="100000">
                            <a:srgbClr val="FFFFFF"/>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5"/>
          <p:cNvGraphicFramePr>
            <a:graphicFrameLocks noChangeAspect="1"/>
          </p:cNvGraphicFramePr>
          <p:nvPr/>
        </p:nvGraphicFramePr>
        <p:xfrm>
          <a:off x="4953000" y="2149475"/>
          <a:ext cx="1552575" cy="609600"/>
        </p:xfrm>
        <a:graphic>
          <a:graphicData uri="http://schemas.openxmlformats.org/presentationml/2006/ole">
            <mc:AlternateContent xmlns:mc="http://schemas.openxmlformats.org/markup-compatibility/2006">
              <mc:Choice xmlns:v="urn:schemas-microsoft-com:vml" Requires="v">
                <p:oleObj spid="_x0000_s71761" name="公式" r:id="rId6" imgW="698197" imgH="291973" progId="Equation.3">
                  <p:embed/>
                </p:oleObj>
              </mc:Choice>
              <mc:Fallback>
                <p:oleObj name="公式" r:id="rId6" imgW="698197" imgH="291973" progId="Equation.3">
                  <p:embed/>
                  <p:pic>
                    <p:nvPicPr>
                      <p:cNvPr id="2048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2149475"/>
                        <a:ext cx="1552575" cy="609600"/>
                      </a:xfrm>
                      <a:prstGeom prst="rect">
                        <a:avLst/>
                      </a:prstGeom>
                      <a:gradFill rotWithShape="1">
                        <a:gsLst>
                          <a:gs pos="0">
                            <a:srgbClr val="FFFFFF"/>
                          </a:gs>
                          <a:gs pos="50000">
                            <a:schemeClr val="accent1"/>
                          </a:gs>
                          <a:gs pos="100000">
                            <a:srgbClr val="FFFFFF"/>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6"/>
          <p:cNvGraphicFramePr>
            <a:graphicFrameLocks noChangeAspect="1"/>
          </p:cNvGraphicFramePr>
          <p:nvPr/>
        </p:nvGraphicFramePr>
        <p:xfrm>
          <a:off x="1752600" y="3749675"/>
          <a:ext cx="1600200" cy="898525"/>
        </p:xfrm>
        <a:graphic>
          <a:graphicData uri="http://schemas.openxmlformats.org/presentationml/2006/ole">
            <mc:AlternateContent xmlns:mc="http://schemas.openxmlformats.org/markup-compatibility/2006">
              <mc:Choice xmlns:v="urn:schemas-microsoft-com:vml" Requires="v">
                <p:oleObj spid="_x0000_s71762" name="公式" r:id="rId8" imgW="647700" imgH="431800" progId="Equation.3">
                  <p:embed/>
                </p:oleObj>
              </mc:Choice>
              <mc:Fallback>
                <p:oleObj name="公式" r:id="rId8" imgW="647700" imgH="431800" progId="Equation.3">
                  <p:embed/>
                  <p:pic>
                    <p:nvPicPr>
                      <p:cNvPr id="2048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749675"/>
                        <a:ext cx="1600200" cy="8985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7"/>
          <p:cNvGraphicFramePr>
            <a:graphicFrameLocks noChangeAspect="1"/>
          </p:cNvGraphicFramePr>
          <p:nvPr/>
        </p:nvGraphicFramePr>
        <p:xfrm>
          <a:off x="5029200" y="3978275"/>
          <a:ext cx="1506538" cy="423863"/>
        </p:xfrm>
        <a:graphic>
          <a:graphicData uri="http://schemas.openxmlformats.org/presentationml/2006/ole">
            <mc:AlternateContent xmlns:mc="http://schemas.openxmlformats.org/markup-compatibility/2006">
              <mc:Choice xmlns:v="urn:schemas-microsoft-com:vml" Requires="v">
                <p:oleObj spid="_x0000_s71763" name="公式" r:id="rId10" imgW="609336" imgH="203112" progId="Equation.3">
                  <p:embed/>
                </p:oleObj>
              </mc:Choice>
              <mc:Fallback>
                <p:oleObj name="公式" r:id="rId10" imgW="609336" imgH="203112" progId="Equation.3">
                  <p:embed/>
                  <p:pic>
                    <p:nvPicPr>
                      <p:cNvPr id="2048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3978275"/>
                        <a:ext cx="1506538" cy="4238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9" name="Object 8"/>
          <p:cNvGraphicFramePr>
            <a:graphicFrameLocks noChangeAspect="1"/>
          </p:cNvGraphicFramePr>
          <p:nvPr/>
        </p:nvGraphicFramePr>
        <p:xfrm>
          <a:off x="3810000" y="4968875"/>
          <a:ext cx="1460500" cy="466725"/>
        </p:xfrm>
        <a:graphic>
          <a:graphicData uri="http://schemas.openxmlformats.org/presentationml/2006/ole">
            <mc:AlternateContent xmlns:mc="http://schemas.openxmlformats.org/markup-compatibility/2006">
              <mc:Choice xmlns:v="urn:schemas-microsoft-com:vml" Requires="v">
                <p:oleObj spid="_x0000_s71764" name="公式" r:id="rId12" imgW="634725" imgH="203112" progId="Equation.3">
                  <p:embed/>
                </p:oleObj>
              </mc:Choice>
              <mc:Fallback>
                <p:oleObj name="公式" r:id="rId12" imgW="634725" imgH="203112" progId="Equation.3">
                  <p:embed/>
                  <p:pic>
                    <p:nvPicPr>
                      <p:cNvPr id="20489"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0" y="4968875"/>
                        <a:ext cx="1460500" cy="466725"/>
                      </a:xfrm>
                      <a:prstGeom prst="rect">
                        <a:avLst/>
                      </a:prstGeom>
                      <a:gradFill rotWithShape="1">
                        <a:gsLst>
                          <a:gs pos="0">
                            <a:srgbClr val="FFFFFF"/>
                          </a:gs>
                          <a:gs pos="50000">
                            <a:schemeClr val="accent1"/>
                          </a:gs>
                          <a:gs pos="100000">
                            <a:srgbClr val="FFFFFF"/>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9"/>
          <p:cNvGraphicFramePr>
            <a:graphicFrameLocks noChangeAspect="1"/>
          </p:cNvGraphicFramePr>
          <p:nvPr/>
        </p:nvGraphicFramePr>
        <p:xfrm>
          <a:off x="2895600" y="5638800"/>
          <a:ext cx="1851025" cy="898525"/>
        </p:xfrm>
        <a:graphic>
          <a:graphicData uri="http://schemas.openxmlformats.org/presentationml/2006/ole">
            <mc:AlternateContent xmlns:mc="http://schemas.openxmlformats.org/markup-compatibility/2006">
              <mc:Choice xmlns:v="urn:schemas-microsoft-com:vml" Requires="v">
                <p:oleObj spid="_x0000_s71765" name="公式" r:id="rId14" imgW="748975" imgH="431613" progId="Equation.3">
                  <p:embed/>
                </p:oleObj>
              </mc:Choice>
              <mc:Fallback>
                <p:oleObj name="公式" r:id="rId14" imgW="748975" imgH="431613" progId="Equation.3">
                  <p:embed/>
                  <p:pic>
                    <p:nvPicPr>
                      <p:cNvPr id="2049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5600" y="5638800"/>
                        <a:ext cx="1851025" cy="8985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8890" name="Rectangle 10"/>
          <p:cNvSpPr>
            <a:spLocks noChangeArrowheads="1"/>
          </p:cNvSpPr>
          <p:nvPr/>
        </p:nvSpPr>
        <p:spPr bwMode="auto">
          <a:xfrm>
            <a:off x="381000" y="1295400"/>
            <a:ext cx="6629400" cy="1828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18891" name="Rectangle 11"/>
          <p:cNvSpPr>
            <a:spLocks noChangeArrowheads="1"/>
          </p:cNvSpPr>
          <p:nvPr/>
        </p:nvSpPr>
        <p:spPr bwMode="auto">
          <a:xfrm>
            <a:off x="533400" y="4724400"/>
            <a:ext cx="5029200" cy="838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18850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9596"/>
            <a:ext cx="8229600" cy="990600"/>
          </a:xfrm>
        </p:spPr>
        <p:txBody>
          <a:bodyPr/>
          <a:lstStyle/>
          <a:p>
            <a:r>
              <a:rPr lang="zh-CN" altLang="en-US" dirty="0" smtClean="0"/>
              <a:t>静电平衡的导体</a:t>
            </a:r>
            <a:endParaRPr lang="zh-CN" altLang="en-US" dirty="0"/>
          </a:p>
        </p:txBody>
      </p:sp>
      <p:sp>
        <p:nvSpPr>
          <p:cNvPr id="4" name="灯片编号占位符 3"/>
          <p:cNvSpPr>
            <a:spLocks noGrp="1"/>
          </p:cNvSpPr>
          <p:nvPr>
            <p:ph type="sldNum" sz="quarter" idx="10"/>
          </p:nvPr>
        </p:nvSpPr>
        <p:spPr/>
        <p:txBody>
          <a:bodyPr/>
          <a:lstStyle/>
          <a:p>
            <a:pPr>
              <a:defRPr/>
            </a:pPr>
            <a:fld id="{9665010F-BEB0-424E-A655-482334ED3522}" type="slidenum">
              <a:rPr lang="en-US" altLang="zh-CN" smtClean="0"/>
              <a:pPr>
                <a:defRPr/>
              </a:pPr>
              <a:t>34</a:t>
            </a:fld>
            <a:endParaRPr lang="en-US" altLang="zh-CN"/>
          </a:p>
        </p:txBody>
      </p:sp>
      <p:sp>
        <p:nvSpPr>
          <p:cNvPr id="5" name="矩形 4"/>
          <p:cNvSpPr/>
          <p:nvPr/>
        </p:nvSpPr>
        <p:spPr>
          <a:xfrm>
            <a:off x="0" y="1561237"/>
            <a:ext cx="9144000" cy="2308324"/>
          </a:xfrm>
          <a:prstGeom prst="rect">
            <a:avLst/>
          </a:prstGeom>
        </p:spPr>
        <p:txBody>
          <a:bodyPr wrap="square">
            <a:spAutoFit/>
          </a:bodyPr>
          <a:lstStyle/>
          <a:p>
            <a:r>
              <a:rPr lang="zh-CN" altLang="en-US" sz="3200" dirty="0" smtClean="0"/>
              <a:t>（</a:t>
            </a:r>
            <a:r>
              <a:rPr lang="en-US" altLang="zh-CN" sz="3200" dirty="0" smtClean="0"/>
              <a:t>1</a:t>
            </a:r>
            <a:r>
              <a:rPr lang="zh-CN" altLang="en-US" sz="3200" dirty="0" smtClean="0"/>
              <a:t>）导体</a:t>
            </a:r>
            <a:r>
              <a:rPr lang="zh-CN" altLang="en-US" sz="3200" dirty="0"/>
              <a:t>达到静电平衡的条件是</a:t>
            </a:r>
            <a:r>
              <a:rPr lang="zh-CN" altLang="en-US" sz="3200" dirty="0" smtClean="0"/>
              <a:t>：其“</a:t>
            </a:r>
            <a:r>
              <a:rPr lang="zh-CN" altLang="en-US" sz="3200" dirty="0" smtClean="0">
                <a:solidFill>
                  <a:srgbClr val="0033CC"/>
                </a:solidFill>
              </a:rPr>
              <a:t>内部”的</a:t>
            </a:r>
            <a:r>
              <a:rPr lang="zh-CN" altLang="en-US" sz="3200" dirty="0">
                <a:solidFill>
                  <a:srgbClr val="0033CC"/>
                </a:solidFill>
              </a:rPr>
              <a:t>电场强度</a:t>
            </a:r>
            <a:r>
              <a:rPr lang="en-US" altLang="zh-CN" sz="3200" i="1" dirty="0">
                <a:solidFill>
                  <a:srgbClr val="0033CC"/>
                </a:solidFill>
              </a:rPr>
              <a:t>E</a:t>
            </a:r>
            <a:r>
              <a:rPr lang="zh-CN" altLang="en-US" sz="3200" dirty="0">
                <a:solidFill>
                  <a:srgbClr val="0033CC"/>
                </a:solidFill>
              </a:rPr>
              <a:t>处处为</a:t>
            </a:r>
            <a:r>
              <a:rPr lang="zh-CN" altLang="en-US" sz="3200" dirty="0" smtClean="0">
                <a:solidFill>
                  <a:srgbClr val="0033CC"/>
                </a:solidFill>
              </a:rPr>
              <a:t>零。</a:t>
            </a:r>
            <a:endParaRPr lang="en-US" altLang="zh-CN" sz="3200" dirty="0" smtClean="0">
              <a:solidFill>
                <a:srgbClr val="0033CC"/>
              </a:solidFill>
            </a:endParaRPr>
          </a:p>
          <a:p>
            <a:r>
              <a:rPr lang="zh-CN" altLang="en-US" sz="2000" dirty="0" smtClean="0">
                <a:solidFill>
                  <a:srgbClr val="FF0000"/>
                </a:solidFill>
                <a:latin typeface="Times New Roman" panose="02020603050405020304" pitchFamily="18" charset="0"/>
              </a:rPr>
              <a:t>推论</a:t>
            </a:r>
            <a:r>
              <a:rPr lang="zh-CN" altLang="en-US" sz="2000" dirty="0">
                <a:solidFill>
                  <a:srgbClr val="FF0000"/>
                </a:solidFill>
                <a:latin typeface="Times New Roman" panose="02020603050405020304" pitchFamily="18" charset="0"/>
              </a:rPr>
              <a:t>一：</a:t>
            </a:r>
            <a:r>
              <a:rPr lang="zh-CN" altLang="en-US" sz="2000" dirty="0">
                <a:latin typeface="Times New Roman" panose="02020603050405020304" pitchFamily="18" charset="0"/>
              </a:rPr>
              <a:t>静电导体内部净电荷体密度</a:t>
            </a:r>
            <a:r>
              <a:rPr lang="en-US" altLang="zh-CN" sz="2000" i="1" dirty="0" smtClean="0">
                <a:latin typeface="Symbol" panose="05050102010706020507" pitchFamily="18" charset="2"/>
              </a:rPr>
              <a:t>r</a:t>
            </a:r>
            <a:r>
              <a:rPr lang="en-US" altLang="zh-CN" sz="2000" i="1" u="sng" dirty="0" smtClean="0">
                <a:latin typeface="Symbol" panose="05050102010706020507" pitchFamily="18" charset="2"/>
              </a:rPr>
              <a:t>                </a:t>
            </a:r>
            <a:r>
              <a:rPr lang="zh-CN" altLang="en-US" sz="2000" dirty="0" smtClean="0">
                <a:latin typeface="Symbol" panose="05050102010706020507" pitchFamily="18" charset="2"/>
              </a:rPr>
              <a:t>，</a:t>
            </a:r>
            <a:r>
              <a:rPr lang="zh-CN" altLang="en-US" sz="2000" dirty="0">
                <a:latin typeface="Symbol" panose="05050102010706020507" pitchFamily="18" charset="2"/>
              </a:rPr>
              <a:t>电荷只能稳定地分布于其表</a:t>
            </a:r>
            <a:r>
              <a:rPr lang="zh-CN" altLang="en-US" sz="2000" dirty="0">
                <a:latin typeface="Times New Roman" panose="02020603050405020304" pitchFamily="18" charset="0"/>
              </a:rPr>
              <a:t>面</a:t>
            </a:r>
            <a:r>
              <a:rPr lang="en-US" altLang="zh-CN" sz="2000" dirty="0" smtClean="0">
                <a:latin typeface="Times New Roman" panose="02020603050405020304" pitchFamily="18" charset="0"/>
              </a:rPr>
              <a:t>.</a:t>
            </a:r>
          </a:p>
          <a:p>
            <a:r>
              <a:rPr lang="zh-CN" altLang="en-US" sz="2000" dirty="0">
                <a:solidFill>
                  <a:srgbClr val="FF0000"/>
                </a:solidFill>
              </a:rPr>
              <a:t>推论二：</a:t>
            </a:r>
            <a:r>
              <a:rPr lang="zh-CN" altLang="en-US" sz="2000" dirty="0"/>
              <a:t>静电导体</a:t>
            </a:r>
            <a:r>
              <a:rPr lang="zh-CN" altLang="en-US" sz="2000" dirty="0" smtClean="0"/>
              <a:t>是</a:t>
            </a:r>
            <a:r>
              <a:rPr lang="zh-CN" altLang="en-US" sz="2000" u="sng" dirty="0" smtClean="0"/>
              <a:t>              </a:t>
            </a:r>
            <a:r>
              <a:rPr lang="zh-CN" altLang="en-US" sz="2000" dirty="0" smtClean="0"/>
              <a:t>，</a:t>
            </a:r>
            <a:r>
              <a:rPr lang="zh-CN" altLang="en-US" sz="2000" dirty="0"/>
              <a:t>其表面</a:t>
            </a:r>
            <a:r>
              <a:rPr lang="zh-CN" altLang="en-US" sz="2000" dirty="0" smtClean="0"/>
              <a:t>是</a:t>
            </a:r>
            <a:r>
              <a:rPr lang="zh-CN" altLang="en-US" sz="2000" u="sng" dirty="0" smtClean="0"/>
              <a:t>              </a:t>
            </a:r>
            <a:r>
              <a:rPr lang="zh-CN" altLang="en-US" sz="2000" dirty="0" smtClean="0"/>
              <a:t>。</a:t>
            </a:r>
            <a:endParaRPr lang="en-US" altLang="zh-CN" sz="2000" dirty="0" smtClean="0"/>
          </a:p>
          <a:p>
            <a:r>
              <a:rPr lang="zh-CN" altLang="en-US" sz="2000" dirty="0" smtClean="0">
                <a:solidFill>
                  <a:srgbClr val="FF0000"/>
                </a:solidFill>
              </a:rPr>
              <a:t>推论</a:t>
            </a:r>
            <a:r>
              <a:rPr lang="zh-CN" altLang="en-US" sz="2000" dirty="0">
                <a:solidFill>
                  <a:srgbClr val="FF0000"/>
                </a:solidFill>
              </a:rPr>
              <a:t>三：</a:t>
            </a:r>
            <a:r>
              <a:rPr lang="zh-CN" altLang="en-US" sz="2000" dirty="0"/>
              <a:t>导体表面外側的电场强度</a:t>
            </a:r>
            <a:r>
              <a:rPr lang="en-US" altLang="zh-CN" sz="2000" i="1" dirty="0"/>
              <a:t>E</a:t>
            </a:r>
            <a:r>
              <a:rPr lang="zh-CN" altLang="en-US" sz="2000" dirty="0" smtClean="0"/>
              <a:t>只有</a:t>
            </a:r>
            <a:r>
              <a:rPr lang="zh-CN" altLang="en-US" sz="2000" u="sng" dirty="0" smtClean="0"/>
              <a:t>         </a:t>
            </a:r>
            <a:r>
              <a:rPr lang="zh-CN" altLang="en-US" sz="2000" dirty="0" smtClean="0"/>
              <a:t>分量</a:t>
            </a:r>
            <a:r>
              <a:rPr lang="zh-CN" altLang="en-US" sz="2000" dirty="0"/>
              <a:t>，且与该处的电荷面密度</a:t>
            </a:r>
            <a:r>
              <a:rPr lang="en-US" altLang="zh-CN" sz="2000" i="1" dirty="0">
                <a:latin typeface="Symbol" panose="05050102010706020507" pitchFamily="18" charset="2"/>
              </a:rPr>
              <a:t>s </a:t>
            </a:r>
            <a:r>
              <a:rPr lang="zh-CN" altLang="en-US" sz="2000" dirty="0">
                <a:latin typeface="Symbol" panose="05050102010706020507" pitchFamily="18" charset="2"/>
              </a:rPr>
              <a:t>成正比</a:t>
            </a:r>
            <a:r>
              <a:rPr lang="en-US" altLang="zh-CN" sz="2000" dirty="0"/>
              <a:t>.</a:t>
            </a:r>
            <a:endParaRPr lang="zh-CN" altLang="en-US" sz="2000" dirty="0"/>
          </a:p>
        </p:txBody>
      </p:sp>
      <p:sp>
        <p:nvSpPr>
          <p:cNvPr id="6" name="Rectangle 2"/>
          <p:cNvSpPr txBox="1">
            <a:spLocks noChangeArrowheads="1"/>
          </p:cNvSpPr>
          <p:nvPr/>
        </p:nvSpPr>
        <p:spPr bwMode="auto">
          <a:xfrm>
            <a:off x="14748" y="4059198"/>
            <a:ext cx="8763000" cy="196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a:lstStyle>
          <a:p>
            <a:pPr algn="just" eaLnBrk="1" hangingPunct="1"/>
            <a:r>
              <a:rPr lang="zh-CN" altLang="en-US" sz="3200" kern="0" dirty="0" smtClean="0">
                <a:solidFill>
                  <a:srgbClr val="0033CC"/>
                </a:solidFill>
              </a:rPr>
              <a:t>（</a:t>
            </a:r>
            <a:r>
              <a:rPr lang="en-US" altLang="zh-CN" sz="3200" kern="0" dirty="0" smtClean="0">
                <a:solidFill>
                  <a:srgbClr val="0033CC"/>
                </a:solidFill>
              </a:rPr>
              <a:t>2</a:t>
            </a:r>
            <a:r>
              <a:rPr lang="zh-CN" altLang="en-US" sz="3200" kern="0" dirty="0" smtClean="0">
                <a:solidFill>
                  <a:srgbClr val="0033CC"/>
                </a:solidFill>
              </a:rPr>
              <a:t>）导体</a:t>
            </a:r>
            <a:r>
              <a:rPr lang="zh-CN" altLang="en-US" sz="3200" kern="0" dirty="0" smtClean="0">
                <a:solidFill>
                  <a:srgbClr val="792B25"/>
                </a:solidFill>
              </a:rPr>
              <a:t>表面曲率</a:t>
            </a:r>
            <a:r>
              <a:rPr lang="zh-CN" altLang="en-US" sz="3200" kern="0" dirty="0" smtClean="0">
                <a:solidFill>
                  <a:srgbClr val="0033CC"/>
                </a:solidFill>
              </a:rPr>
              <a:t>对电荷分布和场强的影响、</a:t>
            </a:r>
            <a:br>
              <a:rPr lang="zh-CN" altLang="en-US" sz="3200" kern="0" dirty="0" smtClean="0">
                <a:solidFill>
                  <a:srgbClr val="0033CC"/>
                </a:solidFill>
              </a:rPr>
            </a:br>
            <a:r>
              <a:rPr lang="zh-CN" altLang="en-US" sz="3200" kern="0" dirty="0" smtClean="0">
                <a:solidFill>
                  <a:srgbClr val="0033CC"/>
                </a:solidFill>
              </a:rPr>
              <a:t>尖端放电现象。</a:t>
            </a:r>
            <a:r>
              <a:rPr lang="zh-CN" altLang="en-US" sz="2000" kern="0" dirty="0" smtClean="0">
                <a:solidFill>
                  <a:schemeClr val="tx1"/>
                </a:solidFill>
              </a:rPr>
              <a:t>（功函数：不同材料的不同晶面，电子从费米面到真空之间的能力带隙不同</a:t>
            </a:r>
            <a:r>
              <a:rPr lang="en-US" altLang="zh-CN" sz="2000" kern="0" dirty="0" smtClean="0">
                <a:solidFill>
                  <a:schemeClr val="tx1"/>
                </a:solidFill>
              </a:rPr>
              <a:t>,</a:t>
            </a:r>
            <a:r>
              <a:rPr lang="zh-CN" altLang="en-US" sz="2000" kern="0" dirty="0" smtClean="0">
                <a:solidFill>
                  <a:schemeClr val="tx1"/>
                </a:solidFill>
              </a:rPr>
              <a:t>光电效应）</a:t>
            </a:r>
            <a:endParaRPr lang="en-US" altLang="zh-CN" sz="3200" kern="0" dirty="0" smtClean="0">
              <a:solidFill>
                <a:schemeClr val="tx1"/>
              </a:solidFill>
            </a:endParaRPr>
          </a:p>
          <a:p>
            <a:pPr algn="just" eaLnBrk="1" hangingPunct="1"/>
            <a:r>
              <a:rPr lang="en-US" altLang="zh-CN" sz="3200" b="0" kern="0" dirty="0" smtClean="0">
                <a:solidFill>
                  <a:srgbClr val="0033CC"/>
                </a:solidFill>
              </a:rPr>
              <a:t>           </a:t>
            </a:r>
            <a:endParaRPr lang="zh-CN" altLang="en-US" sz="3200" b="0" kern="0" dirty="0" smtClean="0">
              <a:solidFill>
                <a:srgbClr val="0033CC"/>
              </a:solidFill>
            </a:endParaRPr>
          </a:p>
        </p:txBody>
      </p:sp>
      <p:grpSp>
        <p:nvGrpSpPr>
          <p:cNvPr id="9" name="组合 8"/>
          <p:cNvGrpSpPr/>
          <p:nvPr/>
        </p:nvGrpSpPr>
        <p:grpSpPr>
          <a:xfrm>
            <a:off x="4876800" y="1926462"/>
            <a:ext cx="2012861" cy="4282975"/>
            <a:chOff x="4876800" y="1926462"/>
            <a:chExt cx="2012861" cy="4282975"/>
          </a:xfrm>
        </p:grpSpPr>
        <p:sp>
          <p:nvSpPr>
            <p:cNvPr id="7" name="下箭头 6"/>
            <p:cNvSpPr/>
            <p:nvPr/>
          </p:nvSpPr>
          <p:spPr bwMode="auto">
            <a:xfrm rot="1487389">
              <a:off x="6432461" y="1926462"/>
              <a:ext cx="457200" cy="3886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8" name="文本框 7"/>
            <p:cNvSpPr txBox="1"/>
            <p:nvPr/>
          </p:nvSpPr>
          <p:spPr>
            <a:xfrm>
              <a:off x="4876800" y="5686217"/>
              <a:ext cx="1627369"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800" dirty="0" smtClean="0"/>
                <a:t>？？？？</a:t>
              </a:r>
              <a:endParaRPr lang="zh-CN" altLang="en-US" sz="2800" dirty="0"/>
            </a:p>
          </p:txBody>
        </p:sp>
      </p:grpSp>
      <p:sp>
        <p:nvSpPr>
          <p:cNvPr id="10" name="文本框 9"/>
          <p:cNvSpPr txBox="1"/>
          <p:nvPr/>
        </p:nvSpPr>
        <p:spPr>
          <a:xfrm>
            <a:off x="4319596" y="2519948"/>
            <a:ext cx="1114408" cy="369332"/>
          </a:xfrm>
          <a:prstGeom prst="rect">
            <a:avLst/>
          </a:prstGeom>
          <a:noFill/>
        </p:spPr>
        <p:txBody>
          <a:bodyPr wrap="none" rtlCol="0">
            <a:spAutoFit/>
          </a:bodyPr>
          <a:lstStyle/>
          <a:p>
            <a:r>
              <a:rPr lang="zh-CN" altLang="en-US" dirty="0">
                <a:solidFill>
                  <a:srgbClr val="0033CC"/>
                </a:solidFill>
                <a:latin typeface="方正姚体" panose="02010601030101010101" pitchFamily="2" charset="-122"/>
                <a:ea typeface="方正姚体" panose="02010601030101010101" pitchFamily="2" charset="-122"/>
              </a:rPr>
              <a:t>处处为零</a:t>
            </a:r>
          </a:p>
        </p:txBody>
      </p:sp>
      <p:grpSp>
        <p:nvGrpSpPr>
          <p:cNvPr id="14" name="组合 13"/>
          <p:cNvGrpSpPr/>
          <p:nvPr/>
        </p:nvGrpSpPr>
        <p:grpSpPr>
          <a:xfrm>
            <a:off x="2438400" y="2819400"/>
            <a:ext cx="3101831" cy="387231"/>
            <a:chOff x="2438400" y="2819400"/>
            <a:chExt cx="3101831" cy="387231"/>
          </a:xfrm>
        </p:grpSpPr>
        <p:sp>
          <p:nvSpPr>
            <p:cNvPr id="11" name="矩形 10"/>
            <p:cNvSpPr/>
            <p:nvPr/>
          </p:nvSpPr>
          <p:spPr>
            <a:xfrm>
              <a:off x="2438400" y="2819400"/>
              <a:ext cx="881973" cy="369332"/>
            </a:xfrm>
            <a:prstGeom prst="rect">
              <a:avLst/>
            </a:prstGeom>
          </p:spPr>
          <p:txBody>
            <a:bodyPr wrap="none">
              <a:spAutoFit/>
            </a:bodyPr>
            <a:lstStyle/>
            <a:p>
              <a:r>
                <a:rPr lang="zh-CN" altLang="en-US" dirty="0">
                  <a:solidFill>
                    <a:srgbClr val="0033CC"/>
                  </a:solidFill>
                  <a:latin typeface="方正姚体" panose="02010601030101010101" pitchFamily="2" charset="-122"/>
                  <a:ea typeface="方正姚体" panose="02010601030101010101" pitchFamily="2" charset="-122"/>
                </a:rPr>
                <a:t>等势体</a:t>
              </a:r>
            </a:p>
          </p:txBody>
        </p:sp>
        <p:sp>
          <p:nvSpPr>
            <p:cNvPr id="12" name="矩形 11"/>
            <p:cNvSpPr/>
            <p:nvPr/>
          </p:nvSpPr>
          <p:spPr>
            <a:xfrm>
              <a:off x="4658258" y="2837299"/>
              <a:ext cx="881973" cy="369332"/>
            </a:xfrm>
            <a:prstGeom prst="rect">
              <a:avLst/>
            </a:prstGeom>
          </p:spPr>
          <p:txBody>
            <a:bodyPr wrap="none">
              <a:spAutoFit/>
            </a:bodyPr>
            <a:lstStyle/>
            <a:p>
              <a:r>
                <a:rPr lang="zh-CN" altLang="en-US" dirty="0">
                  <a:solidFill>
                    <a:srgbClr val="0033CC"/>
                  </a:solidFill>
                  <a:latin typeface="方正姚体" panose="02010601030101010101" pitchFamily="2" charset="-122"/>
                  <a:ea typeface="方正姚体" panose="02010601030101010101" pitchFamily="2" charset="-122"/>
                </a:rPr>
                <a:t>等势面</a:t>
              </a:r>
            </a:p>
          </p:txBody>
        </p:sp>
      </p:grpSp>
      <p:sp>
        <p:nvSpPr>
          <p:cNvPr id="13" name="矩形 12"/>
          <p:cNvSpPr/>
          <p:nvPr/>
        </p:nvSpPr>
        <p:spPr>
          <a:xfrm>
            <a:off x="4608051" y="3168764"/>
            <a:ext cx="649537" cy="369332"/>
          </a:xfrm>
          <a:prstGeom prst="rect">
            <a:avLst/>
          </a:prstGeom>
        </p:spPr>
        <p:txBody>
          <a:bodyPr wrap="none">
            <a:spAutoFit/>
          </a:bodyPr>
          <a:lstStyle/>
          <a:p>
            <a:r>
              <a:rPr lang="zh-CN" altLang="en-US" dirty="0">
                <a:solidFill>
                  <a:srgbClr val="0033CC"/>
                </a:solidFill>
                <a:latin typeface="方正姚体" panose="02010601030101010101" pitchFamily="2" charset="-122"/>
                <a:ea typeface="方正姚体" panose="02010601030101010101" pitchFamily="2" charset="-122"/>
              </a:rPr>
              <a:t>法向</a:t>
            </a:r>
          </a:p>
        </p:txBody>
      </p:sp>
      <p:sp>
        <p:nvSpPr>
          <p:cNvPr id="15" name="文本框 14"/>
          <p:cNvSpPr txBox="1"/>
          <p:nvPr/>
        </p:nvSpPr>
        <p:spPr>
          <a:xfrm>
            <a:off x="4879498" y="5696380"/>
            <a:ext cx="1627369"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800" dirty="0" smtClean="0"/>
              <a:t>静电屏蔽</a:t>
            </a:r>
            <a:endParaRPr lang="zh-CN" altLang="en-US" sz="2800" dirty="0"/>
          </a:p>
        </p:txBody>
      </p:sp>
    </p:spTree>
    <p:extLst>
      <p:ext uri="{BB962C8B-B14F-4D97-AF65-F5344CB8AC3E}">
        <p14:creationId xmlns:p14="http://schemas.microsoft.com/office/powerpoint/2010/main" val="213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9649B14-5735-4950-AC24-F8B598CA98C3}" type="slidenum">
              <a:rPr lang="en-US" altLang="zh-CN" sz="800" b="0" smtClean="0"/>
              <a:pPr>
                <a:spcBef>
                  <a:spcPct val="0"/>
                </a:spcBef>
                <a:buFontTx/>
                <a:buNone/>
              </a:pPr>
              <a:t>35</a:t>
            </a:fld>
            <a:endParaRPr lang="en-US" altLang="zh-CN" sz="800" b="0" smtClean="0"/>
          </a:p>
        </p:txBody>
      </p:sp>
      <p:sp>
        <p:nvSpPr>
          <p:cNvPr id="28675" name="Text Box 2"/>
          <p:cNvSpPr txBox="1">
            <a:spLocks noChangeArrowheads="1"/>
          </p:cNvSpPr>
          <p:nvPr/>
        </p:nvSpPr>
        <p:spPr bwMode="auto">
          <a:xfrm>
            <a:off x="76200" y="676275"/>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a:solidFill>
                  <a:srgbClr val="CC0000"/>
                </a:solidFill>
                <a:latin typeface="宋体" panose="02010600030101010101" pitchFamily="2" charset="-122"/>
              </a:rPr>
              <a:t>静电屏蔽</a:t>
            </a:r>
            <a:endParaRPr lang="zh-CN" altLang="en-US" sz="2800">
              <a:latin typeface="宋体" panose="02010600030101010101" pitchFamily="2" charset="-122"/>
            </a:endParaRPr>
          </a:p>
        </p:txBody>
      </p:sp>
      <p:sp>
        <p:nvSpPr>
          <p:cNvPr id="28676" name="Text Box 3"/>
          <p:cNvSpPr txBox="1">
            <a:spLocks noChangeArrowheads="1"/>
          </p:cNvSpPr>
          <p:nvPr/>
        </p:nvSpPr>
        <p:spPr bwMode="auto">
          <a:xfrm>
            <a:off x="1066800" y="1209675"/>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 1</a:t>
            </a:r>
            <a:r>
              <a:rPr lang="zh-CN" altLang="en-US" sz="2800">
                <a:solidFill>
                  <a:srgbClr val="CC0000"/>
                </a:solidFill>
                <a:latin typeface="宋体" panose="02010600030101010101" pitchFamily="2" charset="-122"/>
              </a:rPr>
              <a:t>　</a:t>
            </a:r>
            <a:r>
              <a:rPr lang="zh-CN" altLang="en-US" sz="2800">
                <a:latin typeface="宋体" panose="02010600030101010101" pitchFamily="2" charset="-122"/>
              </a:rPr>
              <a:t>屏蔽外电场</a:t>
            </a:r>
          </a:p>
        </p:txBody>
      </p:sp>
      <p:grpSp>
        <p:nvGrpSpPr>
          <p:cNvPr id="28677" name="Group 4"/>
          <p:cNvGrpSpPr>
            <a:grpSpLocks/>
          </p:cNvGrpSpPr>
          <p:nvPr/>
        </p:nvGrpSpPr>
        <p:grpSpPr bwMode="auto">
          <a:xfrm>
            <a:off x="762000" y="1895475"/>
            <a:ext cx="7772400" cy="3276600"/>
            <a:chOff x="480" y="1152"/>
            <a:chExt cx="4896" cy="2064"/>
          </a:xfrm>
        </p:grpSpPr>
        <p:sp>
          <p:nvSpPr>
            <p:cNvPr id="28732" name="Rectangle 5"/>
            <p:cNvSpPr>
              <a:spLocks noChangeArrowheads="1"/>
            </p:cNvSpPr>
            <p:nvPr/>
          </p:nvSpPr>
          <p:spPr bwMode="auto">
            <a:xfrm>
              <a:off x="480" y="1152"/>
              <a:ext cx="4896" cy="2064"/>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733" name="Group 6"/>
            <p:cNvGrpSpPr>
              <a:grpSpLocks/>
            </p:cNvGrpSpPr>
            <p:nvPr/>
          </p:nvGrpSpPr>
          <p:grpSpPr bwMode="auto">
            <a:xfrm>
              <a:off x="672" y="1248"/>
              <a:ext cx="2208" cy="1911"/>
              <a:chOff x="672" y="1248"/>
              <a:chExt cx="2208" cy="1911"/>
            </a:xfrm>
          </p:grpSpPr>
          <p:grpSp>
            <p:nvGrpSpPr>
              <p:cNvPr id="28734" name="Group 7"/>
              <p:cNvGrpSpPr>
                <a:grpSpLocks/>
              </p:cNvGrpSpPr>
              <p:nvPr/>
            </p:nvGrpSpPr>
            <p:grpSpPr bwMode="auto">
              <a:xfrm>
                <a:off x="672" y="1296"/>
                <a:ext cx="1920" cy="1518"/>
                <a:chOff x="672" y="1428"/>
                <a:chExt cx="1920" cy="1518"/>
              </a:xfrm>
            </p:grpSpPr>
            <p:sp>
              <p:nvSpPr>
                <p:cNvPr id="28737" name="Line 8"/>
                <p:cNvSpPr>
                  <a:spLocks noChangeShapeType="1"/>
                </p:cNvSpPr>
                <p:nvPr/>
              </p:nvSpPr>
              <p:spPr bwMode="auto">
                <a:xfrm>
                  <a:off x="672" y="1428"/>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38" name="Line 9"/>
                <p:cNvSpPr>
                  <a:spLocks noChangeShapeType="1"/>
                </p:cNvSpPr>
                <p:nvPr/>
              </p:nvSpPr>
              <p:spPr bwMode="auto">
                <a:xfrm>
                  <a:off x="672" y="1555"/>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39" name="Line 10"/>
                <p:cNvSpPr>
                  <a:spLocks noChangeShapeType="1"/>
                </p:cNvSpPr>
                <p:nvPr/>
              </p:nvSpPr>
              <p:spPr bwMode="auto">
                <a:xfrm>
                  <a:off x="672" y="1681"/>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0" name="Line 11"/>
                <p:cNvSpPr>
                  <a:spLocks noChangeShapeType="1"/>
                </p:cNvSpPr>
                <p:nvPr/>
              </p:nvSpPr>
              <p:spPr bwMode="auto">
                <a:xfrm>
                  <a:off x="672" y="1808"/>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1" name="Line 12"/>
                <p:cNvSpPr>
                  <a:spLocks noChangeShapeType="1"/>
                </p:cNvSpPr>
                <p:nvPr/>
              </p:nvSpPr>
              <p:spPr bwMode="auto">
                <a:xfrm>
                  <a:off x="672" y="1934"/>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2" name="Line 13"/>
                <p:cNvSpPr>
                  <a:spLocks noChangeShapeType="1"/>
                </p:cNvSpPr>
                <p:nvPr/>
              </p:nvSpPr>
              <p:spPr bwMode="auto">
                <a:xfrm>
                  <a:off x="672" y="2061"/>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3" name="Line 14"/>
                <p:cNvSpPr>
                  <a:spLocks noChangeShapeType="1"/>
                </p:cNvSpPr>
                <p:nvPr/>
              </p:nvSpPr>
              <p:spPr bwMode="auto">
                <a:xfrm>
                  <a:off x="672" y="2187"/>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4" name="Line 15"/>
                <p:cNvSpPr>
                  <a:spLocks noChangeShapeType="1"/>
                </p:cNvSpPr>
                <p:nvPr/>
              </p:nvSpPr>
              <p:spPr bwMode="auto">
                <a:xfrm>
                  <a:off x="672" y="2313"/>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5" name="Line 16"/>
                <p:cNvSpPr>
                  <a:spLocks noChangeShapeType="1"/>
                </p:cNvSpPr>
                <p:nvPr/>
              </p:nvSpPr>
              <p:spPr bwMode="auto">
                <a:xfrm>
                  <a:off x="672" y="2440"/>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6" name="Line 17"/>
                <p:cNvSpPr>
                  <a:spLocks noChangeShapeType="1"/>
                </p:cNvSpPr>
                <p:nvPr/>
              </p:nvSpPr>
              <p:spPr bwMode="auto">
                <a:xfrm>
                  <a:off x="672" y="2566"/>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7" name="Line 18"/>
                <p:cNvSpPr>
                  <a:spLocks noChangeShapeType="1"/>
                </p:cNvSpPr>
                <p:nvPr/>
              </p:nvSpPr>
              <p:spPr bwMode="auto">
                <a:xfrm>
                  <a:off x="672" y="2693"/>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8" name="Line 19"/>
                <p:cNvSpPr>
                  <a:spLocks noChangeShapeType="1"/>
                </p:cNvSpPr>
                <p:nvPr/>
              </p:nvSpPr>
              <p:spPr bwMode="auto">
                <a:xfrm>
                  <a:off x="672" y="2819"/>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49" name="Line 20"/>
                <p:cNvSpPr>
                  <a:spLocks noChangeShapeType="1"/>
                </p:cNvSpPr>
                <p:nvPr/>
              </p:nvSpPr>
              <p:spPr bwMode="auto">
                <a:xfrm>
                  <a:off x="672" y="2946"/>
                  <a:ext cx="1920" cy="0"/>
                </a:xfrm>
                <a:prstGeom prst="line">
                  <a:avLst/>
                </a:prstGeom>
                <a:noFill/>
                <a:ln w="15875">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8735" name="Object 21"/>
              <p:cNvGraphicFramePr>
                <a:graphicFrameLocks noChangeAspect="1"/>
              </p:cNvGraphicFramePr>
              <p:nvPr/>
            </p:nvGraphicFramePr>
            <p:xfrm>
              <a:off x="2573" y="1248"/>
              <a:ext cx="307" cy="384"/>
            </p:xfrm>
            <a:graphic>
              <a:graphicData uri="http://schemas.openxmlformats.org/presentationml/2006/ole">
                <mc:AlternateContent xmlns:mc="http://schemas.openxmlformats.org/markup-compatibility/2006">
                  <mc:Choice xmlns:v="urn:schemas-microsoft-com:vml" Requires="v">
                    <p:oleObj spid="_x0000_s28780" name="Equation" r:id="rId3" imgW="215619" imgH="266353" progId="Equation.3">
                      <p:embed/>
                    </p:oleObj>
                  </mc:Choice>
                  <mc:Fallback>
                    <p:oleObj name="Equation" r:id="rId3" imgW="215619" imgH="266353"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 y="1248"/>
                            <a:ext cx="30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6" name="Text Box 22"/>
              <p:cNvSpPr txBox="1">
                <a:spLocks noChangeArrowheads="1"/>
              </p:cNvSpPr>
              <p:nvPr/>
            </p:nvSpPr>
            <p:spPr bwMode="auto">
              <a:xfrm>
                <a:off x="1104" y="2832"/>
                <a:ext cx="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1C1C1C"/>
                    </a:solidFill>
                    <a:latin typeface="宋体" panose="02010600030101010101" pitchFamily="2" charset="-122"/>
                  </a:rPr>
                  <a:t>外电场</a:t>
                </a:r>
              </a:p>
            </p:txBody>
          </p:sp>
        </p:grpSp>
      </p:grpSp>
      <p:sp>
        <p:nvSpPr>
          <p:cNvPr id="1030167" name="Rectangle 23"/>
          <p:cNvSpPr>
            <a:spLocks noChangeArrowheads="1"/>
          </p:cNvSpPr>
          <p:nvPr/>
        </p:nvSpPr>
        <p:spPr bwMode="auto">
          <a:xfrm>
            <a:off x="76200" y="5397498"/>
            <a:ext cx="8915400" cy="955675"/>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type="none" w="sm" len="lg"/>
            <a:tailEnd type="none" w="sm" len="lg"/>
          </a:ln>
          <a:effectLst/>
        </p:spPr>
        <p:txBody>
          <a:bodyPr>
            <a:spAutoFit/>
          </a:bodyPr>
          <a:lstStyle/>
          <a:p>
            <a:pPr algn="ctr" eaLnBrk="1" hangingPunct="1">
              <a:spcBef>
                <a:spcPct val="50000"/>
              </a:spcBef>
              <a:defRPr/>
            </a:pPr>
            <a:r>
              <a:rPr lang="en-US" altLang="zh-CN" sz="2800" dirty="0">
                <a:latin typeface="宋体" pitchFamily="2" charset="-122"/>
              </a:rPr>
              <a:t>    </a:t>
            </a:r>
            <a:r>
              <a:rPr lang="zh-CN" altLang="en-US" sz="2800" dirty="0">
                <a:latin typeface="宋体" pitchFamily="2" charset="-122"/>
              </a:rPr>
              <a:t>空腔导体可以屏蔽外电场</a:t>
            </a:r>
            <a:r>
              <a:rPr lang="en-US" altLang="zh-CN" sz="2800" dirty="0">
                <a:latin typeface="宋体" pitchFamily="2" charset="-122"/>
              </a:rPr>
              <a:t>, </a:t>
            </a:r>
            <a:r>
              <a:rPr lang="zh-CN" altLang="en-US" sz="2800" dirty="0">
                <a:latin typeface="宋体" pitchFamily="2" charset="-122"/>
              </a:rPr>
              <a:t>使空腔内物体不受外电场影响</a:t>
            </a:r>
            <a:r>
              <a:rPr lang="en-US" altLang="zh-CN" sz="2800" dirty="0">
                <a:latin typeface="宋体" pitchFamily="2" charset="-122"/>
              </a:rPr>
              <a:t>.</a:t>
            </a:r>
            <a:r>
              <a:rPr lang="zh-CN" altLang="en-US" sz="2800" dirty="0">
                <a:latin typeface="宋体" pitchFamily="2" charset="-122"/>
              </a:rPr>
              <a:t>这时</a:t>
            </a:r>
            <a:r>
              <a:rPr lang="en-US" altLang="zh-CN" sz="2800" dirty="0">
                <a:latin typeface="宋体" pitchFamily="2" charset="-122"/>
              </a:rPr>
              <a:t>,</a:t>
            </a:r>
            <a:r>
              <a:rPr lang="zh-CN" altLang="en-US" sz="2800" dirty="0">
                <a:latin typeface="宋体" pitchFamily="2" charset="-122"/>
              </a:rPr>
              <a:t>整个空腔导体和腔内的电势也必处处相等</a:t>
            </a:r>
            <a:r>
              <a:rPr lang="en-US" altLang="zh-CN" sz="2800" dirty="0">
                <a:latin typeface="宋体" pitchFamily="2" charset="-122"/>
              </a:rPr>
              <a:t>.</a:t>
            </a:r>
          </a:p>
        </p:txBody>
      </p:sp>
      <p:grpSp>
        <p:nvGrpSpPr>
          <p:cNvPr id="28679" name="Group 24"/>
          <p:cNvGrpSpPr>
            <a:grpSpLocks/>
          </p:cNvGrpSpPr>
          <p:nvPr/>
        </p:nvGrpSpPr>
        <p:grpSpPr bwMode="auto">
          <a:xfrm>
            <a:off x="4495800" y="1971675"/>
            <a:ext cx="3886200" cy="3109913"/>
            <a:chOff x="2832" y="1200"/>
            <a:chExt cx="2448" cy="1959"/>
          </a:xfrm>
        </p:grpSpPr>
        <p:graphicFrame>
          <p:nvGraphicFramePr>
            <p:cNvPr id="28680" name="Object 25"/>
            <p:cNvGraphicFramePr>
              <a:graphicFrameLocks noChangeAspect="1"/>
            </p:cNvGraphicFramePr>
            <p:nvPr/>
          </p:nvGraphicFramePr>
          <p:xfrm>
            <a:off x="4944" y="1200"/>
            <a:ext cx="278" cy="384"/>
          </p:xfrm>
          <a:graphic>
            <a:graphicData uri="http://schemas.openxmlformats.org/presentationml/2006/ole">
              <mc:AlternateContent xmlns:mc="http://schemas.openxmlformats.org/markup-compatibility/2006">
                <mc:Choice xmlns:v="urn:schemas-microsoft-com:vml" Requires="v">
                  <p:oleObj spid="_x0000_s28781" name="Equation" r:id="rId5" imgW="215619" imgH="266353" progId="Equation.3">
                    <p:embed/>
                  </p:oleObj>
                </mc:Choice>
                <mc:Fallback>
                  <p:oleObj name="Equation" r:id="rId5" imgW="215619" imgH="266353"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1200"/>
                          <a:ext cx="27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Rectangle 26"/>
            <p:cNvSpPr>
              <a:spLocks noChangeArrowheads="1"/>
            </p:cNvSpPr>
            <p:nvPr/>
          </p:nvSpPr>
          <p:spPr bwMode="auto">
            <a:xfrm>
              <a:off x="2832" y="2832"/>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空腔导体屏蔽外电场</a:t>
              </a:r>
            </a:p>
          </p:txBody>
        </p:sp>
        <p:grpSp>
          <p:nvGrpSpPr>
            <p:cNvPr id="28682" name="Group 27"/>
            <p:cNvGrpSpPr>
              <a:grpSpLocks/>
            </p:cNvGrpSpPr>
            <p:nvPr/>
          </p:nvGrpSpPr>
          <p:grpSpPr bwMode="auto">
            <a:xfrm>
              <a:off x="3317" y="1680"/>
              <a:ext cx="1147" cy="765"/>
              <a:chOff x="3317" y="1827"/>
              <a:chExt cx="1147" cy="765"/>
            </a:xfrm>
          </p:grpSpPr>
          <p:sp>
            <p:nvSpPr>
              <p:cNvPr id="1030172" name="AutoShape 28"/>
              <p:cNvSpPr>
                <a:spLocks noChangeArrowheads="1"/>
              </p:cNvSpPr>
              <p:nvPr/>
            </p:nvSpPr>
            <p:spPr bwMode="auto">
              <a:xfrm rot="-2459627">
                <a:off x="3317" y="1957"/>
                <a:ext cx="1147" cy="587"/>
              </a:xfrm>
              <a:custGeom>
                <a:avLst/>
                <a:gdLst>
                  <a:gd name="G0" fmla="+- 4716 0 0"/>
                  <a:gd name="G1" fmla="+- 21600 0 4716"/>
                  <a:gd name="G2" fmla="+- 21600 0 471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16" y="10800"/>
                    </a:moveTo>
                    <a:cubicBezTo>
                      <a:pt x="4716" y="14160"/>
                      <a:pt x="7440" y="16884"/>
                      <a:pt x="10800" y="16884"/>
                    </a:cubicBezTo>
                    <a:cubicBezTo>
                      <a:pt x="14160" y="16884"/>
                      <a:pt x="16884" y="14160"/>
                      <a:pt x="16884" y="10800"/>
                    </a:cubicBezTo>
                    <a:cubicBezTo>
                      <a:pt x="16884" y="7440"/>
                      <a:pt x="14160" y="4716"/>
                      <a:pt x="10800" y="4716"/>
                    </a:cubicBezTo>
                    <a:cubicBezTo>
                      <a:pt x="7440" y="4716"/>
                      <a:pt x="4716" y="7440"/>
                      <a:pt x="4716" y="10800"/>
                    </a:cubicBezTo>
                    <a:close/>
                  </a:path>
                </a:pathLst>
              </a:custGeom>
              <a:gradFill rotWithShape="0">
                <a:gsLst>
                  <a:gs pos="0">
                    <a:schemeClr val="tx1"/>
                  </a:gs>
                  <a:gs pos="50000">
                    <a:srgbClr val="DDDDDD"/>
                  </a:gs>
                  <a:gs pos="100000">
                    <a:schemeClr val="tx1"/>
                  </a:gs>
                </a:gsLst>
                <a:lin ang="2700000" scaled="1"/>
              </a:gradFill>
              <a:ln w="19050">
                <a:solidFill>
                  <a:srgbClr val="663300"/>
                </a:solidFill>
                <a:round/>
                <a:headEnd/>
                <a:tailEnd/>
              </a:ln>
              <a:effectLst/>
            </p:spPr>
            <p:txBody>
              <a:bodyPr wrap="none" anchor="ctr"/>
              <a:lstStyle/>
              <a:p>
                <a:pPr eaLnBrk="1" hangingPunct="1">
                  <a:defRPr/>
                </a:pPr>
                <a:endParaRPr lang="zh-CN" altLang="en-US"/>
              </a:p>
            </p:txBody>
          </p:sp>
          <p:sp>
            <p:nvSpPr>
              <p:cNvPr id="28707" name="Line 29"/>
              <p:cNvSpPr>
                <a:spLocks noChangeShapeType="1"/>
              </p:cNvSpPr>
              <p:nvPr/>
            </p:nvSpPr>
            <p:spPr bwMode="auto">
              <a:xfrm>
                <a:off x="3696" y="2064"/>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08" name="Line 30"/>
              <p:cNvSpPr>
                <a:spLocks noChangeShapeType="1"/>
              </p:cNvSpPr>
              <p:nvPr/>
            </p:nvSpPr>
            <p:spPr bwMode="auto">
              <a:xfrm>
                <a:off x="3843" y="1968"/>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09" name="Line 31"/>
              <p:cNvSpPr>
                <a:spLocks noChangeShapeType="1"/>
              </p:cNvSpPr>
              <p:nvPr/>
            </p:nvSpPr>
            <p:spPr bwMode="auto">
              <a:xfrm>
                <a:off x="3600" y="2160"/>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10" name="Line 32"/>
              <p:cNvSpPr>
                <a:spLocks noChangeShapeType="1"/>
              </p:cNvSpPr>
              <p:nvPr/>
            </p:nvSpPr>
            <p:spPr bwMode="auto">
              <a:xfrm>
                <a:off x="3504" y="2256"/>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11" name="Line 33"/>
              <p:cNvSpPr>
                <a:spLocks noChangeShapeType="1"/>
              </p:cNvSpPr>
              <p:nvPr/>
            </p:nvSpPr>
            <p:spPr bwMode="auto">
              <a:xfrm>
                <a:off x="3456" y="2352"/>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12" name="Line 34"/>
              <p:cNvSpPr>
                <a:spLocks noChangeShapeType="1"/>
              </p:cNvSpPr>
              <p:nvPr/>
            </p:nvSpPr>
            <p:spPr bwMode="auto">
              <a:xfrm>
                <a:off x="3408" y="2448"/>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13" name="Line 35"/>
              <p:cNvSpPr>
                <a:spLocks noChangeShapeType="1"/>
              </p:cNvSpPr>
              <p:nvPr/>
            </p:nvSpPr>
            <p:spPr bwMode="auto">
              <a:xfrm>
                <a:off x="3408" y="2544"/>
                <a:ext cx="93" cy="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28714" name="Group 36"/>
              <p:cNvGrpSpPr>
                <a:grpSpLocks/>
              </p:cNvGrpSpPr>
              <p:nvPr/>
            </p:nvGrpSpPr>
            <p:grpSpPr bwMode="auto">
              <a:xfrm>
                <a:off x="4086" y="1827"/>
                <a:ext cx="93" cy="93"/>
                <a:chOff x="2688" y="2544"/>
                <a:chExt cx="96" cy="96"/>
              </a:xfrm>
            </p:grpSpPr>
            <p:sp>
              <p:nvSpPr>
                <p:cNvPr id="28730" name="Line 37"/>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31" name="Line 38"/>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715" name="Group 39"/>
              <p:cNvGrpSpPr>
                <a:grpSpLocks/>
              </p:cNvGrpSpPr>
              <p:nvPr/>
            </p:nvGrpSpPr>
            <p:grpSpPr bwMode="auto">
              <a:xfrm>
                <a:off x="4224" y="1923"/>
                <a:ext cx="93" cy="93"/>
                <a:chOff x="2688" y="2544"/>
                <a:chExt cx="96" cy="96"/>
              </a:xfrm>
            </p:grpSpPr>
            <p:sp>
              <p:nvSpPr>
                <p:cNvPr id="28728" name="Line 40"/>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29" name="Line 41"/>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716" name="Group 42"/>
              <p:cNvGrpSpPr>
                <a:grpSpLocks/>
              </p:cNvGrpSpPr>
              <p:nvPr/>
            </p:nvGrpSpPr>
            <p:grpSpPr bwMode="auto">
              <a:xfrm>
                <a:off x="4224" y="2067"/>
                <a:ext cx="93" cy="93"/>
                <a:chOff x="2688" y="2544"/>
                <a:chExt cx="96" cy="96"/>
              </a:xfrm>
            </p:grpSpPr>
            <p:sp>
              <p:nvSpPr>
                <p:cNvPr id="28726" name="Line 43"/>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27" name="Line 44"/>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717" name="Group 45"/>
              <p:cNvGrpSpPr>
                <a:grpSpLocks/>
              </p:cNvGrpSpPr>
              <p:nvPr/>
            </p:nvGrpSpPr>
            <p:grpSpPr bwMode="auto">
              <a:xfrm>
                <a:off x="4176" y="2211"/>
                <a:ext cx="93" cy="93"/>
                <a:chOff x="2688" y="2544"/>
                <a:chExt cx="96" cy="96"/>
              </a:xfrm>
            </p:grpSpPr>
            <p:sp>
              <p:nvSpPr>
                <p:cNvPr id="28724" name="Line 46"/>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25" name="Line 47"/>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718" name="Group 48"/>
              <p:cNvGrpSpPr>
                <a:grpSpLocks/>
              </p:cNvGrpSpPr>
              <p:nvPr/>
            </p:nvGrpSpPr>
            <p:grpSpPr bwMode="auto">
              <a:xfrm>
                <a:off x="4032" y="2355"/>
                <a:ext cx="93" cy="93"/>
                <a:chOff x="2688" y="2544"/>
                <a:chExt cx="96" cy="96"/>
              </a:xfrm>
            </p:grpSpPr>
            <p:sp>
              <p:nvSpPr>
                <p:cNvPr id="28722" name="Line 49"/>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23" name="Line 50"/>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719" name="Group 51"/>
              <p:cNvGrpSpPr>
                <a:grpSpLocks/>
              </p:cNvGrpSpPr>
              <p:nvPr/>
            </p:nvGrpSpPr>
            <p:grpSpPr bwMode="auto">
              <a:xfrm>
                <a:off x="3888" y="2499"/>
                <a:ext cx="93" cy="93"/>
                <a:chOff x="2688" y="2544"/>
                <a:chExt cx="96" cy="96"/>
              </a:xfrm>
            </p:grpSpPr>
            <p:sp>
              <p:nvSpPr>
                <p:cNvPr id="28720" name="Line 52"/>
                <p:cNvSpPr>
                  <a:spLocks noChangeShapeType="1"/>
                </p:cNvSpPr>
                <p:nvPr/>
              </p:nvSpPr>
              <p:spPr bwMode="auto">
                <a:xfrm>
                  <a:off x="2688" y="2592"/>
                  <a:ext cx="96" cy="0"/>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8721" name="Line 53"/>
                <p:cNvSpPr>
                  <a:spLocks noChangeShapeType="1"/>
                </p:cNvSpPr>
                <p:nvPr/>
              </p:nvSpPr>
              <p:spPr bwMode="auto">
                <a:xfrm>
                  <a:off x="2736" y="2544"/>
                  <a:ext cx="0" cy="96"/>
                </a:xfrm>
                <a:prstGeom prst="line">
                  <a:avLst/>
                </a:prstGeom>
                <a:noFill/>
                <a:ln w="19050">
                  <a:solidFill>
                    <a:srgbClr val="FF0000"/>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28683" name="Group 54"/>
            <p:cNvGrpSpPr>
              <a:grpSpLocks/>
            </p:cNvGrpSpPr>
            <p:nvPr/>
          </p:nvGrpSpPr>
          <p:grpSpPr bwMode="auto">
            <a:xfrm>
              <a:off x="2972" y="1296"/>
              <a:ext cx="1928" cy="1519"/>
              <a:chOff x="2972" y="1428"/>
              <a:chExt cx="1928" cy="1519"/>
            </a:xfrm>
          </p:grpSpPr>
          <p:sp>
            <p:nvSpPr>
              <p:cNvPr id="28684" name="Freeform 55"/>
              <p:cNvSpPr>
                <a:spLocks/>
              </p:cNvSpPr>
              <p:nvPr/>
            </p:nvSpPr>
            <p:spPr bwMode="auto">
              <a:xfrm>
                <a:off x="2976" y="1428"/>
                <a:ext cx="1920" cy="44"/>
              </a:xfrm>
              <a:custGeom>
                <a:avLst/>
                <a:gdLst>
                  <a:gd name="T0" fmla="*/ 0 w 1920"/>
                  <a:gd name="T1" fmla="*/ 0 h 44"/>
                  <a:gd name="T2" fmla="*/ 548 w 1920"/>
                  <a:gd name="T3" fmla="*/ 12 h 44"/>
                  <a:gd name="T4" fmla="*/ 792 w 1920"/>
                  <a:gd name="T5" fmla="*/ 36 h 44"/>
                  <a:gd name="T6" fmla="*/ 948 w 1920"/>
                  <a:gd name="T7" fmla="*/ 44 h 44"/>
                  <a:gd name="T8" fmla="*/ 1136 w 1920"/>
                  <a:gd name="T9" fmla="*/ 32 h 44"/>
                  <a:gd name="T10" fmla="*/ 1360 w 1920"/>
                  <a:gd name="T11" fmla="*/ 12 h 44"/>
                  <a:gd name="T12" fmla="*/ 1920 w 1920"/>
                  <a:gd name="T13" fmla="*/ 1 h 44"/>
                  <a:gd name="T14" fmla="*/ 0 60000 65536"/>
                  <a:gd name="T15" fmla="*/ 0 60000 65536"/>
                  <a:gd name="T16" fmla="*/ 0 60000 65536"/>
                  <a:gd name="T17" fmla="*/ 0 60000 65536"/>
                  <a:gd name="T18" fmla="*/ 0 60000 65536"/>
                  <a:gd name="T19" fmla="*/ 0 60000 65536"/>
                  <a:gd name="T20" fmla="*/ 0 60000 65536"/>
                  <a:gd name="T21" fmla="*/ 0 w 1920"/>
                  <a:gd name="T22" fmla="*/ 0 h 44"/>
                  <a:gd name="T23" fmla="*/ 1920 w 192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44">
                    <a:moveTo>
                      <a:pt x="0" y="0"/>
                    </a:moveTo>
                    <a:lnTo>
                      <a:pt x="548" y="12"/>
                    </a:lnTo>
                    <a:lnTo>
                      <a:pt x="792" y="36"/>
                    </a:lnTo>
                    <a:lnTo>
                      <a:pt x="948" y="44"/>
                    </a:lnTo>
                    <a:lnTo>
                      <a:pt x="1136" y="32"/>
                    </a:lnTo>
                    <a:lnTo>
                      <a:pt x="1360" y="12"/>
                    </a:lnTo>
                    <a:lnTo>
                      <a:pt x="1920" y="1"/>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5" name="Freeform 56"/>
              <p:cNvSpPr>
                <a:spLocks/>
              </p:cNvSpPr>
              <p:nvPr/>
            </p:nvSpPr>
            <p:spPr bwMode="auto">
              <a:xfrm>
                <a:off x="2976" y="1548"/>
                <a:ext cx="1924" cy="160"/>
              </a:xfrm>
              <a:custGeom>
                <a:avLst/>
                <a:gdLst>
                  <a:gd name="T0" fmla="*/ 0 w 1924"/>
                  <a:gd name="T1" fmla="*/ 6 h 160"/>
                  <a:gd name="T2" fmla="*/ 360 w 1924"/>
                  <a:gd name="T3" fmla="*/ 36 h 160"/>
                  <a:gd name="T4" fmla="*/ 532 w 1924"/>
                  <a:gd name="T5" fmla="*/ 52 h 160"/>
                  <a:gd name="T6" fmla="*/ 696 w 1924"/>
                  <a:gd name="T7" fmla="*/ 84 h 160"/>
                  <a:gd name="T8" fmla="*/ 824 w 1924"/>
                  <a:gd name="T9" fmla="*/ 124 h 160"/>
                  <a:gd name="T10" fmla="*/ 912 w 1924"/>
                  <a:gd name="T11" fmla="*/ 160 h 160"/>
                  <a:gd name="T12" fmla="*/ 996 w 1924"/>
                  <a:gd name="T13" fmla="*/ 160 h 160"/>
                  <a:gd name="T14" fmla="*/ 1076 w 1924"/>
                  <a:gd name="T15" fmla="*/ 140 h 160"/>
                  <a:gd name="T16" fmla="*/ 1220 w 1924"/>
                  <a:gd name="T17" fmla="*/ 92 h 160"/>
                  <a:gd name="T18" fmla="*/ 1384 w 1924"/>
                  <a:gd name="T19" fmla="*/ 60 h 160"/>
                  <a:gd name="T20" fmla="*/ 1556 w 1924"/>
                  <a:gd name="T21" fmla="*/ 32 h 160"/>
                  <a:gd name="T22" fmla="*/ 1924 w 1924"/>
                  <a:gd name="T23" fmla="*/ 0 h 1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4"/>
                  <a:gd name="T37" fmla="*/ 0 h 160"/>
                  <a:gd name="T38" fmla="*/ 1924 w 1924"/>
                  <a:gd name="T39" fmla="*/ 160 h 1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4" h="160">
                    <a:moveTo>
                      <a:pt x="0" y="6"/>
                    </a:moveTo>
                    <a:lnTo>
                      <a:pt x="360" y="36"/>
                    </a:lnTo>
                    <a:lnTo>
                      <a:pt x="532" y="52"/>
                    </a:lnTo>
                    <a:lnTo>
                      <a:pt x="696" y="84"/>
                    </a:lnTo>
                    <a:lnTo>
                      <a:pt x="824" y="124"/>
                    </a:lnTo>
                    <a:lnTo>
                      <a:pt x="912" y="160"/>
                    </a:lnTo>
                    <a:lnTo>
                      <a:pt x="996" y="160"/>
                    </a:lnTo>
                    <a:lnTo>
                      <a:pt x="1076" y="140"/>
                    </a:lnTo>
                    <a:lnTo>
                      <a:pt x="1220" y="92"/>
                    </a:lnTo>
                    <a:lnTo>
                      <a:pt x="1384" y="60"/>
                    </a:lnTo>
                    <a:lnTo>
                      <a:pt x="1556" y="32"/>
                    </a:lnTo>
                    <a:lnTo>
                      <a:pt x="1924"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6" name="Freeform 57"/>
              <p:cNvSpPr>
                <a:spLocks/>
              </p:cNvSpPr>
              <p:nvPr/>
            </p:nvSpPr>
            <p:spPr bwMode="auto">
              <a:xfrm>
                <a:off x="2976" y="1681"/>
                <a:ext cx="876" cy="239"/>
              </a:xfrm>
              <a:custGeom>
                <a:avLst/>
                <a:gdLst>
                  <a:gd name="T0" fmla="*/ 0 w 876"/>
                  <a:gd name="T1" fmla="*/ 0 h 239"/>
                  <a:gd name="T2" fmla="*/ 240 w 876"/>
                  <a:gd name="T3" fmla="*/ 23 h 239"/>
                  <a:gd name="T4" fmla="*/ 416 w 876"/>
                  <a:gd name="T5" fmla="*/ 43 h 239"/>
                  <a:gd name="T6" fmla="*/ 596 w 876"/>
                  <a:gd name="T7" fmla="*/ 83 h 239"/>
                  <a:gd name="T8" fmla="*/ 744 w 876"/>
                  <a:gd name="T9" fmla="*/ 131 h 239"/>
                  <a:gd name="T10" fmla="*/ 816 w 876"/>
                  <a:gd name="T11" fmla="*/ 171 h 239"/>
                  <a:gd name="T12" fmla="*/ 876 w 876"/>
                  <a:gd name="T13" fmla="*/ 239 h 239"/>
                  <a:gd name="T14" fmla="*/ 0 60000 65536"/>
                  <a:gd name="T15" fmla="*/ 0 60000 65536"/>
                  <a:gd name="T16" fmla="*/ 0 60000 65536"/>
                  <a:gd name="T17" fmla="*/ 0 60000 65536"/>
                  <a:gd name="T18" fmla="*/ 0 60000 65536"/>
                  <a:gd name="T19" fmla="*/ 0 60000 65536"/>
                  <a:gd name="T20" fmla="*/ 0 60000 65536"/>
                  <a:gd name="T21" fmla="*/ 0 w 876"/>
                  <a:gd name="T22" fmla="*/ 0 h 239"/>
                  <a:gd name="T23" fmla="*/ 876 w 876"/>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239">
                    <a:moveTo>
                      <a:pt x="0" y="0"/>
                    </a:moveTo>
                    <a:lnTo>
                      <a:pt x="240" y="23"/>
                    </a:lnTo>
                    <a:lnTo>
                      <a:pt x="416" y="43"/>
                    </a:lnTo>
                    <a:lnTo>
                      <a:pt x="596" y="83"/>
                    </a:lnTo>
                    <a:lnTo>
                      <a:pt x="744" y="131"/>
                    </a:lnTo>
                    <a:lnTo>
                      <a:pt x="816" y="171"/>
                    </a:lnTo>
                    <a:lnTo>
                      <a:pt x="876" y="239"/>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7" name="Freeform 58"/>
              <p:cNvSpPr>
                <a:spLocks/>
              </p:cNvSpPr>
              <p:nvPr/>
            </p:nvSpPr>
            <p:spPr bwMode="auto">
              <a:xfrm>
                <a:off x="2976" y="1808"/>
                <a:ext cx="764" cy="176"/>
              </a:xfrm>
              <a:custGeom>
                <a:avLst/>
                <a:gdLst>
                  <a:gd name="T0" fmla="*/ 0 w 764"/>
                  <a:gd name="T1" fmla="*/ 0 h 176"/>
                  <a:gd name="T2" fmla="*/ 364 w 764"/>
                  <a:gd name="T3" fmla="*/ 40 h 176"/>
                  <a:gd name="T4" fmla="*/ 468 w 764"/>
                  <a:gd name="T5" fmla="*/ 60 h 176"/>
                  <a:gd name="T6" fmla="*/ 564 w 764"/>
                  <a:gd name="T7" fmla="*/ 88 h 176"/>
                  <a:gd name="T8" fmla="*/ 764 w 764"/>
                  <a:gd name="T9" fmla="*/ 176 h 176"/>
                  <a:gd name="T10" fmla="*/ 0 60000 65536"/>
                  <a:gd name="T11" fmla="*/ 0 60000 65536"/>
                  <a:gd name="T12" fmla="*/ 0 60000 65536"/>
                  <a:gd name="T13" fmla="*/ 0 60000 65536"/>
                  <a:gd name="T14" fmla="*/ 0 60000 65536"/>
                  <a:gd name="T15" fmla="*/ 0 w 764"/>
                  <a:gd name="T16" fmla="*/ 0 h 176"/>
                  <a:gd name="T17" fmla="*/ 764 w 764"/>
                  <a:gd name="T18" fmla="*/ 176 h 176"/>
                </a:gdLst>
                <a:ahLst/>
                <a:cxnLst>
                  <a:cxn ang="T10">
                    <a:pos x="T0" y="T1"/>
                  </a:cxn>
                  <a:cxn ang="T11">
                    <a:pos x="T2" y="T3"/>
                  </a:cxn>
                  <a:cxn ang="T12">
                    <a:pos x="T4" y="T5"/>
                  </a:cxn>
                  <a:cxn ang="T13">
                    <a:pos x="T6" y="T7"/>
                  </a:cxn>
                  <a:cxn ang="T14">
                    <a:pos x="T8" y="T9"/>
                  </a:cxn>
                </a:cxnLst>
                <a:rect l="T15" t="T16" r="T17" b="T18"/>
                <a:pathLst>
                  <a:path w="764" h="176">
                    <a:moveTo>
                      <a:pt x="0" y="0"/>
                    </a:moveTo>
                    <a:lnTo>
                      <a:pt x="364" y="40"/>
                    </a:lnTo>
                    <a:lnTo>
                      <a:pt x="468" y="60"/>
                    </a:lnTo>
                    <a:lnTo>
                      <a:pt x="564" y="88"/>
                    </a:lnTo>
                    <a:lnTo>
                      <a:pt x="764" y="176"/>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8" name="Freeform 59"/>
              <p:cNvSpPr>
                <a:spLocks/>
              </p:cNvSpPr>
              <p:nvPr/>
            </p:nvSpPr>
            <p:spPr bwMode="auto">
              <a:xfrm>
                <a:off x="2976" y="1934"/>
                <a:ext cx="684" cy="138"/>
              </a:xfrm>
              <a:custGeom>
                <a:avLst/>
                <a:gdLst>
                  <a:gd name="T0" fmla="*/ 0 w 684"/>
                  <a:gd name="T1" fmla="*/ 0 h 138"/>
                  <a:gd name="T2" fmla="*/ 192 w 684"/>
                  <a:gd name="T3" fmla="*/ 14 h 138"/>
                  <a:gd name="T4" fmla="*/ 372 w 684"/>
                  <a:gd name="T5" fmla="*/ 38 h 138"/>
                  <a:gd name="T6" fmla="*/ 528 w 684"/>
                  <a:gd name="T7" fmla="*/ 74 h 138"/>
                  <a:gd name="T8" fmla="*/ 684 w 684"/>
                  <a:gd name="T9" fmla="*/ 138 h 138"/>
                  <a:gd name="T10" fmla="*/ 0 60000 65536"/>
                  <a:gd name="T11" fmla="*/ 0 60000 65536"/>
                  <a:gd name="T12" fmla="*/ 0 60000 65536"/>
                  <a:gd name="T13" fmla="*/ 0 60000 65536"/>
                  <a:gd name="T14" fmla="*/ 0 60000 65536"/>
                  <a:gd name="T15" fmla="*/ 0 w 684"/>
                  <a:gd name="T16" fmla="*/ 0 h 138"/>
                  <a:gd name="T17" fmla="*/ 684 w 684"/>
                  <a:gd name="T18" fmla="*/ 138 h 138"/>
                </a:gdLst>
                <a:ahLst/>
                <a:cxnLst>
                  <a:cxn ang="T10">
                    <a:pos x="T0" y="T1"/>
                  </a:cxn>
                  <a:cxn ang="T11">
                    <a:pos x="T2" y="T3"/>
                  </a:cxn>
                  <a:cxn ang="T12">
                    <a:pos x="T4" y="T5"/>
                  </a:cxn>
                  <a:cxn ang="T13">
                    <a:pos x="T6" y="T7"/>
                  </a:cxn>
                  <a:cxn ang="T14">
                    <a:pos x="T8" y="T9"/>
                  </a:cxn>
                </a:cxnLst>
                <a:rect l="T15" t="T16" r="T17" b="T18"/>
                <a:pathLst>
                  <a:path w="684" h="138">
                    <a:moveTo>
                      <a:pt x="0" y="0"/>
                    </a:moveTo>
                    <a:lnTo>
                      <a:pt x="192" y="14"/>
                    </a:lnTo>
                    <a:lnTo>
                      <a:pt x="372" y="38"/>
                    </a:lnTo>
                    <a:lnTo>
                      <a:pt x="528" y="74"/>
                    </a:lnTo>
                    <a:lnTo>
                      <a:pt x="684" y="138"/>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9" name="Freeform 60"/>
              <p:cNvSpPr>
                <a:spLocks/>
              </p:cNvSpPr>
              <p:nvPr/>
            </p:nvSpPr>
            <p:spPr bwMode="auto">
              <a:xfrm>
                <a:off x="2976" y="2060"/>
                <a:ext cx="612" cy="84"/>
              </a:xfrm>
              <a:custGeom>
                <a:avLst/>
                <a:gdLst>
                  <a:gd name="T0" fmla="*/ 0 w 612"/>
                  <a:gd name="T1" fmla="*/ 1 h 84"/>
                  <a:gd name="T2" fmla="*/ 184 w 612"/>
                  <a:gd name="T3" fmla="*/ 0 h 84"/>
                  <a:gd name="T4" fmla="*/ 408 w 612"/>
                  <a:gd name="T5" fmla="*/ 24 h 84"/>
                  <a:gd name="T6" fmla="*/ 612 w 612"/>
                  <a:gd name="T7" fmla="*/ 84 h 84"/>
                  <a:gd name="T8" fmla="*/ 0 60000 65536"/>
                  <a:gd name="T9" fmla="*/ 0 60000 65536"/>
                  <a:gd name="T10" fmla="*/ 0 60000 65536"/>
                  <a:gd name="T11" fmla="*/ 0 60000 65536"/>
                  <a:gd name="T12" fmla="*/ 0 w 612"/>
                  <a:gd name="T13" fmla="*/ 0 h 84"/>
                  <a:gd name="T14" fmla="*/ 612 w 612"/>
                  <a:gd name="T15" fmla="*/ 84 h 84"/>
                </a:gdLst>
                <a:ahLst/>
                <a:cxnLst>
                  <a:cxn ang="T8">
                    <a:pos x="T0" y="T1"/>
                  </a:cxn>
                  <a:cxn ang="T9">
                    <a:pos x="T2" y="T3"/>
                  </a:cxn>
                  <a:cxn ang="T10">
                    <a:pos x="T4" y="T5"/>
                  </a:cxn>
                  <a:cxn ang="T11">
                    <a:pos x="T6" y="T7"/>
                  </a:cxn>
                </a:cxnLst>
                <a:rect l="T12" t="T13" r="T14" b="T15"/>
                <a:pathLst>
                  <a:path w="612" h="84">
                    <a:moveTo>
                      <a:pt x="0" y="1"/>
                    </a:moveTo>
                    <a:lnTo>
                      <a:pt x="184" y="0"/>
                    </a:lnTo>
                    <a:lnTo>
                      <a:pt x="408" y="24"/>
                    </a:lnTo>
                    <a:lnTo>
                      <a:pt x="612" y="84"/>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0" name="Freeform 61"/>
              <p:cNvSpPr>
                <a:spLocks/>
              </p:cNvSpPr>
              <p:nvPr/>
            </p:nvSpPr>
            <p:spPr bwMode="auto">
              <a:xfrm>
                <a:off x="2976" y="2184"/>
                <a:ext cx="544" cy="52"/>
              </a:xfrm>
              <a:custGeom>
                <a:avLst/>
                <a:gdLst>
                  <a:gd name="T0" fmla="*/ 0 w 544"/>
                  <a:gd name="T1" fmla="*/ 3 h 52"/>
                  <a:gd name="T2" fmla="*/ 164 w 544"/>
                  <a:gd name="T3" fmla="*/ 0 h 52"/>
                  <a:gd name="T4" fmla="*/ 368 w 544"/>
                  <a:gd name="T5" fmla="*/ 12 h 52"/>
                  <a:gd name="T6" fmla="*/ 544 w 544"/>
                  <a:gd name="T7" fmla="*/ 52 h 52"/>
                  <a:gd name="T8" fmla="*/ 0 60000 65536"/>
                  <a:gd name="T9" fmla="*/ 0 60000 65536"/>
                  <a:gd name="T10" fmla="*/ 0 60000 65536"/>
                  <a:gd name="T11" fmla="*/ 0 60000 65536"/>
                  <a:gd name="T12" fmla="*/ 0 w 544"/>
                  <a:gd name="T13" fmla="*/ 0 h 52"/>
                  <a:gd name="T14" fmla="*/ 544 w 544"/>
                  <a:gd name="T15" fmla="*/ 52 h 52"/>
                </a:gdLst>
                <a:ahLst/>
                <a:cxnLst>
                  <a:cxn ang="T8">
                    <a:pos x="T0" y="T1"/>
                  </a:cxn>
                  <a:cxn ang="T9">
                    <a:pos x="T2" y="T3"/>
                  </a:cxn>
                  <a:cxn ang="T10">
                    <a:pos x="T4" y="T5"/>
                  </a:cxn>
                  <a:cxn ang="T11">
                    <a:pos x="T6" y="T7"/>
                  </a:cxn>
                </a:cxnLst>
                <a:rect l="T12" t="T13" r="T14" b="T15"/>
                <a:pathLst>
                  <a:path w="544" h="52">
                    <a:moveTo>
                      <a:pt x="0" y="3"/>
                    </a:moveTo>
                    <a:lnTo>
                      <a:pt x="164" y="0"/>
                    </a:lnTo>
                    <a:lnTo>
                      <a:pt x="368" y="12"/>
                    </a:lnTo>
                    <a:lnTo>
                      <a:pt x="544" y="52"/>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1" name="Freeform 62"/>
              <p:cNvSpPr>
                <a:spLocks/>
              </p:cNvSpPr>
              <p:nvPr/>
            </p:nvSpPr>
            <p:spPr bwMode="auto">
              <a:xfrm>
                <a:off x="2976" y="2304"/>
                <a:ext cx="480" cy="12"/>
              </a:xfrm>
              <a:custGeom>
                <a:avLst/>
                <a:gdLst>
                  <a:gd name="T0" fmla="*/ 0 w 480"/>
                  <a:gd name="T1" fmla="*/ 9 h 12"/>
                  <a:gd name="T2" fmla="*/ 144 w 480"/>
                  <a:gd name="T3" fmla="*/ 0 h 12"/>
                  <a:gd name="T4" fmla="*/ 480 w 480"/>
                  <a:gd name="T5" fmla="*/ 12 h 12"/>
                  <a:gd name="T6" fmla="*/ 0 60000 65536"/>
                  <a:gd name="T7" fmla="*/ 0 60000 65536"/>
                  <a:gd name="T8" fmla="*/ 0 60000 65536"/>
                  <a:gd name="T9" fmla="*/ 0 w 480"/>
                  <a:gd name="T10" fmla="*/ 0 h 12"/>
                  <a:gd name="T11" fmla="*/ 480 w 480"/>
                  <a:gd name="T12" fmla="*/ 12 h 12"/>
                </a:gdLst>
                <a:ahLst/>
                <a:cxnLst>
                  <a:cxn ang="T6">
                    <a:pos x="T0" y="T1"/>
                  </a:cxn>
                  <a:cxn ang="T7">
                    <a:pos x="T2" y="T3"/>
                  </a:cxn>
                  <a:cxn ang="T8">
                    <a:pos x="T4" y="T5"/>
                  </a:cxn>
                </a:cxnLst>
                <a:rect l="T9" t="T10" r="T11" b="T12"/>
                <a:pathLst>
                  <a:path w="480" h="12">
                    <a:moveTo>
                      <a:pt x="0" y="9"/>
                    </a:moveTo>
                    <a:lnTo>
                      <a:pt x="144" y="0"/>
                    </a:lnTo>
                    <a:lnTo>
                      <a:pt x="480" y="12"/>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2" name="Freeform 63"/>
              <p:cNvSpPr>
                <a:spLocks/>
              </p:cNvSpPr>
              <p:nvPr/>
            </p:nvSpPr>
            <p:spPr bwMode="auto">
              <a:xfrm>
                <a:off x="2972" y="2684"/>
                <a:ext cx="1924" cy="136"/>
              </a:xfrm>
              <a:custGeom>
                <a:avLst/>
                <a:gdLst>
                  <a:gd name="T0" fmla="*/ 0 w 1924"/>
                  <a:gd name="T1" fmla="*/ 128 h 136"/>
                  <a:gd name="T2" fmla="*/ 172 w 1924"/>
                  <a:gd name="T3" fmla="*/ 124 h 136"/>
                  <a:gd name="T4" fmla="*/ 360 w 1924"/>
                  <a:gd name="T5" fmla="*/ 112 h 136"/>
                  <a:gd name="T6" fmla="*/ 580 w 1924"/>
                  <a:gd name="T7" fmla="*/ 88 h 136"/>
                  <a:gd name="T8" fmla="*/ 752 w 1924"/>
                  <a:gd name="T9" fmla="*/ 52 h 136"/>
                  <a:gd name="T10" fmla="*/ 880 w 1924"/>
                  <a:gd name="T11" fmla="*/ 24 h 136"/>
                  <a:gd name="T12" fmla="*/ 956 w 1924"/>
                  <a:gd name="T13" fmla="*/ 0 h 136"/>
                  <a:gd name="T14" fmla="*/ 1032 w 1924"/>
                  <a:gd name="T15" fmla="*/ 8 h 136"/>
                  <a:gd name="T16" fmla="*/ 1124 w 1924"/>
                  <a:gd name="T17" fmla="*/ 44 h 136"/>
                  <a:gd name="T18" fmla="*/ 1268 w 1924"/>
                  <a:gd name="T19" fmla="*/ 72 h 136"/>
                  <a:gd name="T20" fmla="*/ 1532 w 1924"/>
                  <a:gd name="T21" fmla="*/ 100 h 136"/>
                  <a:gd name="T22" fmla="*/ 1924 w 1924"/>
                  <a:gd name="T23" fmla="*/ 136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4"/>
                  <a:gd name="T37" fmla="*/ 0 h 136"/>
                  <a:gd name="T38" fmla="*/ 1924 w 1924"/>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4" h="136">
                    <a:moveTo>
                      <a:pt x="0" y="128"/>
                    </a:moveTo>
                    <a:lnTo>
                      <a:pt x="172" y="124"/>
                    </a:lnTo>
                    <a:lnTo>
                      <a:pt x="360" y="112"/>
                    </a:lnTo>
                    <a:lnTo>
                      <a:pt x="580" y="88"/>
                    </a:lnTo>
                    <a:lnTo>
                      <a:pt x="752" y="52"/>
                    </a:lnTo>
                    <a:lnTo>
                      <a:pt x="880" y="24"/>
                    </a:lnTo>
                    <a:lnTo>
                      <a:pt x="956" y="0"/>
                    </a:lnTo>
                    <a:lnTo>
                      <a:pt x="1032" y="8"/>
                    </a:lnTo>
                    <a:lnTo>
                      <a:pt x="1124" y="44"/>
                    </a:lnTo>
                    <a:lnTo>
                      <a:pt x="1268" y="72"/>
                    </a:lnTo>
                    <a:lnTo>
                      <a:pt x="1532" y="100"/>
                    </a:lnTo>
                    <a:lnTo>
                      <a:pt x="1924" y="136"/>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3" name="Freeform 64"/>
              <p:cNvSpPr>
                <a:spLocks/>
              </p:cNvSpPr>
              <p:nvPr/>
            </p:nvSpPr>
            <p:spPr bwMode="auto">
              <a:xfrm>
                <a:off x="2976" y="2888"/>
                <a:ext cx="1920" cy="59"/>
              </a:xfrm>
              <a:custGeom>
                <a:avLst/>
                <a:gdLst>
                  <a:gd name="T0" fmla="*/ 0 w 1920"/>
                  <a:gd name="T1" fmla="*/ 58 h 59"/>
                  <a:gd name="T2" fmla="*/ 592 w 1920"/>
                  <a:gd name="T3" fmla="*/ 28 h 59"/>
                  <a:gd name="T4" fmla="*/ 844 w 1920"/>
                  <a:gd name="T5" fmla="*/ 12 h 59"/>
                  <a:gd name="T6" fmla="*/ 964 w 1920"/>
                  <a:gd name="T7" fmla="*/ 0 h 59"/>
                  <a:gd name="T8" fmla="*/ 1072 w 1920"/>
                  <a:gd name="T9" fmla="*/ 12 h 59"/>
                  <a:gd name="T10" fmla="*/ 1208 w 1920"/>
                  <a:gd name="T11" fmla="*/ 24 h 59"/>
                  <a:gd name="T12" fmla="*/ 1408 w 1920"/>
                  <a:gd name="T13" fmla="*/ 36 h 59"/>
                  <a:gd name="T14" fmla="*/ 1920 w 1920"/>
                  <a:gd name="T15" fmla="*/ 59 h 59"/>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59"/>
                  <a:gd name="T26" fmla="*/ 1920 w 1920"/>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59">
                    <a:moveTo>
                      <a:pt x="0" y="58"/>
                    </a:moveTo>
                    <a:lnTo>
                      <a:pt x="592" y="28"/>
                    </a:lnTo>
                    <a:lnTo>
                      <a:pt x="844" y="12"/>
                    </a:lnTo>
                    <a:lnTo>
                      <a:pt x="964" y="0"/>
                    </a:lnTo>
                    <a:lnTo>
                      <a:pt x="1072" y="12"/>
                    </a:lnTo>
                    <a:lnTo>
                      <a:pt x="1208" y="24"/>
                    </a:lnTo>
                    <a:lnTo>
                      <a:pt x="1408" y="36"/>
                    </a:lnTo>
                    <a:lnTo>
                      <a:pt x="1920" y="59"/>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4" name="Freeform 65"/>
              <p:cNvSpPr>
                <a:spLocks/>
              </p:cNvSpPr>
              <p:nvPr/>
            </p:nvSpPr>
            <p:spPr bwMode="auto">
              <a:xfrm>
                <a:off x="4176" y="1664"/>
                <a:ext cx="720" cy="160"/>
              </a:xfrm>
              <a:custGeom>
                <a:avLst/>
                <a:gdLst>
                  <a:gd name="T0" fmla="*/ 0 w 836"/>
                  <a:gd name="T1" fmla="*/ 11 h 192"/>
                  <a:gd name="T2" fmla="*/ 8 w 836"/>
                  <a:gd name="T3" fmla="*/ 7 h 192"/>
                  <a:gd name="T4" fmla="*/ 14 w 836"/>
                  <a:gd name="T5" fmla="*/ 6 h 192"/>
                  <a:gd name="T6" fmla="*/ 25 w 836"/>
                  <a:gd name="T7" fmla="*/ 4 h 192"/>
                  <a:gd name="T8" fmla="*/ 34 w 836"/>
                  <a:gd name="T9" fmla="*/ 3 h 192"/>
                  <a:gd name="T10" fmla="*/ 45 w 836"/>
                  <a:gd name="T11" fmla="*/ 3 h 192"/>
                  <a:gd name="T12" fmla="*/ 78 w 836"/>
                  <a:gd name="T13" fmla="*/ 0 h 192"/>
                  <a:gd name="T14" fmla="*/ 0 60000 65536"/>
                  <a:gd name="T15" fmla="*/ 0 60000 65536"/>
                  <a:gd name="T16" fmla="*/ 0 60000 65536"/>
                  <a:gd name="T17" fmla="*/ 0 60000 65536"/>
                  <a:gd name="T18" fmla="*/ 0 60000 65536"/>
                  <a:gd name="T19" fmla="*/ 0 60000 65536"/>
                  <a:gd name="T20" fmla="*/ 0 60000 65536"/>
                  <a:gd name="T21" fmla="*/ 0 w 836"/>
                  <a:gd name="T22" fmla="*/ 0 h 192"/>
                  <a:gd name="T23" fmla="*/ 836 w 836"/>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6" h="192">
                    <a:moveTo>
                      <a:pt x="0" y="192"/>
                    </a:moveTo>
                    <a:lnTo>
                      <a:pt x="80" y="136"/>
                    </a:lnTo>
                    <a:lnTo>
                      <a:pt x="152" y="100"/>
                    </a:lnTo>
                    <a:lnTo>
                      <a:pt x="264" y="68"/>
                    </a:lnTo>
                    <a:lnTo>
                      <a:pt x="368" y="48"/>
                    </a:lnTo>
                    <a:lnTo>
                      <a:pt x="484" y="32"/>
                    </a:lnTo>
                    <a:lnTo>
                      <a:pt x="836"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5" name="Freeform 66"/>
              <p:cNvSpPr>
                <a:spLocks/>
              </p:cNvSpPr>
              <p:nvPr/>
            </p:nvSpPr>
            <p:spPr bwMode="auto">
              <a:xfrm>
                <a:off x="4320" y="1784"/>
                <a:ext cx="572" cy="88"/>
              </a:xfrm>
              <a:custGeom>
                <a:avLst/>
                <a:gdLst>
                  <a:gd name="T0" fmla="*/ 0 w 668"/>
                  <a:gd name="T1" fmla="*/ 13 h 100"/>
                  <a:gd name="T2" fmla="*/ 8 w 668"/>
                  <a:gd name="T3" fmla="*/ 9 h 100"/>
                  <a:gd name="T4" fmla="*/ 19 w 668"/>
                  <a:gd name="T5" fmla="*/ 4 h 100"/>
                  <a:gd name="T6" fmla="*/ 56 w 668"/>
                  <a:gd name="T7" fmla="*/ 0 h 100"/>
                  <a:gd name="T8" fmla="*/ 0 60000 65536"/>
                  <a:gd name="T9" fmla="*/ 0 60000 65536"/>
                  <a:gd name="T10" fmla="*/ 0 60000 65536"/>
                  <a:gd name="T11" fmla="*/ 0 60000 65536"/>
                  <a:gd name="T12" fmla="*/ 0 w 668"/>
                  <a:gd name="T13" fmla="*/ 0 h 100"/>
                  <a:gd name="T14" fmla="*/ 668 w 668"/>
                  <a:gd name="T15" fmla="*/ 100 h 100"/>
                </a:gdLst>
                <a:ahLst/>
                <a:cxnLst>
                  <a:cxn ang="T8">
                    <a:pos x="T0" y="T1"/>
                  </a:cxn>
                  <a:cxn ang="T9">
                    <a:pos x="T2" y="T3"/>
                  </a:cxn>
                  <a:cxn ang="T10">
                    <a:pos x="T4" y="T5"/>
                  </a:cxn>
                  <a:cxn ang="T11">
                    <a:pos x="T6" y="T7"/>
                  </a:cxn>
                </a:cxnLst>
                <a:rect l="T12" t="T13" r="T14" b="T15"/>
                <a:pathLst>
                  <a:path w="668" h="100">
                    <a:moveTo>
                      <a:pt x="0" y="100"/>
                    </a:moveTo>
                    <a:lnTo>
                      <a:pt x="100" y="64"/>
                    </a:lnTo>
                    <a:lnTo>
                      <a:pt x="228" y="36"/>
                    </a:lnTo>
                    <a:lnTo>
                      <a:pt x="668"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6" name="Freeform 67"/>
              <p:cNvSpPr>
                <a:spLocks/>
              </p:cNvSpPr>
              <p:nvPr/>
            </p:nvSpPr>
            <p:spPr bwMode="auto">
              <a:xfrm>
                <a:off x="4368" y="1904"/>
                <a:ext cx="528" cy="64"/>
              </a:xfrm>
              <a:custGeom>
                <a:avLst/>
                <a:gdLst>
                  <a:gd name="T0" fmla="*/ 0 w 604"/>
                  <a:gd name="T1" fmla="*/ 2 h 80"/>
                  <a:gd name="T2" fmla="*/ 12 w 604"/>
                  <a:gd name="T3" fmla="*/ 2 h 80"/>
                  <a:gd name="T4" fmla="*/ 24 w 604"/>
                  <a:gd name="T5" fmla="*/ 2 h 80"/>
                  <a:gd name="T6" fmla="*/ 70 w 604"/>
                  <a:gd name="T7" fmla="*/ 0 h 80"/>
                  <a:gd name="T8" fmla="*/ 0 60000 65536"/>
                  <a:gd name="T9" fmla="*/ 0 60000 65536"/>
                  <a:gd name="T10" fmla="*/ 0 60000 65536"/>
                  <a:gd name="T11" fmla="*/ 0 60000 65536"/>
                  <a:gd name="T12" fmla="*/ 0 w 604"/>
                  <a:gd name="T13" fmla="*/ 0 h 80"/>
                  <a:gd name="T14" fmla="*/ 604 w 604"/>
                  <a:gd name="T15" fmla="*/ 80 h 80"/>
                </a:gdLst>
                <a:ahLst/>
                <a:cxnLst>
                  <a:cxn ang="T8">
                    <a:pos x="T0" y="T1"/>
                  </a:cxn>
                  <a:cxn ang="T9">
                    <a:pos x="T2" y="T3"/>
                  </a:cxn>
                  <a:cxn ang="T10">
                    <a:pos x="T4" y="T5"/>
                  </a:cxn>
                  <a:cxn ang="T11">
                    <a:pos x="T6" y="T7"/>
                  </a:cxn>
                </a:cxnLst>
                <a:rect l="T12" t="T13" r="T14" b="T15"/>
                <a:pathLst>
                  <a:path w="604" h="80">
                    <a:moveTo>
                      <a:pt x="0" y="80"/>
                    </a:moveTo>
                    <a:lnTo>
                      <a:pt x="104" y="52"/>
                    </a:lnTo>
                    <a:lnTo>
                      <a:pt x="212" y="36"/>
                    </a:lnTo>
                    <a:lnTo>
                      <a:pt x="604"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7" name="Freeform 68"/>
              <p:cNvSpPr>
                <a:spLocks/>
              </p:cNvSpPr>
              <p:nvPr/>
            </p:nvSpPr>
            <p:spPr bwMode="auto">
              <a:xfrm>
                <a:off x="4368" y="2028"/>
                <a:ext cx="524" cy="47"/>
              </a:xfrm>
              <a:custGeom>
                <a:avLst/>
                <a:gdLst>
                  <a:gd name="T0" fmla="*/ 0 w 620"/>
                  <a:gd name="T1" fmla="*/ 1 h 72"/>
                  <a:gd name="T2" fmla="*/ 18 w 620"/>
                  <a:gd name="T3" fmla="*/ 1 h 72"/>
                  <a:gd name="T4" fmla="*/ 41 w 620"/>
                  <a:gd name="T5" fmla="*/ 0 h 72"/>
                  <a:gd name="T6" fmla="*/ 0 60000 65536"/>
                  <a:gd name="T7" fmla="*/ 0 60000 65536"/>
                  <a:gd name="T8" fmla="*/ 0 60000 65536"/>
                  <a:gd name="T9" fmla="*/ 0 w 620"/>
                  <a:gd name="T10" fmla="*/ 0 h 72"/>
                  <a:gd name="T11" fmla="*/ 620 w 620"/>
                  <a:gd name="T12" fmla="*/ 72 h 72"/>
                </a:gdLst>
                <a:ahLst/>
                <a:cxnLst>
                  <a:cxn ang="T6">
                    <a:pos x="T0" y="T1"/>
                  </a:cxn>
                  <a:cxn ang="T7">
                    <a:pos x="T2" y="T3"/>
                  </a:cxn>
                  <a:cxn ang="T8">
                    <a:pos x="T4" y="T5"/>
                  </a:cxn>
                </a:cxnLst>
                <a:rect l="T9" t="T10" r="T11" b="T12"/>
                <a:pathLst>
                  <a:path w="620" h="72">
                    <a:moveTo>
                      <a:pt x="0" y="72"/>
                    </a:moveTo>
                    <a:lnTo>
                      <a:pt x="256" y="32"/>
                    </a:lnTo>
                    <a:lnTo>
                      <a:pt x="620"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8" name="Freeform 69"/>
              <p:cNvSpPr>
                <a:spLocks/>
              </p:cNvSpPr>
              <p:nvPr/>
            </p:nvSpPr>
            <p:spPr bwMode="auto">
              <a:xfrm>
                <a:off x="4332" y="2160"/>
                <a:ext cx="560" cy="20"/>
              </a:xfrm>
              <a:custGeom>
                <a:avLst/>
                <a:gdLst>
                  <a:gd name="T0" fmla="*/ 0 w 560"/>
                  <a:gd name="T1" fmla="*/ 20 h 20"/>
                  <a:gd name="T2" fmla="*/ 560 w 560"/>
                  <a:gd name="T3" fmla="*/ 0 h 20"/>
                  <a:gd name="T4" fmla="*/ 0 60000 65536"/>
                  <a:gd name="T5" fmla="*/ 0 60000 65536"/>
                  <a:gd name="T6" fmla="*/ 0 w 560"/>
                  <a:gd name="T7" fmla="*/ 0 h 20"/>
                  <a:gd name="T8" fmla="*/ 560 w 560"/>
                  <a:gd name="T9" fmla="*/ 20 h 20"/>
                </a:gdLst>
                <a:ahLst/>
                <a:cxnLst>
                  <a:cxn ang="T4">
                    <a:pos x="T0" y="T1"/>
                  </a:cxn>
                  <a:cxn ang="T5">
                    <a:pos x="T2" y="T3"/>
                  </a:cxn>
                </a:cxnLst>
                <a:rect l="T6" t="T7" r="T8" b="T9"/>
                <a:pathLst>
                  <a:path w="560" h="20">
                    <a:moveTo>
                      <a:pt x="0" y="20"/>
                    </a:moveTo>
                    <a:lnTo>
                      <a:pt x="560" y="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9" name="Freeform 70"/>
              <p:cNvSpPr>
                <a:spLocks/>
              </p:cNvSpPr>
              <p:nvPr/>
            </p:nvSpPr>
            <p:spPr bwMode="auto">
              <a:xfrm>
                <a:off x="4272" y="2256"/>
                <a:ext cx="624" cy="48"/>
              </a:xfrm>
              <a:custGeom>
                <a:avLst/>
                <a:gdLst>
                  <a:gd name="T0" fmla="*/ 0 w 712"/>
                  <a:gd name="T1" fmla="*/ 0 h 36"/>
                  <a:gd name="T2" fmla="*/ 16 w 712"/>
                  <a:gd name="T3" fmla="*/ 1552 h 36"/>
                  <a:gd name="T4" fmla="*/ 34 w 712"/>
                  <a:gd name="T5" fmla="*/ 2759 h 36"/>
                  <a:gd name="T6" fmla="*/ 53 w 712"/>
                  <a:gd name="T7" fmla="*/ 3199 h 36"/>
                  <a:gd name="T8" fmla="*/ 86 w 712"/>
                  <a:gd name="T9" fmla="*/ 3568 h 36"/>
                  <a:gd name="T10" fmla="*/ 0 60000 65536"/>
                  <a:gd name="T11" fmla="*/ 0 60000 65536"/>
                  <a:gd name="T12" fmla="*/ 0 60000 65536"/>
                  <a:gd name="T13" fmla="*/ 0 60000 65536"/>
                  <a:gd name="T14" fmla="*/ 0 60000 65536"/>
                  <a:gd name="T15" fmla="*/ 0 w 712"/>
                  <a:gd name="T16" fmla="*/ 0 h 36"/>
                  <a:gd name="T17" fmla="*/ 712 w 712"/>
                  <a:gd name="T18" fmla="*/ 36 h 36"/>
                </a:gdLst>
                <a:ahLst/>
                <a:cxnLst>
                  <a:cxn ang="T10">
                    <a:pos x="T0" y="T1"/>
                  </a:cxn>
                  <a:cxn ang="T11">
                    <a:pos x="T2" y="T3"/>
                  </a:cxn>
                  <a:cxn ang="T12">
                    <a:pos x="T4" y="T5"/>
                  </a:cxn>
                  <a:cxn ang="T13">
                    <a:pos x="T6" y="T7"/>
                  </a:cxn>
                  <a:cxn ang="T14">
                    <a:pos x="T8" y="T9"/>
                  </a:cxn>
                </a:cxnLst>
                <a:rect l="T15" t="T16" r="T17" b="T18"/>
                <a:pathLst>
                  <a:path w="712" h="36">
                    <a:moveTo>
                      <a:pt x="0" y="0"/>
                    </a:moveTo>
                    <a:lnTo>
                      <a:pt x="136" y="16"/>
                    </a:lnTo>
                    <a:lnTo>
                      <a:pt x="284" y="28"/>
                    </a:lnTo>
                    <a:lnTo>
                      <a:pt x="428" y="32"/>
                    </a:lnTo>
                    <a:lnTo>
                      <a:pt x="712" y="36"/>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0" name="Freeform 71"/>
              <p:cNvSpPr>
                <a:spLocks/>
              </p:cNvSpPr>
              <p:nvPr/>
            </p:nvSpPr>
            <p:spPr bwMode="auto">
              <a:xfrm>
                <a:off x="4208" y="2348"/>
                <a:ext cx="684" cy="100"/>
              </a:xfrm>
              <a:custGeom>
                <a:avLst/>
                <a:gdLst>
                  <a:gd name="T0" fmla="*/ 0 w 684"/>
                  <a:gd name="T1" fmla="*/ 0 h 100"/>
                  <a:gd name="T2" fmla="*/ 142 w 684"/>
                  <a:gd name="T3" fmla="*/ 30 h 100"/>
                  <a:gd name="T4" fmla="*/ 282 w 684"/>
                  <a:gd name="T5" fmla="*/ 54 h 100"/>
                  <a:gd name="T6" fmla="*/ 460 w 684"/>
                  <a:gd name="T7" fmla="*/ 77 h 100"/>
                  <a:gd name="T8" fmla="*/ 684 w 684"/>
                  <a:gd name="T9" fmla="*/ 100 h 100"/>
                  <a:gd name="T10" fmla="*/ 0 60000 65536"/>
                  <a:gd name="T11" fmla="*/ 0 60000 65536"/>
                  <a:gd name="T12" fmla="*/ 0 60000 65536"/>
                  <a:gd name="T13" fmla="*/ 0 60000 65536"/>
                  <a:gd name="T14" fmla="*/ 0 60000 65536"/>
                  <a:gd name="T15" fmla="*/ 0 w 684"/>
                  <a:gd name="T16" fmla="*/ 0 h 100"/>
                  <a:gd name="T17" fmla="*/ 684 w 684"/>
                  <a:gd name="T18" fmla="*/ 100 h 100"/>
                </a:gdLst>
                <a:ahLst/>
                <a:cxnLst>
                  <a:cxn ang="T10">
                    <a:pos x="T0" y="T1"/>
                  </a:cxn>
                  <a:cxn ang="T11">
                    <a:pos x="T2" y="T3"/>
                  </a:cxn>
                  <a:cxn ang="T12">
                    <a:pos x="T4" y="T5"/>
                  </a:cxn>
                  <a:cxn ang="T13">
                    <a:pos x="T6" y="T7"/>
                  </a:cxn>
                  <a:cxn ang="T14">
                    <a:pos x="T8" y="T9"/>
                  </a:cxn>
                </a:cxnLst>
                <a:rect l="T15" t="T16" r="T17" b="T18"/>
                <a:pathLst>
                  <a:path w="684" h="100">
                    <a:moveTo>
                      <a:pt x="0" y="0"/>
                    </a:moveTo>
                    <a:lnTo>
                      <a:pt x="142" y="30"/>
                    </a:lnTo>
                    <a:lnTo>
                      <a:pt x="282" y="54"/>
                    </a:lnTo>
                    <a:lnTo>
                      <a:pt x="460" y="77"/>
                    </a:lnTo>
                    <a:lnTo>
                      <a:pt x="684" y="10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1" name="Freeform 72"/>
              <p:cNvSpPr>
                <a:spLocks/>
              </p:cNvSpPr>
              <p:nvPr/>
            </p:nvSpPr>
            <p:spPr bwMode="auto">
              <a:xfrm>
                <a:off x="4132" y="2432"/>
                <a:ext cx="764" cy="124"/>
              </a:xfrm>
              <a:custGeom>
                <a:avLst/>
                <a:gdLst>
                  <a:gd name="T0" fmla="*/ 0 w 764"/>
                  <a:gd name="T1" fmla="*/ 0 h 124"/>
                  <a:gd name="T2" fmla="*/ 80 w 764"/>
                  <a:gd name="T3" fmla="*/ 28 h 124"/>
                  <a:gd name="T4" fmla="*/ 240 w 764"/>
                  <a:gd name="T5" fmla="*/ 60 h 124"/>
                  <a:gd name="T6" fmla="*/ 420 w 764"/>
                  <a:gd name="T7" fmla="*/ 84 h 124"/>
                  <a:gd name="T8" fmla="*/ 764 w 764"/>
                  <a:gd name="T9" fmla="*/ 124 h 124"/>
                  <a:gd name="T10" fmla="*/ 0 60000 65536"/>
                  <a:gd name="T11" fmla="*/ 0 60000 65536"/>
                  <a:gd name="T12" fmla="*/ 0 60000 65536"/>
                  <a:gd name="T13" fmla="*/ 0 60000 65536"/>
                  <a:gd name="T14" fmla="*/ 0 60000 65536"/>
                  <a:gd name="T15" fmla="*/ 0 w 764"/>
                  <a:gd name="T16" fmla="*/ 0 h 124"/>
                  <a:gd name="T17" fmla="*/ 764 w 764"/>
                  <a:gd name="T18" fmla="*/ 124 h 124"/>
                </a:gdLst>
                <a:ahLst/>
                <a:cxnLst>
                  <a:cxn ang="T10">
                    <a:pos x="T0" y="T1"/>
                  </a:cxn>
                  <a:cxn ang="T11">
                    <a:pos x="T2" y="T3"/>
                  </a:cxn>
                  <a:cxn ang="T12">
                    <a:pos x="T4" y="T5"/>
                  </a:cxn>
                  <a:cxn ang="T13">
                    <a:pos x="T6" y="T7"/>
                  </a:cxn>
                  <a:cxn ang="T14">
                    <a:pos x="T8" y="T9"/>
                  </a:cxn>
                </a:cxnLst>
                <a:rect l="T15" t="T16" r="T17" b="T18"/>
                <a:pathLst>
                  <a:path w="764" h="124">
                    <a:moveTo>
                      <a:pt x="0" y="0"/>
                    </a:moveTo>
                    <a:lnTo>
                      <a:pt x="80" y="28"/>
                    </a:lnTo>
                    <a:lnTo>
                      <a:pt x="240" y="60"/>
                    </a:lnTo>
                    <a:lnTo>
                      <a:pt x="420" y="84"/>
                    </a:lnTo>
                    <a:lnTo>
                      <a:pt x="764" y="124"/>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2" name="Freeform 73"/>
              <p:cNvSpPr>
                <a:spLocks/>
              </p:cNvSpPr>
              <p:nvPr/>
            </p:nvSpPr>
            <p:spPr bwMode="auto">
              <a:xfrm>
                <a:off x="4056" y="2512"/>
                <a:ext cx="836" cy="180"/>
              </a:xfrm>
              <a:custGeom>
                <a:avLst/>
                <a:gdLst>
                  <a:gd name="T0" fmla="*/ 0 w 836"/>
                  <a:gd name="T1" fmla="*/ 0 h 180"/>
                  <a:gd name="T2" fmla="*/ 68 w 836"/>
                  <a:gd name="T3" fmla="*/ 32 h 180"/>
                  <a:gd name="T4" fmla="*/ 164 w 836"/>
                  <a:gd name="T5" fmla="*/ 68 h 180"/>
                  <a:gd name="T6" fmla="*/ 259 w 836"/>
                  <a:gd name="T7" fmla="*/ 89 h 180"/>
                  <a:gd name="T8" fmla="*/ 421 w 836"/>
                  <a:gd name="T9" fmla="*/ 121 h 180"/>
                  <a:gd name="T10" fmla="*/ 580 w 836"/>
                  <a:gd name="T11" fmla="*/ 145 h 180"/>
                  <a:gd name="T12" fmla="*/ 836 w 836"/>
                  <a:gd name="T13" fmla="*/ 180 h 180"/>
                  <a:gd name="T14" fmla="*/ 0 60000 65536"/>
                  <a:gd name="T15" fmla="*/ 0 60000 65536"/>
                  <a:gd name="T16" fmla="*/ 0 60000 65536"/>
                  <a:gd name="T17" fmla="*/ 0 60000 65536"/>
                  <a:gd name="T18" fmla="*/ 0 60000 65536"/>
                  <a:gd name="T19" fmla="*/ 0 60000 65536"/>
                  <a:gd name="T20" fmla="*/ 0 60000 65536"/>
                  <a:gd name="T21" fmla="*/ 0 w 836"/>
                  <a:gd name="T22" fmla="*/ 0 h 180"/>
                  <a:gd name="T23" fmla="*/ 836 w 836"/>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6" h="180">
                    <a:moveTo>
                      <a:pt x="0" y="0"/>
                    </a:moveTo>
                    <a:lnTo>
                      <a:pt x="68" y="32"/>
                    </a:lnTo>
                    <a:lnTo>
                      <a:pt x="164" y="68"/>
                    </a:lnTo>
                    <a:lnTo>
                      <a:pt x="259" y="89"/>
                    </a:lnTo>
                    <a:lnTo>
                      <a:pt x="421" y="121"/>
                    </a:lnTo>
                    <a:lnTo>
                      <a:pt x="580" y="145"/>
                    </a:lnTo>
                    <a:lnTo>
                      <a:pt x="836" y="180"/>
                    </a:lnTo>
                  </a:path>
                </a:pathLst>
              </a:custGeom>
              <a:noFill/>
              <a:ln w="15875">
                <a:solidFill>
                  <a:srgbClr val="0099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3" name="Freeform 74"/>
              <p:cNvSpPr>
                <a:spLocks/>
              </p:cNvSpPr>
              <p:nvPr/>
            </p:nvSpPr>
            <p:spPr bwMode="auto">
              <a:xfrm>
                <a:off x="2976" y="2641"/>
                <a:ext cx="481" cy="57"/>
              </a:xfrm>
              <a:custGeom>
                <a:avLst/>
                <a:gdLst>
                  <a:gd name="T0" fmla="*/ 0 w 480"/>
                  <a:gd name="T1" fmla="*/ 64 h 56"/>
                  <a:gd name="T2" fmla="*/ 256 w 480"/>
                  <a:gd name="T3" fmla="*/ 64 h 56"/>
                  <a:gd name="T4" fmla="*/ 496 w 480"/>
                  <a:gd name="T5" fmla="*/ 0 h 56"/>
                  <a:gd name="T6" fmla="*/ 0 60000 65536"/>
                  <a:gd name="T7" fmla="*/ 0 60000 65536"/>
                  <a:gd name="T8" fmla="*/ 0 60000 65536"/>
                  <a:gd name="T9" fmla="*/ 0 w 480"/>
                  <a:gd name="T10" fmla="*/ 0 h 56"/>
                  <a:gd name="T11" fmla="*/ 480 w 480"/>
                  <a:gd name="T12" fmla="*/ 56 h 56"/>
                </a:gdLst>
                <a:ahLst/>
                <a:cxnLst>
                  <a:cxn ang="T6">
                    <a:pos x="T0" y="T1"/>
                  </a:cxn>
                  <a:cxn ang="T7">
                    <a:pos x="T2" y="T3"/>
                  </a:cxn>
                  <a:cxn ang="T8">
                    <a:pos x="T4" y="T5"/>
                  </a:cxn>
                </a:cxnLst>
                <a:rect l="T9" t="T10" r="T11" b="T12"/>
                <a:pathLst>
                  <a:path w="480" h="56">
                    <a:moveTo>
                      <a:pt x="0" y="48"/>
                    </a:moveTo>
                    <a:cubicBezTo>
                      <a:pt x="80" y="52"/>
                      <a:pt x="160" y="56"/>
                      <a:pt x="240" y="48"/>
                    </a:cubicBezTo>
                    <a:cubicBezTo>
                      <a:pt x="320" y="40"/>
                      <a:pt x="400" y="20"/>
                      <a:pt x="480" y="0"/>
                    </a:cubicBezTo>
                  </a:path>
                </a:pathLst>
              </a:custGeom>
              <a:noFill/>
              <a:ln w="15875">
                <a:solidFill>
                  <a:srgbClr val="0099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4" name="Freeform 75"/>
              <p:cNvSpPr>
                <a:spLocks/>
              </p:cNvSpPr>
              <p:nvPr/>
            </p:nvSpPr>
            <p:spPr bwMode="auto">
              <a:xfrm>
                <a:off x="2976" y="2544"/>
                <a:ext cx="432" cy="8"/>
              </a:xfrm>
              <a:custGeom>
                <a:avLst/>
                <a:gdLst>
                  <a:gd name="T0" fmla="*/ 0 w 432"/>
                  <a:gd name="T1" fmla="*/ 0 h 8"/>
                  <a:gd name="T2" fmla="*/ 200 w 432"/>
                  <a:gd name="T3" fmla="*/ 8 h 8"/>
                  <a:gd name="T4" fmla="*/ 432 w 432"/>
                  <a:gd name="T5" fmla="*/ 0 h 8"/>
                  <a:gd name="T6" fmla="*/ 0 60000 65536"/>
                  <a:gd name="T7" fmla="*/ 0 60000 65536"/>
                  <a:gd name="T8" fmla="*/ 0 60000 65536"/>
                  <a:gd name="T9" fmla="*/ 0 w 432"/>
                  <a:gd name="T10" fmla="*/ 0 h 8"/>
                  <a:gd name="T11" fmla="*/ 432 w 432"/>
                  <a:gd name="T12" fmla="*/ 8 h 8"/>
                </a:gdLst>
                <a:ahLst/>
                <a:cxnLst>
                  <a:cxn ang="T6">
                    <a:pos x="T0" y="T1"/>
                  </a:cxn>
                  <a:cxn ang="T7">
                    <a:pos x="T2" y="T3"/>
                  </a:cxn>
                  <a:cxn ang="T8">
                    <a:pos x="T4" y="T5"/>
                  </a:cxn>
                </a:cxnLst>
                <a:rect l="T9" t="T10" r="T11" b="T12"/>
                <a:pathLst>
                  <a:path w="432" h="8">
                    <a:moveTo>
                      <a:pt x="0" y="0"/>
                    </a:moveTo>
                    <a:cubicBezTo>
                      <a:pt x="33" y="1"/>
                      <a:pt x="128" y="8"/>
                      <a:pt x="200" y="8"/>
                    </a:cubicBezTo>
                    <a:cubicBezTo>
                      <a:pt x="272" y="8"/>
                      <a:pt x="384" y="2"/>
                      <a:pt x="432" y="0"/>
                    </a:cubicBezTo>
                  </a:path>
                </a:pathLst>
              </a:custGeom>
              <a:noFill/>
              <a:ln w="15875">
                <a:solidFill>
                  <a:srgbClr val="0099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705" name="Freeform 76"/>
              <p:cNvSpPr>
                <a:spLocks/>
              </p:cNvSpPr>
              <p:nvPr/>
            </p:nvSpPr>
            <p:spPr bwMode="auto">
              <a:xfrm>
                <a:off x="2980" y="2428"/>
                <a:ext cx="448" cy="12"/>
              </a:xfrm>
              <a:custGeom>
                <a:avLst/>
                <a:gdLst>
                  <a:gd name="T0" fmla="*/ 0 w 448"/>
                  <a:gd name="T1" fmla="*/ 8 h 12"/>
                  <a:gd name="T2" fmla="*/ 128 w 448"/>
                  <a:gd name="T3" fmla="*/ 12 h 12"/>
                  <a:gd name="T4" fmla="*/ 256 w 448"/>
                  <a:gd name="T5" fmla="*/ 8 h 12"/>
                  <a:gd name="T6" fmla="*/ 448 w 448"/>
                  <a:gd name="T7" fmla="*/ 0 h 12"/>
                  <a:gd name="T8" fmla="*/ 0 60000 65536"/>
                  <a:gd name="T9" fmla="*/ 0 60000 65536"/>
                  <a:gd name="T10" fmla="*/ 0 60000 65536"/>
                  <a:gd name="T11" fmla="*/ 0 60000 65536"/>
                  <a:gd name="T12" fmla="*/ 0 w 448"/>
                  <a:gd name="T13" fmla="*/ 0 h 12"/>
                  <a:gd name="T14" fmla="*/ 448 w 448"/>
                  <a:gd name="T15" fmla="*/ 12 h 12"/>
                </a:gdLst>
                <a:ahLst/>
                <a:cxnLst>
                  <a:cxn ang="T8">
                    <a:pos x="T0" y="T1"/>
                  </a:cxn>
                  <a:cxn ang="T9">
                    <a:pos x="T2" y="T3"/>
                  </a:cxn>
                  <a:cxn ang="T10">
                    <a:pos x="T4" y="T5"/>
                  </a:cxn>
                  <a:cxn ang="T11">
                    <a:pos x="T6" y="T7"/>
                  </a:cxn>
                </a:cxnLst>
                <a:rect l="T12" t="T13" r="T14" b="T15"/>
                <a:pathLst>
                  <a:path w="448" h="12">
                    <a:moveTo>
                      <a:pt x="0" y="8"/>
                    </a:moveTo>
                    <a:cubicBezTo>
                      <a:pt x="21" y="9"/>
                      <a:pt x="85" y="12"/>
                      <a:pt x="128" y="12"/>
                    </a:cubicBezTo>
                    <a:cubicBezTo>
                      <a:pt x="171" y="12"/>
                      <a:pt x="203" y="10"/>
                      <a:pt x="256" y="8"/>
                    </a:cubicBezTo>
                    <a:cubicBezTo>
                      <a:pt x="309" y="6"/>
                      <a:pt x="408" y="2"/>
                      <a:pt x="448" y="0"/>
                    </a:cubicBezTo>
                  </a:path>
                </a:pathLst>
              </a:custGeom>
              <a:noFill/>
              <a:ln w="15875">
                <a:solidFill>
                  <a:srgbClr val="009900"/>
                </a:solidFill>
                <a:round/>
                <a:headEnd type="none" w="sm" len="lg"/>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4C7C901F-5BDE-4EDB-B6F7-8D10CF3CA6DF}" type="slidenum">
              <a:rPr lang="en-US" altLang="zh-CN" sz="800" b="0" smtClean="0"/>
              <a:pPr>
                <a:spcBef>
                  <a:spcPct val="0"/>
                </a:spcBef>
                <a:buFontTx/>
                <a:buNone/>
              </a:pPr>
              <a:t>36</a:t>
            </a:fld>
            <a:endParaRPr lang="en-US" altLang="zh-CN" sz="800" b="0" smtClean="0"/>
          </a:p>
        </p:txBody>
      </p:sp>
      <p:grpSp>
        <p:nvGrpSpPr>
          <p:cNvPr id="29699" name="Group 2"/>
          <p:cNvGrpSpPr>
            <a:grpSpLocks/>
          </p:cNvGrpSpPr>
          <p:nvPr/>
        </p:nvGrpSpPr>
        <p:grpSpPr bwMode="auto">
          <a:xfrm>
            <a:off x="3733800" y="838200"/>
            <a:ext cx="5181600" cy="5562600"/>
            <a:chOff x="2352" y="528"/>
            <a:chExt cx="3264" cy="3504"/>
          </a:xfrm>
        </p:grpSpPr>
        <p:sp>
          <p:nvSpPr>
            <p:cNvPr id="29753" name="Rectangle 3"/>
            <p:cNvSpPr>
              <a:spLocks noChangeArrowheads="1"/>
            </p:cNvSpPr>
            <p:nvPr/>
          </p:nvSpPr>
          <p:spPr bwMode="auto">
            <a:xfrm>
              <a:off x="2352" y="528"/>
              <a:ext cx="3264" cy="3504"/>
            </a:xfrm>
            <a:prstGeom prst="rect">
              <a:avLst/>
            </a:prstGeom>
            <a:solidFill>
              <a:srgbClr val="FFFFFF"/>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1172" name="AutoShape 4"/>
            <p:cNvSpPr>
              <a:spLocks noChangeArrowheads="1"/>
            </p:cNvSpPr>
            <p:nvPr/>
          </p:nvSpPr>
          <p:spPr bwMode="auto">
            <a:xfrm>
              <a:off x="2736" y="1200"/>
              <a:ext cx="2304" cy="2208"/>
            </a:xfrm>
            <a:custGeom>
              <a:avLst/>
              <a:gdLst>
                <a:gd name="G0" fmla="+- 4669 0 0"/>
                <a:gd name="G1" fmla="+- 21600 0 4669"/>
                <a:gd name="G2" fmla="+- 21600 0 46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69" y="10800"/>
                  </a:moveTo>
                  <a:cubicBezTo>
                    <a:pt x="4669" y="14186"/>
                    <a:pt x="7414" y="16931"/>
                    <a:pt x="10800" y="16931"/>
                  </a:cubicBezTo>
                  <a:cubicBezTo>
                    <a:pt x="14186" y="16931"/>
                    <a:pt x="16931" y="14186"/>
                    <a:pt x="16931" y="10800"/>
                  </a:cubicBezTo>
                  <a:cubicBezTo>
                    <a:pt x="16931" y="7414"/>
                    <a:pt x="14186" y="4669"/>
                    <a:pt x="10800" y="4669"/>
                  </a:cubicBezTo>
                  <a:cubicBezTo>
                    <a:pt x="7414" y="4669"/>
                    <a:pt x="4669" y="7414"/>
                    <a:pt x="4669" y="10800"/>
                  </a:cubicBezTo>
                  <a:close/>
                </a:path>
              </a:pathLst>
            </a:custGeom>
            <a:gradFill rotWithShape="0">
              <a:gsLst>
                <a:gs pos="0">
                  <a:schemeClr val="tx1"/>
                </a:gs>
                <a:gs pos="50000">
                  <a:schemeClr val="bg1"/>
                </a:gs>
                <a:gs pos="100000">
                  <a:schemeClr val="tx1"/>
                </a:gs>
              </a:gsLst>
              <a:lin ang="18900000" scaled="1"/>
            </a:gradFill>
            <a:ln w="19050">
              <a:solidFill>
                <a:schemeClr val="tx1"/>
              </a:solidFill>
              <a:round/>
              <a:headEnd/>
              <a:tailEnd/>
            </a:ln>
            <a:effectLst/>
          </p:spPr>
          <p:txBody>
            <a:bodyPr wrap="none" anchor="ctr"/>
            <a:lstStyle/>
            <a:p>
              <a:pPr eaLnBrk="1" hangingPunct="1">
                <a:defRPr/>
              </a:pPr>
              <a:endParaRPr lang="zh-CN" altLang="en-US"/>
            </a:p>
          </p:txBody>
        </p:sp>
      </p:grpSp>
      <p:grpSp>
        <p:nvGrpSpPr>
          <p:cNvPr id="3" name="Group 5"/>
          <p:cNvGrpSpPr>
            <a:grpSpLocks/>
          </p:cNvGrpSpPr>
          <p:nvPr/>
        </p:nvGrpSpPr>
        <p:grpSpPr bwMode="auto">
          <a:xfrm>
            <a:off x="5105400" y="2667000"/>
            <a:ext cx="2133600" cy="1981200"/>
            <a:chOff x="960" y="1968"/>
            <a:chExt cx="1344" cy="1248"/>
          </a:xfrm>
        </p:grpSpPr>
        <p:sp>
          <p:nvSpPr>
            <p:cNvPr id="29745" name="Line 6"/>
            <p:cNvSpPr>
              <a:spLocks noChangeShapeType="1"/>
            </p:cNvSpPr>
            <p:nvPr/>
          </p:nvSpPr>
          <p:spPr bwMode="auto">
            <a:xfrm flipV="1">
              <a:off x="1632" y="1968"/>
              <a:ext cx="0" cy="67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6" name="Line 7"/>
            <p:cNvSpPr>
              <a:spLocks noChangeShapeType="1"/>
            </p:cNvSpPr>
            <p:nvPr/>
          </p:nvSpPr>
          <p:spPr bwMode="auto">
            <a:xfrm>
              <a:off x="1632" y="2640"/>
              <a:ext cx="0" cy="576"/>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Line 8"/>
            <p:cNvSpPr>
              <a:spLocks noChangeShapeType="1"/>
            </p:cNvSpPr>
            <p:nvPr/>
          </p:nvSpPr>
          <p:spPr bwMode="auto">
            <a:xfrm>
              <a:off x="1632" y="2592"/>
              <a:ext cx="672"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9"/>
            <p:cNvSpPr>
              <a:spLocks noChangeShapeType="1"/>
            </p:cNvSpPr>
            <p:nvPr/>
          </p:nvSpPr>
          <p:spPr bwMode="auto">
            <a:xfrm flipH="1">
              <a:off x="960" y="2592"/>
              <a:ext cx="672"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Line 10"/>
            <p:cNvSpPr>
              <a:spLocks noChangeShapeType="1"/>
            </p:cNvSpPr>
            <p:nvPr/>
          </p:nvSpPr>
          <p:spPr bwMode="auto">
            <a:xfrm flipV="1">
              <a:off x="1632" y="2160"/>
              <a:ext cx="480" cy="43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0" name="Line 11"/>
            <p:cNvSpPr>
              <a:spLocks noChangeShapeType="1"/>
            </p:cNvSpPr>
            <p:nvPr/>
          </p:nvSpPr>
          <p:spPr bwMode="auto">
            <a:xfrm flipH="1">
              <a:off x="1200" y="2592"/>
              <a:ext cx="432" cy="43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1" name="Line 12"/>
            <p:cNvSpPr>
              <a:spLocks noChangeShapeType="1"/>
            </p:cNvSpPr>
            <p:nvPr/>
          </p:nvSpPr>
          <p:spPr bwMode="auto">
            <a:xfrm flipH="1" flipV="1">
              <a:off x="1152" y="2160"/>
              <a:ext cx="432" cy="43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2" name="Line 13"/>
            <p:cNvSpPr>
              <a:spLocks noChangeShapeType="1"/>
            </p:cNvSpPr>
            <p:nvPr/>
          </p:nvSpPr>
          <p:spPr bwMode="auto">
            <a:xfrm>
              <a:off x="1632" y="2592"/>
              <a:ext cx="432" cy="43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4"/>
          <p:cNvGrpSpPr>
            <a:grpSpLocks/>
          </p:cNvGrpSpPr>
          <p:nvPr/>
        </p:nvGrpSpPr>
        <p:grpSpPr bwMode="auto">
          <a:xfrm>
            <a:off x="4876800" y="2590800"/>
            <a:ext cx="2819400" cy="2133600"/>
            <a:chOff x="3072" y="1632"/>
            <a:chExt cx="1776" cy="1344"/>
          </a:xfrm>
        </p:grpSpPr>
        <p:graphicFrame>
          <p:nvGraphicFramePr>
            <p:cNvPr id="29735" name="Object 15"/>
            <p:cNvGraphicFramePr>
              <a:graphicFrameLocks noChangeAspect="1"/>
            </p:cNvGraphicFramePr>
            <p:nvPr/>
          </p:nvGraphicFramePr>
          <p:xfrm>
            <a:off x="4272" y="2400"/>
            <a:ext cx="576" cy="393"/>
          </p:xfrm>
          <a:graphic>
            <a:graphicData uri="http://schemas.openxmlformats.org/presentationml/2006/ole">
              <mc:AlternateContent xmlns:mc="http://schemas.openxmlformats.org/markup-compatibility/2006">
                <mc:Choice xmlns:v="urn:schemas-microsoft-com:vml" Requires="v">
                  <p:oleObj spid="_x0000_s29797" name="公式" r:id="rId3" imgW="209601" imgH="133453" progId="Equation.3">
                    <p:embed/>
                  </p:oleObj>
                </mc:Choice>
                <mc:Fallback>
                  <p:oleObj name="公式" r:id="rId3" imgW="209601" imgH="13345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400"/>
                          <a:ext cx="57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36" name="Group 16"/>
            <p:cNvGrpSpPr>
              <a:grpSpLocks/>
            </p:cNvGrpSpPr>
            <p:nvPr/>
          </p:nvGrpSpPr>
          <p:grpSpPr bwMode="auto">
            <a:xfrm>
              <a:off x="3072" y="1632"/>
              <a:ext cx="1584" cy="1344"/>
              <a:chOff x="3456" y="1632"/>
              <a:chExt cx="1536" cy="1344"/>
            </a:xfrm>
          </p:grpSpPr>
          <p:sp>
            <p:nvSpPr>
              <p:cNvPr id="29737" name="Line 17"/>
              <p:cNvSpPr>
                <a:spLocks noChangeShapeType="1"/>
              </p:cNvSpPr>
              <p:nvPr/>
            </p:nvSpPr>
            <p:spPr bwMode="auto">
              <a:xfrm>
                <a:off x="4176" y="1632"/>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8" name="Line 18"/>
              <p:cNvSpPr>
                <a:spLocks noChangeShapeType="1"/>
              </p:cNvSpPr>
              <p:nvPr/>
            </p:nvSpPr>
            <p:spPr bwMode="auto">
              <a:xfrm>
                <a:off x="3648" y="1872"/>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Line 19"/>
              <p:cNvSpPr>
                <a:spLocks noChangeShapeType="1"/>
              </p:cNvSpPr>
              <p:nvPr/>
            </p:nvSpPr>
            <p:spPr bwMode="auto">
              <a:xfrm>
                <a:off x="4896" y="2304"/>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Line 20"/>
              <p:cNvSpPr>
                <a:spLocks noChangeShapeType="1"/>
              </p:cNvSpPr>
              <p:nvPr/>
            </p:nvSpPr>
            <p:spPr bwMode="auto">
              <a:xfrm>
                <a:off x="3456" y="2304"/>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1" name="Line 21"/>
              <p:cNvSpPr>
                <a:spLocks noChangeShapeType="1"/>
              </p:cNvSpPr>
              <p:nvPr/>
            </p:nvSpPr>
            <p:spPr bwMode="auto">
              <a:xfrm>
                <a:off x="4704" y="1872"/>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Line 22"/>
              <p:cNvSpPr>
                <a:spLocks noChangeShapeType="1"/>
              </p:cNvSpPr>
              <p:nvPr/>
            </p:nvSpPr>
            <p:spPr bwMode="auto">
              <a:xfrm>
                <a:off x="3696" y="2736"/>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Line 23"/>
              <p:cNvSpPr>
                <a:spLocks noChangeShapeType="1"/>
              </p:cNvSpPr>
              <p:nvPr/>
            </p:nvSpPr>
            <p:spPr bwMode="auto">
              <a:xfrm>
                <a:off x="4176" y="2976"/>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24"/>
              <p:cNvSpPr>
                <a:spLocks noChangeShapeType="1"/>
              </p:cNvSpPr>
              <p:nvPr/>
            </p:nvSpPr>
            <p:spPr bwMode="auto">
              <a:xfrm>
                <a:off x="4656" y="2736"/>
                <a:ext cx="96" cy="0"/>
              </a:xfrm>
              <a:prstGeom prst="line">
                <a:avLst/>
              </a:prstGeom>
              <a:noFill/>
              <a:ln w="38100">
                <a:solidFill>
                  <a:srgbClr val="5045E5"/>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25"/>
          <p:cNvGrpSpPr>
            <a:grpSpLocks/>
          </p:cNvGrpSpPr>
          <p:nvPr/>
        </p:nvGrpSpPr>
        <p:grpSpPr bwMode="auto">
          <a:xfrm>
            <a:off x="7848600" y="4343400"/>
            <a:ext cx="990600" cy="1447800"/>
            <a:chOff x="2784" y="2736"/>
            <a:chExt cx="624" cy="912"/>
          </a:xfrm>
        </p:grpSpPr>
        <p:sp>
          <p:nvSpPr>
            <p:cNvPr id="29730" name="Line 26"/>
            <p:cNvSpPr>
              <a:spLocks noChangeShapeType="1"/>
            </p:cNvSpPr>
            <p:nvPr/>
          </p:nvSpPr>
          <p:spPr bwMode="auto">
            <a:xfrm>
              <a:off x="2784" y="2736"/>
              <a:ext cx="432"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27"/>
            <p:cNvSpPr>
              <a:spLocks noChangeShapeType="1"/>
            </p:cNvSpPr>
            <p:nvPr/>
          </p:nvSpPr>
          <p:spPr bwMode="auto">
            <a:xfrm>
              <a:off x="3216" y="2736"/>
              <a:ext cx="0" cy="72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28"/>
            <p:cNvSpPr>
              <a:spLocks noChangeShapeType="1"/>
            </p:cNvSpPr>
            <p:nvPr/>
          </p:nvSpPr>
          <p:spPr bwMode="auto">
            <a:xfrm>
              <a:off x="3024" y="3456"/>
              <a:ext cx="384"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29"/>
            <p:cNvSpPr>
              <a:spLocks noChangeShapeType="1"/>
            </p:cNvSpPr>
            <p:nvPr/>
          </p:nvSpPr>
          <p:spPr bwMode="auto">
            <a:xfrm>
              <a:off x="3072" y="3552"/>
              <a:ext cx="288"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Line 30"/>
            <p:cNvSpPr>
              <a:spLocks noChangeShapeType="1"/>
            </p:cNvSpPr>
            <p:nvPr/>
          </p:nvSpPr>
          <p:spPr bwMode="auto">
            <a:xfrm>
              <a:off x="3120" y="3648"/>
              <a:ext cx="192"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1199" name="Text Box 31"/>
          <p:cNvSpPr txBox="1">
            <a:spLocks noChangeArrowheads="1"/>
          </p:cNvSpPr>
          <p:nvPr/>
        </p:nvSpPr>
        <p:spPr bwMode="auto">
          <a:xfrm>
            <a:off x="304800" y="1600200"/>
            <a:ext cx="3352800" cy="1811338"/>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a:ln>
          <a:effectLst/>
        </p:spPr>
        <p:txBody>
          <a:bodyPr>
            <a:spAutoFit/>
          </a:bodyPr>
          <a:lstStyle/>
          <a:p>
            <a:pPr eaLnBrk="1" hangingPunct="1">
              <a:spcBef>
                <a:spcPct val="50000"/>
              </a:spcBef>
              <a:defRPr/>
            </a:pPr>
            <a:r>
              <a:rPr lang="en-US" altLang="zh-CN" sz="2800">
                <a:latin typeface="Times New Roman" pitchFamily="18" charset="0"/>
              </a:rPr>
              <a:t>         </a:t>
            </a:r>
            <a:r>
              <a:rPr lang="zh-CN" altLang="en-US" sz="2800">
                <a:latin typeface="Times New Roman" pitchFamily="18" charset="0"/>
              </a:rPr>
              <a:t>接地空腔导体</a:t>
            </a:r>
          </a:p>
          <a:p>
            <a:pPr eaLnBrk="1" hangingPunct="1">
              <a:spcBef>
                <a:spcPct val="50000"/>
              </a:spcBef>
              <a:defRPr/>
            </a:pPr>
            <a:r>
              <a:rPr lang="zh-CN" altLang="en-US" sz="2800">
                <a:latin typeface="Times New Roman" pitchFamily="18" charset="0"/>
              </a:rPr>
              <a:t>将使外部空间不受</a:t>
            </a:r>
          </a:p>
          <a:p>
            <a:pPr eaLnBrk="1" hangingPunct="1">
              <a:spcBef>
                <a:spcPct val="50000"/>
              </a:spcBef>
              <a:defRPr/>
            </a:pPr>
            <a:r>
              <a:rPr lang="zh-CN" altLang="en-US" sz="2800">
                <a:latin typeface="Times New Roman" pitchFamily="18" charset="0"/>
              </a:rPr>
              <a:t>空腔内的电场影响</a:t>
            </a:r>
            <a:r>
              <a:rPr lang="en-US" altLang="zh-CN" sz="2800">
                <a:latin typeface="Times New Roman" pitchFamily="18" charset="0"/>
              </a:rPr>
              <a:t>.</a:t>
            </a:r>
          </a:p>
        </p:txBody>
      </p:sp>
      <p:sp>
        <p:nvSpPr>
          <p:cNvPr id="1031201" name="Text Box 33"/>
          <p:cNvSpPr txBox="1">
            <a:spLocks noChangeArrowheads="1"/>
          </p:cNvSpPr>
          <p:nvPr/>
        </p:nvSpPr>
        <p:spPr bwMode="auto">
          <a:xfrm>
            <a:off x="304800" y="3738563"/>
            <a:ext cx="3352800" cy="528637"/>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a:ln>
          <a:effectLst/>
        </p:spPr>
        <p:txBody>
          <a:bodyPr>
            <a:spAutoFit/>
          </a:bodyPr>
          <a:lstStyle/>
          <a:p>
            <a:pPr eaLnBrk="1" hangingPunct="1">
              <a:spcBef>
                <a:spcPct val="50000"/>
              </a:spcBef>
              <a:defRPr/>
            </a:pPr>
            <a:r>
              <a:rPr lang="zh-CN" altLang="en-US" sz="2800">
                <a:latin typeface="Times New Roman" pitchFamily="18" charset="0"/>
              </a:rPr>
              <a:t>接地导体电势为零</a:t>
            </a:r>
          </a:p>
        </p:txBody>
      </p:sp>
      <p:grpSp>
        <p:nvGrpSpPr>
          <p:cNvPr id="29705" name="Group 34"/>
          <p:cNvGrpSpPr>
            <a:grpSpLocks/>
          </p:cNvGrpSpPr>
          <p:nvPr/>
        </p:nvGrpSpPr>
        <p:grpSpPr bwMode="auto">
          <a:xfrm>
            <a:off x="6054725" y="2895600"/>
            <a:ext cx="539750" cy="914400"/>
            <a:chOff x="1654" y="1824"/>
            <a:chExt cx="340" cy="576"/>
          </a:xfrm>
        </p:grpSpPr>
        <p:sp>
          <p:nvSpPr>
            <p:cNvPr id="29728" name="Oval 35"/>
            <p:cNvSpPr>
              <a:spLocks noChangeArrowheads="1"/>
            </p:cNvSpPr>
            <p:nvPr/>
          </p:nvSpPr>
          <p:spPr bwMode="auto">
            <a:xfrm>
              <a:off x="1654" y="2256"/>
              <a:ext cx="144" cy="144"/>
            </a:xfrm>
            <a:prstGeom prst="ellipse">
              <a:avLst/>
            </a:prstGeom>
            <a:gradFill rotWithShape="0">
              <a:gsLst>
                <a:gs pos="0">
                  <a:srgbClr val="FF3300"/>
                </a:gs>
                <a:gs pos="100000">
                  <a:srgbClr val="761800"/>
                </a:gs>
              </a:gsLst>
              <a:path path="shape">
                <a:fillToRect l="50000" t="50000" r="50000" b="50000"/>
              </a:path>
            </a:gradFill>
            <a:ln w="9525">
              <a:solidFill>
                <a:srgbClr val="000000"/>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29" name="Object 36"/>
            <p:cNvGraphicFramePr>
              <a:graphicFrameLocks noChangeAspect="1"/>
            </p:cNvGraphicFramePr>
            <p:nvPr/>
          </p:nvGraphicFramePr>
          <p:xfrm>
            <a:off x="1696" y="1824"/>
            <a:ext cx="298" cy="388"/>
          </p:xfrm>
          <a:graphic>
            <a:graphicData uri="http://schemas.openxmlformats.org/presentationml/2006/ole">
              <mc:AlternateContent xmlns:mc="http://schemas.openxmlformats.org/markup-compatibility/2006">
                <mc:Choice xmlns:v="urn:schemas-microsoft-com:vml" Requires="v">
                  <p:oleObj spid="_x0000_s29798" name="公式" r:id="rId5" imgW="95315" imgH="133453" progId="Equation.3">
                    <p:embed/>
                  </p:oleObj>
                </mc:Choice>
                <mc:Fallback>
                  <p:oleObj name="公式" r:id="rId5" imgW="95315" imgH="133453"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 y="1824"/>
                          <a:ext cx="298"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6" name="Text Box 37"/>
          <p:cNvSpPr txBox="1">
            <a:spLocks noChangeArrowheads="1"/>
          </p:cNvSpPr>
          <p:nvPr/>
        </p:nvSpPr>
        <p:spPr bwMode="auto">
          <a:xfrm>
            <a:off x="76200" y="7620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 2</a:t>
            </a:r>
            <a:r>
              <a:rPr lang="zh-CN" altLang="en-US" sz="2800">
                <a:solidFill>
                  <a:srgbClr val="CC0000"/>
                </a:solidFill>
                <a:latin typeface="宋体" panose="02010600030101010101" pitchFamily="2" charset="-122"/>
              </a:rPr>
              <a:t>　</a:t>
            </a:r>
            <a:r>
              <a:rPr lang="zh-CN" altLang="en-US" sz="2800">
                <a:latin typeface="宋体" panose="02010600030101010101" pitchFamily="2" charset="-122"/>
              </a:rPr>
              <a:t>屏蔽腔内电场</a:t>
            </a:r>
          </a:p>
        </p:txBody>
      </p:sp>
      <p:grpSp>
        <p:nvGrpSpPr>
          <p:cNvPr id="8" name="Group 38"/>
          <p:cNvGrpSpPr>
            <a:grpSpLocks/>
          </p:cNvGrpSpPr>
          <p:nvPr/>
        </p:nvGrpSpPr>
        <p:grpSpPr bwMode="auto">
          <a:xfrm>
            <a:off x="3810000" y="1143000"/>
            <a:ext cx="4876800" cy="4953000"/>
            <a:chOff x="2400" y="720"/>
            <a:chExt cx="3072" cy="3120"/>
          </a:xfrm>
        </p:grpSpPr>
        <p:grpSp>
          <p:nvGrpSpPr>
            <p:cNvPr id="29708" name="Group 39"/>
            <p:cNvGrpSpPr>
              <a:grpSpLocks/>
            </p:cNvGrpSpPr>
            <p:nvPr/>
          </p:nvGrpSpPr>
          <p:grpSpPr bwMode="auto">
            <a:xfrm>
              <a:off x="2400" y="720"/>
              <a:ext cx="3072" cy="3120"/>
              <a:chOff x="2400" y="720"/>
              <a:chExt cx="3072" cy="3120"/>
            </a:xfrm>
          </p:grpSpPr>
          <p:grpSp>
            <p:nvGrpSpPr>
              <p:cNvPr id="29710" name="Group 40"/>
              <p:cNvGrpSpPr>
                <a:grpSpLocks/>
              </p:cNvGrpSpPr>
              <p:nvPr/>
            </p:nvGrpSpPr>
            <p:grpSpPr bwMode="auto">
              <a:xfrm>
                <a:off x="2400" y="720"/>
                <a:ext cx="3072" cy="3120"/>
                <a:chOff x="2400" y="720"/>
                <a:chExt cx="3072" cy="3120"/>
              </a:xfrm>
            </p:grpSpPr>
            <p:sp>
              <p:nvSpPr>
                <p:cNvPr id="29720" name="Line 41"/>
                <p:cNvSpPr>
                  <a:spLocks noChangeShapeType="1"/>
                </p:cNvSpPr>
                <p:nvPr/>
              </p:nvSpPr>
              <p:spPr bwMode="auto">
                <a:xfrm>
                  <a:off x="3888" y="3408"/>
                  <a:ext cx="0" cy="432"/>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42"/>
                <p:cNvSpPr>
                  <a:spLocks noChangeShapeType="1"/>
                </p:cNvSpPr>
                <p:nvPr/>
              </p:nvSpPr>
              <p:spPr bwMode="auto">
                <a:xfrm flipV="1">
                  <a:off x="3840" y="720"/>
                  <a:ext cx="0" cy="52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43"/>
                <p:cNvSpPr>
                  <a:spLocks noChangeShapeType="1"/>
                </p:cNvSpPr>
                <p:nvPr/>
              </p:nvSpPr>
              <p:spPr bwMode="auto">
                <a:xfrm>
                  <a:off x="5040" y="2352"/>
                  <a:ext cx="432"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44"/>
                <p:cNvSpPr>
                  <a:spLocks noChangeShapeType="1"/>
                </p:cNvSpPr>
                <p:nvPr/>
              </p:nvSpPr>
              <p:spPr bwMode="auto">
                <a:xfrm flipH="1">
                  <a:off x="2400" y="2352"/>
                  <a:ext cx="336"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45"/>
                <p:cNvSpPr>
                  <a:spLocks noChangeShapeType="1"/>
                </p:cNvSpPr>
                <p:nvPr/>
              </p:nvSpPr>
              <p:spPr bwMode="auto">
                <a:xfrm flipH="1">
                  <a:off x="2736" y="3120"/>
                  <a:ext cx="336"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Line 46"/>
                <p:cNvSpPr>
                  <a:spLocks noChangeShapeType="1"/>
                </p:cNvSpPr>
                <p:nvPr/>
              </p:nvSpPr>
              <p:spPr bwMode="auto">
                <a:xfrm flipV="1">
                  <a:off x="4704" y="1296"/>
                  <a:ext cx="336"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6" name="Line 47"/>
                <p:cNvSpPr>
                  <a:spLocks noChangeShapeType="1"/>
                </p:cNvSpPr>
                <p:nvPr/>
              </p:nvSpPr>
              <p:spPr bwMode="auto">
                <a:xfrm>
                  <a:off x="4656" y="3120"/>
                  <a:ext cx="336"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48"/>
                <p:cNvSpPr>
                  <a:spLocks noChangeShapeType="1"/>
                </p:cNvSpPr>
                <p:nvPr/>
              </p:nvSpPr>
              <p:spPr bwMode="auto">
                <a:xfrm flipH="1" flipV="1">
                  <a:off x="2688" y="1344"/>
                  <a:ext cx="336" cy="24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11" name="Group 49"/>
              <p:cNvGrpSpPr>
                <a:grpSpLocks/>
              </p:cNvGrpSpPr>
              <p:nvPr/>
            </p:nvGrpSpPr>
            <p:grpSpPr bwMode="auto">
              <a:xfrm>
                <a:off x="2736" y="1090"/>
                <a:ext cx="2378" cy="2395"/>
                <a:chOff x="2736" y="1090"/>
                <a:chExt cx="2378" cy="2395"/>
              </a:xfrm>
            </p:grpSpPr>
            <p:sp>
              <p:nvSpPr>
                <p:cNvPr id="29712" name="Text Box 50"/>
                <p:cNvSpPr txBox="1">
                  <a:spLocks noChangeArrowheads="1"/>
                </p:cNvSpPr>
                <p:nvPr/>
              </p:nvSpPr>
              <p:spPr bwMode="auto">
                <a:xfrm>
                  <a:off x="3766" y="3120"/>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3" name="Rectangle 51"/>
                <p:cNvSpPr>
                  <a:spLocks noChangeArrowheads="1"/>
                </p:cNvSpPr>
                <p:nvPr/>
              </p:nvSpPr>
              <p:spPr bwMode="auto">
                <a:xfrm>
                  <a:off x="3748" y="1090"/>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4" name="Rectangle 52"/>
                <p:cNvSpPr>
                  <a:spLocks noChangeArrowheads="1"/>
                </p:cNvSpPr>
                <p:nvPr/>
              </p:nvSpPr>
              <p:spPr bwMode="auto">
                <a:xfrm>
                  <a:off x="4564" y="142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5" name="Rectangle 53"/>
                <p:cNvSpPr>
                  <a:spLocks noChangeArrowheads="1"/>
                </p:cNvSpPr>
                <p:nvPr/>
              </p:nvSpPr>
              <p:spPr bwMode="auto">
                <a:xfrm>
                  <a:off x="2980" y="142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6" name="Rectangle 54"/>
                <p:cNvSpPr>
                  <a:spLocks noChangeArrowheads="1"/>
                </p:cNvSpPr>
                <p:nvPr/>
              </p:nvSpPr>
              <p:spPr bwMode="auto">
                <a:xfrm>
                  <a:off x="2736" y="214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7" name="Rectangle 55"/>
                <p:cNvSpPr>
                  <a:spLocks noChangeArrowheads="1"/>
                </p:cNvSpPr>
                <p:nvPr/>
              </p:nvSpPr>
              <p:spPr bwMode="auto">
                <a:xfrm>
                  <a:off x="3024" y="286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8" name="Rectangle 56"/>
                <p:cNvSpPr>
                  <a:spLocks noChangeArrowheads="1"/>
                </p:cNvSpPr>
                <p:nvPr/>
              </p:nvSpPr>
              <p:spPr bwMode="auto">
                <a:xfrm>
                  <a:off x="4852" y="214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29719" name="Rectangle 57"/>
                <p:cNvSpPr>
                  <a:spLocks noChangeArrowheads="1"/>
                </p:cNvSpPr>
                <p:nvPr/>
              </p:nvSpPr>
              <p:spPr bwMode="auto">
                <a:xfrm>
                  <a:off x="4516" y="2866"/>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a:solidFill>
                        <a:srgbClr val="FF0000"/>
                      </a:solidFill>
                      <a:latin typeface="Times New Roman" panose="02020603050405020304" pitchFamily="18" charset="0"/>
                    </a:rPr>
                    <a:t>+</a:t>
                  </a:r>
                </a:p>
              </p:txBody>
            </p:sp>
          </p:grpSp>
        </p:grpSp>
        <p:graphicFrame>
          <p:nvGraphicFramePr>
            <p:cNvPr id="29709" name="Object 58"/>
            <p:cNvGraphicFramePr>
              <a:graphicFrameLocks noChangeAspect="1"/>
            </p:cNvGraphicFramePr>
            <p:nvPr/>
          </p:nvGraphicFramePr>
          <p:xfrm>
            <a:off x="4095" y="3072"/>
            <a:ext cx="369" cy="480"/>
          </p:xfrm>
          <a:graphic>
            <a:graphicData uri="http://schemas.openxmlformats.org/presentationml/2006/ole">
              <mc:AlternateContent xmlns:mc="http://schemas.openxmlformats.org/markup-compatibility/2006">
                <mc:Choice xmlns:v="urn:schemas-microsoft-com:vml" Requires="v">
                  <p:oleObj spid="_x0000_s29799" name="公式" r:id="rId7" imgW="95315" imgH="133453" progId="Equation.3">
                    <p:embed/>
                  </p:oleObj>
                </mc:Choice>
                <mc:Fallback>
                  <p:oleObj name="公式" r:id="rId7" imgW="95315" imgH="133453"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5" y="3072"/>
                          <a:ext cx="36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ppt_h/2"/>
                                          </p:val>
                                        </p:tav>
                                        <p:tav tm="100000">
                                          <p:val>
                                            <p:strVal val="#ppt_y"/>
                                          </p:val>
                                        </p:tav>
                                      </p:tavLst>
                                    </p:anim>
                                    <p:anim calcmode="lin" valueType="num">
                                      <p:cBhvr>
                                        <p:cTn id="24" dur="500" fill="hold"/>
                                        <p:tgtEl>
                                          <p:spTgt spid="6"/>
                                        </p:tgtEl>
                                        <p:attrNameLst>
                                          <p:attrName>ppt_w</p:attrName>
                                        </p:attrNameLst>
                                      </p:cBhvr>
                                      <p:tavLst>
                                        <p:tav tm="0">
                                          <p:val>
                                            <p:strVal val="#ppt_w"/>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031199"/>
                                        </p:tgtEl>
                                        <p:attrNameLst>
                                          <p:attrName>style.visibility</p:attrName>
                                        </p:attrNameLst>
                                      </p:cBhvr>
                                      <p:to>
                                        <p:strVal val="visible"/>
                                      </p:to>
                                    </p:set>
                                    <p:animEffect transition="in" filter="blinds(vertical)">
                                      <p:cBhvr>
                                        <p:cTn id="30" dur="500"/>
                                        <p:tgtEl>
                                          <p:spTgt spid="103119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31201"/>
                                        </p:tgtEl>
                                        <p:attrNameLst>
                                          <p:attrName>style.visibility</p:attrName>
                                        </p:attrNameLst>
                                      </p:cBhvr>
                                      <p:to>
                                        <p:strVal val="visible"/>
                                      </p:to>
                                    </p:set>
                                    <p:animEffect transition="in" filter="blinds(horizontal)">
                                      <p:cBhvr>
                                        <p:cTn id="33" dur="500"/>
                                        <p:tgtEl>
                                          <p:spTgt spid="1031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99" grpId="0" animBg="1" autoUpdateAnimBg="0"/>
      <p:bldP spid="103120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0"/>
            <a:ext cx="8229600" cy="2438400"/>
          </a:xfrm>
        </p:spPr>
        <p:txBody>
          <a:bodyPr/>
          <a:lstStyle/>
          <a:p>
            <a:pPr marL="0" indent="0">
              <a:buFontTx/>
              <a:buNone/>
              <a:defRPr/>
            </a:pPr>
            <a:r>
              <a:rPr lang="en-US" altLang="zh-CN" sz="2800" dirty="0" smtClean="0"/>
              <a:t>a</a:t>
            </a:r>
            <a:r>
              <a:rPr lang="zh-CN" altLang="en-US" sz="2800" dirty="0"/>
              <a:t>、</a:t>
            </a:r>
            <a:r>
              <a:rPr lang="en-US" altLang="zh-CN" sz="2800" dirty="0" smtClean="0"/>
              <a:t>b</a:t>
            </a:r>
            <a:r>
              <a:rPr lang="zh-CN" altLang="en-US" sz="2800" dirty="0" smtClean="0"/>
              <a:t>为两种电荷分布及电场的情况，</a:t>
            </a:r>
            <a:endParaRPr lang="en-US" altLang="zh-CN" sz="2800" dirty="0" smtClean="0"/>
          </a:p>
          <a:p>
            <a:pPr>
              <a:defRPr/>
            </a:pPr>
            <a:endParaRPr lang="zh-CN" altLang="en-US" sz="2800" dirty="0"/>
          </a:p>
        </p:txBody>
      </p:sp>
      <p:sp>
        <p:nvSpPr>
          <p:cNvPr id="2355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7DBE1010-5928-4DF7-AEC6-601EA0A6CDCC}" type="slidenum">
              <a:rPr lang="en-US" altLang="zh-CN" sz="800" b="0" smtClean="0"/>
              <a:pPr>
                <a:spcBef>
                  <a:spcPct val="0"/>
                </a:spcBef>
                <a:buFontTx/>
                <a:buNone/>
              </a:pPr>
              <a:t>37</a:t>
            </a:fld>
            <a:endParaRPr lang="en-US" altLang="zh-CN" sz="800" b="0" smtClean="0"/>
          </a:p>
        </p:txBody>
      </p:sp>
      <p:pic>
        <p:nvPicPr>
          <p:cNvPr id="23556" name="图片 4"/>
          <p:cNvPicPr>
            <a:picLocks noChangeAspect="1"/>
          </p:cNvPicPr>
          <p:nvPr/>
        </p:nvPicPr>
        <p:blipFill>
          <a:blip r:embed="rId2">
            <a:extLst>
              <a:ext uri="{28A0092B-C50C-407E-A947-70E740481C1C}">
                <a14:useLocalDpi xmlns:a14="http://schemas.microsoft.com/office/drawing/2010/main" val="0"/>
              </a:ext>
            </a:extLst>
          </a:blip>
          <a:srcRect r="37689"/>
          <a:stretch>
            <a:fillRect/>
          </a:stretch>
        </p:blipFill>
        <p:spPr bwMode="auto">
          <a:xfrm>
            <a:off x="239713" y="0"/>
            <a:ext cx="539908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文本框 6"/>
          <p:cNvSpPr txBox="1">
            <a:spLocks noChangeArrowheads="1"/>
          </p:cNvSpPr>
          <p:nvPr/>
        </p:nvSpPr>
        <p:spPr bwMode="auto">
          <a:xfrm>
            <a:off x="2590800" y="144774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solidFill>
                  <a:srgbClr val="C00000"/>
                </a:solidFill>
                <a:latin typeface="华文隶书" panose="02010800040101010101" pitchFamily="2" charset="-122"/>
                <a:ea typeface="华文隶书" panose="02010800040101010101" pitchFamily="2" charset="-122"/>
              </a:rPr>
              <a:t>闭合金属壳</a:t>
            </a:r>
          </a:p>
        </p:txBody>
      </p:sp>
      <p:grpSp>
        <p:nvGrpSpPr>
          <p:cNvPr id="12" name="组合 11"/>
          <p:cNvGrpSpPr>
            <a:grpSpLocks/>
          </p:cNvGrpSpPr>
          <p:nvPr/>
        </p:nvGrpSpPr>
        <p:grpSpPr bwMode="auto">
          <a:xfrm>
            <a:off x="5638800" y="0"/>
            <a:ext cx="3255963" cy="3695700"/>
            <a:chOff x="5638800" y="0"/>
            <a:chExt cx="3255288" cy="3695700"/>
          </a:xfrm>
        </p:grpSpPr>
        <p:pic>
          <p:nvPicPr>
            <p:cNvPr id="23561" name="图片 10"/>
            <p:cNvPicPr>
              <a:picLocks noChangeAspect="1"/>
            </p:cNvPicPr>
            <p:nvPr/>
          </p:nvPicPr>
          <p:blipFill>
            <a:blip r:embed="rId2">
              <a:extLst>
                <a:ext uri="{28A0092B-C50C-407E-A947-70E740481C1C}">
                  <a14:useLocalDpi xmlns:a14="http://schemas.microsoft.com/office/drawing/2010/main" val="0"/>
                </a:ext>
              </a:extLst>
            </a:blip>
            <a:srcRect l="62434"/>
            <a:stretch>
              <a:fillRect/>
            </a:stretch>
          </p:blipFill>
          <p:spPr bwMode="auto">
            <a:xfrm>
              <a:off x="5638800" y="0"/>
              <a:ext cx="325528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文本框 7"/>
            <p:cNvSpPr txBox="1">
              <a:spLocks noChangeArrowheads="1"/>
            </p:cNvSpPr>
            <p:nvPr/>
          </p:nvSpPr>
          <p:spPr bwMode="auto">
            <a:xfrm>
              <a:off x="8077200" y="533400"/>
              <a:ext cx="699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i="1">
                  <a:solidFill>
                    <a:srgbClr val="C00000"/>
                  </a:solidFill>
                </a:rPr>
                <a:t>？</a:t>
              </a:r>
            </a:p>
          </p:txBody>
        </p:sp>
      </p:grpSp>
      <p:sp>
        <p:nvSpPr>
          <p:cNvPr id="9" name="矩形 8"/>
          <p:cNvSpPr>
            <a:spLocks noChangeArrowheads="1"/>
          </p:cNvSpPr>
          <p:nvPr/>
        </p:nvSpPr>
        <p:spPr bwMode="auto">
          <a:xfrm>
            <a:off x="609600" y="4487863"/>
            <a:ext cx="729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则</a:t>
            </a:r>
            <a:r>
              <a:rPr lang="en-US" altLang="zh-CN" sz="2800"/>
              <a:t>c</a:t>
            </a:r>
            <a:r>
              <a:rPr lang="zh-CN" altLang="en-US" sz="2800"/>
              <a:t>在球壳内外的电场分布是否与</a:t>
            </a:r>
            <a:r>
              <a:rPr lang="en-US" altLang="zh-CN" sz="2800"/>
              <a:t>b</a:t>
            </a:r>
            <a:r>
              <a:rPr lang="zh-CN" altLang="en-US" sz="2800"/>
              <a:t>、</a:t>
            </a:r>
            <a:r>
              <a:rPr lang="en-US" altLang="zh-CN" sz="2800"/>
              <a:t>a</a:t>
            </a:r>
            <a:r>
              <a:rPr lang="zh-CN" altLang="en-US" sz="2800"/>
              <a:t>一样？</a:t>
            </a:r>
            <a:endParaRPr lang="en-US" altLang="zh-CN" sz="2800"/>
          </a:p>
        </p:txBody>
      </p:sp>
    </p:spTree>
    <p:extLst>
      <p:ext uri="{BB962C8B-B14F-4D97-AF65-F5344CB8AC3E}">
        <p14:creationId xmlns:p14="http://schemas.microsoft.com/office/powerpoint/2010/main" val="188133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75D784E-84CE-48B0-BDAF-BDE9B2D69C7B}" type="slidenum">
              <a:rPr lang="en-US" altLang="zh-CN" sz="800" b="0" smtClean="0"/>
              <a:pPr>
                <a:spcBef>
                  <a:spcPct val="0"/>
                </a:spcBef>
                <a:buFontTx/>
                <a:buNone/>
              </a:pPr>
              <a:t>38</a:t>
            </a:fld>
            <a:endParaRPr lang="en-US" altLang="zh-CN" sz="800" b="0" smtClean="0"/>
          </a:p>
        </p:txBody>
      </p:sp>
      <p:sp>
        <p:nvSpPr>
          <p:cNvPr id="30723" name="Text Box 2"/>
          <p:cNvSpPr txBox="1">
            <a:spLocks noChangeArrowheads="1"/>
          </p:cNvSpPr>
          <p:nvPr/>
        </p:nvSpPr>
        <p:spPr bwMode="auto">
          <a:xfrm>
            <a:off x="827088" y="404813"/>
            <a:ext cx="381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a:solidFill>
                  <a:srgbClr val="000066"/>
                </a:solidFill>
              </a:rPr>
              <a:t>静电屏蔽的应用</a:t>
            </a:r>
          </a:p>
        </p:txBody>
      </p:sp>
      <p:sp>
        <p:nvSpPr>
          <p:cNvPr id="30724" name="Text Box 3"/>
          <p:cNvSpPr txBox="1">
            <a:spLocks noChangeArrowheads="1"/>
          </p:cNvSpPr>
          <p:nvPr/>
        </p:nvSpPr>
        <p:spPr bwMode="auto">
          <a:xfrm>
            <a:off x="684213" y="105251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a:t>精密电磁仪器金属外罩使仪器免受外电场干扰</a:t>
            </a:r>
          </a:p>
        </p:txBody>
      </p:sp>
      <p:sp>
        <p:nvSpPr>
          <p:cNvPr id="30725" name="Text Box 4"/>
          <p:cNvSpPr txBox="1">
            <a:spLocks noChangeArrowheads="1"/>
          </p:cNvSpPr>
          <p:nvPr/>
        </p:nvSpPr>
        <p:spPr bwMode="auto">
          <a:xfrm>
            <a:off x="468313" y="1844675"/>
            <a:ext cx="4105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dirty="0"/>
              <a:t>高压设备金属外罩避免其电场对外界产生影响</a:t>
            </a:r>
            <a:r>
              <a:rPr lang="en-US" altLang="zh-CN" sz="2800" dirty="0"/>
              <a:t>.</a:t>
            </a:r>
          </a:p>
        </p:txBody>
      </p:sp>
      <p:sp>
        <p:nvSpPr>
          <p:cNvPr id="30727" name="Text Box 6"/>
          <p:cNvSpPr txBox="1">
            <a:spLocks noChangeArrowheads="1"/>
          </p:cNvSpPr>
          <p:nvPr/>
        </p:nvSpPr>
        <p:spPr bwMode="auto">
          <a:xfrm>
            <a:off x="468313" y="4292600"/>
            <a:ext cx="42497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a:t>高压带电作业中工人师傅穿的金属丝编制的屏蔽服使其能够安全的实施等电势高压操作</a:t>
            </a:r>
            <a:r>
              <a:rPr lang="en-US" altLang="zh-CN" sz="2800"/>
              <a:t>.</a:t>
            </a:r>
          </a:p>
        </p:txBody>
      </p:sp>
      <p:pic>
        <p:nvPicPr>
          <p:cNvPr id="30728" name="Picture 7" descr="法拉第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1844675"/>
            <a:ext cx="3348038"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693C9C-2CD3-4EDC-B9D2-5F7B2A2EADCE}" type="slidenum">
              <a:rPr lang="en-US" altLang="zh-CN" smtClean="0"/>
              <a:pPr>
                <a:defRPr/>
              </a:pPr>
              <a:t>39</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143000"/>
            <a:ext cx="5636832" cy="3274060"/>
          </a:xfrm>
          <a:prstGeom prst="rect">
            <a:avLst/>
          </a:prstGeom>
        </p:spPr>
      </p:pic>
      <p:sp>
        <p:nvSpPr>
          <p:cNvPr id="4" name="Text Box 5"/>
          <p:cNvSpPr txBox="1">
            <a:spLocks noChangeArrowheads="1"/>
          </p:cNvSpPr>
          <p:nvPr/>
        </p:nvSpPr>
        <p:spPr bwMode="auto">
          <a:xfrm>
            <a:off x="1088230" y="381000"/>
            <a:ext cx="714136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dirty="0"/>
              <a:t>电磁信号传输线外罩金属丝编制屏蔽层免受外界影响</a:t>
            </a:r>
            <a:r>
              <a:rPr lang="en-US" altLang="zh-CN" sz="2800" dirty="0"/>
              <a:t>.</a:t>
            </a:r>
          </a:p>
        </p:txBody>
      </p:sp>
    </p:spTree>
    <p:extLst>
      <p:ext uri="{BB962C8B-B14F-4D97-AF65-F5344CB8AC3E}">
        <p14:creationId xmlns:p14="http://schemas.microsoft.com/office/powerpoint/2010/main" val="3369122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375FC2F-DC7E-4BB8-AE4B-D3D5DB264021}" type="slidenum">
              <a:rPr lang="en-US" altLang="zh-CN" sz="800" b="0" smtClean="0"/>
              <a:pPr>
                <a:spcBef>
                  <a:spcPct val="0"/>
                </a:spcBef>
                <a:buFontTx/>
                <a:buNone/>
              </a:pPr>
              <a:t>4</a:t>
            </a:fld>
            <a:endParaRPr lang="en-US" altLang="zh-CN" sz="800" b="0" smtClean="0"/>
          </a:p>
        </p:txBody>
      </p:sp>
      <p:sp>
        <p:nvSpPr>
          <p:cNvPr id="7171" name="Rectangle 2"/>
          <p:cNvSpPr>
            <a:spLocks noGrp="1" noChangeArrowheads="1"/>
          </p:cNvSpPr>
          <p:nvPr>
            <p:ph type="subTitle" idx="4294967295"/>
          </p:nvPr>
        </p:nvSpPr>
        <p:spPr>
          <a:xfrm>
            <a:off x="304800" y="609600"/>
            <a:ext cx="8534400" cy="1600200"/>
          </a:xfrm>
        </p:spPr>
        <p:txBody>
          <a:bodyPr/>
          <a:lstStyle/>
          <a:p>
            <a:pPr marL="0" indent="0" algn="ctr" eaLnBrk="1" hangingPunct="1">
              <a:lnSpc>
                <a:spcPct val="135000"/>
              </a:lnSpc>
              <a:buFontTx/>
              <a:buNone/>
            </a:pPr>
            <a:r>
              <a:rPr lang="zh-CN" altLang="en-US" sz="3600" dirty="0" smtClean="0">
                <a:solidFill>
                  <a:srgbClr val="792B25"/>
                </a:solidFill>
                <a:latin typeface="Times New Roman" panose="02020603050405020304" pitchFamily="18" charset="0"/>
              </a:rPr>
              <a:t>静电感应现象</a:t>
            </a:r>
            <a:endParaRPr lang="zh-CN" altLang="en-US" sz="3600" dirty="0" smtClean="0">
              <a:latin typeface="Times New Roman" panose="02020603050405020304" pitchFamily="18" charset="0"/>
            </a:endParaRPr>
          </a:p>
          <a:p>
            <a:pPr marL="0" indent="0" eaLnBrk="1" hangingPunct="1">
              <a:lnSpc>
                <a:spcPct val="135000"/>
              </a:lnSpc>
              <a:buFontTx/>
              <a:buNone/>
            </a:pPr>
            <a:endParaRPr lang="zh-CN" altLang="en-US" sz="2400" dirty="0" smtClean="0">
              <a:latin typeface="Times New Roman" panose="02020603050405020304" pitchFamily="18" charset="0"/>
            </a:endParaRPr>
          </a:p>
          <a:p>
            <a:pPr marL="0" indent="0" eaLnBrk="1" hangingPunct="1">
              <a:lnSpc>
                <a:spcPct val="135000"/>
              </a:lnSpc>
              <a:buFontTx/>
              <a:buNone/>
            </a:pPr>
            <a:r>
              <a:rPr lang="zh-CN" altLang="en-US" sz="2400" dirty="0" smtClean="0">
                <a:latin typeface="Times New Roman" panose="02020603050405020304" pitchFamily="18" charset="0"/>
              </a:rPr>
              <a:t>　　</a:t>
            </a:r>
            <a:endParaRPr lang="en-US" altLang="zh-CN" sz="2400" dirty="0" smtClean="0">
              <a:latin typeface="Times New Roman" panose="02020603050405020304" pitchFamily="18" charset="0"/>
            </a:endParaRPr>
          </a:p>
        </p:txBody>
      </p:sp>
      <p:sp>
        <p:nvSpPr>
          <p:cNvPr id="7172" name="Freeform 3"/>
          <p:cNvSpPr>
            <a:spLocks/>
          </p:cNvSpPr>
          <p:nvPr/>
        </p:nvSpPr>
        <p:spPr bwMode="auto">
          <a:xfrm>
            <a:off x="4314825" y="2082800"/>
            <a:ext cx="3149600" cy="1701800"/>
          </a:xfrm>
          <a:custGeom>
            <a:avLst/>
            <a:gdLst>
              <a:gd name="T0" fmla="*/ 2147483646 w 1984"/>
              <a:gd name="T1" fmla="*/ 2147483646 h 1072"/>
              <a:gd name="T2" fmla="*/ 2147483646 w 1984"/>
              <a:gd name="T3" fmla="*/ 2147483646 h 1072"/>
              <a:gd name="T4" fmla="*/ 2147483646 w 1984"/>
              <a:gd name="T5" fmla="*/ 2147483646 h 1072"/>
              <a:gd name="T6" fmla="*/ 2147483646 w 1984"/>
              <a:gd name="T7" fmla="*/ 2147483646 h 1072"/>
              <a:gd name="T8" fmla="*/ 2147483646 w 1984"/>
              <a:gd name="T9" fmla="*/ 2147483646 h 1072"/>
              <a:gd name="T10" fmla="*/ 2147483646 w 1984"/>
              <a:gd name="T11" fmla="*/ 2147483646 h 1072"/>
              <a:gd name="T12" fmla="*/ 2147483646 w 1984"/>
              <a:gd name="T13" fmla="*/ 2147483646 h 1072"/>
              <a:gd name="T14" fmla="*/ 2147483646 w 1984"/>
              <a:gd name="T15" fmla="*/ 2147483646 h 1072"/>
              <a:gd name="T16" fmla="*/ 2147483646 w 1984"/>
              <a:gd name="T17" fmla="*/ 2147483646 h 1072"/>
              <a:gd name="T18" fmla="*/ 2147483646 w 1984"/>
              <a:gd name="T19" fmla="*/ 2147483646 h 1072"/>
              <a:gd name="T20" fmla="*/ 2147483646 w 1984"/>
              <a:gd name="T21" fmla="*/ 2147483646 h 10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4"/>
              <a:gd name="T34" fmla="*/ 0 h 1072"/>
              <a:gd name="T35" fmla="*/ 1984 w 1984"/>
              <a:gd name="T36" fmla="*/ 1072 h 10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4" h="1072">
                <a:moveTo>
                  <a:pt x="208" y="392"/>
                </a:moveTo>
                <a:cubicBezTo>
                  <a:pt x="152" y="448"/>
                  <a:pt x="32" y="496"/>
                  <a:pt x="16" y="584"/>
                </a:cubicBezTo>
                <a:cubicBezTo>
                  <a:pt x="0" y="672"/>
                  <a:pt x="24" y="840"/>
                  <a:pt x="112" y="920"/>
                </a:cubicBezTo>
                <a:cubicBezTo>
                  <a:pt x="200" y="1000"/>
                  <a:pt x="328" y="1056"/>
                  <a:pt x="544" y="1064"/>
                </a:cubicBezTo>
                <a:cubicBezTo>
                  <a:pt x="760" y="1072"/>
                  <a:pt x="1176" y="1072"/>
                  <a:pt x="1408" y="968"/>
                </a:cubicBezTo>
                <a:cubicBezTo>
                  <a:pt x="1640" y="864"/>
                  <a:pt x="1888" y="592"/>
                  <a:pt x="1936" y="440"/>
                </a:cubicBezTo>
                <a:cubicBezTo>
                  <a:pt x="1984" y="288"/>
                  <a:pt x="1824" y="112"/>
                  <a:pt x="1696" y="56"/>
                </a:cubicBezTo>
                <a:cubicBezTo>
                  <a:pt x="1568" y="0"/>
                  <a:pt x="1336" y="88"/>
                  <a:pt x="1168" y="104"/>
                </a:cubicBezTo>
                <a:cubicBezTo>
                  <a:pt x="1000" y="120"/>
                  <a:pt x="824" y="128"/>
                  <a:pt x="688" y="152"/>
                </a:cubicBezTo>
                <a:cubicBezTo>
                  <a:pt x="552" y="176"/>
                  <a:pt x="432" y="208"/>
                  <a:pt x="352" y="248"/>
                </a:cubicBezTo>
                <a:cubicBezTo>
                  <a:pt x="272" y="288"/>
                  <a:pt x="264" y="336"/>
                  <a:pt x="208" y="392"/>
                </a:cubicBezTo>
                <a:close/>
              </a:path>
            </a:pathLst>
          </a:custGeom>
          <a:solidFill>
            <a:srgbClr val="006600"/>
          </a:solidFill>
          <a:ln w="9525">
            <a:solidFill>
              <a:schemeClr val="tx1"/>
            </a:solidFill>
            <a:round/>
            <a:headEnd/>
            <a:tailEnd/>
          </a:ln>
        </p:spPr>
        <p:txBody>
          <a:bodyPr/>
          <a:lstStyle/>
          <a:p>
            <a:endParaRPr lang="en-US" altLang="zh-CN" dirty="0" smtClean="0"/>
          </a:p>
          <a:p>
            <a:endParaRPr lang="en-US" altLang="zh-CN" dirty="0"/>
          </a:p>
          <a:p>
            <a:r>
              <a:rPr lang="en-US" altLang="zh-CN" dirty="0" smtClean="0"/>
              <a:t>                   </a:t>
            </a:r>
            <a:r>
              <a:rPr lang="zh-CN" altLang="en-US" dirty="0" smtClean="0">
                <a:solidFill>
                  <a:schemeClr val="bg1"/>
                </a:solidFill>
              </a:rPr>
              <a:t>导体</a:t>
            </a:r>
            <a:endParaRPr lang="zh-CN" altLang="en-US" dirty="0">
              <a:solidFill>
                <a:schemeClr val="bg1"/>
              </a:solidFill>
            </a:endParaRPr>
          </a:p>
        </p:txBody>
      </p:sp>
      <p:sp>
        <p:nvSpPr>
          <p:cNvPr id="7173" name="Oval 4"/>
          <p:cNvSpPr>
            <a:spLocks noChangeArrowheads="1"/>
          </p:cNvSpPr>
          <p:nvPr/>
        </p:nvSpPr>
        <p:spPr bwMode="auto">
          <a:xfrm>
            <a:off x="1722438" y="3667125"/>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4" name="Rectangle 5"/>
          <p:cNvSpPr>
            <a:spLocks noChangeArrowheads="1"/>
          </p:cNvSpPr>
          <p:nvPr/>
        </p:nvSpPr>
        <p:spPr bwMode="auto">
          <a:xfrm>
            <a:off x="1651000" y="3905250"/>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r>
              <a:rPr lang="en-US" altLang="zh-CN" sz="2400" i="1">
                <a:latin typeface="Times New Roman" panose="02020603050405020304" pitchFamily="18" charset="0"/>
              </a:rPr>
              <a:t>q</a:t>
            </a:r>
          </a:p>
        </p:txBody>
      </p:sp>
      <p:cxnSp>
        <p:nvCxnSpPr>
          <p:cNvPr id="3" name="直接箭头连接符 2"/>
          <p:cNvCxnSpPr>
            <a:stCxn id="7173" idx="7"/>
          </p:cNvCxnSpPr>
          <p:nvPr/>
        </p:nvCxnSpPr>
        <p:spPr bwMode="auto">
          <a:xfrm flipV="1">
            <a:off x="1852520" y="946057"/>
            <a:ext cx="5843680" cy="27433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 name="直接箭头连接符 4"/>
          <p:cNvCxnSpPr>
            <a:stCxn id="7173" idx="7"/>
          </p:cNvCxnSpPr>
          <p:nvPr/>
        </p:nvCxnSpPr>
        <p:spPr bwMode="auto">
          <a:xfrm flipV="1">
            <a:off x="1852520" y="2971801"/>
            <a:ext cx="6300880" cy="7176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直接箭头连接符 6"/>
          <p:cNvCxnSpPr>
            <a:stCxn id="7173" idx="1"/>
          </p:cNvCxnSpPr>
          <p:nvPr/>
        </p:nvCxnSpPr>
        <p:spPr bwMode="auto">
          <a:xfrm>
            <a:off x="1744756" y="3689443"/>
            <a:ext cx="4884644" cy="14159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a:stCxn id="7173" idx="5"/>
          </p:cNvCxnSpPr>
          <p:nvPr/>
        </p:nvCxnSpPr>
        <p:spPr bwMode="auto">
          <a:xfrm>
            <a:off x="1852520" y="3797207"/>
            <a:ext cx="2462305" cy="22987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a:stCxn id="7173" idx="5"/>
          </p:cNvCxnSpPr>
          <p:nvPr/>
        </p:nvCxnSpPr>
        <p:spPr bwMode="auto">
          <a:xfrm>
            <a:off x="1852520" y="3797207"/>
            <a:ext cx="308068" cy="22987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p:cNvCxnSpPr>
            <a:stCxn id="7173" idx="3"/>
          </p:cNvCxnSpPr>
          <p:nvPr/>
        </p:nvCxnSpPr>
        <p:spPr bwMode="auto">
          <a:xfrm flipH="1">
            <a:off x="990600" y="3797207"/>
            <a:ext cx="754156" cy="16891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接箭头连接符 15"/>
          <p:cNvCxnSpPr>
            <a:stCxn id="7173" idx="2"/>
          </p:cNvCxnSpPr>
          <p:nvPr/>
        </p:nvCxnSpPr>
        <p:spPr bwMode="auto">
          <a:xfrm flipH="1">
            <a:off x="492218" y="3743325"/>
            <a:ext cx="1230220" cy="5110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H="1" flipV="1">
            <a:off x="457200" y="3308443"/>
            <a:ext cx="1202532" cy="381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flipV="1">
            <a:off x="1367678" y="2628153"/>
            <a:ext cx="443660" cy="1007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stCxn id="7173" idx="7"/>
          </p:cNvCxnSpPr>
          <p:nvPr/>
        </p:nvCxnSpPr>
        <p:spPr bwMode="auto">
          <a:xfrm flipV="1">
            <a:off x="1852520" y="1524000"/>
            <a:ext cx="1119280" cy="21654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228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693C9C-2CD3-4EDC-B9D2-5F7B2A2EADCE}" type="slidenum">
              <a:rPr lang="en-US" altLang="zh-CN" smtClean="0"/>
              <a:pPr>
                <a:defRPr/>
              </a:pPr>
              <a:t>40</a:t>
            </a:fld>
            <a:endParaRPr lang="en-US" altLang="zh-CN"/>
          </a:p>
        </p:txBody>
      </p:sp>
      <p:sp>
        <p:nvSpPr>
          <p:cNvPr id="3" name="矩形 2"/>
          <p:cNvSpPr/>
          <p:nvPr/>
        </p:nvSpPr>
        <p:spPr>
          <a:xfrm>
            <a:off x="722745" y="457200"/>
            <a:ext cx="3124200" cy="2862322"/>
          </a:xfrm>
          <a:prstGeom prst="rect">
            <a:avLst/>
          </a:prstGeom>
        </p:spPr>
        <p:txBody>
          <a:bodyPr wrap="square">
            <a:spAutoFit/>
          </a:bodyPr>
          <a:lstStyle/>
          <a:p>
            <a:r>
              <a:rPr lang="zh-CN" altLang="en-US" dirty="0"/>
              <a:t>　</a:t>
            </a:r>
            <a:r>
              <a:rPr lang="zh-CN" altLang="en-US" dirty="0" smtClean="0"/>
              <a:t>    </a:t>
            </a:r>
            <a:r>
              <a:rPr lang="en-US" altLang="zh-CN" dirty="0" smtClean="0"/>
              <a:t>2009</a:t>
            </a:r>
            <a:r>
              <a:rPr lang="zh-CN" altLang="en-US" dirty="0"/>
              <a:t>年</a:t>
            </a:r>
            <a:r>
              <a:rPr lang="en-US" altLang="zh-CN" dirty="0"/>
              <a:t>6</a:t>
            </a:r>
            <a:r>
              <a:rPr lang="zh-CN" altLang="en-US" dirty="0"/>
              <a:t>月，退伍军人、国网湖北检修公司输电检修中心带电二班班长</a:t>
            </a:r>
            <a:r>
              <a:rPr lang="zh-CN" altLang="en-US" dirty="0">
                <a:solidFill>
                  <a:srgbClr val="0033CC"/>
                </a:solidFill>
              </a:rPr>
              <a:t>胡洪炜</a:t>
            </a:r>
            <a:r>
              <a:rPr lang="zh-CN" altLang="en-US" dirty="0"/>
              <a:t>，跃入</a:t>
            </a:r>
            <a:r>
              <a:rPr lang="en-US" altLang="zh-CN" dirty="0"/>
              <a:t>±800</a:t>
            </a:r>
            <a:r>
              <a:rPr lang="zh-CN" altLang="en-US" dirty="0"/>
              <a:t>千伏特高压直流电场，成为“禁区勇士”，他是世界第一人 。</a:t>
            </a:r>
            <a:r>
              <a:rPr lang="en-US" altLang="zh-CN" dirty="0"/>
              <a:t>2011</a:t>
            </a:r>
            <a:r>
              <a:rPr lang="zh-CN" altLang="en-US" dirty="0"/>
              <a:t>年，他再度成为进入</a:t>
            </a:r>
            <a:r>
              <a:rPr lang="en-US" altLang="zh-CN" dirty="0"/>
              <a:t>1000</a:t>
            </a:r>
            <a:r>
              <a:rPr lang="zh-CN" altLang="en-US" dirty="0"/>
              <a:t>千伏特高压交流现场的第一人。这标志着我国高压带电作业进入全球顶尖水平。</a:t>
            </a:r>
          </a:p>
        </p:txBody>
      </p:sp>
      <p:sp>
        <p:nvSpPr>
          <p:cNvPr id="4" name="矩形 3"/>
          <p:cNvSpPr/>
          <p:nvPr/>
        </p:nvSpPr>
        <p:spPr>
          <a:xfrm>
            <a:off x="351558" y="3429000"/>
            <a:ext cx="3315855" cy="646331"/>
          </a:xfrm>
          <a:prstGeom prst="rect">
            <a:avLst/>
          </a:prstGeom>
        </p:spPr>
        <p:txBody>
          <a:bodyPr wrap="square">
            <a:spAutoFit/>
          </a:bodyPr>
          <a:lstStyle/>
          <a:p>
            <a:endParaRPr lang="en-US" altLang="zh-CN" dirty="0">
              <a:solidFill>
                <a:srgbClr val="FF0000"/>
              </a:solidFill>
            </a:endParaRPr>
          </a:p>
          <a:p>
            <a:r>
              <a:rPr lang="zh-CN" altLang="en-US" dirty="0" smtClean="0">
                <a:solidFill>
                  <a:srgbClr val="FF0000"/>
                </a:solidFill>
              </a:rPr>
              <a:t>湖北省</a:t>
            </a:r>
            <a:r>
              <a:rPr lang="zh-CN" altLang="en-US" dirty="0">
                <a:solidFill>
                  <a:srgbClr val="FF0000"/>
                </a:solidFill>
              </a:rPr>
              <a:t>五一劳动奖章</a:t>
            </a:r>
            <a:r>
              <a:rPr lang="zh-CN" altLang="en-US" dirty="0" smtClean="0">
                <a:solidFill>
                  <a:srgbClr val="FF0000"/>
                </a:solidFill>
              </a:rPr>
              <a:t>获得者</a:t>
            </a:r>
            <a:endParaRPr lang="zh-CN" altLang="en-US" dirty="0">
              <a:solidFill>
                <a:srgbClr val="FF0000"/>
              </a:solidFill>
              <a:hlinkClick r:id="rId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700" y="152400"/>
            <a:ext cx="5029200" cy="338013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700" y="3892288"/>
            <a:ext cx="4936294" cy="2737112"/>
          </a:xfrm>
          <a:prstGeom prst="rect">
            <a:avLst/>
          </a:prstGeom>
        </p:spPr>
      </p:pic>
      <p:sp>
        <p:nvSpPr>
          <p:cNvPr id="8" name="矩形 7"/>
          <p:cNvSpPr/>
          <p:nvPr/>
        </p:nvSpPr>
        <p:spPr>
          <a:xfrm>
            <a:off x="76199" y="4660679"/>
            <a:ext cx="3866572" cy="1200329"/>
          </a:xfrm>
          <a:prstGeom prst="rect">
            <a:avLst/>
          </a:prstGeom>
        </p:spPr>
        <p:txBody>
          <a:bodyPr wrap="square">
            <a:spAutoFit/>
          </a:bodyPr>
          <a:lstStyle/>
          <a:p>
            <a:r>
              <a:rPr lang="zh-CN" altLang="en-US" dirty="0"/>
              <a:t>“真正的禁区，不在于距离而在于每个人的内心。选择一个方向，努力工作，坚持不懈，只要坚持每个人都是英雄。”</a:t>
            </a:r>
          </a:p>
        </p:txBody>
      </p:sp>
    </p:spTree>
    <p:extLst>
      <p:ext uri="{BB962C8B-B14F-4D97-AF65-F5344CB8AC3E}">
        <p14:creationId xmlns:p14="http://schemas.microsoft.com/office/powerpoint/2010/main" val="3692617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D6A5A27-6ED0-416D-9192-F796B2566305}" type="slidenum">
              <a:rPr lang="en-US" altLang="zh-CN" sz="800" b="0" smtClean="0"/>
              <a:pPr>
                <a:spcBef>
                  <a:spcPct val="0"/>
                </a:spcBef>
                <a:buFontTx/>
                <a:buNone/>
              </a:pPr>
              <a:t>41</a:t>
            </a:fld>
            <a:endParaRPr lang="en-US" altLang="zh-CN" sz="800" b="0" smtClean="0"/>
          </a:p>
        </p:txBody>
      </p:sp>
      <p:sp>
        <p:nvSpPr>
          <p:cNvPr id="32771" name="Rectangle 2"/>
          <p:cNvSpPr>
            <a:spLocks noGrp="1" noChangeArrowheads="1"/>
          </p:cNvSpPr>
          <p:nvPr>
            <p:ph type="ctrTitle" idx="4294967295"/>
          </p:nvPr>
        </p:nvSpPr>
        <p:spPr>
          <a:xfrm>
            <a:off x="304800" y="609600"/>
            <a:ext cx="8458200" cy="3276600"/>
          </a:xfrm>
        </p:spPr>
        <p:txBody>
          <a:bodyPr/>
          <a:lstStyle/>
          <a:p>
            <a:pPr algn="l" eaLnBrk="1" hangingPunct="1">
              <a:lnSpc>
                <a:spcPct val="140000"/>
              </a:lnSpc>
            </a:pPr>
            <a:r>
              <a:rPr lang="zh-CN" altLang="en-US" sz="2400" dirty="0" smtClean="0">
                <a:solidFill>
                  <a:schemeClr val="tx1"/>
                </a:solidFill>
              </a:rPr>
              <a:t>　　在电磁场随时间变化（电磁波）的情况下，导体壳的屏蔽作用仍有实际意义</a:t>
            </a:r>
            <a:r>
              <a:rPr lang="en-US" altLang="zh-CN" sz="2400" dirty="0" smtClean="0">
                <a:solidFill>
                  <a:schemeClr val="tx1"/>
                </a:solidFill>
              </a:rPr>
              <a:t>.</a:t>
            </a:r>
            <a:br>
              <a:rPr lang="en-US" altLang="zh-CN" sz="2400" dirty="0" smtClean="0">
                <a:solidFill>
                  <a:schemeClr val="tx1"/>
                </a:solidFill>
              </a:rPr>
            </a:br>
            <a:r>
              <a:rPr lang="en-US" altLang="zh-CN" sz="2400" dirty="0" smtClean="0">
                <a:solidFill>
                  <a:schemeClr val="tx1"/>
                </a:solidFill>
              </a:rPr>
              <a:t>     </a:t>
            </a:r>
            <a:r>
              <a:rPr lang="zh-CN" altLang="en-US" sz="2400" dirty="0" smtClean="0">
                <a:solidFill>
                  <a:schemeClr val="tx1"/>
                </a:solidFill>
              </a:rPr>
              <a:t>　应用：精密的电磁测量仪器的屏蔽、电视机的高频头、中频变压器的屏蔽等</a:t>
            </a:r>
            <a:r>
              <a:rPr lang="en-US" altLang="zh-CN" sz="2400" dirty="0" smtClean="0">
                <a:solidFill>
                  <a:schemeClr val="tx1"/>
                </a:solidFill>
              </a:rPr>
              <a:t>.</a:t>
            </a:r>
            <a:br>
              <a:rPr lang="en-US" altLang="zh-CN" sz="2400" dirty="0" smtClean="0">
                <a:solidFill>
                  <a:schemeClr val="tx1"/>
                </a:solidFill>
              </a:rPr>
            </a:br>
            <a:r>
              <a:rPr lang="zh-CN" altLang="en-US" sz="2400" dirty="0" smtClean="0">
                <a:solidFill>
                  <a:schemeClr val="tx1"/>
                </a:solidFill>
              </a:rPr>
              <a:t>　</a:t>
            </a:r>
            <a:endParaRPr lang="zh-CN" altLang="en-US" sz="2400" dirty="0" smtClean="0">
              <a:solidFill>
                <a:srgbClr val="FF0000"/>
              </a:solidFill>
            </a:endParaRPr>
          </a:p>
        </p:txBody>
      </p:sp>
      <p:sp>
        <p:nvSpPr>
          <p:cNvPr id="2" name="文本框 1"/>
          <p:cNvSpPr txBox="1"/>
          <p:nvPr/>
        </p:nvSpPr>
        <p:spPr>
          <a:xfrm>
            <a:off x="838200" y="4648200"/>
            <a:ext cx="7228261" cy="523220"/>
          </a:xfrm>
          <a:prstGeom prst="rect">
            <a:avLst/>
          </a:prstGeom>
          <a:noFill/>
        </p:spPr>
        <p:txBody>
          <a:bodyPr wrap="none" rtlCol="0">
            <a:spAutoFit/>
          </a:bodyPr>
          <a:lstStyle/>
          <a:p>
            <a:r>
              <a:rPr lang="zh-CN" altLang="en-US" sz="2800" dirty="0" smtClean="0">
                <a:solidFill>
                  <a:srgbClr val="FF0000"/>
                </a:solidFill>
              </a:rPr>
              <a:t>静电场中的带电体 </a:t>
            </a:r>
            <a:r>
              <a:rPr lang="en-US" altLang="zh-CN" sz="2800" dirty="0" smtClean="0">
                <a:solidFill>
                  <a:srgbClr val="FF0000"/>
                </a:solidFill>
                <a:sym typeface="Wingdings" panose="05000000000000000000" pitchFamily="2" charset="2"/>
              </a:rPr>
              <a:t> </a:t>
            </a:r>
            <a:r>
              <a:rPr lang="zh-CN" altLang="en-US" sz="2800" dirty="0" smtClean="0">
                <a:solidFill>
                  <a:srgbClr val="FF0000"/>
                </a:solidFill>
              </a:rPr>
              <a:t>带电体之间的互相作用</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34A345B-7765-4DBD-9A50-B24BF42B8C4E}" type="slidenum">
              <a:rPr lang="en-US" altLang="zh-CN" sz="800" b="0" smtClean="0"/>
              <a:pPr>
                <a:spcBef>
                  <a:spcPct val="0"/>
                </a:spcBef>
                <a:buFontTx/>
                <a:buNone/>
              </a:pPr>
              <a:t>42</a:t>
            </a:fld>
            <a:endParaRPr lang="en-US" altLang="zh-CN" sz="800" b="0" smtClean="0"/>
          </a:p>
        </p:txBody>
      </p:sp>
      <p:sp>
        <p:nvSpPr>
          <p:cNvPr id="18437" name="Text Box 4"/>
          <p:cNvSpPr txBox="1">
            <a:spLocks noChangeArrowheads="1"/>
          </p:cNvSpPr>
          <p:nvPr/>
        </p:nvSpPr>
        <p:spPr bwMode="auto">
          <a:xfrm>
            <a:off x="607291" y="1295400"/>
            <a:ext cx="8001000" cy="2438400"/>
          </a:xfrm>
          <a:prstGeom prst="rect">
            <a:avLst/>
          </a:prstGeom>
          <a:noFill/>
          <a:ln w="9525">
            <a:noFill/>
            <a:miter lim="800000"/>
            <a:headEnd/>
            <a:tailEnd/>
          </a:ln>
        </p:spPr>
        <p:txBody>
          <a:bodyPr/>
          <a:lstStyle/>
          <a:p>
            <a:pPr eaLnBrk="1" hangingPunct="1">
              <a:defRPr/>
            </a:pPr>
            <a:r>
              <a:rPr lang="zh-CN" altLang="en-US" sz="2400" dirty="0"/>
              <a:t>例</a:t>
            </a:r>
            <a:r>
              <a:rPr lang="en-US" altLang="zh-CN" sz="2400" dirty="0"/>
              <a:t>*</a:t>
            </a:r>
            <a:r>
              <a:rPr lang="zh-CN" altLang="en-US" sz="2400" dirty="0"/>
              <a:t>  </a:t>
            </a:r>
            <a:r>
              <a:rPr lang="en-US" altLang="zh-CN" sz="2400" dirty="0"/>
              <a:t>3</a:t>
            </a:r>
            <a:r>
              <a:rPr lang="zh-CN" altLang="en-US" sz="2400" dirty="0"/>
              <a:t>块平行金属板</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。以</a:t>
            </a:r>
            <a:r>
              <a:rPr lang="en-US" altLang="zh-CN" sz="2400" dirty="0"/>
              <a:t>S</a:t>
            </a:r>
            <a:r>
              <a:rPr lang="zh-CN" altLang="en-US" sz="2400" dirty="0"/>
              <a:t>代表各板面积，</a:t>
            </a:r>
            <a:r>
              <a:rPr lang="en-US" altLang="zh-CN" sz="2400" i="1" dirty="0">
                <a:latin typeface="+mj-lt"/>
              </a:rPr>
              <a:t>x</a:t>
            </a:r>
            <a:r>
              <a:rPr lang="zh-CN" altLang="en-US" sz="2400" dirty="0"/>
              <a:t>及</a:t>
            </a:r>
            <a:r>
              <a:rPr lang="en-US" altLang="zh-CN" sz="2400" i="1" dirty="0">
                <a:latin typeface="+mj-lt"/>
              </a:rPr>
              <a:t>d</a:t>
            </a:r>
            <a:r>
              <a:rPr lang="zh-CN" altLang="en-US" sz="2400" dirty="0"/>
              <a:t>分别代表</a:t>
            </a:r>
            <a:r>
              <a:rPr lang="en-US" altLang="zh-CN" sz="2400" dirty="0"/>
              <a:t>A</a:t>
            </a:r>
            <a:r>
              <a:rPr lang="zh-CN" altLang="en-US" sz="2400" dirty="0"/>
              <a:t>、</a:t>
            </a:r>
            <a:r>
              <a:rPr lang="en-US" altLang="zh-CN" sz="2400" dirty="0"/>
              <a:t>B</a:t>
            </a:r>
            <a:r>
              <a:rPr lang="zh-CN" altLang="en-US" sz="2400" dirty="0"/>
              <a:t>之间及</a:t>
            </a:r>
            <a:r>
              <a:rPr lang="en-US" altLang="zh-CN" sz="2400" dirty="0"/>
              <a:t>B</a:t>
            </a:r>
            <a:r>
              <a:rPr lang="zh-CN" altLang="en-US" sz="2400" dirty="0"/>
              <a:t>、</a:t>
            </a:r>
            <a:r>
              <a:rPr lang="en-US" altLang="zh-CN" sz="2400" dirty="0"/>
              <a:t>C</a:t>
            </a:r>
            <a:r>
              <a:rPr lang="zh-CN" altLang="en-US" sz="2400" dirty="0"/>
              <a:t>之间的距离。设</a:t>
            </a:r>
            <a:r>
              <a:rPr lang="en-US" altLang="zh-CN" sz="2400" i="1" dirty="0">
                <a:latin typeface="+mj-lt"/>
              </a:rPr>
              <a:t>d</a:t>
            </a:r>
            <a:r>
              <a:rPr lang="zh-CN" altLang="en-US" sz="2400" dirty="0"/>
              <a:t>小到各板可视为无限大平板。令</a:t>
            </a:r>
            <a:r>
              <a:rPr lang="en-US" altLang="zh-CN" sz="2400" dirty="0"/>
              <a:t>B</a:t>
            </a:r>
            <a:r>
              <a:rPr lang="zh-CN" altLang="en-US" sz="2400" dirty="0"/>
              <a:t>、</a:t>
            </a:r>
            <a:r>
              <a:rPr lang="en-US" altLang="zh-CN" sz="2400" dirty="0"/>
              <a:t>C</a:t>
            </a:r>
            <a:r>
              <a:rPr lang="zh-CN" altLang="en-US" sz="2400" dirty="0"/>
              <a:t>板接地，</a:t>
            </a:r>
            <a:r>
              <a:rPr lang="en-US" altLang="zh-CN" sz="2400" dirty="0">
                <a:solidFill>
                  <a:srgbClr val="006600"/>
                </a:solidFill>
              </a:rPr>
              <a:t>A</a:t>
            </a:r>
            <a:r>
              <a:rPr lang="zh-CN" altLang="en-US" sz="2400" dirty="0">
                <a:solidFill>
                  <a:srgbClr val="006600"/>
                </a:solidFill>
              </a:rPr>
              <a:t>板带电荷</a:t>
            </a:r>
            <a:r>
              <a:rPr lang="en-US" altLang="zh-CN" sz="2400" dirty="0">
                <a:solidFill>
                  <a:srgbClr val="006600"/>
                </a:solidFill>
              </a:rPr>
              <a:t>Q</a:t>
            </a:r>
            <a:r>
              <a:rPr lang="zh-CN" altLang="en-US" sz="2400" dirty="0"/>
              <a:t>，略去</a:t>
            </a:r>
            <a:r>
              <a:rPr lang="en-US" altLang="zh-CN" sz="2400" dirty="0"/>
              <a:t>A</a:t>
            </a:r>
            <a:r>
              <a:rPr lang="zh-CN" altLang="en-US" sz="2400" dirty="0"/>
              <a:t>板的厚度，求：</a:t>
            </a:r>
          </a:p>
          <a:p>
            <a:pPr eaLnBrk="1" hangingPunct="1">
              <a:defRPr/>
            </a:pPr>
            <a:r>
              <a:rPr lang="en-US" altLang="zh-CN" sz="2400" dirty="0"/>
              <a:t>1</a:t>
            </a:r>
            <a:r>
              <a:rPr lang="zh-CN" altLang="en-US" sz="2400" dirty="0"/>
              <a:t>）</a:t>
            </a:r>
            <a:r>
              <a:rPr lang="en-US" altLang="zh-CN" sz="2400" dirty="0"/>
              <a:t>B</a:t>
            </a:r>
            <a:r>
              <a:rPr lang="zh-CN" altLang="en-US" sz="2400" dirty="0"/>
              <a:t>、</a:t>
            </a:r>
            <a:r>
              <a:rPr lang="en-US" altLang="zh-CN" sz="2400" dirty="0"/>
              <a:t>C</a:t>
            </a:r>
            <a:r>
              <a:rPr lang="zh-CN" altLang="en-US" sz="2400" dirty="0"/>
              <a:t>板上的感应电荷；</a:t>
            </a:r>
          </a:p>
          <a:p>
            <a:pPr eaLnBrk="1" hangingPunct="1">
              <a:defRPr/>
            </a:pPr>
            <a:r>
              <a:rPr lang="en-US" altLang="zh-CN" sz="2400" dirty="0"/>
              <a:t>2</a:t>
            </a:r>
            <a:r>
              <a:rPr lang="zh-CN" altLang="en-US" sz="2400" dirty="0"/>
              <a:t>）空间的场强及电势分布。</a:t>
            </a:r>
          </a:p>
        </p:txBody>
      </p:sp>
      <p:sp>
        <p:nvSpPr>
          <p:cNvPr id="35844" name="Rectangle 5" descr="浅色下对角线"/>
          <p:cNvSpPr>
            <a:spLocks noChangeArrowheads="1"/>
          </p:cNvSpPr>
          <p:nvPr/>
        </p:nvSpPr>
        <p:spPr bwMode="auto">
          <a:xfrm>
            <a:off x="6400800" y="31242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5" name="Rectangle 6" descr="浅色下对角线"/>
          <p:cNvSpPr>
            <a:spLocks noChangeArrowheads="1"/>
          </p:cNvSpPr>
          <p:nvPr/>
        </p:nvSpPr>
        <p:spPr bwMode="auto">
          <a:xfrm>
            <a:off x="7543800" y="31242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6" name="Rectangle 7" descr="浅色下对角线"/>
          <p:cNvSpPr>
            <a:spLocks noChangeArrowheads="1"/>
          </p:cNvSpPr>
          <p:nvPr/>
        </p:nvSpPr>
        <p:spPr bwMode="auto">
          <a:xfrm>
            <a:off x="8077200" y="31242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7" name="Line 8"/>
          <p:cNvSpPr>
            <a:spLocks noChangeShapeType="1"/>
          </p:cNvSpPr>
          <p:nvPr/>
        </p:nvSpPr>
        <p:spPr bwMode="auto">
          <a:xfrm>
            <a:off x="6553200" y="3048000"/>
            <a:ext cx="9906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48" name="Object 9"/>
          <p:cNvGraphicFramePr>
            <a:graphicFrameLocks noChangeAspect="1"/>
          </p:cNvGraphicFramePr>
          <p:nvPr/>
        </p:nvGraphicFramePr>
        <p:xfrm>
          <a:off x="6858000" y="2590800"/>
          <a:ext cx="411163" cy="450850"/>
        </p:xfrm>
        <a:graphic>
          <a:graphicData uri="http://schemas.openxmlformats.org/presentationml/2006/ole">
            <mc:AlternateContent xmlns:mc="http://schemas.openxmlformats.org/markup-compatibility/2006">
              <mc:Choice xmlns:v="urn:schemas-microsoft-com:vml" Requires="v">
                <p:oleObj spid="_x0000_s35892" name="公式" r:id="rId4" imgW="126835" imgH="139518" progId="Equation.3">
                  <p:embed/>
                </p:oleObj>
              </mc:Choice>
              <mc:Fallback>
                <p:oleObj name="公式" r:id="rId4" imgW="126835" imgH="139518"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90800"/>
                        <a:ext cx="4111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Line 10"/>
          <p:cNvSpPr>
            <a:spLocks noChangeShapeType="1"/>
          </p:cNvSpPr>
          <p:nvPr/>
        </p:nvSpPr>
        <p:spPr bwMode="auto">
          <a:xfrm>
            <a:off x="6553200" y="5257800"/>
            <a:ext cx="15240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50" name="Object 11"/>
          <p:cNvGraphicFramePr>
            <a:graphicFrameLocks noChangeAspect="1"/>
          </p:cNvGraphicFramePr>
          <p:nvPr/>
        </p:nvGraphicFramePr>
        <p:xfrm>
          <a:off x="7086600" y="5257800"/>
          <a:ext cx="428625" cy="546100"/>
        </p:xfrm>
        <a:graphic>
          <a:graphicData uri="http://schemas.openxmlformats.org/presentationml/2006/ole">
            <mc:AlternateContent xmlns:mc="http://schemas.openxmlformats.org/markup-compatibility/2006">
              <mc:Choice xmlns:v="urn:schemas-microsoft-com:vml" Requires="v">
                <p:oleObj spid="_x0000_s35893" name="公式" r:id="rId6" imgW="139579" imgH="177646" progId="Equation.3">
                  <p:embed/>
                </p:oleObj>
              </mc:Choice>
              <mc:Fallback>
                <p:oleObj name="公式" r:id="rId6" imgW="139579" imgH="177646"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2578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Line 12"/>
          <p:cNvSpPr>
            <a:spLocks noChangeShapeType="1"/>
          </p:cNvSpPr>
          <p:nvPr/>
        </p:nvSpPr>
        <p:spPr bwMode="auto">
          <a:xfrm>
            <a:off x="5638800" y="533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13"/>
          <p:cNvSpPr>
            <a:spLocks noChangeShapeType="1"/>
          </p:cNvSpPr>
          <p:nvPr/>
        </p:nvSpPr>
        <p:spPr bwMode="auto">
          <a:xfrm>
            <a:off x="5757863" y="54419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14"/>
          <p:cNvSpPr>
            <a:spLocks noChangeShapeType="1"/>
          </p:cNvSpPr>
          <p:nvPr/>
        </p:nvSpPr>
        <p:spPr bwMode="auto">
          <a:xfrm>
            <a:off x="5816600" y="55292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5"/>
          <p:cNvSpPr>
            <a:spLocks noChangeShapeType="1"/>
          </p:cNvSpPr>
          <p:nvPr/>
        </p:nvSpPr>
        <p:spPr bwMode="auto">
          <a:xfrm>
            <a:off x="8458200" y="5334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6"/>
          <p:cNvSpPr>
            <a:spLocks noChangeShapeType="1"/>
          </p:cNvSpPr>
          <p:nvPr/>
        </p:nvSpPr>
        <p:spPr bwMode="auto">
          <a:xfrm>
            <a:off x="8577263" y="54419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17"/>
          <p:cNvSpPr>
            <a:spLocks noChangeShapeType="1"/>
          </p:cNvSpPr>
          <p:nvPr/>
        </p:nvSpPr>
        <p:spPr bwMode="auto">
          <a:xfrm>
            <a:off x="8636000" y="55292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18"/>
          <p:cNvSpPr>
            <a:spLocks noChangeShapeType="1"/>
          </p:cNvSpPr>
          <p:nvPr/>
        </p:nvSpPr>
        <p:spPr bwMode="auto">
          <a:xfrm>
            <a:off x="8229600" y="49530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Line 19"/>
          <p:cNvSpPr>
            <a:spLocks noChangeShapeType="1"/>
          </p:cNvSpPr>
          <p:nvPr/>
        </p:nvSpPr>
        <p:spPr bwMode="auto">
          <a:xfrm>
            <a:off x="5943600" y="49530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20"/>
          <p:cNvSpPr>
            <a:spLocks noChangeShapeType="1"/>
          </p:cNvSpPr>
          <p:nvPr/>
        </p:nvSpPr>
        <p:spPr bwMode="auto">
          <a:xfrm>
            <a:off x="8686800" y="49530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21"/>
          <p:cNvSpPr>
            <a:spLocks noChangeShapeType="1"/>
          </p:cNvSpPr>
          <p:nvPr/>
        </p:nvSpPr>
        <p:spPr bwMode="auto">
          <a:xfrm>
            <a:off x="5943600" y="49530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Text Box 23"/>
          <p:cNvSpPr txBox="1">
            <a:spLocks noChangeArrowheads="1"/>
          </p:cNvSpPr>
          <p:nvPr/>
        </p:nvSpPr>
        <p:spPr bwMode="auto">
          <a:xfrm>
            <a:off x="5867400" y="32766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Ｂ　　　Ａ　Ｃ</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55EEFB3-C707-4701-BDC3-3013ED4D58C7}" type="slidenum">
              <a:rPr lang="en-US" altLang="zh-CN" sz="800" b="0" smtClean="0"/>
              <a:pPr>
                <a:spcBef>
                  <a:spcPct val="0"/>
                </a:spcBef>
                <a:buFontTx/>
                <a:buNone/>
              </a:pPr>
              <a:t>43</a:t>
            </a:fld>
            <a:endParaRPr lang="en-US" altLang="zh-CN" sz="800" b="0" smtClean="0"/>
          </a:p>
        </p:txBody>
      </p:sp>
      <p:grpSp>
        <p:nvGrpSpPr>
          <p:cNvPr id="34819" name="Group 2"/>
          <p:cNvGrpSpPr>
            <a:grpSpLocks/>
          </p:cNvGrpSpPr>
          <p:nvPr/>
        </p:nvGrpSpPr>
        <p:grpSpPr bwMode="auto">
          <a:xfrm>
            <a:off x="5562600" y="1143000"/>
            <a:ext cx="2971800" cy="3429000"/>
            <a:chOff x="3744" y="1776"/>
            <a:chExt cx="1872" cy="2160"/>
          </a:xfrm>
        </p:grpSpPr>
        <p:sp>
          <p:nvSpPr>
            <p:cNvPr id="34836" name="Rectangle 3"/>
            <p:cNvSpPr>
              <a:spLocks noChangeArrowheads="1"/>
            </p:cNvSpPr>
            <p:nvPr/>
          </p:nvSpPr>
          <p:spPr bwMode="auto">
            <a:xfrm>
              <a:off x="3744" y="1776"/>
              <a:ext cx="1872" cy="216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7" name="Oval 4"/>
            <p:cNvSpPr>
              <a:spLocks noChangeArrowheads="1"/>
            </p:cNvSpPr>
            <p:nvPr/>
          </p:nvSpPr>
          <p:spPr bwMode="auto">
            <a:xfrm>
              <a:off x="3825" y="3552"/>
              <a:ext cx="192" cy="192"/>
            </a:xfrm>
            <a:prstGeom prst="ellipse">
              <a:avLst/>
            </a:prstGeom>
            <a:gradFill rotWithShape="0">
              <a:gsLst>
                <a:gs pos="0">
                  <a:srgbClr val="FF0000"/>
                </a:gs>
                <a:gs pos="100000">
                  <a:srgbClr val="C20000"/>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4838" name="Object 5"/>
            <p:cNvGraphicFramePr>
              <a:graphicFrameLocks noChangeAspect="1"/>
            </p:cNvGraphicFramePr>
            <p:nvPr/>
          </p:nvGraphicFramePr>
          <p:xfrm>
            <a:off x="3792" y="3024"/>
            <a:ext cx="331" cy="432"/>
          </p:xfrm>
          <a:graphic>
            <a:graphicData uri="http://schemas.openxmlformats.org/presentationml/2006/ole">
              <mc:AlternateContent xmlns:mc="http://schemas.openxmlformats.org/markup-compatibility/2006">
                <mc:Choice xmlns:v="urn:schemas-microsoft-com:vml" Requires="v">
                  <p:oleObj spid="_x0000_s35042" name="公式" r:id="rId3" imgW="126780" imgH="164814" progId="Equation.3">
                    <p:embed/>
                  </p:oleObj>
                </mc:Choice>
                <mc:Fallback>
                  <p:oleObj name="公式" r:id="rId3" imgW="126780" imgH="16481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3024"/>
                          <a:ext cx="33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39" name="Group 6"/>
            <p:cNvGrpSpPr>
              <a:grpSpLocks/>
            </p:cNvGrpSpPr>
            <p:nvPr/>
          </p:nvGrpSpPr>
          <p:grpSpPr bwMode="auto">
            <a:xfrm>
              <a:off x="3921" y="2688"/>
              <a:ext cx="1033" cy="960"/>
              <a:chOff x="3825" y="1440"/>
              <a:chExt cx="1033" cy="960"/>
            </a:xfrm>
          </p:grpSpPr>
          <p:graphicFrame>
            <p:nvGraphicFramePr>
              <p:cNvPr id="34850" name="Object 7"/>
              <p:cNvGraphicFramePr>
                <a:graphicFrameLocks noChangeAspect="1"/>
              </p:cNvGraphicFramePr>
              <p:nvPr/>
            </p:nvGraphicFramePr>
            <p:xfrm>
              <a:off x="4404" y="1680"/>
              <a:ext cx="358" cy="432"/>
            </p:xfrm>
            <a:graphic>
              <a:graphicData uri="http://schemas.openxmlformats.org/presentationml/2006/ole">
                <mc:AlternateContent xmlns:mc="http://schemas.openxmlformats.org/markup-compatibility/2006">
                  <mc:Choice xmlns:v="urn:schemas-microsoft-com:vml" Requires="v">
                    <p:oleObj spid="_x0000_s35043" name="公式" r:id="rId5" imgW="85598" imgH="114454" progId="Equation.3">
                      <p:embed/>
                    </p:oleObj>
                  </mc:Choice>
                  <mc:Fallback>
                    <p:oleObj name="公式" r:id="rId5" imgW="85598" imgH="11445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 y="1680"/>
                            <a:ext cx="35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1" name="Line 8"/>
              <p:cNvSpPr>
                <a:spLocks noChangeShapeType="1"/>
              </p:cNvSpPr>
              <p:nvPr/>
            </p:nvSpPr>
            <p:spPr bwMode="auto">
              <a:xfrm flipV="1">
                <a:off x="3825" y="1440"/>
                <a:ext cx="1033" cy="960"/>
              </a:xfrm>
              <a:prstGeom prst="line">
                <a:avLst/>
              </a:prstGeom>
              <a:noFill/>
              <a:ln w="28575">
                <a:solidFill>
                  <a:srgbClr val="33CC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40" name="Group 9"/>
            <p:cNvGrpSpPr>
              <a:grpSpLocks/>
            </p:cNvGrpSpPr>
            <p:nvPr/>
          </p:nvGrpSpPr>
          <p:grpSpPr bwMode="auto">
            <a:xfrm>
              <a:off x="4641" y="1824"/>
              <a:ext cx="409" cy="864"/>
              <a:chOff x="4545" y="576"/>
              <a:chExt cx="409" cy="864"/>
            </a:xfrm>
          </p:grpSpPr>
          <p:graphicFrame>
            <p:nvGraphicFramePr>
              <p:cNvPr id="34847" name="Object 10"/>
              <p:cNvGraphicFramePr>
                <a:graphicFrameLocks noChangeAspect="1"/>
              </p:cNvGraphicFramePr>
              <p:nvPr/>
            </p:nvGraphicFramePr>
            <p:xfrm>
              <a:off x="4545" y="576"/>
              <a:ext cx="409" cy="410"/>
            </p:xfrm>
            <a:graphic>
              <a:graphicData uri="http://schemas.openxmlformats.org/presentationml/2006/ole">
                <mc:AlternateContent xmlns:mc="http://schemas.openxmlformats.org/markup-compatibility/2006">
                  <mc:Choice xmlns:v="urn:schemas-microsoft-com:vml" Requires="v">
                    <p:oleObj spid="_x0000_s35044" name="Equation" r:id="rId7" imgW="257258" imgH="257175" progId="Equation.3">
                      <p:embed/>
                    </p:oleObj>
                  </mc:Choice>
                  <mc:Fallback>
                    <p:oleObj name="Equation" r:id="rId7" imgW="257258" imgH="25717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 y="576"/>
                            <a:ext cx="40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8" name="Line 11"/>
              <p:cNvSpPr>
                <a:spLocks noChangeShapeType="1"/>
              </p:cNvSpPr>
              <p:nvPr/>
            </p:nvSpPr>
            <p:spPr bwMode="auto">
              <a:xfrm flipH="1" flipV="1">
                <a:off x="4689" y="1056"/>
                <a:ext cx="192" cy="33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Oval 12"/>
              <p:cNvSpPr>
                <a:spLocks noChangeArrowheads="1"/>
              </p:cNvSpPr>
              <p:nvPr/>
            </p:nvSpPr>
            <p:spPr bwMode="auto">
              <a:xfrm>
                <a:off x="4833" y="1344"/>
                <a:ext cx="96" cy="96"/>
              </a:xfrm>
              <a:prstGeom prst="ellipse">
                <a:avLst/>
              </a:prstGeom>
              <a:solidFill>
                <a:srgbClr val="FF505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4841" name="Group 13"/>
            <p:cNvGrpSpPr>
              <a:grpSpLocks/>
            </p:cNvGrpSpPr>
            <p:nvPr/>
          </p:nvGrpSpPr>
          <p:grpSpPr bwMode="auto">
            <a:xfrm>
              <a:off x="4896" y="2160"/>
              <a:ext cx="677" cy="528"/>
              <a:chOff x="4810" y="912"/>
              <a:chExt cx="667" cy="528"/>
            </a:xfrm>
          </p:grpSpPr>
          <p:graphicFrame>
            <p:nvGraphicFramePr>
              <p:cNvPr id="34842" name="Object 14"/>
              <p:cNvGraphicFramePr>
                <a:graphicFrameLocks noChangeAspect="1"/>
              </p:cNvGraphicFramePr>
              <p:nvPr/>
            </p:nvGraphicFramePr>
            <p:xfrm>
              <a:off x="4858" y="912"/>
              <a:ext cx="239" cy="336"/>
            </p:xfrm>
            <a:graphic>
              <a:graphicData uri="http://schemas.openxmlformats.org/presentationml/2006/ole">
                <mc:AlternateContent xmlns:mc="http://schemas.openxmlformats.org/markup-compatibility/2006">
                  <mc:Choice xmlns:v="urn:schemas-microsoft-com:vml" Requires="v">
                    <p:oleObj spid="_x0000_s35045" name="公式" r:id="rId9" imgW="126725" imgH="177415" progId="Equation.3">
                      <p:embed/>
                    </p:oleObj>
                  </mc:Choice>
                  <mc:Fallback>
                    <p:oleObj name="公式" r:id="rId9" imgW="126725" imgH="17741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8" y="912"/>
                            <a:ext cx="23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43" name="Group 15"/>
              <p:cNvGrpSpPr>
                <a:grpSpLocks/>
              </p:cNvGrpSpPr>
              <p:nvPr/>
            </p:nvGrpSpPr>
            <p:grpSpPr bwMode="auto">
              <a:xfrm>
                <a:off x="4881" y="912"/>
                <a:ext cx="596" cy="528"/>
                <a:chOff x="4881" y="912"/>
                <a:chExt cx="596" cy="528"/>
              </a:xfrm>
            </p:grpSpPr>
            <p:graphicFrame>
              <p:nvGraphicFramePr>
                <p:cNvPr id="34845" name="Object 16"/>
                <p:cNvGraphicFramePr>
                  <a:graphicFrameLocks noChangeAspect="1"/>
                </p:cNvGraphicFramePr>
                <p:nvPr/>
              </p:nvGraphicFramePr>
              <p:xfrm>
                <a:off x="5136" y="1008"/>
                <a:ext cx="341" cy="432"/>
              </p:xfrm>
              <a:graphic>
                <a:graphicData uri="http://schemas.openxmlformats.org/presentationml/2006/ole">
                  <mc:AlternateContent xmlns:mc="http://schemas.openxmlformats.org/markup-compatibility/2006">
                    <mc:Choice xmlns:v="urn:schemas-microsoft-com:vml" Requires="v">
                      <p:oleObj spid="_x0000_s35046" name="公式" r:id="rId11" imgW="114286" imgH="152451" progId="Equation.3">
                        <p:embed/>
                      </p:oleObj>
                    </mc:Choice>
                    <mc:Fallback>
                      <p:oleObj name="公式" r:id="rId11" imgW="114286" imgH="152451"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1008"/>
                              <a:ext cx="34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6" name="Line 17"/>
                <p:cNvSpPr>
                  <a:spLocks noChangeShapeType="1"/>
                </p:cNvSpPr>
                <p:nvPr/>
              </p:nvSpPr>
              <p:spPr bwMode="auto">
                <a:xfrm flipV="1">
                  <a:off x="4881" y="912"/>
                  <a:ext cx="495" cy="48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44" name="Freeform 18"/>
              <p:cNvSpPr>
                <a:spLocks/>
              </p:cNvSpPr>
              <p:nvPr/>
            </p:nvSpPr>
            <p:spPr bwMode="auto">
              <a:xfrm>
                <a:off x="4810" y="1200"/>
                <a:ext cx="192" cy="56"/>
              </a:xfrm>
              <a:custGeom>
                <a:avLst/>
                <a:gdLst>
                  <a:gd name="T0" fmla="*/ 0 w 192"/>
                  <a:gd name="T1" fmla="*/ 8 h 56"/>
                  <a:gd name="T2" fmla="*/ 96 w 192"/>
                  <a:gd name="T3" fmla="*/ 8 h 56"/>
                  <a:gd name="T4" fmla="*/ 192 w 192"/>
                  <a:gd name="T5" fmla="*/ 56 h 56"/>
                  <a:gd name="T6" fmla="*/ 0 60000 65536"/>
                  <a:gd name="T7" fmla="*/ 0 60000 65536"/>
                  <a:gd name="T8" fmla="*/ 0 60000 65536"/>
                  <a:gd name="T9" fmla="*/ 0 w 192"/>
                  <a:gd name="T10" fmla="*/ 0 h 56"/>
                  <a:gd name="T11" fmla="*/ 192 w 192"/>
                  <a:gd name="T12" fmla="*/ 56 h 56"/>
                </a:gdLst>
                <a:ahLst/>
                <a:cxnLst>
                  <a:cxn ang="T6">
                    <a:pos x="T0" y="T1"/>
                  </a:cxn>
                  <a:cxn ang="T7">
                    <a:pos x="T2" y="T3"/>
                  </a:cxn>
                  <a:cxn ang="T8">
                    <a:pos x="T4" y="T5"/>
                  </a:cxn>
                </a:cxnLst>
                <a:rect l="T9" t="T10" r="T11" b="T12"/>
                <a:pathLst>
                  <a:path w="192" h="56">
                    <a:moveTo>
                      <a:pt x="0" y="8"/>
                    </a:moveTo>
                    <a:cubicBezTo>
                      <a:pt x="32" y="4"/>
                      <a:pt x="64" y="0"/>
                      <a:pt x="96" y="8"/>
                    </a:cubicBezTo>
                    <a:cubicBezTo>
                      <a:pt x="128" y="16"/>
                      <a:pt x="160" y="36"/>
                      <a:pt x="192" y="5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34820" name="Text Box 19"/>
          <p:cNvSpPr txBox="1">
            <a:spLocks noChangeArrowheads="1"/>
          </p:cNvSpPr>
          <p:nvPr/>
        </p:nvSpPr>
        <p:spPr bwMode="auto">
          <a:xfrm>
            <a:off x="762000" y="7620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solidFill>
                  <a:srgbClr val="CC0000"/>
                </a:solidFill>
                <a:latin typeface="宋体" panose="02010600030101010101" pitchFamily="2" charset="-122"/>
              </a:rPr>
              <a:t>点电荷的电势</a:t>
            </a:r>
            <a:endParaRPr kumimoji="1" lang="zh-CN" altLang="en-US" sz="2800">
              <a:solidFill>
                <a:srgbClr val="A50021"/>
              </a:solidFill>
              <a:latin typeface="宋体" panose="02010600030101010101" pitchFamily="2" charset="-122"/>
            </a:endParaRPr>
          </a:p>
        </p:txBody>
      </p:sp>
      <p:graphicFrame>
        <p:nvGraphicFramePr>
          <p:cNvPr id="34821" name="Object 20"/>
          <p:cNvGraphicFramePr>
            <a:graphicFrameLocks noChangeAspect="1"/>
          </p:cNvGraphicFramePr>
          <p:nvPr/>
        </p:nvGraphicFramePr>
        <p:xfrm>
          <a:off x="609600" y="1295400"/>
          <a:ext cx="2590800" cy="1236663"/>
        </p:xfrm>
        <a:graphic>
          <a:graphicData uri="http://schemas.openxmlformats.org/presentationml/2006/ole">
            <mc:AlternateContent xmlns:mc="http://schemas.openxmlformats.org/markup-compatibility/2006">
              <mc:Choice xmlns:v="urn:schemas-microsoft-com:vml" Requires="v">
                <p:oleObj spid="_x0000_s35047" name="Equation" r:id="rId13" imgW="901309" imgH="431613" progId="Equation.3">
                  <p:embed/>
                </p:oleObj>
              </mc:Choice>
              <mc:Fallback>
                <p:oleObj name="Equation" r:id="rId13" imgW="901309" imgH="431613"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1295400"/>
                        <a:ext cx="2590800"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2" name="Group 21"/>
          <p:cNvGrpSpPr>
            <a:grpSpLocks/>
          </p:cNvGrpSpPr>
          <p:nvPr/>
        </p:nvGrpSpPr>
        <p:grpSpPr bwMode="auto">
          <a:xfrm>
            <a:off x="3429000" y="1600200"/>
            <a:ext cx="1905000" cy="679450"/>
            <a:chOff x="2208" y="1924"/>
            <a:chExt cx="1200" cy="428"/>
          </a:xfrm>
        </p:grpSpPr>
        <p:sp>
          <p:nvSpPr>
            <p:cNvPr id="34834" name="Text Box 22"/>
            <p:cNvSpPr txBox="1">
              <a:spLocks noChangeArrowheads="1"/>
            </p:cNvSpPr>
            <p:nvPr/>
          </p:nvSpPr>
          <p:spPr bwMode="auto">
            <a:xfrm>
              <a:off x="2208" y="1929"/>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solidFill>
                    <a:srgbClr val="CC0000"/>
                  </a:solidFill>
                  <a:latin typeface="Times New Roman" panose="02020603050405020304" pitchFamily="18" charset="0"/>
                </a:rPr>
                <a:t>令</a:t>
              </a:r>
              <a:endParaRPr kumimoji="1" lang="zh-CN" altLang="en-US" sz="2400">
                <a:solidFill>
                  <a:srgbClr val="CC0000"/>
                </a:solidFill>
                <a:latin typeface="Times New Roman" panose="02020603050405020304" pitchFamily="18" charset="0"/>
              </a:endParaRPr>
            </a:p>
          </p:txBody>
        </p:sp>
        <p:graphicFrame>
          <p:nvGraphicFramePr>
            <p:cNvPr id="34835" name="Object 23"/>
            <p:cNvGraphicFramePr>
              <a:graphicFrameLocks noChangeAspect="1"/>
            </p:cNvGraphicFramePr>
            <p:nvPr/>
          </p:nvGraphicFramePr>
          <p:xfrm>
            <a:off x="2544" y="1924"/>
            <a:ext cx="864" cy="428"/>
          </p:xfrm>
          <a:graphic>
            <a:graphicData uri="http://schemas.openxmlformats.org/presentationml/2006/ole">
              <mc:AlternateContent xmlns:mc="http://schemas.openxmlformats.org/markup-compatibility/2006">
                <mc:Choice xmlns:v="urn:schemas-microsoft-com:vml" Requires="v">
                  <p:oleObj spid="_x0000_s35048" name="Equation" r:id="rId15" imgW="431613" imgH="215806" progId="Equation.3">
                    <p:embed/>
                  </p:oleObj>
                </mc:Choice>
                <mc:Fallback>
                  <p:oleObj name="Equation" r:id="rId15" imgW="431613" imgH="215806"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4" y="1924"/>
                          <a:ext cx="864"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23" name="Object 24"/>
          <p:cNvGraphicFramePr>
            <a:graphicFrameLocks noChangeAspect="1"/>
          </p:cNvGraphicFramePr>
          <p:nvPr/>
        </p:nvGraphicFramePr>
        <p:xfrm>
          <a:off x="762000" y="2514600"/>
          <a:ext cx="4046538" cy="1312863"/>
        </p:xfrm>
        <a:graphic>
          <a:graphicData uri="http://schemas.openxmlformats.org/presentationml/2006/ole">
            <mc:AlternateContent xmlns:mc="http://schemas.openxmlformats.org/markup-compatibility/2006">
              <mc:Choice xmlns:v="urn:schemas-microsoft-com:vml" Requires="v">
                <p:oleObj spid="_x0000_s35049" name="公式" r:id="rId17" imgW="1435100" imgH="431800" progId="Equation.3">
                  <p:embed/>
                </p:oleObj>
              </mc:Choice>
              <mc:Fallback>
                <p:oleObj name="公式" r:id="rId17" imgW="1435100" imgH="4318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2514600"/>
                        <a:ext cx="4046538"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5"/>
          <p:cNvGraphicFramePr>
            <a:graphicFrameLocks noChangeAspect="1"/>
          </p:cNvGraphicFramePr>
          <p:nvPr/>
        </p:nvGraphicFramePr>
        <p:xfrm>
          <a:off x="1295400" y="5181600"/>
          <a:ext cx="2849563" cy="1220788"/>
        </p:xfrm>
        <a:graphic>
          <a:graphicData uri="http://schemas.openxmlformats.org/presentationml/2006/ole">
            <mc:AlternateContent xmlns:mc="http://schemas.openxmlformats.org/markup-compatibility/2006">
              <mc:Choice xmlns:v="urn:schemas-microsoft-com:vml" Requires="v">
                <p:oleObj spid="_x0000_s35050" name="公式" r:id="rId19" imgW="888614" imgH="431613" progId="Equation.3">
                  <p:embed/>
                </p:oleObj>
              </mc:Choice>
              <mc:Fallback>
                <p:oleObj name="公式" r:id="rId19" imgW="888614" imgH="431613"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5400" y="5181600"/>
                        <a:ext cx="2849563" cy="1220788"/>
                      </a:xfrm>
                      <a:prstGeom prst="rect">
                        <a:avLst/>
                      </a:prstGeom>
                      <a:gradFill rotWithShape="0">
                        <a:gsLst>
                          <a:gs pos="0">
                            <a:schemeClr val="accent1"/>
                          </a:gs>
                          <a:gs pos="50000">
                            <a:srgbClr val="FFFFFF"/>
                          </a:gs>
                          <a:gs pos="100000">
                            <a:schemeClr val="accent1"/>
                          </a:gs>
                        </a:gsLst>
                        <a:lin ang="5400000" scaled="1"/>
                      </a:gradFill>
                      <a:ln w="12700">
                        <a:solidFill>
                          <a:srgbClr val="00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Line 26"/>
          <p:cNvSpPr>
            <a:spLocks noChangeShapeType="1"/>
          </p:cNvSpPr>
          <p:nvPr/>
        </p:nvSpPr>
        <p:spPr bwMode="auto">
          <a:xfrm flipV="1">
            <a:off x="5919788" y="1981200"/>
            <a:ext cx="1371600" cy="2133600"/>
          </a:xfrm>
          <a:prstGeom prst="line">
            <a:avLst/>
          </a:prstGeom>
          <a:noFill/>
          <a:ln w="38100">
            <a:solidFill>
              <a:srgbClr val="33CC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26" name="Group 27"/>
          <p:cNvGrpSpPr>
            <a:grpSpLocks/>
          </p:cNvGrpSpPr>
          <p:nvPr/>
        </p:nvGrpSpPr>
        <p:grpSpPr bwMode="auto">
          <a:xfrm>
            <a:off x="6477000" y="1752600"/>
            <a:ext cx="1066800" cy="838200"/>
            <a:chOff x="4186" y="912"/>
            <a:chExt cx="672" cy="528"/>
          </a:xfrm>
        </p:grpSpPr>
        <p:graphicFrame>
          <p:nvGraphicFramePr>
            <p:cNvPr id="34831" name="Object 28"/>
            <p:cNvGraphicFramePr>
              <a:graphicFrameLocks noChangeAspect="1"/>
            </p:cNvGraphicFramePr>
            <p:nvPr/>
          </p:nvGraphicFramePr>
          <p:xfrm>
            <a:off x="4186" y="912"/>
            <a:ext cx="414" cy="373"/>
          </p:xfrm>
          <a:graphic>
            <a:graphicData uri="http://schemas.openxmlformats.org/presentationml/2006/ole">
              <mc:AlternateContent xmlns:mc="http://schemas.openxmlformats.org/markup-compatibility/2006">
                <mc:Choice xmlns:v="urn:schemas-microsoft-com:vml" Requires="v">
                  <p:oleObj spid="_x0000_s35051" name="Equation" r:id="rId21" imgW="238288" imgH="219178" progId="Equation.3">
                    <p:embed/>
                  </p:oleObj>
                </mc:Choice>
                <mc:Fallback>
                  <p:oleObj name="Equation" r:id="rId21" imgW="238288" imgH="219178"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86" y="912"/>
                          <a:ext cx="414"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2" name="Line 29"/>
            <p:cNvSpPr>
              <a:spLocks noChangeShapeType="1"/>
            </p:cNvSpPr>
            <p:nvPr/>
          </p:nvSpPr>
          <p:spPr bwMode="auto">
            <a:xfrm flipH="1" flipV="1">
              <a:off x="4570" y="1248"/>
              <a:ext cx="288" cy="192"/>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30"/>
            <p:cNvSpPr>
              <a:spLocks noChangeShapeType="1"/>
            </p:cNvSpPr>
            <p:nvPr/>
          </p:nvSpPr>
          <p:spPr bwMode="auto">
            <a:xfrm flipV="1">
              <a:off x="4547" y="1056"/>
              <a:ext cx="146" cy="21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27" name="Group 31"/>
          <p:cNvGrpSpPr>
            <a:grpSpLocks/>
          </p:cNvGrpSpPr>
          <p:nvPr/>
        </p:nvGrpSpPr>
        <p:grpSpPr bwMode="auto">
          <a:xfrm>
            <a:off x="5105400" y="5105400"/>
            <a:ext cx="2438400" cy="1165225"/>
            <a:chOff x="1920" y="3346"/>
            <a:chExt cx="1536" cy="734"/>
          </a:xfrm>
        </p:grpSpPr>
        <p:graphicFrame>
          <p:nvGraphicFramePr>
            <p:cNvPr id="34829" name="Object 32"/>
            <p:cNvGraphicFramePr>
              <a:graphicFrameLocks noChangeAspect="1"/>
            </p:cNvGraphicFramePr>
            <p:nvPr/>
          </p:nvGraphicFramePr>
          <p:xfrm>
            <a:off x="2125" y="3346"/>
            <a:ext cx="1331" cy="734"/>
          </p:xfrm>
          <a:graphic>
            <a:graphicData uri="http://schemas.openxmlformats.org/presentationml/2006/ole">
              <mc:AlternateContent xmlns:mc="http://schemas.openxmlformats.org/markup-compatibility/2006">
                <mc:Choice xmlns:v="urn:schemas-microsoft-com:vml" Requires="v">
                  <p:oleObj spid="_x0000_s35052" name="公式" r:id="rId23" imgW="1333500" imgH="685800" progId="Equation.3">
                    <p:embed/>
                  </p:oleObj>
                </mc:Choice>
                <mc:Fallback>
                  <p:oleObj name="公式" r:id="rId23" imgW="1333500" imgH="685800"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25" y="3346"/>
                          <a:ext cx="1331" cy="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0" name="AutoShape 33"/>
            <p:cNvSpPr>
              <a:spLocks/>
            </p:cNvSpPr>
            <p:nvPr/>
          </p:nvSpPr>
          <p:spPr bwMode="auto">
            <a:xfrm>
              <a:off x="1920" y="3456"/>
              <a:ext cx="144" cy="528"/>
            </a:xfrm>
            <a:prstGeom prst="leftBrace">
              <a:avLst>
                <a:gd name="adj1" fmla="val 30556"/>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34828" name="Object 34"/>
          <p:cNvGraphicFramePr>
            <a:graphicFrameLocks noChangeAspect="1"/>
          </p:cNvGraphicFramePr>
          <p:nvPr/>
        </p:nvGraphicFramePr>
        <p:xfrm>
          <a:off x="1600200" y="3733800"/>
          <a:ext cx="2667000" cy="1336675"/>
        </p:xfrm>
        <a:graphic>
          <a:graphicData uri="http://schemas.openxmlformats.org/presentationml/2006/ole">
            <mc:AlternateContent xmlns:mc="http://schemas.openxmlformats.org/markup-compatibility/2006">
              <mc:Choice xmlns:v="urn:schemas-microsoft-com:vml" Requires="v">
                <p:oleObj spid="_x0000_s35053" name="Equation" r:id="rId25" imgW="812447" imgH="431613" progId="Equation.3">
                  <p:embed/>
                </p:oleObj>
              </mc:Choice>
              <mc:Fallback>
                <p:oleObj name="Equation" r:id="rId25" imgW="812447" imgH="431613"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00200" y="3733800"/>
                        <a:ext cx="2667000"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6"/>
          <p:cNvGraphicFramePr>
            <a:graphicFrameLocks noChangeAspect="1"/>
          </p:cNvGraphicFramePr>
          <p:nvPr>
            <p:extLst>
              <p:ext uri="{D42A27DB-BD31-4B8C-83A1-F6EECF244321}">
                <p14:modId xmlns:p14="http://schemas.microsoft.com/office/powerpoint/2010/main" val="1505199141"/>
              </p:ext>
            </p:extLst>
          </p:nvPr>
        </p:nvGraphicFramePr>
        <p:xfrm>
          <a:off x="3084513" y="76200"/>
          <a:ext cx="3962400" cy="747713"/>
        </p:xfrm>
        <a:graphic>
          <a:graphicData uri="http://schemas.openxmlformats.org/presentationml/2006/ole">
            <mc:AlternateContent xmlns:mc="http://schemas.openxmlformats.org/markup-compatibility/2006">
              <mc:Choice xmlns:v="urn:schemas-microsoft-com:vml" Requires="v">
                <p:oleObj spid="_x0000_s35054" name="公式" r:id="rId27" imgW="2273300" imgH="431800" progId="Equation.3">
                  <p:embed/>
                </p:oleObj>
              </mc:Choice>
              <mc:Fallback>
                <p:oleObj name="公式" r:id="rId27" imgW="2273300" imgH="431800" progId="Equation.3">
                  <p:embed/>
                  <p:pic>
                    <p:nvPicPr>
                      <p:cNvPr id="33795" name="Object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84513" y="76200"/>
                        <a:ext cx="3962400" cy="747713"/>
                      </a:xfrm>
                      <a:prstGeom prst="rect">
                        <a:avLst/>
                      </a:prstGeom>
                      <a:solidFill>
                        <a:srgbClr val="FFFFCC"/>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0" y="0"/>
            <a:ext cx="1213794" cy="707886"/>
          </a:xfrm>
          <a:prstGeom prst="rect">
            <a:avLst/>
          </a:prstGeom>
          <a:solidFill>
            <a:srgbClr val="FFFF00"/>
          </a:solidFill>
        </p:spPr>
        <p:style>
          <a:lnRef idx="0">
            <a:scrgbClr r="0" g="0" b="0"/>
          </a:lnRef>
          <a:fillRef idx="1003">
            <a:schemeClr val="dk2"/>
          </a:fillRef>
          <a:effectRef idx="0">
            <a:scrgbClr r="0" g="0" b="0"/>
          </a:effectRef>
          <a:fontRef idx="major"/>
        </p:style>
        <p:txBody>
          <a:bodyPr wrap="none" rtlCol="0">
            <a:spAutoFit/>
          </a:bodyPr>
          <a:lstStyle/>
          <a:p>
            <a:r>
              <a:rPr lang="zh-CN" altLang="en-US" sz="4000" dirty="0"/>
              <a:t>回顾</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19DD467-A311-4352-9392-F35BA1A92980}" type="slidenum">
              <a:rPr lang="en-US" altLang="zh-CN" sz="800" b="0" smtClean="0"/>
              <a:pPr>
                <a:spcBef>
                  <a:spcPct val="0"/>
                </a:spcBef>
                <a:buFontTx/>
                <a:buNone/>
              </a:pPr>
              <a:t>44</a:t>
            </a:fld>
            <a:endParaRPr lang="en-US" altLang="zh-CN" sz="800" b="0" smtClean="0"/>
          </a:p>
        </p:txBody>
      </p:sp>
      <p:sp>
        <p:nvSpPr>
          <p:cNvPr id="36867" name="Text Box 2"/>
          <p:cNvSpPr txBox="1">
            <a:spLocks noChangeArrowheads="1"/>
          </p:cNvSpPr>
          <p:nvPr/>
        </p:nvSpPr>
        <p:spPr bwMode="auto">
          <a:xfrm>
            <a:off x="914400" y="304800"/>
            <a:ext cx="8001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例  </a:t>
            </a:r>
            <a:r>
              <a:rPr lang="en-US" altLang="zh-CN" sz="2400"/>
              <a:t>3</a:t>
            </a:r>
            <a:r>
              <a:rPr lang="zh-CN" altLang="en-US" sz="2400"/>
              <a:t>块平行金属板</a:t>
            </a:r>
            <a:r>
              <a:rPr lang="en-US" altLang="zh-CN" sz="2400"/>
              <a:t>A</a:t>
            </a:r>
            <a:r>
              <a:rPr lang="zh-CN" altLang="en-US" sz="2400"/>
              <a:t>、</a:t>
            </a:r>
            <a:r>
              <a:rPr lang="en-US" altLang="zh-CN" sz="2400"/>
              <a:t>B</a:t>
            </a:r>
            <a:r>
              <a:rPr lang="zh-CN" altLang="en-US" sz="2400"/>
              <a:t>、</a:t>
            </a:r>
            <a:r>
              <a:rPr lang="en-US" altLang="zh-CN" sz="2400"/>
              <a:t>C</a:t>
            </a:r>
            <a:r>
              <a:rPr lang="zh-CN" altLang="en-US" sz="2400"/>
              <a:t>。以</a:t>
            </a:r>
            <a:r>
              <a:rPr lang="en-US" altLang="zh-CN" sz="2400"/>
              <a:t>S</a:t>
            </a:r>
            <a:r>
              <a:rPr lang="zh-CN" altLang="en-US" sz="2400"/>
              <a:t>代表各板面积，</a:t>
            </a:r>
            <a:r>
              <a:rPr lang="en-US" altLang="zh-CN" sz="2400"/>
              <a:t>x</a:t>
            </a:r>
            <a:r>
              <a:rPr lang="zh-CN" altLang="en-US" sz="2400"/>
              <a:t>及</a:t>
            </a:r>
            <a:r>
              <a:rPr lang="en-US" altLang="zh-CN" sz="2400"/>
              <a:t>d</a:t>
            </a:r>
            <a:r>
              <a:rPr lang="zh-CN" altLang="en-US" sz="2400"/>
              <a:t>分别代表</a:t>
            </a:r>
            <a:r>
              <a:rPr lang="en-US" altLang="zh-CN" sz="2400"/>
              <a:t>A</a:t>
            </a:r>
            <a:r>
              <a:rPr lang="zh-CN" altLang="en-US" sz="2400"/>
              <a:t>、</a:t>
            </a:r>
            <a:r>
              <a:rPr lang="en-US" altLang="zh-CN" sz="2400"/>
              <a:t>B</a:t>
            </a:r>
            <a:r>
              <a:rPr lang="zh-CN" altLang="en-US" sz="2400"/>
              <a:t>之间及</a:t>
            </a:r>
            <a:r>
              <a:rPr lang="en-US" altLang="zh-CN" sz="2400"/>
              <a:t>B</a:t>
            </a:r>
            <a:r>
              <a:rPr lang="zh-CN" altLang="en-US" sz="2400"/>
              <a:t>、</a:t>
            </a:r>
            <a:r>
              <a:rPr lang="en-US" altLang="zh-CN" sz="2400"/>
              <a:t>C</a:t>
            </a:r>
            <a:r>
              <a:rPr lang="zh-CN" altLang="en-US" sz="2400"/>
              <a:t>之间的距离。设</a:t>
            </a:r>
            <a:r>
              <a:rPr lang="en-US" altLang="zh-CN" sz="2400"/>
              <a:t>d</a:t>
            </a:r>
            <a:r>
              <a:rPr lang="zh-CN" altLang="en-US" sz="2400"/>
              <a:t>小到各板可视为无限大平板。令</a:t>
            </a:r>
            <a:r>
              <a:rPr lang="en-US" altLang="zh-CN" sz="2400"/>
              <a:t>B</a:t>
            </a:r>
            <a:r>
              <a:rPr lang="zh-CN" altLang="en-US" sz="2400"/>
              <a:t>、</a:t>
            </a:r>
            <a:r>
              <a:rPr lang="en-US" altLang="zh-CN" sz="2400"/>
              <a:t>C</a:t>
            </a:r>
            <a:r>
              <a:rPr lang="zh-CN" altLang="en-US" sz="2400"/>
              <a:t>板接地，</a:t>
            </a:r>
            <a:r>
              <a:rPr lang="en-US" altLang="zh-CN" sz="2400"/>
              <a:t>A</a:t>
            </a:r>
            <a:r>
              <a:rPr lang="zh-CN" altLang="en-US" sz="2400"/>
              <a:t>板电荷面电荷量为</a:t>
            </a:r>
            <a:r>
              <a:rPr lang="en-US" altLang="zh-CN" sz="2400"/>
              <a:t>Q</a:t>
            </a:r>
            <a:r>
              <a:rPr lang="zh-CN" altLang="en-US" sz="2400"/>
              <a:t>，略去</a:t>
            </a:r>
            <a:r>
              <a:rPr lang="en-US" altLang="zh-CN" sz="2400"/>
              <a:t>A</a:t>
            </a:r>
            <a:r>
              <a:rPr lang="zh-CN" altLang="en-US" sz="2400"/>
              <a:t>板的厚度，求：</a:t>
            </a:r>
          </a:p>
          <a:p>
            <a:pPr eaLnBrk="1" hangingPunct="1">
              <a:spcBef>
                <a:spcPct val="0"/>
              </a:spcBef>
              <a:buFontTx/>
              <a:buNone/>
            </a:pPr>
            <a:r>
              <a:rPr lang="en-US" altLang="zh-CN" sz="2400"/>
              <a:t>1</a:t>
            </a:r>
            <a:r>
              <a:rPr lang="zh-CN" altLang="en-US" sz="2400"/>
              <a:t>）</a:t>
            </a:r>
            <a:r>
              <a:rPr lang="en-US" altLang="zh-CN" sz="2400"/>
              <a:t>B</a:t>
            </a:r>
            <a:r>
              <a:rPr lang="zh-CN" altLang="en-US" sz="2400"/>
              <a:t>、</a:t>
            </a:r>
            <a:r>
              <a:rPr lang="en-US" altLang="zh-CN" sz="2400"/>
              <a:t>C</a:t>
            </a:r>
            <a:r>
              <a:rPr lang="zh-CN" altLang="en-US" sz="2400"/>
              <a:t>板上的感应电荷；</a:t>
            </a:r>
          </a:p>
          <a:p>
            <a:pPr eaLnBrk="1" hangingPunct="1">
              <a:spcBef>
                <a:spcPct val="0"/>
              </a:spcBef>
              <a:buFontTx/>
              <a:buNone/>
            </a:pPr>
            <a:r>
              <a:rPr lang="en-US" altLang="zh-CN" sz="2400"/>
              <a:t>2</a:t>
            </a:r>
            <a:r>
              <a:rPr lang="zh-CN" altLang="en-US" sz="2400"/>
              <a:t>）空间的场强及电势分布。</a:t>
            </a:r>
          </a:p>
        </p:txBody>
      </p:sp>
      <p:sp>
        <p:nvSpPr>
          <p:cNvPr id="36868" name="Rectangle 3" descr="浅色下对角线"/>
          <p:cNvSpPr>
            <a:spLocks noChangeArrowheads="1"/>
          </p:cNvSpPr>
          <p:nvPr/>
        </p:nvSpPr>
        <p:spPr bwMode="auto">
          <a:xfrm>
            <a:off x="6400800" y="21209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69" name="Rectangle 4" descr="浅色下对角线"/>
          <p:cNvSpPr>
            <a:spLocks noChangeArrowheads="1"/>
          </p:cNvSpPr>
          <p:nvPr/>
        </p:nvSpPr>
        <p:spPr bwMode="auto">
          <a:xfrm>
            <a:off x="7543800" y="21209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70" name="Rectangle 5" descr="浅色下对角线"/>
          <p:cNvSpPr>
            <a:spLocks noChangeArrowheads="1"/>
          </p:cNvSpPr>
          <p:nvPr/>
        </p:nvSpPr>
        <p:spPr bwMode="auto">
          <a:xfrm>
            <a:off x="8077200" y="21209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71" name="Line 6"/>
          <p:cNvSpPr>
            <a:spLocks noChangeShapeType="1"/>
          </p:cNvSpPr>
          <p:nvPr/>
        </p:nvSpPr>
        <p:spPr bwMode="auto">
          <a:xfrm>
            <a:off x="6553200" y="1905000"/>
            <a:ext cx="9906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72" name="Object 7"/>
          <p:cNvGraphicFramePr>
            <a:graphicFrameLocks noChangeAspect="1"/>
          </p:cNvGraphicFramePr>
          <p:nvPr/>
        </p:nvGraphicFramePr>
        <p:xfrm>
          <a:off x="6858000" y="1587500"/>
          <a:ext cx="411163" cy="450850"/>
        </p:xfrm>
        <a:graphic>
          <a:graphicData uri="http://schemas.openxmlformats.org/presentationml/2006/ole">
            <mc:AlternateContent xmlns:mc="http://schemas.openxmlformats.org/markup-compatibility/2006">
              <mc:Choice xmlns:v="urn:schemas-microsoft-com:vml" Requires="v">
                <p:oleObj spid="_x0000_s37079" name="公式" r:id="rId4" imgW="126835" imgH="139518" progId="Equation.3">
                  <p:embed/>
                </p:oleObj>
              </mc:Choice>
              <mc:Fallback>
                <p:oleObj name="公式" r:id="rId4" imgW="126835" imgH="139518"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587500"/>
                        <a:ext cx="4111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Line 8"/>
          <p:cNvSpPr>
            <a:spLocks noChangeShapeType="1"/>
          </p:cNvSpPr>
          <p:nvPr/>
        </p:nvSpPr>
        <p:spPr bwMode="auto">
          <a:xfrm>
            <a:off x="6553200" y="4267200"/>
            <a:ext cx="15240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74" name="Object 9"/>
          <p:cNvGraphicFramePr>
            <a:graphicFrameLocks noChangeAspect="1"/>
          </p:cNvGraphicFramePr>
          <p:nvPr/>
        </p:nvGraphicFramePr>
        <p:xfrm>
          <a:off x="7086600" y="4254500"/>
          <a:ext cx="428625" cy="546100"/>
        </p:xfrm>
        <a:graphic>
          <a:graphicData uri="http://schemas.openxmlformats.org/presentationml/2006/ole">
            <mc:AlternateContent xmlns:mc="http://schemas.openxmlformats.org/markup-compatibility/2006">
              <mc:Choice xmlns:v="urn:schemas-microsoft-com:vml" Requires="v">
                <p:oleObj spid="_x0000_s37080" name="公式" r:id="rId6" imgW="139579" imgH="177646" progId="Equation.3">
                  <p:embed/>
                </p:oleObj>
              </mc:Choice>
              <mc:Fallback>
                <p:oleObj name="公式" r:id="rId6" imgW="139579" imgH="17764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2545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Line 10"/>
          <p:cNvSpPr>
            <a:spLocks noChangeShapeType="1"/>
          </p:cNvSpPr>
          <p:nvPr/>
        </p:nvSpPr>
        <p:spPr bwMode="auto">
          <a:xfrm>
            <a:off x="5638800" y="43307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a:off x="5757863" y="44386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2"/>
          <p:cNvSpPr>
            <a:spLocks noChangeShapeType="1"/>
          </p:cNvSpPr>
          <p:nvPr/>
        </p:nvSpPr>
        <p:spPr bwMode="auto">
          <a:xfrm>
            <a:off x="5816600" y="45259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8" name="Line 13"/>
          <p:cNvSpPr>
            <a:spLocks noChangeShapeType="1"/>
          </p:cNvSpPr>
          <p:nvPr/>
        </p:nvSpPr>
        <p:spPr bwMode="auto">
          <a:xfrm>
            <a:off x="8458200" y="43307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Line 14"/>
          <p:cNvSpPr>
            <a:spLocks noChangeShapeType="1"/>
          </p:cNvSpPr>
          <p:nvPr/>
        </p:nvSpPr>
        <p:spPr bwMode="auto">
          <a:xfrm>
            <a:off x="8577263" y="44386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0" name="Line 15"/>
          <p:cNvSpPr>
            <a:spLocks noChangeShapeType="1"/>
          </p:cNvSpPr>
          <p:nvPr/>
        </p:nvSpPr>
        <p:spPr bwMode="auto">
          <a:xfrm>
            <a:off x="8636000" y="45259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16"/>
          <p:cNvSpPr>
            <a:spLocks noChangeShapeType="1"/>
          </p:cNvSpPr>
          <p:nvPr/>
        </p:nvSpPr>
        <p:spPr bwMode="auto">
          <a:xfrm>
            <a:off x="8229600" y="39497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17"/>
          <p:cNvSpPr>
            <a:spLocks noChangeShapeType="1"/>
          </p:cNvSpPr>
          <p:nvPr/>
        </p:nvSpPr>
        <p:spPr bwMode="auto">
          <a:xfrm>
            <a:off x="5943600" y="39497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18"/>
          <p:cNvSpPr>
            <a:spLocks noChangeShapeType="1"/>
          </p:cNvSpPr>
          <p:nvPr/>
        </p:nvSpPr>
        <p:spPr bwMode="auto">
          <a:xfrm>
            <a:off x="8686800" y="39497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9"/>
          <p:cNvSpPr>
            <a:spLocks noChangeShapeType="1"/>
          </p:cNvSpPr>
          <p:nvPr/>
        </p:nvSpPr>
        <p:spPr bwMode="auto">
          <a:xfrm>
            <a:off x="5943600" y="39497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Text Box 21"/>
          <p:cNvSpPr txBox="1">
            <a:spLocks noChangeArrowheads="1"/>
          </p:cNvSpPr>
          <p:nvPr/>
        </p:nvSpPr>
        <p:spPr bwMode="auto">
          <a:xfrm>
            <a:off x="5867400" y="21336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Ｂ　　　Ａ　Ｃ</a:t>
            </a:r>
          </a:p>
        </p:txBody>
      </p:sp>
      <p:graphicFrame>
        <p:nvGraphicFramePr>
          <p:cNvPr id="36886" name="Object 22"/>
          <p:cNvGraphicFramePr>
            <a:graphicFrameLocks noChangeAspect="1"/>
          </p:cNvGraphicFramePr>
          <p:nvPr/>
        </p:nvGraphicFramePr>
        <p:xfrm>
          <a:off x="5943600" y="2959100"/>
          <a:ext cx="465138" cy="565150"/>
        </p:xfrm>
        <a:graphic>
          <a:graphicData uri="http://schemas.openxmlformats.org/presentationml/2006/ole">
            <mc:AlternateContent xmlns:mc="http://schemas.openxmlformats.org/markup-compatibility/2006">
              <mc:Choice xmlns:v="urn:schemas-microsoft-com:vml" Requires="v">
                <p:oleObj spid="_x0000_s37081" name="公式" r:id="rId8" imgW="177569" imgH="215619" progId="Equation.3">
                  <p:embed/>
                </p:oleObj>
              </mc:Choice>
              <mc:Fallback>
                <p:oleObj name="公式" r:id="rId8" imgW="177569" imgH="215619"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2959100"/>
                        <a:ext cx="4651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7" name="Object 23"/>
          <p:cNvGraphicFramePr>
            <a:graphicFrameLocks noChangeAspect="1"/>
          </p:cNvGraphicFramePr>
          <p:nvPr/>
        </p:nvGraphicFramePr>
        <p:xfrm>
          <a:off x="6477000" y="2959100"/>
          <a:ext cx="498475" cy="565150"/>
        </p:xfrm>
        <a:graphic>
          <a:graphicData uri="http://schemas.openxmlformats.org/presentationml/2006/ole">
            <mc:AlternateContent xmlns:mc="http://schemas.openxmlformats.org/markup-compatibility/2006">
              <mc:Choice xmlns:v="urn:schemas-microsoft-com:vml" Requires="v">
                <p:oleObj spid="_x0000_s37082" name="公式" r:id="rId10" imgW="190335" imgH="215713" progId="Equation.3">
                  <p:embed/>
                </p:oleObj>
              </mc:Choice>
              <mc:Fallback>
                <p:oleObj name="公式" r:id="rId10" imgW="190335" imgH="215713"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295910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8" name="Object 24"/>
          <p:cNvGraphicFramePr>
            <a:graphicFrameLocks noChangeAspect="1"/>
          </p:cNvGraphicFramePr>
          <p:nvPr/>
        </p:nvGraphicFramePr>
        <p:xfrm>
          <a:off x="7045325" y="2943225"/>
          <a:ext cx="498475" cy="598488"/>
        </p:xfrm>
        <a:graphic>
          <a:graphicData uri="http://schemas.openxmlformats.org/presentationml/2006/ole">
            <mc:AlternateContent xmlns:mc="http://schemas.openxmlformats.org/markup-compatibility/2006">
              <mc:Choice xmlns:v="urn:schemas-microsoft-com:vml" Requires="v">
                <p:oleObj spid="_x0000_s37083" name="公式" r:id="rId12" imgW="190500" imgH="228600" progId="Equation.3">
                  <p:embed/>
                </p:oleObj>
              </mc:Choice>
              <mc:Fallback>
                <p:oleObj name="公式" r:id="rId12" imgW="190500" imgH="2286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5325" y="2943225"/>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9" name="Object 25"/>
          <p:cNvGraphicFramePr>
            <a:graphicFrameLocks noChangeAspect="1"/>
          </p:cNvGraphicFramePr>
          <p:nvPr/>
        </p:nvGraphicFramePr>
        <p:xfrm>
          <a:off x="7502525" y="3290888"/>
          <a:ext cx="498475" cy="565150"/>
        </p:xfrm>
        <a:graphic>
          <a:graphicData uri="http://schemas.openxmlformats.org/presentationml/2006/ole">
            <mc:AlternateContent xmlns:mc="http://schemas.openxmlformats.org/markup-compatibility/2006">
              <mc:Choice xmlns:v="urn:schemas-microsoft-com:vml" Requires="v">
                <p:oleObj spid="_x0000_s37084" name="公式" r:id="rId14" imgW="190335" imgH="215713" progId="Equation.3">
                  <p:embed/>
                </p:oleObj>
              </mc:Choice>
              <mc:Fallback>
                <p:oleObj name="公式" r:id="rId14" imgW="190335" imgH="215713"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02525" y="3290888"/>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0" name="Object 26"/>
          <p:cNvGraphicFramePr>
            <a:graphicFrameLocks noChangeAspect="1"/>
          </p:cNvGraphicFramePr>
          <p:nvPr/>
        </p:nvGraphicFramePr>
        <p:xfrm>
          <a:off x="7731125" y="2882900"/>
          <a:ext cx="498475" cy="598488"/>
        </p:xfrm>
        <a:graphic>
          <a:graphicData uri="http://schemas.openxmlformats.org/presentationml/2006/ole">
            <mc:AlternateContent xmlns:mc="http://schemas.openxmlformats.org/markup-compatibility/2006">
              <mc:Choice xmlns:v="urn:schemas-microsoft-com:vml" Requires="v">
                <p:oleObj spid="_x0000_s37085" name="公式" r:id="rId16" imgW="190500" imgH="228600" progId="Equation.3">
                  <p:embed/>
                </p:oleObj>
              </mc:Choice>
              <mc:Fallback>
                <p:oleObj name="公式" r:id="rId16" imgW="190500" imgH="228600"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31125" y="28829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1" name="Object 27"/>
          <p:cNvGraphicFramePr>
            <a:graphicFrameLocks noChangeAspect="1"/>
          </p:cNvGraphicFramePr>
          <p:nvPr/>
        </p:nvGraphicFramePr>
        <p:xfrm>
          <a:off x="8153400" y="2882900"/>
          <a:ext cx="498475" cy="598488"/>
        </p:xfrm>
        <a:graphic>
          <a:graphicData uri="http://schemas.openxmlformats.org/presentationml/2006/ole">
            <mc:AlternateContent xmlns:mc="http://schemas.openxmlformats.org/markup-compatibility/2006">
              <mc:Choice xmlns:v="urn:schemas-microsoft-com:vml" Requires="v">
                <p:oleObj spid="_x0000_s37086" name="公式" r:id="rId18" imgW="190500" imgH="228600" progId="Equation.3">
                  <p:embed/>
                </p:oleObj>
              </mc:Choice>
              <mc:Fallback>
                <p:oleObj name="公式" r:id="rId18" imgW="190500" imgH="22860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53400" y="28829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31"/>
          <p:cNvGraphicFramePr>
            <a:graphicFrameLocks noChangeAspect="1"/>
          </p:cNvGraphicFramePr>
          <p:nvPr/>
        </p:nvGraphicFramePr>
        <p:xfrm>
          <a:off x="4191000" y="4953000"/>
          <a:ext cx="2514600" cy="1641475"/>
        </p:xfrm>
        <a:graphic>
          <a:graphicData uri="http://schemas.openxmlformats.org/presentationml/2006/ole">
            <mc:AlternateContent xmlns:mc="http://schemas.openxmlformats.org/markup-compatibility/2006">
              <mc:Choice xmlns:v="urn:schemas-microsoft-com:vml" Requires="v">
                <p:oleObj spid="_x0000_s37087" name="公式" r:id="rId20" imgW="1244600" imgH="812800" progId="Equation.3">
                  <p:embed/>
                </p:oleObj>
              </mc:Choice>
              <mc:Fallback>
                <p:oleObj name="公式" r:id="rId20" imgW="1244600" imgH="812800" progId="Equation.3">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1000" y="4953000"/>
                        <a:ext cx="2514600"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5" name="Line 32"/>
          <p:cNvSpPr>
            <a:spLocks noChangeShapeType="1"/>
          </p:cNvSpPr>
          <p:nvPr/>
        </p:nvSpPr>
        <p:spPr bwMode="auto">
          <a:xfrm>
            <a:off x="7391400" y="4953000"/>
            <a:ext cx="1524000" cy="0"/>
          </a:xfrm>
          <a:prstGeom prst="line">
            <a:avLst/>
          </a:prstGeom>
          <a:noFill/>
          <a:ln w="381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96" name="Object 33"/>
          <p:cNvGraphicFramePr>
            <a:graphicFrameLocks noChangeAspect="1"/>
          </p:cNvGraphicFramePr>
          <p:nvPr/>
        </p:nvGraphicFramePr>
        <p:xfrm>
          <a:off x="8001000" y="5029200"/>
          <a:ext cx="293688" cy="457200"/>
        </p:xfrm>
        <a:graphic>
          <a:graphicData uri="http://schemas.openxmlformats.org/presentationml/2006/ole">
            <mc:AlternateContent xmlns:mc="http://schemas.openxmlformats.org/markup-compatibility/2006">
              <mc:Choice xmlns:v="urn:schemas-microsoft-com:vml" Requires="v">
                <p:oleObj spid="_x0000_s37088" name="公式" r:id="rId22" imgW="114102" imgH="177492" progId="Equation.3">
                  <p:embed/>
                </p:oleObj>
              </mc:Choice>
              <mc:Fallback>
                <p:oleObj name="公式" r:id="rId22" imgW="114102" imgH="177492"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01000" y="5029200"/>
                        <a:ext cx="293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7" name="Text Box 34"/>
          <p:cNvSpPr txBox="1">
            <a:spLocks noChangeArrowheads="1"/>
          </p:cNvSpPr>
          <p:nvPr/>
        </p:nvSpPr>
        <p:spPr bwMode="auto">
          <a:xfrm>
            <a:off x="5486400" y="2527300"/>
            <a:ext cx="351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solidFill>
                  <a:srgbClr val="792B25"/>
                </a:solidFill>
                <a:latin typeface="Times New Roman" panose="02020603050405020304" pitchFamily="18" charset="0"/>
              </a:rPr>
              <a:t>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IV</a:t>
            </a:r>
          </a:p>
        </p:txBody>
      </p:sp>
      <p:sp>
        <p:nvSpPr>
          <p:cNvPr id="36898" name="Rectangle 35"/>
          <p:cNvSpPr>
            <a:spLocks noChangeArrowheads="1"/>
          </p:cNvSpPr>
          <p:nvPr/>
        </p:nvSpPr>
        <p:spPr bwMode="auto">
          <a:xfrm>
            <a:off x="6477000" y="2971800"/>
            <a:ext cx="1143000" cy="609600"/>
          </a:xfrm>
          <a:prstGeom prst="rect">
            <a:avLst/>
          </a:prstGeom>
          <a:noFill/>
          <a:ln w="28575"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组合 4"/>
          <p:cNvGrpSpPr/>
          <p:nvPr/>
        </p:nvGrpSpPr>
        <p:grpSpPr>
          <a:xfrm>
            <a:off x="103124" y="2637277"/>
            <a:ext cx="3935477" cy="1761245"/>
            <a:chOff x="521959" y="2683521"/>
            <a:chExt cx="3935477" cy="1761245"/>
          </a:xfrm>
        </p:grpSpPr>
        <p:sp>
          <p:nvSpPr>
            <p:cNvPr id="4" name="圆角矩形 3"/>
            <p:cNvSpPr/>
            <p:nvPr/>
          </p:nvSpPr>
          <p:spPr bwMode="auto">
            <a:xfrm>
              <a:off x="521959" y="2689637"/>
              <a:ext cx="3935477" cy="17551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nvGrpSpPr>
            <p:cNvPr id="3" name="组合 2"/>
            <p:cNvGrpSpPr/>
            <p:nvPr/>
          </p:nvGrpSpPr>
          <p:grpSpPr>
            <a:xfrm>
              <a:off x="702013" y="2683521"/>
              <a:ext cx="3488987" cy="1747192"/>
              <a:chOff x="702013" y="2683521"/>
              <a:chExt cx="3488987" cy="1747192"/>
            </a:xfrm>
          </p:grpSpPr>
          <p:graphicFrame>
            <p:nvGraphicFramePr>
              <p:cNvPr id="36892" name="Object 28"/>
              <p:cNvGraphicFramePr>
                <a:graphicFrameLocks noChangeAspect="1"/>
              </p:cNvGraphicFramePr>
              <p:nvPr>
                <p:extLst>
                  <p:ext uri="{D42A27DB-BD31-4B8C-83A1-F6EECF244321}">
                    <p14:modId xmlns:p14="http://schemas.microsoft.com/office/powerpoint/2010/main" val="1901918427"/>
                  </p:ext>
                </p:extLst>
              </p:nvPr>
            </p:nvGraphicFramePr>
            <p:xfrm>
              <a:off x="1295400" y="2882900"/>
              <a:ext cx="2895600" cy="1547813"/>
            </p:xfrm>
            <a:graphic>
              <a:graphicData uri="http://schemas.openxmlformats.org/presentationml/2006/ole">
                <mc:AlternateContent xmlns:mc="http://schemas.openxmlformats.org/markup-compatibility/2006">
                  <mc:Choice xmlns:v="urn:schemas-microsoft-com:vml" Requires="v">
                    <p:oleObj spid="_x0000_s37089" name="公式" r:id="rId24" imgW="1282700" imgH="685800" progId="Equation.3">
                      <p:embed/>
                    </p:oleObj>
                  </mc:Choice>
                  <mc:Fallback>
                    <p:oleObj name="公式" r:id="rId24" imgW="1282700" imgH="685800" progId="Equation.3">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95400" y="2882900"/>
                            <a:ext cx="289560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702013" y="2683521"/>
                <a:ext cx="881973" cy="369332"/>
              </a:xfrm>
              <a:prstGeom prst="rect">
                <a:avLst/>
              </a:prstGeom>
              <a:noFill/>
            </p:spPr>
            <p:txBody>
              <a:bodyPr wrap="none" rtlCol="0">
                <a:spAutoFit/>
              </a:bodyPr>
              <a:lstStyle/>
              <a:p>
                <a:r>
                  <a:rPr lang="zh-CN" altLang="en-US" dirty="0" smtClean="0"/>
                  <a:t>电荷：</a:t>
                </a:r>
                <a:endParaRPr lang="zh-CN" altLang="en-US" dirty="0"/>
              </a:p>
            </p:txBody>
          </p:sp>
        </p:grpSp>
      </p:grpSp>
      <p:grpSp>
        <p:nvGrpSpPr>
          <p:cNvPr id="7" name="组合 6"/>
          <p:cNvGrpSpPr/>
          <p:nvPr/>
        </p:nvGrpSpPr>
        <p:grpSpPr>
          <a:xfrm>
            <a:off x="134160" y="4461521"/>
            <a:ext cx="3904441" cy="2275594"/>
            <a:chOff x="134160" y="4461521"/>
            <a:chExt cx="3904441" cy="2275594"/>
          </a:xfrm>
        </p:grpSpPr>
        <p:sp>
          <p:nvSpPr>
            <p:cNvPr id="40" name="圆角矩形 39"/>
            <p:cNvSpPr/>
            <p:nvPr/>
          </p:nvSpPr>
          <p:spPr bwMode="auto">
            <a:xfrm>
              <a:off x="134160" y="4461521"/>
              <a:ext cx="3904441" cy="227559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36893" name="Object 30"/>
            <p:cNvGraphicFramePr>
              <a:graphicFrameLocks noChangeAspect="1"/>
            </p:cNvGraphicFramePr>
            <p:nvPr>
              <p:extLst>
                <p:ext uri="{D42A27DB-BD31-4B8C-83A1-F6EECF244321}">
                  <p14:modId xmlns:p14="http://schemas.microsoft.com/office/powerpoint/2010/main" val="1535899084"/>
                </p:ext>
              </p:extLst>
            </p:nvPr>
          </p:nvGraphicFramePr>
          <p:xfrm>
            <a:off x="935969" y="4665673"/>
            <a:ext cx="2667000" cy="1993900"/>
          </p:xfrm>
          <a:graphic>
            <a:graphicData uri="http://schemas.openxmlformats.org/presentationml/2006/ole">
              <mc:AlternateContent xmlns:mc="http://schemas.openxmlformats.org/markup-compatibility/2006">
                <mc:Choice xmlns:v="urn:schemas-microsoft-com:vml" Requires="v">
                  <p:oleObj spid="_x0000_s37090" name="公式" r:id="rId26" imgW="1206500" imgH="901700" progId="Equation.3">
                    <p:embed/>
                  </p:oleObj>
                </mc:Choice>
                <mc:Fallback>
                  <p:oleObj name="公式" r:id="rId26" imgW="1206500" imgH="90170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35969" y="4665673"/>
                          <a:ext cx="26670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p:cNvSpPr txBox="1"/>
            <p:nvPr/>
          </p:nvSpPr>
          <p:spPr>
            <a:xfrm>
              <a:off x="286432" y="4503477"/>
              <a:ext cx="649537" cy="369332"/>
            </a:xfrm>
            <a:prstGeom prst="rect">
              <a:avLst/>
            </a:prstGeom>
            <a:noFill/>
          </p:spPr>
          <p:txBody>
            <a:bodyPr wrap="none" rtlCol="0">
              <a:spAutoFit/>
            </a:bodyPr>
            <a:lstStyle/>
            <a:p>
              <a:r>
                <a:rPr lang="zh-CN" altLang="en-US" dirty="0" smtClean="0"/>
                <a:t>电势</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6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F1806CC-EAC4-4553-A003-D969D4FBAD42}" type="slidenum">
              <a:rPr lang="en-US" altLang="zh-CN" sz="800" b="0" smtClean="0"/>
              <a:pPr>
                <a:spcBef>
                  <a:spcPct val="0"/>
                </a:spcBef>
                <a:buFontTx/>
                <a:buNone/>
              </a:pPr>
              <a:t>45</a:t>
            </a:fld>
            <a:endParaRPr lang="en-US" altLang="zh-CN" sz="800" b="0" smtClean="0"/>
          </a:p>
        </p:txBody>
      </p:sp>
      <p:sp>
        <p:nvSpPr>
          <p:cNvPr id="37891" name="Text Box 2"/>
          <p:cNvSpPr txBox="1">
            <a:spLocks noChangeArrowheads="1"/>
          </p:cNvSpPr>
          <p:nvPr/>
        </p:nvSpPr>
        <p:spPr bwMode="auto">
          <a:xfrm>
            <a:off x="431800" y="2268538"/>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空间的场强及电势分布。</a:t>
            </a:r>
          </a:p>
        </p:txBody>
      </p:sp>
      <p:sp>
        <p:nvSpPr>
          <p:cNvPr id="37892" name="Rectangle 3" descr="浅色下对角线"/>
          <p:cNvSpPr>
            <a:spLocks noChangeArrowheads="1"/>
          </p:cNvSpPr>
          <p:nvPr/>
        </p:nvSpPr>
        <p:spPr bwMode="auto">
          <a:xfrm>
            <a:off x="6096000" y="1143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3" name="Rectangle 4" descr="浅色下对角线"/>
          <p:cNvSpPr>
            <a:spLocks noChangeArrowheads="1"/>
          </p:cNvSpPr>
          <p:nvPr/>
        </p:nvSpPr>
        <p:spPr bwMode="auto">
          <a:xfrm>
            <a:off x="7239000" y="1143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4" name="Rectangle 5" descr="浅色下对角线"/>
          <p:cNvSpPr>
            <a:spLocks noChangeArrowheads="1"/>
          </p:cNvSpPr>
          <p:nvPr/>
        </p:nvSpPr>
        <p:spPr bwMode="auto">
          <a:xfrm>
            <a:off x="7772400" y="1143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5" name="Line 6"/>
          <p:cNvSpPr>
            <a:spLocks noChangeShapeType="1"/>
          </p:cNvSpPr>
          <p:nvPr/>
        </p:nvSpPr>
        <p:spPr bwMode="auto">
          <a:xfrm>
            <a:off x="6248400" y="1066800"/>
            <a:ext cx="9906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6" name="Object 7"/>
          <p:cNvGraphicFramePr>
            <a:graphicFrameLocks noChangeAspect="1"/>
          </p:cNvGraphicFramePr>
          <p:nvPr/>
        </p:nvGraphicFramePr>
        <p:xfrm>
          <a:off x="6553200" y="609600"/>
          <a:ext cx="411163" cy="450850"/>
        </p:xfrm>
        <a:graphic>
          <a:graphicData uri="http://schemas.openxmlformats.org/presentationml/2006/ole">
            <mc:AlternateContent xmlns:mc="http://schemas.openxmlformats.org/markup-compatibility/2006">
              <mc:Choice xmlns:v="urn:schemas-microsoft-com:vml" Requires="v">
                <p:oleObj spid="_x0000_s38079" name="公式" r:id="rId4" imgW="126835" imgH="139518" progId="Equation.3">
                  <p:embed/>
                </p:oleObj>
              </mc:Choice>
              <mc:Fallback>
                <p:oleObj name="公式" r:id="rId4" imgW="126835" imgH="139518"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609600"/>
                        <a:ext cx="4111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Line 8"/>
          <p:cNvSpPr>
            <a:spLocks noChangeShapeType="1"/>
          </p:cNvSpPr>
          <p:nvPr/>
        </p:nvSpPr>
        <p:spPr bwMode="auto">
          <a:xfrm>
            <a:off x="6248400" y="3276600"/>
            <a:ext cx="15240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8" name="Object 9"/>
          <p:cNvGraphicFramePr>
            <a:graphicFrameLocks noChangeAspect="1"/>
          </p:cNvGraphicFramePr>
          <p:nvPr/>
        </p:nvGraphicFramePr>
        <p:xfrm>
          <a:off x="6781800" y="3276600"/>
          <a:ext cx="428625" cy="546100"/>
        </p:xfrm>
        <a:graphic>
          <a:graphicData uri="http://schemas.openxmlformats.org/presentationml/2006/ole">
            <mc:AlternateContent xmlns:mc="http://schemas.openxmlformats.org/markup-compatibility/2006">
              <mc:Choice xmlns:v="urn:schemas-microsoft-com:vml" Requires="v">
                <p:oleObj spid="_x0000_s38080" name="公式" r:id="rId6" imgW="139579" imgH="177646" progId="Equation.3">
                  <p:embed/>
                </p:oleObj>
              </mc:Choice>
              <mc:Fallback>
                <p:oleObj name="公式" r:id="rId6" imgW="139579" imgH="17764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2766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Line 10"/>
          <p:cNvSpPr>
            <a:spLocks noChangeShapeType="1"/>
          </p:cNvSpPr>
          <p:nvPr/>
        </p:nvSpPr>
        <p:spPr bwMode="auto">
          <a:xfrm>
            <a:off x="5334000" y="3352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1"/>
          <p:cNvSpPr>
            <a:spLocks noChangeShapeType="1"/>
          </p:cNvSpPr>
          <p:nvPr/>
        </p:nvSpPr>
        <p:spPr bwMode="auto">
          <a:xfrm>
            <a:off x="5453063" y="34607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2"/>
          <p:cNvSpPr>
            <a:spLocks noChangeShapeType="1"/>
          </p:cNvSpPr>
          <p:nvPr/>
        </p:nvSpPr>
        <p:spPr bwMode="auto">
          <a:xfrm>
            <a:off x="5511800" y="35480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13"/>
          <p:cNvSpPr>
            <a:spLocks noChangeShapeType="1"/>
          </p:cNvSpPr>
          <p:nvPr/>
        </p:nvSpPr>
        <p:spPr bwMode="auto">
          <a:xfrm>
            <a:off x="8153400" y="3352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14"/>
          <p:cNvSpPr>
            <a:spLocks noChangeShapeType="1"/>
          </p:cNvSpPr>
          <p:nvPr/>
        </p:nvSpPr>
        <p:spPr bwMode="auto">
          <a:xfrm>
            <a:off x="8272463" y="34607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5"/>
          <p:cNvSpPr>
            <a:spLocks noChangeShapeType="1"/>
          </p:cNvSpPr>
          <p:nvPr/>
        </p:nvSpPr>
        <p:spPr bwMode="auto">
          <a:xfrm>
            <a:off x="8331200" y="35480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16"/>
          <p:cNvSpPr>
            <a:spLocks noChangeShapeType="1"/>
          </p:cNvSpPr>
          <p:nvPr/>
        </p:nvSpPr>
        <p:spPr bwMode="auto">
          <a:xfrm>
            <a:off x="7924800" y="29718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17"/>
          <p:cNvSpPr>
            <a:spLocks noChangeShapeType="1"/>
          </p:cNvSpPr>
          <p:nvPr/>
        </p:nvSpPr>
        <p:spPr bwMode="auto">
          <a:xfrm>
            <a:off x="5638800" y="29718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8"/>
          <p:cNvSpPr>
            <a:spLocks noChangeShapeType="1"/>
          </p:cNvSpPr>
          <p:nvPr/>
        </p:nvSpPr>
        <p:spPr bwMode="auto">
          <a:xfrm>
            <a:off x="8382000" y="2971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9"/>
          <p:cNvSpPr>
            <a:spLocks noChangeShapeType="1"/>
          </p:cNvSpPr>
          <p:nvPr/>
        </p:nvSpPr>
        <p:spPr bwMode="auto">
          <a:xfrm>
            <a:off x="5638800" y="2971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Text Box 20"/>
          <p:cNvSpPr txBox="1">
            <a:spLocks noChangeArrowheads="1"/>
          </p:cNvSpPr>
          <p:nvPr/>
        </p:nvSpPr>
        <p:spPr bwMode="auto">
          <a:xfrm>
            <a:off x="5562600" y="11430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Ｂ　　　Ａ　Ｃ</a:t>
            </a:r>
          </a:p>
        </p:txBody>
      </p:sp>
      <p:graphicFrame>
        <p:nvGraphicFramePr>
          <p:cNvPr id="37910" name="Object 21"/>
          <p:cNvGraphicFramePr>
            <a:graphicFrameLocks noChangeAspect="1"/>
          </p:cNvGraphicFramePr>
          <p:nvPr/>
        </p:nvGraphicFramePr>
        <p:xfrm>
          <a:off x="5638800" y="1981200"/>
          <a:ext cx="465138" cy="565150"/>
        </p:xfrm>
        <a:graphic>
          <a:graphicData uri="http://schemas.openxmlformats.org/presentationml/2006/ole">
            <mc:AlternateContent xmlns:mc="http://schemas.openxmlformats.org/markup-compatibility/2006">
              <mc:Choice xmlns:v="urn:schemas-microsoft-com:vml" Requires="v">
                <p:oleObj spid="_x0000_s38081" name="公式" r:id="rId8" imgW="177569" imgH="215619" progId="Equation.3">
                  <p:embed/>
                </p:oleObj>
              </mc:Choice>
              <mc:Fallback>
                <p:oleObj name="公式" r:id="rId8" imgW="177569" imgH="215619"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1981200"/>
                        <a:ext cx="4651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1" name="Object 22"/>
          <p:cNvGraphicFramePr>
            <a:graphicFrameLocks noChangeAspect="1"/>
          </p:cNvGraphicFramePr>
          <p:nvPr/>
        </p:nvGraphicFramePr>
        <p:xfrm>
          <a:off x="6172200" y="1981200"/>
          <a:ext cx="498475" cy="565150"/>
        </p:xfrm>
        <a:graphic>
          <a:graphicData uri="http://schemas.openxmlformats.org/presentationml/2006/ole">
            <mc:AlternateContent xmlns:mc="http://schemas.openxmlformats.org/markup-compatibility/2006">
              <mc:Choice xmlns:v="urn:schemas-microsoft-com:vml" Requires="v">
                <p:oleObj spid="_x0000_s38082" name="公式" r:id="rId10" imgW="190335" imgH="215713" progId="Equation.3">
                  <p:embed/>
                </p:oleObj>
              </mc:Choice>
              <mc:Fallback>
                <p:oleObj name="公式" r:id="rId10" imgW="190335" imgH="215713"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198120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23"/>
          <p:cNvGraphicFramePr>
            <a:graphicFrameLocks noChangeAspect="1"/>
          </p:cNvGraphicFramePr>
          <p:nvPr/>
        </p:nvGraphicFramePr>
        <p:xfrm>
          <a:off x="6740525" y="1965325"/>
          <a:ext cx="498475" cy="598488"/>
        </p:xfrm>
        <a:graphic>
          <a:graphicData uri="http://schemas.openxmlformats.org/presentationml/2006/ole">
            <mc:AlternateContent xmlns:mc="http://schemas.openxmlformats.org/markup-compatibility/2006">
              <mc:Choice xmlns:v="urn:schemas-microsoft-com:vml" Requires="v">
                <p:oleObj spid="_x0000_s38083" name="公式" r:id="rId12" imgW="190500" imgH="228600" progId="Equation.3">
                  <p:embed/>
                </p:oleObj>
              </mc:Choice>
              <mc:Fallback>
                <p:oleObj name="公式" r:id="rId12" imgW="190500" imgH="22860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0525" y="1965325"/>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4"/>
          <p:cNvGraphicFramePr>
            <a:graphicFrameLocks noChangeAspect="1"/>
          </p:cNvGraphicFramePr>
          <p:nvPr/>
        </p:nvGraphicFramePr>
        <p:xfrm>
          <a:off x="7197725" y="2312988"/>
          <a:ext cx="498475" cy="565150"/>
        </p:xfrm>
        <a:graphic>
          <a:graphicData uri="http://schemas.openxmlformats.org/presentationml/2006/ole">
            <mc:AlternateContent xmlns:mc="http://schemas.openxmlformats.org/markup-compatibility/2006">
              <mc:Choice xmlns:v="urn:schemas-microsoft-com:vml" Requires="v">
                <p:oleObj spid="_x0000_s38084" name="公式" r:id="rId14" imgW="190335" imgH="215713" progId="Equation.3">
                  <p:embed/>
                </p:oleObj>
              </mc:Choice>
              <mc:Fallback>
                <p:oleObj name="公式" r:id="rId14" imgW="190335" imgH="215713"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97725" y="2312988"/>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4" name="Object 25"/>
          <p:cNvGraphicFramePr>
            <a:graphicFrameLocks noChangeAspect="1"/>
          </p:cNvGraphicFramePr>
          <p:nvPr/>
        </p:nvGraphicFramePr>
        <p:xfrm>
          <a:off x="7426325" y="1905000"/>
          <a:ext cx="498475" cy="598488"/>
        </p:xfrm>
        <a:graphic>
          <a:graphicData uri="http://schemas.openxmlformats.org/presentationml/2006/ole">
            <mc:AlternateContent xmlns:mc="http://schemas.openxmlformats.org/markup-compatibility/2006">
              <mc:Choice xmlns:v="urn:schemas-microsoft-com:vml" Requires="v">
                <p:oleObj spid="_x0000_s38085" name="公式" r:id="rId16" imgW="190500" imgH="228600" progId="Equation.3">
                  <p:embed/>
                </p:oleObj>
              </mc:Choice>
              <mc:Fallback>
                <p:oleObj name="公式" r:id="rId16" imgW="190500" imgH="228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26325" y="19050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5" name="Object 26"/>
          <p:cNvGraphicFramePr>
            <a:graphicFrameLocks noChangeAspect="1"/>
          </p:cNvGraphicFramePr>
          <p:nvPr/>
        </p:nvGraphicFramePr>
        <p:xfrm>
          <a:off x="7848600" y="1905000"/>
          <a:ext cx="498475" cy="598488"/>
        </p:xfrm>
        <a:graphic>
          <a:graphicData uri="http://schemas.openxmlformats.org/presentationml/2006/ole">
            <mc:AlternateContent xmlns:mc="http://schemas.openxmlformats.org/markup-compatibility/2006">
              <mc:Choice xmlns:v="urn:schemas-microsoft-com:vml" Requires="v">
                <p:oleObj spid="_x0000_s38086" name="公式" r:id="rId18" imgW="190500" imgH="228600" progId="Equation.3">
                  <p:embed/>
                </p:oleObj>
              </mc:Choice>
              <mc:Fallback>
                <p:oleObj name="公式" r:id="rId18" imgW="190500" imgH="22860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48600" y="19050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6" name="Object 28"/>
          <p:cNvGraphicFramePr>
            <a:graphicFrameLocks noChangeAspect="1"/>
          </p:cNvGraphicFramePr>
          <p:nvPr/>
        </p:nvGraphicFramePr>
        <p:xfrm>
          <a:off x="1371600" y="3048000"/>
          <a:ext cx="3060700" cy="1966913"/>
        </p:xfrm>
        <a:graphic>
          <a:graphicData uri="http://schemas.openxmlformats.org/presentationml/2006/ole">
            <mc:AlternateContent xmlns:mc="http://schemas.openxmlformats.org/markup-compatibility/2006">
              <mc:Choice xmlns:v="urn:schemas-microsoft-com:vml" Requires="v">
                <p:oleObj spid="_x0000_s38087" name="公式" r:id="rId20" imgW="1384300" imgH="889000" progId="Equation.3">
                  <p:embed/>
                </p:oleObj>
              </mc:Choice>
              <mc:Fallback>
                <p:oleObj name="公式" r:id="rId20" imgW="1384300" imgH="889000"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1600" y="3048000"/>
                        <a:ext cx="3060700" cy="196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7" name="Line 30"/>
          <p:cNvSpPr>
            <a:spLocks noChangeShapeType="1"/>
          </p:cNvSpPr>
          <p:nvPr/>
        </p:nvSpPr>
        <p:spPr bwMode="auto">
          <a:xfrm>
            <a:off x="7010400" y="3886200"/>
            <a:ext cx="1524000" cy="0"/>
          </a:xfrm>
          <a:prstGeom prst="line">
            <a:avLst/>
          </a:prstGeom>
          <a:noFill/>
          <a:ln w="381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918" name="Object 31"/>
          <p:cNvGraphicFramePr>
            <a:graphicFrameLocks noChangeAspect="1"/>
          </p:cNvGraphicFramePr>
          <p:nvPr/>
        </p:nvGraphicFramePr>
        <p:xfrm>
          <a:off x="7620000" y="3962400"/>
          <a:ext cx="293688" cy="457200"/>
        </p:xfrm>
        <a:graphic>
          <a:graphicData uri="http://schemas.openxmlformats.org/presentationml/2006/ole">
            <mc:AlternateContent xmlns:mc="http://schemas.openxmlformats.org/markup-compatibility/2006">
              <mc:Choice xmlns:v="urn:schemas-microsoft-com:vml" Requires="v">
                <p:oleObj spid="_x0000_s38088" name="公式" r:id="rId22" imgW="114102" imgH="177492" progId="Equation.3">
                  <p:embed/>
                </p:oleObj>
              </mc:Choice>
              <mc:Fallback>
                <p:oleObj name="公式" r:id="rId22" imgW="114102" imgH="177492"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0000" y="3962400"/>
                        <a:ext cx="293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9" name="Text Box 32"/>
          <p:cNvSpPr txBox="1">
            <a:spLocks noChangeArrowheads="1"/>
          </p:cNvSpPr>
          <p:nvPr/>
        </p:nvSpPr>
        <p:spPr bwMode="auto">
          <a:xfrm>
            <a:off x="5181600" y="1447800"/>
            <a:ext cx="351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solidFill>
                  <a:srgbClr val="792B25"/>
                </a:solidFill>
                <a:latin typeface="Times New Roman" panose="02020603050405020304" pitchFamily="18" charset="0"/>
              </a:rPr>
              <a:t>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IV</a:t>
            </a:r>
          </a:p>
        </p:txBody>
      </p:sp>
      <p:graphicFrame>
        <p:nvGraphicFramePr>
          <p:cNvPr id="32" name="Object 31"/>
          <p:cNvGraphicFramePr>
            <a:graphicFrameLocks noChangeAspect="1"/>
          </p:cNvGraphicFramePr>
          <p:nvPr>
            <p:extLst>
              <p:ext uri="{D42A27DB-BD31-4B8C-83A1-F6EECF244321}">
                <p14:modId xmlns:p14="http://schemas.microsoft.com/office/powerpoint/2010/main" val="2691508311"/>
              </p:ext>
            </p:extLst>
          </p:nvPr>
        </p:nvGraphicFramePr>
        <p:xfrm>
          <a:off x="1458881" y="263525"/>
          <a:ext cx="2514600" cy="1641475"/>
        </p:xfrm>
        <a:graphic>
          <a:graphicData uri="http://schemas.openxmlformats.org/presentationml/2006/ole">
            <mc:AlternateContent xmlns:mc="http://schemas.openxmlformats.org/markup-compatibility/2006">
              <mc:Choice xmlns:v="urn:schemas-microsoft-com:vml" Requires="v">
                <p:oleObj spid="_x0000_s38089" name="公式" r:id="rId24" imgW="1244600" imgH="812800" progId="Equation.3">
                  <p:embed/>
                </p:oleObj>
              </mc:Choice>
              <mc:Fallback>
                <p:oleObj name="公式" r:id="rId24" imgW="1244600" imgH="812800" progId="Equation.3">
                  <p:embed/>
                  <p:pic>
                    <p:nvPicPr>
                      <p:cNvPr id="36894"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58881" y="263525"/>
                        <a:ext cx="2514600"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A9A9A23-708C-4295-A83B-23CBA42FFDF3}" type="slidenum">
              <a:rPr lang="en-US" altLang="zh-CN" sz="800" b="0" smtClean="0"/>
              <a:pPr>
                <a:spcBef>
                  <a:spcPct val="0"/>
                </a:spcBef>
                <a:buFontTx/>
                <a:buNone/>
              </a:pPr>
              <a:t>46</a:t>
            </a:fld>
            <a:endParaRPr lang="en-US" altLang="zh-CN" sz="800" b="0" smtClean="0"/>
          </a:p>
        </p:txBody>
      </p:sp>
      <p:sp>
        <p:nvSpPr>
          <p:cNvPr id="21508" name="Text Box 4"/>
          <p:cNvSpPr txBox="1">
            <a:spLocks noChangeArrowheads="1"/>
          </p:cNvSpPr>
          <p:nvPr/>
        </p:nvSpPr>
        <p:spPr bwMode="auto">
          <a:xfrm>
            <a:off x="914400" y="152400"/>
            <a:ext cx="8001000" cy="1944688"/>
          </a:xfrm>
          <a:prstGeom prst="rect">
            <a:avLst/>
          </a:prstGeom>
          <a:noFill/>
          <a:ln w="9525">
            <a:noFill/>
            <a:miter lim="800000"/>
            <a:headEnd/>
            <a:tailEnd/>
          </a:ln>
        </p:spPr>
        <p:txBody>
          <a:bodyPr/>
          <a:lstStyle/>
          <a:p>
            <a:pPr eaLnBrk="1" hangingPunct="1">
              <a:defRPr/>
            </a:pPr>
            <a:r>
              <a:rPr lang="zh-CN" altLang="en-US" sz="2400" dirty="0"/>
              <a:t>例</a:t>
            </a:r>
            <a:r>
              <a:rPr lang="en-US" altLang="zh-CN" sz="2400" dirty="0"/>
              <a:t>*</a:t>
            </a:r>
            <a:r>
              <a:rPr lang="zh-CN" altLang="en-US" sz="2400" dirty="0"/>
              <a:t>   把带电金属平板</a:t>
            </a:r>
            <a:r>
              <a:rPr lang="en-US" altLang="zh-CN" sz="2400" dirty="0"/>
              <a:t>A</a:t>
            </a:r>
            <a:r>
              <a:rPr lang="zh-CN" altLang="en-US" sz="2400" dirty="0"/>
              <a:t>移近一块长、宽均与</a:t>
            </a:r>
            <a:r>
              <a:rPr lang="en-US" altLang="zh-CN" sz="2400" dirty="0"/>
              <a:t>A</a:t>
            </a:r>
            <a:r>
              <a:rPr lang="zh-CN" altLang="en-US" sz="2400" dirty="0"/>
              <a:t>相等的中性金属平板</a:t>
            </a:r>
            <a:r>
              <a:rPr lang="en-US" altLang="zh-CN" sz="2400" dirty="0"/>
              <a:t>B</a:t>
            </a:r>
            <a:r>
              <a:rPr lang="zh-CN" altLang="en-US" sz="2400" dirty="0"/>
              <a:t>，并使两板互相正对。设</a:t>
            </a:r>
            <a:r>
              <a:rPr lang="en-US" altLang="zh-CN" sz="2400" dirty="0"/>
              <a:t>A</a:t>
            </a:r>
            <a:r>
              <a:rPr lang="zh-CN" altLang="en-US" sz="2400" dirty="0"/>
              <a:t>板电荷量为</a:t>
            </a:r>
            <a:r>
              <a:rPr lang="en-US" altLang="zh-CN" sz="2400" i="1" dirty="0" err="1">
                <a:latin typeface="+mj-lt"/>
              </a:rPr>
              <a:t>q</a:t>
            </a:r>
            <a:r>
              <a:rPr lang="en-US" altLang="zh-CN" sz="2400" i="1" baseline="-25000" dirty="0" err="1">
                <a:latin typeface="+mj-lt"/>
              </a:rPr>
              <a:t>A</a:t>
            </a:r>
            <a:r>
              <a:rPr lang="zh-CN" altLang="en-US" sz="2400" dirty="0"/>
              <a:t>，两板面积各为</a:t>
            </a:r>
            <a:r>
              <a:rPr lang="en-US" altLang="zh-CN" sz="2400" dirty="0"/>
              <a:t>S</a:t>
            </a:r>
            <a:r>
              <a:rPr lang="zh-CN" altLang="en-US" sz="2400" dirty="0"/>
              <a:t>，距离为</a:t>
            </a:r>
            <a:r>
              <a:rPr lang="en-US" altLang="zh-CN" sz="2400" i="1" dirty="0">
                <a:latin typeface="+mj-lt"/>
              </a:rPr>
              <a:t>d</a:t>
            </a:r>
            <a:r>
              <a:rPr lang="zh-CN" altLang="en-US" sz="2400" dirty="0"/>
              <a:t>，设</a:t>
            </a:r>
            <a:r>
              <a:rPr lang="en-US" altLang="zh-CN" sz="2400" i="1" dirty="0">
                <a:latin typeface="+mj-lt"/>
              </a:rPr>
              <a:t>d</a:t>
            </a:r>
            <a:r>
              <a:rPr lang="zh-CN" altLang="en-US" sz="2400" dirty="0"/>
              <a:t>小到各板可视为无限大平板。求两板的电势差。若将</a:t>
            </a:r>
            <a:r>
              <a:rPr lang="en-US" altLang="zh-CN" sz="2400" dirty="0"/>
              <a:t>B</a:t>
            </a:r>
            <a:r>
              <a:rPr lang="zh-CN" altLang="en-US" sz="2400" dirty="0"/>
              <a:t>接地，结果又如何？</a:t>
            </a:r>
          </a:p>
        </p:txBody>
      </p:sp>
      <p:sp>
        <p:nvSpPr>
          <p:cNvPr id="38916" name="Rectangle 5" descr="浅色下对角线"/>
          <p:cNvSpPr>
            <a:spLocks noChangeArrowheads="1"/>
          </p:cNvSpPr>
          <p:nvPr/>
        </p:nvSpPr>
        <p:spPr bwMode="auto">
          <a:xfrm>
            <a:off x="68580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17" name="Rectangle 6" descr="浅色下对角线"/>
          <p:cNvSpPr>
            <a:spLocks noChangeArrowheads="1"/>
          </p:cNvSpPr>
          <p:nvPr/>
        </p:nvSpPr>
        <p:spPr bwMode="auto">
          <a:xfrm>
            <a:off x="76962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18" name="Text Box 7"/>
          <p:cNvSpPr txBox="1">
            <a:spLocks noChangeArrowheads="1"/>
          </p:cNvSpPr>
          <p:nvPr/>
        </p:nvSpPr>
        <p:spPr bwMode="auto">
          <a:xfrm>
            <a:off x="6724650" y="1752600"/>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A</a:t>
            </a:r>
            <a:r>
              <a:rPr lang="zh-CN" altLang="en-US" sz="2400"/>
              <a:t>　　</a:t>
            </a:r>
            <a:r>
              <a:rPr lang="en-US" altLang="zh-CN" sz="2400"/>
              <a:t>B</a:t>
            </a:r>
          </a:p>
        </p:txBody>
      </p:sp>
      <p:sp>
        <p:nvSpPr>
          <p:cNvPr id="38919" name="Line 8"/>
          <p:cNvSpPr>
            <a:spLocks noChangeShapeType="1"/>
          </p:cNvSpPr>
          <p:nvPr/>
        </p:nvSpPr>
        <p:spPr bwMode="auto">
          <a:xfrm>
            <a:off x="7010400" y="4343400"/>
            <a:ext cx="6858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0" name="Object 9"/>
          <p:cNvGraphicFramePr>
            <a:graphicFrameLocks noChangeAspect="1"/>
          </p:cNvGraphicFramePr>
          <p:nvPr/>
        </p:nvGraphicFramePr>
        <p:xfrm>
          <a:off x="7162800" y="4419600"/>
          <a:ext cx="428625" cy="546100"/>
        </p:xfrm>
        <a:graphic>
          <a:graphicData uri="http://schemas.openxmlformats.org/presentationml/2006/ole">
            <mc:AlternateContent xmlns:mc="http://schemas.openxmlformats.org/markup-compatibility/2006">
              <mc:Choice xmlns:v="urn:schemas-microsoft-com:vml" Requires="v">
                <p:oleObj spid="_x0000_s38937" name="公式" r:id="rId4" imgW="139579" imgH="177646" progId="Equation.3">
                  <p:embed/>
                </p:oleObj>
              </mc:Choice>
              <mc:Fallback>
                <p:oleObj name="公式" r:id="rId4" imgW="139579" imgH="177646"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4196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497862" y="2310035"/>
            <a:ext cx="436338" cy="369332"/>
          </a:xfrm>
          <a:prstGeom prst="rect">
            <a:avLst/>
          </a:prstGeom>
        </p:spPr>
        <p:txBody>
          <a:bodyPr wrap="none">
            <a:spAutoFit/>
          </a:bodyPr>
          <a:lstStyle/>
          <a:p>
            <a:r>
              <a:rPr lang="en-US" altLang="zh-CN" i="1" dirty="0" err="1"/>
              <a:t>q</a:t>
            </a:r>
            <a:r>
              <a:rPr lang="en-US" altLang="zh-CN" i="1" baseline="-25000" dirty="0" err="1"/>
              <a:t>A</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7F3B8AA0-E27A-465D-8213-A10E38649E5E}" type="slidenum">
              <a:rPr lang="en-US" altLang="zh-CN" sz="800" b="0" smtClean="0"/>
              <a:pPr>
                <a:spcBef>
                  <a:spcPct val="0"/>
                </a:spcBef>
                <a:buFontTx/>
                <a:buNone/>
              </a:pPr>
              <a:t>47</a:t>
            </a:fld>
            <a:endParaRPr lang="en-US" altLang="zh-CN" sz="800" b="0" smtClean="0"/>
          </a:p>
        </p:txBody>
      </p:sp>
      <p:sp>
        <p:nvSpPr>
          <p:cNvPr id="22541" name="Text Box 2"/>
          <p:cNvSpPr txBox="1">
            <a:spLocks noChangeArrowheads="1"/>
          </p:cNvSpPr>
          <p:nvPr/>
        </p:nvSpPr>
        <p:spPr bwMode="auto">
          <a:xfrm>
            <a:off x="914400" y="152400"/>
            <a:ext cx="8001000" cy="1944688"/>
          </a:xfrm>
          <a:prstGeom prst="rect">
            <a:avLst/>
          </a:prstGeom>
          <a:noFill/>
          <a:ln w="9525">
            <a:noFill/>
            <a:miter lim="800000"/>
            <a:headEnd/>
            <a:tailEnd/>
          </a:ln>
        </p:spPr>
        <p:txBody>
          <a:bodyPr/>
          <a:lstStyle/>
          <a:p>
            <a:pPr eaLnBrk="1" hangingPunct="1">
              <a:defRPr/>
            </a:pPr>
            <a:r>
              <a:rPr lang="zh-CN" altLang="en-US" sz="2400" dirty="0"/>
              <a:t>例   把带电金属平板</a:t>
            </a:r>
            <a:r>
              <a:rPr lang="en-US" altLang="zh-CN" sz="2400" dirty="0"/>
              <a:t>A</a:t>
            </a:r>
            <a:r>
              <a:rPr lang="zh-CN" altLang="en-US" sz="2400" dirty="0"/>
              <a:t>移近一块长、宽均与</a:t>
            </a:r>
            <a:r>
              <a:rPr lang="en-US" altLang="zh-CN" sz="2400" dirty="0"/>
              <a:t>A</a:t>
            </a:r>
            <a:r>
              <a:rPr lang="zh-CN" altLang="en-US" sz="2400" dirty="0"/>
              <a:t>相等的中性金属平板</a:t>
            </a:r>
            <a:r>
              <a:rPr lang="en-US" altLang="zh-CN" sz="2400" dirty="0"/>
              <a:t>B</a:t>
            </a:r>
            <a:r>
              <a:rPr lang="zh-CN" altLang="en-US" sz="2400" dirty="0"/>
              <a:t>，并使两板互相正对。设</a:t>
            </a:r>
            <a:r>
              <a:rPr lang="en-US" altLang="zh-CN" sz="2400" dirty="0"/>
              <a:t>A</a:t>
            </a:r>
            <a:r>
              <a:rPr lang="zh-CN" altLang="en-US" sz="2400" dirty="0"/>
              <a:t>板电荷量为</a:t>
            </a:r>
            <a:r>
              <a:rPr lang="en-US" altLang="zh-CN" sz="2400" i="1" dirty="0" err="1">
                <a:latin typeface="+mj-lt"/>
              </a:rPr>
              <a:t>q</a:t>
            </a:r>
            <a:r>
              <a:rPr lang="en-US" altLang="zh-CN" sz="2400" i="1" baseline="-25000" dirty="0" err="1">
                <a:latin typeface="+mj-lt"/>
              </a:rPr>
              <a:t>A</a:t>
            </a:r>
            <a:r>
              <a:rPr lang="zh-CN" altLang="en-US" sz="2400" dirty="0"/>
              <a:t>，两板面积各为</a:t>
            </a:r>
            <a:r>
              <a:rPr lang="en-US" altLang="zh-CN" sz="2400" dirty="0"/>
              <a:t>S</a:t>
            </a:r>
            <a:r>
              <a:rPr lang="zh-CN" altLang="en-US" sz="2400" dirty="0"/>
              <a:t>，距离为</a:t>
            </a:r>
            <a:r>
              <a:rPr lang="en-US" altLang="zh-CN" sz="2400" i="1" dirty="0">
                <a:latin typeface="+mj-lt"/>
              </a:rPr>
              <a:t>d</a:t>
            </a:r>
            <a:r>
              <a:rPr lang="zh-CN" altLang="en-US" sz="2400" dirty="0"/>
              <a:t>，设</a:t>
            </a:r>
            <a:r>
              <a:rPr lang="en-US" altLang="zh-CN" sz="2400" i="1" dirty="0">
                <a:latin typeface="+mj-lt"/>
              </a:rPr>
              <a:t>d</a:t>
            </a:r>
            <a:r>
              <a:rPr lang="zh-CN" altLang="en-US" sz="2400" dirty="0"/>
              <a:t>小到各板可视为无限大平板。求两板的电势差。</a:t>
            </a:r>
          </a:p>
        </p:txBody>
      </p:sp>
      <p:sp>
        <p:nvSpPr>
          <p:cNvPr id="39940" name="Rectangle 3" descr="浅色下对角线"/>
          <p:cNvSpPr>
            <a:spLocks noChangeArrowheads="1"/>
          </p:cNvSpPr>
          <p:nvPr/>
        </p:nvSpPr>
        <p:spPr bwMode="auto">
          <a:xfrm>
            <a:off x="68580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41" name="Rectangle 4" descr="浅色下对角线"/>
          <p:cNvSpPr>
            <a:spLocks noChangeArrowheads="1"/>
          </p:cNvSpPr>
          <p:nvPr/>
        </p:nvSpPr>
        <p:spPr bwMode="auto">
          <a:xfrm>
            <a:off x="76962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42" name="Text Box 5"/>
          <p:cNvSpPr txBox="1">
            <a:spLocks noChangeArrowheads="1"/>
          </p:cNvSpPr>
          <p:nvPr/>
        </p:nvSpPr>
        <p:spPr bwMode="auto">
          <a:xfrm>
            <a:off x="6724650" y="1752600"/>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A</a:t>
            </a:r>
            <a:r>
              <a:rPr lang="zh-CN" altLang="en-US" sz="2400"/>
              <a:t>　　</a:t>
            </a:r>
            <a:r>
              <a:rPr lang="en-US" altLang="zh-CN" sz="2400"/>
              <a:t>B</a:t>
            </a:r>
          </a:p>
        </p:txBody>
      </p:sp>
      <p:sp>
        <p:nvSpPr>
          <p:cNvPr id="39943" name="Line 6"/>
          <p:cNvSpPr>
            <a:spLocks noChangeShapeType="1"/>
          </p:cNvSpPr>
          <p:nvPr/>
        </p:nvSpPr>
        <p:spPr bwMode="auto">
          <a:xfrm>
            <a:off x="7010400" y="4343400"/>
            <a:ext cx="6858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4" name="Object 7"/>
          <p:cNvGraphicFramePr>
            <a:graphicFrameLocks noChangeAspect="1"/>
          </p:cNvGraphicFramePr>
          <p:nvPr/>
        </p:nvGraphicFramePr>
        <p:xfrm>
          <a:off x="7162800" y="4419600"/>
          <a:ext cx="428625" cy="546100"/>
        </p:xfrm>
        <a:graphic>
          <a:graphicData uri="http://schemas.openxmlformats.org/presentationml/2006/ole">
            <mc:AlternateContent xmlns:mc="http://schemas.openxmlformats.org/markup-compatibility/2006">
              <mc:Choice xmlns:v="urn:schemas-microsoft-com:vml" Requires="v">
                <p:oleObj spid="_x0000_s40106" name="公式" r:id="rId4" imgW="139579" imgH="177646" progId="Equation.3">
                  <p:embed/>
                </p:oleObj>
              </mc:Choice>
              <mc:Fallback>
                <p:oleObj name="公式" r:id="rId4" imgW="139579" imgH="17764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4196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9"/>
          <p:cNvGraphicFramePr>
            <a:graphicFrameLocks noChangeAspect="1"/>
          </p:cNvGraphicFramePr>
          <p:nvPr/>
        </p:nvGraphicFramePr>
        <p:xfrm>
          <a:off x="6400800" y="2863850"/>
          <a:ext cx="465138" cy="565150"/>
        </p:xfrm>
        <a:graphic>
          <a:graphicData uri="http://schemas.openxmlformats.org/presentationml/2006/ole">
            <mc:AlternateContent xmlns:mc="http://schemas.openxmlformats.org/markup-compatibility/2006">
              <mc:Choice xmlns:v="urn:schemas-microsoft-com:vml" Requires="v">
                <p:oleObj spid="_x0000_s40107" name="公式" r:id="rId6" imgW="177569" imgH="215619" progId="Equation.3">
                  <p:embed/>
                </p:oleObj>
              </mc:Choice>
              <mc:Fallback>
                <p:oleObj name="公式" r:id="rId6" imgW="177569" imgH="215619"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863850"/>
                        <a:ext cx="4651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6" name="Object 10"/>
          <p:cNvGraphicFramePr>
            <a:graphicFrameLocks noChangeAspect="1"/>
          </p:cNvGraphicFramePr>
          <p:nvPr/>
        </p:nvGraphicFramePr>
        <p:xfrm>
          <a:off x="6934200" y="2863850"/>
          <a:ext cx="498475" cy="565150"/>
        </p:xfrm>
        <a:graphic>
          <a:graphicData uri="http://schemas.openxmlformats.org/presentationml/2006/ole">
            <mc:AlternateContent xmlns:mc="http://schemas.openxmlformats.org/markup-compatibility/2006">
              <mc:Choice xmlns:v="urn:schemas-microsoft-com:vml" Requires="v">
                <p:oleObj spid="_x0000_s40108" name="公式" r:id="rId8" imgW="190335" imgH="215713" progId="Equation.3">
                  <p:embed/>
                </p:oleObj>
              </mc:Choice>
              <mc:Fallback>
                <p:oleObj name="公式" r:id="rId8" imgW="190335" imgH="2157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286385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1"/>
          <p:cNvGraphicFramePr>
            <a:graphicFrameLocks noChangeAspect="1"/>
          </p:cNvGraphicFramePr>
          <p:nvPr/>
        </p:nvGraphicFramePr>
        <p:xfrm>
          <a:off x="7239000" y="3276600"/>
          <a:ext cx="498475" cy="598488"/>
        </p:xfrm>
        <a:graphic>
          <a:graphicData uri="http://schemas.openxmlformats.org/presentationml/2006/ole">
            <mc:AlternateContent xmlns:mc="http://schemas.openxmlformats.org/markup-compatibility/2006">
              <mc:Choice xmlns:v="urn:schemas-microsoft-com:vml" Requires="v">
                <p:oleObj spid="_x0000_s40109" name="公式" r:id="rId10" imgW="190500" imgH="228600" progId="Equation.3">
                  <p:embed/>
                </p:oleObj>
              </mc:Choice>
              <mc:Fallback>
                <p:oleObj name="公式" r:id="rId10" imgW="19050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32766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2"/>
          <p:cNvGraphicFramePr>
            <a:graphicFrameLocks noChangeAspect="1"/>
          </p:cNvGraphicFramePr>
          <p:nvPr/>
        </p:nvGraphicFramePr>
        <p:xfrm>
          <a:off x="7848600" y="3276600"/>
          <a:ext cx="498475" cy="565150"/>
        </p:xfrm>
        <a:graphic>
          <a:graphicData uri="http://schemas.openxmlformats.org/presentationml/2006/ole">
            <mc:AlternateContent xmlns:mc="http://schemas.openxmlformats.org/markup-compatibility/2006">
              <mc:Choice xmlns:v="urn:schemas-microsoft-com:vml" Requires="v">
                <p:oleObj spid="_x0000_s40110" name="公式" r:id="rId12" imgW="190335" imgH="215713" progId="Equation.3">
                  <p:embed/>
                </p:oleObj>
              </mc:Choice>
              <mc:Fallback>
                <p:oleObj name="公式" r:id="rId12" imgW="190335" imgH="215713"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327660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13"/>
          <p:cNvGraphicFramePr>
            <a:graphicFrameLocks noChangeAspect="1"/>
          </p:cNvGraphicFramePr>
          <p:nvPr/>
        </p:nvGraphicFramePr>
        <p:xfrm>
          <a:off x="533400" y="1905000"/>
          <a:ext cx="2362200" cy="1103313"/>
        </p:xfrm>
        <a:graphic>
          <a:graphicData uri="http://schemas.openxmlformats.org/presentationml/2006/ole">
            <mc:AlternateContent xmlns:mc="http://schemas.openxmlformats.org/markup-compatibility/2006">
              <mc:Choice xmlns:v="urn:schemas-microsoft-com:vml" Requires="v">
                <p:oleObj spid="_x0000_s40111" name="公式" r:id="rId14" imgW="977900" imgH="457200" progId="Equation.3">
                  <p:embed/>
                </p:oleObj>
              </mc:Choice>
              <mc:Fallback>
                <p:oleObj name="公式" r:id="rId14" imgW="977900" imgH="457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1905000"/>
                        <a:ext cx="23622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0" name="Object 14"/>
          <p:cNvGraphicFramePr>
            <a:graphicFrameLocks noChangeAspect="1"/>
          </p:cNvGraphicFramePr>
          <p:nvPr/>
        </p:nvGraphicFramePr>
        <p:xfrm>
          <a:off x="2954338" y="1876425"/>
          <a:ext cx="2947987" cy="1095375"/>
        </p:xfrm>
        <a:graphic>
          <a:graphicData uri="http://schemas.openxmlformats.org/presentationml/2006/ole">
            <mc:AlternateContent xmlns:mc="http://schemas.openxmlformats.org/markup-compatibility/2006">
              <mc:Choice xmlns:v="urn:schemas-microsoft-com:vml" Requires="v">
                <p:oleObj spid="_x0000_s40112" name="公式" r:id="rId16" imgW="1295400" imgH="482600" progId="Equation.3">
                  <p:embed/>
                </p:oleObj>
              </mc:Choice>
              <mc:Fallback>
                <p:oleObj name="公式" r:id="rId16" imgW="1295400" imgH="4826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54338" y="1876425"/>
                        <a:ext cx="2947987"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1" name="Object 15"/>
          <p:cNvGraphicFramePr>
            <a:graphicFrameLocks noChangeAspect="1"/>
          </p:cNvGraphicFramePr>
          <p:nvPr/>
        </p:nvGraphicFramePr>
        <p:xfrm>
          <a:off x="519113" y="3657600"/>
          <a:ext cx="5211762" cy="549275"/>
        </p:xfrm>
        <a:graphic>
          <a:graphicData uri="http://schemas.openxmlformats.org/presentationml/2006/ole">
            <mc:AlternateContent xmlns:mc="http://schemas.openxmlformats.org/markup-compatibility/2006">
              <mc:Choice xmlns:v="urn:schemas-microsoft-com:vml" Requires="v">
                <p:oleObj spid="_x0000_s40113" name="公式" r:id="rId18" imgW="2171700" imgH="228600" progId="Equation.3">
                  <p:embed/>
                </p:oleObj>
              </mc:Choice>
              <mc:Fallback>
                <p:oleObj name="公式" r:id="rId18" imgW="2171700" imgH="22860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9113" y="3657600"/>
                        <a:ext cx="52117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2" name="Text Box 16"/>
          <p:cNvSpPr txBox="1">
            <a:spLocks noChangeArrowheads="1"/>
          </p:cNvSpPr>
          <p:nvPr/>
        </p:nvSpPr>
        <p:spPr bwMode="auto">
          <a:xfrm>
            <a:off x="6069449" y="2467439"/>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dirty="0" smtClean="0">
                <a:solidFill>
                  <a:srgbClr val="792B25"/>
                </a:solidFill>
                <a:latin typeface="Times New Roman" panose="02020603050405020304" pitchFamily="18" charset="0"/>
              </a:rPr>
              <a:t>I</a:t>
            </a:r>
            <a:r>
              <a:rPr lang="zh-CN" altLang="en-US" sz="2400" b="0" i="1" dirty="0">
                <a:solidFill>
                  <a:srgbClr val="792B25"/>
                </a:solidFill>
                <a:latin typeface="Times New Roman" panose="02020603050405020304" pitchFamily="18" charset="0"/>
              </a:rPr>
              <a:t>　　　</a:t>
            </a:r>
            <a:r>
              <a:rPr lang="en-US" altLang="zh-CN" sz="2400" b="0" i="1" dirty="0">
                <a:solidFill>
                  <a:srgbClr val="792B25"/>
                </a:solidFill>
                <a:latin typeface="Times New Roman" panose="02020603050405020304" pitchFamily="18" charset="0"/>
              </a:rPr>
              <a:t>II</a:t>
            </a:r>
            <a:r>
              <a:rPr lang="zh-CN" altLang="en-US" sz="2400" b="0" i="1" dirty="0">
                <a:solidFill>
                  <a:srgbClr val="792B25"/>
                </a:solidFill>
                <a:latin typeface="Times New Roman" panose="02020603050405020304" pitchFamily="18" charset="0"/>
              </a:rPr>
              <a:t>　　</a:t>
            </a:r>
            <a:r>
              <a:rPr lang="en-US" altLang="zh-CN" sz="2400" b="0" i="1" dirty="0">
                <a:solidFill>
                  <a:srgbClr val="792B25"/>
                </a:solidFill>
                <a:latin typeface="Times New Roman" panose="02020603050405020304" pitchFamily="18" charset="0"/>
              </a:rPr>
              <a:t>III</a:t>
            </a:r>
          </a:p>
        </p:txBody>
      </p:sp>
      <p:sp>
        <p:nvSpPr>
          <p:cNvPr id="39953" name="Line 17"/>
          <p:cNvSpPr>
            <a:spLocks noChangeShapeType="1"/>
          </p:cNvSpPr>
          <p:nvPr/>
        </p:nvSpPr>
        <p:spPr bwMode="auto">
          <a:xfrm>
            <a:off x="7162800" y="5105400"/>
            <a:ext cx="1524000" cy="0"/>
          </a:xfrm>
          <a:prstGeom prst="line">
            <a:avLst/>
          </a:prstGeom>
          <a:noFill/>
          <a:ln w="381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54" name="Object 18"/>
          <p:cNvGraphicFramePr>
            <a:graphicFrameLocks noChangeAspect="1"/>
          </p:cNvGraphicFramePr>
          <p:nvPr/>
        </p:nvGraphicFramePr>
        <p:xfrm>
          <a:off x="7772400" y="5181600"/>
          <a:ext cx="293688" cy="457200"/>
        </p:xfrm>
        <a:graphic>
          <a:graphicData uri="http://schemas.openxmlformats.org/presentationml/2006/ole">
            <mc:AlternateContent xmlns:mc="http://schemas.openxmlformats.org/markup-compatibility/2006">
              <mc:Choice xmlns:v="urn:schemas-microsoft-com:vml" Requires="v">
                <p:oleObj spid="_x0000_s40114" name="公式" r:id="rId20" imgW="114102" imgH="177492" progId="Equation.3">
                  <p:embed/>
                </p:oleObj>
              </mc:Choice>
              <mc:Fallback>
                <p:oleObj name="公式" r:id="rId20" imgW="114102" imgH="177492"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2400" y="5181600"/>
                        <a:ext cx="293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5" name="Object 20"/>
          <p:cNvGraphicFramePr>
            <a:graphicFrameLocks noChangeAspect="1"/>
          </p:cNvGraphicFramePr>
          <p:nvPr/>
        </p:nvGraphicFramePr>
        <p:xfrm>
          <a:off x="1411288" y="4267200"/>
          <a:ext cx="2711450" cy="2590800"/>
        </p:xfrm>
        <a:graphic>
          <a:graphicData uri="http://schemas.openxmlformats.org/presentationml/2006/ole">
            <mc:AlternateContent xmlns:mc="http://schemas.openxmlformats.org/markup-compatibility/2006">
              <mc:Choice xmlns:v="urn:schemas-microsoft-com:vml" Requires="v">
                <p:oleObj spid="_x0000_s40115" name="公式" r:id="rId22" imgW="1384300" imgH="1320800" progId="Equation.3">
                  <p:embed/>
                </p:oleObj>
              </mc:Choice>
              <mc:Fallback>
                <p:oleObj name="公式" r:id="rId22" imgW="1384300" imgH="1320800"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11288" y="4267200"/>
                        <a:ext cx="271145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矩形 19"/>
          <p:cNvSpPr/>
          <p:nvPr/>
        </p:nvSpPr>
        <p:spPr>
          <a:xfrm>
            <a:off x="6497862" y="2310035"/>
            <a:ext cx="436338" cy="369332"/>
          </a:xfrm>
          <a:prstGeom prst="rect">
            <a:avLst/>
          </a:prstGeom>
        </p:spPr>
        <p:txBody>
          <a:bodyPr wrap="none">
            <a:spAutoFit/>
          </a:bodyPr>
          <a:lstStyle/>
          <a:p>
            <a:r>
              <a:rPr lang="en-US" altLang="zh-CN" i="1" dirty="0" err="1"/>
              <a:t>q</a:t>
            </a:r>
            <a:r>
              <a:rPr lang="en-US" altLang="zh-CN" i="1" baseline="-25000" dirty="0" err="1"/>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16EA7D3-5B3E-4C6C-82D6-18AF9D749753}" type="slidenum">
              <a:rPr lang="en-US" altLang="zh-CN" sz="800" b="0" smtClean="0"/>
              <a:pPr>
                <a:spcBef>
                  <a:spcPct val="0"/>
                </a:spcBef>
                <a:buFontTx/>
                <a:buNone/>
              </a:pPr>
              <a:t>48</a:t>
            </a:fld>
            <a:endParaRPr lang="en-US" altLang="zh-CN" sz="800" b="0" smtClean="0"/>
          </a:p>
        </p:txBody>
      </p:sp>
      <p:sp>
        <p:nvSpPr>
          <p:cNvPr id="40963" name="Text Box 2"/>
          <p:cNvSpPr txBox="1">
            <a:spLocks noChangeArrowheads="1"/>
          </p:cNvSpPr>
          <p:nvPr/>
        </p:nvSpPr>
        <p:spPr bwMode="auto">
          <a:xfrm>
            <a:off x="914400" y="152400"/>
            <a:ext cx="80010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例   把带电金属平板</a:t>
            </a:r>
            <a:r>
              <a:rPr lang="en-US" altLang="zh-CN" sz="2400" dirty="0"/>
              <a:t>A</a:t>
            </a:r>
            <a:r>
              <a:rPr lang="zh-CN" altLang="en-US" sz="2400" dirty="0"/>
              <a:t>移近一块长、宽均与</a:t>
            </a:r>
            <a:r>
              <a:rPr lang="en-US" altLang="zh-CN" sz="2400" dirty="0"/>
              <a:t>A</a:t>
            </a:r>
            <a:r>
              <a:rPr lang="zh-CN" altLang="en-US" sz="2400" dirty="0"/>
              <a:t>相等的中性金属平板</a:t>
            </a:r>
            <a:r>
              <a:rPr lang="en-US" altLang="zh-CN" sz="2400" dirty="0"/>
              <a:t>B</a:t>
            </a:r>
            <a:r>
              <a:rPr lang="zh-CN" altLang="en-US" sz="2400" dirty="0"/>
              <a:t>，并使两板互相正对。设</a:t>
            </a:r>
            <a:r>
              <a:rPr lang="en-US" altLang="zh-CN" sz="2400" dirty="0"/>
              <a:t>A</a:t>
            </a:r>
            <a:r>
              <a:rPr lang="zh-CN" altLang="en-US" sz="2400" dirty="0"/>
              <a:t>板电荷量为</a:t>
            </a:r>
            <a:r>
              <a:rPr lang="en-US" altLang="zh-CN" sz="2400" dirty="0" err="1"/>
              <a:t>q</a:t>
            </a:r>
            <a:r>
              <a:rPr lang="en-US" altLang="zh-CN" sz="2400" baseline="-25000" dirty="0" err="1"/>
              <a:t>A</a:t>
            </a:r>
            <a:r>
              <a:rPr lang="zh-CN" altLang="en-US" sz="2400" dirty="0"/>
              <a:t>，两板面积各为</a:t>
            </a:r>
            <a:r>
              <a:rPr lang="en-US" altLang="zh-CN" sz="2400" dirty="0"/>
              <a:t>S</a:t>
            </a:r>
            <a:r>
              <a:rPr lang="zh-CN" altLang="en-US" sz="2400" dirty="0"/>
              <a:t>，距离为</a:t>
            </a:r>
            <a:r>
              <a:rPr lang="en-US" altLang="zh-CN" sz="2400" dirty="0"/>
              <a:t>d</a:t>
            </a:r>
            <a:r>
              <a:rPr lang="zh-CN" altLang="en-US" sz="2400" dirty="0"/>
              <a:t>，设</a:t>
            </a:r>
            <a:r>
              <a:rPr lang="en-US" altLang="zh-CN" sz="2400" dirty="0"/>
              <a:t>d</a:t>
            </a:r>
            <a:r>
              <a:rPr lang="zh-CN" altLang="en-US" sz="2400" dirty="0"/>
              <a:t>小到各板可视为无限大平板。</a:t>
            </a:r>
            <a:r>
              <a:rPr lang="zh-CN" altLang="en-US" sz="2400" dirty="0">
                <a:solidFill>
                  <a:srgbClr val="C00000"/>
                </a:solidFill>
              </a:rPr>
              <a:t>若将</a:t>
            </a:r>
            <a:r>
              <a:rPr lang="en-US" altLang="zh-CN" sz="2400" dirty="0">
                <a:solidFill>
                  <a:srgbClr val="C00000"/>
                </a:solidFill>
              </a:rPr>
              <a:t>B</a:t>
            </a:r>
            <a:r>
              <a:rPr lang="zh-CN" altLang="en-US" sz="2400" dirty="0">
                <a:solidFill>
                  <a:srgbClr val="C00000"/>
                </a:solidFill>
              </a:rPr>
              <a:t>接地，求两板的电势差。</a:t>
            </a:r>
          </a:p>
        </p:txBody>
      </p:sp>
      <p:sp>
        <p:nvSpPr>
          <p:cNvPr id="40964" name="Rectangle 3" descr="浅色下对角线"/>
          <p:cNvSpPr>
            <a:spLocks noChangeArrowheads="1"/>
          </p:cNvSpPr>
          <p:nvPr/>
        </p:nvSpPr>
        <p:spPr bwMode="auto">
          <a:xfrm>
            <a:off x="68580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5" name="Rectangle 4" descr="浅色下对角线"/>
          <p:cNvSpPr>
            <a:spLocks noChangeArrowheads="1"/>
          </p:cNvSpPr>
          <p:nvPr/>
        </p:nvSpPr>
        <p:spPr bwMode="auto">
          <a:xfrm>
            <a:off x="7696200" y="2286000"/>
            <a:ext cx="152400" cy="205740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6" name="Text Box 5"/>
          <p:cNvSpPr txBox="1">
            <a:spLocks noChangeArrowheads="1"/>
          </p:cNvSpPr>
          <p:nvPr/>
        </p:nvSpPr>
        <p:spPr bwMode="auto">
          <a:xfrm>
            <a:off x="6724650" y="1752600"/>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A</a:t>
            </a:r>
            <a:r>
              <a:rPr lang="zh-CN" altLang="en-US" sz="2400"/>
              <a:t>　　</a:t>
            </a:r>
            <a:r>
              <a:rPr lang="en-US" altLang="zh-CN" sz="2400"/>
              <a:t>B</a:t>
            </a:r>
          </a:p>
        </p:txBody>
      </p:sp>
      <p:sp>
        <p:nvSpPr>
          <p:cNvPr id="40967" name="Line 6"/>
          <p:cNvSpPr>
            <a:spLocks noChangeShapeType="1"/>
          </p:cNvSpPr>
          <p:nvPr/>
        </p:nvSpPr>
        <p:spPr bwMode="auto">
          <a:xfrm>
            <a:off x="7010400" y="4343400"/>
            <a:ext cx="685800" cy="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68" name="Object 7"/>
          <p:cNvGraphicFramePr>
            <a:graphicFrameLocks noChangeAspect="1"/>
          </p:cNvGraphicFramePr>
          <p:nvPr/>
        </p:nvGraphicFramePr>
        <p:xfrm>
          <a:off x="7162800" y="4419600"/>
          <a:ext cx="428625" cy="546100"/>
        </p:xfrm>
        <a:graphic>
          <a:graphicData uri="http://schemas.openxmlformats.org/presentationml/2006/ole">
            <mc:AlternateContent xmlns:mc="http://schemas.openxmlformats.org/markup-compatibility/2006">
              <mc:Choice xmlns:v="urn:schemas-microsoft-com:vml" Requires="v">
                <p:oleObj spid="_x0000_s41147" name="公式" r:id="rId4" imgW="139579" imgH="177646" progId="Equation.3">
                  <p:embed/>
                </p:oleObj>
              </mc:Choice>
              <mc:Fallback>
                <p:oleObj name="公式" r:id="rId4" imgW="139579" imgH="17764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419600"/>
                        <a:ext cx="428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8"/>
          <p:cNvGraphicFramePr>
            <a:graphicFrameLocks noChangeAspect="1"/>
          </p:cNvGraphicFramePr>
          <p:nvPr/>
        </p:nvGraphicFramePr>
        <p:xfrm>
          <a:off x="6400800" y="2863850"/>
          <a:ext cx="465138" cy="565150"/>
        </p:xfrm>
        <a:graphic>
          <a:graphicData uri="http://schemas.openxmlformats.org/presentationml/2006/ole">
            <mc:AlternateContent xmlns:mc="http://schemas.openxmlformats.org/markup-compatibility/2006">
              <mc:Choice xmlns:v="urn:schemas-microsoft-com:vml" Requires="v">
                <p:oleObj spid="_x0000_s41148" name="公式" r:id="rId6" imgW="177569" imgH="215619" progId="Equation.3">
                  <p:embed/>
                </p:oleObj>
              </mc:Choice>
              <mc:Fallback>
                <p:oleObj name="公式" r:id="rId6" imgW="177569"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863850"/>
                        <a:ext cx="4651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9"/>
          <p:cNvGraphicFramePr>
            <a:graphicFrameLocks noChangeAspect="1"/>
          </p:cNvGraphicFramePr>
          <p:nvPr/>
        </p:nvGraphicFramePr>
        <p:xfrm>
          <a:off x="6934200" y="2863850"/>
          <a:ext cx="498475" cy="565150"/>
        </p:xfrm>
        <a:graphic>
          <a:graphicData uri="http://schemas.openxmlformats.org/presentationml/2006/ole">
            <mc:AlternateContent xmlns:mc="http://schemas.openxmlformats.org/markup-compatibility/2006">
              <mc:Choice xmlns:v="urn:schemas-microsoft-com:vml" Requires="v">
                <p:oleObj spid="_x0000_s41149" name="公式" r:id="rId8" imgW="190335" imgH="215713" progId="Equation.3">
                  <p:embed/>
                </p:oleObj>
              </mc:Choice>
              <mc:Fallback>
                <p:oleObj name="公式" r:id="rId8" imgW="190335" imgH="215713"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286385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10"/>
          <p:cNvGraphicFramePr>
            <a:graphicFrameLocks noChangeAspect="1"/>
          </p:cNvGraphicFramePr>
          <p:nvPr/>
        </p:nvGraphicFramePr>
        <p:xfrm>
          <a:off x="7239000" y="3276600"/>
          <a:ext cx="498475" cy="598488"/>
        </p:xfrm>
        <a:graphic>
          <a:graphicData uri="http://schemas.openxmlformats.org/presentationml/2006/ole">
            <mc:AlternateContent xmlns:mc="http://schemas.openxmlformats.org/markup-compatibility/2006">
              <mc:Choice xmlns:v="urn:schemas-microsoft-com:vml" Requires="v">
                <p:oleObj spid="_x0000_s41150" name="公式" r:id="rId10" imgW="190500" imgH="228600" progId="Equation.3">
                  <p:embed/>
                </p:oleObj>
              </mc:Choice>
              <mc:Fallback>
                <p:oleObj name="公式" r:id="rId10" imgW="1905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3276600"/>
                        <a:ext cx="49847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2" name="Object 11"/>
          <p:cNvGraphicFramePr>
            <a:graphicFrameLocks noChangeAspect="1"/>
          </p:cNvGraphicFramePr>
          <p:nvPr/>
        </p:nvGraphicFramePr>
        <p:xfrm>
          <a:off x="7848600" y="3276600"/>
          <a:ext cx="498475" cy="565150"/>
        </p:xfrm>
        <a:graphic>
          <a:graphicData uri="http://schemas.openxmlformats.org/presentationml/2006/ole">
            <mc:AlternateContent xmlns:mc="http://schemas.openxmlformats.org/markup-compatibility/2006">
              <mc:Choice xmlns:v="urn:schemas-microsoft-com:vml" Requires="v">
                <p:oleObj spid="_x0000_s41151" name="公式" r:id="rId12" imgW="190335" imgH="215713" progId="Equation.3">
                  <p:embed/>
                </p:oleObj>
              </mc:Choice>
              <mc:Fallback>
                <p:oleObj name="公式" r:id="rId12" imgW="190335" imgH="215713"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3276600"/>
                        <a:ext cx="4984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3" name="Object 14"/>
          <p:cNvGraphicFramePr>
            <a:graphicFrameLocks noChangeAspect="1"/>
          </p:cNvGraphicFramePr>
          <p:nvPr>
            <p:extLst>
              <p:ext uri="{D42A27DB-BD31-4B8C-83A1-F6EECF244321}">
                <p14:modId xmlns:p14="http://schemas.microsoft.com/office/powerpoint/2010/main" val="1794554413"/>
              </p:ext>
            </p:extLst>
          </p:nvPr>
        </p:nvGraphicFramePr>
        <p:xfrm>
          <a:off x="476250" y="3646077"/>
          <a:ext cx="2622550" cy="1098550"/>
        </p:xfrm>
        <a:graphic>
          <a:graphicData uri="http://schemas.openxmlformats.org/presentationml/2006/ole">
            <mc:AlternateContent xmlns:mc="http://schemas.openxmlformats.org/markup-compatibility/2006">
              <mc:Choice xmlns:v="urn:schemas-microsoft-com:vml" Requires="v">
                <p:oleObj spid="_x0000_s41152" name="公式" r:id="rId14" imgW="1092200" imgH="457200" progId="Equation.3">
                  <p:embed/>
                </p:oleObj>
              </mc:Choice>
              <mc:Fallback>
                <p:oleObj name="公式" r:id="rId14" imgW="1092200" imgH="4572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250" y="3646077"/>
                        <a:ext cx="26225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4" name="Text Box 15"/>
          <p:cNvSpPr txBox="1">
            <a:spLocks noChangeArrowheads="1"/>
          </p:cNvSpPr>
          <p:nvPr/>
        </p:nvSpPr>
        <p:spPr bwMode="auto">
          <a:xfrm>
            <a:off x="6400800" y="24384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solidFill>
                  <a:srgbClr val="792B25"/>
                </a:solidFill>
                <a:latin typeface="Times New Roman" panose="02020603050405020304" pitchFamily="18" charset="0"/>
              </a:rPr>
              <a:t>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a:t>
            </a:r>
            <a:r>
              <a:rPr lang="zh-CN" altLang="en-US" sz="2400" b="0" i="1">
                <a:solidFill>
                  <a:srgbClr val="792B25"/>
                </a:solidFill>
                <a:latin typeface="Times New Roman" panose="02020603050405020304" pitchFamily="18" charset="0"/>
              </a:rPr>
              <a:t>　　</a:t>
            </a:r>
            <a:r>
              <a:rPr lang="en-US" altLang="zh-CN" sz="2400" b="0" i="1">
                <a:solidFill>
                  <a:srgbClr val="792B25"/>
                </a:solidFill>
                <a:latin typeface="Times New Roman" panose="02020603050405020304" pitchFamily="18" charset="0"/>
              </a:rPr>
              <a:t>III</a:t>
            </a:r>
          </a:p>
        </p:txBody>
      </p:sp>
      <p:sp>
        <p:nvSpPr>
          <p:cNvPr id="40975" name="Line 16"/>
          <p:cNvSpPr>
            <a:spLocks noChangeShapeType="1"/>
          </p:cNvSpPr>
          <p:nvPr/>
        </p:nvSpPr>
        <p:spPr bwMode="auto">
          <a:xfrm>
            <a:off x="7162800" y="5105400"/>
            <a:ext cx="1524000" cy="0"/>
          </a:xfrm>
          <a:prstGeom prst="line">
            <a:avLst/>
          </a:prstGeom>
          <a:noFill/>
          <a:ln w="381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6" name="Object 17"/>
          <p:cNvGraphicFramePr>
            <a:graphicFrameLocks noChangeAspect="1"/>
          </p:cNvGraphicFramePr>
          <p:nvPr/>
        </p:nvGraphicFramePr>
        <p:xfrm>
          <a:off x="7772400" y="5181600"/>
          <a:ext cx="293688" cy="457200"/>
        </p:xfrm>
        <a:graphic>
          <a:graphicData uri="http://schemas.openxmlformats.org/presentationml/2006/ole">
            <mc:AlternateContent xmlns:mc="http://schemas.openxmlformats.org/markup-compatibility/2006">
              <mc:Choice xmlns:v="urn:schemas-microsoft-com:vml" Requires="v">
                <p:oleObj spid="_x0000_s41153" name="公式" r:id="rId16" imgW="114102" imgH="177492" progId="Equation.3">
                  <p:embed/>
                </p:oleObj>
              </mc:Choice>
              <mc:Fallback>
                <p:oleObj name="公式" r:id="rId16" imgW="114102" imgH="177492"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2400" y="5181600"/>
                        <a:ext cx="293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7" name="Object 18"/>
          <p:cNvGraphicFramePr>
            <a:graphicFrameLocks noChangeAspect="1"/>
          </p:cNvGraphicFramePr>
          <p:nvPr>
            <p:extLst>
              <p:ext uri="{D42A27DB-BD31-4B8C-83A1-F6EECF244321}">
                <p14:modId xmlns:p14="http://schemas.microsoft.com/office/powerpoint/2010/main" val="1874934066"/>
              </p:ext>
            </p:extLst>
          </p:nvPr>
        </p:nvGraphicFramePr>
        <p:xfrm>
          <a:off x="3406775" y="3626643"/>
          <a:ext cx="2644775" cy="1585913"/>
        </p:xfrm>
        <a:graphic>
          <a:graphicData uri="http://schemas.openxmlformats.org/presentationml/2006/ole">
            <mc:AlternateContent xmlns:mc="http://schemas.openxmlformats.org/markup-compatibility/2006">
              <mc:Choice xmlns:v="urn:schemas-microsoft-com:vml" Requires="v">
                <p:oleObj spid="_x0000_s41154" name="公式" r:id="rId18" imgW="1143000" imgH="685800" progId="Equation.3">
                  <p:embed/>
                </p:oleObj>
              </mc:Choice>
              <mc:Fallback>
                <p:oleObj name="公式" r:id="rId18" imgW="1143000" imgH="68580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6775" y="3626643"/>
                        <a:ext cx="2644775" cy="158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8" name="Line 19"/>
          <p:cNvSpPr>
            <a:spLocks noChangeShapeType="1"/>
          </p:cNvSpPr>
          <p:nvPr/>
        </p:nvSpPr>
        <p:spPr bwMode="auto">
          <a:xfrm>
            <a:off x="8077200" y="4495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Line 20"/>
          <p:cNvSpPr>
            <a:spLocks noChangeShapeType="1"/>
          </p:cNvSpPr>
          <p:nvPr/>
        </p:nvSpPr>
        <p:spPr bwMode="auto">
          <a:xfrm>
            <a:off x="8196263" y="46037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21"/>
          <p:cNvSpPr>
            <a:spLocks noChangeShapeType="1"/>
          </p:cNvSpPr>
          <p:nvPr/>
        </p:nvSpPr>
        <p:spPr bwMode="auto">
          <a:xfrm>
            <a:off x="8255000" y="4691063"/>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22"/>
          <p:cNvSpPr>
            <a:spLocks noChangeShapeType="1"/>
          </p:cNvSpPr>
          <p:nvPr/>
        </p:nvSpPr>
        <p:spPr bwMode="auto">
          <a:xfrm>
            <a:off x="7848600" y="41148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23"/>
          <p:cNvSpPr>
            <a:spLocks noChangeShapeType="1"/>
          </p:cNvSpPr>
          <p:nvPr/>
        </p:nvSpPr>
        <p:spPr bwMode="auto">
          <a:xfrm>
            <a:off x="8305800" y="4114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3" name="Object 25"/>
          <p:cNvGraphicFramePr>
            <a:graphicFrameLocks noChangeAspect="1"/>
          </p:cNvGraphicFramePr>
          <p:nvPr/>
        </p:nvGraphicFramePr>
        <p:xfrm>
          <a:off x="533400" y="1905000"/>
          <a:ext cx="2362200" cy="1103313"/>
        </p:xfrm>
        <a:graphic>
          <a:graphicData uri="http://schemas.openxmlformats.org/presentationml/2006/ole">
            <mc:AlternateContent xmlns:mc="http://schemas.openxmlformats.org/markup-compatibility/2006">
              <mc:Choice xmlns:v="urn:schemas-microsoft-com:vml" Requires="v">
                <p:oleObj spid="_x0000_s41155" name="公式" r:id="rId20" imgW="977900" imgH="457200" progId="Equation.3">
                  <p:embed/>
                </p:oleObj>
              </mc:Choice>
              <mc:Fallback>
                <p:oleObj name="公式" r:id="rId20" imgW="977900" imgH="457200"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 y="1905000"/>
                        <a:ext cx="23622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4" name="Object 26"/>
          <p:cNvGraphicFramePr>
            <a:graphicFrameLocks noChangeAspect="1"/>
          </p:cNvGraphicFramePr>
          <p:nvPr/>
        </p:nvGraphicFramePr>
        <p:xfrm>
          <a:off x="3200400" y="1905000"/>
          <a:ext cx="2455863" cy="1038225"/>
        </p:xfrm>
        <a:graphic>
          <a:graphicData uri="http://schemas.openxmlformats.org/presentationml/2006/ole">
            <mc:AlternateContent xmlns:mc="http://schemas.openxmlformats.org/markup-compatibility/2006">
              <mc:Choice xmlns:v="urn:schemas-microsoft-com:vml" Requires="v">
                <p:oleObj spid="_x0000_s41156" name="公式" r:id="rId22" imgW="1079500" imgH="457200" progId="Equation.3">
                  <p:embed/>
                </p:oleObj>
              </mc:Choice>
              <mc:Fallback>
                <p:oleObj name="公式" r:id="rId22" imgW="1079500" imgH="457200"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00400" y="1905000"/>
                        <a:ext cx="24558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5" name="矩形 1"/>
          <p:cNvSpPr>
            <a:spLocks noChangeArrowheads="1"/>
          </p:cNvSpPr>
          <p:nvPr/>
        </p:nvSpPr>
        <p:spPr bwMode="auto">
          <a:xfrm>
            <a:off x="3048000" y="1828800"/>
            <a:ext cx="2800350" cy="13716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 name="文本框 2"/>
          <p:cNvSpPr txBox="1">
            <a:spLocks noChangeArrowheads="1"/>
          </p:cNvSpPr>
          <p:nvPr/>
        </p:nvSpPr>
        <p:spPr bwMode="auto">
          <a:xfrm>
            <a:off x="1117600" y="5212556"/>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t>这就是一种常见的电容器，即平行板电容器。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D24EB08-3531-47FF-A2F6-1A911F907759}" type="slidenum">
              <a:rPr lang="en-US" altLang="zh-CN" sz="800" b="0" smtClean="0"/>
              <a:pPr>
                <a:spcBef>
                  <a:spcPct val="0"/>
                </a:spcBef>
                <a:buFontTx/>
                <a:buNone/>
              </a:pPr>
              <a:t>49</a:t>
            </a:fld>
            <a:endParaRPr lang="en-US" altLang="zh-CN" sz="800" b="0" smtClean="0"/>
          </a:p>
        </p:txBody>
      </p:sp>
      <p:sp>
        <p:nvSpPr>
          <p:cNvPr id="45060" name="矩形 1"/>
          <p:cNvSpPr>
            <a:spLocks noChangeArrowheads="1"/>
          </p:cNvSpPr>
          <p:nvPr/>
        </p:nvSpPr>
        <p:spPr bwMode="auto">
          <a:xfrm>
            <a:off x="804069" y="3276600"/>
            <a:ext cx="7397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a:solidFill>
                  <a:srgbClr val="CC0000"/>
                </a:solidFill>
                <a:latin typeface="宋体" panose="02010600030101010101" pitchFamily="2" charset="-122"/>
              </a:rPr>
              <a:t>电容器：能够容纳“电”的容器。。。。。。</a:t>
            </a:r>
            <a:endParaRPr lang="en-US" altLang="zh-CN" sz="2800" dirty="0">
              <a:solidFill>
                <a:srgbClr val="CC0000"/>
              </a:solidFill>
              <a:latin typeface="宋体" panose="02010600030101010101" pitchFamily="2" charset="-122"/>
            </a:endParaRPr>
          </a:p>
          <a:p>
            <a:pPr eaLnBrk="1" hangingPunct="1">
              <a:spcBef>
                <a:spcPct val="50000"/>
              </a:spcBef>
              <a:buFontTx/>
              <a:buNone/>
            </a:pPr>
            <a:r>
              <a:rPr lang="zh-CN" altLang="en-US" sz="2800" dirty="0">
                <a:solidFill>
                  <a:srgbClr val="CC0000"/>
                </a:solidFill>
                <a:latin typeface="宋体" panose="02010600030101010101" pitchFamily="2" charset="-122"/>
              </a:rPr>
              <a:t>电容：电容器容纳“电”的能力、本领。。。</a:t>
            </a:r>
          </a:p>
        </p:txBody>
      </p:sp>
      <p:sp>
        <p:nvSpPr>
          <p:cNvPr id="6" name="文本框 5"/>
          <p:cNvSpPr txBox="1"/>
          <p:nvPr/>
        </p:nvSpPr>
        <p:spPr>
          <a:xfrm>
            <a:off x="901035" y="1002268"/>
            <a:ext cx="6109365" cy="369332"/>
          </a:xfrm>
          <a:prstGeom prst="rect">
            <a:avLst/>
          </a:prstGeom>
          <a:noFill/>
        </p:spPr>
        <p:txBody>
          <a:bodyPr wrap="none" rtlCol="0">
            <a:spAutoFit/>
          </a:bodyPr>
          <a:lstStyle/>
          <a:p>
            <a:r>
              <a:rPr lang="zh-CN" altLang="en-US" dirty="0"/>
              <a:t>不难</a:t>
            </a:r>
            <a:r>
              <a:rPr lang="zh-CN" altLang="en-US" dirty="0" smtClean="0"/>
              <a:t>想象，随着</a:t>
            </a:r>
            <a:r>
              <a:rPr lang="en-US" altLang="zh-CN" dirty="0" smtClean="0"/>
              <a:t>Q</a:t>
            </a:r>
            <a:r>
              <a:rPr lang="zh-CN" altLang="en-US" dirty="0" smtClean="0"/>
              <a:t>的增减，</a:t>
            </a:r>
            <a:r>
              <a:rPr lang="en-US" altLang="zh-CN" dirty="0" smtClean="0"/>
              <a:t>U</a:t>
            </a:r>
            <a:r>
              <a:rPr lang="zh-CN" altLang="en-US" dirty="0" smtClean="0"/>
              <a:t>将相应增减，两者应成正比。</a:t>
            </a:r>
            <a:endParaRPr lang="zh-CN" altLang="en-US" dirty="0"/>
          </a:p>
        </p:txBody>
      </p:sp>
      <p:sp>
        <p:nvSpPr>
          <p:cNvPr id="7" name="Text Box 3"/>
          <p:cNvSpPr txBox="1">
            <a:spLocks noChangeArrowheads="1"/>
          </p:cNvSpPr>
          <p:nvPr/>
        </p:nvSpPr>
        <p:spPr bwMode="auto">
          <a:xfrm>
            <a:off x="865236" y="1793080"/>
            <a:ext cx="317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smtClean="0">
                <a:latin typeface="Times New Roman" panose="02020603050405020304" pitchFamily="18" charset="0"/>
              </a:rPr>
              <a:t>定义</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电容器</a:t>
            </a:r>
            <a:r>
              <a:rPr lang="zh-CN" altLang="en-US" sz="2800" dirty="0">
                <a:latin typeface="Times New Roman" panose="02020603050405020304" pitchFamily="18" charset="0"/>
              </a:rPr>
              <a:t>电容</a:t>
            </a:r>
          </a:p>
        </p:txBody>
      </p:sp>
      <p:graphicFrame>
        <p:nvGraphicFramePr>
          <p:cNvPr id="8" name="Object 4"/>
          <p:cNvGraphicFramePr>
            <a:graphicFrameLocks noChangeAspect="1"/>
          </p:cNvGraphicFramePr>
          <p:nvPr>
            <p:extLst>
              <p:ext uri="{D42A27DB-BD31-4B8C-83A1-F6EECF244321}">
                <p14:modId xmlns:p14="http://schemas.microsoft.com/office/powerpoint/2010/main" val="790172893"/>
              </p:ext>
            </p:extLst>
          </p:nvPr>
        </p:nvGraphicFramePr>
        <p:xfrm>
          <a:off x="4063148" y="1752600"/>
          <a:ext cx="1111250" cy="981075"/>
        </p:xfrm>
        <a:graphic>
          <a:graphicData uri="http://schemas.openxmlformats.org/presentationml/2006/ole">
            <mc:AlternateContent xmlns:mc="http://schemas.openxmlformats.org/markup-compatibility/2006">
              <mc:Choice xmlns:v="urn:schemas-microsoft-com:vml" Requires="v">
                <p:oleObj spid="_x0000_s72715" name="公式" r:id="rId3" imgW="444240" imgH="393480" progId="Equation.3">
                  <p:embed/>
                </p:oleObj>
              </mc:Choice>
              <mc:Fallback>
                <p:oleObj name="公式" r:id="rId3" imgW="444240" imgH="393480" progId="Equation.3">
                  <p:embed/>
                  <p:pic>
                    <p:nvPicPr>
                      <p:cNvPr id="46085" name="Object 4"/>
                      <p:cNvPicPr>
                        <a:picLocks noChangeAspect="1" noChangeArrowheads="1"/>
                      </p:cNvPicPr>
                      <p:nvPr/>
                    </p:nvPicPr>
                    <p:blipFill>
                      <a:blip r:embed="rId4"/>
                      <a:srcRect/>
                      <a:stretch>
                        <a:fillRect/>
                      </a:stretch>
                    </p:blipFill>
                    <p:spPr bwMode="auto">
                      <a:xfrm>
                        <a:off x="4063148" y="1752600"/>
                        <a:ext cx="1111250" cy="9810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375FC2F-DC7E-4BB8-AE4B-D3D5DB264021}" type="slidenum">
              <a:rPr lang="en-US" altLang="zh-CN" sz="800" b="0" smtClean="0"/>
              <a:pPr>
                <a:spcBef>
                  <a:spcPct val="0"/>
                </a:spcBef>
                <a:buFontTx/>
                <a:buNone/>
              </a:pPr>
              <a:t>5</a:t>
            </a:fld>
            <a:endParaRPr lang="en-US" altLang="zh-CN" sz="800" b="0" smtClean="0"/>
          </a:p>
        </p:txBody>
      </p:sp>
      <p:sp>
        <p:nvSpPr>
          <p:cNvPr id="7171" name="Rectangle 2"/>
          <p:cNvSpPr>
            <a:spLocks noGrp="1" noChangeArrowheads="1"/>
          </p:cNvSpPr>
          <p:nvPr>
            <p:ph type="subTitle" idx="4294967295"/>
          </p:nvPr>
        </p:nvSpPr>
        <p:spPr>
          <a:xfrm>
            <a:off x="304800" y="609600"/>
            <a:ext cx="8534400" cy="1600200"/>
          </a:xfrm>
        </p:spPr>
        <p:txBody>
          <a:bodyPr/>
          <a:lstStyle/>
          <a:p>
            <a:pPr marL="0" indent="0" algn="ctr" eaLnBrk="1" hangingPunct="1">
              <a:lnSpc>
                <a:spcPct val="135000"/>
              </a:lnSpc>
              <a:buFontTx/>
              <a:buNone/>
            </a:pPr>
            <a:r>
              <a:rPr lang="zh-CN" altLang="en-US" sz="3600" smtClean="0">
                <a:solidFill>
                  <a:srgbClr val="792B25"/>
                </a:solidFill>
                <a:latin typeface="Times New Roman" panose="02020603050405020304" pitchFamily="18" charset="0"/>
              </a:rPr>
              <a:t>静电感应现象</a:t>
            </a:r>
            <a:endParaRPr lang="zh-CN" altLang="en-US" sz="3600" smtClean="0">
              <a:latin typeface="Times New Roman" panose="02020603050405020304" pitchFamily="18" charset="0"/>
            </a:endParaRPr>
          </a:p>
          <a:p>
            <a:pPr marL="0" indent="0" eaLnBrk="1" hangingPunct="1">
              <a:lnSpc>
                <a:spcPct val="135000"/>
              </a:lnSpc>
              <a:buFontTx/>
              <a:buNone/>
            </a:pPr>
            <a:endParaRPr lang="zh-CN" altLang="en-US" sz="2400" smtClean="0">
              <a:latin typeface="Times New Roman" panose="02020603050405020304" pitchFamily="18" charset="0"/>
            </a:endParaRPr>
          </a:p>
          <a:p>
            <a:pPr marL="0" indent="0" eaLnBrk="1" hangingPunct="1">
              <a:lnSpc>
                <a:spcPct val="135000"/>
              </a:lnSpc>
              <a:buFontTx/>
              <a:buNone/>
            </a:pPr>
            <a:r>
              <a:rPr lang="zh-CN" altLang="en-US" sz="2400" smtClean="0">
                <a:latin typeface="Times New Roman" panose="02020603050405020304" pitchFamily="18" charset="0"/>
              </a:rPr>
              <a:t>　　</a:t>
            </a:r>
            <a:endParaRPr lang="en-US" altLang="zh-CN" sz="2400" smtClean="0">
              <a:latin typeface="Times New Roman" panose="02020603050405020304" pitchFamily="18" charset="0"/>
            </a:endParaRPr>
          </a:p>
        </p:txBody>
      </p:sp>
      <p:sp>
        <p:nvSpPr>
          <p:cNvPr id="7172" name="Freeform 3"/>
          <p:cNvSpPr>
            <a:spLocks/>
          </p:cNvSpPr>
          <p:nvPr/>
        </p:nvSpPr>
        <p:spPr bwMode="auto">
          <a:xfrm>
            <a:off x="4314825" y="2082800"/>
            <a:ext cx="3149600" cy="1701800"/>
          </a:xfrm>
          <a:custGeom>
            <a:avLst/>
            <a:gdLst>
              <a:gd name="T0" fmla="*/ 2147483646 w 1984"/>
              <a:gd name="T1" fmla="*/ 2147483646 h 1072"/>
              <a:gd name="T2" fmla="*/ 2147483646 w 1984"/>
              <a:gd name="T3" fmla="*/ 2147483646 h 1072"/>
              <a:gd name="T4" fmla="*/ 2147483646 w 1984"/>
              <a:gd name="T5" fmla="*/ 2147483646 h 1072"/>
              <a:gd name="T6" fmla="*/ 2147483646 w 1984"/>
              <a:gd name="T7" fmla="*/ 2147483646 h 1072"/>
              <a:gd name="T8" fmla="*/ 2147483646 w 1984"/>
              <a:gd name="T9" fmla="*/ 2147483646 h 1072"/>
              <a:gd name="T10" fmla="*/ 2147483646 w 1984"/>
              <a:gd name="T11" fmla="*/ 2147483646 h 1072"/>
              <a:gd name="T12" fmla="*/ 2147483646 w 1984"/>
              <a:gd name="T13" fmla="*/ 2147483646 h 1072"/>
              <a:gd name="T14" fmla="*/ 2147483646 w 1984"/>
              <a:gd name="T15" fmla="*/ 2147483646 h 1072"/>
              <a:gd name="T16" fmla="*/ 2147483646 w 1984"/>
              <a:gd name="T17" fmla="*/ 2147483646 h 1072"/>
              <a:gd name="T18" fmla="*/ 2147483646 w 1984"/>
              <a:gd name="T19" fmla="*/ 2147483646 h 1072"/>
              <a:gd name="T20" fmla="*/ 2147483646 w 1984"/>
              <a:gd name="T21" fmla="*/ 2147483646 h 10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4"/>
              <a:gd name="T34" fmla="*/ 0 h 1072"/>
              <a:gd name="T35" fmla="*/ 1984 w 1984"/>
              <a:gd name="T36" fmla="*/ 1072 h 10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4" h="1072">
                <a:moveTo>
                  <a:pt x="208" y="392"/>
                </a:moveTo>
                <a:cubicBezTo>
                  <a:pt x="152" y="448"/>
                  <a:pt x="32" y="496"/>
                  <a:pt x="16" y="584"/>
                </a:cubicBezTo>
                <a:cubicBezTo>
                  <a:pt x="0" y="672"/>
                  <a:pt x="24" y="840"/>
                  <a:pt x="112" y="920"/>
                </a:cubicBezTo>
                <a:cubicBezTo>
                  <a:pt x="200" y="1000"/>
                  <a:pt x="328" y="1056"/>
                  <a:pt x="544" y="1064"/>
                </a:cubicBezTo>
                <a:cubicBezTo>
                  <a:pt x="760" y="1072"/>
                  <a:pt x="1176" y="1072"/>
                  <a:pt x="1408" y="968"/>
                </a:cubicBezTo>
                <a:cubicBezTo>
                  <a:pt x="1640" y="864"/>
                  <a:pt x="1888" y="592"/>
                  <a:pt x="1936" y="440"/>
                </a:cubicBezTo>
                <a:cubicBezTo>
                  <a:pt x="1984" y="288"/>
                  <a:pt x="1824" y="112"/>
                  <a:pt x="1696" y="56"/>
                </a:cubicBezTo>
                <a:cubicBezTo>
                  <a:pt x="1568" y="0"/>
                  <a:pt x="1336" y="88"/>
                  <a:pt x="1168" y="104"/>
                </a:cubicBezTo>
                <a:cubicBezTo>
                  <a:pt x="1000" y="120"/>
                  <a:pt x="824" y="128"/>
                  <a:pt x="688" y="152"/>
                </a:cubicBezTo>
                <a:cubicBezTo>
                  <a:pt x="552" y="176"/>
                  <a:pt x="432" y="208"/>
                  <a:pt x="352" y="248"/>
                </a:cubicBezTo>
                <a:cubicBezTo>
                  <a:pt x="272" y="288"/>
                  <a:pt x="264" y="336"/>
                  <a:pt x="208" y="392"/>
                </a:cubicBezTo>
                <a:close/>
              </a:path>
            </a:pathLst>
          </a:custGeom>
          <a:solidFill>
            <a:srgbClr val="006600"/>
          </a:solidFill>
          <a:ln w="9525">
            <a:solidFill>
              <a:schemeClr val="tx1"/>
            </a:solidFill>
            <a:round/>
            <a:headEnd/>
            <a:tailEnd/>
          </a:ln>
        </p:spPr>
        <p:txBody>
          <a:bodyPr/>
          <a:lstStyle/>
          <a:p>
            <a:endParaRPr lang="zh-CN" altLang="en-US"/>
          </a:p>
        </p:txBody>
      </p:sp>
      <p:sp>
        <p:nvSpPr>
          <p:cNvPr id="7173" name="Oval 4"/>
          <p:cNvSpPr>
            <a:spLocks noChangeArrowheads="1"/>
          </p:cNvSpPr>
          <p:nvPr/>
        </p:nvSpPr>
        <p:spPr bwMode="auto">
          <a:xfrm>
            <a:off x="1722438" y="3667125"/>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4" name="Rectangle 5"/>
          <p:cNvSpPr>
            <a:spLocks noChangeArrowheads="1"/>
          </p:cNvSpPr>
          <p:nvPr/>
        </p:nvSpPr>
        <p:spPr bwMode="auto">
          <a:xfrm>
            <a:off x="1651000" y="3905250"/>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t>
            </a:r>
            <a:r>
              <a:rPr lang="en-US" altLang="zh-CN" sz="2400" i="1">
                <a:latin typeface="Times New Roman" panose="02020603050405020304" pitchFamily="18" charset="0"/>
              </a:rPr>
              <a:t>q</a:t>
            </a:r>
          </a:p>
        </p:txBody>
      </p:sp>
      <p:sp>
        <p:nvSpPr>
          <p:cNvPr id="7175" name="Line 6"/>
          <p:cNvSpPr>
            <a:spLocks noChangeShapeType="1"/>
          </p:cNvSpPr>
          <p:nvPr/>
        </p:nvSpPr>
        <p:spPr bwMode="auto">
          <a:xfrm flipV="1">
            <a:off x="1938338" y="3522663"/>
            <a:ext cx="2520950" cy="2238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6" name="Freeform 7"/>
          <p:cNvSpPr>
            <a:spLocks/>
          </p:cNvSpPr>
          <p:nvPr/>
        </p:nvSpPr>
        <p:spPr bwMode="auto">
          <a:xfrm>
            <a:off x="1866900" y="2946400"/>
            <a:ext cx="2159000" cy="792163"/>
          </a:xfrm>
          <a:custGeom>
            <a:avLst/>
            <a:gdLst>
              <a:gd name="T0" fmla="*/ 0 w 1680"/>
              <a:gd name="T1" fmla="*/ 2147483646 h 360"/>
              <a:gd name="T2" fmla="*/ 2147483646 w 1680"/>
              <a:gd name="T3" fmla="*/ 2147483646 h 360"/>
              <a:gd name="T4" fmla="*/ 2147483646 w 1680"/>
              <a:gd name="T5" fmla="*/ 2147483646 h 360"/>
              <a:gd name="T6" fmla="*/ 2147483646 w 1680"/>
              <a:gd name="T7" fmla="*/ 2147483646 h 360"/>
              <a:gd name="T8" fmla="*/ 0 60000 65536"/>
              <a:gd name="T9" fmla="*/ 0 60000 65536"/>
              <a:gd name="T10" fmla="*/ 0 60000 65536"/>
              <a:gd name="T11" fmla="*/ 0 60000 65536"/>
              <a:gd name="T12" fmla="*/ 0 w 1680"/>
              <a:gd name="T13" fmla="*/ 0 h 360"/>
              <a:gd name="T14" fmla="*/ 1680 w 1680"/>
              <a:gd name="T15" fmla="*/ 360 h 360"/>
            </a:gdLst>
            <a:ahLst/>
            <a:cxnLst>
              <a:cxn ang="T8">
                <a:pos x="T0" y="T1"/>
              </a:cxn>
              <a:cxn ang="T9">
                <a:pos x="T2" y="T3"/>
              </a:cxn>
              <a:cxn ang="T10">
                <a:pos x="T4" y="T5"/>
              </a:cxn>
              <a:cxn ang="T11">
                <a:pos x="T6" y="T7"/>
              </a:cxn>
            </a:cxnLst>
            <a:rect l="T12" t="T13" r="T14" b="T15"/>
            <a:pathLst>
              <a:path w="1680" h="360">
                <a:moveTo>
                  <a:pt x="0" y="360"/>
                </a:moveTo>
                <a:cubicBezTo>
                  <a:pt x="100" y="292"/>
                  <a:pt x="200" y="224"/>
                  <a:pt x="336" y="168"/>
                </a:cubicBezTo>
                <a:cubicBezTo>
                  <a:pt x="472" y="112"/>
                  <a:pt x="592" y="48"/>
                  <a:pt x="816" y="24"/>
                </a:cubicBezTo>
                <a:cubicBezTo>
                  <a:pt x="1040" y="0"/>
                  <a:pt x="1536" y="24"/>
                  <a:pt x="1680" y="2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 name="Freeform 8"/>
          <p:cNvSpPr>
            <a:spLocks/>
          </p:cNvSpPr>
          <p:nvPr/>
        </p:nvSpPr>
        <p:spPr bwMode="auto">
          <a:xfrm>
            <a:off x="1938338" y="3810000"/>
            <a:ext cx="2590800" cy="317500"/>
          </a:xfrm>
          <a:custGeom>
            <a:avLst/>
            <a:gdLst>
              <a:gd name="T0" fmla="*/ 0 w 1632"/>
              <a:gd name="T1" fmla="*/ 0 h 200"/>
              <a:gd name="T2" fmla="*/ 2147483646 w 1632"/>
              <a:gd name="T3" fmla="*/ 2147483646 h 200"/>
              <a:gd name="T4" fmla="*/ 2147483646 w 1632"/>
              <a:gd name="T5" fmla="*/ 2147483646 h 200"/>
              <a:gd name="T6" fmla="*/ 2147483646 w 1632"/>
              <a:gd name="T7" fmla="*/ 2147483646 h 200"/>
              <a:gd name="T8" fmla="*/ 0 60000 65536"/>
              <a:gd name="T9" fmla="*/ 0 60000 65536"/>
              <a:gd name="T10" fmla="*/ 0 60000 65536"/>
              <a:gd name="T11" fmla="*/ 0 60000 65536"/>
              <a:gd name="T12" fmla="*/ 0 w 1632"/>
              <a:gd name="T13" fmla="*/ 0 h 200"/>
              <a:gd name="T14" fmla="*/ 1632 w 1632"/>
              <a:gd name="T15" fmla="*/ 200 h 200"/>
            </a:gdLst>
            <a:ahLst/>
            <a:cxnLst>
              <a:cxn ang="T8">
                <a:pos x="T0" y="T1"/>
              </a:cxn>
              <a:cxn ang="T9">
                <a:pos x="T2" y="T3"/>
              </a:cxn>
              <a:cxn ang="T10">
                <a:pos x="T4" y="T5"/>
              </a:cxn>
              <a:cxn ang="T11">
                <a:pos x="T6" y="T7"/>
              </a:cxn>
            </a:cxnLst>
            <a:rect l="T12" t="T13" r="T14" b="T15"/>
            <a:pathLst>
              <a:path w="1632" h="200">
                <a:moveTo>
                  <a:pt x="0" y="0"/>
                </a:moveTo>
                <a:cubicBezTo>
                  <a:pt x="108" y="56"/>
                  <a:pt x="216" y="112"/>
                  <a:pt x="336" y="144"/>
                </a:cubicBezTo>
                <a:cubicBezTo>
                  <a:pt x="456" y="176"/>
                  <a:pt x="504" y="200"/>
                  <a:pt x="720" y="192"/>
                </a:cubicBezTo>
                <a:cubicBezTo>
                  <a:pt x="936" y="184"/>
                  <a:pt x="1284" y="140"/>
                  <a:pt x="1632" y="9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Freeform 9"/>
          <p:cNvSpPr>
            <a:spLocks/>
          </p:cNvSpPr>
          <p:nvPr/>
        </p:nvSpPr>
        <p:spPr bwMode="auto">
          <a:xfrm>
            <a:off x="1866900" y="2514600"/>
            <a:ext cx="2592388" cy="1152525"/>
          </a:xfrm>
          <a:custGeom>
            <a:avLst/>
            <a:gdLst>
              <a:gd name="T0" fmla="*/ 0 w 2064"/>
              <a:gd name="T1" fmla="*/ 2147483646 h 568"/>
              <a:gd name="T2" fmla="*/ 2147483646 w 2064"/>
              <a:gd name="T3" fmla="*/ 2147483646 h 568"/>
              <a:gd name="T4" fmla="*/ 2147483646 w 2064"/>
              <a:gd name="T5" fmla="*/ 2147483646 h 568"/>
              <a:gd name="T6" fmla="*/ 0 60000 65536"/>
              <a:gd name="T7" fmla="*/ 0 60000 65536"/>
              <a:gd name="T8" fmla="*/ 0 60000 65536"/>
              <a:gd name="T9" fmla="*/ 0 w 2064"/>
              <a:gd name="T10" fmla="*/ 0 h 568"/>
              <a:gd name="T11" fmla="*/ 2064 w 2064"/>
              <a:gd name="T12" fmla="*/ 568 h 568"/>
            </a:gdLst>
            <a:ahLst/>
            <a:cxnLst>
              <a:cxn ang="T6">
                <a:pos x="T0" y="T1"/>
              </a:cxn>
              <a:cxn ang="T7">
                <a:pos x="T2" y="T3"/>
              </a:cxn>
              <a:cxn ang="T8">
                <a:pos x="T4" y="T5"/>
              </a:cxn>
            </a:cxnLst>
            <a:rect l="T9" t="T10" r="T11" b="T12"/>
            <a:pathLst>
              <a:path w="2064" h="568">
                <a:moveTo>
                  <a:pt x="0" y="568"/>
                </a:moveTo>
                <a:cubicBezTo>
                  <a:pt x="140" y="372"/>
                  <a:pt x="280" y="176"/>
                  <a:pt x="624" y="88"/>
                </a:cubicBezTo>
                <a:cubicBezTo>
                  <a:pt x="968" y="0"/>
                  <a:pt x="1824" y="40"/>
                  <a:pt x="2064" y="4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9" name="Freeform 10"/>
          <p:cNvSpPr>
            <a:spLocks/>
          </p:cNvSpPr>
          <p:nvPr/>
        </p:nvSpPr>
        <p:spPr bwMode="auto">
          <a:xfrm>
            <a:off x="1866900" y="3883025"/>
            <a:ext cx="3200400" cy="787400"/>
          </a:xfrm>
          <a:custGeom>
            <a:avLst/>
            <a:gdLst>
              <a:gd name="T0" fmla="*/ 0 w 2016"/>
              <a:gd name="T1" fmla="*/ 0 h 496"/>
              <a:gd name="T2" fmla="*/ 2147483646 w 2016"/>
              <a:gd name="T3" fmla="*/ 2147483646 h 496"/>
              <a:gd name="T4" fmla="*/ 2147483646 w 2016"/>
              <a:gd name="T5" fmla="*/ 2147483646 h 496"/>
              <a:gd name="T6" fmla="*/ 2147483646 w 2016"/>
              <a:gd name="T7" fmla="*/ 2147483646 h 496"/>
              <a:gd name="T8" fmla="*/ 0 60000 65536"/>
              <a:gd name="T9" fmla="*/ 0 60000 65536"/>
              <a:gd name="T10" fmla="*/ 0 60000 65536"/>
              <a:gd name="T11" fmla="*/ 0 60000 65536"/>
              <a:gd name="T12" fmla="*/ 0 w 2016"/>
              <a:gd name="T13" fmla="*/ 0 h 496"/>
              <a:gd name="T14" fmla="*/ 2016 w 2016"/>
              <a:gd name="T15" fmla="*/ 496 h 496"/>
            </a:gdLst>
            <a:ahLst/>
            <a:cxnLst>
              <a:cxn ang="T8">
                <a:pos x="T0" y="T1"/>
              </a:cxn>
              <a:cxn ang="T9">
                <a:pos x="T2" y="T3"/>
              </a:cxn>
              <a:cxn ang="T10">
                <a:pos x="T4" y="T5"/>
              </a:cxn>
              <a:cxn ang="T11">
                <a:pos x="T6" y="T7"/>
              </a:cxn>
            </a:cxnLst>
            <a:rect l="T12" t="T13" r="T14" b="T15"/>
            <a:pathLst>
              <a:path w="2016" h="496">
                <a:moveTo>
                  <a:pt x="0" y="0"/>
                </a:moveTo>
                <a:cubicBezTo>
                  <a:pt x="160" y="184"/>
                  <a:pt x="320" y="368"/>
                  <a:pt x="576" y="432"/>
                </a:cubicBezTo>
                <a:cubicBezTo>
                  <a:pt x="832" y="496"/>
                  <a:pt x="1296" y="424"/>
                  <a:pt x="1536" y="384"/>
                </a:cubicBezTo>
                <a:cubicBezTo>
                  <a:pt x="1776" y="344"/>
                  <a:pt x="1896" y="268"/>
                  <a:pt x="2016" y="19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0" name="Freeform 11"/>
          <p:cNvSpPr>
            <a:spLocks/>
          </p:cNvSpPr>
          <p:nvPr/>
        </p:nvSpPr>
        <p:spPr bwMode="auto">
          <a:xfrm>
            <a:off x="7051675" y="1722438"/>
            <a:ext cx="935038" cy="525462"/>
          </a:xfrm>
          <a:custGeom>
            <a:avLst/>
            <a:gdLst>
              <a:gd name="T0" fmla="*/ 2147483646 w 1024"/>
              <a:gd name="T1" fmla="*/ 2147483646 h 480"/>
              <a:gd name="T2" fmla="*/ 2147483646 w 1024"/>
              <a:gd name="T3" fmla="*/ 2147483646 h 480"/>
              <a:gd name="T4" fmla="*/ 2147483646 w 1024"/>
              <a:gd name="T5" fmla="*/ 2147483646 h 480"/>
              <a:gd name="T6" fmla="*/ 2147483646 w 1024"/>
              <a:gd name="T7" fmla="*/ 0 h 480"/>
              <a:gd name="T8" fmla="*/ 0 60000 65536"/>
              <a:gd name="T9" fmla="*/ 0 60000 65536"/>
              <a:gd name="T10" fmla="*/ 0 60000 65536"/>
              <a:gd name="T11" fmla="*/ 0 60000 65536"/>
              <a:gd name="T12" fmla="*/ 0 w 1024"/>
              <a:gd name="T13" fmla="*/ 0 h 480"/>
              <a:gd name="T14" fmla="*/ 1024 w 1024"/>
              <a:gd name="T15" fmla="*/ 480 h 480"/>
            </a:gdLst>
            <a:ahLst/>
            <a:cxnLst>
              <a:cxn ang="T8">
                <a:pos x="T0" y="T1"/>
              </a:cxn>
              <a:cxn ang="T9">
                <a:pos x="T2" y="T3"/>
              </a:cxn>
              <a:cxn ang="T10">
                <a:pos x="T4" y="T5"/>
              </a:cxn>
              <a:cxn ang="T11">
                <a:pos x="T6" y="T7"/>
              </a:cxn>
            </a:cxnLst>
            <a:rect l="T12" t="T13" r="T14" b="T15"/>
            <a:pathLst>
              <a:path w="1024" h="480">
                <a:moveTo>
                  <a:pt x="64" y="480"/>
                </a:moveTo>
                <a:cubicBezTo>
                  <a:pt x="32" y="480"/>
                  <a:pt x="0" y="480"/>
                  <a:pt x="64" y="432"/>
                </a:cubicBezTo>
                <a:cubicBezTo>
                  <a:pt x="128" y="384"/>
                  <a:pt x="288" y="264"/>
                  <a:pt x="448" y="192"/>
                </a:cubicBezTo>
                <a:cubicBezTo>
                  <a:pt x="608" y="120"/>
                  <a:pt x="816" y="60"/>
                  <a:pt x="102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 name="Freeform 12"/>
          <p:cNvSpPr>
            <a:spLocks/>
          </p:cNvSpPr>
          <p:nvPr/>
        </p:nvSpPr>
        <p:spPr bwMode="auto">
          <a:xfrm>
            <a:off x="6907213" y="3449638"/>
            <a:ext cx="1828800" cy="393700"/>
          </a:xfrm>
          <a:custGeom>
            <a:avLst/>
            <a:gdLst>
              <a:gd name="T0" fmla="*/ 0 w 1152"/>
              <a:gd name="T1" fmla="*/ 0 h 248"/>
              <a:gd name="T2" fmla="*/ 2147483646 w 1152"/>
              <a:gd name="T3" fmla="*/ 2147483646 h 248"/>
              <a:gd name="T4" fmla="*/ 2147483646 w 1152"/>
              <a:gd name="T5" fmla="*/ 2147483646 h 248"/>
              <a:gd name="T6" fmla="*/ 2147483646 w 1152"/>
              <a:gd name="T7" fmla="*/ 2147483646 h 248"/>
              <a:gd name="T8" fmla="*/ 0 60000 65536"/>
              <a:gd name="T9" fmla="*/ 0 60000 65536"/>
              <a:gd name="T10" fmla="*/ 0 60000 65536"/>
              <a:gd name="T11" fmla="*/ 0 60000 65536"/>
              <a:gd name="T12" fmla="*/ 0 w 1152"/>
              <a:gd name="T13" fmla="*/ 0 h 248"/>
              <a:gd name="T14" fmla="*/ 1152 w 1152"/>
              <a:gd name="T15" fmla="*/ 248 h 248"/>
            </a:gdLst>
            <a:ahLst/>
            <a:cxnLst>
              <a:cxn ang="T8">
                <a:pos x="T0" y="T1"/>
              </a:cxn>
              <a:cxn ang="T9">
                <a:pos x="T2" y="T3"/>
              </a:cxn>
              <a:cxn ang="T10">
                <a:pos x="T4" y="T5"/>
              </a:cxn>
              <a:cxn ang="T11">
                <a:pos x="T6" y="T7"/>
              </a:cxn>
            </a:cxnLst>
            <a:rect l="T12" t="T13" r="T14" b="T15"/>
            <a:pathLst>
              <a:path w="1152" h="248">
                <a:moveTo>
                  <a:pt x="0" y="0"/>
                </a:moveTo>
                <a:cubicBezTo>
                  <a:pt x="132" y="76"/>
                  <a:pt x="264" y="152"/>
                  <a:pt x="432" y="192"/>
                </a:cubicBezTo>
                <a:cubicBezTo>
                  <a:pt x="600" y="232"/>
                  <a:pt x="888" y="232"/>
                  <a:pt x="1008" y="240"/>
                </a:cubicBezTo>
                <a:cubicBezTo>
                  <a:pt x="1128" y="248"/>
                  <a:pt x="1140" y="244"/>
                  <a:pt x="1152" y="24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 name="Freeform 13"/>
          <p:cNvSpPr>
            <a:spLocks/>
          </p:cNvSpPr>
          <p:nvPr/>
        </p:nvSpPr>
        <p:spPr bwMode="auto">
          <a:xfrm>
            <a:off x="7194550" y="3090863"/>
            <a:ext cx="1371600" cy="228600"/>
          </a:xfrm>
          <a:custGeom>
            <a:avLst/>
            <a:gdLst>
              <a:gd name="T0" fmla="*/ 0 w 864"/>
              <a:gd name="T1" fmla="*/ 0 h 144"/>
              <a:gd name="T2" fmla="*/ 2147483646 w 864"/>
              <a:gd name="T3" fmla="*/ 2147483646 h 144"/>
              <a:gd name="T4" fmla="*/ 2147483646 w 864"/>
              <a:gd name="T5" fmla="*/ 2147483646 h 144"/>
              <a:gd name="T6" fmla="*/ 0 60000 65536"/>
              <a:gd name="T7" fmla="*/ 0 60000 65536"/>
              <a:gd name="T8" fmla="*/ 0 60000 65536"/>
              <a:gd name="T9" fmla="*/ 0 w 864"/>
              <a:gd name="T10" fmla="*/ 0 h 144"/>
              <a:gd name="T11" fmla="*/ 864 w 864"/>
              <a:gd name="T12" fmla="*/ 144 h 144"/>
            </a:gdLst>
            <a:ahLst/>
            <a:cxnLst>
              <a:cxn ang="T6">
                <a:pos x="T0" y="T1"/>
              </a:cxn>
              <a:cxn ang="T7">
                <a:pos x="T2" y="T3"/>
              </a:cxn>
              <a:cxn ang="T8">
                <a:pos x="T4" y="T5"/>
              </a:cxn>
            </a:cxnLst>
            <a:rect l="T9" t="T10" r="T11" b="T12"/>
            <a:pathLst>
              <a:path w="864" h="144">
                <a:moveTo>
                  <a:pt x="0" y="0"/>
                </a:moveTo>
                <a:cubicBezTo>
                  <a:pt x="48" y="36"/>
                  <a:pt x="96" y="72"/>
                  <a:pt x="240" y="96"/>
                </a:cubicBezTo>
                <a:cubicBezTo>
                  <a:pt x="384" y="120"/>
                  <a:pt x="624" y="132"/>
                  <a:pt x="864" y="14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3" name="Freeform 14"/>
          <p:cNvSpPr>
            <a:spLocks/>
          </p:cNvSpPr>
          <p:nvPr/>
        </p:nvSpPr>
        <p:spPr bwMode="auto">
          <a:xfrm>
            <a:off x="7339013" y="2082800"/>
            <a:ext cx="1223962" cy="452438"/>
          </a:xfrm>
          <a:custGeom>
            <a:avLst/>
            <a:gdLst>
              <a:gd name="T0" fmla="*/ 0 w 816"/>
              <a:gd name="T1" fmla="*/ 2147483646 h 240"/>
              <a:gd name="T2" fmla="*/ 2147483646 w 816"/>
              <a:gd name="T3" fmla="*/ 2147483646 h 240"/>
              <a:gd name="T4" fmla="*/ 2147483646 w 816"/>
              <a:gd name="T5" fmla="*/ 0 h 240"/>
              <a:gd name="T6" fmla="*/ 0 60000 65536"/>
              <a:gd name="T7" fmla="*/ 0 60000 65536"/>
              <a:gd name="T8" fmla="*/ 0 60000 65536"/>
              <a:gd name="T9" fmla="*/ 0 w 816"/>
              <a:gd name="T10" fmla="*/ 0 h 240"/>
              <a:gd name="T11" fmla="*/ 816 w 816"/>
              <a:gd name="T12" fmla="*/ 240 h 240"/>
            </a:gdLst>
            <a:ahLst/>
            <a:cxnLst>
              <a:cxn ang="T6">
                <a:pos x="T0" y="T1"/>
              </a:cxn>
              <a:cxn ang="T7">
                <a:pos x="T2" y="T3"/>
              </a:cxn>
              <a:cxn ang="T8">
                <a:pos x="T4" y="T5"/>
              </a:cxn>
            </a:cxnLst>
            <a:rect l="T9" t="T10" r="T11" b="T12"/>
            <a:pathLst>
              <a:path w="816" h="240">
                <a:moveTo>
                  <a:pt x="0" y="240"/>
                </a:moveTo>
                <a:cubicBezTo>
                  <a:pt x="76" y="188"/>
                  <a:pt x="152" y="136"/>
                  <a:pt x="288" y="96"/>
                </a:cubicBezTo>
                <a:cubicBezTo>
                  <a:pt x="424" y="56"/>
                  <a:pt x="620" y="28"/>
                  <a:pt x="81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4" name="Line 15"/>
          <p:cNvSpPr>
            <a:spLocks noChangeShapeType="1"/>
          </p:cNvSpPr>
          <p:nvPr/>
        </p:nvSpPr>
        <p:spPr bwMode="auto">
          <a:xfrm flipV="1">
            <a:off x="7410450" y="2586038"/>
            <a:ext cx="144145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16"/>
          <p:cNvSpPr>
            <a:spLocks noChangeShapeType="1"/>
          </p:cNvSpPr>
          <p:nvPr/>
        </p:nvSpPr>
        <p:spPr bwMode="auto">
          <a:xfrm flipH="1">
            <a:off x="427038" y="3810000"/>
            <a:ext cx="12954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Freeform 17"/>
          <p:cNvSpPr>
            <a:spLocks/>
          </p:cNvSpPr>
          <p:nvPr/>
        </p:nvSpPr>
        <p:spPr bwMode="auto">
          <a:xfrm>
            <a:off x="498475" y="3162300"/>
            <a:ext cx="1219200" cy="533400"/>
          </a:xfrm>
          <a:custGeom>
            <a:avLst/>
            <a:gdLst>
              <a:gd name="T0" fmla="*/ 2147483646 w 768"/>
              <a:gd name="T1" fmla="*/ 2147483646 h 336"/>
              <a:gd name="T2" fmla="*/ 2147483646 w 768"/>
              <a:gd name="T3" fmla="*/ 2147483646 h 336"/>
              <a:gd name="T4" fmla="*/ 2147483646 w 768"/>
              <a:gd name="T5" fmla="*/ 2147483646 h 336"/>
              <a:gd name="T6" fmla="*/ 0 w 768"/>
              <a:gd name="T7" fmla="*/ 0 h 336"/>
              <a:gd name="T8" fmla="*/ 0 60000 65536"/>
              <a:gd name="T9" fmla="*/ 0 60000 65536"/>
              <a:gd name="T10" fmla="*/ 0 60000 65536"/>
              <a:gd name="T11" fmla="*/ 0 60000 65536"/>
              <a:gd name="T12" fmla="*/ 0 w 768"/>
              <a:gd name="T13" fmla="*/ 0 h 336"/>
              <a:gd name="T14" fmla="*/ 768 w 768"/>
              <a:gd name="T15" fmla="*/ 336 h 336"/>
            </a:gdLst>
            <a:ahLst/>
            <a:cxnLst>
              <a:cxn ang="T8">
                <a:pos x="T0" y="T1"/>
              </a:cxn>
              <a:cxn ang="T9">
                <a:pos x="T2" y="T3"/>
              </a:cxn>
              <a:cxn ang="T10">
                <a:pos x="T4" y="T5"/>
              </a:cxn>
              <a:cxn ang="T11">
                <a:pos x="T6" y="T7"/>
              </a:cxn>
            </a:cxnLst>
            <a:rect l="T12" t="T13" r="T14" b="T15"/>
            <a:pathLst>
              <a:path w="768" h="336">
                <a:moveTo>
                  <a:pt x="768" y="336"/>
                </a:moveTo>
                <a:cubicBezTo>
                  <a:pt x="744" y="308"/>
                  <a:pt x="720" y="280"/>
                  <a:pt x="672" y="240"/>
                </a:cubicBezTo>
                <a:cubicBezTo>
                  <a:pt x="624" y="200"/>
                  <a:pt x="592" y="136"/>
                  <a:pt x="480" y="96"/>
                </a:cubicBezTo>
                <a:cubicBezTo>
                  <a:pt x="368" y="56"/>
                  <a:pt x="184" y="28"/>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Freeform 18"/>
          <p:cNvSpPr>
            <a:spLocks/>
          </p:cNvSpPr>
          <p:nvPr/>
        </p:nvSpPr>
        <p:spPr bwMode="auto">
          <a:xfrm>
            <a:off x="714375" y="3810000"/>
            <a:ext cx="1066800" cy="685800"/>
          </a:xfrm>
          <a:custGeom>
            <a:avLst/>
            <a:gdLst>
              <a:gd name="T0" fmla="*/ 2147483646 w 672"/>
              <a:gd name="T1" fmla="*/ 0 h 432"/>
              <a:gd name="T2" fmla="*/ 2147483646 w 672"/>
              <a:gd name="T3" fmla="*/ 2147483646 h 432"/>
              <a:gd name="T4" fmla="*/ 0 w 672"/>
              <a:gd name="T5" fmla="*/ 2147483646 h 432"/>
              <a:gd name="T6" fmla="*/ 0 60000 65536"/>
              <a:gd name="T7" fmla="*/ 0 60000 65536"/>
              <a:gd name="T8" fmla="*/ 0 60000 65536"/>
              <a:gd name="T9" fmla="*/ 0 w 672"/>
              <a:gd name="T10" fmla="*/ 0 h 432"/>
              <a:gd name="T11" fmla="*/ 672 w 672"/>
              <a:gd name="T12" fmla="*/ 432 h 432"/>
            </a:gdLst>
            <a:ahLst/>
            <a:cxnLst>
              <a:cxn ang="T6">
                <a:pos x="T0" y="T1"/>
              </a:cxn>
              <a:cxn ang="T7">
                <a:pos x="T2" y="T3"/>
              </a:cxn>
              <a:cxn ang="T8">
                <a:pos x="T4" y="T5"/>
              </a:cxn>
            </a:cxnLst>
            <a:rect l="T9" t="T10" r="T11" b="T12"/>
            <a:pathLst>
              <a:path w="672" h="432">
                <a:moveTo>
                  <a:pt x="672" y="0"/>
                </a:moveTo>
                <a:cubicBezTo>
                  <a:pt x="632" y="84"/>
                  <a:pt x="592" y="168"/>
                  <a:pt x="480" y="240"/>
                </a:cubicBezTo>
                <a:cubicBezTo>
                  <a:pt x="368" y="312"/>
                  <a:pt x="184" y="372"/>
                  <a:pt x="0" y="4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8" name="Line 19"/>
          <p:cNvSpPr>
            <a:spLocks noChangeShapeType="1"/>
          </p:cNvSpPr>
          <p:nvPr/>
        </p:nvSpPr>
        <p:spPr bwMode="auto">
          <a:xfrm flipH="1">
            <a:off x="354013" y="31623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9" name="Line 20"/>
          <p:cNvSpPr>
            <a:spLocks noChangeShapeType="1"/>
          </p:cNvSpPr>
          <p:nvPr/>
        </p:nvSpPr>
        <p:spPr bwMode="auto">
          <a:xfrm flipH="1">
            <a:off x="427038" y="4459288"/>
            <a:ext cx="3810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0" name="Line 21"/>
          <p:cNvSpPr>
            <a:spLocks noChangeShapeType="1"/>
          </p:cNvSpPr>
          <p:nvPr/>
        </p:nvSpPr>
        <p:spPr bwMode="auto">
          <a:xfrm flipV="1">
            <a:off x="5035550" y="3883025"/>
            <a:ext cx="431800" cy="300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1" name="Line 22"/>
          <p:cNvSpPr>
            <a:spLocks noChangeShapeType="1"/>
          </p:cNvSpPr>
          <p:nvPr/>
        </p:nvSpPr>
        <p:spPr bwMode="auto">
          <a:xfrm flipV="1">
            <a:off x="4530725" y="3810000"/>
            <a:ext cx="431800" cy="149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2" name="Line 23"/>
          <p:cNvSpPr>
            <a:spLocks noChangeShapeType="1"/>
          </p:cNvSpPr>
          <p:nvPr/>
        </p:nvSpPr>
        <p:spPr bwMode="auto">
          <a:xfrm>
            <a:off x="3810000" y="3017838"/>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3" name="Line 24"/>
          <p:cNvSpPr>
            <a:spLocks noChangeShapeType="1"/>
          </p:cNvSpPr>
          <p:nvPr/>
        </p:nvSpPr>
        <p:spPr bwMode="auto">
          <a:xfrm>
            <a:off x="3954463" y="2586038"/>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4" name="Line 25"/>
          <p:cNvSpPr>
            <a:spLocks noChangeShapeType="1"/>
          </p:cNvSpPr>
          <p:nvPr/>
        </p:nvSpPr>
        <p:spPr bwMode="auto">
          <a:xfrm flipH="1">
            <a:off x="7699375" y="1284288"/>
            <a:ext cx="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26"/>
          <p:cNvSpPr>
            <a:spLocks noChangeShapeType="1"/>
          </p:cNvSpPr>
          <p:nvPr/>
        </p:nvSpPr>
        <p:spPr bwMode="auto">
          <a:xfrm flipV="1">
            <a:off x="8275638" y="2082800"/>
            <a:ext cx="457200" cy="76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Line 27"/>
          <p:cNvSpPr>
            <a:spLocks noChangeShapeType="1"/>
          </p:cNvSpPr>
          <p:nvPr/>
        </p:nvSpPr>
        <p:spPr bwMode="auto">
          <a:xfrm>
            <a:off x="8491538" y="3306763"/>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7" name="Line 28"/>
          <p:cNvSpPr>
            <a:spLocks noChangeShapeType="1"/>
          </p:cNvSpPr>
          <p:nvPr/>
        </p:nvSpPr>
        <p:spPr bwMode="auto">
          <a:xfrm>
            <a:off x="8491538" y="381000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8" name="Rectangle 29"/>
          <p:cNvSpPr>
            <a:spLocks noChangeArrowheads="1"/>
          </p:cNvSpPr>
          <p:nvPr/>
        </p:nvSpPr>
        <p:spPr bwMode="auto">
          <a:xfrm>
            <a:off x="6618288" y="304165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7199" name="Rectangle 30"/>
          <p:cNvSpPr>
            <a:spLocks noChangeArrowheads="1"/>
          </p:cNvSpPr>
          <p:nvPr/>
        </p:nvSpPr>
        <p:spPr bwMode="auto">
          <a:xfrm>
            <a:off x="6978650" y="2681288"/>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7200" name="Rectangle 31"/>
          <p:cNvSpPr>
            <a:spLocks noChangeArrowheads="1"/>
          </p:cNvSpPr>
          <p:nvPr/>
        </p:nvSpPr>
        <p:spPr bwMode="auto">
          <a:xfrm>
            <a:off x="7123113" y="2320925"/>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7201" name="Rectangle 32"/>
          <p:cNvSpPr>
            <a:spLocks noChangeArrowheads="1"/>
          </p:cNvSpPr>
          <p:nvPr/>
        </p:nvSpPr>
        <p:spPr bwMode="auto">
          <a:xfrm>
            <a:off x="6907213" y="2105025"/>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7202" name="Rectangle 33"/>
          <p:cNvSpPr>
            <a:spLocks noChangeArrowheads="1"/>
          </p:cNvSpPr>
          <p:nvPr/>
        </p:nvSpPr>
        <p:spPr bwMode="auto">
          <a:xfrm>
            <a:off x="7051675" y="2536825"/>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7203" name="Rectangle 34"/>
          <p:cNvSpPr>
            <a:spLocks noChangeArrowheads="1"/>
          </p:cNvSpPr>
          <p:nvPr/>
        </p:nvSpPr>
        <p:spPr bwMode="auto">
          <a:xfrm>
            <a:off x="5322888" y="3397250"/>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宋体" panose="02010600030101010101" pitchFamily="2" charset="-122"/>
              </a:rPr>
              <a:t>-</a:t>
            </a:r>
          </a:p>
        </p:txBody>
      </p:sp>
      <p:sp>
        <p:nvSpPr>
          <p:cNvPr id="7204" name="Rectangle 35"/>
          <p:cNvSpPr>
            <a:spLocks noChangeArrowheads="1"/>
          </p:cNvSpPr>
          <p:nvPr/>
        </p:nvSpPr>
        <p:spPr bwMode="auto">
          <a:xfrm>
            <a:off x="4891088" y="3470275"/>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宋体" panose="02010600030101010101" pitchFamily="2" charset="-122"/>
              </a:rPr>
              <a:t>-</a:t>
            </a:r>
          </a:p>
        </p:txBody>
      </p:sp>
      <p:sp>
        <p:nvSpPr>
          <p:cNvPr id="7205" name="Rectangle 36"/>
          <p:cNvSpPr>
            <a:spLocks noChangeArrowheads="1"/>
          </p:cNvSpPr>
          <p:nvPr/>
        </p:nvSpPr>
        <p:spPr bwMode="auto">
          <a:xfrm>
            <a:off x="4386263" y="2749550"/>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宋体" panose="02010600030101010101" pitchFamily="2" charset="-122"/>
              </a:rPr>
              <a:t>-</a:t>
            </a:r>
          </a:p>
        </p:txBody>
      </p:sp>
      <p:sp>
        <p:nvSpPr>
          <p:cNvPr id="7206" name="Rectangle 37"/>
          <p:cNvSpPr>
            <a:spLocks noChangeArrowheads="1"/>
          </p:cNvSpPr>
          <p:nvPr/>
        </p:nvSpPr>
        <p:spPr bwMode="auto">
          <a:xfrm>
            <a:off x="4746625" y="2389188"/>
            <a:ext cx="33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宋体" panose="02010600030101010101" pitchFamily="2" charset="-122"/>
              </a:rPr>
              <a:t>-</a:t>
            </a:r>
          </a:p>
        </p:txBody>
      </p:sp>
      <p:sp>
        <p:nvSpPr>
          <p:cNvPr id="7207" name="Rectangle 38"/>
          <p:cNvSpPr>
            <a:spLocks noChangeArrowheads="1"/>
          </p:cNvSpPr>
          <p:nvPr/>
        </p:nvSpPr>
        <p:spPr bwMode="auto">
          <a:xfrm>
            <a:off x="4459288" y="3109913"/>
            <a:ext cx="33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宋体" panose="02010600030101010101" pitchFamily="2" charset="-122"/>
              </a:rPr>
              <a:t>-</a:t>
            </a:r>
          </a:p>
        </p:txBody>
      </p:sp>
      <p:sp>
        <p:nvSpPr>
          <p:cNvPr id="7208" name="Line 39"/>
          <p:cNvSpPr>
            <a:spLocks noChangeShapeType="1"/>
          </p:cNvSpPr>
          <p:nvPr/>
        </p:nvSpPr>
        <p:spPr bwMode="auto">
          <a:xfrm flipV="1">
            <a:off x="7986713" y="1577975"/>
            <a:ext cx="431800" cy="149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9" name="Rectangle 40"/>
          <p:cNvSpPr>
            <a:spLocks noChangeArrowheads="1"/>
          </p:cNvSpPr>
          <p:nvPr/>
        </p:nvSpPr>
        <p:spPr bwMode="auto">
          <a:xfrm>
            <a:off x="6402388" y="2105025"/>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a:t>
            </a:r>
          </a:p>
        </p:txBody>
      </p:sp>
      <p:sp>
        <p:nvSpPr>
          <p:cNvPr id="2" name="文本框 1"/>
          <p:cNvSpPr txBox="1"/>
          <p:nvPr/>
        </p:nvSpPr>
        <p:spPr>
          <a:xfrm>
            <a:off x="12700" y="5118100"/>
            <a:ext cx="9156674" cy="461665"/>
          </a:xfrm>
          <a:prstGeom prst="rect">
            <a:avLst/>
          </a:prstGeom>
          <a:noFill/>
        </p:spPr>
        <p:txBody>
          <a:bodyPr wrap="none" rtlCol="0">
            <a:spAutoFit/>
          </a:bodyPr>
          <a:lstStyle/>
          <a:p>
            <a:r>
              <a:rPr lang="zh-CN" altLang="en-US" sz="2400" dirty="0" smtClean="0"/>
              <a:t>当处于静电场的导体内不电子不在有规则的运动时，称为</a:t>
            </a:r>
            <a:r>
              <a:rPr lang="zh-CN" altLang="en-US" sz="2400" dirty="0" smtClean="0">
                <a:solidFill>
                  <a:srgbClr val="FF0000"/>
                </a:solidFill>
              </a:rPr>
              <a:t>静电平衡</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84B7656-D5FD-4650-B015-4EACB3C9C916}" type="slidenum">
              <a:rPr lang="en-US" altLang="zh-CN" sz="800" b="0" smtClean="0"/>
              <a:pPr>
                <a:spcBef>
                  <a:spcPct val="0"/>
                </a:spcBef>
                <a:buFontTx/>
                <a:buNone/>
              </a:pPr>
              <a:t>50</a:t>
            </a:fld>
            <a:endParaRPr lang="en-US" altLang="zh-CN" sz="800" b="0" smtClean="0"/>
          </a:p>
        </p:txBody>
      </p:sp>
      <p:sp>
        <p:nvSpPr>
          <p:cNvPr id="51203" name="Text Box 2"/>
          <p:cNvSpPr txBox="1">
            <a:spLocks noChangeArrowheads="1"/>
          </p:cNvSpPr>
          <p:nvPr/>
        </p:nvSpPr>
        <p:spPr bwMode="auto">
          <a:xfrm>
            <a:off x="609600" y="7620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宋体" panose="02010600030101010101" pitchFamily="2" charset="-122"/>
              </a:rPr>
              <a:t>孤立导体的电容（把无穷远处视为另一个电极）</a:t>
            </a:r>
          </a:p>
        </p:txBody>
      </p:sp>
      <p:graphicFrame>
        <p:nvGraphicFramePr>
          <p:cNvPr id="51204" name="Object 3"/>
          <p:cNvGraphicFramePr>
            <a:graphicFrameLocks noChangeAspect="1"/>
          </p:cNvGraphicFramePr>
          <p:nvPr/>
        </p:nvGraphicFramePr>
        <p:xfrm>
          <a:off x="1676400" y="1600200"/>
          <a:ext cx="1524000" cy="1109663"/>
        </p:xfrm>
        <a:graphic>
          <a:graphicData uri="http://schemas.openxmlformats.org/presentationml/2006/ole">
            <mc:AlternateContent xmlns:mc="http://schemas.openxmlformats.org/markup-compatibility/2006">
              <mc:Choice xmlns:v="urn:schemas-microsoft-com:vml" Requires="v">
                <p:oleObj spid="_x0000_s73802" name="Equation" r:id="rId3" imgW="444307" imgH="393529" progId="Equation.3">
                  <p:embed/>
                </p:oleObj>
              </mc:Choice>
              <mc:Fallback>
                <p:oleObj name="Equation" r:id="rId3" imgW="444307" imgH="393529" progId="Equation.3">
                  <p:embed/>
                  <p:pic>
                    <p:nvPicPr>
                      <p:cNvPr id="5120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00200"/>
                        <a:ext cx="1524000" cy="110966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4"/>
          <p:cNvSpPr txBox="1">
            <a:spLocks noChangeArrowheads="1"/>
          </p:cNvSpPr>
          <p:nvPr/>
        </p:nvSpPr>
        <p:spPr bwMode="auto">
          <a:xfrm>
            <a:off x="1117600" y="32004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Times New Roman" panose="02020603050405020304" pitchFamily="18" charset="0"/>
              </a:rPr>
              <a:t>例如</a:t>
            </a:r>
            <a:r>
              <a:rPr lang="zh-CN" altLang="en-US" sz="2800">
                <a:latin typeface="Times New Roman" panose="02020603050405020304" pitchFamily="18" charset="0"/>
              </a:rPr>
              <a:t>  孤立的导体球的电容</a:t>
            </a:r>
          </a:p>
        </p:txBody>
      </p:sp>
      <p:graphicFrame>
        <p:nvGraphicFramePr>
          <p:cNvPr id="51206" name="Object 5"/>
          <p:cNvGraphicFramePr>
            <a:graphicFrameLocks noChangeAspect="1"/>
          </p:cNvGraphicFramePr>
          <p:nvPr/>
        </p:nvGraphicFramePr>
        <p:xfrm>
          <a:off x="946150" y="3900488"/>
          <a:ext cx="4837113" cy="1585912"/>
        </p:xfrm>
        <a:graphic>
          <a:graphicData uri="http://schemas.openxmlformats.org/presentationml/2006/ole">
            <mc:AlternateContent xmlns:mc="http://schemas.openxmlformats.org/markup-compatibility/2006">
              <mc:Choice xmlns:v="urn:schemas-microsoft-com:vml" Requires="v">
                <p:oleObj spid="_x0000_s73803" name="Equation" r:id="rId5" imgW="1586811" imgH="622030" progId="Equation.3">
                  <p:embed/>
                </p:oleObj>
              </mc:Choice>
              <mc:Fallback>
                <p:oleObj name="Equation" r:id="rId5" imgW="1586811" imgH="622030" progId="Equation.3">
                  <p:embed/>
                  <p:pic>
                    <p:nvPicPr>
                      <p:cNvPr id="5120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50" y="3900488"/>
                        <a:ext cx="4837113" cy="158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7" name="Group 6"/>
          <p:cNvGrpSpPr>
            <a:grpSpLocks/>
          </p:cNvGrpSpPr>
          <p:nvPr/>
        </p:nvGrpSpPr>
        <p:grpSpPr bwMode="auto">
          <a:xfrm>
            <a:off x="6223000" y="3276600"/>
            <a:ext cx="2286000" cy="2286000"/>
            <a:chOff x="3920" y="2064"/>
            <a:chExt cx="1440" cy="1440"/>
          </a:xfrm>
        </p:grpSpPr>
        <p:sp>
          <p:nvSpPr>
            <p:cNvPr id="51216" name="Rectangle 7"/>
            <p:cNvSpPr>
              <a:spLocks noChangeArrowheads="1"/>
            </p:cNvSpPr>
            <p:nvPr/>
          </p:nvSpPr>
          <p:spPr bwMode="auto">
            <a:xfrm>
              <a:off x="3920" y="2064"/>
              <a:ext cx="1440" cy="144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5512" name="Oval 8"/>
            <p:cNvSpPr>
              <a:spLocks noChangeArrowheads="1"/>
            </p:cNvSpPr>
            <p:nvPr/>
          </p:nvSpPr>
          <p:spPr bwMode="auto">
            <a:xfrm>
              <a:off x="4112" y="2256"/>
              <a:ext cx="1104" cy="1104"/>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chemeClr val="tx1"/>
              </a:solidFill>
              <a:round/>
              <a:headEnd/>
              <a:tailEnd/>
            </a:ln>
            <a:effectLst/>
          </p:spPr>
          <p:txBody>
            <a:bodyPr wrap="none" anchor="ctr"/>
            <a:lstStyle/>
            <a:p>
              <a:pPr eaLnBrk="1" hangingPunct="1">
                <a:defRPr/>
              </a:pPr>
              <a:endParaRPr lang="zh-CN" altLang="en-US"/>
            </a:p>
          </p:txBody>
        </p:sp>
        <p:sp>
          <p:nvSpPr>
            <p:cNvPr id="51218" name="Line 9"/>
            <p:cNvSpPr>
              <a:spLocks noChangeShapeType="1"/>
            </p:cNvSpPr>
            <p:nvPr/>
          </p:nvSpPr>
          <p:spPr bwMode="auto">
            <a:xfrm flipH="1">
              <a:off x="4448" y="2832"/>
              <a:ext cx="240" cy="48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19" name="Object 10"/>
            <p:cNvGraphicFramePr>
              <a:graphicFrameLocks noChangeAspect="1"/>
            </p:cNvGraphicFramePr>
            <p:nvPr/>
          </p:nvGraphicFramePr>
          <p:xfrm>
            <a:off x="4213" y="2640"/>
            <a:ext cx="318" cy="336"/>
          </p:xfrm>
          <a:graphic>
            <a:graphicData uri="http://schemas.openxmlformats.org/presentationml/2006/ole">
              <mc:AlternateContent xmlns:mc="http://schemas.openxmlformats.org/markup-compatibility/2006">
                <mc:Choice xmlns:v="urn:schemas-microsoft-com:vml" Requires="v">
                  <p:oleObj spid="_x0000_s73804" name="Equation" r:id="rId7" imgW="190630" imgH="200179" progId="Equation.3">
                    <p:embed/>
                  </p:oleObj>
                </mc:Choice>
                <mc:Fallback>
                  <p:oleObj name="Equation" r:id="rId7" imgW="190630" imgH="200179" progId="Equation.3">
                    <p:embed/>
                    <p:pic>
                      <p:nvPicPr>
                        <p:cNvPr id="51219"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3" y="2640"/>
                          <a:ext cx="31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0" name="Object 11"/>
            <p:cNvGraphicFramePr>
              <a:graphicFrameLocks noChangeAspect="1"/>
            </p:cNvGraphicFramePr>
            <p:nvPr/>
          </p:nvGraphicFramePr>
          <p:xfrm>
            <a:off x="4738" y="2160"/>
            <a:ext cx="334" cy="428"/>
          </p:xfrm>
          <a:graphic>
            <a:graphicData uri="http://schemas.openxmlformats.org/presentationml/2006/ole">
              <mc:AlternateContent xmlns:mc="http://schemas.openxmlformats.org/markup-compatibility/2006">
                <mc:Choice xmlns:v="urn:schemas-microsoft-com:vml" Requires="v">
                  <p:oleObj spid="_x0000_s73805" name="Equation" r:id="rId9" imgW="199884" imgH="266906" progId="Equation.3">
                    <p:embed/>
                  </p:oleObj>
                </mc:Choice>
                <mc:Fallback>
                  <p:oleObj name="Equation" r:id="rId9" imgW="199884" imgH="266906" progId="Equation.3">
                    <p:embed/>
                    <p:pic>
                      <p:nvPicPr>
                        <p:cNvPr id="5122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8" y="2160"/>
                          <a:ext cx="334"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45516" name="Object 12"/>
          <p:cNvGraphicFramePr>
            <a:graphicFrameLocks noChangeAspect="1"/>
          </p:cNvGraphicFramePr>
          <p:nvPr/>
        </p:nvGraphicFramePr>
        <p:xfrm>
          <a:off x="2130425" y="5638800"/>
          <a:ext cx="5946775" cy="671513"/>
        </p:xfrm>
        <a:graphic>
          <a:graphicData uri="http://schemas.openxmlformats.org/presentationml/2006/ole">
            <mc:AlternateContent xmlns:mc="http://schemas.openxmlformats.org/markup-compatibility/2006">
              <mc:Choice xmlns:v="urn:schemas-microsoft-com:vml" Requires="v">
                <p:oleObj spid="_x0000_s73806" name="Equation" r:id="rId11" imgW="2006600" imgH="228600" progId="Equation.3">
                  <p:embed/>
                </p:oleObj>
              </mc:Choice>
              <mc:Fallback>
                <p:oleObj name="Equation" r:id="rId11" imgW="2006600" imgH="228600" progId="Equation.3">
                  <p:embed/>
                  <p:pic>
                    <p:nvPicPr>
                      <p:cNvPr id="104551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0425" y="5638800"/>
                        <a:ext cx="5946775"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5517" name="Text Box 13"/>
          <p:cNvSpPr txBox="1">
            <a:spLocks noChangeArrowheads="1"/>
          </p:cNvSpPr>
          <p:nvPr/>
        </p:nvSpPr>
        <p:spPr bwMode="auto">
          <a:xfrm>
            <a:off x="482600" y="5715000"/>
            <a:ext cx="195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13"/>
              </a:buBlip>
            </a:pPr>
            <a:r>
              <a:rPr lang="en-US" altLang="zh-CN" sz="2800"/>
              <a:t>   </a:t>
            </a:r>
            <a:r>
              <a:rPr lang="zh-CN" altLang="en-US" sz="2800"/>
              <a:t>地球</a:t>
            </a:r>
          </a:p>
        </p:txBody>
      </p:sp>
      <p:grpSp>
        <p:nvGrpSpPr>
          <p:cNvPr id="51210" name="Group 14"/>
          <p:cNvGrpSpPr>
            <a:grpSpLocks/>
          </p:cNvGrpSpPr>
          <p:nvPr/>
        </p:nvGrpSpPr>
        <p:grpSpPr bwMode="auto">
          <a:xfrm>
            <a:off x="4191000" y="1284288"/>
            <a:ext cx="3581400" cy="1687512"/>
            <a:chOff x="2496" y="912"/>
            <a:chExt cx="2256" cy="1063"/>
          </a:xfrm>
        </p:grpSpPr>
        <p:sp>
          <p:nvSpPr>
            <p:cNvPr id="51211" name="Rectangle 15"/>
            <p:cNvSpPr>
              <a:spLocks noChangeArrowheads="1"/>
            </p:cNvSpPr>
            <p:nvPr/>
          </p:nvSpPr>
          <p:spPr bwMode="auto">
            <a:xfrm>
              <a:off x="2544" y="960"/>
              <a:ext cx="187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12" name="Text Box 16"/>
            <p:cNvSpPr txBox="1">
              <a:spLocks noChangeArrowheads="1"/>
            </p:cNvSpPr>
            <p:nvPr/>
          </p:nvSpPr>
          <p:spPr bwMode="auto">
            <a:xfrm>
              <a:off x="2496" y="912"/>
              <a:ext cx="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Times New Roman" panose="02020603050405020304" pitchFamily="18" charset="0"/>
                </a:rPr>
                <a:t>单位</a:t>
              </a:r>
              <a:r>
                <a:rPr lang="zh-CN" altLang="en-US" sz="2800">
                  <a:latin typeface="Times New Roman" panose="02020603050405020304" pitchFamily="18" charset="0"/>
                </a:rPr>
                <a:t> </a:t>
              </a:r>
              <a:r>
                <a:rPr lang="zh-CN" altLang="en-US" sz="2400">
                  <a:latin typeface="Times New Roman" panose="02020603050405020304" pitchFamily="18" charset="0"/>
                </a:rPr>
                <a:t>    </a:t>
              </a:r>
            </a:p>
          </p:txBody>
        </p:sp>
        <p:graphicFrame>
          <p:nvGraphicFramePr>
            <p:cNvPr id="51213" name="Object 17"/>
            <p:cNvGraphicFramePr>
              <a:graphicFrameLocks noChangeAspect="1"/>
            </p:cNvGraphicFramePr>
            <p:nvPr/>
          </p:nvGraphicFramePr>
          <p:xfrm>
            <a:off x="3264" y="960"/>
            <a:ext cx="1488" cy="259"/>
          </p:xfrm>
          <a:graphic>
            <a:graphicData uri="http://schemas.openxmlformats.org/presentationml/2006/ole">
              <mc:AlternateContent xmlns:mc="http://schemas.openxmlformats.org/markup-compatibility/2006">
                <mc:Choice xmlns:v="urn:schemas-microsoft-com:vml" Requires="v">
                  <p:oleObj spid="_x0000_s73807" name="Equation" r:id="rId14" imgW="1028254" imgH="253890" progId="Equation.3">
                    <p:embed/>
                  </p:oleObj>
                </mc:Choice>
                <mc:Fallback>
                  <p:oleObj name="Equation" r:id="rId14" imgW="1028254" imgH="253890" progId="Equation.3">
                    <p:embed/>
                    <p:pic>
                      <p:nvPicPr>
                        <p:cNvPr id="51213"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4" y="960"/>
                          <a:ext cx="148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4" name="Object 18"/>
            <p:cNvGraphicFramePr>
              <a:graphicFrameLocks noChangeAspect="1"/>
            </p:cNvGraphicFramePr>
            <p:nvPr/>
          </p:nvGraphicFramePr>
          <p:xfrm>
            <a:off x="3168" y="1584"/>
            <a:ext cx="1537" cy="391"/>
          </p:xfrm>
          <a:graphic>
            <a:graphicData uri="http://schemas.openxmlformats.org/presentationml/2006/ole">
              <mc:AlternateContent xmlns:mc="http://schemas.openxmlformats.org/markup-compatibility/2006">
                <mc:Choice xmlns:v="urn:schemas-microsoft-com:vml" Requires="v">
                  <p:oleObj spid="_x0000_s73808" name="Equation" r:id="rId16" imgW="787400" imgH="228600" progId="Equation.3">
                    <p:embed/>
                  </p:oleObj>
                </mc:Choice>
                <mc:Fallback>
                  <p:oleObj name="Equation" r:id="rId16" imgW="787400" imgH="228600" progId="Equation.3">
                    <p:embed/>
                    <p:pic>
                      <p:nvPicPr>
                        <p:cNvPr id="51214"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8" y="1584"/>
                          <a:ext cx="1537"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19"/>
            <p:cNvGraphicFramePr>
              <a:graphicFrameLocks noChangeAspect="1"/>
            </p:cNvGraphicFramePr>
            <p:nvPr/>
          </p:nvGraphicFramePr>
          <p:xfrm>
            <a:off x="3216" y="1248"/>
            <a:ext cx="1372" cy="347"/>
          </p:xfrm>
          <a:graphic>
            <a:graphicData uri="http://schemas.openxmlformats.org/presentationml/2006/ole">
              <mc:AlternateContent xmlns:mc="http://schemas.openxmlformats.org/markup-compatibility/2006">
                <mc:Choice xmlns:v="urn:schemas-microsoft-com:vml" Requires="v">
                  <p:oleObj spid="_x0000_s73809" name="Equation" r:id="rId18" imgW="748975" imgH="203112" progId="Equation.3">
                    <p:embed/>
                  </p:oleObj>
                </mc:Choice>
                <mc:Fallback>
                  <p:oleObj name="Equation" r:id="rId18" imgW="748975" imgH="203112" progId="Equation.3">
                    <p:embed/>
                    <p:pic>
                      <p:nvPicPr>
                        <p:cNvPr id="51215"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16" y="1248"/>
                          <a:ext cx="137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819208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5517"/>
                                        </p:tgtEl>
                                        <p:attrNameLst>
                                          <p:attrName>style.visibility</p:attrName>
                                        </p:attrNameLst>
                                      </p:cBhvr>
                                      <p:to>
                                        <p:strVal val="visible"/>
                                      </p:to>
                                    </p:set>
                                    <p:animEffect transition="in" filter="blinds(horizontal)">
                                      <p:cBhvr>
                                        <p:cTn id="7" dur="500"/>
                                        <p:tgtEl>
                                          <p:spTgt spid="1045517"/>
                                        </p:tgtEl>
                                      </p:cBhvr>
                                    </p:animEffect>
                                  </p:childTnLst>
                                </p:cTn>
                              </p:par>
                              <p:par>
                                <p:cTn id="8" presetID="3" presetClass="entr" presetSubtype="10" fill="hold" nodeType="withEffect">
                                  <p:stCondLst>
                                    <p:cond delay="0"/>
                                  </p:stCondLst>
                                  <p:childTnLst>
                                    <p:set>
                                      <p:cBhvr>
                                        <p:cTn id="9" dur="1" fill="hold">
                                          <p:stCondLst>
                                            <p:cond delay="0"/>
                                          </p:stCondLst>
                                        </p:cTn>
                                        <p:tgtEl>
                                          <p:spTgt spid="1045516"/>
                                        </p:tgtEl>
                                        <p:attrNameLst>
                                          <p:attrName>style.visibility</p:attrName>
                                        </p:attrNameLst>
                                      </p:cBhvr>
                                      <p:to>
                                        <p:strVal val="visible"/>
                                      </p:to>
                                    </p:set>
                                    <p:animEffect transition="in" filter="blinds(horizontal)">
                                      <p:cBhvr>
                                        <p:cTn id="10" dur="500"/>
                                        <p:tgtEl>
                                          <p:spTgt spid="1045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1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1E5DA36-7CCA-4177-8A0E-4246129EBE19}" type="slidenum">
              <a:rPr lang="en-US" altLang="zh-CN" sz="800" b="0" smtClean="0"/>
              <a:pPr>
                <a:spcBef>
                  <a:spcPct val="0"/>
                </a:spcBef>
                <a:buFontTx/>
                <a:buNone/>
              </a:pPr>
              <a:t>51</a:t>
            </a:fld>
            <a:endParaRPr lang="en-US" altLang="zh-CN" sz="800" b="0" smtClean="0"/>
          </a:p>
        </p:txBody>
      </p:sp>
      <p:sp>
        <p:nvSpPr>
          <p:cNvPr id="46083" name="Text Box 2"/>
          <p:cNvSpPr txBox="1">
            <a:spLocks noChangeArrowheads="1"/>
          </p:cNvSpPr>
          <p:nvPr/>
        </p:nvSpPr>
        <p:spPr bwMode="auto">
          <a:xfrm>
            <a:off x="736600" y="184150"/>
            <a:ext cx="6270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CC0000"/>
                </a:solidFill>
                <a:latin typeface="宋体" panose="02010600030101010101" pitchFamily="2" charset="-122"/>
              </a:rPr>
              <a:t>  </a:t>
            </a:r>
            <a:r>
              <a:rPr lang="zh-CN" altLang="en-US" sz="2800" dirty="0">
                <a:solidFill>
                  <a:srgbClr val="CC0000"/>
                </a:solidFill>
                <a:latin typeface="宋体" panose="02010600030101010101" pitchFamily="2" charset="-122"/>
              </a:rPr>
              <a:t>电容器</a:t>
            </a:r>
          </a:p>
        </p:txBody>
      </p:sp>
      <p:sp>
        <p:nvSpPr>
          <p:cNvPr id="46084" name="Text Box 3"/>
          <p:cNvSpPr txBox="1">
            <a:spLocks noChangeArrowheads="1"/>
          </p:cNvSpPr>
          <p:nvPr/>
        </p:nvSpPr>
        <p:spPr bwMode="auto">
          <a:xfrm>
            <a:off x="720535" y="945356"/>
            <a:ext cx="2449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a:latin typeface="Times New Roman" panose="02020603050405020304" pitchFamily="18" charset="0"/>
              </a:rPr>
              <a:t>电容器电容</a:t>
            </a:r>
          </a:p>
        </p:txBody>
      </p:sp>
      <p:graphicFrame>
        <p:nvGraphicFramePr>
          <p:cNvPr id="46085" name="Object 4"/>
          <p:cNvGraphicFramePr>
            <a:graphicFrameLocks noChangeAspect="1"/>
          </p:cNvGraphicFramePr>
          <p:nvPr/>
        </p:nvGraphicFramePr>
        <p:xfrm>
          <a:off x="750888" y="1752600"/>
          <a:ext cx="2667000" cy="1076325"/>
        </p:xfrm>
        <a:graphic>
          <a:graphicData uri="http://schemas.openxmlformats.org/presentationml/2006/ole">
            <mc:AlternateContent xmlns:mc="http://schemas.openxmlformats.org/markup-compatibility/2006">
              <mc:Choice xmlns:v="urn:schemas-microsoft-com:vml" Requires="v">
                <p:oleObj spid="_x0000_s46295" name="公式" r:id="rId3" imgW="1066800" imgH="431800" progId="Equation.3">
                  <p:embed/>
                </p:oleObj>
              </mc:Choice>
              <mc:Fallback>
                <p:oleObj name="公式" r:id="rId3" imgW="1066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 y="1752600"/>
                        <a:ext cx="2667000" cy="107632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7317" name="Text Box 5"/>
          <p:cNvSpPr txBox="1">
            <a:spLocks noChangeArrowheads="1"/>
          </p:cNvSpPr>
          <p:nvPr/>
        </p:nvSpPr>
        <p:spPr bwMode="auto">
          <a:xfrm>
            <a:off x="304800" y="3886200"/>
            <a:ext cx="8534400" cy="955675"/>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a:ln>
          <a:effectLst/>
        </p:spPr>
        <p:txBody>
          <a:bodyPr>
            <a:spAutoFit/>
          </a:bodyPr>
          <a:lstStyle/>
          <a:p>
            <a:pPr eaLnBrk="1" hangingPunct="1">
              <a:spcBef>
                <a:spcPct val="50000"/>
              </a:spcBef>
              <a:defRPr/>
            </a:pPr>
            <a:r>
              <a:rPr lang="en-US" altLang="zh-CN" sz="2800" dirty="0">
                <a:solidFill>
                  <a:srgbClr val="CC0000"/>
                </a:solidFill>
                <a:latin typeface="宋体" pitchFamily="2" charset="-122"/>
              </a:rPr>
              <a:t>    </a:t>
            </a:r>
            <a:r>
              <a:rPr lang="zh-CN" altLang="en-US" sz="2800" dirty="0">
                <a:latin typeface="宋体" pitchFamily="2" charset="-122"/>
              </a:rPr>
              <a:t>电容的大小仅与导体的</a:t>
            </a:r>
            <a:r>
              <a:rPr lang="zh-CN" altLang="en-US" sz="2800" dirty="0">
                <a:solidFill>
                  <a:srgbClr val="CC0000"/>
                </a:solidFill>
                <a:latin typeface="宋体" pitchFamily="2" charset="-122"/>
              </a:rPr>
              <a:t>形状</a:t>
            </a:r>
            <a:r>
              <a:rPr lang="zh-CN" altLang="en-US" sz="2800" dirty="0">
                <a:latin typeface="宋体" pitchFamily="2" charset="-122"/>
              </a:rPr>
              <a:t>、</a:t>
            </a:r>
            <a:r>
              <a:rPr lang="zh-CN" altLang="en-US" sz="2800" dirty="0">
                <a:solidFill>
                  <a:srgbClr val="CC0000"/>
                </a:solidFill>
                <a:latin typeface="宋体" pitchFamily="2" charset="-122"/>
              </a:rPr>
              <a:t>相对位置</a:t>
            </a:r>
            <a:r>
              <a:rPr lang="zh-CN" altLang="en-US" sz="2800" dirty="0">
                <a:latin typeface="宋体" pitchFamily="2" charset="-122"/>
              </a:rPr>
              <a:t>、其间的电</a:t>
            </a:r>
            <a:r>
              <a:rPr lang="zh-CN" altLang="en-US" sz="2800" dirty="0">
                <a:solidFill>
                  <a:srgbClr val="CC0000"/>
                </a:solidFill>
                <a:latin typeface="宋体" pitchFamily="2" charset="-122"/>
              </a:rPr>
              <a:t>介质</a:t>
            </a:r>
            <a:r>
              <a:rPr lang="zh-CN" altLang="en-US" sz="2800" dirty="0">
                <a:latin typeface="宋体" pitchFamily="2" charset="-122"/>
              </a:rPr>
              <a:t>有关</a:t>
            </a:r>
            <a:r>
              <a:rPr lang="en-US" altLang="zh-CN" sz="2800" dirty="0">
                <a:latin typeface="宋体" pitchFamily="2" charset="-122"/>
              </a:rPr>
              <a:t>. </a:t>
            </a:r>
            <a:r>
              <a:rPr lang="zh-CN" altLang="en-US" sz="2800" dirty="0">
                <a:latin typeface="宋体" pitchFamily="2" charset="-122"/>
              </a:rPr>
              <a:t>与所带电荷量</a:t>
            </a:r>
            <a:r>
              <a:rPr lang="zh-CN" altLang="en-US" sz="2800" dirty="0">
                <a:solidFill>
                  <a:srgbClr val="CC0000"/>
                </a:solidFill>
                <a:latin typeface="宋体" pitchFamily="2" charset="-122"/>
              </a:rPr>
              <a:t>无关</a:t>
            </a:r>
            <a:r>
              <a:rPr lang="en-US" altLang="zh-CN" sz="2800" dirty="0">
                <a:latin typeface="宋体" pitchFamily="2" charset="-122"/>
              </a:rPr>
              <a:t>.</a:t>
            </a:r>
            <a:r>
              <a:rPr lang="zh-CN" altLang="en-US" sz="2800" dirty="0">
                <a:latin typeface="宋体" pitchFamily="2" charset="-122"/>
              </a:rPr>
              <a:t>（水库的容量）</a:t>
            </a:r>
            <a:endParaRPr lang="en-US" altLang="zh-CN" sz="2800" dirty="0">
              <a:latin typeface="宋体" pitchFamily="2" charset="-122"/>
            </a:endParaRPr>
          </a:p>
        </p:txBody>
      </p:sp>
      <p:grpSp>
        <p:nvGrpSpPr>
          <p:cNvPr id="46088" name="Group 7"/>
          <p:cNvGrpSpPr>
            <a:grpSpLocks/>
          </p:cNvGrpSpPr>
          <p:nvPr/>
        </p:nvGrpSpPr>
        <p:grpSpPr bwMode="auto">
          <a:xfrm>
            <a:off x="3962400" y="838200"/>
            <a:ext cx="4876800" cy="2895600"/>
            <a:chOff x="2496" y="528"/>
            <a:chExt cx="3072" cy="1824"/>
          </a:xfrm>
        </p:grpSpPr>
        <p:sp>
          <p:nvSpPr>
            <p:cNvPr id="46098" name="Rectangle 8"/>
            <p:cNvSpPr>
              <a:spLocks noChangeArrowheads="1"/>
            </p:cNvSpPr>
            <p:nvPr/>
          </p:nvSpPr>
          <p:spPr bwMode="auto">
            <a:xfrm>
              <a:off x="2496" y="528"/>
              <a:ext cx="3072" cy="1824"/>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6099" name="Group 9"/>
            <p:cNvGrpSpPr>
              <a:grpSpLocks/>
            </p:cNvGrpSpPr>
            <p:nvPr/>
          </p:nvGrpSpPr>
          <p:grpSpPr bwMode="auto">
            <a:xfrm>
              <a:off x="2592" y="611"/>
              <a:ext cx="2880" cy="1597"/>
              <a:chOff x="2736" y="672"/>
              <a:chExt cx="2880" cy="1597"/>
            </a:xfrm>
          </p:grpSpPr>
          <p:sp>
            <p:nvSpPr>
              <p:cNvPr id="46107" name="Freeform 10"/>
              <p:cNvSpPr>
                <a:spLocks/>
              </p:cNvSpPr>
              <p:nvPr/>
            </p:nvSpPr>
            <p:spPr bwMode="auto">
              <a:xfrm>
                <a:off x="3714" y="1340"/>
                <a:ext cx="960" cy="76"/>
              </a:xfrm>
              <a:custGeom>
                <a:avLst/>
                <a:gdLst>
                  <a:gd name="T0" fmla="*/ 960 w 960"/>
                  <a:gd name="T1" fmla="*/ 76 h 76"/>
                  <a:gd name="T2" fmla="*/ 470 w 960"/>
                  <a:gd name="T3" fmla="*/ 0 h 76"/>
                  <a:gd name="T4" fmla="*/ 0 w 960"/>
                  <a:gd name="T5" fmla="*/ 76 h 76"/>
                  <a:gd name="T6" fmla="*/ 0 60000 65536"/>
                  <a:gd name="T7" fmla="*/ 0 60000 65536"/>
                  <a:gd name="T8" fmla="*/ 0 60000 65536"/>
                  <a:gd name="T9" fmla="*/ 0 w 960"/>
                  <a:gd name="T10" fmla="*/ 0 h 76"/>
                  <a:gd name="T11" fmla="*/ 960 w 960"/>
                  <a:gd name="T12" fmla="*/ 76 h 76"/>
                </a:gdLst>
                <a:ahLst/>
                <a:cxnLst>
                  <a:cxn ang="T6">
                    <a:pos x="T0" y="T1"/>
                  </a:cxn>
                  <a:cxn ang="T7">
                    <a:pos x="T2" y="T3"/>
                  </a:cxn>
                  <a:cxn ang="T8">
                    <a:pos x="T4" y="T5"/>
                  </a:cxn>
                </a:cxnLst>
                <a:rect l="T9" t="T10" r="T11" b="T12"/>
                <a:pathLst>
                  <a:path w="960" h="76">
                    <a:moveTo>
                      <a:pt x="960" y="76"/>
                    </a:moveTo>
                    <a:cubicBezTo>
                      <a:pt x="878" y="63"/>
                      <a:pt x="630" y="0"/>
                      <a:pt x="470" y="0"/>
                    </a:cubicBezTo>
                    <a:cubicBezTo>
                      <a:pt x="310" y="0"/>
                      <a:pt x="98" y="60"/>
                      <a:pt x="0" y="76"/>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08" name="Freeform 11"/>
              <p:cNvSpPr>
                <a:spLocks/>
              </p:cNvSpPr>
              <p:nvPr/>
            </p:nvSpPr>
            <p:spPr bwMode="auto">
              <a:xfrm>
                <a:off x="3696" y="1048"/>
                <a:ext cx="1122" cy="128"/>
              </a:xfrm>
              <a:custGeom>
                <a:avLst/>
                <a:gdLst>
                  <a:gd name="T0" fmla="*/ 1122 w 1122"/>
                  <a:gd name="T1" fmla="*/ 128 h 128"/>
                  <a:gd name="T2" fmla="*/ 592 w 1122"/>
                  <a:gd name="T3" fmla="*/ 8 h 128"/>
                  <a:gd name="T4" fmla="*/ 0 w 1122"/>
                  <a:gd name="T5" fmla="*/ 80 h 128"/>
                  <a:gd name="T6" fmla="*/ 0 60000 65536"/>
                  <a:gd name="T7" fmla="*/ 0 60000 65536"/>
                  <a:gd name="T8" fmla="*/ 0 60000 65536"/>
                  <a:gd name="T9" fmla="*/ 0 w 1122"/>
                  <a:gd name="T10" fmla="*/ 0 h 128"/>
                  <a:gd name="T11" fmla="*/ 1122 w 1122"/>
                  <a:gd name="T12" fmla="*/ 128 h 128"/>
                </a:gdLst>
                <a:ahLst/>
                <a:cxnLst>
                  <a:cxn ang="T6">
                    <a:pos x="T0" y="T1"/>
                  </a:cxn>
                  <a:cxn ang="T7">
                    <a:pos x="T2" y="T3"/>
                  </a:cxn>
                  <a:cxn ang="T8">
                    <a:pos x="T4" y="T5"/>
                  </a:cxn>
                </a:cxnLst>
                <a:rect l="T9" t="T10" r="T11" b="T12"/>
                <a:pathLst>
                  <a:path w="1122" h="128">
                    <a:moveTo>
                      <a:pt x="1122" y="128"/>
                    </a:moveTo>
                    <a:cubicBezTo>
                      <a:pt x="1034" y="108"/>
                      <a:pt x="779" y="16"/>
                      <a:pt x="592" y="8"/>
                    </a:cubicBezTo>
                    <a:cubicBezTo>
                      <a:pt x="405" y="0"/>
                      <a:pt x="123" y="65"/>
                      <a:pt x="0" y="8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09" name="Freeform 12"/>
              <p:cNvSpPr>
                <a:spLocks/>
              </p:cNvSpPr>
              <p:nvPr/>
            </p:nvSpPr>
            <p:spPr bwMode="auto">
              <a:xfrm>
                <a:off x="3666" y="760"/>
                <a:ext cx="1440" cy="200"/>
              </a:xfrm>
              <a:custGeom>
                <a:avLst/>
                <a:gdLst>
                  <a:gd name="T0" fmla="*/ 1440 w 1440"/>
                  <a:gd name="T1" fmla="*/ 152 h 200"/>
                  <a:gd name="T2" fmla="*/ 720 w 1440"/>
                  <a:gd name="T3" fmla="*/ 8 h 200"/>
                  <a:gd name="T4" fmla="*/ 0 w 1440"/>
                  <a:gd name="T5" fmla="*/ 200 h 200"/>
                  <a:gd name="T6" fmla="*/ 0 60000 65536"/>
                  <a:gd name="T7" fmla="*/ 0 60000 65536"/>
                  <a:gd name="T8" fmla="*/ 0 60000 65536"/>
                  <a:gd name="T9" fmla="*/ 0 w 1440"/>
                  <a:gd name="T10" fmla="*/ 0 h 200"/>
                  <a:gd name="T11" fmla="*/ 1440 w 1440"/>
                  <a:gd name="T12" fmla="*/ 200 h 200"/>
                </a:gdLst>
                <a:ahLst/>
                <a:cxnLst>
                  <a:cxn ang="T6">
                    <a:pos x="T0" y="T1"/>
                  </a:cxn>
                  <a:cxn ang="T7">
                    <a:pos x="T2" y="T3"/>
                  </a:cxn>
                  <a:cxn ang="T8">
                    <a:pos x="T4" y="T5"/>
                  </a:cxn>
                </a:cxnLst>
                <a:rect l="T9" t="T10" r="T11" b="T12"/>
                <a:pathLst>
                  <a:path w="1440" h="200">
                    <a:moveTo>
                      <a:pt x="1440" y="152"/>
                    </a:moveTo>
                    <a:cubicBezTo>
                      <a:pt x="1200" y="76"/>
                      <a:pt x="960" y="0"/>
                      <a:pt x="720" y="8"/>
                    </a:cubicBezTo>
                    <a:cubicBezTo>
                      <a:pt x="480" y="16"/>
                      <a:pt x="240" y="108"/>
                      <a:pt x="0" y="20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0" name="Freeform 13"/>
              <p:cNvSpPr>
                <a:spLocks/>
              </p:cNvSpPr>
              <p:nvPr/>
            </p:nvSpPr>
            <p:spPr bwMode="auto">
              <a:xfrm>
                <a:off x="3762" y="1608"/>
                <a:ext cx="894" cy="40"/>
              </a:xfrm>
              <a:custGeom>
                <a:avLst/>
                <a:gdLst>
                  <a:gd name="T0" fmla="*/ 894 w 894"/>
                  <a:gd name="T1" fmla="*/ 0 h 40"/>
                  <a:gd name="T2" fmla="*/ 406 w 894"/>
                  <a:gd name="T3" fmla="*/ 24 h 40"/>
                  <a:gd name="T4" fmla="*/ 0 w 894"/>
                  <a:gd name="T5" fmla="*/ 40 h 40"/>
                  <a:gd name="T6" fmla="*/ 0 60000 65536"/>
                  <a:gd name="T7" fmla="*/ 0 60000 65536"/>
                  <a:gd name="T8" fmla="*/ 0 60000 65536"/>
                  <a:gd name="T9" fmla="*/ 0 w 894"/>
                  <a:gd name="T10" fmla="*/ 0 h 40"/>
                  <a:gd name="T11" fmla="*/ 894 w 894"/>
                  <a:gd name="T12" fmla="*/ 40 h 40"/>
                </a:gdLst>
                <a:ahLst/>
                <a:cxnLst>
                  <a:cxn ang="T6">
                    <a:pos x="T0" y="T1"/>
                  </a:cxn>
                  <a:cxn ang="T7">
                    <a:pos x="T2" y="T3"/>
                  </a:cxn>
                  <a:cxn ang="T8">
                    <a:pos x="T4" y="T5"/>
                  </a:cxn>
                </a:cxnLst>
                <a:rect l="T9" t="T10" r="T11" b="T12"/>
                <a:pathLst>
                  <a:path w="894" h="40">
                    <a:moveTo>
                      <a:pt x="894" y="0"/>
                    </a:moveTo>
                    <a:cubicBezTo>
                      <a:pt x="813" y="4"/>
                      <a:pt x="555" y="17"/>
                      <a:pt x="406" y="24"/>
                    </a:cubicBezTo>
                    <a:cubicBezTo>
                      <a:pt x="257" y="31"/>
                      <a:pt x="85" y="37"/>
                      <a:pt x="0" y="4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1" name="Freeform 14"/>
              <p:cNvSpPr>
                <a:spLocks/>
              </p:cNvSpPr>
              <p:nvPr/>
            </p:nvSpPr>
            <p:spPr bwMode="auto">
              <a:xfrm>
                <a:off x="3906" y="1848"/>
                <a:ext cx="846" cy="132"/>
              </a:xfrm>
              <a:custGeom>
                <a:avLst/>
                <a:gdLst>
                  <a:gd name="T0" fmla="*/ 846 w 846"/>
                  <a:gd name="T1" fmla="*/ 0 h 132"/>
                  <a:gd name="T2" fmla="*/ 402 w 846"/>
                  <a:gd name="T3" fmla="*/ 124 h 132"/>
                  <a:gd name="T4" fmla="*/ 0 w 846"/>
                  <a:gd name="T5" fmla="*/ 48 h 132"/>
                  <a:gd name="T6" fmla="*/ 0 60000 65536"/>
                  <a:gd name="T7" fmla="*/ 0 60000 65536"/>
                  <a:gd name="T8" fmla="*/ 0 60000 65536"/>
                  <a:gd name="T9" fmla="*/ 0 w 846"/>
                  <a:gd name="T10" fmla="*/ 0 h 132"/>
                  <a:gd name="T11" fmla="*/ 846 w 846"/>
                  <a:gd name="T12" fmla="*/ 132 h 132"/>
                </a:gdLst>
                <a:ahLst/>
                <a:cxnLst>
                  <a:cxn ang="T6">
                    <a:pos x="T0" y="T1"/>
                  </a:cxn>
                  <a:cxn ang="T7">
                    <a:pos x="T2" y="T3"/>
                  </a:cxn>
                  <a:cxn ang="T8">
                    <a:pos x="T4" y="T5"/>
                  </a:cxn>
                </a:cxnLst>
                <a:rect l="T9" t="T10" r="T11" b="T12"/>
                <a:pathLst>
                  <a:path w="846" h="132">
                    <a:moveTo>
                      <a:pt x="846" y="0"/>
                    </a:moveTo>
                    <a:cubicBezTo>
                      <a:pt x="772" y="21"/>
                      <a:pt x="543" y="116"/>
                      <a:pt x="402" y="124"/>
                    </a:cubicBezTo>
                    <a:cubicBezTo>
                      <a:pt x="261" y="132"/>
                      <a:pt x="84" y="64"/>
                      <a:pt x="0" y="48"/>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2" name="Freeform 15"/>
              <p:cNvSpPr>
                <a:spLocks/>
              </p:cNvSpPr>
              <p:nvPr/>
            </p:nvSpPr>
            <p:spPr bwMode="auto">
              <a:xfrm>
                <a:off x="3570" y="1944"/>
                <a:ext cx="1344" cy="325"/>
              </a:xfrm>
              <a:custGeom>
                <a:avLst/>
                <a:gdLst>
                  <a:gd name="T0" fmla="*/ 1344 w 1344"/>
                  <a:gd name="T1" fmla="*/ 0 h 325"/>
                  <a:gd name="T2" fmla="*/ 1102 w 1344"/>
                  <a:gd name="T3" fmla="*/ 268 h 325"/>
                  <a:gd name="T4" fmla="*/ 386 w 1344"/>
                  <a:gd name="T5" fmla="*/ 296 h 325"/>
                  <a:gd name="T6" fmla="*/ 0 w 1344"/>
                  <a:gd name="T7" fmla="*/ 96 h 325"/>
                  <a:gd name="T8" fmla="*/ 0 60000 65536"/>
                  <a:gd name="T9" fmla="*/ 0 60000 65536"/>
                  <a:gd name="T10" fmla="*/ 0 60000 65536"/>
                  <a:gd name="T11" fmla="*/ 0 60000 65536"/>
                  <a:gd name="T12" fmla="*/ 0 w 1344"/>
                  <a:gd name="T13" fmla="*/ 0 h 325"/>
                  <a:gd name="T14" fmla="*/ 1344 w 1344"/>
                  <a:gd name="T15" fmla="*/ 325 h 325"/>
                </a:gdLst>
                <a:ahLst/>
                <a:cxnLst>
                  <a:cxn ang="T8">
                    <a:pos x="T0" y="T1"/>
                  </a:cxn>
                  <a:cxn ang="T9">
                    <a:pos x="T2" y="T3"/>
                  </a:cxn>
                  <a:cxn ang="T10">
                    <a:pos x="T4" y="T5"/>
                  </a:cxn>
                  <a:cxn ang="T11">
                    <a:pos x="T6" y="T7"/>
                  </a:cxn>
                </a:cxnLst>
                <a:rect l="T12" t="T13" r="T14" b="T15"/>
                <a:pathLst>
                  <a:path w="1344" h="325">
                    <a:moveTo>
                      <a:pt x="1344" y="0"/>
                    </a:moveTo>
                    <a:cubicBezTo>
                      <a:pt x="1304" y="45"/>
                      <a:pt x="1262" y="219"/>
                      <a:pt x="1102" y="268"/>
                    </a:cubicBezTo>
                    <a:cubicBezTo>
                      <a:pt x="942" y="317"/>
                      <a:pt x="570" y="325"/>
                      <a:pt x="386" y="296"/>
                    </a:cubicBezTo>
                    <a:cubicBezTo>
                      <a:pt x="202" y="267"/>
                      <a:pt x="80" y="138"/>
                      <a:pt x="0" y="96"/>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3" name="Freeform 16"/>
              <p:cNvSpPr>
                <a:spLocks/>
              </p:cNvSpPr>
              <p:nvPr/>
            </p:nvSpPr>
            <p:spPr bwMode="auto">
              <a:xfrm>
                <a:off x="5184" y="672"/>
                <a:ext cx="192" cy="336"/>
              </a:xfrm>
              <a:custGeom>
                <a:avLst/>
                <a:gdLst>
                  <a:gd name="T0" fmla="*/ 0 w 192"/>
                  <a:gd name="T1" fmla="*/ 336 h 336"/>
                  <a:gd name="T2" fmla="*/ 144 w 192"/>
                  <a:gd name="T3" fmla="*/ 192 h 336"/>
                  <a:gd name="T4" fmla="*/ 192 w 192"/>
                  <a:gd name="T5" fmla="*/ 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336"/>
                    </a:moveTo>
                    <a:cubicBezTo>
                      <a:pt x="56" y="292"/>
                      <a:pt x="112" y="248"/>
                      <a:pt x="144" y="192"/>
                    </a:cubicBezTo>
                    <a:cubicBezTo>
                      <a:pt x="176" y="136"/>
                      <a:pt x="184" y="68"/>
                      <a:pt x="192" y="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4" name="Freeform 17"/>
              <p:cNvSpPr>
                <a:spLocks/>
              </p:cNvSpPr>
              <p:nvPr/>
            </p:nvSpPr>
            <p:spPr bwMode="auto">
              <a:xfrm>
                <a:off x="5184" y="1008"/>
                <a:ext cx="432" cy="144"/>
              </a:xfrm>
              <a:custGeom>
                <a:avLst/>
                <a:gdLst>
                  <a:gd name="T0" fmla="*/ 0 w 432"/>
                  <a:gd name="T1" fmla="*/ 144 h 144"/>
                  <a:gd name="T2" fmla="*/ 288 w 432"/>
                  <a:gd name="T3" fmla="*/ 96 h 144"/>
                  <a:gd name="T4" fmla="*/ 432 w 432"/>
                  <a:gd name="T5" fmla="*/ 0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0" y="144"/>
                    </a:moveTo>
                    <a:cubicBezTo>
                      <a:pt x="108" y="132"/>
                      <a:pt x="216" y="120"/>
                      <a:pt x="288" y="96"/>
                    </a:cubicBezTo>
                    <a:cubicBezTo>
                      <a:pt x="360" y="72"/>
                      <a:pt x="396" y="36"/>
                      <a:pt x="432" y="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5" name="Freeform 18"/>
              <p:cNvSpPr>
                <a:spLocks/>
              </p:cNvSpPr>
              <p:nvPr/>
            </p:nvSpPr>
            <p:spPr bwMode="auto">
              <a:xfrm>
                <a:off x="5136" y="1344"/>
                <a:ext cx="480" cy="336"/>
              </a:xfrm>
              <a:custGeom>
                <a:avLst/>
                <a:gdLst>
                  <a:gd name="T0" fmla="*/ 0 w 480"/>
                  <a:gd name="T1" fmla="*/ 0 h 336"/>
                  <a:gd name="T2" fmla="*/ 288 w 480"/>
                  <a:gd name="T3" fmla="*/ 96 h 336"/>
                  <a:gd name="T4" fmla="*/ 480 w 480"/>
                  <a:gd name="T5" fmla="*/ 336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0"/>
                    </a:moveTo>
                    <a:cubicBezTo>
                      <a:pt x="104" y="20"/>
                      <a:pt x="208" y="40"/>
                      <a:pt x="288" y="96"/>
                    </a:cubicBezTo>
                    <a:cubicBezTo>
                      <a:pt x="368" y="152"/>
                      <a:pt x="424" y="244"/>
                      <a:pt x="480" y="336"/>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6" name="Freeform 19"/>
              <p:cNvSpPr>
                <a:spLocks/>
              </p:cNvSpPr>
              <p:nvPr/>
            </p:nvSpPr>
            <p:spPr bwMode="auto">
              <a:xfrm>
                <a:off x="5136" y="1680"/>
                <a:ext cx="356" cy="288"/>
              </a:xfrm>
              <a:custGeom>
                <a:avLst/>
                <a:gdLst>
                  <a:gd name="T0" fmla="*/ 0 w 356"/>
                  <a:gd name="T1" fmla="*/ 0 h 288"/>
                  <a:gd name="T2" fmla="*/ 228 w 356"/>
                  <a:gd name="T3" fmla="*/ 124 h 288"/>
                  <a:gd name="T4" fmla="*/ 356 w 356"/>
                  <a:gd name="T5" fmla="*/ 288 h 288"/>
                  <a:gd name="T6" fmla="*/ 0 60000 65536"/>
                  <a:gd name="T7" fmla="*/ 0 60000 65536"/>
                  <a:gd name="T8" fmla="*/ 0 60000 65536"/>
                  <a:gd name="T9" fmla="*/ 0 w 356"/>
                  <a:gd name="T10" fmla="*/ 0 h 288"/>
                  <a:gd name="T11" fmla="*/ 356 w 356"/>
                  <a:gd name="T12" fmla="*/ 288 h 288"/>
                </a:gdLst>
                <a:ahLst/>
                <a:cxnLst>
                  <a:cxn ang="T6">
                    <a:pos x="T0" y="T1"/>
                  </a:cxn>
                  <a:cxn ang="T7">
                    <a:pos x="T2" y="T3"/>
                  </a:cxn>
                  <a:cxn ang="T8">
                    <a:pos x="T4" y="T5"/>
                  </a:cxn>
                </a:cxnLst>
                <a:rect l="T9" t="T10" r="T11" b="T12"/>
                <a:pathLst>
                  <a:path w="356" h="288">
                    <a:moveTo>
                      <a:pt x="0" y="0"/>
                    </a:moveTo>
                    <a:cubicBezTo>
                      <a:pt x="38" y="21"/>
                      <a:pt x="169" y="76"/>
                      <a:pt x="228" y="124"/>
                    </a:cubicBezTo>
                    <a:cubicBezTo>
                      <a:pt x="287" y="172"/>
                      <a:pt x="329" y="254"/>
                      <a:pt x="356" y="288"/>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7" name="Freeform 20"/>
              <p:cNvSpPr>
                <a:spLocks/>
              </p:cNvSpPr>
              <p:nvPr/>
            </p:nvSpPr>
            <p:spPr bwMode="auto">
              <a:xfrm>
                <a:off x="3340" y="708"/>
                <a:ext cx="68" cy="396"/>
              </a:xfrm>
              <a:custGeom>
                <a:avLst/>
                <a:gdLst>
                  <a:gd name="T0" fmla="*/ 68 w 68"/>
                  <a:gd name="T1" fmla="*/ 396 h 396"/>
                  <a:gd name="T2" fmla="*/ 20 w 68"/>
                  <a:gd name="T3" fmla="*/ 204 h 396"/>
                  <a:gd name="T4" fmla="*/ 0 w 68"/>
                  <a:gd name="T5" fmla="*/ 0 h 396"/>
                  <a:gd name="T6" fmla="*/ 0 60000 65536"/>
                  <a:gd name="T7" fmla="*/ 0 60000 65536"/>
                  <a:gd name="T8" fmla="*/ 0 60000 65536"/>
                  <a:gd name="T9" fmla="*/ 0 w 68"/>
                  <a:gd name="T10" fmla="*/ 0 h 396"/>
                  <a:gd name="T11" fmla="*/ 68 w 68"/>
                  <a:gd name="T12" fmla="*/ 396 h 396"/>
                </a:gdLst>
                <a:ahLst/>
                <a:cxnLst>
                  <a:cxn ang="T6">
                    <a:pos x="T0" y="T1"/>
                  </a:cxn>
                  <a:cxn ang="T7">
                    <a:pos x="T2" y="T3"/>
                  </a:cxn>
                  <a:cxn ang="T8">
                    <a:pos x="T4" y="T5"/>
                  </a:cxn>
                </a:cxnLst>
                <a:rect l="T9" t="T10" r="T11" b="T12"/>
                <a:pathLst>
                  <a:path w="68" h="396">
                    <a:moveTo>
                      <a:pt x="68" y="396"/>
                    </a:moveTo>
                    <a:cubicBezTo>
                      <a:pt x="48" y="332"/>
                      <a:pt x="31" y="270"/>
                      <a:pt x="20" y="204"/>
                    </a:cubicBezTo>
                    <a:cubicBezTo>
                      <a:pt x="9" y="138"/>
                      <a:pt x="4" y="42"/>
                      <a:pt x="0" y="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8" name="Freeform 21"/>
              <p:cNvSpPr>
                <a:spLocks/>
              </p:cNvSpPr>
              <p:nvPr/>
            </p:nvSpPr>
            <p:spPr bwMode="auto">
              <a:xfrm>
                <a:off x="2880" y="672"/>
                <a:ext cx="384" cy="528"/>
              </a:xfrm>
              <a:custGeom>
                <a:avLst/>
                <a:gdLst>
                  <a:gd name="T0" fmla="*/ 0 w 384"/>
                  <a:gd name="T1" fmla="*/ 0 h 528"/>
                  <a:gd name="T2" fmla="*/ 192 w 384"/>
                  <a:gd name="T3" fmla="*/ 336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64" y="124"/>
                      <a:pt x="128" y="248"/>
                      <a:pt x="192" y="336"/>
                    </a:cubicBezTo>
                    <a:cubicBezTo>
                      <a:pt x="256" y="424"/>
                      <a:pt x="320" y="476"/>
                      <a:pt x="384" y="528"/>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19" name="Freeform 22"/>
              <p:cNvSpPr>
                <a:spLocks/>
              </p:cNvSpPr>
              <p:nvPr/>
            </p:nvSpPr>
            <p:spPr bwMode="auto">
              <a:xfrm>
                <a:off x="2736" y="1336"/>
                <a:ext cx="432" cy="56"/>
              </a:xfrm>
              <a:custGeom>
                <a:avLst/>
                <a:gdLst>
                  <a:gd name="T0" fmla="*/ 0 w 432"/>
                  <a:gd name="T1" fmla="*/ 56 h 56"/>
                  <a:gd name="T2" fmla="*/ 192 w 432"/>
                  <a:gd name="T3" fmla="*/ 8 h 56"/>
                  <a:gd name="T4" fmla="*/ 432 w 432"/>
                  <a:gd name="T5" fmla="*/ 8 h 56"/>
                  <a:gd name="T6" fmla="*/ 0 60000 65536"/>
                  <a:gd name="T7" fmla="*/ 0 60000 65536"/>
                  <a:gd name="T8" fmla="*/ 0 60000 65536"/>
                  <a:gd name="T9" fmla="*/ 0 w 432"/>
                  <a:gd name="T10" fmla="*/ 0 h 56"/>
                  <a:gd name="T11" fmla="*/ 432 w 432"/>
                  <a:gd name="T12" fmla="*/ 56 h 56"/>
                </a:gdLst>
                <a:ahLst/>
                <a:cxnLst>
                  <a:cxn ang="T6">
                    <a:pos x="T0" y="T1"/>
                  </a:cxn>
                  <a:cxn ang="T7">
                    <a:pos x="T2" y="T3"/>
                  </a:cxn>
                  <a:cxn ang="T8">
                    <a:pos x="T4" y="T5"/>
                  </a:cxn>
                </a:cxnLst>
                <a:rect l="T9" t="T10" r="T11" b="T12"/>
                <a:pathLst>
                  <a:path w="432" h="56">
                    <a:moveTo>
                      <a:pt x="0" y="56"/>
                    </a:moveTo>
                    <a:cubicBezTo>
                      <a:pt x="60" y="36"/>
                      <a:pt x="120" y="16"/>
                      <a:pt x="192" y="8"/>
                    </a:cubicBezTo>
                    <a:cubicBezTo>
                      <a:pt x="264" y="0"/>
                      <a:pt x="348" y="4"/>
                      <a:pt x="432" y="8"/>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20" name="Freeform 23"/>
              <p:cNvSpPr>
                <a:spLocks/>
              </p:cNvSpPr>
              <p:nvPr/>
            </p:nvSpPr>
            <p:spPr bwMode="auto">
              <a:xfrm>
                <a:off x="2880" y="1536"/>
                <a:ext cx="432" cy="432"/>
              </a:xfrm>
              <a:custGeom>
                <a:avLst/>
                <a:gdLst>
                  <a:gd name="T0" fmla="*/ 0 w 432"/>
                  <a:gd name="T1" fmla="*/ 432 h 432"/>
                  <a:gd name="T2" fmla="*/ 68 w 432"/>
                  <a:gd name="T3" fmla="*/ 328 h 432"/>
                  <a:gd name="T4" fmla="*/ 240 w 432"/>
                  <a:gd name="T5" fmla="*/ 144 h 432"/>
                  <a:gd name="T6" fmla="*/ 432 w 432"/>
                  <a:gd name="T7" fmla="*/ 0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432"/>
                    </a:moveTo>
                    <a:cubicBezTo>
                      <a:pt x="11" y="415"/>
                      <a:pt x="28" y="376"/>
                      <a:pt x="68" y="328"/>
                    </a:cubicBezTo>
                    <a:cubicBezTo>
                      <a:pt x="108" y="280"/>
                      <a:pt x="179" y="199"/>
                      <a:pt x="240" y="144"/>
                    </a:cubicBezTo>
                    <a:cubicBezTo>
                      <a:pt x="301" y="89"/>
                      <a:pt x="368" y="40"/>
                      <a:pt x="432" y="0"/>
                    </a:cubicBezTo>
                  </a:path>
                </a:pathLst>
              </a:custGeom>
              <a:noFill/>
              <a:ln w="127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121" name="Line 24"/>
              <p:cNvSpPr>
                <a:spLocks noChangeShapeType="1"/>
              </p:cNvSpPr>
              <p:nvPr/>
            </p:nvSpPr>
            <p:spPr bwMode="auto">
              <a:xfrm flipH="1">
                <a:off x="4320" y="768"/>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2" name="Line 25"/>
              <p:cNvSpPr>
                <a:spLocks noChangeShapeType="1"/>
              </p:cNvSpPr>
              <p:nvPr/>
            </p:nvSpPr>
            <p:spPr bwMode="auto">
              <a:xfrm flipH="1">
                <a:off x="4224" y="1056"/>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3" name="Line 26"/>
              <p:cNvSpPr>
                <a:spLocks noChangeShapeType="1"/>
              </p:cNvSpPr>
              <p:nvPr/>
            </p:nvSpPr>
            <p:spPr bwMode="auto">
              <a:xfrm flipH="1">
                <a:off x="4176" y="1344"/>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4" name="Line 27"/>
              <p:cNvSpPr>
                <a:spLocks noChangeShapeType="1"/>
              </p:cNvSpPr>
              <p:nvPr/>
            </p:nvSpPr>
            <p:spPr bwMode="auto">
              <a:xfrm flipH="1">
                <a:off x="4176" y="1632"/>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5" name="Line 28"/>
              <p:cNvSpPr>
                <a:spLocks noChangeShapeType="1"/>
              </p:cNvSpPr>
              <p:nvPr/>
            </p:nvSpPr>
            <p:spPr bwMode="auto">
              <a:xfrm flipH="1">
                <a:off x="4224" y="1968"/>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6" name="Line 29"/>
              <p:cNvSpPr>
                <a:spLocks noChangeShapeType="1"/>
              </p:cNvSpPr>
              <p:nvPr/>
            </p:nvSpPr>
            <p:spPr bwMode="auto">
              <a:xfrm flipH="1">
                <a:off x="4224" y="2256"/>
                <a:ext cx="96" cy="0"/>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7" name="Line 30"/>
              <p:cNvSpPr>
                <a:spLocks noChangeShapeType="1"/>
              </p:cNvSpPr>
              <p:nvPr/>
            </p:nvSpPr>
            <p:spPr bwMode="auto">
              <a:xfrm rot="7184693" flipH="1">
                <a:off x="5281" y="863"/>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8" name="Line 31"/>
              <p:cNvSpPr>
                <a:spLocks noChangeShapeType="1"/>
              </p:cNvSpPr>
              <p:nvPr/>
            </p:nvSpPr>
            <p:spPr bwMode="auto">
              <a:xfrm rot="9625613" flipH="1">
                <a:off x="5424" y="1104"/>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29" name="Line 32"/>
              <p:cNvSpPr>
                <a:spLocks noChangeShapeType="1"/>
              </p:cNvSpPr>
              <p:nvPr/>
            </p:nvSpPr>
            <p:spPr bwMode="auto">
              <a:xfrm rot="13260118" flipH="1">
                <a:off x="5376" y="1439"/>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30" name="Line 33"/>
              <p:cNvSpPr>
                <a:spLocks noChangeShapeType="1"/>
              </p:cNvSpPr>
              <p:nvPr/>
            </p:nvSpPr>
            <p:spPr bwMode="auto">
              <a:xfrm rot="12915092" flipH="1">
                <a:off x="5280" y="1775"/>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31" name="Line 34"/>
              <p:cNvSpPr>
                <a:spLocks noChangeShapeType="1"/>
              </p:cNvSpPr>
              <p:nvPr/>
            </p:nvSpPr>
            <p:spPr bwMode="auto">
              <a:xfrm rot="15511933" flipH="1">
                <a:off x="3312" y="912"/>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32" name="Line 35"/>
              <p:cNvSpPr>
                <a:spLocks noChangeShapeType="1"/>
              </p:cNvSpPr>
              <p:nvPr/>
            </p:nvSpPr>
            <p:spPr bwMode="auto">
              <a:xfrm rot="13857870" flipH="1">
                <a:off x="3024" y="1008"/>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33" name="Line 36"/>
              <p:cNvSpPr>
                <a:spLocks noChangeShapeType="1"/>
              </p:cNvSpPr>
              <p:nvPr/>
            </p:nvSpPr>
            <p:spPr bwMode="auto">
              <a:xfrm rot="10220406" flipH="1">
                <a:off x="2880" y="1344"/>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6134" name="Line 37"/>
              <p:cNvSpPr>
                <a:spLocks noChangeShapeType="1"/>
              </p:cNvSpPr>
              <p:nvPr/>
            </p:nvSpPr>
            <p:spPr bwMode="auto">
              <a:xfrm rot="8338778" flipH="1">
                <a:off x="3024" y="1727"/>
                <a:ext cx="96" cy="1"/>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6100" name="Object 38"/>
            <p:cNvGraphicFramePr>
              <a:graphicFrameLocks noChangeAspect="1"/>
            </p:cNvGraphicFramePr>
            <p:nvPr/>
          </p:nvGraphicFramePr>
          <p:xfrm>
            <a:off x="4803" y="1691"/>
            <a:ext cx="399" cy="452"/>
          </p:xfrm>
          <a:graphic>
            <a:graphicData uri="http://schemas.openxmlformats.org/presentationml/2006/ole">
              <mc:AlternateContent xmlns:mc="http://schemas.openxmlformats.org/markup-compatibility/2006">
                <mc:Choice xmlns:v="urn:schemas-microsoft-com:vml" Requires="v">
                  <p:oleObj spid="_x0000_s46296" name="Equation" r:id="rId5" imgW="190335" imgH="215713" progId="Equation.3">
                    <p:embed/>
                  </p:oleObj>
                </mc:Choice>
                <mc:Fallback>
                  <p:oleObj name="Equation" r:id="rId5" imgW="190335" imgH="215713"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3" y="1691"/>
                          <a:ext cx="399"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1" name="Object 39"/>
            <p:cNvGraphicFramePr>
              <a:graphicFrameLocks noChangeAspect="1"/>
            </p:cNvGraphicFramePr>
            <p:nvPr/>
          </p:nvGraphicFramePr>
          <p:xfrm>
            <a:off x="3024" y="1691"/>
            <a:ext cx="399" cy="452"/>
          </p:xfrm>
          <a:graphic>
            <a:graphicData uri="http://schemas.openxmlformats.org/presentationml/2006/ole">
              <mc:AlternateContent xmlns:mc="http://schemas.openxmlformats.org/markup-compatibility/2006">
                <mc:Choice xmlns:v="urn:schemas-microsoft-com:vml" Requires="v">
                  <p:oleObj spid="_x0000_s46297" name="Equation" r:id="rId7" imgW="190335" imgH="215713" progId="Equation.3">
                    <p:embed/>
                  </p:oleObj>
                </mc:Choice>
                <mc:Fallback>
                  <p:oleObj name="Equation" r:id="rId7" imgW="190335" imgH="215713"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1691"/>
                          <a:ext cx="399"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102" name="Group 40"/>
            <p:cNvGrpSpPr>
              <a:grpSpLocks/>
            </p:cNvGrpSpPr>
            <p:nvPr/>
          </p:nvGrpSpPr>
          <p:grpSpPr bwMode="auto">
            <a:xfrm>
              <a:off x="2976" y="801"/>
              <a:ext cx="2130" cy="1236"/>
              <a:chOff x="3120" y="862"/>
              <a:chExt cx="2130" cy="1236"/>
            </a:xfrm>
          </p:grpSpPr>
          <p:sp>
            <p:nvSpPr>
              <p:cNvPr id="1037353" name="Freeform 41"/>
              <p:cNvSpPr>
                <a:spLocks/>
              </p:cNvSpPr>
              <p:nvPr/>
            </p:nvSpPr>
            <p:spPr bwMode="auto">
              <a:xfrm>
                <a:off x="3120" y="940"/>
                <a:ext cx="837" cy="1158"/>
              </a:xfrm>
              <a:custGeom>
                <a:avLst/>
                <a:gdLst/>
                <a:ahLst/>
                <a:cxnLst>
                  <a:cxn ang="0">
                    <a:pos x="640" y="690"/>
                  </a:cxn>
                  <a:cxn ang="0">
                    <a:pos x="573" y="338"/>
                  </a:cxn>
                  <a:cxn ang="0">
                    <a:pos x="528" y="9"/>
                  </a:cxn>
                  <a:cxn ang="0">
                    <a:pos x="49" y="391"/>
                  </a:cxn>
                  <a:cxn ang="0">
                    <a:pos x="233" y="716"/>
                  </a:cxn>
                  <a:cxn ang="0">
                    <a:pos x="446" y="1109"/>
                  </a:cxn>
                  <a:cxn ang="0">
                    <a:pos x="805" y="1011"/>
                  </a:cxn>
                  <a:cxn ang="0">
                    <a:pos x="640" y="690"/>
                  </a:cxn>
                </a:cxnLst>
                <a:rect l="0" t="0" r="r" b="b"/>
                <a:pathLst>
                  <a:path w="837" h="1158">
                    <a:moveTo>
                      <a:pt x="640" y="690"/>
                    </a:moveTo>
                    <a:cubicBezTo>
                      <a:pt x="601" y="578"/>
                      <a:pt x="592" y="451"/>
                      <a:pt x="573" y="338"/>
                    </a:cubicBezTo>
                    <a:cubicBezTo>
                      <a:pt x="554" y="225"/>
                      <a:pt x="615" y="0"/>
                      <a:pt x="528" y="9"/>
                    </a:cubicBezTo>
                    <a:cubicBezTo>
                      <a:pt x="441" y="18"/>
                      <a:pt x="98" y="273"/>
                      <a:pt x="49" y="391"/>
                    </a:cubicBezTo>
                    <a:cubicBezTo>
                      <a:pt x="0" y="509"/>
                      <a:pt x="167" y="596"/>
                      <a:pt x="233" y="716"/>
                    </a:cubicBezTo>
                    <a:cubicBezTo>
                      <a:pt x="299" y="836"/>
                      <a:pt x="351" y="1060"/>
                      <a:pt x="446" y="1109"/>
                    </a:cubicBezTo>
                    <a:cubicBezTo>
                      <a:pt x="541" y="1158"/>
                      <a:pt x="773" y="1081"/>
                      <a:pt x="805" y="1011"/>
                    </a:cubicBezTo>
                    <a:cubicBezTo>
                      <a:pt x="837" y="941"/>
                      <a:pt x="671" y="811"/>
                      <a:pt x="640" y="690"/>
                    </a:cubicBezTo>
                    <a:close/>
                  </a:path>
                </a:pathLst>
              </a:custGeom>
              <a:gradFill rotWithShape="0">
                <a:gsLst>
                  <a:gs pos="0">
                    <a:schemeClr val="bg1">
                      <a:gamma/>
                      <a:shade val="46275"/>
                      <a:invGamma/>
                    </a:schemeClr>
                  </a:gs>
                  <a:gs pos="100000">
                    <a:schemeClr val="bg1"/>
                  </a:gs>
                </a:gsLst>
                <a:lin ang="18900000" scaled="1"/>
              </a:gradFill>
              <a:ln w="19050" cmpd="sng">
                <a:solidFill>
                  <a:schemeClr val="tx1"/>
                </a:solidFill>
                <a:round/>
                <a:headEnd/>
                <a:tailEnd/>
              </a:ln>
              <a:effectLst/>
            </p:spPr>
            <p:txBody>
              <a:bodyPr wrap="none"/>
              <a:lstStyle/>
              <a:p>
                <a:pPr eaLnBrk="1" hangingPunct="1">
                  <a:defRPr/>
                </a:pPr>
                <a:endParaRPr lang="zh-CN" altLang="en-US"/>
              </a:p>
            </p:txBody>
          </p:sp>
          <p:sp>
            <p:nvSpPr>
              <p:cNvPr id="1037354" name="Freeform 42"/>
              <p:cNvSpPr>
                <a:spLocks/>
              </p:cNvSpPr>
              <p:nvPr/>
            </p:nvSpPr>
            <p:spPr bwMode="auto">
              <a:xfrm>
                <a:off x="4597" y="862"/>
                <a:ext cx="653" cy="1178"/>
              </a:xfrm>
              <a:custGeom>
                <a:avLst/>
                <a:gdLst/>
                <a:ahLst/>
                <a:cxnLst>
                  <a:cxn ang="0">
                    <a:pos x="595" y="786"/>
                  </a:cxn>
                  <a:cxn ang="0">
                    <a:pos x="550" y="584"/>
                  </a:cxn>
                  <a:cxn ang="0">
                    <a:pos x="617" y="75"/>
                  </a:cxn>
                  <a:cxn ang="0">
                    <a:pos x="333" y="135"/>
                  </a:cxn>
                  <a:cxn ang="0">
                    <a:pos x="34" y="629"/>
                  </a:cxn>
                  <a:cxn ang="0">
                    <a:pos x="131" y="906"/>
                  </a:cxn>
                  <a:cxn ang="0">
                    <a:pos x="176" y="1167"/>
                  </a:cxn>
                  <a:cxn ang="0">
                    <a:pos x="408" y="973"/>
                  </a:cxn>
                  <a:cxn ang="0">
                    <a:pos x="595" y="786"/>
                  </a:cxn>
                </a:cxnLst>
                <a:rect l="0" t="0" r="r" b="b"/>
                <a:pathLst>
                  <a:path w="653" h="1178">
                    <a:moveTo>
                      <a:pt x="595" y="786"/>
                    </a:moveTo>
                    <a:cubicBezTo>
                      <a:pt x="619" y="721"/>
                      <a:pt x="546" y="702"/>
                      <a:pt x="550" y="584"/>
                    </a:cubicBezTo>
                    <a:cubicBezTo>
                      <a:pt x="554" y="466"/>
                      <a:pt x="653" y="150"/>
                      <a:pt x="617" y="75"/>
                    </a:cubicBezTo>
                    <a:cubicBezTo>
                      <a:pt x="581" y="0"/>
                      <a:pt x="430" y="43"/>
                      <a:pt x="333" y="135"/>
                    </a:cubicBezTo>
                    <a:cubicBezTo>
                      <a:pt x="236" y="227"/>
                      <a:pt x="68" y="501"/>
                      <a:pt x="34" y="629"/>
                    </a:cubicBezTo>
                    <a:cubicBezTo>
                      <a:pt x="0" y="757"/>
                      <a:pt x="107" y="816"/>
                      <a:pt x="131" y="906"/>
                    </a:cubicBezTo>
                    <a:cubicBezTo>
                      <a:pt x="155" y="996"/>
                      <a:pt x="130" y="1156"/>
                      <a:pt x="176" y="1167"/>
                    </a:cubicBezTo>
                    <a:cubicBezTo>
                      <a:pt x="222" y="1178"/>
                      <a:pt x="338" y="1036"/>
                      <a:pt x="408" y="973"/>
                    </a:cubicBezTo>
                    <a:cubicBezTo>
                      <a:pt x="478" y="910"/>
                      <a:pt x="559" y="856"/>
                      <a:pt x="595" y="786"/>
                    </a:cubicBezTo>
                    <a:close/>
                  </a:path>
                </a:pathLst>
              </a:custGeom>
              <a:gradFill rotWithShape="0">
                <a:gsLst>
                  <a:gs pos="0">
                    <a:schemeClr val="bg1"/>
                  </a:gs>
                  <a:gs pos="100000">
                    <a:schemeClr val="bg1">
                      <a:gamma/>
                      <a:shade val="46275"/>
                      <a:invGamma/>
                    </a:schemeClr>
                  </a:gs>
                </a:gsLst>
                <a:lin ang="2700000" scaled="1"/>
              </a:gradFill>
              <a:ln w="19050" cmpd="sng">
                <a:solidFill>
                  <a:schemeClr val="tx1"/>
                </a:solidFill>
                <a:round/>
                <a:headEnd/>
                <a:tailEnd/>
              </a:ln>
              <a:effectLst/>
            </p:spPr>
            <p:txBody>
              <a:bodyPr wrap="none"/>
              <a:lstStyle/>
              <a:p>
                <a:pPr eaLnBrk="1" hangingPunct="1">
                  <a:defRPr/>
                </a:pPr>
                <a:endParaRPr lang="zh-CN" altLang="en-US"/>
              </a:p>
            </p:txBody>
          </p:sp>
          <p:graphicFrame>
            <p:nvGraphicFramePr>
              <p:cNvPr id="46105" name="Object 43"/>
              <p:cNvGraphicFramePr>
                <a:graphicFrameLocks noChangeAspect="1"/>
              </p:cNvGraphicFramePr>
              <p:nvPr/>
            </p:nvGraphicFramePr>
            <p:xfrm>
              <a:off x="3234" y="1272"/>
              <a:ext cx="516" cy="393"/>
            </p:xfrm>
            <a:graphic>
              <a:graphicData uri="http://schemas.openxmlformats.org/presentationml/2006/ole">
                <mc:AlternateContent xmlns:mc="http://schemas.openxmlformats.org/markup-compatibility/2006">
                  <mc:Choice xmlns:v="urn:schemas-microsoft-com:vml" Requires="v">
                    <p:oleObj spid="_x0000_s46298" name="Equation" r:id="rId9" imgW="238288" imgH="171450" progId="Equation.3">
                      <p:embed/>
                    </p:oleObj>
                  </mc:Choice>
                  <mc:Fallback>
                    <p:oleObj name="Equation" r:id="rId9" imgW="238288" imgH="17145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4" y="1272"/>
                            <a:ext cx="5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6" name="Object 44"/>
              <p:cNvGraphicFramePr>
                <a:graphicFrameLocks noChangeAspect="1"/>
              </p:cNvGraphicFramePr>
              <p:nvPr/>
            </p:nvGraphicFramePr>
            <p:xfrm>
              <a:off x="4656" y="1296"/>
              <a:ext cx="516" cy="393"/>
            </p:xfrm>
            <a:graphic>
              <a:graphicData uri="http://schemas.openxmlformats.org/presentationml/2006/ole">
                <mc:AlternateContent xmlns:mc="http://schemas.openxmlformats.org/markup-compatibility/2006">
                  <mc:Choice xmlns:v="urn:schemas-microsoft-com:vml" Requires="v">
                    <p:oleObj spid="_x0000_s46299" name="Equation" r:id="rId11" imgW="238288" imgH="171450" progId="Equation.3">
                      <p:embed/>
                    </p:oleObj>
                  </mc:Choice>
                  <mc:Fallback>
                    <p:oleObj name="Equation" r:id="rId11" imgW="238288" imgH="17145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1296"/>
                            <a:ext cx="5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 name="组合 2"/>
          <p:cNvGrpSpPr/>
          <p:nvPr/>
        </p:nvGrpSpPr>
        <p:grpSpPr>
          <a:xfrm>
            <a:off x="-49212" y="4898220"/>
            <a:ext cx="8583612" cy="1578780"/>
            <a:chOff x="-49212" y="4898220"/>
            <a:chExt cx="8583612" cy="1578780"/>
          </a:xfrm>
        </p:grpSpPr>
        <p:sp>
          <p:nvSpPr>
            <p:cNvPr id="46087" name="Text Box 6"/>
            <p:cNvSpPr txBox="1">
              <a:spLocks noChangeArrowheads="1"/>
            </p:cNvSpPr>
            <p:nvPr/>
          </p:nvSpPr>
          <p:spPr bwMode="auto">
            <a:xfrm>
              <a:off x="-49212" y="489822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CC0000"/>
                  </a:solidFill>
                  <a:latin typeface="宋体" panose="02010600030101010101" pitchFamily="2" charset="-122"/>
                </a:rPr>
                <a:t>  </a:t>
              </a:r>
              <a:r>
                <a:rPr lang="zh-CN" altLang="en-US" sz="2800" dirty="0">
                  <a:solidFill>
                    <a:srgbClr val="CC0000"/>
                  </a:solidFill>
                  <a:latin typeface="宋体" panose="02010600030101010101" pitchFamily="2" charset="-122"/>
                </a:rPr>
                <a:t>电容器电容的计算</a:t>
              </a:r>
              <a:endParaRPr lang="zh-CN" altLang="en-US" sz="2800" dirty="0">
                <a:latin typeface="宋体" panose="02010600030101010101" pitchFamily="2" charset="-122"/>
              </a:endParaRPr>
            </a:p>
          </p:txBody>
        </p:sp>
        <p:grpSp>
          <p:nvGrpSpPr>
            <p:cNvPr id="46089" name="Group 45"/>
            <p:cNvGrpSpPr>
              <a:grpSpLocks/>
            </p:cNvGrpSpPr>
            <p:nvPr/>
          </p:nvGrpSpPr>
          <p:grpSpPr bwMode="auto">
            <a:xfrm>
              <a:off x="1828800" y="5410200"/>
              <a:ext cx="6705600" cy="1066800"/>
              <a:chOff x="1152" y="3408"/>
              <a:chExt cx="4224" cy="672"/>
            </a:xfrm>
          </p:grpSpPr>
          <p:sp>
            <p:nvSpPr>
              <p:cNvPr id="46092" name="Text Box 46"/>
              <p:cNvSpPr txBox="1">
                <a:spLocks noChangeArrowheads="1"/>
              </p:cNvSpPr>
              <p:nvPr/>
            </p:nvSpPr>
            <p:spPr bwMode="auto">
              <a:xfrm>
                <a:off x="1152" y="3408"/>
                <a:ext cx="4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1</a:t>
                </a:r>
                <a:r>
                  <a:rPr lang="zh-CN" altLang="en-US" sz="2800">
                    <a:solidFill>
                      <a:srgbClr val="CC0000"/>
                    </a:solidFill>
                    <a:latin typeface="宋体" panose="02010600030101010101" pitchFamily="2" charset="-122"/>
                  </a:rPr>
                  <a:t>）</a:t>
                </a:r>
                <a:r>
                  <a:rPr lang="zh-CN" altLang="en-US" sz="2800">
                    <a:latin typeface="宋体" panose="02010600030101010101" pitchFamily="2" charset="-122"/>
                  </a:rPr>
                  <a:t>设两极板分别带电    ； </a:t>
                </a:r>
                <a:r>
                  <a:rPr lang="en-US" altLang="zh-CN" sz="2800">
                    <a:solidFill>
                      <a:srgbClr val="CC0000"/>
                    </a:solidFill>
                    <a:latin typeface="宋体" panose="02010600030101010101" pitchFamily="2" charset="-122"/>
                  </a:rPr>
                  <a:t>2</a:t>
                </a:r>
                <a:r>
                  <a:rPr lang="zh-CN" altLang="en-US" sz="2800">
                    <a:solidFill>
                      <a:srgbClr val="CC0000"/>
                    </a:solidFill>
                    <a:latin typeface="宋体" panose="02010600030101010101" pitchFamily="2" charset="-122"/>
                  </a:rPr>
                  <a:t>）</a:t>
                </a:r>
                <a:r>
                  <a:rPr lang="zh-CN" altLang="en-US" sz="2800">
                    <a:latin typeface="宋体" panose="02010600030101010101" pitchFamily="2" charset="-122"/>
                  </a:rPr>
                  <a:t>求</a:t>
                </a:r>
                <a:r>
                  <a:rPr lang="zh-CN" altLang="zh-CN" sz="2800">
                    <a:latin typeface="宋体" panose="02010600030101010101" pitchFamily="2" charset="-122"/>
                  </a:rPr>
                  <a:t> </a:t>
                </a:r>
                <a:r>
                  <a:rPr lang="zh-CN" altLang="en-US" sz="2800">
                    <a:latin typeface="宋体" panose="02010600030101010101" pitchFamily="2" charset="-122"/>
                  </a:rPr>
                  <a:t>  ； </a:t>
                </a:r>
              </a:p>
            </p:txBody>
          </p:sp>
          <p:graphicFrame>
            <p:nvGraphicFramePr>
              <p:cNvPr id="46093" name="Object 47"/>
              <p:cNvGraphicFramePr>
                <a:graphicFrameLocks noChangeAspect="1"/>
              </p:cNvGraphicFramePr>
              <p:nvPr/>
            </p:nvGraphicFramePr>
            <p:xfrm>
              <a:off x="3408" y="3465"/>
              <a:ext cx="384" cy="276"/>
            </p:xfrm>
            <a:graphic>
              <a:graphicData uri="http://schemas.openxmlformats.org/presentationml/2006/ole">
                <mc:AlternateContent xmlns:mc="http://schemas.openxmlformats.org/markup-compatibility/2006">
                  <mc:Choice xmlns:v="urn:schemas-microsoft-com:vml" Requires="v">
                    <p:oleObj spid="_x0000_s46300" name="Equation" r:id="rId13" imgW="406048" imgH="291847" progId="Equation.3">
                      <p:embed/>
                    </p:oleObj>
                  </mc:Choice>
                  <mc:Fallback>
                    <p:oleObj name="Equation" r:id="rId13" imgW="406048" imgH="291847"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8" y="3465"/>
                            <a:ext cx="38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48"/>
              <p:cNvGraphicFramePr>
                <a:graphicFrameLocks noChangeAspect="1"/>
              </p:cNvGraphicFramePr>
              <p:nvPr/>
            </p:nvGraphicFramePr>
            <p:xfrm>
              <a:off x="4760" y="3417"/>
              <a:ext cx="232" cy="288"/>
            </p:xfrm>
            <a:graphic>
              <a:graphicData uri="http://schemas.openxmlformats.org/presentationml/2006/ole">
                <mc:AlternateContent xmlns:mc="http://schemas.openxmlformats.org/markup-compatibility/2006">
                  <mc:Choice xmlns:v="urn:schemas-microsoft-com:vml" Requires="v">
                    <p:oleObj spid="_x0000_s46301" name="Equation" r:id="rId15" imgW="215619" imgH="266353" progId="Equation.3">
                      <p:embed/>
                    </p:oleObj>
                  </mc:Choice>
                  <mc:Fallback>
                    <p:oleObj name="Equation" r:id="rId15" imgW="215619" imgH="266353" progId="Equation.3">
                      <p:embed/>
                      <p:pic>
                        <p:nvPicPr>
                          <p:cNvPr id="0"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0" y="3417"/>
                            <a:ext cx="2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49"/>
              <p:cNvGraphicFramePr>
                <a:graphicFrameLocks noChangeAspect="1"/>
              </p:cNvGraphicFramePr>
              <p:nvPr/>
            </p:nvGraphicFramePr>
            <p:xfrm>
              <a:off x="1824" y="3840"/>
              <a:ext cx="240" cy="240"/>
            </p:xfrm>
            <a:graphic>
              <a:graphicData uri="http://schemas.openxmlformats.org/presentationml/2006/ole">
                <mc:AlternateContent xmlns:mc="http://schemas.openxmlformats.org/markup-compatibility/2006">
                  <mc:Choice xmlns:v="urn:schemas-microsoft-com:vml" Requires="v">
                    <p:oleObj spid="_x0000_s46302" name="Equation" r:id="rId17" imgW="241195" imgH="241195" progId="Equation.3">
                      <p:embed/>
                    </p:oleObj>
                  </mc:Choice>
                  <mc:Fallback>
                    <p:oleObj name="Equation" r:id="rId17" imgW="241195" imgH="241195" progId="Equation.3">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4" y="3840"/>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6" name="Object 50"/>
              <p:cNvGraphicFramePr>
                <a:graphicFrameLocks noChangeAspect="1"/>
              </p:cNvGraphicFramePr>
              <p:nvPr/>
            </p:nvGraphicFramePr>
            <p:xfrm>
              <a:off x="2976" y="3792"/>
              <a:ext cx="258" cy="288"/>
            </p:xfrm>
            <a:graphic>
              <a:graphicData uri="http://schemas.openxmlformats.org/presentationml/2006/ole">
                <mc:AlternateContent xmlns:mc="http://schemas.openxmlformats.org/markup-compatibility/2006">
                  <mc:Choice xmlns:v="urn:schemas-microsoft-com:vml" Requires="v">
                    <p:oleObj spid="_x0000_s46303" name="Equation" r:id="rId19" imgW="215713" imgH="241091" progId="Equation.3">
                      <p:embed/>
                    </p:oleObj>
                  </mc:Choice>
                  <mc:Fallback>
                    <p:oleObj name="Equation" r:id="rId19" imgW="215713" imgH="241091" progId="Equation.3">
                      <p:embed/>
                      <p:pic>
                        <p:nvPicPr>
                          <p:cNvPr id="0"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6" y="3792"/>
                            <a:ext cx="2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7" name="Rectangle 51"/>
              <p:cNvSpPr>
                <a:spLocks noChangeArrowheads="1"/>
              </p:cNvSpPr>
              <p:nvPr/>
            </p:nvSpPr>
            <p:spPr bwMode="auto">
              <a:xfrm>
                <a:off x="1152" y="3744"/>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宋体" panose="02010600030101010101" pitchFamily="2" charset="-122"/>
                  </a:rPr>
                  <a:t>3</a:t>
                </a:r>
                <a:r>
                  <a:rPr lang="zh-CN" altLang="en-US" sz="2800">
                    <a:solidFill>
                      <a:srgbClr val="CC0000"/>
                    </a:solidFill>
                    <a:latin typeface="宋体" panose="02010600030101010101" pitchFamily="2" charset="-122"/>
                  </a:rPr>
                  <a:t>）</a:t>
                </a:r>
                <a:r>
                  <a:rPr lang="zh-CN" altLang="en-US" sz="2800">
                    <a:latin typeface="宋体" panose="02010600030101010101" pitchFamily="2" charset="-122"/>
                  </a:rPr>
                  <a:t>求   ；</a:t>
                </a:r>
                <a:r>
                  <a:rPr lang="en-US" altLang="zh-CN" sz="2800">
                    <a:solidFill>
                      <a:srgbClr val="CC0000"/>
                    </a:solidFill>
                    <a:latin typeface="宋体" panose="02010600030101010101" pitchFamily="2" charset="-122"/>
                  </a:rPr>
                  <a:t>4</a:t>
                </a:r>
                <a:r>
                  <a:rPr lang="zh-CN" altLang="en-US" sz="2800">
                    <a:solidFill>
                      <a:srgbClr val="CC0000"/>
                    </a:solidFill>
                    <a:latin typeface="宋体" panose="02010600030101010101" pitchFamily="2" charset="-122"/>
                  </a:rPr>
                  <a:t>）</a:t>
                </a:r>
                <a:r>
                  <a:rPr lang="zh-CN" altLang="en-US" sz="2800">
                    <a:latin typeface="宋体" panose="02010600030101010101" pitchFamily="2" charset="-122"/>
                  </a:rPr>
                  <a:t>求    </a:t>
                </a:r>
                <a:r>
                  <a:rPr lang="en-US" altLang="zh-CN" sz="2800">
                    <a:latin typeface="宋体" panose="02010600030101010101" pitchFamily="2" charset="-122"/>
                  </a:rPr>
                  <a:t>.</a:t>
                </a:r>
              </a:p>
            </p:txBody>
          </p:sp>
        </p:grpSp>
        <p:sp>
          <p:nvSpPr>
            <p:cNvPr id="46090" name="Text Box 52"/>
            <p:cNvSpPr txBox="1">
              <a:spLocks noChangeArrowheads="1"/>
            </p:cNvSpPr>
            <p:nvPr/>
          </p:nvSpPr>
          <p:spPr bwMode="auto">
            <a:xfrm>
              <a:off x="451574" y="5469715"/>
              <a:ext cx="1143000" cy="531812"/>
            </a:xfrm>
            <a:prstGeom prst="rect">
              <a:avLst/>
            </a:prstGeom>
            <a:gradFill rotWithShape="0">
              <a:gsLst>
                <a:gs pos="0">
                  <a:srgbClr val="FFCCCC"/>
                </a:gs>
                <a:gs pos="50000">
                  <a:srgbClr val="FFF5F5"/>
                </a:gs>
                <a:gs pos="100000">
                  <a:srgbClr val="FFCCCC"/>
                </a:gs>
              </a:gsLst>
              <a:lin ang="5400000" scaled="1"/>
            </a:gradFill>
            <a:ln w="12700">
              <a:solidFill>
                <a:srgbClr val="FF0000"/>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dirty="0">
                  <a:solidFill>
                    <a:srgbClr val="1C1C1C"/>
                  </a:solidFill>
                  <a:latin typeface="Times New Roman" panose="02020603050405020304" pitchFamily="18" charset="0"/>
                </a:rPr>
                <a:t>步骤</a:t>
              </a:r>
            </a:p>
          </p:txBody>
        </p:sp>
      </p:grpSp>
      <p:graphicFrame>
        <p:nvGraphicFramePr>
          <p:cNvPr id="46091" name="Object 53"/>
          <p:cNvGraphicFramePr>
            <a:graphicFrameLocks noChangeAspect="1"/>
          </p:cNvGraphicFramePr>
          <p:nvPr/>
        </p:nvGraphicFramePr>
        <p:xfrm>
          <a:off x="685800" y="2971800"/>
          <a:ext cx="2895600" cy="873125"/>
        </p:xfrm>
        <a:graphic>
          <a:graphicData uri="http://schemas.openxmlformats.org/presentationml/2006/ole">
            <mc:AlternateContent xmlns:mc="http://schemas.openxmlformats.org/markup-compatibility/2006">
              <mc:Choice xmlns:v="urn:schemas-microsoft-com:vml" Requires="v">
                <p:oleObj spid="_x0000_s46304" name="Equation" r:id="rId21" imgW="1028254" imgH="291973" progId="Equation.3">
                  <p:embed/>
                </p:oleObj>
              </mc:Choice>
              <mc:Fallback>
                <p:oleObj name="Equation" r:id="rId21" imgW="1028254" imgH="291973"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 y="2971800"/>
                        <a:ext cx="28956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AC5E420-FB35-4F59-8BB9-136441E02289}" type="slidenum">
              <a:rPr lang="en-US" altLang="zh-CN" sz="800" b="0" smtClean="0"/>
              <a:pPr>
                <a:spcBef>
                  <a:spcPct val="0"/>
                </a:spcBef>
                <a:buFontTx/>
                <a:buNone/>
              </a:pPr>
              <a:t>52</a:t>
            </a:fld>
            <a:endParaRPr lang="en-US" altLang="zh-CN" sz="800" b="0" smtClean="0"/>
          </a:p>
        </p:txBody>
      </p:sp>
      <p:grpSp>
        <p:nvGrpSpPr>
          <p:cNvPr id="47107" name="Group 2"/>
          <p:cNvGrpSpPr>
            <a:grpSpLocks/>
          </p:cNvGrpSpPr>
          <p:nvPr/>
        </p:nvGrpSpPr>
        <p:grpSpPr bwMode="auto">
          <a:xfrm>
            <a:off x="5867400" y="990600"/>
            <a:ext cx="2743200" cy="3810000"/>
            <a:chOff x="3744" y="624"/>
            <a:chExt cx="1728" cy="2400"/>
          </a:xfrm>
        </p:grpSpPr>
        <p:sp>
          <p:nvSpPr>
            <p:cNvPr id="47131" name="Rectangle 3"/>
            <p:cNvSpPr>
              <a:spLocks noChangeArrowheads="1"/>
            </p:cNvSpPr>
            <p:nvPr/>
          </p:nvSpPr>
          <p:spPr bwMode="auto">
            <a:xfrm>
              <a:off x="3744" y="624"/>
              <a:ext cx="1728" cy="240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8340" name="Rectangle 4"/>
            <p:cNvSpPr>
              <a:spLocks noChangeArrowheads="1"/>
            </p:cNvSpPr>
            <p:nvPr/>
          </p:nvSpPr>
          <p:spPr bwMode="auto">
            <a:xfrm>
              <a:off x="4104" y="1224"/>
              <a:ext cx="120" cy="1368"/>
            </a:xfrm>
            <a:prstGeom prst="rect">
              <a:avLst/>
            </a:prstGeom>
            <a:gradFill rotWithShape="0">
              <a:gsLst>
                <a:gs pos="0">
                  <a:schemeClr val="bg1">
                    <a:gamma/>
                    <a:shade val="46275"/>
                    <a:invGamma/>
                  </a:schemeClr>
                </a:gs>
                <a:gs pos="100000">
                  <a:schemeClr val="bg1"/>
                </a:gs>
              </a:gsLst>
              <a:lin ang="0" scaled="1"/>
            </a:gradFill>
            <a:ln w="19050">
              <a:solidFill>
                <a:schemeClr val="tx1"/>
              </a:solidFill>
              <a:miter lim="800000"/>
              <a:headEnd/>
              <a:tailEnd/>
            </a:ln>
            <a:effectLst/>
          </p:spPr>
          <p:txBody>
            <a:bodyPr wrap="none" anchor="ctr"/>
            <a:lstStyle/>
            <a:p>
              <a:pPr eaLnBrk="1" hangingPunct="1">
                <a:defRPr/>
              </a:pPr>
              <a:endParaRPr lang="zh-CN" altLang="en-US"/>
            </a:p>
          </p:txBody>
        </p:sp>
        <p:sp>
          <p:nvSpPr>
            <p:cNvPr id="1038341" name="Rectangle 5"/>
            <p:cNvSpPr>
              <a:spLocks noChangeArrowheads="1"/>
            </p:cNvSpPr>
            <p:nvPr/>
          </p:nvSpPr>
          <p:spPr bwMode="auto">
            <a:xfrm>
              <a:off x="5088" y="1224"/>
              <a:ext cx="120" cy="1368"/>
            </a:xfrm>
            <a:prstGeom prst="rect">
              <a:avLst/>
            </a:prstGeom>
            <a:gradFill rotWithShape="0">
              <a:gsLst>
                <a:gs pos="0">
                  <a:schemeClr val="bg1"/>
                </a:gs>
                <a:gs pos="100000">
                  <a:schemeClr val="bg1">
                    <a:gamma/>
                    <a:shade val="46275"/>
                    <a:invGamma/>
                  </a:schemeClr>
                </a:gs>
              </a:gsLst>
              <a:lin ang="0" scaled="1"/>
            </a:gradFill>
            <a:ln w="19050">
              <a:solidFill>
                <a:schemeClr val="tx1"/>
              </a:solidFill>
              <a:miter lim="800000"/>
              <a:headEnd/>
              <a:tailEnd/>
            </a:ln>
            <a:effectLst/>
          </p:spPr>
          <p:txBody>
            <a:bodyPr wrap="none" anchor="ctr"/>
            <a:lstStyle/>
            <a:p>
              <a:pPr eaLnBrk="1" hangingPunct="1">
                <a:defRPr/>
              </a:pPr>
              <a:endParaRPr lang="zh-CN" altLang="en-US"/>
            </a:p>
          </p:txBody>
        </p:sp>
        <p:sp>
          <p:nvSpPr>
            <p:cNvPr id="47134" name="Line 6"/>
            <p:cNvSpPr>
              <a:spLocks noChangeShapeType="1"/>
            </p:cNvSpPr>
            <p:nvPr/>
          </p:nvSpPr>
          <p:spPr bwMode="auto">
            <a:xfrm>
              <a:off x="4224" y="1056"/>
              <a:ext cx="864" cy="0"/>
            </a:xfrm>
            <a:prstGeom prst="line">
              <a:avLst/>
            </a:prstGeom>
            <a:noFill/>
            <a:ln w="12700">
              <a:solidFill>
                <a:srgbClr val="CC00CC"/>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135" name="Object 7"/>
            <p:cNvGraphicFramePr>
              <a:graphicFrameLocks noChangeAspect="1"/>
            </p:cNvGraphicFramePr>
            <p:nvPr/>
          </p:nvGraphicFramePr>
          <p:xfrm>
            <a:off x="4560" y="672"/>
            <a:ext cx="240" cy="347"/>
          </p:xfrm>
          <a:graphic>
            <a:graphicData uri="http://schemas.openxmlformats.org/presentationml/2006/ole">
              <mc:AlternateContent xmlns:mc="http://schemas.openxmlformats.org/markup-compatibility/2006">
                <mc:Choice xmlns:v="urn:schemas-microsoft-com:vml" Requires="v">
                  <p:oleObj spid="_x0000_s47251" name="Equation" r:id="rId3" imgW="161943" imgH="228446" progId="Equation.3">
                    <p:embed/>
                  </p:oleObj>
                </mc:Choice>
                <mc:Fallback>
                  <p:oleObj name="Equation" r:id="rId3" imgW="161943" imgH="2284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672"/>
                          <a:ext cx="24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6" name="Object 8"/>
            <p:cNvGraphicFramePr>
              <a:graphicFrameLocks noChangeAspect="1"/>
            </p:cNvGraphicFramePr>
            <p:nvPr/>
          </p:nvGraphicFramePr>
          <p:xfrm>
            <a:off x="3840" y="1776"/>
            <a:ext cx="220" cy="302"/>
          </p:xfrm>
          <a:graphic>
            <a:graphicData uri="http://schemas.openxmlformats.org/presentationml/2006/ole">
              <mc:AlternateContent xmlns:mc="http://schemas.openxmlformats.org/markup-compatibility/2006">
                <mc:Choice xmlns:v="urn:schemas-microsoft-com:vml" Requires="v">
                  <p:oleObj spid="_x0000_s47252" name="Equation" r:id="rId5" imgW="190417" imgH="241195" progId="Equation.3">
                    <p:embed/>
                  </p:oleObj>
                </mc:Choice>
                <mc:Fallback>
                  <p:oleObj name="Equation" r:id="rId5" imgW="190417" imgH="24119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776"/>
                          <a:ext cx="2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7" name="Line 9"/>
            <p:cNvSpPr>
              <a:spLocks noChangeShapeType="1"/>
            </p:cNvSpPr>
            <p:nvPr/>
          </p:nvSpPr>
          <p:spPr bwMode="auto">
            <a:xfrm flipV="1">
              <a:off x="4224" y="960"/>
              <a:ext cx="0" cy="288"/>
            </a:xfrm>
            <a:prstGeom prst="line">
              <a:avLst/>
            </a:prstGeom>
            <a:noFill/>
            <a:ln w="12700">
              <a:solidFill>
                <a:srgbClr val="CC00CC"/>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8" name="Line 10"/>
            <p:cNvSpPr>
              <a:spLocks noChangeShapeType="1"/>
            </p:cNvSpPr>
            <p:nvPr/>
          </p:nvSpPr>
          <p:spPr bwMode="auto">
            <a:xfrm flipV="1">
              <a:off x="5088" y="960"/>
              <a:ext cx="0" cy="288"/>
            </a:xfrm>
            <a:prstGeom prst="line">
              <a:avLst/>
            </a:prstGeom>
            <a:noFill/>
            <a:ln w="12700">
              <a:solidFill>
                <a:srgbClr val="CC00CC"/>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7108" name="Text Box 11"/>
          <p:cNvSpPr txBox="1">
            <a:spLocks noChangeArrowheads="1"/>
          </p:cNvSpPr>
          <p:nvPr/>
        </p:nvSpPr>
        <p:spPr bwMode="auto">
          <a:xfrm>
            <a:off x="1371600" y="8382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1  </a:t>
            </a:r>
            <a:r>
              <a:rPr lang="en-US" altLang="zh-CN" sz="2400">
                <a:solidFill>
                  <a:srgbClr val="CC0000"/>
                </a:solidFill>
                <a:latin typeface="Times New Roman" panose="02020603050405020304" pitchFamily="18" charset="0"/>
              </a:rPr>
              <a:t> </a:t>
            </a:r>
            <a:r>
              <a:rPr lang="zh-CN" altLang="zh-CN" sz="2800">
                <a:solidFill>
                  <a:srgbClr val="CC0000"/>
                </a:solidFill>
                <a:latin typeface="Times New Roman" panose="02020603050405020304" pitchFamily="18" charset="0"/>
              </a:rPr>
              <a:t>平板电容器</a:t>
            </a:r>
          </a:p>
        </p:txBody>
      </p:sp>
      <p:grpSp>
        <p:nvGrpSpPr>
          <p:cNvPr id="47109" name="Group 12"/>
          <p:cNvGrpSpPr>
            <a:grpSpLocks/>
          </p:cNvGrpSpPr>
          <p:nvPr/>
        </p:nvGrpSpPr>
        <p:grpSpPr bwMode="auto">
          <a:xfrm>
            <a:off x="6858000" y="2133600"/>
            <a:ext cx="942975" cy="1905000"/>
            <a:chOff x="4368" y="1344"/>
            <a:chExt cx="594" cy="1200"/>
          </a:xfrm>
        </p:grpSpPr>
        <p:sp>
          <p:nvSpPr>
            <p:cNvPr id="47125" name="Line 13"/>
            <p:cNvSpPr>
              <a:spLocks noChangeShapeType="1"/>
            </p:cNvSpPr>
            <p:nvPr/>
          </p:nvSpPr>
          <p:spPr bwMode="auto">
            <a:xfrm>
              <a:off x="4368" y="134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6" name="Line 14"/>
            <p:cNvSpPr>
              <a:spLocks noChangeShapeType="1"/>
            </p:cNvSpPr>
            <p:nvPr/>
          </p:nvSpPr>
          <p:spPr bwMode="auto">
            <a:xfrm>
              <a:off x="4368" y="206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15"/>
            <p:cNvSpPr>
              <a:spLocks noChangeShapeType="1"/>
            </p:cNvSpPr>
            <p:nvPr/>
          </p:nvSpPr>
          <p:spPr bwMode="auto">
            <a:xfrm>
              <a:off x="4368" y="182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16"/>
            <p:cNvSpPr>
              <a:spLocks noChangeShapeType="1"/>
            </p:cNvSpPr>
            <p:nvPr/>
          </p:nvSpPr>
          <p:spPr bwMode="auto">
            <a:xfrm>
              <a:off x="4368" y="158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17"/>
            <p:cNvSpPr>
              <a:spLocks noChangeShapeType="1"/>
            </p:cNvSpPr>
            <p:nvPr/>
          </p:nvSpPr>
          <p:spPr bwMode="auto">
            <a:xfrm>
              <a:off x="4368" y="230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18"/>
            <p:cNvSpPr>
              <a:spLocks noChangeShapeType="1"/>
            </p:cNvSpPr>
            <p:nvPr/>
          </p:nvSpPr>
          <p:spPr bwMode="auto">
            <a:xfrm>
              <a:off x="4368" y="2544"/>
              <a:ext cx="594" cy="0"/>
            </a:xfrm>
            <a:prstGeom prst="line">
              <a:avLst/>
            </a:prstGeom>
            <a:noFill/>
            <a:ln w="1270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110" name="Group 19"/>
          <p:cNvGrpSpPr>
            <a:grpSpLocks/>
          </p:cNvGrpSpPr>
          <p:nvPr/>
        </p:nvGrpSpPr>
        <p:grpSpPr bwMode="auto">
          <a:xfrm>
            <a:off x="6400800" y="1905000"/>
            <a:ext cx="1828800" cy="2760663"/>
            <a:chOff x="4080" y="1200"/>
            <a:chExt cx="1152" cy="1739"/>
          </a:xfrm>
        </p:grpSpPr>
        <p:sp>
          <p:nvSpPr>
            <p:cNvPr id="47120" name="Text Box 20"/>
            <p:cNvSpPr txBox="1">
              <a:spLocks noChangeArrowheads="1"/>
            </p:cNvSpPr>
            <p:nvPr/>
          </p:nvSpPr>
          <p:spPr bwMode="auto">
            <a:xfrm>
              <a:off x="4176" y="1200"/>
              <a:ext cx="300"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 + + +++</a:t>
              </a:r>
            </a:p>
          </p:txBody>
        </p:sp>
        <p:grpSp>
          <p:nvGrpSpPr>
            <p:cNvPr id="47121" name="Group 21"/>
            <p:cNvGrpSpPr>
              <a:grpSpLocks/>
            </p:cNvGrpSpPr>
            <p:nvPr/>
          </p:nvGrpSpPr>
          <p:grpSpPr bwMode="auto">
            <a:xfrm>
              <a:off x="4080" y="2640"/>
              <a:ext cx="1152" cy="299"/>
              <a:chOff x="4080" y="2640"/>
              <a:chExt cx="1152" cy="299"/>
            </a:xfrm>
          </p:grpSpPr>
          <p:graphicFrame>
            <p:nvGraphicFramePr>
              <p:cNvPr id="47123" name="Object 22"/>
              <p:cNvGraphicFramePr>
                <a:graphicFrameLocks noChangeAspect="1"/>
              </p:cNvGraphicFramePr>
              <p:nvPr/>
            </p:nvGraphicFramePr>
            <p:xfrm>
              <a:off x="4080" y="2640"/>
              <a:ext cx="208" cy="288"/>
            </p:xfrm>
            <a:graphic>
              <a:graphicData uri="http://schemas.openxmlformats.org/presentationml/2006/ole">
                <mc:AlternateContent xmlns:mc="http://schemas.openxmlformats.org/markup-compatibility/2006">
                  <mc:Choice xmlns:v="urn:schemas-microsoft-com:vml" Requires="v">
                    <p:oleObj spid="_x0000_s47253" name="Equation" r:id="rId7" imgW="199884" imgH="266906" progId="Equation.3">
                      <p:embed/>
                    </p:oleObj>
                  </mc:Choice>
                  <mc:Fallback>
                    <p:oleObj name="Equation" r:id="rId7" imgW="199884" imgH="266906"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640"/>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23"/>
              <p:cNvGraphicFramePr>
                <a:graphicFrameLocks noChangeAspect="1"/>
              </p:cNvGraphicFramePr>
              <p:nvPr/>
            </p:nvGraphicFramePr>
            <p:xfrm>
              <a:off x="4848" y="2640"/>
              <a:ext cx="384" cy="299"/>
            </p:xfrm>
            <a:graphic>
              <a:graphicData uri="http://schemas.openxmlformats.org/presentationml/2006/ole">
                <mc:AlternateContent xmlns:mc="http://schemas.openxmlformats.org/markup-compatibility/2006">
                  <mc:Choice xmlns:v="urn:schemas-microsoft-com:vml" Requires="v">
                    <p:oleObj spid="_x0000_s47254" name="Equation" r:id="rId9" imgW="380798" imgH="266906" progId="Equation.3">
                      <p:embed/>
                    </p:oleObj>
                  </mc:Choice>
                  <mc:Fallback>
                    <p:oleObj name="Equation" r:id="rId9" imgW="380798" imgH="266906"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2640"/>
                            <a:ext cx="384"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22" name="Text Box 24"/>
            <p:cNvSpPr txBox="1">
              <a:spLocks noChangeArrowheads="1"/>
            </p:cNvSpPr>
            <p:nvPr/>
          </p:nvSpPr>
          <p:spPr bwMode="auto">
            <a:xfrm>
              <a:off x="4944" y="1259"/>
              <a:ext cx="288"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a:p>
              <a:pPr eaLnBrk="1" hangingPunct="1">
                <a:lnSpc>
                  <a:spcPct val="40000"/>
                </a:lnSpc>
                <a:spcBef>
                  <a:spcPct val="50000"/>
                </a:spcBef>
                <a:buFontTx/>
                <a:buNone/>
              </a:pPr>
              <a:r>
                <a:rPr lang="en-US" altLang="zh-CN" sz="2800">
                  <a:solidFill>
                    <a:srgbClr val="0000FF"/>
                  </a:solidFill>
                  <a:latin typeface="Times New Roman" panose="02020603050405020304" pitchFamily="18" charset="0"/>
                </a:rPr>
                <a:t>-</a:t>
              </a:r>
            </a:p>
          </p:txBody>
        </p:sp>
      </p:grpSp>
      <p:graphicFrame>
        <p:nvGraphicFramePr>
          <p:cNvPr id="47111" name="Object 25"/>
          <p:cNvGraphicFramePr>
            <a:graphicFrameLocks noChangeAspect="1"/>
          </p:cNvGraphicFramePr>
          <p:nvPr/>
        </p:nvGraphicFramePr>
        <p:xfrm>
          <a:off x="1905000" y="2667000"/>
          <a:ext cx="2362200" cy="1143000"/>
        </p:xfrm>
        <a:graphic>
          <a:graphicData uri="http://schemas.openxmlformats.org/presentationml/2006/ole">
            <mc:AlternateContent xmlns:mc="http://schemas.openxmlformats.org/markup-compatibility/2006">
              <mc:Choice xmlns:v="urn:schemas-microsoft-com:vml" Requires="v">
                <p:oleObj spid="_x0000_s47255" name="公式" r:id="rId11" imgW="863225" imgH="431613" progId="Equation.3">
                  <p:embed/>
                </p:oleObj>
              </mc:Choice>
              <mc:Fallback>
                <p:oleObj name="公式" r:id="rId11" imgW="863225" imgH="431613"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2667000"/>
                        <a:ext cx="2362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26"/>
          <p:cNvSpPr txBox="1">
            <a:spLocks noChangeArrowheads="1"/>
          </p:cNvSpPr>
          <p:nvPr/>
        </p:nvSpPr>
        <p:spPr bwMode="auto">
          <a:xfrm>
            <a:off x="381000" y="21478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2</a:t>
            </a:r>
            <a:r>
              <a:rPr lang="zh-CN" altLang="en-US" sz="2800" dirty="0">
                <a:solidFill>
                  <a:srgbClr val="CC0000"/>
                </a:solidFill>
                <a:latin typeface="Times New Roman" panose="02020603050405020304" pitchFamily="18" charset="0"/>
              </a:rPr>
              <a:t>）</a:t>
            </a:r>
            <a:r>
              <a:rPr lang="zh-CN" altLang="en-US" sz="2800" dirty="0">
                <a:solidFill>
                  <a:srgbClr val="1C1C1C"/>
                </a:solidFill>
                <a:latin typeface="Times New Roman" panose="02020603050405020304" pitchFamily="18" charset="0"/>
              </a:rPr>
              <a:t>两带电平板间的电场强度</a:t>
            </a:r>
          </a:p>
        </p:txBody>
      </p:sp>
      <p:grpSp>
        <p:nvGrpSpPr>
          <p:cNvPr id="47113" name="Group 27"/>
          <p:cNvGrpSpPr>
            <a:grpSpLocks/>
          </p:cNvGrpSpPr>
          <p:nvPr/>
        </p:nvGrpSpPr>
        <p:grpSpPr bwMode="auto">
          <a:xfrm>
            <a:off x="381000" y="1538288"/>
            <a:ext cx="5105400" cy="519112"/>
            <a:chOff x="96" y="969"/>
            <a:chExt cx="3216" cy="327"/>
          </a:xfrm>
        </p:grpSpPr>
        <p:sp>
          <p:nvSpPr>
            <p:cNvPr id="47118" name="Text Box 28"/>
            <p:cNvSpPr txBox="1">
              <a:spLocks noChangeArrowheads="1"/>
            </p:cNvSpPr>
            <p:nvPr/>
          </p:nvSpPr>
          <p:spPr bwMode="auto">
            <a:xfrm>
              <a:off x="96" y="969"/>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800">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1</a:t>
              </a:r>
              <a:r>
                <a:rPr lang="zh-CN" altLang="en-US" sz="2800">
                  <a:solidFill>
                    <a:srgbClr val="CC0000"/>
                  </a:solidFill>
                  <a:latin typeface="Times New Roman" panose="02020603050405020304" pitchFamily="18" charset="0"/>
                </a:rPr>
                <a:t>）</a:t>
              </a:r>
              <a:r>
                <a:rPr lang="zh-CN" altLang="en-US" sz="2800">
                  <a:latin typeface="Times New Roman" panose="02020603050405020304" pitchFamily="18" charset="0"/>
                </a:rPr>
                <a:t>设</a:t>
              </a:r>
              <a:r>
                <a:rPr lang="zh-CN" altLang="en-US" sz="2800">
                  <a:solidFill>
                    <a:srgbClr val="1C1C1C"/>
                  </a:solidFill>
                  <a:latin typeface="Times New Roman" panose="02020603050405020304" pitchFamily="18" charset="0"/>
                </a:rPr>
                <a:t>两导体板分别带电</a:t>
              </a:r>
            </a:p>
          </p:txBody>
        </p:sp>
        <p:graphicFrame>
          <p:nvGraphicFramePr>
            <p:cNvPr id="47119" name="Object 29"/>
            <p:cNvGraphicFramePr>
              <a:graphicFrameLocks noChangeAspect="1"/>
            </p:cNvGraphicFramePr>
            <p:nvPr/>
          </p:nvGraphicFramePr>
          <p:xfrm>
            <a:off x="2880" y="982"/>
            <a:ext cx="432" cy="311"/>
          </p:xfrm>
          <a:graphic>
            <a:graphicData uri="http://schemas.openxmlformats.org/presentationml/2006/ole">
              <mc:AlternateContent xmlns:mc="http://schemas.openxmlformats.org/markup-compatibility/2006">
                <mc:Choice xmlns:v="urn:schemas-microsoft-com:vml" Requires="v">
                  <p:oleObj spid="_x0000_s47256" name="Equation" r:id="rId13" imgW="406048" imgH="291847" progId="Equation.3">
                    <p:embed/>
                  </p:oleObj>
                </mc:Choice>
                <mc:Fallback>
                  <p:oleObj name="Equation" r:id="rId13" imgW="406048" imgH="291847"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982"/>
                          <a:ext cx="43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114" name="Object 30"/>
          <p:cNvGraphicFramePr>
            <a:graphicFrameLocks noChangeAspect="1"/>
          </p:cNvGraphicFramePr>
          <p:nvPr/>
        </p:nvGraphicFramePr>
        <p:xfrm>
          <a:off x="1905000" y="4191000"/>
          <a:ext cx="2819400" cy="1162050"/>
        </p:xfrm>
        <a:graphic>
          <a:graphicData uri="http://schemas.openxmlformats.org/presentationml/2006/ole">
            <mc:AlternateContent xmlns:mc="http://schemas.openxmlformats.org/markup-compatibility/2006">
              <mc:Choice xmlns:v="urn:schemas-microsoft-com:vml" Requires="v">
                <p:oleObj spid="_x0000_s47257" name="公式" r:id="rId15" imgW="901309" imgH="431613" progId="Equation.3">
                  <p:embed/>
                </p:oleObj>
              </mc:Choice>
              <mc:Fallback>
                <p:oleObj name="公式" r:id="rId15" imgW="901309" imgH="431613"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4191000"/>
                        <a:ext cx="28194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Rectangle 31"/>
          <p:cNvSpPr>
            <a:spLocks noChangeArrowheads="1"/>
          </p:cNvSpPr>
          <p:nvPr/>
        </p:nvSpPr>
        <p:spPr bwMode="auto">
          <a:xfrm>
            <a:off x="381000" y="37338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3</a:t>
            </a:r>
            <a:r>
              <a:rPr lang="zh-CN" altLang="en-US" sz="2800" dirty="0">
                <a:solidFill>
                  <a:srgbClr val="CC0000"/>
                </a:solidFill>
                <a:latin typeface="Times New Roman" panose="02020603050405020304" pitchFamily="18" charset="0"/>
              </a:rPr>
              <a:t>）</a:t>
            </a:r>
            <a:r>
              <a:rPr lang="zh-CN" altLang="en-US" sz="2800" dirty="0">
                <a:solidFill>
                  <a:srgbClr val="1C1C1C"/>
                </a:solidFill>
                <a:latin typeface="Times New Roman" panose="02020603050405020304" pitchFamily="18" charset="0"/>
              </a:rPr>
              <a:t>两带电平板间的电势差</a:t>
            </a:r>
          </a:p>
        </p:txBody>
      </p:sp>
      <p:graphicFrame>
        <p:nvGraphicFramePr>
          <p:cNvPr id="47116" name="Object 32"/>
          <p:cNvGraphicFramePr>
            <a:graphicFrameLocks noChangeAspect="1"/>
          </p:cNvGraphicFramePr>
          <p:nvPr/>
        </p:nvGraphicFramePr>
        <p:xfrm>
          <a:off x="5181600" y="5181600"/>
          <a:ext cx="2438400" cy="1090613"/>
        </p:xfrm>
        <a:graphic>
          <a:graphicData uri="http://schemas.openxmlformats.org/presentationml/2006/ole">
            <mc:AlternateContent xmlns:mc="http://schemas.openxmlformats.org/markup-compatibility/2006">
              <mc:Choice xmlns:v="urn:schemas-microsoft-com:vml" Requires="v">
                <p:oleObj spid="_x0000_s47258" name="公式" r:id="rId17" imgW="875920" imgH="393529" progId="Equation.3">
                  <p:embed/>
                </p:oleObj>
              </mc:Choice>
              <mc:Fallback>
                <p:oleObj name="公式" r:id="rId17" imgW="875920" imgH="393529"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1600" y="5181600"/>
                        <a:ext cx="2438400" cy="109061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Rectangle 33"/>
          <p:cNvSpPr>
            <a:spLocks noChangeArrowheads="1"/>
          </p:cNvSpPr>
          <p:nvPr/>
        </p:nvSpPr>
        <p:spPr bwMode="auto">
          <a:xfrm>
            <a:off x="381000" y="5500688"/>
            <a:ext cx="403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zh-CN" sz="2800">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4</a:t>
            </a:r>
            <a:r>
              <a:rPr lang="zh-CN" altLang="en-US" sz="2800">
                <a:solidFill>
                  <a:srgbClr val="CC0000"/>
                </a:solidFill>
                <a:latin typeface="Times New Roman" panose="02020603050405020304" pitchFamily="18" charset="0"/>
              </a:rPr>
              <a:t>）</a:t>
            </a:r>
            <a:r>
              <a:rPr lang="zh-CN" altLang="zh-CN" sz="2800">
                <a:solidFill>
                  <a:srgbClr val="000000"/>
                </a:solidFill>
                <a:latin typeface="Times New Roman" panose="02020603050405020304" pitchFamily="18" charset="0"/>
              </a:rPr>
              <a:t>平板电容器电容</a:t>
            </a:r>
            <a:endParaRPr lang="zh-CN" altLang="en-US" sz="280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EC5D646-662F-4D64-8EE8-866BD46AFC5C}" type="slidenum">
              <a:rPr lang="en-US" altLang="zh-CN" sz="800" b="0" smtClean="0"/>
              <a:pPr>
                <a:spcBef>
                  <a:spcPct val="0"/>
                </a:spcBef>
                <a:buFontTx/>
                <a:buNone/>
              </a:pPr>
              <a:t>53</a:t>
            </a:fld>
            <a:endParaRPr lang="en-US" altLang="zh-CN" sz="800" b="0" smtClean="0"/>
          </a:p>
        </p:txBody>
      </p:sp>
      <p:grpSp>
        <p:nvGrpSpPr>
          <p:cNvPr id="48131" name="Group 2"/>
          <p:cNvGrpSpPr>
            <a:grpSpLocks/>
          </p:cNvGrpSpPr>
          <p:nvPr/>
        </p:nvGrpSpPr>
        <p:grpSpPr bwMode="auto">
          <a:xfrm>
            <a:off x="6400800" y="762000"/>
            <a:ext cx="2514600" cy="4191000"/>
            <a:chOff x="3984" y="480"/>
            <a:chExt cx="1584" cy="2640"/>
          </a:xfrm>
        </p:grpSpPr>
        <p:sp>
          <p:nvSpPr>
            <p:cNvPr id="48151" name="Rectangle 3"/>
            <p:cNvSpPr>
              <a:spLocks noChangeArrowheads="1"/>
            </p:cNvSpPr>
            <p:nvPr/>
          </p:nvSpPr>
          <p:spPr bwMode="auto">
            <a:xfrm>
              <a:off x="3984" y="480"/>
              <a:ext cx="1584" cy="264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8152" name="Group 4"/>
            <p:cNvGrpSpPr>
              <a:grpSpLocks/>
            </p:cNvGrpSpPr>
            <p:nvPr/>
          </p:nvGrpSpPr>
          <p:grpSpPr bwMode="auto">
            <a:xfrm>
              <a:off x="4080" y="912"/>
              <a:ext cx="1344" cy="2208"/>
              <a:chOff x="4080" y="912"/>
              <a:chExt cx="1344" cy="2208"/>
            </a:xfrm>
          </p:grpSpPr>
          <p:sp>
            <p:nvSpPr>
              <p:cNvPr id="1040389" name="AutoShape 5"/>
              <p:cNvSpPr>
                <a:spLocks noChangeArrowheads="1"/>
              </p:cNvSpPr>
              <p:nvPr/>
            </p:nvSpPr>
            <p:spPr bwMode="auto">
              <a:xfrm>
                <a:off x="4608" y="1248"/>
                <a:ext cx="672" cy="1488"/>
              </a:xfrm>
              <a:prstGeom prst="can">
                <a:avLst>
                  <a:gd name="adj" fmla="val 41364"/>
                </a:avLst>
              </a:prstGeom>
              <a:gradFill rotWithShape="0">
                <a:gsLst>
                  <a:gs pos="0">
                    <a:srgbClr val="0066FF"/>
                  </a:gs>
                  <a:gs pos="50000">
                    <a:schemeClr val="bg1"/>
                  </a:gs>
                  <a:gs pos="100000">
                    <a:srgbClr val="0066FF"/>
                  </a:gs>
                </a:gsLst>
                <a:lin ang="0" scaled="1"/>
              </a:gradFill>
              <a:ln w="19050">
                <a:solidFill>
                  <a:srgbClr val="0000FF"/>
                </a:solidFill>
                <a:round/>
                <a:headEnd/>
                <a:tailEnd/>
              </a:ln>
              <a:effectLst/>
            </p:spPr>
            <p:txBody>
              <a:bodyPr wrap="none" anchor="ctr"/>
              <a:lstStyle/>
              <a:p>
                <a:pPr eaLnBrk="1" hangingPunct="1">
                  <a:defRPr/>
                </a:pPr>
                <a:endParaRPr lang="zh-CN" altLang="en-US"/>
              </a:p>
            </p:txBody>
          </p:sp>
          <p:sp>
            <p:nvSpPr>
              <p:cNvPr id="48155" name="Line 6"/>
              <p:cNvSpPr>
                <a:spLocks noChangeShapeType="1"/>
              </p:cNvSpPr>
              <p:nvPr/>
            </p:nvSpPr>
            <p:spPr bwMode="auto">
              <a:xfrm flipH="1">
                <a:off x="4944" y="912"/>
                <a:ext cx="0" cy="2208"/>
              </a:xfrm>
              <a:prstGeom prst="line">
                <a:avLst/>
              </a:prstGeom>
              <a:noFill/>
              <a:ln w="19050">
                <a:solidFill>
                  <a:srgbClr val="000000"/>
                </a:solidFill>
                <a:prstDash val="lgDash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6" name="AutoShape 7"/>
              <p:cNvSpPr>
                <a:spLocks noChangeArrowheads="1"/>
              </p:cNvSpPr>
              <p:nvPr/>
            </p:nvSpPr>
            <p:spPr bwMode="auto">
              <a:xfrm>
                <a:off x="4464" y="1152"/>
                <a:ext cx="960" cy="1680"/>
              </a:xfrm>
              <a:prstGeom prst="can">
                <a:avLst>
                  <a:gd name="adj" fmla="val 50312"/>
                </a:avLst>
              </a:prstGeom>
              <a:solidFill>
                <a:srgbClr val="CCECFF">
                  <a:alpha val="50195"/>
                </a:srgbClr>
              </a:solidFill>
              <a:ln w="19050">
                <a:solidFill>
                  <a:srgbClr val="0000FF"/>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57" name="Line 8"/>
              <p:cNvSpPr>
                <a:spLocks noChangeShapeType="1"/>
              </p:cNvSpPr>
              <p:nvPr/>
            </p:nvSpPr>
            <p:spPr bwMode="auto">
              <a:xfrm>
                <a:off x="4944" y="2064"/>
                <a:ext cx="336" cy="0"/>
              </a:xfrm>
              <a:prstGeom prst="line">
                <a:avLst/>
              </a:prstGeom>
              <a:noFill/>
              <a:ln w="19050">
                <a:solidFill>
                  <a:srgbClr val="CC00CC"/>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58" name="Object 9"/>
              <p:cNvGraphicFramePr>
                <a:graphicFrameLocks noChangeAspect="1"/>
              </p:cNvGraphicFramePr>
              <p:nvPr/>
            </p:nvGraphicFramePr>
            <p:xfrm>
              <a:off x="4944" y="1680"/>
              <a:ext cx="336" cy="336"/>
            </p:xfrm>
            <a:graphic>
              <a:graphicData uri="http://schemas.openxmlformats.org/presentationml/2006/ole">
                <mc:AlternateContent xmlns:mc="http://schemas.openxmlformats.org/markup-compatibility/2006">
                  <mc:Choice xmlns:v="urn:schemas-microsoft-com:vml" Requires="v">
                    <p:oleObj spid="_x0000_s48306" name="Equation" r:id="rId3" imgW="317225" imgH="317225" progId="Equation.3">
                      <p:embed/>
                    </p:oleObj>
                  </mc:Choice>
                  <mc:Fallback>
                    <p:oleObj name="Equation" r:id="rId3" imgW="317225" imgH="31722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168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9" name="Line 10"/>
              <p:cNvSpPr>
                <a:spLocks noChangeShapeType="1"/>
              </p:cNvSpPr>
              <p:nvPr/>
            </p:nvSpPr>
            <p:spPr bwMode="auto">
              <a:xfrm>
                <a:off x="4944" y="2496"/>
                <a:ext cx="480" cy="0"/>
              </a:xfrm>
              <a:prstGeom prst="line">
                <a:avLst/>
              </a:prstGeom>
              <a:noFill/>
              <a:ln w="19050">
                <a:solidFill>
                  <a:srgbClr val="CC00CC"/>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60" name="Object 11"/>
              <p:cNvGraphicFramePr>
                <a:graphicFrameLocks noChangeAspect="1"/>
              </p:cNvGraphicFramePr>
              <p:nvPr/>
            </p:nvGraphicFramePr>
            <p:xfrm>
              <a:off x="5040" y="2208"/>
              <a:ext cx="287" cy="288"/>
            </p:xfrm>
            <a:graphic>
              <a:graphicData uri="http://schemas.openxmlformats.org/presentationml/2006/ole">
                <mc:AlternateContent xmlns:mc="http://schemas.openxmlformats.org/markup-compatibility/2006">
                  <mc:Choice xmlns:v="urn:schemas-microsoft-com:vml" Requires="v">
                    <p:oleObj spid="_x0000_s48307" name="Equation" r:id="rId5" imgW="317225" imgH="317225" progId="Equation.3">
                      <p:embed/>
                    </p:oleObj>
                  </mc:Choice>
                  <mc:Fallback>
                    <p:oleObj name="Equation" r:id="rId5" imgW="317225" imgH="31722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2208"/>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61" name="Group 12"/>
              <p:cNvGrpSpPr>
                <a:grpSpLocks/>
              </p:cNvGrpSpPr>
              <p:nvPr/>
            </p:nvGrpSpPr>
            <p:grpSpPr bwMode="auto">
              <a:xfrm>
                <a:off x="4080" y="1392"/>
                <a:ext cx="384" cy="1200"/>
                <a:chOff x="4080" y="1392"/>
                <a:chExt cx="384" cy="1200"/>
              </a:xfrm>
            </p:grpSpPr>
            <p:sp>
              <p:nvSpPr>
                <p:cNvPr id="48162" name="Line 13"/>
                <p:cNvSpPr>
                  <a:spLocks noChangeShapeType="1"/>
                </p:cNvSpPr>
                <p:nvPr/>
              </p:nvSpPr>
              <p:spPr bwMode="auto">
                <a:xfrm>
                  <a:off x="4224" y="1392"/>
                  <a:ext cx="240" cy="0"/>
                </a:xfrm>
                <a:prstGeom prst="line">
                  <a:avLst/>
                </a:prstGeom>
                <a:noFill/>
                <a:ln w="12700">
                  <a:solidFill>
                    <a:srgbClr val="CC00CC"/>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3" name="Line 14"/>
                <p:cNvSpPr>
                  <a:spLocks noChangeShapeType="1"/>
                </p:cNvSpPr>
                <p:nvPr/>
              </p:nvSpPr>
              <p:spPr bwMode="auto">
                <a:xfrm>
                  <a:off x="4224" y="2592"/>
                  <a:ext cx="240" cy="0"/>
                </a:xfrm>
                <a:prstGeom prst="line">
                  <a:avLst/>
                </a:prstGeom>
                <a:noFill/>
                <a:ln w="12700">
                  <a:solidFill>
                    <a:srgbClr val="CC00CC"/>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64" name="Object 15"/>
                <p:cNvGraphicFramePr>
                  <a:graphicFrameLocks noChangeAspect="1"/>
                </p:cNvGraphicFramePr>
                <p:nvPr/>
              </p:nvGraphicFramePr>
              <p:xfrm>
                <a:off x="4080" y="1872"/>
                <a:ext cx="191" cy="384"/>
              </p:xfrm>
              <a:graphic>
                <a:graphicData uri="http://schemas.openxmlformats.org/presentationml/2006/ole">
                  <mc:AlternateContent xmlns:mc="http://schemas.openxmlformats.org/markup-compatibility/2006">
                    <mc:Choice xmlns:v="urn:schemas-microsoft-com:vml" Requires="v">
                      <p:oleObj spid="_x0000_s48308" name="公式" r:id="rId7" imgW="88669" imgH="177338" progId="Equation.3">
                        <p:embed/>
                      </p:oleObj>
                    </mc:Choice>
                    <mc:Fallback>
                      <p:oleObj name="公式" r:id="rId7" imgW="88669" imgH="177338"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1872"/>
                              <a:ext cx="19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5" name="Line 16"/>
                <p:cNvSpPr>
                  <a:spLocks noChangeShapeType="1"/>
                </p:cNvSpPr>
                <p:nvPr/>
              </p:nvSpPr>
              <p:spPr bwMode="auto">
                <a:xfrm>
                  <a:off x="4320" y="1392"/>
                  <a:ext cx="0" cy="1200"/>
                </a:xfrm>
                <a:prstGeom prst="line">
                  <a:avLst/>
                </a:prstGeom>
                <a:noFill/>
                <a:ln w="12700">
                  <a:solidFill>
                    <a:srgbClr val="CC00CC"/>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48153" name="Object 17"/>
            <p:cNvGraphicFramePr>
              <a:graphicFrameLocks noChangeAspect="1"/>
            </p:cNvGraphicFramePr>
            <p:nvPr/>
          </p:nvGraphicFramePr>
          <p:xfrm>
            <a:off x="4368" y="528"/>
            <a:ext cx="960" cy="429"/>
          </p:xfrm>
          <a:graphic>
            <a:graphicData uri="http://schemas.openxmlformats.org/presentationml/2006/ole">
              <mc:AlternateContent xmlns:mc="http://schemas.openxmlformats.org/markup-compatibility/2006">
                <mc:Choice xmlns:v="urn:schemas-microsoft-com:vml" Requires="v">
                  <p:oleObj spid="_x0000_s48309" name="Equation" r:id="rId9" imgW="482181" imgH="215713" progId="Equation.3">
                    <p:embed/>
                  </p:oleObj>
                </mc:Choice>
                <mc:Fallback>
                  <p:oleObj name="Equation" r:id="rId9" imgW="482181" imgH="215713"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 y="528"/>
                          <a:ext cx="960"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40402" name="AutoShape 18"/>
          <p:cNvSpPr>
            <a:spLocks noChangeArrowheads="1"/>
          </p:cNvSpPr>
          <p:nvPr/>
        </p:nvSpPr>
        <p:spPr bwMode="auto">
          <a:xfrm>
            <a:off x="7162800" y="5486400"/>
            <a:ext cx="1676400" cy="914400"/>
          </a:xfrm>
          <a:prstGeom prst="wedgeRectCallout">
            <a:avLst>
              <a:gd name="adj1" fmla="val -71593"/>
              <a:gd name="adj2" fmla="val 20662"/>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a:ln>
          <a:effectLst/>
        </p:spPr>
        <p:txBody>
          <a:bodyPr/>
          <a:lstStyle/>
          <a:p>
            <a:pPr algn="ctr" eaLnBrk="1" hangingPunct="1">
              <a:defRPr/>
            </a:pPr>
            <a:r>
              <a:rPr lang="zh-CN" altLang="zh-CN" sz="2800">
                <a:solidFill>
                  <a:srgbClr val="000000"/>
                </a:solidFill>
                <a:latin typeface="Times New Roman" pitchFamily="18" charset="0"/>
              </a:rPr>
              <a:t>平行板电容器电容</a:t>
            </a:r>
            <a:endParaRPr lang="zh-CN" altLang="en-US" sz="2800">
              <a:solidFill>
                <a:srgbClr val="000000"/>
              </a:solidFill>
              <a:latin typeface="Times New Roman" pitchFamily="18" charset="0"/>
            </a:endParaRPr>
          </a:p>
        </p:txBody>
      </p:sp>
      <p:sp>
        <p:nvSpPr>
          <p:cNvPr id="48133" name="Text Box 19"/>
          <p:cNvSpPr txBox="1">
            <a:spLocks noChangeArrowheads="1"/>
          </p:cNvSpPr>
          <p:nvPr/>
        </p:nvSpPr>
        <p:spPr bwMode="auto">
          <a:xfrm>
            <a:off x="1066800" y="609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2   </a:t>
            </a:r>
            <a:r>
              <a:rPr lang="zh-CN" altLang="en-US" sz="2800">
                <a:solidFill>
                  <a:srgbClr val="CC0000"/>
                </a:solidFill>
                <a:latin typeface="Times New Roman" panose="02020603050405020304" pitchFamily="18" charset="0"/>
              </a:rPr>
              <a:t>圆柱形电容器</a:t>
            </a:r>
          </a:p>
        </p:txBody>
      </p:sp>
      <p:graphicFrame>
        <p:nvGraphicFramePr>
          <p:cNvPr id="1040404" name="Object 20"/>
          <p:cNvGraphicFramePr>
            <a:graphicFrameLocks noChangeAspect="1"/>
          </p:cNvGraphicFramePr>
          <p:nvPr/>
        </p:nvGraphicFramePr>
        <p:xfrm>
          <a:off x="306388" y="5646738"/>
          <a:ext cx="2894012" cy="601662"/>
        </p:xfrm>
        <a:graphic>
          <a:graphicData uri="http://schemas.openxmlformats.org/presentationml/2006/ole">
            <mc:AlternateContent xmlns:mc="http://schemas.openxmlformats.org/markup-compatibility/2006">
              <mc:Choice xmlns:v="urn:schemas-microsoft-com:vml" Requires="v">
                <p:oleObj spid="_x0000_s48310" name="Equation" r:id="rId11" imgW="1205977" imgH="215806" progId="Equation.3">
                  <p:embed/>
                </p:oleObj>
              </mc:Choice>
              <mc:Fallback>
                <p:oleObj name="Equation" r:id="rId11" imgW="1205977" imgH="215806"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88" y="5646738"/>
                        <a:ext cx="2894012"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0405" name="Object 21"/>
          <p:cNvGraphicFramePr>
            <a:graphicFrameLocks noChangeAspect="1"/>
          </p:cNvGraphicFramePr>
          <p:nvPr/>
        </p:nvGraphicFramePr>
        <p:xfrm>
          <a:off x="3352800" y="5486400"/>
          <a:ext cx="3505200" cy="1022350"/>
        </p:xfrm>
        <a:graphic>
          <a:graphicData uri="http://schemas.openxmlformats.org/presentationml/2006/ole">
            <mc:AlternateContent xmlns:mc="http://schemas.openxmlformats.org/markup-compatibility/2006">
              <mc:Choice xmlns:v="urn:schemas-microsoft-com:vml" Requires="v">
                <p:oleObj spid="_x0000_s48311" name="Equation" r:id="rId13" imgW="1256755" imgH="393529" progId="Equation.3">
                  <p:embed/>
                </p:oleObj>
              </mc:Choice>
              <mc:Fallback>
                <p:oleObj name="Equation" r:id="rId13" imgW="1256755" imgH="393529"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5486400"/>
                        <a:ext cx="35052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22"/>
          <p:cNvGraphicFramePr>
            <a:graphicFrameLocks noChangeAspect="1"/>
          </p:cNvGraphicFramePr>
          <p:nvPr/>
        </p:nvGraphicFramePr>
        <p:xfrm>
          <a:off x="1995488" y="4389438"/>
          <a:ext cx="3567112" cy="1073150"/>
        </p:xfrm>
        <a:graphic>
          <a:graphicData uri="http://schemas.openxmlformats.org/presentationml/2006/ole">
            <mc:AlternateContent xmlns:mc="http://schemas.openxmlformats.org/markup-compatibility/2006">
              <mc:Choice xmlns:v="urn:schemas-microsoft-com:vml" Requires="v">
                <p:oleObj spid="_x0000_s48312" name="Equation" r:id="rId15" imgW="1435100" imgH="431800" progId="Equation.3">
                  <p:embed/>
                </p:oleObj>
              </mc:Choice>
              <mc:Fallback>
                <p:oleObj name="Equation" r:id="rId15" imgW="1435100" imgH="4318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5488" y="4389438"/>
                        <a:ext cx="3567112" cy="107315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37" name="Group 23"/>
          <p:cNvGrpSpPr>
            <a:grpSpLocks/>
          </p:cNvGrpSpPr>
          <p:nvPr/>
        </p:nvGrpSpPr>
        <p:grpSpPr bwMode="auto">
          <a:xfrm>
            <a:off x="152400" y="3235325"/>
            <a:ext cx="6172200" cy="1108075"/>
            <a:chOff x="96" y="2038"/>
            <a:chExt cx="3888" cy="698"/>
          </a:xfrm>
        </p:grpSpPr>
        <p:graphicFrame>
          <p:nvGraphicFramePr>
            <p:cNvPr id="48149" name="Object 24"/>
            <p:cNvGraphicFramePr>
              <a:graphicFrameLocks noChangeAspect="1"/>
            </p:cNvGraphicFramePr>
            <p:nvPr/>
          </p:nvGraphicFramePr>
          <p:xfrm>
            <a:off x="624" y="2038"/>
            <a:ext cx="3360" cy="698"/>
          </p:xfrm>
          <a:graphic>
            <a:graphicData uri="http://schemas.openxmlformats.org/presentationml/2006/ole">
              <mc:AlternateContent xmlns:mc="http://schemas.openxmlformats.org/markup-compatibility/2006">
                <mc:Choice xmlns:v="urn:schemas-microsoft-com:vml" Requires="v">
                  <p:oleObj spid="_x0000_s48313" name="Equation" r:id="rId17" imgW="1816100" imgH="431800" progId="Equation.3">
                    <p:embed/>
                  </p:oleObj>
                </mc:Choice>
                <mc:Fallback>
                  <p:oleObj name="Equation" r:id="rId17" imgW="1816100" imgH="4318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 y="2038"/>
                          <a:ext cx="3360" cy="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0" name="Text Box 25"/>
            <p:cNvSpPr txBox="1">
              <a:spLocks noChangeArrowheads="1"/>
            </p:cNvSpPr>
            <p:nvPr/>
          </p:nvSpPr>
          <p:spPr bwMode="auto">
            <a:xfrm>
              <a:off x="96" y="2160"/>
              <a:ext cx="15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800">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3</a:t>
              </a:r>
              <a:r>
                <a:rPr lang="zh-CN" altLang="en-US" sz="2800">
                  <a:solidFill>
                    <a:srgbClr val="CC0000"/>
                  </a:solidFill>
                  <a:latin typeface="Times New Roman" panose="02020603050405020304" pitchFamily="18" charset="0"/>
                </a:rPr>
                <a:t>） </a:t>
              </a:r>
            </a:p>
          </p:txBody>
        </p:sp>
      </p:grpSp>
      <p:grpSp>
        <p:nvGrpSpPr>
          <p:cNvPr id="48138" name="Group 26"/>
          <p:cNvGrpSpPr>
            <a:grpSpLocks/>
          </p:cNvGrpSpPr>
          <p:nvPr/>
        </p:nvGrpSpPr>
        <p:grpSpPr bwMode="auto">
          <a:xfrm>
            <a:off x="152400" y="2038350"/>
            <a:ext cx="5486400" cy="1162050"/>
            <a:chOff x="144" y="1284"/>
            <a:chExt cx="3456" cy="732"/>
          </a:xfrm>
        </p:grpSpPr>
        <p:graphicFrame>
          <p:nvGraphicFramePr>
            <p:cNvPr id="48147" name="Object 27"/>
            <p:cNvGraphicFramePr>
              <a:graphicFrameLocks noChangeAspect="1"/>
            </p:cNvGraphicFramePr>
            <p:nvPr/>
          </p:nvGraphicFramePr>
          <p:xfrm>
            <a:off x="720" y="1284"/>
            <a:ext cx="2880" cy="732"/>
          </p:xfrm>
          <a:graphic>
            <a:graphicData uri="http://schemas.openxmlformats.org/presentationml/2006/ole">
              <mc:AlternateContent xmlns:mc="http://schemas.openxmlformats.org/markup-compatibility/2006">
                <mc:Choice xmlns:v="urn:schemas-microsoft-com:vml" Requires="v">
                  <p:oleObj spid="_x0000_s48314" name="Equation" r:id="rId19" imgW="1701800" imgH="431800" progId="Equation.3">
                    <p:embed/>
                  </p:oleObj>
                </mc:Choice>
                <mc:Fallback>
                  <p:oleObj name="Equation" r:id="rId19" imgW="1701800" imgH="4318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1284"/>
                          <a:ext cx="2880"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8" name="Text Box 28"/>
            <p:cNvSpPr txBox="1">
              <a:spLocks noChangeArrowheads="1"/>
            </p:cNvSpPr>
            <p:nvPr/>
          </p:nvSpPr>
          <p:spPr bwMode="auto">
            <a:xfrm>
              <a:off x="144" y="1449"/>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800">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2</a:t>
              </a:r>
              <a:r>
                <a:rPr lang="zh-CN" altLang="en-US" sz="2800">
                  <a:solidFill>
                    <a:srgbClr val="CC0000"/>
                  </a:solidFill>
                  <a:latin typeface="Times New Roman" panose="02020603050405020304" pitchFamily="18" charset="0"/>
                </a:rPr>
                <a:t>）</a:t>
              </a:r>
            </a:p>
          </p:txBody>
        </p:sp>
      </p:grpSp>
      <p:sp>
        <p:nvSpPr>
          <p:cNvPr id="48139" name="Rectangle 29"/>
          <p:cNvSpPr>
            <a:spLocks noChangeArrowheads="1"/>
          </p:cNvSpPr>
          <p:nvPr/>
        </p:nvSpPr>
        <p:spPr bwMode="auto">
          <a:xfrm>
            <a:off x="152400" y="4586288"/>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zh-CN" sz="2800">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4</a:t>
            </a:r>
            <a:r>
              <a:rPr lang="zh-CN" altLang="en-US" sz="2800">
                <a:solidFill>
                  <a:srgbClr val="CC0000"/>
                </a:solidFill>
                <a:latin typeface="Times New Roman" panose="02020603050405020304" pitchFamily="18" charset="0"/>
              </a:rPr>
              <a:t>）</a:t>
            </a:r>
            <a:r>
              <a:rPr lang="zh-CN" altLang="zh-CN" sz="2800">
                <a:solidFill>
                  <a:srgbClr val="000000"/>
                </a:solidFill>
                <a:latin typeface="Times New Roman" panose="02020603050405020304" pitchFamily="18" charset="0"/>
              </a:rPr>
              <a:t>电容</a:t>
            </a:r>
            <a:endParaRPr lang="zh-CN" altLang="en-US" sz="2800">
              <a:solidFill>
                <a:srgbClr val="000000"/>
              </a:solidFill>
              <a:latin typeface="Times New Roman" panose="02020603050405020304" pitchFamily="18" charset="0"/>
            </a:endParaRPr>
          </a:p>
        </p:txBody>
      </p:sp>
      <p:grpSp>
        <p:nvGrpSpPr>
          <p:cNvPr id="48140" name="Group 30"/>
          <p:cNvGrpSpPr>
            <a:grpSpLocks/>
          </p:cNvGrpSpPr>
          <p:nvPr/>
        </p:nvGrpSpPr>
        <p:grpSpPr bwMode="auto">
          <a:xfrm>
            <a:off x="7086600" y="2286000"/>
            <a:ext cx="533400" cy="2117725"/>
            <a:chOff x="4416" y="1440"/>
            <a:chExt cx="336" cy="1334"/>
          </a:xfrm>
        </p:grpSpPr>
        <p:sp>
          <p:nvSpPr>
            <p:cNvPr id="48145" name="Rectangle 31"/>
            <p:cNvSpPr>
              <a:spLocks noChangeArrowheads="1"/>
            </p:cNvSpPr>
            <p:nvPr/>
          </p:nvSpPr>
          <p:spPr bwMode="auto">
            <a:xfrm>
              <a:off x="4560" y="1488"/>
              <a:ext cx="192" cy="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00"/>
                  </a:solidFill>
                  <a:latin typeface="Times New Roman" panose="02020603050405020304" pitchFamily="18" charset="0"/>
                </a:rPr>
                <a:t>++++</a:t>
              </a:r>
            </a:p>
          </p:txBody>
        </p:sp>
        <p:sp>
          <p:nvSpPr>
            <p:cNvPr id="48146" name="Rectangle 32"/>
            <p:cNvSpPr>
              <a:spLocks noChangeArrowheads="1"/>
            </p:cNvSpPr>
            <p:nvPr/>
          </p:nvSpPr>
          <p:spPr bwMode="auto">
            <a:xfrm>
              <a:off x="4416" y="1440"/>
              <a:ext cx="192" cy="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0000FF"/>
                  </a:solidFill>
                  <a:latin typeface="Times New Roman" panose="02020603050405020304" pitchFamily="18" charset="0"/>
                </a:rPr>
                <a:t>----</a:t>
              </a:r>
            </a:p>
          </p:txBody>
        </p:sp>
      </p:grpSp>
      <p:grpSp>
        <p:nvGrpSpPr>
          <p:cNvPr id="48141" name="Group 33"/>
          <p:cNvGrpSpPr>
            <a:grpSpLocks/>
          </p:cNvGrpSpPr>
          <p:nvPr/>
        </p:nvGrpSpPr>
        <p:grpSpPr bwMode="auto">
          <a:xfrm>
            <a:off x="228600" y="1143000"/>
            <a:ext cx="6553200" cy="990600"/>
            <a:chOff x="144" y="720"/>
            <a:chExt cx="4128" cy="624"/>
          </a:xfrm>
        </p:grpSpPr>
        <p:sp>
          <p:nvSpPr>
            <p:cNvPr id="48142" name="Rectangle 34"/>
            <p:cNvSpPr>
              <a:spLocks noChangeArrowheads="1"/>
            </p:cNvSpPr>
            <p:nvPr/>
          </p:nvSpPr>
          <p:spPr bwMode="auto">
            <a:xfrm>
              <a:off x="144" y="720"/>
              <a:ext cx="41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800">
                  <a:solidFill>
                    <a:srgbClr val="CC0000"/>
                  </a:solidFill>
                  <a:latin typeface="宋体" panose="02010600030101010101" pitchFamily="2" charset="-122"/>
                </a:rPr>
                <a:t>（</a:t>
              </a:r>
              <a:r>
                <a:rPr lang="en-US" altLang="zh-CN" sz="2800">
                  <a:solidFill>
                    <a:srgbClr val="CC0000"/>
                  </a:solidFill>
                  <a:latin typeface="宋体" panose="02010600030101010101" pitchFamily="2" charset="-122"/>
                </a:rPr>
                <a:t>1</a:t>
              </a:r>
              <a:r>
                <a:rPr lang="zh-CN" altLang="en-US" sz="2800">
                  <a:solidFill>
                    <a:srgbClr val="CC0000"/>
                  </a:solidFill>
                  <a:latin typeface="宋体" panose="02010600030101010101" pitchFamily="2" charset="-122"/>
                </a:rPr>
                <a:t>）</a:t>
              </a:r>
              <a:r>
                <a:rPr lang="zh-CN" altLang="en-US" sz="2800">
                  <a:latin typeface="宋体" panose="02010600030101010101" pitchFamily="2" charset="-122"/>
                </a:rPr>
                <a:t>设</a:t>
              </a:r>
              <a:r>
                <a:rPr lang="zh-CN" altLang="en-US" sz="2800">
                  <a:solidFill>
                    <a:srgbClr val="1C1C1C"/>
                  </a:solidFill>
                  <a:latin typeface="宋体" panose="02010600030101010101" pitchFamily="2" charset="-122"/>
                </a:rPr>
                <a:t>两导体圆</a:t>
              </a:r>
              <a:r>
                <a:rPr lang="zh-CN" altLang="en-US" sz="2800">
                  <a:latin typeface="宋体" panose="02010600030101010101" pitchFamily="2" charset="-122"/>
                </a:rPr>
                <a:t>柱</a:t>
              </a:r>
              <a:r>
                <a:rPr lang="zh-CN" altLang="en-US" sz="2800">
                  <a:solidFill>
                    <a:srgbClr val="1C1C1C"/>
                  </a:solidFill>
                  <a:latin typeface="宋体" panose="02010600030101010101" pitchFamily="2" charset="-122"/>
                </a:rPr>
                <a:t>面单位长度上</a:t>
              </a:r>
            </a:p>
          </p:txBody>
        </p:sp>
        <p:graphicFrame>
          <p:nvGraphicFramePr>
            <p:cNvPr id="48143" name="Object 35"/>
            <p:cNvGraphicFramePr>
              <a:graphicFrameLocks noChangeAspect="1"/>
            </p:cNvGraphicFramePr>
            <p:nvPr/>
          </p:nvGraphicFramePr>
          <p:xfrm>
            <a:off x="1680" y="1040"/>
            <a:ext cx="480" cy="304"/>
          </p:xfrm>
          <a:graphic>
            <a:graphicData uri="http://schemas.openxmlformats.org/presentationml/2006/ole">
              <mc:AlternateContent xmlns:mc="http://schemas.openxmlformats.org/markup-compatibility/2006">
                <mc:Choice xmlns:v="urn:schemas-microsoft-com:vml" Requires="v">
                  <p:oleObj spid="_x0000_s48315" name="Equation" r:id="rId21" imgW="380835" imgH="241195" progId="Equation.3">
                    <p:embed/>
                  </p:oleObj>
                </mc:Choice>
                <mc:Fallback>
                  <p:oleObj name="Equation" r:id="rId21" imgW="380835" imgH="241195"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80" y="1040"/>
                          <a:ext cx="48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Rectangle 36"/>
            <p:cNvSpPr>
              <a:spLocks noChangeArrowheads="1"/>
            </p:cNvSpPr>
            <p:nvPr/>
          </p:nvSpPr>
          <p:spPr bwMode="auto">
            <a:xfrm>
              <a:off x="708" y="1017"/>
              <a:ext cx="10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1C1C1C"/>
                  </a:solidFill>
                  <a:latin typeface="宋体" panose="02010600030101010101" pitchFamily="2" charset="-122"/>
                </a:rPr>
                <a:t>分别带电</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040404"/>
                                        </p:tgtEl>
                                        <p:attrNameLst>
                                          <p:attrName>style.visibility</p:attrName>
                                        </p:attrNameLst>
                                      </p:cBhvr>
                                      <p:to>
                                        <p:strVal val="visible"/>
                                      </p:to>
                                    </p:set>
                                    <p:animEffect transition="in" filter="blinds(vertical)">
                                      <p:cBhvr>
                                        <p:cTn id="7" dur="500"/>
                                        <p:tgtEl>
                                          <p:spTgt spid="1040404"/>
                                        </p:tgtEl>
                                      </p:cBhvr>
                                    </p:animEffect>
                                  </p:childTnLst>
                                </p:cTn>
                              </p:par>
                              <p:par>
                                <p:cTn id="8" presetID="3" presetClass="entr" presetSubtype="5" fill="hold" nodeType="withEffect">
                                  <p:stCondLst>
                                    <p:cond delay="0"/>
                                  </p:stCondLst>
                                  <p:childTnLst>
                                    <p:set>
                                      <p:cBhvr>
                                        <p:cTn id="9" dur="1" fill="hold">
                                          <p:stCondLst>
                                            <p:cond delay="0"/>
                                          </p:stCondLst>
                                        </p:cTn>
                                        <p:tgtEl>
                                          <p:spTgt spid="1040405"/>
                                        </p:tgtEl>
                                        <p:attrNameLst>
                                          <p:attrName>style.visibility</p:attrName>
                                        </p:attrNameLst>
                                      </p:cBhvr>
                                      <p:to>
                                        <p:strVal val="visible"/>
                                      </p:to>
                                    </p:set>
                                    <p:animEffect transition="in" filter="blinds(vertical)">
                                      <p:cBhvr>
                                        <p:cTn id="10" dur="500"/>
                                        <p:tgtEl>
                                          <p:spTgt spid="104040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0402"/>
                                        </p:tgtEl>
                                        <p:attrNameLst>
                                          <p:attrName>style.visibility</p:attrName>
                                        </p:attrNameLst>
                                      </p:cBhvr>
                                      <p:to>
                                        <p:strVal val="visible"/>
                                      </p:to>
                                    </p:set>
                                    <p:animEffect transition="in" filter="blinds(horizontal)">
                                      <p:cBhvr>
                                        <p:cTn id="13" dur="500"/>
                                        <p:tgtEl>
                                          <p:spTgt spid="104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0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72A92314-D3C6-41FC-86E7-43CB46E45F60}" type="slidenum">
              <a:rPr lang="en-US" altLang="zh-CN" sz="800" b="0" smtClean="0"/>
              <a:pPr>
                <a:spcBef>
                  <a:spcPct val="0"/>
                </a:spcBef>
                <a:buFontTx/>
                <a:buNone/>
              </a:pPr>
              <a:t>54</a:t>
            </a:fld>
            <a:endParaRPr lang="en-US" altLang="zh-CN" sz="800" b="0" smtClean="0"/>
          </a:p>
        </p:txBody>
      </p:sp>
      <p:grpSp>
        <p:nvGrpSpPr>
          <p:cNvPr id="49155" name="Group 2"/>
          <p:cNvGrpSpPr>
            <a:grpSpLocks/>
          </p:cNvGrpSpPr>
          <p:nvPr/>
        </p:nvGrpSpPr>
        <p:grpSpPr bwMode="auto">
          <a:xfrm>
            <a:off x="6172200" y="1447800"/>
            <a:ext cx="2819400" cy="4953000"/>
            <a:chOff x="3888" y="912"/>
            <a:chExt cx="1776" cy="3120"/>
          </a:xfrm>
        </p:grpSpPr>
        <p:sp>
          <p:nvSpPr>
            <p:cNvPr id="49166" name="Rectangle 3"/>
            <p:cNvSpPr>
              <a:spLocks noChangeArrowheads="1"/>
            </p:cNvSpPr>
            <p:nvPr/>
          </p:nvSpPr>
          <p:spPr bwMode="auto">
            <a:xfrm>
              <a:off x="3888" y="912"/>
              <a:ext cx="1776" cy="312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9167" name="Group 4"/>
            <p:cNvGrpSpPr>
              <a:grpSpLocks/>
            </p:cNvGrpSpPr>
            <p:nvPr/>
          </p:nvGrpSpPr>
          <p:grpSpPr bwMode="auto">
            <a:xfrm>
              <a:off x="3936" y="1056"/>
              <a:ext cx="1296" cy="2847"/>
              <a:chOff x="3936" y="1056"/>
              <a:chExt cx="1296" cy="2847"/>
            </a:xfrm>
          </p:grpSpPr>
          <p:sp>
            <p:nvSpPr>
              <p:cNvPr id="1042437" name="AutoShape 5"/>
              <p:cNvSpPr>
                <a:spLocks noChangeArrowheads="1"/>
              </p:cNvSpPr>
              <p:nvPr/>
            </p:nvSpPr>
            <p:spPr bwMode="auto">
              <a:xfrm>
                <a:off x="4320" y="1152"/>
                <a:ext cx="144" cy="2721"/>
              </a:xfrm>
              <a:prstGeom prst="can">
                <a:avLst>
                  <a:gd name="adj" fmla="val 66398"/>
                </a:avLst>
              </a:prstGeom>
              <a:gradFill rotWithShape="0">
                <a:gsLst>
                  <a:gs pos="0">
                    <a:schemeClr val="bg1">
                      <a:gamma/>
                      <a:shade val="45882"/>
                      <a:invGamma/>
                    </a:schemeClr>
                  </a:gs>
                  <a:gs pos="50000">
                    <a:schemeClr val="bg1"/>
                  </a:gs>
                  <a:gs pos="100000">
                    <a:schemeClr val="bg1">
                      <a:gamma/>
                      <a:shade val="45882"/>
                      <a:invGamma/>
                    </a:schemeClr>
                  </a:gs>
                </a:gsLst>
                <a:lin ang="0" scaled="1"/>
              </a:gradFill>
              <a:ln w="12700">
                <a:solidFill>
                  <a:schemeClr val="tx1"/>
                </a:solidFill>
                <a:round/>
                <a:headEnd/>
                <a:tailEnd/>
              </a:ln>
              <a:effectLst/>
            </p:spPr>
            <p:txBody>
              <a:bodyPr wrap="none" anchor="ctr"/>
              <a:lstStyle/>
              <a:p>
                <a:pPr eaLnBrk="1" hangingPunct="1">
                  <a:defRPr/>
                </a:pPr>
                <a:endParaRPr lang="zh-CN" altLang="en-US"/>
              </a:p>
            </p:txBody>
          </p:sp>
          <p:sp>
            <p:nvSpPr>
              <p:cNvPr id="1042438" name="AutoShape 6"/>
              <p:cNvSpPr>
                <a:spLocks noChangeArrowheads="1"/>
              </p:cNvSpPr>
              <p:nvPr/>
            </p:nvSpPr>
            <p:spPr bwMode="auto">
              <a:xfrm>
                <a:off x="5088" y="1152"/>
                <a:ext cx="144" cy="2721"/>
              </a:xfrm>
              <a:prstGeom prst="can">
                <a:avLst>
                  <a:gd name="adj" fmla="val 66398"/>
                </a:avLst>
              </a:prstGeom>
              <a:gradFill rotWithShape="0">
                <a:gsLst>
                  <a:gs pos="0">
                    <a:schemeClr val="bg1">
                      <a:gamma/>
                      <a:shade val="45882"/>
                      <a:invGamma/>
                    </a:schemeClr>
                  </a:gs>
                  <a:gs pos="50000">
                    <a:schemeClr val="bg1"/>
                  </a:gs>
                  <a:gs pos="100000">
                    <a:schemeClr val="bg1">
                      <a:gamma/>
                      <a:shade val="45882"/>
                      <a:invGamma/>
                    </a:schemeClr>
                  </a:gs>
                </a:gsLst>
                <a:lin ang="0" scaled="1"/>
              </a:gradFill>
              <a:ln w="12700">
                <a:solidFill>
                  <a:srgbClr val="000000"/>
                </a:solidFill>
                <a:round/>
                <a:headEnd/>
                <a:tailEnd/>
              </a:ln>
              <a:effectLst/>
            </p:spPr>
            <p:txBody>
              <a:bodyPr wrap="none" anchor="ctr"/>
              <a:lstStyle/>
              <a:p>
                <a:pPr eaLnBrk="1" hangingPunct="1">
                  <a:defRPr/>
                </a:pPr>
                <a:endParaRPr lang="zh-CN" altLang="en-US"/>
              </a:p>
            </p:txBody>
          </p:sp>
          <p:grpSp>
            <p:nvGrpSpPr>
              <p:cNvPr id="49170" name="Group 7"/>
              <p:cNvGrpSpPr>
                <a:grpSpLocks/>
              </p:cNvGrpSpPr>
              <p:nvPr/>
            </p:nvGrpSpPr>
            <p:grpSpPr bwMode="auto">
              <a:xfrm>
                <a:off x="3936" y="1056"/>
                <a:ext cx="816" cy="304"/>
                <a:chOff x="3936" y="1152"/>
                <a:chExt cx="816" cy="304"/>
              </a:xfrm>
            </p:grpSpPr>
            <p:sp>
              <p:nvSpPr>
                <p:cNvPr id="49174" name="Line 8"/>
                <p:cNvSpPr>
                  <a:spLocks noChangeShapeType="1"/>
                </p:cNvSpPr>
                <p:nvPr/>
              </p:nvSpPr>
              <p:spPr bwMode="auto">
                <a:xfrm>
                  <a:off x="3984" y="1456"/>
                  <a:ext cx="336" cy="0"/>
                </a:xfrm>
                <a:prstGeom prst="line">
                  <a:avLst/>
                </a:prstGeom>
                <a:noFill/>
                <a:ln w="19050">
                  <a:solidFill>
                    <a:srgbClr val="00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9"/>
                <p:cNvSpPr>
                  <a:spLocks noChangeShapeType="1"/>
                </p:cNvSpPr>
                <p:nvPr/>
              </p:nvSpPr>
              <p:spPr bwMode="auto">
                <a:xfrm flipH="1">
                  <a:off x="4464" y="1456"/>
                  <a:ext cx="288" cy="0"/>
                </a:xfrm>
                <a:prstGeom prst="line">
                  <a:avLst/>
                </a:prstGeom>
                <a:noFill/>
                <a:ln w="19050">
                  <a:solidFill>
                    <a:srgbClr val="00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76" name="Object 10"/>
                <p:cNvGraphicFramePr>
                  <a:graphicFrameLocks noChangeAspect="1"/>
                </p:cNvGraphicFramePr>
                <p:nvPr/>
              </p:nvGraphicFramePr>
              <p:xfrm>
                <a:off x="3936" y="1152"/>
                <a:ext cx="384" cy="256"/>
              </p:xfrm>
              <a:graphic>
                <a:graphicData uri="http://schemas.openxmlformats.org/presentationml/2006/ole">
                  <mc:AlternateContent xmlns:mc="http://schemas.openxmlformats.org/markup-compatibility/2006">
                    <mc:Choice xmlns:v="urn:schemas-microsoft-com:vml" Requires="v">
                      <p:oleObj spid="_x0000_s49289" name="Equation" r:id="rId3" imgW="314170" imgH="200179" progId="Equation.3">
                        <p:embed/>
                      </p:oleObj>
                    </mc:Choice>
                    <mc:Fallback>
                      <p:oleObj name="Equation" r:id="rId3" imgW="314170" imgH="20017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152"/>
                              <a:ext cx="38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71" name="Group 11"/>
              <p:cNvGrpSpPr>
                <a:grpSpLocks/>
              </p:cNvGrpSpPr>
              <p:nvPr/>
            </p:nvGrpSpPr>
            <p:grpSpPr bwMode="auto">
              <a:xfrm>
                <a:off x="4393" y="3600"/>
                <a:ext cx="791" cy="303"/>
                <a:chOff x="4393" y="3600"/>
                <a:chExt cx="791" cy="303"/>
              </a:xfrm>
            </p:grpSpPr>
            <p:sp>
              <p:nvSpPr>
                <p:cNvPr id="49172" name="Line 12"/>
                <p:cNvSpPr>
                  <a:spLocks noChangeShapeType="1"/>
                </p:cNvSpPr>
                <p:nvPr/>
              </p:nvSpPr>
              <p:spPr bwMode="auto">
                <a:xfrm>
                  <a:off x="4393" y="3600"/>
                  <a:ext cx="791" cy="0"/>
                </a:xfrm>
                <a:prstGeom prst="line">
                  <a:avLst/>
                </a:prstGeom>
                <a:noFill/>
                <a:ln w="19050">
                  <a:solidFill>
                    <a:srgbClr val="0099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73" name="Object 13"/>
                <p:cNvGraphicFramePr>
                  <a:graphicFrameLocks noChangeAspect="1"/>
                </p:cNvGraphicFramePr>
                <p:nvPr/>
              </p:nvGraphicFramePr>
              <p:xfrm>
                <a:off x="4680" y="3615"/>
                <a:ext cx="216" cy="288"/>
              </p:xfrm>
              <a:graphic>
                <a:graphicData uri="http://schemas.openxmlformats.org/presentationml/2006/ole">
                  <mc:AlternateContent xmlns:mc="http://schemas.openxmlformats.org/markup-compatibility/2006">
                    <mc:Choice xmlns:v="urn:schemas-microsoft-com:vml" Requires="v">
                      <p:oleObj spid="_x0000_s49290" name="Equation" r:id="rId5" imgW="161943" imgH="228446" progId="Equation.3">
                        <p:embed/>
                      </p:oleObj>
                    </mc:Choice>
                    <mc:Fallback>
                      <p:oleObj name="Equation" r:id="rId5" imgW="161943" imgH="22844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3615"/>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49156" name="Group 14"/>
          <p:cNvGrpSpPr>
            <a:grpSpLocks/>
          </p:cNvGrpSpPr>
          <p:nvPr/>
        </p:nvGrpSpPr>
        <p:grpSpPr bwMode="auto">
          <a:xfrm>
            <a:off x="6172200" y="2209800"/>
            <a:ext cx="2794000" cy="842963"/>
            <a:chOff x="3888" y="1680"/>
            <a:chExt cx="1760" cy="531"/>
          </a:xfrm>
        </p:grpSpPr>
        <p:graphicFrame>
          <p:nvGraphicFramePr>
            <p:cNvPr id="49162" name="Object 15"/>
            <p:cNvGraphicFramePr>
              <a:graphicFrameLocks noChangeAspect="1"/>
            </p:cNvGraphicFramePr>
            <p:nvPr/>
          </p:nvGraphicFramePr>
          <p:xfrm>
            <a:off x="3888" y="1920"/>
            <a:ext cx="416" cy="291"/>
          </p:xfrm>
          <a:graphic>
            <a:graphicData uri="http://schemas.openxmlformats.org/presentationml/2006/ole">
              <mc:AlternateContent xmlns:mc="http://schemas.openxmlformats.org/markup-compatibility/2006">
                <mc:Choice xmlns:v="urn:schemas-microsoft-com:vml" Requires="v">
                  <p:oleObj spid="_x0000_s49291" name="公式" r:id="rId7" imgW="253670" imgH="177569" progId="Equation.3">
                    <p:embed/>
                  </p:oleObj>
                </mc:Choice>
                <mc:Fallback>
                  <p:oleObj name="公式" r:id="rId7" imgW="253670" imgH="17756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1920"/>
                          <a:ext cx="4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6"/>
            <p:cNvGraphicFramePr>
              <a:graphicFrameLocks noChangeAspect="1"/>
            </p:cNvGraphicFramePr>
            <p:nvPr/>
          </p:nvGraphicFramePr>
          <p:xfrm>
            <a:off x="5232" y="1920"/>
            <a:ext cx="416" cy="291"/>
          </p:xfrm>
          <a:graphic>
            <a:graphicData uri="http://schemas.openxmlformats.org/presentationml/2006/ole">
              <mc:AlternateContent xmlns:mc="http://schemas.openxmlformats.org/markup-compatibility/2006">
                <mc:Choice xmlns:v="urn:schemas-microsoft-com:vml" Requires="v">
                  <p:oleObj spid="_x0000_s49292" name="公式" r:id="rId9" imgW="253670" imgH="177569" progId="Equation.3">
                    <p:embed/>
                  </p:oleObj>
                </mc:Choice>
                <mc:Fallback>
                  <p:oleObj name="公式" r:id="rId9" imgW="253670" imgH="177569"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1920"/>
                          <a:ext cx="4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Line 17"/>
            <p:cNvSpPr>
              <a:spLocks noChangeShapeType="1"/>
            </p:cNvSpPr>
            <p:nvPr/>
          </p:nvSpPr>
          <p:spPr bwMode="auto">
            <a:xfrm>
              <a:off x="4464" y="2064"/>
              <a:ext cx="624" cy="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65" name="Object 18"/>
            <p:cNvGraphicFramePr>
              <a:graphicFrameLocks noChangeAspect="1"/>
            </p:cNvGraphicFramePr>
            <p:nvPr/>
          </p:nvGraphicFramePr>
          <p:xfrm>
            <a:off x="4656" y="1680"/>
            <a:ext cx="314" cy="396"/>
          </p:xfrm>
          <a:graphic>
            <a:graphicData uri="http://schemas.openxmlformats.org/presentationml/2006/ole">
              <mc:AlternateContent xmlns:mc="http://schemas.openxmlformats.org/markup-compatibility/2006">
                <mc:Choice xmlns:v="urn:schemas-microsoft-com:vml" Requires="v">
                  <p:oleObj spid="_x0000_s49293" name="公式" r:id="rId11" imgW="152334" imgH="190417" progId="Equation.3">
                    <p:embed/>
                  </p:oleObj>
                </mc:Choice>
                <mc:Fallback>
                  <p:oleObj name="公式" r:id="rId11" imgW="152334" imgH="19041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1680"/>
                          <a:ext cx="3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57" name="Group 33"/>
          <p:cNvGrpSpPr>
            <a:grpSpLocks/>
          </p:cNvGrpSpPr>
          <p:nvPr/>
        </p:nvGrpSpPr>
        <p:grpSpPr bwMode="auto">
          <a:xfrm>
            <a:off x="533400" y="609600"/>
            <a:ext cx="8458200" cy="946150"/>
            <a:chOff x="288" y="375"/>
            <a:chExt cx="5328" cy="596"/>
          </a:xfrm>
        </p:grpSpPr>
        <p:sp>
          <p:nvSpPr>
            <p:cNvPr id="49158" name="Text Box 34"/>
            <p:cNvSpPr txBox="1">
              <a:spLocks noChangeArrowheads="1"/>
            </p:cNvSpPr>
            <p:nvPr/>
          </p:nvSpPr>
          <p:spPr bwMode="auto">
            <a:xfrm>
              <a:off x="288" y="375"/>
              <a:ext cx="53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CC0000"/>
                  </a:solidFill>
                  <a:latin typeface="Times New Roman" panose="02020603050405020304" pitchFamily="18" charset="0"/>
                </a:rPr>
                <a:t>      </a:t>
              </a:r>
              <a:r>
                <a:rPr lang="zh-CN" altLang="en-US" sz="2800">
                  <a:solidFill>
                    <a:srgbClr val="CC0000"/>
                  </a:solidFill>
                  <a:latin typeface="宋体" panose="02010600030101010101" pitchFamily="2" charset="-122"/>
                </a:rPr>
                <a:t>例</a:t>
              </a:r>
              <a:r>
                <a:rPr lang="en-US" altLang="zh-CN" sz="2800">
                  <a:solidFill>
                    <a:srgbClr val="CC0000"/>
                  </a:solidFill>
                  <a:latin typeface="宋体" panose="02010600030101010101" pitchFamily="2" charset="-122"/>
                </a:rPr>
                <a:t>*</a:t>
              </a:r>
              <a:r>
                <a:rPr lang="zh-CN" altLang="en-US" sz="2800">
                  <a:solidFill>
                    <a:srgbClr val="CC0000"/>
                  </a:solidFill>
                  <a:latin typeface="宋体" panose="02010600030101010101" pitchFamily="2" charset="-122"/>
                </a:rPr>
                <a:t>  </a:t>
              </a:r>
              <a:r>
                <a:rPr lang="zh-CN" altLang="en-US" sz="2800">
                  <a:latin typeface="宋体" panose="02010600030101010101" pitchFamily="2" charset="-122"/>
                </a:rPr>
                <a:t>两半径为   的平行长直导线中心间距为  ，且        </a:t>
              </a:r>
              <a:r>
                <a:rPr lang="en-US" altLang="zh-CN" sz="2800">
                  <a:latin typeface="宋体" panose="02010600030101010101" pitchFamily="2" charset="-122"/>
                </a:rPr>
                <a:t>, </a:t>
              </a:r>
              <a:r>
                <a:rPr lang="zh-CN" altLang="zh-CN" sz="2800">
                  <a:latin typeface="宋体" panose="02010600030101010101" pitchFamily="2" charset="-122"/>
                </a:rPr>
                <a:t>求单位长度的电容 .</a:t>
              </a:r>
              <a:endParaRPr lang="en-US" altLang="zh-CN" sz="2800">
                <a:latin typeface="宋体" panose="02010600030101010101" pitchFamily="2" charset="-122"/>
              </a:endParaRPr>
            </a:p>
          </p:txBody>
        </p:sp>
        <p:graphicFrame>
          <p:nvGraphicFramePr>
            <p:cNvPr id="49159" name="Object 35"/>
            <p:cNvGraphicFramePr>
              <a:graphicFrameLocks noChangeAspect="1"/>
            </p:cNvGraphicFramePr>
            <p:nvPr/>
          </p:nvGraphicFramePr>
          <p:xfrm>
            <a:off x="2112" y="375"/>
            <a:ext cx="271" cy="288"/>
          </p:xfrm>
          <a:graphic>
            <a:graphicData uri="http://schemas.openxmlformats.org/presentationml/2006/ole">
              <mc:AlternateContent xmlns:mc="http://schemas.openxmlformats.org/markup-compatibility/2006">
                <mc:Choice xmlns:v="urn:schemas-microsoft-com:vml" Requires="v">
                  <p:oleObj spid="_x0000_s49294" name="Equation" r:id="rId13" imgW="215806" imgH="228501" progId="Equation.3">
                    <p:embed/>
                  </p:oleObj>
                </mc:Choice>
                <mc:Fallback>
                  <p:oleObj name="Equation" r:id="rId13" imgW="215806" imgH="228501"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375"/>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36"/>
            <p:cNvGraphicFramePr>
              <a:graphicFrameLocks noChangeAspect="1"/>
            </p:cNvGraphicFramePr>
            <p:nvPr/>
          </p:nvGraphicFramePr>
          <p:xfrm>
            <a:off x="5136" y="375"/>
            <a:ext cx="252" cy="336"/>
          </p:xfrm>
          <a:graphic>
            <a:graphicData uri="http://schemas.openxmlformats.org/presentationml/2006/ole">
              <mc:AlternateContent xmlns:mc="http://schemas.openxmlformats.org/markup-compatibility/2006">
                <mc:Choice xmlns:v="urn:schemas-microsoft-com:vml" Requires="v">
                  <p:oleObj spid="_x0000_s49295" name="Equation" r:id="rId15" imgW="190417" imgH="253890" progId="Equation.3">
                    <p:embed/>
                  </p:oleObj>
                </mc:Choice>
                <mc:Fallback>
                  <p:oleObj name="Equation" r:id="rId15" imgW="190417" imgH="25389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6" y="375"/>
                          <a:ext cx="25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37"/>
            <p:cNvGraphicFramePr>
              <a:graphicFrameLocks noChangeAspect="1"/>
            </p:cNvGraphicFramePr>
            <p:nvPr/>
          </p:nvGraphicFramePr>
          <p:xfrm>
            <a:off x="577" y="672"/>
            <a:ext cx="863" cy="288"/>
          </p:xfrm>
          <a:graphic>
            <a:graphicData uri="http://schemas.openxmlformats.org/presentationml/2006/ole">
              <mc:AlternateContent xmlns:mc="http://schemas.openxmlformats.org/markup-compatibility/2006">
                <mc:Choice xmlns:v="urn:schemas-microsoft-com:vml" Requires="v">
                  <p:oleObj spid="_x0000_s49296" name="Equation" r:id="rId17" imgW="761669" imgH="253890" progId="Equation.3">
                    <p:embed/>
                  </p:oleObj>
                </mc:Choice>
                <mc:Fallback>
                  <p:oleObj name="Equation" r:id="rId17" imgW="761669" imgH="25389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7" y="672"/>
                          <a:ext cx="86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DB11CA8-C05D-4D1E-A395-CCCBCF233263}" type="slidenum">
              <a:rPr lang="en-US" altLang="zh-CN" sz="800" b="0" smtClean="0"/>
              <a:pPr>
                <a:spcBef>
                  <a:spcPct val="0"/>
                </a:spcBef>
                <a:buFontTx/>
                <a:buNone/>
              </a:pPr>
              <a:t>55</a:t>
            </a:fld>
            <a:endParaRPr lang="en-US" altLang="zh-CN" sz="800" b="0" smtClean="0"/>
          </a:p>
        </p:txBody>
      </p:sp>
      <p:grpSp>
        <p:nvGrpSpPr>
          <p:cNvPr id="50179" name="Group 2"/>
          <p:cNvGrpSpPr>
            <a:grpSpLocks/>
          </p:cNvGrpSpPr>
          <p:nvPr/>
        </p:nvGrpSpPr>
        <p:grpSpPr bwMode="auto">
          <a:xfrm>
            <a:off x="6172200" y="1447800"/>
            <a:ext cx="2819400" cy="4953000"/>
            <a:chOff x="3888" y="912"/>
            <a:chExt cx="1776" cy="3120"/>
          </a:xfrm>
        </p:grpSpPr>
        <p:sp>
          <p:nvSpPr>
            <p:cNvPr id="50218" name="Rectangle 3"/>
            <p:cNvSpPr>
              <a:spLocks noChangeArrowheads="1"/>
            </p:cNvSpPr>
            <p:nvPr/>
          </p:nvSpPr>
          <p:spPr bwMode="auto">
            <a:xfrm>
              <a:off x="3888" y="912"/>
              <a:ext cx="1776" cy="312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0219" name="Group 4"/>
            <p:cNvGrpSpPr>
              <a:grpSpLocks/>
            </p:cNvGrpSpPr>
            <p:nvPr/>
          </p:nvGrpSpPr>
          <p:grpSpPr bwMode="auto">
            <a:xfrm>
              <a:off x="3936" y="1056"/>
              <a:ext cx="1296" cy="2847"/>
              <a:chOff x="3936" y="1056"/>
              <a:chExt cx="1296" cy="2847"/>
            </a:xfrm>
          </p:grpSpPr>
          <p:sp>
            <p:nvSpPr>
              <p:cNvPr id="1042437" name="AutoShape 5"/>
              <p:cNvSpPr>
                <a:spLocks noChangeArrowheads="1"/>
              </p:cNvSpPr>
              <p:nvPr/>
            </p:nvSpPr>
            <p:spPr bwMode="auto">
              <a:xfrm>
                <a:off x="4320" y="1152"/>
                <a:ext cx="144" cy="2721"/>
              </a:xfrm>
              <a:prstGeom prst="can">
                <a:avLst>
                  <a:gd name="adj" fmla="val 66398"/>
                </a:avLst>
              </a:prstGeom>
              <a:gradFill rotWithShape="0">
                <a:gsLst>
                  <a:gs pos="0">
                    <a:schemeClr val="bg1">
                      <a:gamma/>
                      <a:shade val="45882"/>
                      <a:invGamma/>
                    </a:schemeClr>
                  </a:gs>
                  <a:gs pos="50000">
                    <a:schemeClr val="bg1"/>
                  </a:gs>
                  <a:gs pos="100000">
                    <a:schemeClr val="bg1">
                      <a:gamma/>
                      <a:shade val="45882"/>
                      <a:invGamma/>
                    </a:schemeClr>
                  </a:gs>
                </a:gsLst>
                <a:lin ang="0" scaled="1"/>
              </a:gradFill>
              <a:ln w="12700">
                <a:solidFill>
                  <a:schemeClr val="tx1"/>
                </a:solidFill>
                <a:round/>
                <a:headEnd/>
                <a:tailEnd/>
              </a:ln>
              <a:effectLst/>
            </p:spPr>
            <p:txBody>
              <a:bodyPr wrap="none" anchor="ctr"/>
              <a:lstStyle/>
              <a:p>
                <a:pPr eaLnBrk="1" hangingPunct="1">
                  <a:defRPr/>
                </a:pPr>
                <a:endParaRPr lang="zh-CN" altLang="en-US"/>
              </a:p>
            </p:txBody>
          </p:sp>
          <p:sp>
            <p:nvSpPr>
              <p:cNvPr id="1042438" name="AutoShape 6"/>
              <p:cNvSpPr>
                <a:spLocks noChangeArrowheads="1"/>
              </p:cNvSpPr>
              <p:nvPr/>
            </p:nvSpPr>
            <p:spPr bwMode="auto">
              <a:xfrm>
                <a:off x="5088" y="1152"/>
                <a:ext cx="144" cy="2721"/>
              </a:xfrm>
              <a:prstGeom prst="can">
                <a:avLst>
                  <a:gd name="adj" fmla="val 66398"/>
                </a:avLst>
              </a:prstGeom>
              <a:gradFill rotWithShape="0">
                <a:gsLst>
                  <a:gs pos="0">
                    <a:schemeClr val="bg1">
                      <a:gamma/>
                      <a:shade val="45882"/>
                      <a:invGamma/>
                    </a:schemeClr>
                  </a:gs>
                  <a:gs pos="50000">
                    <a:schemeClr val="bg1"/>
                  </a:gs>
                  <a:gs pos="100000">
                    <a:schemeClr val="bg1">
                      <a:gamma/>
                      <a:shade val="45882"/>
                      <a:invGamma/>
                    </a:schemeClr>
                  </a:gs>
                </a:gsLst>
                <a:lin ang="0" scaled="1"/>
              </a:gradFill>
              <a:ln w="12700">
                <a:solidFill>
                  <a:srgbClr val="000000"/>
                </a:solidFill>
                <a:round/>
                <a:headEnd/>
                <a:tailEnd/>
              </a:ln>
              <a:effectLst/>
            </p:spPr>
            <p:txBody>
              <a:bodyPr wrap="none" anchor="ctr"/>
              <a:lstStyle/>
              <a:p>
                <a:pPr eaLnBrk="1" hangingPunct="1">
                  <a:defRPr/>
                </a:pPr>
                <a:endParaRPr lang="zh-CN" altLang="en-US"/>
              </a:p>
            </p:txBody>
          </p:sp>
          <p:grpSp>
            <p:nvGrpSpPr>
              <p:cNvPr id="50222" name="Group 7"/>
              <p:cNvGrpSpPr>
                <a:grpSpLocks/>
              </p:cNvGrpSpPr>
              <p:nvPr/>
            </p:nvGrpSpPr>
            <p:grpSpPr bwMode="auto">
              <a:xfrm>
                <a:off x="3936" y="1056"/>
                <a:ext cx="816" cy="304"/>
                <a:chOff x="3936" y="1152"/>
                <a:chExt cx="816" cy="304"/>
              </a:xfrm>
            </p:grpSpPr>
            <p:sp>
              <p:nvSpPr>
                <p:cNvPr id="50226" name="Line 8"/>
                <p:cNvSpPr>
                  <a:spLocks noChangeShapeType="1"/>
                </p:cNvSpPr>
                <p:nvPr/>
              </p:nvSpPr>
              <p:spPr bwMode="auto">
                <a:xfrm>
                  <a:off x="3984" y="1456"/>
                  <a:ext cx="336" cy="0"/>
                </a:xfrm>
                <a:prstGeom prst="line">
                  <a:avLst/>
                </a:prstGeom>
                <a:noFill/>
                <a:ln w="19050">
                  <a:solidFill>
                    <a:srgbClr val="00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7" name="Line 9"/>
                <p:cNvSpPr>
                  <a:spLocks noChangeShapeType="1"/>
                </p:cNvSpPr>
                <p:nvPr/>
              </p:nvSpPr>
              <p:spPr bwMode="auto">
                <a:xfrm flipH="1">
                  <a:off x="4464" y="1456"/>
                  <a:ext cx="288" cy="0"/>
                </a:xfrm>
                <a:prstGeom prst="line">
                  <a:avLst/>
                </a:prstGeom>
                <a:noFill/>
                <a:ln w="19050">
                  <a:solidFill>
                    <a:srgbClr val="0099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28" name="Object 10"/>
                <p:cNvGraphicFramePr>
                  <a:graphicFrameLocks noChangeAspect="1"/>
                </p:cNvGraphicFramePr>
                <p:nvPr/>
              </p:nvGraphicFramePr>
              <p:xfrm>
                <a:off x="3936" y="1152"/>
                <a:ext cx="384" cy="256"/>
              </p:xfrm>
              <a:graphic>
                <a:graphicData uri="http://schemas.openxmlformats.org/presentationml/2006/ole">
                  <mc:AlternateContent xmlns:mc="http://schemas.openxmlformats.org/markup-compatibility/2006">
                    <mc:Choice xmlns:v="urn:schemas-microsoft-com:vml" Requires="v">
                      <p:oleObj spid="_x0000_s50549" name="Equation" r:id="rId3" imgW="314170" imgH="200179" progId="Equation.3">
                        <p:embed/>
                      </p:oleObj>
                    </mc:Choice>
                    <mc:Fallback>
                      <p:oleObj name="Equation" r:id="rId3" imgW="314170" imgH="20017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152"/>
                              <a:ext cx="38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23" name="Group 11"/>
              <p:cNvGrpSpPr>
                <a:grpSpLocks/>
              </p:cNvGrpSpPr>
              <p:nvPr/>
            </p:nvGrpSpPr>
            <p:grpSpPr bwMode="auto">
              <a:xfrm>
                <a:off x="4393" y="3600"/>
                <a:ext cx="791" cy="303"/>
                <a:chOff x="4393" y="3600"/>
                <a:chExt cx="791" cy="303"/>
              </a:xfrm>
            </p:grpSpPr>
            <p:sp>
              <p:nvSpPr>
                <p:cNvPr id="50224" name="Line 12"/>
                <p:cNvSpPr>
                  <a:spLocks noChangeShapeType="1"/>
                </p:cNvSpPr>
                <p:nvPr/>
              </p:nvSpPr>
              <p:spPr bwMode="auto">
                <a:xfrm>
                  <a:off x="4393" y="3600"/>
                  <a:ext cx="791" cy="0"/>
                </a:xfrm>
                <a:prstGeom prst="line">
                  <a:avLst/>
                </a:prstGeom>
                <a:noFill/>
                <a:ln w="19050">
                  <a:solidFill>
                    <a:srgbClr val="0099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25" name="Object 13"/>
                <p:cNvGraphicFramePr>
                  <a:graphicFrameLocks noChangeAspect="1"/>
                </p:cNvGraphicFramePr>
                <p:nvPr/>
              </p:nvGraphicFramePr>
              <p:xfrm>
                <a:off x="4680" y="3615"/>
                <a:ext cx="216" cy="288"/>
              </p:xfrm>
              <a:graphic>
                <a:graphicData uri="http://schemas.openxmlformats.org/presentationml/2006/ole">
                  <mc:AlternateContent xmlns:mc="http://schemas.openxmlformats.org/markup-compatibility/2006">
                    <mc:Choice xmlns:v="urn:schemas-microsoft-com:vml" Requires="v">
                      <p:oleObj spid="_x0000_s50550" name="Equation" r:id="rId5" imgW="161943" imgH="228446" progId="Equation.3">
                        <p:embed/>
                      </p:oleObj>
                    </mc:Choice>
                    <mc:Fallback>
                      <p:oleObj name="Equation" r:id="rId5" imgW="161943" imgH="22844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3615"/>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50180" name="Group 14"/>
          <p:cNvGrpSpPr>
            <a:grpSpLocks/>
          </p:cNvGrpSpPr>
          <p:nvPr/>
        </p:nvGrpSpPr>
        <p:grpSpPr bwMode="auto">
          <a:xfrm>
            <a:off x="6172200" y="2209800"/>
            <a:ext cx="2794000" cy="842963"/>
            <a:chOff x="3888" y="1680"/>
            <a:chExt cx="1760" cy="531"/>
          </a:xfrm>
        </p:grpSpPr>
        <p:graphicFrame>
          <p:nvGraphicFramePr>
            <p:cNvPr id="50214" name="Object 15"/>
            <p:cNvGraphicFramePr>
              <a:graphicFrameLocks noChangeAspect="1"/>
            </p:cNvGraphicFramePr>
            <p:nvPr/>
          </p:nvGraphicFramePr>
          <p:xfrm>
            <a:off x="3888" y="1920"/>
            <a:ext cx="416" cy="291"/>
          </p:xfrm>
          <a:graphic>
            <a:graphicData uri="http://schemas.openxmlformats.org/presentationml/2006/ole">
              <mc:AlternateContent xmlns:mc="http://schemas.openxmlformats.org/markup-compatibility/2006">
                <mc:Choice xmlns:v="urn:schemas-microsoft-com:vml" Requires="v">
                  <p:oleObj spid="_x0000_s50551" name="公式" r:id="rId7" imgW="253670" imgH="177569" progId="Equation.3">
                    <p:embed/>
                  </p:oleObj>
                </mc:Choice>
                <mc:Fallback>
                  <p:oleObj name="公式" r:id="rId7" imgW="253670" imgH="17756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1920"/>
                          <a:ext cx="4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5" name="Object 16"/>
            <p:cNvGraphicFramePr>
              <a:graphicFrameLocks noChangeAspect="1"/>
            </p:cNvGraphicFramePr>
            <p:nvPr/>
          </p:nvGraphicFramePr>
          <p:xfrm>
            <a:off x="5232" y="1920"/>
            <a:ext cx="416" cy="291"/>
          </p:xfrm>
          <a:graphic>
            <a:graphicData uri="http://schemas.openxmlformats.org/presentationml/2006/ole">
              <mc:AlternateContent xmlns:mc="http://schemas.openxmlformats.org/markup-compatibility/2006">
                <mc:Choice xmlns:v="urn:schemas-microsoft-com:vml" Requires="v">
                  <p:oleObj spid="_x0000_s50552" name="公式" r:id="rId9" imgW="253670" imgH="177569" progId="Equation.3">
                    <p:embed/>
                  </p:oleObj>
                </mc:Choice>
                <mc:Fallback>
                  <p:oleObj name="公式" r:id="rId9" imgW="253670" imgH="177569"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1920"/>
                          <a:ext cx="4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6" name="Line 17"/>
            <p:cNvSpPr>
              <a:spLocks noChangeShapeType="1"/>
            </p:cNvSpPr>
            <p:nvPr/>
          </p:nvSpPr>
          <p:spPr bwMode="auto">
            <a:xfrm>
              <a:off x="4464" y="2064"/>
              <a:ext cx="624" cy="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17" name="Object 18"/>
            <p:cNvGraphicFramePr>
              <a:graphicFrameLocks noChangeAspect="1"/>
            </p:cNvGraphicFramePr>
            <p:nvPr/>
          </p:nvGraphicFramePr>
          <p:xfrm>
            <a:off x="4656" y="1680"/>
            <a:ext cx="314" cy="396"/>
          </p:xfrm>
          <a:graphic>
            <a:graphicData uri="http://schemas.openxmlformats.org/presentationml/2006/ole">
              <mc:AlternateContent xmlns:mc="http://schemas.openxmlformats.org/markup-compatibility/2006">
                <mc:Choice xmlns:v="urn:schemas-microsoft-com:vml" Requires="v">
                  <p:oleObj spid="_x0000_s50553" name="公式" r:id="rId11" imgW="152334" imgH="190417" progId="Equation.3">
                    <p:embed/>
                  </p:oleObj>
                </mc:Choice>
                <mc:Fallback>
                  <p:oleObj name="公式" r:id="rId11" imgW="152334" imgH="19041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1680"/>
                          <a:ext cx="3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81" name="Object 19"/>
          <p:cNvGraphicFramePr>
            <a:graphicFrameLocks noChangeAspect="1"/>
          </p:cNvGraphicFramePr>
          <p:nvPr/>
        </p:nvGraphicFramePr>
        <p:xfrm>
          <a:off x="152400" y="2057400"/>
          <a:ext cx="6019800" cy="1163638"/>
        </p:xfrm>
        <a:graphic>
          <a:graphicData uri="http://schemas.openxmlformats.org/presentationml/2006/ole">
            <mc:AlternateContent xmlns:mc="http://schemas.openxmlformats.org/markup-compatibility/2006">
              <mc:Choice xmlns:v="urn:schemas-microsoft-com:vml" Requires="v">
                <p:oleObj spid="_x0000_s50554" name="Equation" r:id="rId13" imgW="2260600" imgH="431800" progId="Equation.3">
                  <p:embed/>
                </p:oleObj>
              </mc:Choice>
              <mc:Fallback>
                <p:oleObj name="Equation" r:id="rId13" imgW="2260600" imgH="4318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2057400"/>
                        <a:ext cx="601980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20"/>
          <p:cNvGraphicFramePr>
            <a:graphicFrameLocks noChangeAspect="1"/>
          </p:cNvGraphicFramePr>
          <p:nvPr/>
        </p:nvGraphicFramePr>
        <p:xfrm>
          <a:off x="152400" y="3124200"/>
          <a:ext cx="5943600" cy="1249363"/>
        </p:xfrm>
        <a:graphic>
          <a:graphicData uri="http://schemas.openxmlformats.org/presentationml/2006/ole">
            <mc:AlternateContent xmlns:mc="http://schemas.openxmlformats.org/markup-compatibility/2006">
              <mc:Choice xmlns:v="urn:schemas-microsoft-com:vml" Requires="v">
                <p:oleObj spid="_x0000_s50555" name="Equation" r:id="rId15" imgW="2247900" imgH="469900" progId="Equation.3">
                  <p:embed/>
                </p:oleObj>
              </mc:Choice>
              <mc:Fallback>
                <p:oleObj name="Equation" r:id="rId15" imgW="2247900" imgH="4699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3124200"/>
                        <a:ext cx="5943600"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21"/>
          <p:cNvGraphicFramePr>
            <a:graphicFrameLocks noChangeAspect="1"/>
          </p:cNvGraphicFramePr>
          <p:nvPr/>
        </p:nvGraphicFramePr>
        <p:xfrm>
          <a:off x="892175" y="4425950"/>
          <a:ext cx="4670425" cy="1136650"/>
        </p:xfrm>
        <a:graphic>
          <a:graphicData uri="http://schemas.openxmlformats.org/presentationml/2006/ole">
            <mc:AlternateContent xmlns:mc="http://schemas.openxmlformats.org/markup-compatibility/2006">
              <mc:Choice xmlns:v="urn:schemas-microsoft-com:vml" Requires="v">
                <p:oleObj spid="_x0000_s50556" name="Equation" r:id="rId17" imgW="1651000" imgH="431800" progId="Equation.3">
                  <p:embed/>
                </p:oleObj>
              </mc:Choice>
              <mc:Fallback>
                <p:oleObj name="Equation" r:id="rId17" imgW="1651000" imgH="4318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2175" y="4425950"/>
                        <a:ext cx="467042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4" name="Group 22"/>
          <p:cNvGrpSpPr>
            <a:grpSpLocks/>
          </p:cNvGrpSpPr>
          <p:nvPr/>
        </p:nvGrpSpPr>
        <p:grpSpPr bwMode="auto">
          <a:xfrm>
            <a:off x="228600" y="5486400"/>
            <a:ext cx="5638800" cy="1049338"/>
            <a:chOff x="48" y="3456"/>
            <a:chExt cx="3552" cy="661"/>
          </a:xfrm>
        </p:grpSpPr>
        <p:sp>
          <p:nvSpPr>
            <p:cNvPr id="50212" name="Rectangle 23"/>
            <p:cNvSpPr>
              <a:spLocks noChangeArrowheads="1"/>
            </p:cNvSpPr>
            <p:nvPr/>
          </p:nvSpPr>
          <p:spPr bwMode="auto">
            <a:xfrm>
              <a:off x="48" y="3600"/>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dirty="0">
                  <a:latin typeface="Times New Roman" panose="02020603050405020304" pitchFamily="18" charset="0"/>
                </a:rPr>
                <a:t>单位长度的</a:t>
              </a:r>
              <a:r>
                <a:rPr lang="zh-CN" altLang="zh-CN" sz="2800" dirty="0">
                  <a:solidFill>
                    <a:srgbClr val="CC0000"/>
                  </a:solidFill>
                  <a:latin typeface="Times New Roman" panose="02020603050405020304" pitchFamily="18" charset="0"/>
                </a:rPr>
                <a:t>电容</a:t>
              </a:r>
              <a:endParaRPr lang="zh-CN" altLang="en-US" sz="2800" dirty="0">
                <a:latin typeface="Times New Roman" panose="02020603050405020304" pitchFamily="18" charset="0"/>
              </a:endParaRPr>
            </a:p>
          </p:txBody>
        </p:sp>
        <p:graphicFrame>
          <p:nvGraphicFramePr>
            <p:cNvPr id="50213" name="Object 24"/>
            <p:cNvGraphicFramePr>
              <a:graphicFrameLocks noChangeAspect="1"/>
            </p:cNvGraphicFramePr>
            <p:nvPr/>
          </p:nvGraphicFramePr>
          <p:xfrm>
            <a:off x="1776" y="3456"/>
            <a:ext cx="1824" cy="661"/>
          </p:xfrm>
          <a:graphic>
            <a:graphicData uri="http://schemas.openxmlformats.org/presentationml/2006/ole">
              <mc:AlternateContent xmlns:mc="http://schemas.openxmlformats.org/markup-compatibility/2006">
                <mc:Choice xmlns:v="urn:schemas-microsoft-com:vml" Requires="v">
                  <p:oleObj spid="_x0000_s50557" name="Equation" r:id="rId19" imgW="1205977" imgH="393529" progId="Equation.3">
                    <p:embed/>
                  </p:oleObj>
                </mc:Choice>
                <mc:Fallback>
                  <p:oleObj name="Equation" r:id="rId19" imgW="1205977" imgH="393529"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6" y="3456"/>
                          <a:ext cx="1824"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5" name="Group 25"/>
          <p:cNvGrpSpPr>
            <a:grpSpLocks/>
          </p:cNvGrpSpPr>
          <p:nvPr/>
        </p:nvGrpSpPr>
        <p:grpSpPr bwMode="auto">
          <a:xfrm>
            <a:off x="381000" y="1600200"/>
            <a:ext cx="5705475" cy="533400"/>
            <a:chOff x="240" y="1008"/>
            <a:chExt cx="3594" cy="336"/>
          </a:xfrm>
        </p:grpSpPr>
        <p:sp>
          <p:nvSpPr>
            <p:cNvPr id="50210" name="Text Box 26"/>
            <p:cNvSpPr txBox="1">
              <a:spLocks noChangeArrowheads="1"/>
            </p:cNvSpPr>
            <p:nvPr/>
          </p:nvSpPr>
          <p:spPr bwMode="auto">
            <a:xfrm>
              <a:off x="240" y="1008"/>
              <a:ext cx="34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宋体" panose="02010600030101010101" pitchFamily="2" charset="-122"/>
                </a:rPr>
                <a:t>解 </a:t>
              </a:r>
              <a:r>
                <a:rPr lang="zh-CN" altLang="en-US" sz="2800">
                  <a:latin typeface="宋体" panose="02010600030101010101" pitchFamily="2" charset="-122"/>
                </a:rPr>
                <a:t>设两金属线的电荷线密度为</a:t>
              </a:r>
            </a:p>
          </p:txBody>
        </p:sp>
        <p:graphicFrame>
          <p:nvGraphicFramePr>
            <p:cNvPr id="50211" name="Object 27"/>
            <p:cNvGraphicFramePr>
              <a:graphicFrameLocks noChangeAspect="1"/>
            </p:cNvGraphicFramePr>
            <p:nvPr/>
          </p:nvGraphicFramePr>
          <p:xfrm>
            <a:off x="3354" y="1041"/>
            <a:ext cx="480" cy="303"/>
          </p:xfrm>
          <a:graphic>
            <a:graphicData uri="http://schemas.openxmlformats.org/presentationml/2006/ole">
              <mc:AlternateContent xmlns:mc="http://schemas.openxmlformats.org/markup-compatibility/2006">
                <mc:Choice xmlns:v="urn:schemas-microsoft-com:vml" Requires="v">
                  <p:oleObj spid="_x0000_s50558" name="公式" r:id="rId21" imgW="380835" imgH="241195" progId="Equation.3">
                    <p:embed/>
                  </p:oleObj>
                </mc:Choice>
                <mc:Fallback>
                  <p:oleObj name="公式" r:id="rId21" imgW="380835" imgH="241195"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4" y="1041"/>
                          <a:ext cx="48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6" name="Group 28"/>
          <p:cNvGrpSpPr>
            <a:grpSpLocks/>
          </p:cNvGrpSpPr>
          <p:nvPr/>
        </p:nvGrpSpPr>
        <p:grpSpPr bwMode="auto">
          <a:xfrm>
            <a:off x="7196138" y="4546600"/>
            <a:ext cx="881062" cy="939800"/>
            <a:chOff x="4533" y="2976"/>
            <a:chExt cx="555" cy="592"/>
          </a:xfrm>
        </p:grpSpPr>
        <p:sp>
          <p:nvSpPr>
            <p:cNvPr id="50206" name="Line 29"/>
            <p:cNvSpPr>
              <a:spLocks noChangeShapeType="1"/>
            </p:cNvSpPr>
            <p:nvPr/>
          </p:nvSpPr>
          <p:spPr bwMode="auto">
            <a:xfrm>
              <a:off x="4533" y="3360"/>
              <a:ext cx="288" cy="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Line 30"/>
            <p:cNvSpPr>
              <a:spLocks noChangeShapeType="1"/>
            </p:cNvSpPr>
            <p:nvPr/>
          </p:nvSpPr>
          <p:spPr bwMode="auto">
            <a:xfrm>
              <a:off x="4533" y="3168"/>
              <a:ext cx="288" cy="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08" name="Object 31"/>
            <p:cNvGraphicFramePr>
              <a:graphicFrameLocks noChangeAspect="1"/>
            </p:cNvGraphicFramePr>
            <p:nvPr/>
          </p:nvGraphicFramePr>
          <p:xfrm>
            <a:off x="4821" y="2976"/>
            <a:ext cx="267" cy="304"/>
          </p:xfrm>
          <a:graphic>
            <a:graphicData uri="http://schemas.openxmlformats.org/presentationml/2006/ole">
              <mc:AlternateContent xmlns:mc="http://schemas.openxmlformats.org/markup-compatibility/2006">
                <mc:Choice xmlns:v="urn:schemas-microsoft-com:vml" Requires="v">
                  <p:oleObj spid="_x0000_s50559" name="公式" r:id="rId23" imgW="291973" imgH="330057" progId="Equation.3">
                    <p:embed/>
                  </p:oleObj>
                </mc:Choice>
                <mc:Fallback>
                  <p:oleObj name="公式" r:id="rId23" imgW="291973" imgH="330057"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21" y="2976"/>
                          <a:ext cx="26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9" name="Object 32"/>
            <p:cNvGraphicFramePr>
              <a:graphicFrameLocks noChangeAspect="1"/>
            </p:cNvGraphicFramePr>
            <p:nvPr/>
          </p:nvGraphicFramePr>
          <p:xfrm>
            <a:off x="4821" y="3264"/>
            <a:ext cx="257" cy="304"/>
          </p:xfrm>
          <a:graphic>
            <a:graphicData uri="http://schemas.openxmlformats.org/presentationml/2006/ole">
              <mc:AlternateContent xmlns:mc="http://schemas.openxmlformats.org/markup-compatibility/2006">
                <mc:Choice xmlns:v="urn:schemas-microsoft-com:vml" Requires="v">
                  <p:oleObj spid="_x0000_s50560" name="公式" r:id="rId25" imgW="279400" imgH="330200" progId="Equation.3">
                    <p:embed/>
                  </p:oleObj>
                </mc:Choice>
                <mc:Fallback>
                  <p:oleObj name="公式" r:id="rId25" imgW="279400" imgH="330200" progId="Equation.3">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21" y="3264"/>
                          <a:ext cx="25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7" name="Group 33"/>
          <p:cNvGrpSpPr>
            <a:grpSpLocks/>
          </p:cNvGrpSpPr>
          <p:nvPr/>
        </p:nvGrpSpPr>
        <p:grpSpPr bwMode="auto">
          <a:xfrm>
            <a:off x="457200" y="609600"/>
            <a:ext cx="8458200" cy="946150"/>
            <a:chOff x="288" y="375"/>
            <a:chExt cx="5328" cy="596"/>
          </a:xfrm>
        </p:grpSpPr>
        <p:sp>
          <p:nvSpPr>
            <p:cNvPr id="50202" name="Text Box 34"/>
            <p:cNvSpPr txBox="1">
              <a:spLocks noChangeArrowheads="1"/>
            </p:cNvSpPr>
            <p:nvPr/>
          </p:nvSpPr>
          <p:spPr bwMode="auto">
            <a:xfrm>
              <a:off x="288" y="375"/>
              <a:ext cx="53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CC0000"/>
                  </a:solidFill>
                  <a:latin typeface="Times New Roman" panose="02020603050405020304" pitchFamily="18" charset="0"/>
                </a:rPr>
                <a:t>      </a:t>
              </a:r>
              <a:r>
                <a:rPr lang="zh-CN" altLang="en-US" sz="2800">
                  <a:solidFill>
                    <a:srgbClr val="CC0000"/>
                  </a:solidFill>
                  <a:latin typeface="宋体" panose="02010600030101010101" pitchFamily="2" charset="-122"/>
                </a:rPr>
                <a:t>例  </a:t>
              </a:r>
              <a:r>
                <a:rPr lang="zh-CN" altLang="en-US" sz="2800">
                  <a:latin typeface="宋体" panose="02010600030101010101" pitchFamily="2" charset="-122"/>
                </a:rPr>
                <a:t>两半径为   的平行长直导线中心间距为  ，且        </a:t>
              </a:r>
              <a:r>
                <a:rPr lang="en-US" altLang="zh-CN" sz="2800">
                  <a:latin typeface="宋体" panose="02010600030101010101" pitchFamily="2" charset="-122"/>
                </a:rPr>
                <a:t>, </a:t>
              </a:r>
              <a:r>
                <a:rPr lang="zh-CN" altLang="zh-CN" sz="2800">
                  <a:latin typeface="宋体" panose="02010600030101010101" pitchFamily="2" charset="-122"/>
                </a:rPr>
                <a:t>求单位长度的电容 .</a:t>
              </a:r>
              <a:endParaRPr lang="en-US" altLang="zh-CN" sz="2800">
                <a:latin typeface="宋体" panose="02010600030101010101" pitchFamily="2" charset="-122"/>
              </a:endParaRPr>
            </a:p>
          </p:txBody>
        </p:sp>
        <p:graphicFrame>
          <p:nvGraphicFramePr>
            <p:cNvPr id="50203" name="Object 35"/>
            <p:cNvGraphicFramePr>
              <a:graphicFrameLocks noChangeAspect="1"/>
            </p:cNvGraphicFramePr>
            <p:nvPr/>
          </p:nvGraphicFramePr>
          <p:xfrm>
            <a:off x="1985" y="384"/>
            <a:ext cx="271" cy="288"/>
          </p:xfrm>
          <a:graphic>
            <a:graphicData uri="http://schemas.openxmlformats.org/presentationml/2006/ole">
              <mc:AlternateContent xmlns:mc="http://schemas.openxmlformats.org/markup-compatibility/2006">
                <mc:Choice xmlns:v="urn:schemas-microsoft-com:vml" Requires="v">
                  <p:oleObj spid="_x0000_s50561" name="Equation" r:id="rId27" imgW="215806" imgH="228501" progId="Equation.3">
                    <p:embed/>
                  </p:oleObj>
                </mc:Choice>
                <mc:Fallback>
                  <p:oleObj name="Equation" r:id="rId27" imgW="215806" imgH="228501" progId="Equation.3">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85" y="384"/>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36"/>
            <p:cNvGraphicFramePr>
              <a:graphicFrameLocks noChangeAspect="1"/>
            </p:cNvGraphicFramePr>
            <p:nvPr/>
          </p:nvGraphicFramePr>
          <p:xfrm>
            <a:off x="5052" y="384"/>
            <a:ext cx="252" cy="336"/>
          </p:xfrm>
          <a:graphic>
            <a:graphicData uri="http://schemas.openxmlformats.org/presentationml/2006/ole">
              <mc:AlternateContent xmlns:mc="http://schemas.openxmlformats.org/markup-compatibility/2006">
                <mc:Choice xmlns:v="urn:schemas-microsoft-com:vml" Requires="v">
                  <p:oleObj spid="_x0000_s50562" name="Equation" r:id="rId29" imgW="190417" imgH="253890" progId="Equation.3">
                    <p:embed/>
                  </p:oleObj>
                </mc:Choice>
                <mc:Fallback>
                  <p:oleObj name="Equation" r:id="rId29" imgW="190417" imgH="253890" progId="Equation.3">
                    <p:embed/>
                    <p:pic>
                      <p:nvPicPr>
                        <p:cNvPr id="0" name="Object 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52" y="384"/>
                          <a:ext cx="25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37"/>
            <p:cNvGraphicFramePr>
              <a:graphicFrameLocks noChangeAspect="1"/>
            </p:cNvGraphicFramePr>
            <p:nvPr/>
          </p:nvGraphicFramePr>
          <p:xfrm>
            <a:off x="577" y="672"/>
            <a:ext cx="863" cy="288"/>
          </p:xfrm>
          <a:graphic>
            <a:graphicData uri="http://schemas.openxmlformats.org/presentationml/2006/ole">
              <mc:AlternateContent xmlns:mc="http://schemas.openxmlformats.org/markup-compatibility/2006">
                <mc:Choice xmlns:v="urn:schemas-microsoft-com:vml" Requires="v">
                  <p:oleObj spid="_x0000_s50563" name="Equation" r:id="rId31" imgW="761669" imgH="253890" progId="Equation.3">
                    <p:embed/>
                  </p:oleObj>
                </mc:Choice>
                <mc:Fallback>
                  <p:oleObj name="Equation" r:id="rId31" imgW="761669" imgH="253890" progId="Equation.3">
                    <p:embed/>
                    <p:pic>
                      <p:nvPicPr>
                        <p:cNvPr id="0"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77" y="672"/>
                          <a:ext cx="86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8" name="Group 38"/>
          <p:cNvGrpSpPr>
            <a:grpSpLocks/>
          </p:cNvGrpSpPr>
          <p:nvPr/>
        </p:nvGrpSpPr>
        <p:grpSpPr bwMode="auto">
          <a:xfrm>
            <a:off x="6354763" y="3124200"/>
            <a:ext cx="2560637" cy="1073150"/>
            <a:chOff x="4032" y="2064"/>
            <a:chExt cx="1613" cy="676"/>
          </a:xfrm>
        </p:grpSpPr>
        <p:sp>
          <p:nvSpPr>
            <p:cNvPr id="50197" name="Line 39"/>
            <p:cNvSpPr>
              <a:spLocks noChangeShapeType="1"/>
            </p:cNvSpPr>
            <p:nvPr/>
          </p:nvSpPr>
          <p:spPr bwMode="auto">
            <a:xfrm>
              <a:off x="4416" y="2404"/>
              <a:ext cx="1200" cy="0"/>
            </a:xfrm>
            <a:prstGeom prst="line">
              <a:avLst/>
            </a:prstGeom>
            <a:noFill/>
            <a:ln w="19050">
              <a:solidFill>
                <a:srgbClr val="00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198" name="Object 40"/>
            <p:cNvGraphicFramePr>
              <a:graphicFrameLocks noChangeAspect="1"/>
            </p:cNvGraphicFramePr>
            <p:nvPr/>
          </p:nvGraphicFramePr>
          <p:xfrm>
            <a:off x="4032" y="2260"/>
            <a:ext cx="292" cy="336"/>
          </p:xfrm>
          <a:graphic>
            <a:graphicData uri="http://schemas.openxmlformats.org/presentationml/2006/ole">
              <mc:AlternateContent xmlns:mc="http://schemas.openxmlformats.org/markup-compatibility/2006">
                <mc:Choice xmlns:v="urn:schemas-microsoft-com:vml" Requires="v">
                  <p:oleObj spid="_x0000_s50564" name="Equation" r:id="rId33" imgW="164957" imgH="190335" progId="Equation.3">
                    <p:embed/>
                  </p:oleObj>
                </mc:Choice>
                <mc:Fallback>
                  <p:oleObj name="Equation" r:id="rId33" imgW="164957" imgH="190335" progId="Equation.3">
                    <p:embed/>
                    <p:pic>
                      <p:nvPicPr>
                        <p:cNvPr id="0" name="Object 4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32" y="2260"/>
                          <a:ext cx="29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9" name="Object 41"/>
            <p:cNvGraphicFramePr>
              <a:graphicFrameLocks noChangeAspect="1"/>
            </p:cNvGraphicFramePr>
            <p:nvPr/>
          </p:nvGraphicFramePr>
          <p:xfrm>
            <a:off x="5376" y="2452"/>
            <a:ext cx="269" cy="288"/>
          </p:xfrm>
          <a:graphic>
            <a:graphicData uri="http://schemas.openxmlformats.org/presentationml/2006/ole">
              <mc:AlternateContent xmlns:mc="http://schemas.openxmlformats.org/markup-compatibility/2006">
                <mc:Choice xmlns:v="urn:schemas-microsoft-com:vml" Requires="v">
                  <p:oleObj spid="_x0000_s50565" name="Equation" r:id="rId35" imgW="177646" imgH="190335" progId="Equation.3">
                    <p:embed/>
                  </p:oleObj>
                </mc:Choice>
                <mc:Fallback>
                  <p:oleObj name="Equation" r:id="rId35" imgW="177646" imgH="190335" progId="Equation.3">
                    <p:embed/>
                    <p:pic>
                      <p:nvPicPr>
                        <p:cNvPr id="0" name="Object 4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76" y="2452"/>
                          <a:ext cx="2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42"/>
            <p:cNvGraphicFramePr>
              <a:graphicFrameLocks noChangeAspect="1"/>
            </p:cNvGraphicFramePr>
            <p:nvPr/>
          </p:nvGraphicFramePr>
          <p:xfrm>
            <a:off x="4582" y="2064"/>
            <a:ext cx="314" cy="340"/>
          </p:xfrm>
          <a:graphic>
            <a:graphicData uri="http://schemas.openxmlformats.org/presentationml/2006/ole">
              <mc:AlternateContent xmlns:mc="http://schemas.openxmlformats.org/markup-compatibility/2006">
                <mc:Choice xmlns:v="urn:schemas-microsoft-com:vml" Requires="v">
                  <p:oleObj spid="_x0000_s50566" name="Equation" r:id="rId37" imgW="124002" imgH="133453" progId="Equation.3">
                    <p:embed/>
                  </p:oleObj>
                </mc:Choice>
                <mc:Fallback>
                  <p:oleObj name="Equation" r:id="rId37" imgW="124002" imgH="133453" progId="Equation.3">
                    <p:embed/>
                    <p:pic>
                      <p:nvPicPr>
                        <p:cNvPr id="0" name="Object 4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82" y="2064"/>
                          <a:ext cx="31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1" name="Oval 43"/>
            <p:cNvSpPr>
              <a:spLocks noChangeArrowheads="1"/>
            </p:cNvSpPr>
            <p:nvPr/>
          </p:nvSpPr>
          <p:spPr bwMode="auto">
            <a:xfrm>
              <a:off x="4656" y="2356"/>
              <a:ext cx="73" cy="73"/>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0189" name="Group 44"/>
          <p:cNvGrpSpPr>
            <a:grpSpLocks/>
          </p:cNvGrpSpPr>
          <p:nvPr/>
        </p:nvGrpSpPr>
        <p:grpSpPr bwMode="auto">
          <a:xfrm>
            <a:off x="6970713" y="3657600"/>
            <a:ext cx="1373187" cy="762000"/>
            <a:chOff x="4415" y="2400"/>
            <a:chExt cx="817" cy="480"/>
          </a:xfrm>
        </p:grpSpPr>
        <p:sp>
          <p:nvSpPr>
            <p:cNvPr id="50191" name="AutoShape 45"/>
            <p:cNvSpPr>
              <a:spLocks/>
            </p:cNvSpPr>
            <p:nvPr/>
          </p:nvSpPr>
          <p:spPr bwMode="auto">
            <a:xfrm rot="5553077">
              <a:off x="4825" y="2281"/>
              <a:ext cx="188" cy="432"/>
            </a:xfrm>
            <a:prstGeom prst="rightBrace">
              <a:avLst>
                <a:gd name="adj1" fmla="val 19149"/>
                <a:gd name="adj2" fmla="val 48356"/>
              </a:avLst>
            </a:prstGeom>
            <a:noFill/>
            <a:ln w="28575">
              <a:solidFill>
                <a:srgbClr val="CC00CC"/>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192" name="AutoShape 46"/>
            <p:cNvSpPr>
              <a:spLocks/>
            </p:cNvSpPr>
            <p:nvPr/>
          </p:nvSpPr>
          <p:spPr bwMode="auto">
            <a:xfrm rot="-5463981">
              <a:off x="4462" y="2354"/>
              <a:ext cx="194" cy="288"/>
            </a:xfrm>
            <a:prstGeom prst="leftBrace">
              <a:avLst>
                <a:gd name="adj1" fmla="val 12371"/>
                <a:gd name="adj2" fmla="val 47282"/>
              </a:avLst>
            </a:prstGeom>
            <a:noFill/>
            <a:ln w="28575">
              <a:solidFill>
                <a:srgbClr val="CC00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0193" name="Object 47"/>
            <p:cNvGraphicFramePr>
              <a:graphicFrameLocks noChangeAspect="1"/>
            </p:cNvGraphicFramePr>
            <p:nvPr/>
          </p:nvGraphicFramePr>
          <p:xfrm>
            <a:off x="4454" y="2640"/>
            <a:ext cx="202" cy="216"/>
          </p:xfrm>
          <a:graphic>
            <a:graphicData uri="http://schemas.openxmlformats.org/presentationml/2006/ole">
              <mc:AlternateContent xmlns:mc="http://schemas.openxmlformats.org/markup-compatibility/2006">
                <mc:Choice xmlns:v="urn:schemas-microsoft-com:vml" Requires="v">
                  <p:oleObj spid="_x0000_s50567" name="Equation" r:id="rId39" imgW="152226" imgH="161719" progId="Equation.3">
                    <p:embed/>
                  </p:oleObj>
                </mc:Choice>
                <mc:Fallback>
                  <p:oleObj name="Equation" r:id="rId39" imgW="152226" imgH="161719" progId="Equation.3">
                    <p:embed/>
                    <p:pic>
                      <p:nvPicPr>
                        <p:cNvPr id="0" name="Object 4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54" y="2640"/>
                          <a:ext cx="20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48"/>
            <p:cNvGraphicFramePr>
              <a:graphicFrameLocks noChangeAspect="1"/>
            </p:cNvGraphicFramePr>
            <p:nvPr/>
          </p:nvGraphicFramePr>
          <p:xfrm>
            <a:off x="4704" y="2582"/>
            <a:ext cx="528" cy="298"/>
          </p:xfrm>
          <a:graphic>
            <a:graphicData uri="http://schemas.openxmlformats.org/presentationml/2006/ole">
              <mc:AlternateContent xmlns:mc="http://schemas.openxmlformats.org/markup-compatibility/2006">
                <mc:Choice xmlns:v="urn:schemas-microsoft-com:vml" Requires="v">
                  <p:oleObj spid="_x0000_s50568" name="Equation" r:id="rId41" imgW="514516" imgH="228446" progId="Equation.3">
                    <p:embed/>
                  </p:oleObj>
                </mc:Choice>
                <mc:Fallback>
                  <p:oleObj name="Equation" r:id="rId41" imgW="514516" imgH="228446" progId="Equation.3">
                    <p:embed/>
                    <p:pic>
                      <p:nvPicPr>
                        <p:cNvPr id="0" name="Object 4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704" y="2582"/>
                          <a:ext cx="52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5" name="Line 49"/>
            <p:cNvSpPr>
              <a:spLocks noChangeShapeType="1"/>
            </p:cNvSpPr>
            <p:nvPr/>
          </p:nvSpPr>
          <p:spPr bwMode="auto">
            <a:xfrm>
              <a:off x="4416" y="2400"/>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50"/>
            <p:cNvSpPr>
              <a:spLocks noChangeShapeType="1"/>
            </p:cNvSpPr>
            <p:nvPr/>
          </p:nvSpPr>
          <p:spPr bwMode="auto">
            <a:xfrm>
              <a:off x="4704" y="2400"/>
              <a:ext cx="432" cy="0"/>
            </a:xfrm>
            <a:prstGeom prst="line">
              <a:avLst/>
            </a:prstGeom>
            <a:noFill/>
            <a:ln w="19050">
              <a:solidFill>
                <a:srgbClr val="CC00CC"/>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42483" name="Rectangle 51"/>
          <p:cNvSpPr>
            <a:spLocks noChangeArrowheads="1"/>
          </p:cNvSpPr>
          <p:nvPr/>
        </p:nvSpPr>
        <p:spPr bwMode="auto">
          <a:xfrm>
            <a:off x="457200" y="1066800"/>
            <a:ext cx="20574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 name="矩形 2"/>
          <p:cNvSpPr/>
          <p:nvPr/>
        </p:nvSpPr>
        <p:spPr bwMode="auto">
          <a:xfrm>
            <a:off x="3550691" y="4419600"/>
            <a:ext cx="2258294" cy="1106745"/>
          </a:xfrm>
          <a:prstGeom prst="rect">
            <a:avLst/>
          </a:prstGeom>
          <a:solidFill>
            <a:srgbClr val="F1F1F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pic>
        <p:nvPicPr>
          <p:cNvPr id="2" name="图片 1"/>
          <p:cNvPicPr>
            <a:picLocks noChangeAspect="1"/>
          </p:cNvPicPr>
          <p:nvPr/>
        </p:nvPicPr>
        <p:blipFill rotWithShape="1">
          <a:blip r:embed="rId43"/>
          <a:srcRect l="55989"/>
          <a:stretch/>
        </p:blipFill>
        <p:spPr>
          <a:xfrm>
            <a:off x="3581401" y="4436526"/>
            <a:ext cx="1874688" cy="1032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1042483"/>
                                        </p:tgtEl>
                                        <p:attrNameLst>
                                          <p:attrName>style.visibility</p:attrName>
                                        </p:attrNameLst>
                                      </p:cBhvr>
                                      <p:to>
                                        <p:strVal val="visible"/>
                                      </p:to>
                                    </p:set>
                                    <p:animEffect transition="in" filter="randombar(horizontal)">
                                      <p:cBhvr>
                                        <p:cTn id="21" dur="500"/>
                                        <p:tgtEl>
                                          <p:spTgt spid="104248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8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A95D6F6-60E6-444E-A078-A6B6984D7E79}" type="slidenum">
              <a:rPr lang="en-US" altLang="zh-CN" sz="800" b="0" smtClean="0"/>
              <a:pPr>
                <a:spcBef>
                  <a:spcPct val="0"/>
                </a:spcBef>
                <a:buFontTx/>
                <a:buNone/>
              </a:pPr>
              <a:t>56</a:t>
            </a:fld>
            <a:endParaRPr lang="en-US" altLang="zh-CN" sz="800" b="0" smtClean="0"/>
          </a:p>
        </p:txBody>
      </p:sp>
      <p:sp>
        <p:nvSpPr>
          <p:cNvPr id="52227" name="Text Box 2"/>
          <p:cNvSpPr txBox="1">
            <a:spLocks noChangeArrowheads="1"/>
          </p:cNvSpPr>
          <p:nvPr/>
        </p:nvSpPr>
        <p:spPr bwMode="auto">
          <a:xfrm>
            <a:off x="381000" y="7620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a:solidFill>
                  <a:srgbClr val="CC0000"/>
                </a:solidFill>
                <a:latin typeface="宋体" panose="02010600030101010101" pitchFamily="2" charset="-122"/>
              </a:rPr>
              <a:t>三 　电容器的串联和并联</a:t>
            </a:r>
            <a:endParaRPr lang="zh-CN" altLang="en-US" sz="2800">
              <a:solidFill>
                <a:srgbClr val="CC0000"/>
              </a:solidFill>
              <a:latin typeface="宋体" panose="02010600030101010101" pitchFamily="2" charset="-122"/>
            </a:endParaRPr>
          </a:p>
        </p:txBody>
      </p:sp>
      <p:sp>
        <p:nvSpPr>
          <p:cNvPr id="52228" name="Rectangle 3"/>
          <p:cNvSpPr>
            <a:spLocks noChangeArrowheads="1"/>
          </p:cNvSpPr>
          <p:nvPr/>
        </p:nvSpPr>
        <p:spPr bwMode="auto">
          <a:xfrm>
            <a:off x="533400" y="1538288"/>
            <a:ext cx="403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800">
                <a:solidFill>
                  <a:srgbClr val="CC0000"/>
                </a:solidFill>
                <a:latin typeface="Times New Roman" panose="02020603050405020304" pitchFamily="18" charset="0"/>
              </a:rPr>
              <a:t>１</a:t>
            </a:r>
            <a:r>
              <a:rPr lang="zh-CN" altLang="zh-CN" sz="2800">
                <a:latin typeface="Times New Roman" panose="02020603050405020304" pitchFamily="18" charset="0"/>
              </a:rPr>
              <a:t>　电容器的并联</a:t>
            </a:r>
            <a:endParaRPr lang="zh-CN" altLang="en-US" sz="2800">
              <a:latin typeface="Times New Roman" panose="02020603050405020304" pitchFamily="18" charset="0"/>
            </a:endParaRPr>
          </a:p>
        </p:txBody>
      </p:sp>
      <p:graphicFrame>
        <p:nvGraphicFramePr>
          <p:cNvPr id="52229" name="Object 4"/>
          <p:cNvGraphicFramePr>
            <a:graphicFrameLocks noChangeAspect="1"/>
          </p:cNvGraphicFramePr>
          <p:nvPr/>
        </p:nvGraphicFramePr>
        <p:xfrm>
          <a:off x="1003300" y="2797175"/>
          <a:ext cx="2654300" cy="762000"/>
        </p:xfrm>
        <a:graphic>
          <a:graphicData uri="http://schemas.openxmlformats.org/presentationml/2006/ole">
            <mc:AlternateContent xmlns:mc="http://schemas.openxmlformats.org/markup-compatibility/2006">
              <mc:Choice xmlns:v="urn:schemas-microsoft-com:vml" Requires="v">
                <p:oleObj spid="_x0000_s52375" name="公式" r:id="rId3" imgW="736280" imgH="215806" progId="Equation.3">
                  <p:embed/>
                </p:oleObj>
              </mc:Choice>
              <mc:Fallback>
                <p:oleObj name="公式" r:id="rId3" imgW="736280"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2797175"/>
                        <a:ext cx="26543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0" name="Text Box 5"/>
          <p:cNvSpPr txBox="1">
            <a:spLocks noChangeArrowheads="1"/>
          </p:cNvSpPr>
          <p:nvPr/>
        </p:nvSpPr>
        <p:spPr bwMode="auto">
          <a:xfrm>
            <a:off x="533400" y="412273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Times New Roman" panose="02020603050405020304" pitchFamily="18" charset="0"/>
              </a:rPr>
              <a:t>２</a:t>
            </a:r>
            <a:r>
              <a:rPr lang="zh-CN" altLang="en-US" sz="2800">
                <a:latin typeface="Times New Roman" panose="02020603050405020304" pitchFamily="18" charset="0"/>
              </a:rPr>
              <a:t>　电容器的串联</a:t>
            </a:r>
          </a:p>
        </p:txBody>
      </p:sp>
      <p:graphicFrame>
        <p:nvGraphicFramePr>
          <p:cNvPr id="52231" name="Object 6"/>
          <p:cNvGraphicFramePr>
            <a:graphicFrameLocks noChangeAspect="1"/>
          </p:cNvGraphicFramePr>
          <p:nvPr/>
        </p:nvGraphicFramePr>
        <p:xfrm>
          <a:off x="990600" y="4864100"/>
          <a:ext cx="2971800" cy="1423988"/>
        </p:xfrm>
        <a:graphic>
          <a:graphicData uri="http://schemas.openxmlformats.org/presentationml/2006/ole">
            <mc:AlternateContent xmlns:mc="http://schemas.openxmlformats.org/markup-compatibility/2006">
              <mc:Choice xmlns:v="urn:schemas-microsoft-com:vml" Requires="v">
                <p:oleObj spid="_x0000_s52376" name="公式" r:id="rId5" imgW="825500" imgH="431800" progId="Equation.3">
                  <p:embed/>
                </p:oleObj>
              </mc:Choice>
              <mc:Fallback>
                <p:oleObj name="公式" r:id="rId5" imgW="8255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64100"/>
                        <a:ext cx="2971800"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2" name="Group 7"/>
          <p:cNvGrpSpPr>
            <a:grpSpLocks/>
          </p:cNvGrpSpPr>
          <p:nvPr/>
        </p:nvGrpSpPr>
        <p:grpSpPr bwMode="auto">
          <a:xfrm>
            <a:off x="4191000" y="1447800"/>
            <a:ext cx="4572000" cy="2971800"/>
            <a:chOff x="2640" y="912"/>
            <a:chExt cx="2880" cy="1872"/>
          </a:xfrm>
        </p:grpSpPr>
        <p:sp>
          <p:nvSpPr>
            <p:cNvPr id="52248" name="Rectangle 8"/>
            <p:cNvSpPr>
              <a:spLocks noChangeArrowheads="1"/>
            </p:cNvSpPr>
            <p:nvPr/>
          </p:nvSpPr>
          <p:spPr bwMode="auto">
            <a:xfrm>
              <a:off x="2640" y="912"/>
              <a:ext cx="2880" cy="1872"/>
            </a:xfrm>
            <a:prstGeom prst="rect">
              <a:avLst/>
            </a:prstGeom>
            <a:solidFill>
              <a:schemeClr val="bg1"/>
            </a:solidFill>
            <a:ln w="9525">
              <a:solidFill>
                <a:schemeClr val="tx2"/>
              </a:solidFill>
              <a:miter lim="800000"/>
              <a:headEnd/>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49" name="Line 9"/>
            <p:cNvSpPr>
              <a:spLocks noChangeShapeType="1"/>
            </p:cNvSpPr>
            <p:nvPr/>
          </p:nvSpPr>
          <p:spPr bwMode="auto">
            <a:xfrm>
              <a:off x="4128"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Line 10"/>
            <p:cNvSpPr>
              <a:spLocks noChangeShapeType="1"/>
            </p:cNvSpPr>
            <p:nvPr/>
          </p:nvSpPr>
          <p:spPr bwMode="auto">
            <a:xfrm>
              <a:off x="4495" y="1872"/>
              <a:ext cx="4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51" name="Object 11"/>
            <p:cNvGraphicFramePr>
              <a:graphicFrameLocks noChangeAspect="1"/>
            </p:cNvGraphicFramePr>
            <p:nvPr/>
          </p:nvGraphicFramePr>
          <p:xfrm>
            <a:off x="4155" y="912"/>
            <a:ext cx="357" cy="432"/>
          </p:xfrm>
          <a:graphic>
            <a:graphicData uri="http://schemas.openxmlformats.org/presentationml/2006/ole">
              <mc:AlternateContent xmlns:mc="http://schemas.openxmlformats.org/markup-compatibility/2006">
                <mc:Choice xmlns:v="urn:schemas-microsoft-com:vml" Requires="v">
                  <p:oleObj spid="_x0000_s52377" name="公式" r:id="rId7" imgW="177569" imgH="215619" progId="Equation.3">
                    <p:embed/>
                  </p:oleObj>
                </mc:Choice>
                <mc:Fallback>
                  <p:oleObj name="公式" r:id="rId7" imgW="177569" imgH="21561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5" y="912"/>
                          <a:ext cx="35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2" name="Object 12"/>
            <p:cNvGraphicFramePr>
              <a:graphicFrameLocks noChangeAspect="1"/>
            </p:cNvGraphicFramePr>
            <p:nvPr/>
          </p:nvGraphicFramePr>
          <p:xfrm>
            <a:off x="4176" y="2256"/>
            <a:ext cx="344" cy="384"/>
          </p:xfrm>
          <a:graphic>
            <a:graphicData uri="http://schemas.openxmlformats.org/presentationml/2006/ole">
              <mc:AlternateContent xmlns:mc="http://schemas.openxmlformats.org/markup-compatibility/2006">
                <mc:Choice xmlns:v="urn:schemas-microsoft-com:vml" Requires="v">
                  <p:oleObj spid="_x0000_s52378" name="公式" r:id="rId9" imgW="190335" imgH="215713" progId="Equation.3">
                    <p:embed/>
                  </p:oleObj>
                </mc:Choice>
                <mc:Fallback>
                  <p:oleObj name="公式" r:id="rId9" imgW="190335" imgH="215713"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2256"/>
                          <a:ext cx="34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3" name="Freeform 13"/>
            <p:cNvSpPr>
              <a:spLocks/>
            </p:cNvSpPr>
            <p:nvPr/>
          </p:nvSpPr>
          <p:spPr bwMode="auto">
            <a:xfrm>
              <a:off x="4128" y="1440"/>
              <a:ext cx="384" cy="768"/>
            </a:xfrm>
            <a:custGeom>
              <a:avLst/>
              <a:gdLst>
                <a:gd name="T0" fmla="*/ 0 w 384"/>
                <a:gd name="T1" fmla="*/ 0 h 768"/>
                <a:gd name="T2" fmla="*/ 384 w 384"/>
                <a:gd name="T3" fmla="*/ 0 h 768"/>
                <a:gd name="T4" fmla="*/ 384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2254" name="Line 14"/>
            <p:cNvSpPr>
              <a:spLocks noChangeShapeType="1"/>
            </p:cNvSpPr>
            <p:nvPr/>
          </p:nvSpPr>
          <p:spPr bwMode="auto">
            <a:xfrm>
              <a:off x="4128" y="20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15"/>
            <p:cNvSpPr>
              <a:spLocks noChangeShapeType="1"/>
            </p:cNvSpPr>
            <p:nvPr/>
          </p:nvSpPr>
          <p:spPr bwMode="auto">
            <a:xfrm>
              <a:off x="3055" y="1872"/>
              <a:ext cx="4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Freeform 16"/>
            <p:cNvSpPr>
              <a:spLocks/>
            </p:cNvSpPr>
            <p:nvPr/>
          </p:nvSpPr>
          <p:spPr bwMode="auto">
            <a:xfrm flipH="1">
              <a:off x="3552" y="1440"/>
              <a:ext cx="432" cy="768"/>
            </a:xfrm>
            <a:custGeom>
              <a:avLst/>
              <a:gdLst>
                <a:gd name="T0" fmla="*/ 0 w 384"/>
                <a:gd name="T1" fmla="*/ 0 h 768"/>
                <a:gd name="T2" fmla="*/ 2528 w 384"/>
                <a:gd name="T3" fmla="*/ 0 h 768"/>
                <a:gd name="T4" fmla="*/ 2528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2257" name="Oval 17"/>
            <p:cNvSpPr>
              <a:spLocks noChangeArrowheads="1"/>
            </p:cNvSpPr>
            <p:nvPr/>
          </p:nvSpPr>
          <p:spPr bwMode="auto">
            <a:xfrm>
              <a:off x="2976" y="1824"/>
              <a:ext cx="96" cy="96"/>
            </a:xfrm>
            <a:prstGeom prst="ellipse">
              <a:avLst/>
            </a:pr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58" name="Oval 18"/>
            <p:cNvSpPr>
              <a:spLocks noChangeArrowheads="1"/>
            </p:cNvSpPr>
            <p:nvPr/>
          </p:nvSpPr>
          <p:spPr bwMode="auto">
            <a:xfrm>
              <a:off x="4992" y="1824"/>
              <a:ext cx="96" cy="96"/>
            </a:xfrm>
            <a:prstGeom prst="ellipse">
              <a:avLst/>
            </a:pr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59" name="Text Box 19"/>
            <p:cNvSpPr txBox="1">
              <a:spLocks noChangeArrowheads="1"/>
            </p:cNvSpPr>
            <p:nvPr/>
          </p:nvSpPr>
          <p:spPr bwMode="auto">
            <a:xfrm>
              <a:off x="2640" y="168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1C1C1C"/>
                  </a:solidFill>
                  <a:latin typeface="Times New Roman" panose="02020603050405020304" pitchFamily="18" charset="0"/>
                  <a:ea typeface="黑体" panose="02010609060101010101" pitchFamily="49" charset="-122"/>
                </a:rPr>
                <a:t>＋</a:t>
              </a:r>
            </a:p>
          </p:txBody>
        </p:sp>
        <p:graphicFrame>
          <p:nvGraphicFramePr>
            <p:cNvPr id="52260" name="Object 20"/>
            <p:cNvGraphicFramePr>
              <a:graphicFrameLocks noChangeAspect="1"/>
            </p:cNvGraphicFramePr>
            <p:nvPr/>
          </p:nvGraphicFramePr>
          <p:xfrm>
            <a:off x="5096" y="1772"/>
            <a:ext cx="328" cy="196"/>
          </p:xfrm>
          <a:graphic>
            <a:graphicData uri="http://schemas.openxmlformats.org/presentationml/2006/ole">
              <mc:AlternateContent xmlns:mc="http://schemas.openxmlformats.org/markup-compatibility/2006">
                <mc:Choice xmlns:v="urn:schemas-microsoft-com:vml" Requires="v">
                  <p:oleObj spid="_x0000_s52379" name="Equation" r:id="rId11" imgW="126670" imgH="76002" progId="Equation.3">
                    <p:embed/>
                  </p:oleObj>
                </mc:Choice>
                <mc:Fallback>
                  <p:oleObj name="Equation" r:id="rId11" imgW="126670" imgH="76002"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6" y="1772"/>
                          <a:ext cx="32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1" name="Line 21"/>
            <p:cNvSpPr>
              <a:spLocks noChangeShapeType="1"/>
            </p:cNvSpPr>
            <p:nvPr/>
          </p:nvSpPr>
          <p:spPr bwMode="auto">
            <a:xfrm>
              <a:off x="3984"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22"/>
            <p:cNvSpPr>
              <a:spLocks noChangeShapeType="1"/>
            </p:cNvSpPr>
            <p:nvPr/>
          </p:nvSpPr>
          <p:spPr bwMode="auto">
            <a:xfrm>
              <a:off x="3984" y="20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33" name="Group 23"/>
          <p:cNvGrpSpPr>
            <a:grpSpLocks/>
          </p:cNvGrpSpPr>
          <p:nvPr/>
        </p:nvGrpSpPr>
        <p:grpSpPr bwMode="auto">
          <a:xfrm>
            <a:off x="4191000" y="4572000"/>
            <a:ext cx="4572000" cy="1828800"/>
            <a:chOff x="2640" y="2880"/>
            <a:chExt cx="2880" cy="1152"/>
          </a:xfrm>
        </p:grpSpPr>
        <p:sp>
          <p:nvSpPr>
            <p:cNvPr id="52234" name="Rectangle 24"/>
            <p:cNvSpPr>
              <a:spLocks noChangeArrowheads="1"/>
            </p:cNvSpPr>
            <p:nvPr/>
          </p:nvSpPr>
          <p:spPr bwMode="auto">
            <a:xfrm>
              <a:off x="2640" y="2880"/>
              <a:ext cx="2880" cy="1152"/>
            </a:xfrm>
            <a:prstGeom prst="rect">
              <a:avLst/>
            </a:prstGeom>
            <a:solidFill>
              <a:schemeClr val="bg1"/>
            </a:solidFill>
            <a:ln w="9525">
              <a:solidFill>
                <a:schemeClr val="tx2"/>
              </a:solidFill>
              <a:miter lim="800000"/>
              <a:headEnd/>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35" name="Line 25"/>
            <p:cNvSpPr>
              <a:spLocks noChangeShapeType="1"/>
            </p:cNvSpPr>
            <p:nvPr/>
          </p:nvSpPr>
          <p:spPr bwMode="auto">
            <a:xfrm>
              <a:off x="3722" y="3140"/>
              <a:ext cx="0" cy="32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Line 26"/>
            <p:cNvSpPr>
              <a:spLocks noChangeShapeType="1"/>
            </p:cNvSpPr>
            <p:nvPr/>
          </p:nvSpPr>
          <p:spPr bwMode="auto">
            <a:xfrm>
              <a:off x="3825" y="3140"/>
              <a:ext cx="0" cy="32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Freeform 27"/>
            <p:cNvSpPr>
              <a:spLocks/>
            </p:cNvSpPr>
            <p:nvPr/>
          </p:nvSpPr>
          <p:spPr bwMode="auto">
            <a:xfrm>
              <a:off x="3120" y="3310"/>
              <a:ext cx="600" cy="2"/>
            </a:xfrm>
            <a:custGeom>
              <a:avLst/>
              <a:gdLst>
                <a:gd name="T0" fmla="*/ 0 w 600"/>
                <a:gd name="T1" fmla="*/ 0 h 2"/>
                <a:gd name="T2" fmla="*/ 600 w 600"/>
                <a:gd name="T3" fmla="*/ 2 h 2"/>
                <a:gd name="T4" fmla="*/ 0 60000 65536"/>
                <a:gd name="T5" fmla="*/ 0 60000 65536"/>
                <a:gd name="T6" fmla="*/ 0 w 600"/>
                <a:gd name="T7" fmla="*/ 0 h 2"/>
                <a:gd name="T8" fmla="*/ 600 w 600"/>
                <a:gd name="T9" fmla="*/ 2 h 2"/>
              </a:gdLst>
              <a:ahLst/>
              <a:cxnLst>
                <a:cxn ang="T4">
                  <a:pos x="T0" y="T1"/>
                </a:cxn>
                <a:cxn ang="T5">
                  <a:pos x="T2" y="T3"/>
                </a:cxn>
              </a:cxnLst>
              <a:rect l="T6" t="T7" r="T8" b="T9"/>
              <a:pathLst>
                <a:path w="600" h="2">
                  <a:moveTo>
                    <a:pt x="0" y="0"/>
                  </a:moveTo>
                  <a:lnTo>
                    <a:pt x="600" y="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2238" name="Object 28"/>
            <p:cNvGraphicFramePr>
              <a:graphicFrameLocks noChangeAspect="1"/>
            </p:cNvGraphicFramePr>
            <p:nvPr/>
          </p:nvGraphicFramePr>
          <p:xfrm>
            <a:off x="3484" y="3452"/>
            <a:ext cx="404" cy="436"/>
          </p:xfrm>
          <a:graphic>
            <a:graphicData uri="http://schemas.openxmlformats.org/presentationml/2006/ole">
              <mc:AlternateContent xmlns:mc="http://schemas.openxmlformats.org/markup-compatibility/2006">
                <mc:Choice xmlns:v="urn:schemas-microsoft-com:vml" Requires="v">
                  <p:oleObj spid="_x0000_s52380" name="公式" r:id="rId13" imgW="177569" imgH="215619" progId="Equation.3">
                    <p:embed/>
                  </p:oleObj>
                </mc:Choice>
                <mc:Fallback>
                  <p:oleObj name="公式" r:id="rId13" imgW="177569" imgH="215619"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 y="3452"/>
                          <a:ext cx="404"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9" name="Line 29"/>
            <p:cNvSpPr>
              <a:spLocks noChangeShapeType="1"/>
            </p:cNvSpPr>
            <p:nvPr/>
          </p:nvSpPr>
          <p:spPr bwMode="auto">
            <a:xfrm>
              <a:off x="4409" y="3140"/>
              <a:ext cx="0" cy="32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Line 30"/>
            <p:cNvSpPr>
              <a:spLocks noChangeShapeType="1"/>
            </p:cNvSpPr>
            <p:nvPr/>
          </p:nvSpPr>
          <p:spPr bwMode="auto">
            <a:xfrm>
              <a:off x="4512" y="3140"/>
              <a:ext cx="0" cy="32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31"/>
            <p:cNvSpPr>
              <a:spLocks noChangeShapeType="1"/>
            </p:cNvSpPr>
            <p:nvPr/>
          </p:nvSpPr>
          <p:spPr bwMode="auto">
            <a:xfrm>
              <a:off x="4512" y="3302"/>
              <a:ext cx="506" cy="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42" name="Object 32"/>
            <p:cNvGraphicFramePr>
              <a:graphicFrameLocks noChangeAspect="1"/>
            </p:cNvGraphicFramePr>
            <p:nvPr/>
          </p:nvGraphicFramePr>
          <p:xfrm>
            <a:off x="4410" y="3452"/>
            <a:ext cx="390" cy="388"/>
          </p:xfrm>
          <a:graphic>
            <a:graphicData uri="http://schemas.openxmlformats.org/presentationml/2006/ole">
              <mc:AlternateContent xmlns:mc="http://schemas.openxmlformats.org/markup-compatibility/2006">
                <mc:Choice xmlns:v="urn:schemas-microsoft-com:vml" Requires="v">
                  <p:oleObj spid="_x0000_s52381" name="公式" r:id="rId14" imgW="190335" imgH="215713" progId="Equation.3">
                    <p:embed/>
                  </p:oleObj>
                </mc:Choice>
                <mc:Fallback>
                  <p:oleObj name="公式" r:id="rId14" imgW="190335" imgH="215713"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0" y="3452"/>
                          <a:ext cx="39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3" name="Oval 33"/>
            <p:cNvSpPr>
              <a:spLocks noChangeArrowheads="1"/>
            </p:cNvSpPr>
            <p:nvPr/>
          </p:nvSpPr>
          <p:spPr bwMode="auto">
            <a:xfrm>
              <a:off x="3024" y="3260"/>
              <a:ext cx="96" cy="96"/>
            </a:xfrm>
            <a:prstGeom prst="ellipse">
              <a:avLst/>
            </a:pr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44" name="Oval 34"/>
            <p:cNvSpPr>
              <a:spLocks noChangeArrowheads="1"/>
            </p:cNvSpPr>
            <p:nvPr/>
          </p:nvSpPr>
          <p:spPr bwMode="auto">
            <a:xfrm>
              <a:off x="5016" y="3260"/>
              <a:ext cx="96" cy="96"/>
            </a:xfrm>
            <a:prstGeom prst="ellipse">
              <a:avLst/>
            </a:pr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45" name="Text Box 35"/>
            <p:cNvSpPr txBox="1">
              <a:spLocks noChangeArrowheads="1"/>
            </p:cNvSpPr>
            <p:nvPr/>
          </p:nvSpPr>
          <p:spPr bwMode="auto">
            <a:xfrm>
              <a:off x="2688" y="311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1C1C1C"/>
                  </a:solidFill>
                  <a:latin typeface="Times New Roman" panose="02020603050405020304" pitchFamily="18" charset="0"/>
                  <a:ea typeface="黑体" panose="02010609060101010101" pitchFamily="49" charset="-122"/>
                </a:rPr>
                <a:t>＋</a:t>
              </a:r>
            </a:p>
          </p:txBody>
        </p:sp>
        <p:graphicFrame>
          <p:nvGraphicFramePr>
            <p:cNvPr id="52246" name="Object 36"/>
            <p:cNvGraphicFramePr>
              <a:graphicFrameLocks noChangeAspect="1"/>
            </p:cNvGraphicFramePr>
            <p:nvPr/>
          </p:nvGraphicFramePr>
          <p:xfrm>
            <a:off x="5096" y="3208"/>
            <a:ext cx="328" cy="196"/>
          </p:xfrm>
          <a:graphic>
            <a:graphicData uri="http://schemas.openxmlformats.org/presentationml/2006/ole">
              <mc:AlternateContent xmlns:mc="http://schemas.openxmlformats.org/markup-compatibility/2006">
                <mc:Choice xmlns:v="urn:schemas-microsoft-com:vml" Requires="v">
                  <p:oleObj spid="_x0000_s52382" name="Equation" r:id="rId15" imgW="126670" imgH="76002" progId="Equation.3">
                    <p:embed/>
                  </p:oleObj>
                </mc:Choice>
                <mc:Fallback>
                  <p:oleObj name="Equation" r:id="rId15" imgW="126670" imgH="76002"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6" y="3208"/>
                          <a:ext cx="32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7" name="Freeform 37"/>
            <p:cNvSpPr>
              <a:spLocks/>
            </p:cNvSpPr>
            <p:nvPr/>
          </p:nvSpPr>
          <p:spPr bwMode="auto">
            <a:xfrm>
              <a:off x="3840" y="3312"/>
              <a:ext cx="568" cy="2"/>
            </a:xfrm>
            <a:custGeom>
              <a:avLst/>
              <a:gdLst>
                <a:gd name="T0" fmla="*/ 0 w 568"/>
                <a:gd name="T1" fmla="*/ 2 h 2"/>
                <a:gd name="T2" fmla="*/ 568 w 568"/>
                <a:gd name="T3" fmla="*/ 0 h 2"/>
                <a:gd name="T4" fmla="*/ 0 60000 65536"/>
                <a:gd name="T5" fmla="*/ 0 60000 65536"/>
                <a:gd name="T6" fmla="*/ 0 w 568"/>
                <a:gd name="T7" fmla="*/ 0 h 2"/>
                <a:gd name="T8" fmla="*/ 568 w 568"/>
                <a:gd name="T9" fmla="*/ 2 h 2"/>
              </a:gdLst>
              <a:ahLst/>
              <a:cxnLst>
                <a:cxn ang="T4">
                  <a:pos x="T0" y="T1"/>
                </a:cxn>
                <a:cxn ang="T5">
                  <a:pos x="T2" y="T3"/>
                </a:cxn>
              </a:cxnLst>
              <a:rect l="T6" t="T7" r="T8" b="T9"/>
              <a:pathLst>
                <a:path w="568" h="2">
                  <a:moveTo>
                    <a:pt x="0" y="2"/>
                  </a:moveTo>
                  <a:lnTo>
                    <a:pt x="568"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ADF4228-592C-4DCB-A247-944037323490}" type="slidenum">
              <a:rPr lang="en-US" altLang="zh-CN" sz="800" b="0" smtClean="0"/>
              <a:pPr>
                <a:spcBef>
                  <a:spcPct val="0"/>
                </a:spcBef>
                <a:buFontTx/>
                <a:buNone/>
              </a:pPr>
              <a:t>57</a:t>
            </a:fld>
            <a:endParaRPr lang="en-US" altLang="zh-CN" sz="800" b="0" smtClean="0"/>
          </a:p>
        </p:txBody>
      </p:sp>
      <p:sp>
        <p:nvSpPr>
          <p:cNvPr id="55299" name="Rectangle 2"/>
          <p:cNvSpPr>
            <a:spLocks noGrp="1" noChangeArrowheads="1"/>
          </p:cNvSpPr>
          <p:nvPr>
            <p:ph type="title"/>
          </p:nvPr>
        </p:nvSpPr>
        <p:spPr/>
        <p:txBody>
          <a:bodyPr/>
          <a:lstStyle/>
          <a:p>
            <a:pPr eaLnBrk="1" hangingPunct="1"/>
            <a:r>
              <a:rPr lang="zh-CN" altLang="en-US" smtClean="0">
                <a:solidFill>
                  <a:srgbClr val="792B25"/>
                </a:solidFill>
              </a:rPr>
              <a:t>电容器存储的能量</a:t>
            </a:r>
          </a:p>
        </p:txBody>
      </p:sp>
      <p:graphicFrame>
        <p:nvGraphicFramePr>
          <p:cNvPr id="55303" name="Object 3"/>
          <p:cNvGraphicFramePr>
            <a:graphicFrameLocks noChangeAspect="1"/>
          </p:cNvGraphicFramePr>
          <p:nvPr>
            <p:extLst>
              <p:ext uri="{D42A27DB-BD31-4B8C-83A1-F6EECF244321}">
                <p14:modId xmlns:p14="http://schemas.microsoft.com/office/powerpoint/2010/main" val="2680066453"/>
              </p:ext>
            </p:extLst>
          </p:nvPr>
        </p:nvGraphicFramePr>
        <p:xfrm>
          <a:off x="587772" y="5626207"/>
          <a:ext cx="7159625" cy="1228725"/>
        </p:xfrm>
        <a:graphic>
          <a:graphicData uri="http://schemas.openxmlformats.org/presentationml/2006/ole">
            <mc:AlternateContent xmlns:mc="http://schemas.openxmlformats.org/markup-compatibility/2006">
              <mc:Choice xmlns:v="urn:schemas-microsoft-com:vml" Requires="v">
                <p:oleObj spid="_x0000_s55377" name="Equation" r:id="rId3" imgW="2438400" imgH="419100" progId="Equation.3">
                  <p:embed/>
                </p:oleObj>
              </mc:Choice>
              <mc:Fallback>
                <p:oleObj name="Equation" r:id="rId3" imgW="24384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72" y="5626207"/>
                        <a:ext cx="715962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组合 11"/>
          <p:cNvGrpSpPr/>
          <p:nvPr/>
        </p:nvGrpSpPr>
        <p:grpSpPr>
          <a:xfrm>
            <a:off x="7162800" y="1219200"/>
            <a:ext cx="1888331" cy="2286000"/>
            <a:chOff x="6282927" y="1447800"/>
            <a:chExt cx="1888331" cy="2286000"/>
          </a:xfrm>
        </p:grpSpPr>
        <p:grpSp>
          <p:nvGrpSpPr>
            <p:cNvPr id="55302" name="Group 7"/>
            <p:cNvGrpSpPr>
              <a:grpSpLocks/>
            </p:cNvGrpSpPr>
            <p:nvPr/>
          </p:nvGrpSpPr>
          <p:grpSpPr bwMode="auto">
            <a:xfrm>
              <a:off x="6282927" y="1447800"/>
              <a:ext cx="1888331" cy="2286000"/>
              <a:chOff x="3309" y="912"/>
              <a:chExt cx="1586" cy="1872"/>
            </a:xfrm>
          </p:grpSpPr>
          <p:sp>
            <p:nvSpPr>
              <p:cNvPr id="55304" name="Rectangle 8"/>
              <p:cNvSpPr>
                <a:spLocks noChangeArrowheads="1"/>
              </p:cNvSpPr>
              <p:nvPr/>
            </p:nvSpPr>
            <p:spPr bwMode="auto">
              <a:xfrm>
                <a:off x="3309" y="912"/>
                <a:ext cx="1586" cy="1872"/>
              </a:xfrm>
              <a:prstGeom prst="rect">
                <a:avLst/>
              </a:prstGeom>
              <a:solidFill>
                <a:srgbClr val="F1F1F1"/>
              </a:solidFill>
              <a:ln w="9525">
                <a:solidFill>
                  <a:schemeClr val="tx2"/>
                </a:solidFill>
                <a:miter lim="800000"/>
                <a:headEnd/>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p>
            </p:txBody>
          </p:sp>
          <p:sp>
            <p:nvSpPr>
              <p:cNvPr id="55305" name="Line 9"/>
              <p:cNvSpPr>
                <a:spLocks noChangeShapeType="1"/>
              </p:cNvSpPr>
              <p:nvPr/>
            </p:nvSpPr>
            <p:spPr bwMode="auto">
              <a:xfrm>
                <a:off x="4128"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306" name="Object 11"/>
              <p:cNvGraphicFramePr>
                <a:graphicFrameLocks noChangeAspect="1"/>
              </p:cNvGraphicFramePr>
              <p:nvPr/>
            </p:nvGraphicFramePr>
            <p:xfrm>
              <a:off x="4180" y="950"/>
              <a:ext cx="307" cy="355"/>
            </p:xfrm>
            <a:graphic>
              <a:graphicData uri="http://schemas.openxmlformats.org/presentationml/2006/ole">
                <mc:AlternateContent xmlns:mc="http://schemas.openxmlformats.org/markup-compatibility/2006">
                  <mc:Choice xmlns:v="urn:schemas-microsoft-com:vml" Requires="v">
                    <p:oleObj spid="_x0000_s55378" name="Equation" r:id="rId5" imgW="152202" imgH="177569" progId="Equation.3">
                      <p:embed/>
                    </p:oleObj>
                  </mc:Choice>
                  <mc:Fallback>
                    <p:oleObj name="Equation" r:id="rId5" imgW="152202" imgH="1775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0" y="950"/>
                            <a:ext cx="30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Freeform 13"/>
              <p:cNvSpPr>
                <a:spLocks/>
              </p:cNvSpPr>
              <p:nvPr/>
            </p:nvSpPr>
            <p:spPr bwMode="auto">
              <a:xfrm>
                <a:off x="4128" y="1440"/>
                <a:ext cx="384" cy="768"/>
              </a:xfrm>
              <a:custGeom>
                <a:avLst/>
                <a:gdLst>
                  <a:gd name="T0" fmla="*/ 0 w 384"/>
                  <a:gd name="T1" fmla="*/ 0 h 768"/>
                  <a:gd name="T2" fmla="*/ 384 w 384"/>
                  <a:gd name="T3" fmla="*/ 0 h 768"/>
                  <a:gd name="T4" fmla="*/ 384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308" name="Line 14"/>
              <p:cNvSpPr>
                <a:spLocks noChangeShapeType="1"/>
              </p:cNvSpPr>
              <p:nvPr/>
            </p:nvSpPr>
            <p:spPr bwMode="auto">
              <a:xfrm>
                <a:off x="4128" y="20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9" name="Freeform 16"/>
              <p:cNvSpPr>
                <a:spLocks/>
              </p:cNvSpPr>
              <p:nvPr/>
            </p:nvSpPr>
            <p:spPr bwMode="auto">
              <a:xfrm flipH="1">
                <a:off x="3552" y="1440"/>
                <a:ext cx="496" cy="768"/>
              </a:xfrm>
              <a:custGeom>
                <a:avLst/>
                <a:gdLst>
                  <a:gd name="T0" fmla="*/ 0 w 384"/>
                  <a:gd name="T1" fmla="*/ 0 h 768"/>
                  <a:gd name="T2" fmla="*/ 10062 w 384"/>
                  <a:gd name="T3" fmla="*/ 0 h 768"/>
                  <a:gd name="T4" fmla="*/ 10062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310" name="Line 21"/>
              <p:cNvSpPr>
                <a:spLocks noChangeShapeType="1"/>
              </p:cNvSpPr>
              <p:nvPr/>
            </p:nvSpPr>
            <p:spPr bwMode="auto">
              <a:xfrm>
                <a:off x="4048"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1" name="Line 22"/>
              <p:cNvSpPr>
                <a:spLocks noChangeShapeType="1"/>
              </p:cNvSpPr>
              <p:nvPr/>
            </p:nvSpPr>
            <p:spPr bwMode="auto">
              <a:xfrm>
                <a:off x="4048" y="2110"/>
                <a:ext cx="0" cy="17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文本框 1"/>
            <p:cNvSpPr txBox="1"/>
            <p:nvPr/>
          </p:nvSpPr>
          <p:spPr>
            <a:xfrm>
              <a:off x="7730823" y="2286000"/>
              <a:ext cx="312906" cy="369332"/>
            </a:xfrm>
            <a:prstGeom prst="rect">
              <a:avLst/>
            </a:prstGeom>
            <a:noFill/>
          </p:spPr>
          <p:txBody>
            <a:bodyPr wrap="none" rtlCol="0">
              <a:spAutoFit/>
            </a:bodyPr>
            <a:lstStyle/>
            <a:p>
              <a:r>
                <a:rPr lang="en-US" altLang="zh-CN" dirty="0" smtClean="0">
                  <a:solidFill>
                    <a:srgbClr val="0070C0"/>
                  </a:solidFill>
                </a:rPr>
                <a:t>e</a:t>
              </a:r>
              <a:endParaRPr lang="zh-CN" altLang="en-US" dirty="0">
                <a:solidFill>
                  <a:srgbClr val="0070C0"/>
                </a:solidFill>
              </a:endParaRPr>
            </a:p>
          </p:txBody>
        </p:sp>
        <p:sp>
          <p:nvSpPr>
            <p:cNvPr id="17" name="文本框 16"/>
            <p:cNvSpPr txBox="1"/>
            <p:nvPr/>
          </p:nvSpPr>
          <p:spPr>
            <a:xfrm>
              <a:off x="6283507" y="2301901"/>
              <a:ext cx="312906" cy="369332"/>
            </a:xfrm>
            <a:prstGeom prst="rect">
              <a:avLst/>
            </a:prstGeom>
            <a:noFill/>
          </p:spPr>
          <p:txBody>
            <a:bodyPr wrap="none" rtlCol="0">
              <a:spAutoFit/>
            </a:bodyPr>
            <a:lstStyle/>
            <a:p>
              <a:r>
                <a:rPr lang="en-US" altLang="zh-CN" dirty="0" smtClean="0">
                  <a:solidFill>
                    <a:srgbClr val="0070C0"/>
                  </a:solidFill>
                </a:rPr>
                <a:t>e</a:t>
              </a:r>
              <a:endParaRPr lang="zh-CN" altLang="en-US" dirty="0">
                <a:solidFill>
                  <a:srgbClr val="0070C0"/>
                </a:solidFill>
              </a:endParaRPr>
            </a:p>
          </p:txBody>
        </p:sp>
        <p:cxnSp>
          <p:nvCxnSpPr>
            <p:cNvPr id="8" name="直接箭头连接符 7"/>
            <p:cNvCxnSpPr/>
            <p:nvPr/>
          </p:nvCxnSpPr>
          <p:spPr bwMode="auto">
            <a:xfrm>
              <a:off x="7794796" y="2271681"/>
              <a:ext cx="0" cy="473101"/>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24" name="直接箭头连接符 23"/>
            <p:cNvCxnSpPr/>
            <p:nvPr/>
          </p:nvCxnSpPr>
          <p:spPr bwMode="auto">
            <a:xfrm flipV="1">
              <a:off x="6510241" y="2301901"/>
              <a:ext cx="0" cy="45720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grpSp>
      <p:sp>
        <p:nvSpPr>
          <p:cNvPr id="11" name="文本框 10"/>
          <p:cNvSpPr txBox="1"/>
          <p:nvPr/>
        </p:nvSpPr>
        <p:spPr>
          <a:xfrm>
            <a:off x="152399" y="1494204"/>
            <a:ext cx="6948489" cy="1200329"/>
          </a:xfrm>
          <a:prstGeom prst="rect">
            <a:avLst/>
          </a:prstGeom>
          <a:noFill/>
        </p:spPr>
        <p:txBody>
          <a:bodyPr wrap="square" rtlCol="0">
            <a:spAutoFit/>
          </a:bodyPr>
          <a:lstStyle/>
          <a:p>
            <a:r>
              <a:rPr lang="zh-CN" altLang="en-US" dirty="0" smtClean="0"/>
              <a:t>电子从电容器的一个极板被</a:t>
            </a:r>
            <a:r>
              <a:rPr lang="zh-CN" altLang="en-US" dirty="0"/>
              <a:t>拉</a:t>
            </a:r>
            <a:r>
              <a:rPr lang="zh-CN" altLang="en-US" dirty="0" smtClean="0"/>
              <a:t>到电源，并从电源推到另一个极板。</a:t>
            </a:r>
            <a:endParaRPr lang="en-US" altLang="zh-CN" dirty="0" smtClean="0"/>
          </a:p>
          <a:p>
            <a:r>
              <a:rPr lang="zh-CN" altLang="en-US" dirty="0" smtClean="0"/>
              <a:t>设在充电的某一个瞬间正极板带电量为</a:t>
            </a:r>
            <a:r>
              <a:rPr lang="en-US" altLang="zh-CN" dirty="0" smtClean="0"/>
              <a:t>q</a:t>
            </a:r>
            <a:r>
              <a:rPr lang="zh-CN" altLang="en-US" dirty="0" smtClean="0"/>
              <a:t>，两极板间电压为</a:t>
            </a:r>
            <a:r>
              <a:rPr lang="en-US" altLang="zh-CN" dirty="0" smtClean="0"/>
              <a:t>u</a:t>
            </a:r>
            <a:r>
              <a:rPr lang="zh-CN" altLang="en-US" dirty="0" smtClean="0"/>
              <a:t>，则搬运</a:t>
            </a:r>
            <a:r>
              <a:rPr lang="en-US" altLang="zh-CN" dirty="0" smtClean="0"/>
              <a:t>-</a:t>
            </a:r>
            <a:r>
              <a:rPr lang="en-US" altLang="zh-CN" i="1" dirty="0" err="1" smtClean="0"/>
              <a:t>d</a:t>
            </a:r>
            <a:r>
              <a:rPr lang="en-US" altLang="zh-CN" dirty="0" err="1" smtClean="0"/>
              <a:t>q</a:t>
            </a:r>
            <a:r>
              <a:rPr lang="zh-CN" altLang="en-US" dirty="0" smtClean="0"/>
              <a:t>电量电源所做的功（</a:t>
            </a:r>
            <a:r>
              <a:rPr lang="en-US" altLang="zh-CN" dirty="0" smtClean="0"/>
              <a:t>-</a:t>
            </a:r>
            <a:r>
              <a:rPr lang="en-US" altLang="zh-CN" dirty="0" err="1" smtClean="0"/>
              <a:t>dq</a:t>
            </a:r>
            <a:r>
              <a:rPr lang="zh-CN" altLang="en-US" dirty="0" smtClean="0"/>
              <a:t>从 正极板到负极板后电势能的增加）：</a:t>
            </a:r>
            <a:endParaRPr lang="zh-CN" altLang="en-US" dirty="0"/>
          </a:p>
        </p:txBody>
      </p:sp>
      <p:sp>
        <p:nvSpPr>
          <p:cNvPr id="13" name="文本框 12"/>
          <p:cNvSpPr txBox="1"/>
          <p:nvPr/>
        </p:nvSpPr>
        <p:spPr>
          <a:xfrm>
            <a:off x="1337614" y="2566913"/>
            <a:ext cx="4528804" cy="523220"/>
          </a:xfrm>
          <a:prstGeom prst="rect">
            <a:avLst/>
          </a:prstGeom>
          <a:noFill/>
        </p:spPr>
        <p:txBody>
          <a:bodyPr wrap="none" rtlCol="0">
            <a:spAutoFit/>
          </a:bodyPr>
          <a:lstStyle/>
          <a:p>
            <a:r>
              <a:rPr lang="en-US" altLang="zh-CN" sz="2800" dirty="0" smtClean="0">
                <a:latin typeface="Monotype Corsiva" panose="03010101010201010101" pitchFamily="66" charset="0"/>
              </a:rPr>
              <a:t>(-</a:t>
            </a:r>
            <a:r>
              <a:rPr lang="en-US" altLang="zh-CN" sz="2800" dirty="0" err="1" smtClean="0">
                <a:latin typeface="Monotype Corsiva" panose="03010101010201010101" pitchFamily="66" charset="0"/>
              </a:rPr>
              <a:t>dq</a:t>
            </a:r>
            <a:r>
              <a:rPr lang="en-US" altLang="zh-CN" sz="2800" dirty="0" smtClean="0">
                <a:latin typeface="Monotype Corsiva" panose="03010101010201010101" pitchFamily="66" charset="0"/>
              </a:rPr>
              <a:t> u</a:t>
            </a:r>
            <a:r>
              <a:rPr lang="en-US" altLang="zh-CN" sz="2800" baseline="-25000" dirty="0" smtClean="0">
                <a:latin typeface="Monotype Corsiva" panose="03010101010201010101" pitchFamily="66" charset="0"/>
              </a:rPr>
              <a:t>-</a:t>
            </a:r>
            <a:r>
              <a:rPr lang="en-US" altLang="zh-CN" sz="2800" dirty="0" smtClean="0">
                <a:latin typeface="Monotype Corsiva" panose="03010101010201010101" pitchFamily="66" charset="0"/>
              </a:rPr>
              <a:t>) - (-</a:t>
            </a:r>
            <a:r>
              <a:rPr lang="en-US" altLang="zh-CN" sz="2800" dirty="0" err="1" smtClean="0">
                <a:latin typeface="Monotype Corsiva" panose="03010101010201010101" pitchFamily="66" charset="0"/>
              </a:rPr>
              <a:t>dq</a:t>
            </a:r>
            <a:r>
              <a:rPr lang="en-US" altLang="zh-CN" sz="2800" dirty="0" smtClean="0">
                <a:latin typeface="Monotype Corsiva" panose="03010101010201010101" pitchFamily="66" charset="0"/>
              </a:rPr>
              <a:t> u</a:t>
            </a:r>
            <a:r>
              <a:rPr lang="en-US" altLang="zh-CN" sz="2800" baseline="-25000" dirty="0" smtClean="0">
                <a:latin typeface="Monotype Corsiva" panose="03010101010201010101" pitchFamily="66" charset="0"/>
              </a:rPr>
              <a:t>+</a:t>
            </a:r>
            <a:r>
              <a:rPr lang="en-US" altLang="zh-CN" sz="2800" dirty="0" smtClean="0">
                <a:latin typeface="Monotype Corsiva" panose="03010101010201010101" pitchFamily="66" charset="0"/>
              </a:rPr>
              <a:t>) = </a:t>
            </a:r>
            <a:r>
              <a:rPr lang="en-US" altLang="zh-CN" sz="2800" dirty="0" err="1" smtClean="0">
                <a:latin typeface="Monotype Corsiva" panose="03010101010201010101" pitchFamily="66" charset="0"/>
              </a:rPr>
              <a:t>dq</a:t>
            </a:r>
            <a:r>
              <a:rPr lang="en-US" altLang="zh-CN" sz="2800" dirty="0" smtClean="0">
                <a:latin typeface="Monotype Corsiva" panose="03010101010201010101" pitchFamily="66" charset="0"/>
              </a:rPr>
              <a:t>(u</a:t>
            </a:r>
            <a:r>
              <a:rPr lang="en-US" altLang="zh-CN" sz="2800" baseline="-25000" dirty="0" smtClean="0">
                <a:latin typeface="Monotype Corsiva" panose="03010101010201010101" pitchFamily="66" charset="0"/>
              </a:rPr>
              <a:t>+</a:t>
            </a:r>
            <a:r>
              <a:rPr lang="en-US" altLang="zh-CN" sz="2800" dirty="0" smtClean="0">
                <a:latin typeface="Monotype Corsiva" panose="03010101010201010101" pitchFamily="66" charset="0"/>
              </a:rPr>
              <a:t>-u</a:t>
            </a:r>
            <a:r>
              <a:rPr lang="en-US" altLang="zh-CN" sz="2800" baseline="-25000" dirty="0" smtClean="0">
                <a:latin typeface="Monotype Corsiva" panose="03010101010201010101" pitchFamily="66" charset="0"/>
              </a:rPr>
              <a:t>-</a:t>
            </a:r>
            <a:r>
              <a:rPr lang="en-US" altLang="zh-CN" sz="2800" dirty="0" smtClean="0">
                <a:latin typeface="Monotype Corsiva" panose="03010101010201010101" pitchFamily="66" charset="0"/>
              </a:rPr>
              <a:t>) = </a:t>
            </a:r>
            <a:r>
              <a:rPr lang="en-US" altLang="zh-CN" sz="2800" dirty="0" err="1" smtClean="0">
                <a:latin typeface="Monotype Corsiva" panose="03010101010201010101" pitchFamily="66" charset="0"/>
              </a:rPr>
              <a:t>udq</a:t>
            </a:r>
            <a:endParaRPr lang="zh-CN" altLang="en-US" sz="2800" dirty="0">
              <a:latin typeface="Monotype Corsiva" panose="03010101010201010101" pitchFamily="66" charset="0"/>
            </a:endParaRPr>
          </a:p>
        </p:txBody>
      </p:sp>
      <p:grpSp>
        <p:nvGrpSpPr>
          <p:cNvPr id="19" name="组合 18"/>
          <p:cNvGrpSpPr/>
          <p:nvPr/>
        </p:nvGrpSpPr>
        <p:grpSpPr>
          <a:xfrm>
            <a:off x="234735" y="3144707"/>
            <a:ext cx="3357132" cy="1119020"/>
            <a:chOff x="234735" y="3144707"/>
            <a:chExt cx="3357132" cy="1119020"/>
          </a:xfrm>
        </p:grpSpPr>
        <p:sp>
          <p:nvSpPr>
            <p:cNvPr id="14" name="文本框 13"/>
            <p:cNvSpPr txBox="1"/>
            <p:nvPr/>
          </p:nvSpPr>
          <p:spPr>
            <a:xfrm>
              <a:off x="234735" y="3144707"/>
              <a:ext cx="2044149" cy="646331"/>
            </a:xfrm>
            <a:prstGeom prst="rect">
              <a:avLst/>
            </a:prstGeom>
            <a:noFill/>
          </p:spPr>
          <p:txBody>
            <a:bodyPr wrap="none" rtlCol="0">
              <a:spAutoFit/>
            </a:bodyPr>
            <a:lstStyle/>
            <a:p>
              <a:r>
                <a:rPr lang="zh-CN" altLang="en-US" dirty="0" smtClean="0"/>
                <a:t>在整个充电过程中</a:t>
              </a:r>
              <a:endParaRPr lang="en-US" altLang="zh-CN" dirty="0" smtClean="0"/>
            </a:p>
            <a:p>
              <a:endParaRPr lang="zh-CN" altLang="en-US" dirty="0"/>
            </a:p>
          </p:txBody>
        </p:sp>
        <p:graphicFrame>
          <p:nvGraphicFramePr>
            <p:cNvPr id="32" name="Object 3"/>
            <p:cNvGraphicFramePr>
              <a:graphicFrameLocks noChangeAspect="1"/>
            </p:cNvGraphicFramePr>
            <p:nvPr>
              <p:extLst>
                <p:ext uri="{D42A27DB-BD31-4B8C-83A1-F6EECF244321}">
                  <p14:modId xmlns:p14="http://schemas.microsoft.com/office/powerpoint/2010/main" val="1706158455"/>
                </p:ext>
              </p:extLst>
            </p:nvPr>
          </p:nvGraphicFramePr>
          <p:xfrm>
            <a:off x="1921934" y="3540761"/>
            <a:ext cx="1669933" cy="722966"/>
          </p:xfrm>
          <a:graphic>
            <a:graphicData uri="http://schemas.openxmlformats.org/presentationml/2006/ole">
              <mc:AlternateContent xmlns:mc="http://schemas.openxmlformats.org/markup-compatibility/2006">
                <mc:Choice xmlns:v="urn:schemas-microsoft-com:vml" Requires="v">
                  <p:oleObj spid="_x0000_s55379" name="公式" r:id="rId7" imgW="761760" imgH="330120" progId="Equation.3">
                    <p:embed/>
                  </p:oleObj>
                </mc:Choice>
                <mc:Fallback>
                  <p:oleObj name="公式" r:id="rId7" imgW="761760" imgH="330120" progId="Equation.3">
                    <p:embed/>
                    <p:pic>
                      <p:nvPicPr>
                        <p:cNvPr id="55303" name="Object 3"/>
                        <p:cNvPicPr>
                          <a:picLocks noChangeAspect="1" noChangeArrowheads="1"/>
                        </p:cNvPicPr>
                        <p:nvPr/>
                      </p:nvPicPr>
                      <p:blipFill>
                        <a:blip r:embed="rId8"/>
                        <a:srcRect/>
                        <a:stretch>
                          <a:fillRect/>
                        </a:stretch>
                      </p:blipFill>
                      <p:spPr bwMode="auto">
                        <a:xfrm>
                          <a:off x="1921934" y="3540761"/>
                          <a:ext cx="1669933" cy="722966"/>
                        </a:xfrm>
                        <a:prstGeom prst="rect">
                          <a:avLst/>
                        </a:prstGeom>
                        <a:noFill/>
                        <a:ln>
                          <a:noFill/>
                        </a:ln>
                        <a:effectLst/>
                        <a:extLst/>
                      </p:spPr>
                    </p:pic>
                  </p:oleObj>
                </mc:Fallback>
              </mc:AlternateContent>
            </a:graphicData>
          </a:graphic>
        </p:graphicFrame>
      </p:grpSp>
      <p:sp>
        <p:nvSpPr>
          <p:cNvPr id="16" name="文本框 15"/>
          <p:cNvSpPr txBox="1"/>
          <p:nvPr/>
        </p:nvSpPr>
        <p:spPr>
          <a:xfrm>
            <a:off x="4356804" y="3719334"/>
            <a:ext cx="1529586" cy="369332"/>
          </a:xfrm>
          <a:prstGeom prst="rect">
            <a:avLst/>
          </a:prstGeom>
          <a:noFill/>
        </p:spPr>
        <p:txBody>
          <a:bodyPr wrap="none" rtlCol="0">
            <a:spAutoFit/>
          </a:bodyPr>
          <a:lstStyle/>
          <a:p>
            <a:r>
              <a:rPr lang="zh-CN" altLang="en-US" dirty="0" smtClean="0"/>
              <a:t>由于：</a:t>
            </a:r>
            <a:r>
              <a:rPr lang="en-US" altLang="zh-CN" dirty="0" smtClean="0"/>
              <a:t>u=q/C</a:t>
            </a:r>
            <a:endParaRPr lang="zh-CN" altLang="en-US" dirty="0"/>
          </a:p>
        </p:txBody>
      </p:sp>
      <p:graphicFrame>
        <p:nvGraphicFramePr>
          <p:cNvPr id="34" name="Object 3"/>
          <p:cNvGraphicFramePr>
            <a:graphicFrameLocks noChangeAspect="1"/>
          </p:cNvGraphicFramePr>
          <p:nvPr>
            <p:extLst>
              <p:ext uri="{D42A27DB-BD31-4B8C-83A1-F6EECF244321}">
                <p14:modId xmlns:p14="http://schemas.microsoft.com/office/powerpoint/2010/main" val="4214035876"/>
              </p:ext>
            </p:extLst>
          </p:nvPr>
        </p:nvGraphicFramePr>
        <p:xfrm>
          <a:off x="1872781" y="4529216"/>
          <a:ext cx="3813942" cy="917337"/>
        </p:xfrm>
        <a:graphic>
          <a:graphicData uri="http://schemas.openxmlformats.org/presentationml/2006/ole">
            <mc:AlternateContent xmlns:mc="http://schemas.openxmlformats.org/markup-compatibility/2006">
              <mc:Choice xmlns:v="urn:schemas-microsoft-com:vml" Requires="v">
                <p:oleObj spid="_x0000_s55380" name="公式" r:id="rId9" imgW="1739880" imgH="419040" progId="Equation.3">
                  <p:embed/>
                </p:oleObj>
              </mc:Choice>
              <mc:Fallback>
                <p:oleObj name="公式" r:id="rId9" imgW="1739880" imgH="419040" progId="Equation.3">
                  <p:embed/>
                  <p:pic>
                    <p:nvPicPr>
                      <p:cNvPr id="32" name="Object 3"/>
                      <p:cNvPicPr>
                        <a:picLocks noChangeAspect="1" noChangeArrowheads="1"/>
                      </p:cNvPicPr>
                      <p:nvPr/>
                    </p:nvPicPr>
                    <p:blipFill>
                      <a:blip r:embed="rId10"/>
                      <a:srcRect/>
                      <a:stretch>
                        <a:fillRect/>
                      </a:stretch>
                    </p:blipFill>
                    <p:spPr bwMode="auto">
                      <a:xfrm>
                        <a:off x="1872781" y="4529216"/>
                        <a:ext cx="3813942" cy="917337"/>
                      </a:xfrm>
                      <a:prstGeom prst="rect">
                        <a:avLst/>
                      </a:prstGeom>
                      <a:noFill/>
                      <a:ln>
                        <a:noFill/>
                      </a:ln>
                      <a:effectLst/>
                      <a:extLst/>
                    </p:spPr>
                  </p:pic>
                </p:oleObj>
              </mc:Fallback>
            </mc:AlternateContent>
          </a:graphicData>
        </a:graphic>
      </p:graphicFrame>
      <p:graphicFrame>
        <p:nvGraphicFramePr>
          <p:cNvPr id="36" name="Object 3"/>
          <p:cNvGraphicFramePr>
            <a:graphicFrameLocks noChangeAspect="1"/>
          </p:cNvGraphicFramePr>
          <p:nvPr>
            <p:extLst>
              <p:ext uri="{D42A27DB-BD31-4B8C-83A1-F6EECF244321}">
                <p14:modId xmlns:p14="http://schemas.microsoft.com/office/powerpoint/2010/main" val="1654447736"/>
              </p:ext>
            </p:extLst>
          </p:nvPr>
        </p:nvGraphicFramePr>
        <p:xfrm>
          <a:off x="5125883" y="4530001"/>
          <a:ext cx="2894012" cy="917575"/>
        </p:xfrm>
        <a:graphic>
          <a:graphicData uri="http://schemas.openxmlformats.org/presentationml/2006/ole">
            <mc:AlternateContent xmlns:mc="http://schemas.openxmlformats.org/markup-compatibility/2006">
              <mc:Choice xmlns:v="urn:schemas-microsoft-com:vml" Requires="v">
                <p:oleObj spid="_x0000_s55381" name="公式" r:id="rId11" imgW="1320480" imgH="419040" progId="Equation.3">
                  <p:embed/>
                </p:oleObj>
              </mc:Choice>
              <mc:Fallback>
                <p:oleObj name="公式" r:id="rId11" imgW="1320480" imgH="419040" progId="Equation.3">
                  <p:embed/>
                  <p:pic>
                    <p:nvPicPr>
                      <p:cNvPr id="34" name="Object 3"/>
                      <p:cNvPicPr>
                        <a:picLocks noChangeAspect="1" noChangeArrowheads="1"/>
                      </p:cNvPicPr>
                      <p:nvPr/>
                    </p:nvPicPr>
                    <p:blipFill>
                      <a:blip r:embed="rId12"/>
                      <a:srcRect/>
                      <a:stretch>
                        <a:fillRect/>
                      </a:stretch>
                    </p:blipFill>
                    <p:spPr bwMode="auto">
                      <a:xfrm>
                        <a:off x="5125883" y="4530001"/>
                        <a:ext cx="2894012" cy="91757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ADF4228-592C-4DCB-A247-944037323490}" type="slidenum">
              <a:rPr lang="en-US" altLang="zh-CN" sz="800" b="0" smtClean="0"/>
              <a:pPr>
                <a:spcBef>
                  <a:spcPct val="0"/>
                </a:spcBef>
                <a:buFontTx/>
                <a:buNone/>
              </a:pPr>
              <a:t>58</a:t>
            </a:fld>
            <a:endParaRPr lang="en-US" altLang="zh-CN" sz="800" b="0" smtClean="0"/>
          </a:p>
        </p:txBody>
      </p:sp>
      <p:sp>
        <p:nvSpPr>
          <p:cNvPr id="55299" name="Rectangle 2"/>
          <p:cNvSpPr>
            <a:spLocks noGrp="1" noChangeArrowheads="1"/>
          </p:cNvSpPr>
          <p:nvPr>
            <p:ph type="title"/>
          </p:nvPr>
        </p:nvSpPr>
        <p:spPr/>
        <p:txBody>
          <a:bodyPr/>
          <a:lstStyle/>
          <a:p>
            <a:pPr eaLnBrk="1" hangingPunct="1"/>
            <a:r>
              <a:rPr lang="zh-CN" altLang="en-US" smtClean="0">
                <a:solidFill>
                  <a:srgbClr val="792B25"/>
                </a:solidFill>
              </a:rPr>
              <a:t>电容器存储的能量</a:t>
            </a:r>
          </a:p>
        </p:txBody>
      </p:sp>
      <p:graphicFrame>
        <p:nvGraphicFramePr>
          <p:cNvPr id="55300" name="Object 4"/>
          <p:cNvGraphicFramePr>
            <a:graphicFrameLocks noChangeAspect="1"/>
          </p:cNvGraphicFramePr>
          <p:nvPr/>
        </p:nvGraphicFramePr>
        <p:xfrm>
          <a:off x="228600" y="2514600"/>
          <a:ext cx="5145088" cy="1228725"/>
        </p:xfrm>
        <a:graphic>
          <a:graphicData uri="http://schemas.openxmlformats.org/presentationml/2006/ole">
            <mc:AlternateContent xmlns:mc="http://schemas.openxmlformats.org/markup-compatibility/2006">
              <mc:Choice xmlns:v="urn:schemas-microsoft-com:vml" Requires="v">
                <p:oleObj spid="_x0000_s74784" name="公式" r:id="rId3" imgW="1752600" imgH="419100" progId="Equation.3">
                  <p:embed/>
                </p:oleObj>
              </mc:Choice>
              <mc:Fallback>
                <p:oleObj name="公式" r:id="rId3" imgW="1752600" imgH="419100" progId="Equation.3">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14600"/>
                        <a:ext cx="5145088"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AutoShape 6"/>
          <p:cNvSpPr>
            <a:spLocks noChangeArrowheads="1"/>
          </p:cNvSpPr>
          <p:nvPr/>
        </p:nvSpPr>
        <p:spPr bwMode="auto">
          <a:xfrm>
            <a:off x="228600" y="1143000"/>
            <a:ext cx="3581400" cy="1295400"/>
          </a:xfrm>
          <a:prstGeom prst="cloudCallout">
            <a:avLst>
              <a:gd name="adj1" fmla="val 9278"/>
              <a:gd name="adj2" fmla="val 91519"/>
            </a:avLst>
          </a:prstGeom>
          <a:solidFill>
            <a:schemeClr val="accent1"/>
          </a:solidFill>
          <a:ln w="9525">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仅当</a:t>
            </a:r>
            <a:r>
              <a:rPr lang="en-US" altLang="zh-CN" sz="2400"/>
              <a:t>Q1=-Q2</a:t>
            </a:r>
            <a:r>
              <a:rPr lang="zh-CN" altLang="en-US" sz="2400"/>
              <a:t>时</a:t>
            </a:r>
          </a:p>
          <a:p>
            <a:pPr algn="ctr" eaLnBrk="1" hangingPunct="1">
              <a:spcBef>
                <a:spcPct val="0"/>
              </a:spcBef>
              <a:buFontTx/>
              <a:buNone/>
            </a:pPr>
            <a:endParaRPr lang="en-US" altLang="zh-CN" sz="2400"/>
          </a:p>
        </p:txBody>
      </p:sp>
      <p:grpSp>
        <p:nvGrpSpPr>
          <p:cNvPr id="55302" name="Group 7"/>
          <p:cNvGrpSpPr>
            <a:grpSpLocks/>
          </p:cNvGrpSpPr>
          <p:nvPr/>
        </p:nvGrpSpPr>
        <p:grpSpPr bwMode="auto">
          <a:xfrm>
            <a:off x="5486400" y="1447800"/>
            <a:ext cx="3429000" cy="2286000"/>
            <a:chOff x="2640" y="912"/>
            <a:chExt cx="2880" cy="1872"/>
          </a:xfrm>
        </p:grpSpPr>
        <p:sp>
          <p:nvSpPr>
            <p:cNvPr id="55304" name="Rectangle 8"/>
            <p:cNvSpPr>
              <a:spLocks noChangeArrowheads="1"/>
            </p:cNvSpPr>
            <p:nvPr/>
          </p:nvSpPr>
          <p:spPr bwMode="auto">
            <a:xfrm>
              <a:off x="2640" y="912"/>
              <a:ext cx="2880" cy="1872"/>
            </a:xfrm>
            <a:prstGeom prst="rect">
              <a:avLst/>
            </a:prstGeom>
            <a:solidFill>
              <a:schemeClr val="bg1"/>
            </a:solidFill>
            <a:ln w="9525">
              <a:solidFill>
                <a:schemeClr val="tx2"/>
              </a:solidFill>
              <a:miter lim="800000"/>
              <a:headEnd/>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305" name="Line 9"/>
            <p:cNvSpPr>
              <a:spLocks noChangeShapeType="1"/>
            </p:cNvSpPr>
            <p:nvPr/>
          </p:nvSpPr>
          <p:spPr bwMode="auto">
            <a:xfrm>
              <a:off x="4128"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306" name="Object 11"/>
            <p:cNvGraphicFramePr>
              <a:graphicFrameLocks noChangeAspect="1"/>
            </p:cNvGraphicFramePr>
            <p:nvPr/>
          </p:nvGraphicFramePr>
          <p:xfrm>
            <a:off x="4180" y="950"/>
            <a:ext cx="307" cy="355"/>
          </p:xfrm>
          <a:graphic>
            <a:graphicData uri="http://schemas.openxmlformats.org/presentationml/2006/ole">
              <mc:AlternateContent xmlns:mc="http://schemas.openxmlformats.org/markup-compatibility/2006">
                <mc:Choice xmlns:v="urn:schemas-microsoft-com:vml" Requires="v">
                  <p:oleObj spid="_x0000_s74785" name="Equation" r:id="rId5" imgW="152202" imgH="177569" progId="Equation.3">
                    <p:embed/>
                  </p:oleObj>
                </mc:Choice>
                <mc:Fallback>
                  <p:oleObj name="Equation" r:id="rId5" imgW="152202" imgH="177569" progId="Equation.3">
                    <p:embed/>
                    <p:pic>
                      <p:nvPicPr>
                        <p:cNvPr id="55306"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0" y="950"/>
                          <a:ext cx="30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Freeform 13"/>
            <p:cNvSpPr>
              <a:spLocks/>
            </p:cNvSpPr>
            <p:nvPr/>
          </p:nvSpPr>
          <p:spPr bwMode="auto">
            <a:xfrm>
              <a:off x="4128" y="1440"/>
              <a:ext cx="384" cy="768"/>
            </a:xfrm>
            <a:custGeom>
              <a:avLst/>
              <a:gdLst>
                <a:gd name="T0" fmla="*/ 0 w 384"/>
                <a:gd name="T1" fmla="*/ 0 h 768"/>
                <a:gd name="T2" fmla="*/ 384 w 384"/>
                <a:gd name="T3" fmla="*/ 0 h 768"/>
                <a:gd name="T4" fmla="*/ 384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308" name="Line 14"/>
            <p:cNvSpPr>
              <a:spLocks noChangeShapeType="1"/>
            </p:cNvSpPr>
            <p:nvPr/>
          </p:nvSpPr>
          <p:spPr bwMode="auto">
            <a:xfrm>
              <a:off x="4128" y="20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9" name="Freeform 16"/>
            <p:cNvSpPr>
              <a:spLocks/>
            </p:cNvSpPr>
            <p:nvPr/>
          </p:nvSpPr>
          <p:spPr bwMode="auto">
            <a:xfrm flipH="1">
              <a:off x="3552" y="1440"/>
              <a:ext cx="496" cy="768"/>
            </a:xfrm>
            <a:custGeom>
              <a:avLst/>
              <a:gdLst>
                <a:gd name="T0" fmla="*/ 0 w 384"/>
                <a:gd name="T1" fmla="*/ 0 h 768"/>
                <a:gd name="T2" fmla="*/ 10062 w 384"/>
                <a:gd name="T3" fmla="*/ 0 h 768"/>
                <a:gd name="T4" fmla="*/ 10062 w 384"/>
                <a:gd name="T5" fmla="*/ 768 h 768"/>
                <a:gd name="T6" fmla="*/ 0 w 384"/>
                <a:gd name="T7" fmla="*/ 768 h 768"/>
                <a:gd name="T8" fmla="*/ 0 60000 65536"/>
                <a:gd name="T9" fmla="*/ 0 60000 65536"/>
                <a:gd name="T10" fmla="*/ 0 60000 65536"/>
                <a:gd name="T11" fmla="*/ 0 60000 65536"/>
                <a:gd name="T12" fmla="*/ 0 w 384"/>
                <a:gd name="T13" fmla="*/ 0 h 768"/>
                <a:gd name="T14" fmla="*/ 384 w 384"/>
                <a:gd name="T15" fmla="*/ 768 h 768"/>
              </a:gdLst>
              <a:ahLst/>
              <a:cxnLst>
                <a:cxn ang="T8">
                  <a:pos x="T0" y="T1"/>
                </a:cxn>
                <a:cxn ang="T9">
                  <a:pos x="T2" y="T3"/>
                </a:cxn>
                <a:cxn ang="T10">
                  <a:pos x="T4" y="T5"/>
                </a:cxn>
                <a:cxn ang="T11">
                  <a:pos x="T6" y="T7"/>
                </a:cxn>
              </a:cxnLst>
              <a:rect l="T12" t="T13" r="T14" b="T15"/>
              <a:pathLst>
                <a:path w="384" h="768">
                  <a:moveTo>
                    <a:pt x="0" y="0"/>
                  </a:moveTo>
                  <a:lnTo>
                    <a:pt x="384" y="0"/>
                  </a:lnTo>
                  <a:lnTo>
                    <a:pt x="384" y="768"/>
                  </a:lnTo>
                  <a:lnTo>
                    <a:pt x="0" y="768"/>
                  </a:lnTo>
                </a:path>
              </a:pathLst>
            </a:cu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310" name="Line 21"/>
            <p:cNvSpPr>
              <a:spLocks noChangeShapeType="1"/>
            </p:cNvSpPr>
            <p:nvPr/>
          </p:nvSpPr>
          <p:spPr bwMode="auto">
            <a:xfrm>
              <a:off x="4048" y="1248"/>
              <a:ext cx="0" cy="3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1" name="Line 22"/>
            <p:cNvSpPr>
              <a:spLocks noChangeShapeType="1"/>
            </p:cNvSpPr>
            <p:nvPr/>
          </p:nvSpPr>
          <p:spPr bwMode="auto">
            <a:xfrm>
              <a:off x="4048" y="2110"/>
              <a:ext cx="0" cy="17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5303" name="Object 3"/>
          <p:cNvGraphicFramePr>
            <a:graphicFrameLocks noChangeAspect="1"/>
          </p:cNvGraphicFramePr>
          <p:nvPr/>
        </p:nvGraphicFramePr>
        <p:xfrm>
          <a:off x="609600" y="4648200"/>
          <a:ext cx="7159625" cy="1228725"/>
        </p:xfrm>
        <a:graphic>
          <a:graphicData uri="http://schemas.openxmlformats.org/presentationml/2006/ole">
            <mc:AlternateContent xmlns:mc="http://schemas.openxmlformats.org/markup-compatibility/2006">
              <mc:Choice xmlns:v="urn:schemas-microsoft-com:vml" Requires="v">
                <p:oleObj spid="_x0000_s74786" name="Equation" r:id="rId7" imgW="2438400" imgH="419100" progId="Equation.3">
                  <p:embed/>
                </p:oleObj>
              </mc:Choice>
              <mc:Fallback>
                <p:oleObj name="Equation" r:id="rId7" imgW="2438400" imgH="419100" progId="Equation.3">
                  <p:embed/>
                  <p:pic>
                    <p:nvPicPr>
                      <p:cNvPr id="5530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648200"/>
                        <a:ext cx="715962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98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228600" y="3581400"/>
            <a:ext cx="2438400" cy="990600"/>
          </a:xfrm>
        </p:spPr>
        <p:txBody>
          <a:bodyPr/>
          <a:lstStyle/>
          <a:p>
            <a:r>
              <a:rPr lang="zh-CN" altLang="en-US" sz="3200" smtClean="0"/>
              <a:t>补充作业</a:t>
            </a:r>
          </a:p>
        </p:txBody>
      </p:sp>
      <p:sp>
        <p:nvSpPr>
          <p:cNvPr id="3174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710E171-341F-4B90-B6A2-6256538F057F}" type="slidenum">
              <a:rPr lang="en-US" altLang="zh-CN" sz="800" b="0" smtClean="0"/>
              <a:pPr>
                <a:spcBef>
                  <a:spcPct val="0"/>
                </a:spcBef>
                <a:buFontTx/>
                <a:buNone/>
              </a:pPr>
              <a:t>59</a:t>
            </a:fld>
            <a:endParaRPr lang="en-US" altLang="zh-CN" sz="800" b="0" smtClean="0"/>
          </a:p>
        </p:txBody>
      </p:sp>
      <p:sp>
        <p:nvSpPr>
          <p:cNvPr id="31748" name="Oval 3"/>
          <p:cNvSpPr>
            <a:spLocks noChangeArrowheads="1"/>
          </p:cNvSpPr>
          <p:nvPr/>
        </p:nvSpPr>
        <p:spPr bwMode="auto">
          <a:xfrm>
            <a:off x="6324600" y="34290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31749" name="Oval 4"/>
          <p:cNvSpPr>
            <a:spLocks noChangeArrowheads="1"/>
          </p:cNvSpPr>
          <p:nvPr/>
        </p:nvSpPr>
        <p:spPr bwMode="auto">
          <a:xfrm>
            <a:off x="6324600" y="44196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31750" name="Oval 5"/>
          <p:cNvSpPr>
            <a:spLocks noChangeArrowheads="1"/>
          </p:cNvSpPr>
          <p:nvPr/>
        </p:nvSpPr>
        <p:spPr bwMode="auto">
          <a:xfrm>
            <a:off x="7467600" y="34290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31751" name="Oval 6"/>
          <p:cNvSpPr>
            <a:spLocks noChangeArrowheads="1"/>
          </p:cNvSpPr>
          <p:nvPr/>
        </p:nvSpPr>
        <p:spPr bwMode="auto">
          <a:xfrm>
            <a:off x="7467600" y="44196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cxnSp>
        <p:nvCxnSpPr>
          <p:cNvPr id="31752" name="Straight Arrow Connector 8"/>
          <p:cNvCxnSpPr>
            <a:cxnSpLocks noChangeShapeType="1"/>
            <a:stCxn id="31748" idx="6"/>
            <a:endCxn id="31750" idx="2"/>
          </p:cNvCxnSpPr>
          <p:nvPr/>
        </p:nvCxnSpPr>
        <p:spPr bwMode="auto">
          <a:xfrm>
            <a:off x="6477000" y="3505200"/>
            <a:ext cx="990600" cy="1588"/>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 name="TextBox 9"/>
          <p:cNvSpPr txBox="1"/>
          <p:nvPr/>
        </p:nvSpPr>
        <p:spPr>
          <a:xfrm>
            <a:off x="6400800" y="2971800"/>
            <a:ext cx="1063625" cy="523875"/>
          </a:xfrm>
          <a:prstGeom prst="rect">
            <a:avLst/>
          </a:prstGeom>
          <a:noFill/>
        </p:spPr>
        <p:txBody>
          <a:bodyPr wrap="none">
            <a:spAutoFit/>
          </a:bodyPr>
          <a:lstStyle/>
          <a:p>
            <a:pPr eaLnBrk="1" hangingPunct="1">
              <a:defRPr/>
            </a:pPr>
            <a:r>
              <a:rPr lang="en-US" altLang="zh-CN" sz="2800" dirty="0"/>
              <a:t>1.0 </a:t>
            </a:r>
            <a:r>
              <a:rPr lang="en-US" altLang="zh-CN" sz="2800" i="1" dirty="0">
                <a:latin typeface="+mj-lt"/>
              </a:rPr>
              <a:t>m</a:t>
            </a:r>
            <a:endParaRPr lang="zh-CN" altLang="en-US" sz="2800" i="1" dirty="0">
              <a:latin typeface="+mj-lt"/>
            </a:endParaRPr>
          </a:p>
        </p:txBody>
      </p:sp>
      <p:sp>
        <p:nvSpPr>
          <p:cNvPr id="11" name="TextBox 10"/>
          <p:cNvSpPr txBox="1"/>
          <p:nvPr/>
        </p:nvSpPr>
        <p:spPr>
          <a:xfrm>
            <a:off x="5334000" y="3810000"/>
            <a:ext cx="1063625" cy="523875"/>
          </a:xfrm>
          <a:prstGeom prst="rect">
            <a:avLst/>
          </a:prstGeom>
          <a:noFill/>
        </p:spPr>
        <p:txBody>
          <a:bodyPr wrap="none">
            <a:spAutoFit/>
          </a:bodyPr>
          <a:lstStyle/>
          <a:p>
            <a:pPr eaLnBrk="1" hangingPunct="1">
              <a:defRPr/>
            </a:pPr>
            <a:r>
              <a:rPr lang="en-US" altLang="zh-CN" sz="2800" dirty="0"/>
              <a:t>1.0 </a:t>
            </a:r>
            <a:r>
              <a:rPr lang="en-US" altLang="zh-CN" sz="2800" i="1" dirty="0">
                <a:latin typeface="+mj-lt"/>
              </a:rPr>
              <a:t>m</a:t>
            </a:r>
            <a:endParaRPr lang="zh-CN" altLang="en-US" sz="2800" i="1" dirty="0">
              <a:latin typeface="+mj-lt"/>
            </a:endParaRPr>
          </a:p>
        </p:txBody>
      </p:sp>
      <p:cxnSp>
        <p:nvCxnSpPr>
          <p:cNvPr id="31755" name="Straight Arrow Connector 11"/>
          <p:cNvCxnSpPr>
            <a:cxnSpLocks noChangeShapeType="1"/>
            <a:endCxn id="31749" idx="0"/>
          </p:cNvCxnSpPr>
          <p:nvPr/>
        </p:nvCxnSpPr>
        <p:spPr bwMode="auto">
          <a:xfrm rot="5400000">
            <a:off x="5981701" y="4000500"/>
            <a:ext cx="838200" cy="3175"/>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 name="TextBox 13"/>
          <p:cNvSpPr txBox="1"/>
          <p:nvPr/>
        </p:nvSpPr>
        <p:spPr>
          <a:xfrm>
            <a:off x="304800" y="4648200"/>
            <a:ext cx="8610600" cy="2032000"/>
          </a:xfrm>
          <a:prstGeom prst="rect">
            <a:avLst/>
          </a:prstGeom>
          <a:noFill/>
        </p:spPr>
        <p:txBody>
          <a:bodyPr>
            <a:spAutoFit/>
          </a:bodyPr>
          <a:lstStyle/>
          <a:p>
            <a:pPr eaLnBrk="1" hangingPunct="1">
              <a:lnSpc>
                <a:spcPct val="150000"/>
              </a:lnSpc>
              <a:defRPr/>
            </a:pPr>
            <a:r>
              <a:rPr lang="zh-CN" altLang="en-US" sz="2800" dirty="0"/>
              <a:t>四根半径为</a:t>
            </a:r>
            <a:r>
              <a:rPr lang="en-US" altLang="zh-CN" sz="2800" i="1" dirty="0">
                <a:latin typeface="+mj-lt"/>
              </a:rPr>
              <a:t>r </a:t>
            </a:r>
            <a:r>
              <a:rPr lang="en-US" altLang="zh-CN" sz="2800" dirty="0">
                <a:latin typeface="+mj-lt"/>
              </a:rPr>
              <a:t>= 0.010 </a:t>
            </a:r>
            <a:r>
              <a:rPr lang="en-US" altLang="zh-CN" sz="2800" i="1" dirty="0">
                <a:latin typeface="+mj-lt"/>
              </a:rPr>
              <a:t>m</a:t>
            </a:r>
            <a:r>
              <a:rPr lang="zh-CN" altLang="en-US" sz="2800" dirty="0"/>
              <a:t>无限长的平行导线，构成一个法拉第笼（用无限细的导线连接这四根导线）。外加电场沿</a:t>
            </a:r>
            <a:r>
              <a:rPr lang="en-US" altLang="zh-CN" sz="2800" dirty="0"/>
              <a:t>X</a:t>
            </a:r>
            <a:r>
              <a:rPr lang="zh-CN" altLang="en-US" sz="2800" dirty="0"/>
              <a:t>轴，大小为</a:t>
            </a:r>
            <a:r>
              <a:rPr lang="en-US" altLang="zh-CN" sz="2800" dirty="0"/>
              <a:t>1.0 </a:t>
            </a:r>
            <a:r>
              <a:rPr lang="en-US" altLang="zh-CN" sz="2800" i="1" dirty="0">
                <a:latin typeface="+mj-lt"/>
              </a:rPr>
              <a:t>V/m</a:t>
            </a:r>
            <a:r>
              <a:rPr lang="zh-CN" altLang="en-US" sz="2800" dirty="0"/>
              <a:t>。求</a:t>
            </a:r>
            <a:r>
              <a:rPr lang="en-US" altLang="zh-CN" sz="2800" dirty="0"/>
              <a:t>X</a:t>
            </a:r>
            <a:r>
              <a:rPr lang="zh-CN" altLang="en-US" sz="2800" dirty="0"/>
              <a:t>轴上的电场分布。</a:t>
            </a:r>
          </a:p>
        </p:txBody>
      </p:sp>
      <p:cxnSp>
        <p:nvCxnSpPr>
          <p:cNvPr id="31757" name="Straight Arrow Connector 15"/>
          <p:cNvCxnSpPr>
            <a:cxnSpLocks noChangeShapeType="1"/>
          </p:cNvCxnSpPr>
          <p:nvPr/>
        </p:nvCxnSpPr>
        <p:spPr bwMode="auto">
          <a:xfrm>
            <a:off x="6934200" y="4038600"/>
            <a:ext cx="1676400" cy="1588"/>
          </a:xfrm>
          <a:prstGeom prst="straightConnector1">
            <a:avLst/>
          </a:prstGeom>
          <a:noFill/>
          <a:ln w="22225"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17" name="TextBox 16"/>
          <p:cNvSpPr txBox="1"/>
          <p:nvPr/>
        </p:nvSpPr>
        <p:spPr>
          <a:xfrm>
            <a:off x="8382000" y="3962400"/>
            <a:ext cx="363538" cy="523875"/>
          </a:xfrm>
          <a:prstGeom prst="rect">
            <a:avLst/>
          </a:prstGeom>
          <a:noFill/>
        </p:spPr>
        <p:txBody>
          <a:bodyPr wrap="none">
            <a:spAutoFit/>
          </a:bodyPr>
          <a:lstStyle/>
          <a:p>
            <a:pPr eaLnBrk="1" hangingPunct="1">
              <a:defRPr/>
            </a:pPr>
            <a:r>
              <a:rPr lang="en-US" altLang="zh-CN" sz="2800" i="1" dirty="0">
                <a:latin typeface="+mj-lt"/>
              </a:rPr>
              <a:t>x</a:t>
            </a:r>
            <a:endParaRPr lang="zh-CN" altLang="en-US" sz="2800" i="1" dirty="0">
              <a:latin typeface="+mj-lt"/>
            </a:endParaRPr>
          </a:p>
        </p:txBody>
      </p:sp>
      <p:sp>
        <p:nvSpPr>
          <p:cNvPr id="31759" name="Rectangle 3"/>
          <p:cNvSpPr txBox="1">
            <a:spLocks noChangeArrowheads="1"/>
          </p:cNvSpPr>
          <p:nvPr/>
        </p:nvSpPr>
        <p:spPr bwMode="auto">
          <a:xfrm>
            <a:off x="0" y="0"/>
            <a:ext cx="8763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dirty="0">
                <a:solidFill>
                  <a:srgbClr val="006600"/>
                </a:solidFill>
                <a:latin typeface="Times New Roman" panose="02020603050405020304" pitchFamily="18" charset="0"/>
              </a:rPr>
              <a:t> </a:t>
            </a:r>
          </a:p>
          <a:p>
            <a:pPr algn="just" eaLnBrk="1" hangingPunct="1">
              <a:buFontTx/>
              <a:buNone/>
            </a:pPr>
            <a:endParaRPr lang="en-US" altLang="zh-CN" dirty="0">
              <a:solidFill>
                <a:srgbClr val="006600"/>
              </a:solidFill>
              <a:latin typeface="Times New Roman" panose="02020603050405020304" pitchFamily="18" charset="0"/>
            </a:endParaRPr>
          </a:p>
          <a:p>
            <a:pPr algn="just" eaLnBrk="1" hangingPunct="1">
              <a:buFontTx/>
              <a:buNone/>
            </a:pPr>
            <a:r>
              <a:rPr lang="en-US" altLang="zh-CN" dirty="0">
                <a:solidFill>
                  <a:srgbClr val="006600"/>
                </a:solidFill>
                <a:latin typeface="Times New Roman" panose="02020603050405020304" pitchFamily="18" charset="0"/>
              </a:rPr>
              <a:t>                      </a:t>
            </a:r>
            <a:r>
              <a:rPr lang="zh-CN" altLang="en-US" dirty="0">
                <a:solidFill>
                  <a:srgbClr val="006600"/>
                </a:solidFill>
                <a:latin typeface="Times New Roman" panose="02020603050405020304" pitchFamily="18" charset="0"/>
              </a:rPr>
              <a:t>习题，</a:t>
            </a:r>
            <a:r>
              <a:rPr lang="en-US" altLang="zh-CN" dirty="0">
                <a:solidFill>
                  <a:srgbClr val="006600"/>
                </a:solidFill>
                <a:latin typeface="Times New Roman" panose="02020603050405020304" pitchFamily="18" charset="0"/>
              </a:rPr>
              <a:t>P95</a:t>
            </a:r>
            <a:r>
              <a:rPr lang="zh-CN" altLang="en-US" dirty="0">
                <a:solidFill>
                  <a:srgbClr val="006600"/>
                </a:solidFill>
                <a:latin typeface="Times New Roman" panose="02020603050405020304" pitchFamily="18" charset="0"/>
              </a:rPr>
              <a:t>：</a:t>
            </a:r>
          </a:p>
          <a:p>
            <a:pPr algn="just" eaLnBrk="1" hangingPunct="1">
              <a:buFontTx/>
              <a:buNone/>
            </a:pPr>
            <a:r>
              <a:rPr lang="zh-CN" altLang="en-US" dirty="0">
                <a:solidFill>
                  <a:srgbClr val="006600"/>
                </a:solidFill>
                <a:latin typeface="Times New Roman" panose="02020603050405020304" pitchFamily="18" charset="0"/>
              </a:rPr>
              <a:t>                           </a:t>
            </a:r>
            <a:r>
              <a:rPr lang="en-US" altLang="zh-CN" dirty="0" smtClean="0">
                <a:solidFill>
                  <a:srgbClr val="006600"/>
                </a:solidFill>
                <a:latin typeface="Times New Roman" panose="02020603050405020304" pitchFamily="18" charset="0"/>
              </a:rPr>
              <a:t>33,</a:t>
            </a:r>
            <a:r>
              <a:rPr lang="zh-CN" altLang="en-US" dirty="0" smtClean="0">
                <a:solidFill>
                  <a:srgbClr val="006600"/>
                </a:solidFill>
                <a:latin typeface="Times New Roman" panose="02020603050405020304" pitchFamily="18" charset="0"/>
              </a:rPr>
              <a:t>  </a:t>
            </a:r>
            <a:r>
              <a:rPr lang="en-US" altLang="zh-CN" dirty="0">
                <a:solidFill>
                  <a:srgbClr val="006600"/>
                </a:solidFill>
                <a:latin typeface="Times New Roman" panose="02020603050405020304" pitchFamily="18" charset="0"/>
              </a:rPr>
              <a:t>52</a:t>
            </a:r>
            <a:r>
              <a:rPr lang="zh-CN" altLang="en-US" dirty="0">
                <a:solidFill>
                  <a:srgbClr val="006600"/>
                </a:solidFill>
                <a:latin typeface="Times New Roman" panose="02020603050405020304" pitchFamily="18" charset="0"/>
              </a:rPr>
              <a:t>，</a:t>
            </a:r>
            <a:r>
              <a:rPr lang="en-US" altLang="zh-CN" dirty="0" smtClean="0">
                <a:solidFill>
                  <a:srgbClr val="006600"/>
                </a:solidFill>
                <a:latin typeface="Times New Roman" panose="02020603050405020304" pitchFamily="18" charset="0"/>
              </a:rPr>
              <a:t>53</a:t>
            </a:r>
            <a:r>
              <a:rPr lang="zh-CN" altLang="en-US" dirty="0" smtClean="0">
                <a:solidFill>
                  <a:srgbClr val="006600"/>
                </a:solidFill>
                <a:latin typeface="Times New Roman" panose="02020603050405020304" pitchFamily="18" charset="0"/>
              </a:rPr>
              <a:t>， </a:t>
            </a:r>
            <a:r>
              <a:rPr lang="en-US" altLang="zh-CN" dirty="0" smtClean="0">
                <a:solidFill>
                  <a:srgbClr val="006600"/>
                </a:solidFill>
                <a:latin typeface="Times New Roman" panose="02020603050405020304" pitchFamily="18" charset="0"/>
              </a:rPr>
              <a:t>57</a:t>
            </a:r>
            <a:endParaRPr lang="en-US" altLang="zh-CN" dirty="0">
              <a:solidFill>
                <a:srgbClr val="006600"/>
              </a:solidFill>
              <a:latin typeface="Times New Roman" panose="02020603050405020304" pitchFamily="18" charset="0"/>
            </a:endParaRPr>
          </a:p>
          <a:p>
            <a:pPr algn="ctr" eaLnBrk="1" hangingPunct="1">
              <a:buFontTx/>
              <a:buNone/>
            </a:pPr>
            <a:endParaRPr lang="en-US" altLang="zh-CN" dirty="0">
              <a:solidFill>
                <a:srgbClr val="006600"/>
              </a:solidFill>
              <a:latin typeface="Times New Roman" panose="02020603050405020304" pitchFamily="18" charset="0"/>
            </a:endParaRPr>
          </a:p>
        </p:txBody>
      </p:sp>
    </p:spTree>
    <p:extLst>
      <p:ext uri="{BB962C8B-B14F-4D97-AF65-F5344CB8AC3E}">
        <p14:creationId xmlns:p14="http://schemas.microsoft.com/office/powerpoint/2010/main" val="3265542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05BE114-4C89-47D3-B7DC-098881D31FCF}" type="slidenum">
              <a:rPr lang="en-US" altLang="zh-CN" sz="800" b="0" smtClean="0"/>
              <a:pPr>
                <a:spcBef>
                  <a:spcPct val="0"/>
                </a:spcBef>
                <a:buFontTx/>
                <a:buNone/>
              </a:pPr>
              <a:t>6</a:t>
            </a:fld>
            <a:endParaRPr lang="en-US" altLang="zh-CN" sz="800" b="0" smtClean="0"/>
          </a:p>
        </p:txBody>
      </p:sp>
      <p:sp>
        <p:nvSpPr>
          <p:cNvPr id="8195" name="Rectangle 2"/>
          <p:cNvSpPr>
            <a:spLocks noGrp="1" noChangeArrowheads="1"/>
          </p:cNvSpPr>
          <p:nvPr>
            <p:ph type="ctrTitle" idx="4294967295"/>
          </p:nvPr>
        </p:nvSpPr>
        <p:spPr>
          <a:xfrm>
            <a:off x="381000" y="188913"/>
            <a:ext cx="8763000" cy="823912"/>
          </a:xfrm>
        </p:spPr>
        <p:txBody>
          <a:bodyPr/>
          <a:lstStyle/>
          <a:p>
            <a:pPr eaLnBrk="1" hangingPunct="1">
              <a:lnSpc>
                <a:spcPct val="130000"/>
              </a:lnSpc>
            </a:pPr>
            <a:r>
              <a:rPr lang="zh-CN" altLang="en-US" sz="2400" dirty="0" smtClean="0">
                <a:solidFill>
                  <a:schemeClr val="tx1"/>
                </a:solidFill>
              </a:rPr>
              <a:t>（１）导体达到静电平衡的条件是：</a:t>
            </a:r>
            <a:br>
              <a:rPr lang="zh-CN" altLang="en-US" sz="2400" dirty="0" smtClean="0">
                <a:solidFill>
                  <a:schemeClr val="tx1"/>
                </a:solidFill>
              </a:rPr>
            </a:br>
            <a:r>
              <a:rPr lang="zh-CN" altLang="en-US" sz="2400" dirty="0" smtClean="0">
                <a:solidFill>
                  <a:schemeClr val="tx1"/>
                </a:solidFill>
              </a:rPr>
              <a:t>其</a:t>
            </a:r>
            <a:r>
              <a:rPr lang="zh-CN" altLang="en-US" sz="2400" dirty="0" smtClean="0">
                <a:solidFill>
                  <a:srgbClr val="0033CC"/>
                </a:solidFill>
              </a:rPr>
              <a:t>内部的电场强度</a:t>
            </a:r>
            <a:r>
              <a:rPr lang="en-US" altLang="zh-CN" sz="2400" i="1" dirty="0" smtClean="0">
                <a:solidFill>
                  <a:srgbClr val="0033CC"/>
                </a:solidFill>
              </a:rPr>
              <a:t>E</a:t>
            </a:r>
            <a:r>
              <a:rPr lang="zh-CN" altLang="en-US" sz="2400" dirty="0" smtClean="0">
                <a:solidFill>
                  <a:srgbClr val="0033CC"/>
                </a:solidFill>
              </a:rPr>
              <a:t>处处为零</a:t>
            </a:r>
          </a:p>
        </p:txBody>
      </p:sp>
      <p:sp>
        <p:nvSpPr>
          <p:cNvPr id="7172" name="Rectangle 3"/>
          <p:cNvSpPr>
            <a:spLocks noGrp="1" noChangeArrowheads="1"/>
          </p:cNvSpPr>
          <p:nvPr>
            <p:ph type="subTitle" idx="4294967295"/>
          </p:nvPr>
        </p:nvSpPr>
        <p:spPr>
          <a:xfrm>
            <a:off x="228600" y="1052513"/>
            <a:ext cx="8763000" cy="5805487"/>
          </a:xfrm>
        </p:spPr>
        <p:txBody>
          <a:bodyPr/>
          <a:lstStyle/>
          <a:p>
            <a:pPr marL="0" indent="0" algn="just" eaLnBrk="1" hangingPunct="1">
              <a:lnSpc>
                <a:spcPct val="140000"/>
              </a:lnSpc>
              <a:buFontTx/>
              <a:buNone/>
            </a:pP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若导体内部的电场强度</a:t>
            </a:r>
            <a:r>
              <a:rPr lang="en-US" altLang="zh-CN" sz="2400" i="1" dirty="0" smtClean="0">
                <a:latin typeface="Times New Roman" panose="02020603050405020304" pitchFamily="18" charset="0"/>
              </a:rPr>
              <a:t>E</a:t>
            </a:r>
            <a:r>
              <a:rPr lang="en-US" altLang="zh-CN" sz="2400" dirty="0" smtClean="0">
                <a:latin typeface="Times New Roman" panose="02020603050405020304" pitchFamily="18" charset="0"/>
              </a:rPr>
              <a:t>≠0</a:t>
            </a:r>
            <a:r>
              <a:rPr lang="zh-CN" altLang="en-US" sz="2400" dirty="0" smtClean="0">
                <a:latin typeface="Times New Roman" panose="02020603050405020304" pitchFamily="18" charset="0"/>
              </a:rPr>
              <a:t>，则内部的自由电荷在电场的驱动下还要运动，这不是静电平衡状态</a:t>
            </a:r>
            <a:r>
              <a:rPr lang="en-US" altLang="zh-CN" sz="2400" dirty="0" smtClean="0">
                <a:latin typeface="Times New Roman" panose="02020603050405020304" pitchFamily="18" charset="0"/>
              </a:rPr>
              <a:t>.</a:t>
            </a:r>
          </a:p>
          <a:p>
            <a:pPr marL="0" indent="0" algn="just" eaLnBrk="1" hangingPunct="1">
              <a:lnSpc>
                <a:spcPct val="140000"/>
              </a:lnSpc>
              <a:buFontTx/>
              <a:buNone/>
            </a:pPr>
            <a:r>
              <a:rPr lang="en-US" altLang="zh-CN" sz="2400" dirty="0" smtClean="0">
                <a:latin typeface="Times New Roman" panose="02020603050405020304" pitchFamily="18" charset="0"/>
              </a:rPr>
              <a:t>        </a:t>
            </a:r>
            <a:r>
              <a:rPr lang="zh-CN" altLang="en-US" sz="2400" dirty="0" smtClean="0">
                <a:solidFill>
                  <a:srgbClr val="FF0000"/>
                </a:solidFill>
                <a:latin typeface="Times New Roman" panose="02020603050405020304" pitchFamily="18" charset="0"/>
              </a:rPr>
              <a:t>推论一：</a:t>
            </a:r>
            <a:r>
              <a:rPr lang="zh-CN" altLang="en-US" sz="2400" dirty="0" smtClean="0">
                <a:latin typeface="Times New Roman" panose="02020603050405020304" pitchFamily="18" charset="0"/>
              </a:rPr>
              <a:t>静电导体内部净电荷体密度</a:t>
            </a:r>
            <a:r>
              <a:rPr lang="en-US" altLang="zh-CN" sz="2400" i="1" dirty="0" smtClean="0">
                <a:latin typeface="Symbol" panose="05050102010706020507" pitchFamily="18" charset="2"/>
              </a:rPr>
              <a:t>r</a:t>
            </a:r>
            <a:r>
              <a:rPr lang="zh-CN" altLang="en-US" sz="2400" dirty="0" smtClean="0">
                <a:latin typeface="Symbol" panose="05050102010706020507" pitchFamily="18" charset="2"/>
              </a:rPr>
              <a:t>处处为零，电荷只能稳定地分布于其表</a:t>
            </a:r>
            <a:r>
              <a:rPr lang="zh-CN" altLang="en-US" sz="2400" dirty="0" smtClean="0">
                <a:latin typeface="Times New Roman" panose="02020603050405020304" pitchFamily="18" charset="0"/>
              </a:rPr>
              <a:t>面</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（证明？）</a:t>
            </a:r>
            <a:endParaRPr lang="en-US" altLang="zh-CN" sz="2400" dirty="0" smtClean="0">
              <a:latin typeface="Times New Roman" panose="02020603050405020304" pitchFamily="18" charset="0"/>
            </a:endParaRPr>
          </a:p>
          <a:p>
            <a:pPr marL="0" indent="0" algn="just" eaLnBrk="1" hangingPunct="1">
              <a:lnSpc>
                <a:spcPct val="140000"/>
              </a:lnSpc>
              <a:buFontTx/>
              <a:buNone/>
            </a:pPr>
            <a:r>
              <a:rPr lang="en-US" altLang="zh-CN" sz="2400" dirty="0" smtClean="0">
                <a:latin typeface="Times New Roman" panose="02020603050405020304" pitchFamily="18" charset="0"/>
              </a:rPr>
              <a:t>         </a:t>
            </a:r>
            <a:r>
              <a:rPr lang="zh-CN" altLang="en-US" sz="2400" dirty="0" smtClean="0">
                <a:solidFill>
                  <a:srgbClr val="006600"/>
                </a:solidFill>
                <a:latin typeface="Times New Roman" panose="02020603050405020304" pitchFamily="18" charset="0"/>
              </a:rPr>
              <a:t>［证明］</a:t>
            </a:r>
            <a:r>
              <a:rPr lang="zh-CN" altLang="en-US" sz="2400" dirty="0" smtClean="0">
                <a:latin typeface="Times New Roman" panose="02020603050405020304" pitchFamily="18" charset="0"/>
              </a:rPr>
              <a:t>由于静电平衡状态下的导体内部，电场强度 </a:t>
            </a:r>
            <a:r>
              <a:rPr lang="en-US" altLang="zh-CN" sz="2400" i="1" dirty="0" smtClean="0">
                <a:latin typeface="Times New Roman" panose="02020603050405020304" pitchFamily="18" charset="0"/>
              </a:rPr>
              <a:t>E = </a:t>
            </a:r>
            <a:r>
              <a:rPr lang="en-US" altLang="zh-CN" sz="2400" dirty="0" smtClean="0">
                <a:latin typeface="Times New Roman" panose="02020603050405020304" pitchFamily="18" charset="0"/>
              </a:rPr>
              <a:t>0</a:t>
            </a:r>
            <a:r>
              <a:rPr lang="zh-CN" altLang="en-US" sz="2400" dirty="0" smtClean="0">
                <a:latin typeface="Times New Roman" panose="02020603050405020304" pitchFamily="18" charset="0"/>
              </a:rPr>
              <a:t>，在导体内取任一闭合曲面</a:t>
            </a:r>
            <a:r>
              <a:rPr lang="en-US" altLang="zh-CN" sz="2400" i="1" dirty="0" smtClean="0">
                <a:latin typeface="Times New Roman" panose="02020603050405020304" pitchFamily="18" charset="0"/>
              </a:rPr>
              <a:t>S</a:t>
            </a:r>
            <a:r>
              <a:rPr lang="zh-CN" altLang="en-US" sz="2400" dirty="0" smtClean="0">
                <a:latin typeface="Times New Roman" panose="02020603050405020304" pitchFamily="18" charset="0"/>
              </a:rPr>
              <a:t>，由高斯定律</a:t>
            </a:r>
          </a:p>
          <a:p>
            <a:pPr marL="0" indent="0" algn="just" eaLnBrk="1" hangingPunct="1">
              <a:lnSpc>
                <a:spcPct val="140000"/>
              </a:lnSpc>
              <a:buFontTx/>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4.2-11</a:t>
            </a:r>
            <a:r>
              <a:rPr lang="zh-CN" altLang="en-US" sz="2400" dirty="0" smtClean="0">
                <a:latin typeface="Times New Roman" panose="02020603050405020304" pitchFamily="18" charset="0"/>
              </a:rPr>
              <a:t>）</a:t>
            </a:r>
          </a:p>
          <a:p>
            <a:pPr marL="0" indent="0" algn="just" eaLnBrk="1" hangingPunct="1">
              <a:lnSpc>
                <a:spcPct val="140000"/>
              </a:lnSpc>
              <a:buFontTx/>
              <a:buNone/>
            </a:pPr>
            <a:endParaRPr lang="zh-CN" altLang="en-US" sz="2400" dirty="0" smtClean="0">
              <a:latin typeface="Times New Roman" panose="02020603050405020304" pitchFamily="18" charset="0"/>
            </a:endParaRPr>
          </a:p>
          <a:p>
            <a:pPr marL="0" indent="0" algn="just" eaLnBrk="1" hangingPunct="1">
              <a:lnSpc>
                <a:spcPct val="140000"/>
              </a:lnSpc>
              <a:buFontTx/>
              <a:buNone/>
            </a:pPr>
            <a:r>
              <a:rPr lang="zh-CN" altLang="en-US" sz="2400" dirty="0" smtClean="0">
                <a:latin typeface="Times New Roman" panose="02020603050405020304" pitchFamily="18" charset="0"/>
              </a:rPr>
              <a:t>可知，静电导体内部电荷体密度</a:t>
            </a:r>
            <a:r>
              <a:rPr lang="en-US" altLang="zh-CN" sz="2400" i="1" dirty="0" err="1" smtClean="0">
                <a:latin typeface="Symbol" panose="05050102010706020507" pitchFamily="18" charset="2"/>
              </a:rPr>
              <a:t>r</a:t>
            </a:r>
            <a:r>
              <a:rPr lang="en-US" altLang="zh-CN" sz="2400" i="1" baseline="-30000" dirty="0" err="1" smtClean="0">
                <a:latin typeface="Times New Roman" panose="02020603050405020304" pitchFamily="18" charset="0"/>
              </a:rPr>
              <a:t>f</a:t>
            </a:r>
            <a:r>
              <a:rPr lang="zh-CN" altLang="en-US" sz="2400" dirty="0" smtClean="0">
                <a:latin typeface="Times New Roman" panose="02020603050405020304" pitchFamily="18" charset="0"/>
              </a:rPr>
              <a:t>必定处处为零</a:t>
            </a:r>
            <a:r>
              <a:rPr lang="en-US" altLang="zh-CN" sz="2400" dirty="0" smtClean="0">
                <a:latin typeface="Times New Roman" panose="02020603050405020304" pitchFamily="18" charset="0"/>
              </a:rPr>
              <a:t>.</a:t>
            </a:r>
          </a:p>
        </p:txBody>
      </p:sp>
      <p:graphicFrame>
        <p:nvGraphicFramePr>
          <p:cNvPr id="7173" name="Object 4"/>
          <p:cNvGraphicFramePr>
            <a:graphicFrameLocks noChangeAspect="1"/>
          </p:cNvGraphicFramePr>
          <p:nvPr/>
        </p:nvGraphicFramePr>
        <p:xfrm>
          <a:off x="2908300" y="4343400"/>
          <a:ext cx="3249613" cy="1119188"/>
        </p:xfrm>
        <a:graphic>
          <a:graphicData uri="http://schemas.openxmlformats.org/presentationml/2006/ole">
            <mc:AlternateContent xmlns:mc="http://schemas.openxmlformats.org/markup-compatibility/2006">
              <mc:Choice xmlns:v="urn:schemas-microsoft-com:vml" Requires="v">
                <p:oleObj spid="_x0000_s8213" name="Equation" r:id="rId3" imgW="1244600" imgH="431800" progId="Equation.3">
                  <p:embed/>
                </p:oleObj>
              </mc:Choice>
              <mc:Fallback>
                <p:oleObj name="Equation" r:id="rId3" imgW="1244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4343400"/>
                        <a:ext cx="3249613" cy="1119188"/>
                      </a:xfrm>
                      <a:prstGeom prst="rect">
                        <a:avLst/>
                      </a:prstGeom>
                      <a:solidFill>
                        <a:srgbClr val="CCECFF"/>
                      </a:solidFill>
                      <a:ln w="9525">
                        <a:solidFill>
                          <a:srgbClr val="FF66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500"/>
                                        <p:tgtEl>
                                          <p:spTgt spid="71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fade">
                                      <p:cBhvr>
                                        <p:cTn id="12" dur="200"/>
                                        <p:tgtEl>
                                          <p:spTgt spid="717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2">
                                            <p:txEl>
                                              <p:pRg st="3" end="3"/>
                                            </p:txEl>
                                          </p:spTgt>
                                        </p:tgtEl>
                                        <p:attrNameLst>
                                          <p:attrName>style.visibility</p:attrName>
                                        </p:attrNameLst>
                                      </p:cBhvr>
                                      <p:to>
                                        <p:strVal val="visible"/>
                                      </p:to>
                                    </p:set>
                                    <p:animEffect transition="in" filter="fade">
                                      <p:cBhvr>
                                        <p:cTn id="15" dur="500"/>
                                        <p:tgtEl>
                                          <p:spTgt spid="717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2">
                                            <p:txEl>
                                              <p:pRg st="5" end="5"/>
                                            </p:txEl>
                                          </p:spTgt>
                                        </p:tgtEl>
                                        <p:attrNameLst>
                                          <p:attrName>style.visibility</p:attrName>
                                        </p:attrNameLst>
                                      </p:cBhvr>
                                      <p:to>
                                        <p:strVal val="visible"/>
                                      </p:to>
                                    </p:set>
                                    <p:animEffect transition="in" filter="fade">
                                      <p:cBhvr>
                                        <p:cTn id="18" dur="500"/>
                                        <p:tgtEl>
                                          <p:spTgt spid="7172">
                                            <p:txEl>
                                              <p:pRg st="5" end="5"/>
                                            </p:txEl>
                                          </p:spTgt>
                                        </p:tgtEl>
                                      </p:cBhvr>
                                    </p:animEffect>
                                  </p:childTnLst>
                                </p:cTn>
                              </p:par>
                              <p:par>
                                <p:cTn id="19" presetID="1" presetClass="entr" presetSubtype="0" fill="hold" nodeType="withEffect">
                                  <p:stCondLst>
                                    <p:cond delay="0"/>
                                  </p:stCondLst>
                                  <p:childTnLst>
                                    <p:set>
                                      <p:cBhvr>
                                        <p:cTn id="2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F02CD01-F2A4-4888-9BA2-34734AD84E81}" type="slidenum">
              <a:rPr lang="en-US" altLang="zh-CN" sz="800" b="0" smtClean="0"/>
              <a:pPr>
                <a:spcBef>
                  <a:spcPct val="0"/>
                </a:spcBef>
                <a:buFontTx/>
                <a:buNone/>
              </a:pPr>
              <a:t>7</a:t>
            </a:fld>
            <a:endParaRPr lang="en-US" altLang="zh-CN" sz="800" b="0" smtClean="0"/>
          </a:p>
        </p:txBody>
      </p:sp>
      <p:sp>
        <p:nvSpPr>
          <p:cNvPr id="9219" name="Rectangle 2"/>
          <p:cNvSpPr>
            <a:spLocks noGrp="1" noChangeArrowheads="1"/>
          </p:cNvSpPr>
          <p:nvPr>
            <p:ph type="ctrTitle" idx="4294967295"/>
          </p:nvPr>
        </p:nvSpPr>
        <p:spPr>
          <a:xfrm>
            <a:off x="914400" y="152400"/>
            <a:ext cx="8229600" cy="1219200"/>
          </a:xfrm>
        </p:spPr>
        <p:txBody>
          <a:bodyPr/>
          <a:lstStyle/>
          <a:p>
            <a:pPr algn="l" eaLnBrk="1" hangingPunct="1"/>
            <a:r>
              <a:rPr lang="en-US" altLang="zh-CN" sz="2400" b="0" dirty="0" smtClean="0">
                <a:solidFill>
                  <a:schemeClr val="tx1"/>
                </a:solidFill>
              </a:rPr>
              <a:t> </a:t>
            </a:r>
            <a:r>
              <a:rPr lang="zh-CN" altLang="en-US" sz="2400" dirty="0" smtClean="0">
                <a:solidFill>
                  <a:srgbClr val="FF0000"/>
                </a:solidFill>
              </a:rPr>
              <a:t>推论二：</a:t>
            </a:r>
            <a:r>
              <a:rPr lang="zh-CN" altLang="en-US" sz="2400" dirty="0" smtClean="0">
                <a:solidFill>
                  <a:schemeClr val="tx1"/>
                </a:solidFill>
              </a:rPr>
              <a:t>静电导体是等势体，其表面是等势面。即</a:t>
            </a:r>
            <a:br>
              <a:rPr lang="zh-CN" altLang="en-US" sz="2400" dirty="0" smtClean="0">
                <a:solidFill>
                  <a:schemeClr val="tx1"/>
                </a:solidFill>
              </a:rPr>
            </a:br>
            <a:r>
              <a:rPr lang="zh-CN" altLang="en-US" sz="2400" dirty="0" smtClean="0">
                <a:solidFill>
                  <a:schemeClr val="tx1"/>
                </a:solidFill>
              </a:rPr>
              <a:t/>
            </a:r>
            <a:br>
              <a:rPr lang="zh-CN" altLang="en-US" sz="2400" dirty="0" smtClean="0">
                <a:solidFill>
                  <a:schemeClr val="tx1"/>
                </a:solidFill>
              </a:rPr>
            </a:br>
            <a:r>
              <a:rPr lang="zh-CN" altLang="en-US" sz="2400" dirty="0" smtClean="0">
                <a:solidFill>
                  <a:schemeClr val="tx1"/>
                </a:solidFill>
              </a:rPr>
              <a:t>                                                                                         （</a:t>
            </a:r>
            <a:r>
              <a:rPr lang="en-US" altLang="zh-CN" sz="2400" dirty="0" smtClean="0">
                <a:solidFill>
                  <a:schemeClr val="tx1"/>
                </a:solidFill>
              </a:rPr>
              <a:t>4.2-13</a:t>
            </a:r>
            <a:r>
              <a:rPr lang="zh-CN" altLang="en-US" sz="2400" dirty="0" smtClean="0">
                <a:solidFill>
                  <a:schemeClr val="tx1"/>
                </a:solidFill>
              </a:rPr>
              <a:t>）</a:t>
            </a:r>
          </a:p>
        </p:txBody>
      </p:sp>
      <p:sp>
        <p:nvSpPr>
          <p:cNvPr id="8196" name="Rectangle 3"/>
          <p:cNvSpPr>
            <a:spLocks noGrp="1" noChangeArrowheads="1"/>
          </p:cNvSpPr>
          <p:nvPr>
            <p:ph type="subTitle" idx="4294967295"/>
          </p:nvPr>
        </p:nvSpPr>
        <p:spPr>
          <a:xfrm>
            <a:off x="228600" y="1600200"/>
            <a:ext cx="8610600" cy="5105400"/>
          </a:xfrm>
        </p:spPr>
        <p:txBody>
          <a:bodyPr/>
          <a:lstStyle/>
          <a:p>
            <a:pPr marL="0" indent="0" algn="just" eaLnBrk="1" hangingPunct="1">
              <a:lnSpc>
                <a:spcPct val="130000"/>
              </a:lnSpc>
              <a:buFontTx/>
              <a:buNone/>
            </a:pPr>
            <a:r>
              <a:rPr lang="zh-CN" altLang="en-US" sz="2400" dirty="0" smtClean="0">
                <a:latin typeface="Times New Roman" panose="02020603050405020304" pitchFamily="18" charset="0"/>
              </a:rPr>
              <a:t>　</a:t>
            </a:r>
            <a:r>
              <a:rPr lang="zh-CN" altLang="en-US" sz="2400" dirty="0" smtClean="0">
                <a:solidFill>
                  <a:srgbClr val="006600"/>
                </a:solidFill>
                <a:latin typeface="Times New Roman" panose="02020603050405020304" pitchFamily="18" charset="0"/>
              </a:rPr>
              <a:t>［证明］</a:t>
            </a:r>
            <a:r>
              <a:rPr lang="zh-CN" altLang="en-US" sz="2400" dirty="0" smtClean="0">
                <a:latin typeface="Times New Roman" panose="02020603050405020304" pitchFamily="18" charset="0"/>
              </a:rPr>
              <a:t>由于导体内部所有点上 </a:t>
            </a:r>
            <a:r>
              <a:rPr lang="en-US" altLang="zh-CN" sz="2400" b="0" i="1" dirty="0" smtClean="0">
                <a:latin typeface="Times New Roman" panose="02020603050405020304" pitchFamily="18" charset="0"/>
              </a:rPr>
              <a:t>E </a:t>
            </a:r>
            <a:r>
              <a:rPr lang="en-US" altLang="zh-CN" sz="2400" b="0" dirty="0" smtClean="0">
                <a:latin typeface="Times New Roman" panose="02020603050405020304" pitchFamily="18" charset="0"/>
              </a:rPr>
              <a:t>= 0</a:t>
            </a:r>
            <a:r>
              <a:rPr lang="zh-CN" altLang="en-US" sz="2400" dirty="0" smtClean="0">
                <a:latin typeface="Times New Roman" panose="02020603050405020304" pitchFamily="18" charset="0"/>
              </a:rPr>
              <a:t>，故导体上任何两点</a:t>
            </a:r>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与</a:t>
            </a:r>
            <a:r>
              <a:rPr lang="en-US" altLang="zh-CN" sz="2400" dirty="0" smtClean="0">
                <a:latin typeface="Times New Roman" panose="02020603050405020304" pitchFamily="18" charset="0"/>
              </a:rPr>
              <a:t>Q</a:t>
            </a:r>
            <a:r>
              <a:rPr lang="zh-CN" altLang="en-US" sz="2400" dirty="0" smtClean="0">
                <a:latin typeface="Times New Roman" panose="02020603050405020304" pitchFamily="18" charset="0"/>
              </a:rPr>
              <a:t>的电势差均为零</a:t>
            </a:r>
            <a:r>
              <a:rPr lang="en-US" altLang="zh-CN" sz="2400" dirty="0" smtClean="0">
                <a:latin typeface="Times New Roman" panose="02020603050405020304" pitchFamily="18" charset="0"/>
              </a:rPr>
              <a:t>:</a:t>
            </a:r>
          </a:p>
          <a:p>
            <a:pPr marL="0" indent="0" algn="just" eaLnBrk="1" hangingPunct="1">
              <a:lnSpc>
                <a:spcPct val="130000"/>
              </a:lnSpc>
              <a:buFontTx/>
              <a:buNone/>
            </a:pPr>
            <a:endParaRPr lang="en-US" altLang="zh-CN" sz="2400" dirty="0" smtClean="0">
              <a:latin typeface="Times New Roman" panose="02020603050405020304" pitchFamily="18" charset="0"/>
            </a:endParaRPr>
          </a:p>
          <a:p>
            <a:pPr marL="0" indent="0" algn="just" eaLnBrk="1" hangingPunct="1">
              <a:lnSpc>
                <a:spcPct val="130000"/>
              </a:lnSpc>
              <a:buFontTx/>
              <a:buNone/>
            </a:pPr>
            <a:endParaRPr lang="en-US" altLang="zh-CN" sz="2400" dirty="0" smtClean="0">
              <a:latin typeface="Times New Roman" panose="02020603050405020304" pitchFamily="18" charset="0"/>
            </a:endParaRPr>
          </a:p>
          <a:p>
            <a:pPr marL="0" indent="0" algn="just" eaLnBrk="1" hangingPunct="1">
              <a:lnSpc>
                <a:spcPct val="130000"/>
              </a:lnSpc>
              <a:buFontTx/>
              <a:buNone/>
            </a:pPr>
            <a:r>
              <a:rPr lang="zh-CN" altLang="en-US" sz="2400" dirty="0" smtClean="0">
                <a:latin typeface="Times New Roman" panose="02020603050405020304" pitchFamily="18" charset="0"/>
              </a:rPr>
              <a:t>得</a:t>
            </a:r>
            <a:r>
              <a:rPr lang="en-US" altLang="zh-CN" sz="2400" b="0" i="1" dirty="0" smtClean="0">
                <a:latin typeface="Times New Roman" panose="02020603050405020304" pitchFamily="18" charset="0"/>
              </a:rPr>
              <a:t>U</a:t>
            </a:r>
            <a:r>
              <a:rPr lang="en-US" altLang="zh-CN" sz="2400" b="0" dirty="0" smtClean="0">
                <a:latin typeface="Times New Roman" panose="02020603050405020304" pitchFamily="18" charset="0"/>
              </a:rPr>
              <a:t>(</a:t>
            </a:r>
            <a:r>
              <a:rPr lang="en-US" altLang="zh-CN" sz="2400" b="0" i="1" dirty="0" smtClean="0">
                <a:latin typeface="Times New Roman" panose="02020603050405020304" pitchFamily="18" charset="0"/>
              </a:rPr>
              <a:t>P</a:t>
            </a:r>
            <a:r>
              <a:rPr lang="en-US" altLang="zh-CN" sz="2400" b="0" dirty="0" smtClean="0">
                <a:latin typeface="Times New Roman" panose="02020603050405020304" pitchFamily="18" charset="0"/>
              </a:rPr>
              <a:t>)</a:t>
            </a:r>
            <a:r>
              <a:rPr lang="en-US" altLang="zh-CN" sz="2400" b="0" i="1" dirty="0" smtClean="0">
                <a:latin typeface="Times New Roman" panose="02020603050405020304" pitchFamily="18" charset="0"/>
              </a:rPr>
              <a:t>=U</a:t>
            </a:r>
            <a:r>
              <a:rPr lang="en-US" altLang="zh-CN" sz="2400" b="0" dirty="0" smtClean="0">
                <a:latin typeface="Times New Roman" panose="02020603050405020304" pitchFamily="18" charset="0"/>
              </a:rPr>
              <a:t>(</a:t>
            </a:r>
            <a:r>
              <a:rPr lang="en-US" altLang="zh-CN" sz="2400" b="0" i="1" dirty="0" smtClean="0">
                <a:latin typeface="Times New Roman" panose="02020603050405020304" pitchFamily="18" charset="0"/>
              </a:rPr>
              <a:t>Q</a:t>
            </a:r>
            <a:r>
              <a:rPr lang="en-US" altLang="zh-CN" sz="2400" b="0" dirty="0" smtClean="0">
                <a:latin typeface="Times New Roman" panose="02020603050405020304" pitchFamily="18" charset="0"/>
              </a:rPr>
              <a:t>).   </a:t>
            </a:r>
            <a:r>
              <a:rPr lang="zh-CN" altLang="en-US" sz="2400" dirty="0" smtClean="0">
                <a:latin typeface="Times New Roman" panose="02020603050405020304" pitchFamily="18" charset="0"/>
              </a:rPr>
              <a:t>或由</a:t>
            </a:r>
          </a:p>
          <a:p>
            <a:pPr marL="0" indent="0" algn="just" eaLnBrk="1" hangingPunct="1">
              <a:lnSpc>
                <a:spcPct val="130000"/>
              </a:lnSpc>
              <a:buFontTx/>
              <a:buNone/>
            </a:pPr>
            <a:endParaRPr lang="zh-CN" altLang="en-US" sz="2400" dirty="0" smtClean="0">
              <a:latin typeface="Times New Roman" panose="02020603050405020304" pitchFamily="18" charset="0"/>
            </a:endParaRPr>
          </a:p>
          <a:p>
            <a:pPr marL="0" indent="0" algn="just" eaLnBrk="1" hangingPunct="1">
              <a:lnSpc>
                <a:spcPct val="130000"/>
              </a:lnSpc>
              <a:buFontTx/>
              <a:buNone/>
            </a:pPr>
            <a:r>
              <a:rPr lang="zh-CN" altLang="en-US" sz="2400" dirty="0" smtClean="0">
                <a:latin typeface="Times New Roman" panose="02020603050405020304" pitchFamily="18" charset="0"/>
              </a:rPr>
              <a:t>立得　</a:t>
            </a:r>
          </a:p>
          <a:p>
            <a:pPr marL="0" indent="0" algn="just" eaLnBrk="1" hangingPunct="1">
              <a:lnSpc>
                <a:spcPct val="130000"/>
              </a:lnSpc>
              <a:buFontTx/>
              <a:buNone/>
            </a:pPr>
            <a:r>
              <a:rPr lang="zh-CN" altLang="en-US" sz="2400" dirty="0" smtClean="0">
                <a:latin typeface="Times New Roman" panose="02020603050405020304" pitchFamily="18" charset="0"/>
              </a:rPr>
              <a:t>　　　　　</a:t>
            </a:r>
            <a:r>
              <a:rPr lang="en-US" altLang="zh-CN" i="1" dirty="0" smtClean="0">
                <a:latin typeface="Times New Roman" panose="02020603050405020304" pitchFamily="18" charset="0"/>
              </a:rPr>
              <a:t>U=</a:t>
            </a:r>
            <a:r>
              <a:rPr lang="zh-CN" altLang="en-US" dirty="0" smtClean="0">
                <a:latin typeface="Times New Roman" panose="02020603050405020304" pitchFamily="18" charset="0"/>
              </a:rPr>
              <a:t>常数</a:t>
            </a:r>
            <a:r>
              <a:rPr lang="en-US" altLang="zh-CN" dirty="0" smtClean="0">
                <a:latin typeface="Times New Roman" panose="02020603050405020304" pitchFamily="18" charset="0"/>
              </a:rPr>
              <a:t>. </a:t>
            </a:r>
          </a:p>
        </p:txBody>
      </p:sp>
      <p:graphicFrame>
        <p:nvGraphicFramePr>
          <p:cNvPr id="9221" name="Object 4"/>
          <p:cNvGraphicFramePr>
            <a:graphicFrameLocks noChangeAspect="1"/>
          </p:cNvGraphicFramePr>
          <p:nvPr/>
        </p:nvGraphicFramePr>
        <p:xfrm>
          <a:off x="2895600" y="838200"/>
          <a:ext cx="3581400" cy="800100"/>
        </p:xfrm>
        <a:graphic>
          <a:graphicData uri="http://schemas.openxmlformats.org/presentationml/2006/ole">
            <mc:AlternateContent xmlns:mc="http://schemas.openxmlformats.org/markup-compatibility/2006">
              <mc:Choice xmlns:v="urn:schemas-microsoft-com:vml" Requires="v">
                <p:oleObj spid="_x0000_s9272" r:id="rId3" imgW="1066800" imgH="241300" progId="Equation.3">
                  <p:embed/>
                </p:oleObj>
              </mc:Choice>
              <mc:Fallback>
                <p:oleObj r:id="rId3" imgW="1066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838200"/>
                        <a:ext cx="3581400" cy="800100"/>
                      </a:xfrm>
                      <a:prstGeom prst="rect">
                        <a:avLst/>
                      </a:prstGeom>
                      <a:solidFill>
                        <a:srgbClr val="CCECFF"/>
                      </a:solidFill>
                      <a:ln w="9525">
                        <a:solidFill>
                          <a:srgbClr val="FF6600"/>
                        </a:solidFill>
                        <a:miter lim="800000"/>
                        <a:headEnd/>
                        <a:tailEnd/>
                      </a:ln>
                    </p:spPr>
                  </p:pic>
                </p:oleObj>
              </mc:Fallback>
            </mc:AlternateContent>
          </a:graphicData>
        </a:graphic>
      </p:graphicFrame>
      <p:grpSp>
        <p:nvGrpSpPr>
          <p:cNvPr id="2" name="组合 1"/>
          <p:cNvGrpSpPr>
            <a:grpSpLocks/>
          </p:cNvGrpSpPr>
          <p:nvPr/>
        </p:nvGrpSpPr>
        <p:grpSpPr bwMode="auto">
          <a:xfrm>
            <a:off x="1998663" y="2667000"/>
            <a:ext cx="6535737" cy="3162300"/>
            <a:chOff x="1998663" y="2667000"/>
            <a:chExt cx="6535737" cy="3162300"/>
          </a:xfrm>
        </p:grpSpPr>
        <p:graphicFrame>
          <p:nvGraphicFramePr>
            <p:cNvPr id="9223" name="Object 5"/>
            <p:cNvGraphicFramePr>
              <a:graphicFrameLocks noChangeAspect="1"/>
            </p:cNvGraphicFramePr>
            <p:nvPr/>
          </p:nvGraphicFramePr>
          <p:xfrm>
            <a:off x="1998663" y="2667000"/>
            <a:ext cx="4916487" cy="900113"/>
          </p:xfrm>
          <a:graphic>
            <a:graphicData uri="http://schemas.openxmlformats.org/presentationml/2006/ole">
              <mc:AlternateContent xmlns:mc="http://schemas.openxmlformats.org/markup-compatibility/2006">
                <mc:Choice xmlns:v="urn:schemas-microsoft-com:vml" Requires="v">
                  <p:oleObj spid="_x0000_s9273" name="公式" r:id="rId5" imgW="1727200" imgH="330200" progId="Equation.3">
                    <p:embed/>
                  </p:oleObj>
                </mc:Choice>
                <mc:Fallback>
                  <p:oleObj name="公式" r:id="rId5" imgW="1727200" imgH="330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663" y="2667000"/>
                          <a:ext cx="4916487" cy="900113"/>
                        </a:xfrm>
                        <a:prstGeom prst="rect">
                          <a:avLst/>
                        </a:prstGeom>
                        <a:solidFill>
                          <a:srgbClr val="CCECFF"/>
                        </a:solidFill>
                        <a:ln w="9525">
                          <a:solidFill>
                            <a:srgbClr val="FF6600"/>
                          </a:solidFill>
                          <a:miter lim="800000"/>
                          <a:headEnd/>
                          <a:tailEnd/>
                        </a:ln>
                      </p:spPr>
                    </p:pic>
                  </p:oleObj>
                </mc:Fallback>
              </mc:AlternateContent>
            </a:graphicData>
          </a:graphic>
        </p:graphicFrame>
        <p:graphicFrame>
          <p:nvGraphicFramePr>
            <p:cNvPr id="9224" name="Object 6"/>
            <p:cNvGraphicFramePr>
              <a:graphicFrameLocks noChangeAspect="1"/>
            </p:cNvGraphicFramePr>
            <p:nvPr/>
          </p:nvGraphicFramePr>
          <p:xfrm>
            <a:off x="2381250" y="4306888"/>
            <a:ext cx="2552700" cy="601662"/>
          </p:xfrm>
          <a:graphic>
            <a:graphicData uri="http://schemas.openxmlformats.org/presentationml/2006/ole">
              <mc:AlternateContent xmlns:mc="http://schemas.openxmlformats.org/markup-compatibility/2006">
                <mc:Choice xmlns:v="urn:schemas-microsoft-com:vml" Requires="v">
                  <p:oleObj spid="_x0000_s9274" name="公式" r:id="rId7" imgW="876300" imgH="203200" progId="Equation.3">
                    <p:embed/>
                  </p:oleObj>
                </mc:Choice>
                <mc:Fallback>
                  <p:oleObj name="公式" r:id="rId7" imgW="8763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250" y="4306888"/>
                          <a:ext cx="2552700" cy="60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5" name="Freeform 7"/>
            <p:cNvSpPr>
              <a:spLocks/>
            </p:cNvSpPr>
            <p:nvPr/>
          </p:nvSpPr>
          <p:spPr bwMode="auto">
            <a:xfrm>
              <a:off x="5903913" y="4191000"/>
              <a:ext cx="2616200" cy="1638300"/>
            </a:xfrm>
            <a:custGeom>
              <a:avLst/>
              <a:gdLst>
                <a:gd name="T0" fmla="*/ 2147483646 w 1648"/>
                <a:gd name="T1" fmla="*/ 2147483646 h 1032"/>
                <a:gd name="T2" fmla="*/ 2147483646 w 1648"/>
                <a:gd name="T3" fmla="*/ 2147483646 h 1032"/>
                <a:gd name="T4" fmla="*/ 2147483646 w 1648"/>
                <a:gd name="T5" fmla="*/ 2147483646 h 1032"/>
                <a:gd name="T6" fmla="*/ 2147483646 w 1648"/>
                <a:gd name="T7" fmla="*/ 2147483646 h 1032"/>
                <a:gd name="T8" fmla="*/ 2147483646 w 1648"/>
                <a:gd name="T9" fmla="*/ 2147483646 h 1032"/>
                <a:gd name="T10" fmla="*/ 2147483646 w 1648"/>
                <a:gd name="T11" fmla="*/ 2147483646 h 1032"/>
                <a:gd name="T12" fmla="*/ 2147483646 w 1648"/>
                <a:gd name="T13" fmla="*/ 2147483646 h 1032"/>
                <a:gd name="T14" fmla="*/ 2147483646 w 1648"/>
                <a:gd name="T15" fmla="*/ 2147483646 h 1032"/>
                <a:gd name="T16" fmla="*/ 2147483646 w 1648"/>
                <a:gd name="T17" fmla="*/ 2147483646 h 1032"/>
                <a:gd name="T18" fmla="*/ 2147483646 w 1648"/>
                <a:gd name="T19" fmla="*/ 2147483646 h 1032"/>
                <a:gd name="T20" fmla="*/ 2147483646 w 1648"/>
                <a:gd name="T21" fmla="*/ 2147483646 h 1032"/>
                <a:gd name="T22" fmla="*/ 2147483646 w 1648"/>
                <a:gd name="T23" fmla="*/ 2147483646 h 1032"/>
                <a:gd name="T24" fmla="*/ 2147483646 w 1648"/>
                <a:gd name="T25" fmla="*/ 2147483646 h 1032"/>
                <a:gd name="T26" fmla="*/ 2147483646 w 1648"/>
                <a:gd name="T27" fmla="*/ 2147483646 h 1032"/>
                <a:gd name="T28" fmla="*/ 2147483646 w 1648"/>
                <a:gd name="T29" fmla="*/ 2147483646 h 1032"/>
                <a:gd name="T30" fmla="*/ 2147483646 w 1648"/>
                <a:gd name="T31" fmla="*/ 2147483646 h 10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48"/>
                <a:gd name="T49" fmla="*/ 0 h 1032"/>
                <a:gd name="T50" fmla="*/ 1648 w 1648"/>
                <a:gd name="T51" fmla="*/ 1032 h 10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48" h="1032">
                  <a:moveTo>
                    <a:pt x="392" y="256"/>
                  </a:moveTo>
                  <a:cubicBezTo>
                    <a:pt x="328" y="296"/>
                    <a:pt x="112" y="376"/>
                    <a:pt x="56" y="448"/>
                  </a:cubicBezTo>
                  <a:cubicBezTo>
                    <a:pt x="0" y="520"/>
                    <a:pt x="24" y="608"/>
                    <a:pt x="56" y="688"/>
                  </a:cubicBezTo>
                  <a:cubicBezTo>
                    <a:pt x="88" y="768"/>
                    <a:pt x="168" y="872"/>
                    <a:pt x="248" y="928"/>
                  </a:cubicBezTo>
                  <a:cubicBezTo>
                    <a:pt x="328" y="984"/>
                    <a:pt x="432" y="1016"/>
                    <a:pt x="536" y="1024"/>
                  </a:cubicBezTo>
                  <a:cubicBezTo>
                    <a:pt x="640" y="1032"/>
                    <a:pt x="736" y="1008"/>
                    <a:pt x="872" y="976"/>
                  </a:cubicBezTo>
                  <a:cubicBezTo>
                    <a:pt x="1008" y="944"/>
                    <a:pt x="1240" y="880"/>
                    <a:pt x="1352" y="832"/>
                  </a:cubicBezTo>
                  <a:cubicBezTo>
                    <a:pt x="1464" y="784"/>
                    <a:pt x="1496" y="768"/>
                    <a:pt x="1544" y="688"/>
                  </a:cubicBezTo>
                  <a:cubicBezTo>
                    <a:pt x="1592" y="608"/>
                    <a:pt x="1632" y="448"/>
                    <a:pt x="1640" y="352"/>
                  </a:cubicBezTo>
                  <a:cubicBezTo>
                    <a:pt x="1648" y="256"/>
                    <a:pt x="1624" y="168"/>
                    <a:pt x="1592" y="112"/>
                  </a:cubicBezTo>
                  <a:cubicBezTo>
                    <a:pt x="1560" y="56"/>
                    <a:pt x="1544" y="32"/>
                    <a:pt x="1448" y="16"/>
                  </a:cubicBezTo>
                  <a:cubicBezTo>
                    <a:pt x="1352" y="0"/>
                    <a:pt x="1128" y="8"/>
                    <a:pt x="1016" y="16"/>
                  </a:cubicBezTo>
                  <a:cubicBezTo>
                    <a:pt x="904" y="24"/>
                    <a:pt x="848" y="48"/>
                    <a:pt x="776" y="64"/>
                  </a:cubicBezTo>
                  <a:cubicBezTo>
                    <a:pt x="704" y="80"/>
                    <a:pt x="640" y="88"/>
                    <a:pt x="584" y="112"/>
                  </a:cubicBezTo>
                  <a:cubicBezTo>
                    <a:pt x="528" y="136"/>
                    <a:pt x="472" y="184"/>
                    <a:pt x="440" y="208"/>
                  </a:cubicBezTo>
                  <a:cubicBezTo>
                    <a:pt x="408" y="232"/>
                    <a:pt x="456" y="216"/>
                    <a:pt x="392" y="256"/>
                  </a:cubicBezTo>
                  <a:close/>
                </a:path>
              </a:pathLst>
            </a:custGeom>
            <a:solidFill>
              <a:srgbClr val="006600"/>
            </a:solidFill>
            <a:ln w="9525">
              <a:solidFill>
                <a:schemeClr val="tx1"/>
              </a:solidFill>
              <a:round/>
              <a:headEnd/>
              <a:tailEnd/>
            </a:ln>
          </p:spPr>
          <p:txBody>
            <a:bodyPr/>
            <a:lstStyle/>
            <a:p>
              <a:endParaRPr lang="zh-CN" altLang="en-US"/>
            </a:p>
          </p:txBody>
        </p:sp>
        <p:sp>
          <p:nvSpPr>
            <p:cNvPr id="9226" name="Rectangle 8"/>
            <p:cNvSpPr>
              <a:spLocks noChangeArrowheads="1"/>
            </p:cNvSpPr>
            <p:nvPr/>
          </p:nvSpPr>
          <p:spPr bwMode="auto">
            <a:xfrm>
              <a:off x="6742113" y="452278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rPr>
                <a:t>P</a:t>
              </a:r>
            </a:p>
          </p:txBody>
        </p:sp>
        <p:sp>
          <p:nvSpPr>
            <p:cNvPr id="9227" name="Rectangle 9"/>
            <p:cNvSpPr>
              <a:spLocks noChangeArrowheads="1"/>
            </p:cNvSpPr>
            <p:nvPr/>
          </p:nvSpPr>
          <p:spPr bwMode="auto">
            <a:xfrm>
              <a:off x="8113713" y="429418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rPr>
                <a:t>Q</a:t>
              </a:r>
            </a:p>
          </p:txBody>
        </p:sp>
        <p:sp>
          <p:nvSpPr>
            <p:cNvPr id="9228" name="Oval 10"/>
            <p:cNvSpPr>
              <a:spLocks noChangeArrowheads="1"/>
            </p:cNvSpPr>
            <p:nvPr/>
          </p:nvSpPr>
          <p:spPr bwMode="auto">
            <a:xfrm>
              <a:off x="8178800" y="4292600"/>
              <a:ext cx="71438" cy="122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9" name="Oval 11"/>
            <p:cNvSpPr>
              <a:spLocks noChangeArrowheads="1"/>
            </p:cNvSpPr>
            <p:nvPr/>
          </p:nvSpPr>
          <p:spPr bwMode="auto">
            <a:xfrm>
              <a:off x="7099300" y="4868863"/>
              <a:ext cx="71438" cy="122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6">
                                            <p:txEl>
                                              <p:pRg st="5" end="5"/>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196">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F3AB52E-AF50-4133-805B-7CD1C29FE4C5}" type="slidenum">
              <a:rPr lang="en-US" altLang="zh-CN" sz="800" b="0" smtClean="0"/>
              <a:pPr>
                <a:spcBef>
                  <a:spcPct val="0"/>
                </a:spcBef>
                <a:buFontTx/>
                <a:buNone/>
              </a:pPr>
              <a:t>8</a:t>
            </a:fld>
            <a:endParaRPr lang="en-US" altLang="zh-CN" sz="800" b="0" smtClean="0"/>
          </a:p>
        </p:txBody>
      </p:sp>
      <p:sp>
        <p:nvSpPr>
          <p:cNvPr id="10243" name="Rectangle 2"/>
          <p:cNvSpPr>
            <a:spLocks noGrp="1" noChangeArrowheads="1"/>
          </p:cNvSpPr>
          <p:nvPr>
            <p:ph type="ctrTitle" idx="4294967295"/>
          </p:nvPr>
        </p:nvSpPr>
        <p:spPr>
          <a:xfrm>
            <a:off x="457200" y="1066800"/>
            <a:ext cx="8153400" cy="1255713"/>
          </a:xfrm>
        </p:spPr>
        <p:txBody>
          <a:bodyPr/>
          <a:lstStyle/>
          <a:p>
            <a:pPr algn="l" eaLnBrk="1" hangingPunct="1">
              <a:lnSpc>
                <a:spcPct val="140000"/>
              </a:lnSpc>
            </a:pPr>
            <a:r>
              <a:rPr lang="zh-CN" altLang="en-US" sz="2400" dirty="0" smtClean="0">
                <a:solidFill>
                  <a:srgbClr val="FF0000"/>
                </a:solidFill>
              </a:rPr>
              <a:t>推论三：</a:t>
            </a:r>
            <a:r>
              <a:rPr lang="zh-CN" altLang="en-US" sz="2400" dirty="0" smtClean="0">
                <a:solidFill>
                  <a:schemeClr val="tx1"/>
                </a:solidFill>
              </a:rPr>
              <a:t>导体表面外側的电场强度</a:t>
            </a:r>
            <a:r>
              <a:rPr lang="en-US" altLang="zh-CN" sz="2400" i="1" dirty="0" smtClean="0">
                <a:solidFill>
                  <a:schemeClr val="tx1"/>
                </a:solidFill>
              </a:rPr>
              <a:t>E</a:t>
            </a:r>
            <a:r>
              <a:rPr lang="zh-CN" altLang="en-US" sz="2400" dirty="0" smtClean="0">
                <a:solidFill>
                  <a:schemeClr val="tx1"/>
                </a:solidFill>
              </a:rPr>
              <a:t>只有法向分量，且与该处的电荷面密度</a:t>
            </a:r>
            <a:r>
              <a:rPr lang="en-US" altLang="zh-CN" sz="2400" i="1" dirty="0" smtClean="0">
                <a:solidFill>
                  <a:schemeClr val="tx1"/>
                </a:solidFill>
                <a:latin typeface="Symbol" panose="05050102010706020507" pitchFamily="18" charset="2"/>
              </a:rPr>
              <a:t>s </a:t>
            </a:r>
            <a:r>
              <a:rPr lang="zh-CN" altLang="en-US" sz="2400" dirty="0" smtClean="0">
                <a:solidFill>
                  <a:schemeClr val="tx1"/>
                </a:solidFill>
                <a:latin typeface="Symbol" panose="05050102010706020507" pitchFamily="18" charset="2"/>
              </a:rPr>
              <a:t>成正比</a:t>
            </a:r>
            <a:r>
              <a:rPr lang="en-US" altLang="zh-CN" sz="2400" dirty="0" smtClean="0">
                <a:solidFill>
                  <a:schemeClr val="tx1"/>
                </a:solidFill>
              </a:rPr>
              <a:t>.</a:t>
            </a:r>
          </a:p>
        </p:txBody>
      </p:sp>
      <p:sp>
        <p:nvSpPr>
          <p:cNvPr id="10244" name="Rectangle 3"/>
          <p:cNvSpPr>
            <a:spLocks noGrp="1" noChangeArrowheads="1"/>
          </p:cNvSpPr>
          <p:nvPr>
            <p:ph type="subTitle" idx="4294967295"/>
          </p:nvPr>
        </p:nvSpPr>
        <p:spPr>
          <a:xfrm>
            <a:off x="152400" y="2743200"/>
            <a:ext cx="8763000" cy="2392363"/>
          </a:xfrm>
        </p:spPr>
        <p:txBody>
          <a:bodyPr/>
          <a:lstStyle/>
          <a:p>
            <a:pPr marL="0" indent="0" algn="just" eaLnBrk="1" hangingPunct="1">
              <a:lnSpc>
                <a:spcPct val="140000"/>
              </a:lnSpc>
              <a:buFont typeface="Symbol" panose="05050102010706020507" pitchFamily="18" charset="2"/>
              <a:buChar char=" "/>
            </a:pPr>
            <a:r>
              <a:rPr lang="en-US" altLang="zh-CN" sz="2400" dirty="0" smtClean="0">
                <a:latin typeface="Symbol" panose="05050102010706020507" pitchFamily="18" charset="2"/>
              </a:rPr>
              <a:t>    </a:t>
            </a:r>
            <a:r>
              <a:rPr lang="zh-CN" altLang="en-US" sz="2400" dirty="0" smtClean="0">
                <a:solidFill>
                  <a:srgbClr val="006600"/>
                </a:solidFill>
                <a:latin typeface="Symbol" panose="05050102010706020507" pitchFamily="18" charset="2"/>
              </a:rPr>
              <a:t>［证明］</a:t>
            </a:r>
            <a:r>
              <a:rPr lang="zh-CN" altLang="en-US" sz="2400" dirty="0" smtClean="0">
                <a:latin typeface="Symbol" panose="05050102010706020507" pitchFamily="18" charset="2"/>
              </a:rPr>
              <a:t>由于静电场的</a:t>
            </a:r>
            <a:r>
              <a:rPr lang="en-US" altLang="zh-CN" sz="2400" i="1" dirty="0" smtClean="0">
                <a:latin typeface="Times New Roman" panose="02020603050405020304" pitchFamily="18" charset="0"/>
              </a:rPr>
              <a:t>E </a:t>
            </a:r>
            <a:r>
              <a:rPr lang="zh-CN" altLang="en-US" sz="2400" dirty="0" smtClean="0">
                <a:latin typeface="Times New Roman" panose="02020603050405020304" pitchFamily="18" charset="0"/>
              </a:rPr>
              <a:t>线总是与等势面垂直，而静电导体表面是等电势面，因此导体表面的电场强度只有法向分量，切向分量为零，即</a:t>
            </a:r>
          </a:p>
          <a:p>
            <a:pPr marL="0" indent="0" algn="just" eaLnBrk="1" hangingPunct="1">
              <a:lnSpc>
                <a:spcPct val="140000"/>
              </a:lnSpc>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4.3-13</a:t>
            </a:r>
            <a:r>
              <a:rPr lang="zh-CN" altLang="en-US" sz="2400" dirty="0" smtClean="0">
                <a:latin typeface="Times New Roman" panose="02020603050405020304" pitchFamily="18" charset="0"/>
              </a:rPr>
              <a:t>）</a:t>
            </a:r>
          </a:p>
          <a:p>
            <a:pPr marL="0" indent="0" algn="just" eaLnBrk="1" hangingPunct="1">
              <a:lnSpc>
                <a:spcPct val="140000"/>
              </a:lnSpc>
              <a:buFont typeface="Symbol" panose="05050102010706020507" pitchFamily="18" charset="2"/>
              <a:buChar char=" "/>
            </a:pPr>
            <a:r>
              <a:rPr lang="zh-CN" altLang="en-US" sz="2400" dirty="0" smtClean="0">
                <a:latin typeface="Times New Roman" panose="02020603050405020304" pitchFamily="18" charset="0"/>
              </a:rPr>
              <a:t>      </a:t>
            </a:r>
          </a:p>
        </p:txBody>
      </p:sp>
      <p:graphicFrame>
        <p:nvGraphicFramePr>
          <p:cNvPr id="10245" name="Object 13"/>
          <p:cNvGraphicFramePr>
            <a:graphicFrameLocks noChangeAspect="1"/>
          </p:cNvGraphicFramePr>
          <p:nvPr/>
        </p:nvGraphicFramePr>
        <p:xfrm>
          <a:off x="3238500" y="4171950"/>
          <a:ext cx="1828800" cy="725488"/>
        </p:xfrm>
        <a:graphic>
          <a:graphicData uri="http://schemas.openxmlformats.org/presentationml/2006/ole">
            <mc:AlternateContent xmlns:mc="http://schemas.openxmlformats.org/markup-compatibility/2006">
              <mc:Choice xmlns:v="urn:schemas-microsoft-com:vml" Requires="v">
                <p:oleObj spid="_x0000_s10261" name="公式" r:id="rId3" imgW="609336" imgH="241195" progId="Equation.3">
                  <p:embed/>
                </p:oleObj>
              </mc:Choice>
              <mc:Fallback>
                <p:oleObj name="公式" r:id="rId3" imgW="609336" imgH="241195"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4171950"/>
                        <a:ext cx="1828800" cy="725488"/>
                      </a:xfrm>
                      <a:prstGeom prst="rect">
                        <a:avLst/>
                      </a:prstGeom>
                      <a:solidFill>
                        <a:srgbClr val="CCECFF"/>
                      </a:solidFill>
                      <a:ln w="9525">
                        <a:solidFill>
                          <a:srgbClr val="FF66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C86371D-B4E8-49E0-B5D0-80C46D466F3E}" type="slidenum">
              <a:rPr lang="en-US" altLang="zh-CN" sz="800" b="0" smtClean="0"/>
              <a:pPr>
                <a:spcBef>
                  <a:spcPct val="0"/>
                </a:spcBef>
                <a:buFontTx/>
                <a:buNone/>
              </a:pPr>
              <a:t>9</a:t>
            </a:fld>
            <a:endParaRPr lang="en-US" altLang="zh-CN" sz="800" b="0" smtClean="0"/>
          </a:p>
        </p:txBody>
      </p:sp>
      <p:grpSp>
        <p:nvGrpSpPr>
          <p:cNvPr id="11269" name="Group 21"/>
          <p:cNvGrpSpPr>
            <a:grpSpLocks/>
          </p:cNvGrpSpPr>
          <p:nvPr/>
        </p:nvGrpSpPr>
        <p:grpSpPr bwMode="auto">
          <a:xfrm>
            <a:off x="4800600" y="1447800"/>
            <a:ext cx="3962400" cy="519113"/>
            <a:chOff x="3024" y="1065"/>
            <a:chExt cx="2496" cy="327"/>
          </a:xfrm>
        </p:grpSpPr>
        <p:sp>
          <p:nvSpPr>
            <p:cNvPr id="11280" name="Text Box 22"/>
            <p:cNvSpPr txBox="1">
              <a:spLocks noChangeArrowheads="1"/>
            </p:cNvSpPr>
            <p:nvPr/>
          </p:nvSpPr>
          <p:spPr bwMode="auto">
            <a:xfrm>
              <a:off x="3024" y="1065"/>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宋体" panose="02010600030101010101" pitchFamily="2" charset="-122"/>
                </a:rPr>
                <a:t>   </a:t>
              </a:r>
              <a:r>
                <a:rPr lang="zh-CN" altLang="en-US" sz="2800" dirty="0">
                  <a:latin typeface="宋体" panose="02010600030101010101" pitchFamily="2" charset="-122"/>
                </a:rPr>
                <a:t>为表面电荷面密度    </a:t>
              </a:r>
            </a:p>
          </p:txBody>
        </p:sp>
        <p:graphicFrame>
          <p:nvGraphicFramePr>
            <p:cNvPr id="11281" name="Object 23"/>
            <p:cNvGraphicFramePr>
              <a:graphicFrameLocks noChangeAspect="1"/>
            </p:cNvGraphicFramePr>
            <p:nvPr/>
          </p:nvGraphicFramePr>
          <p:xfrm>
            <a:off x="3130" y="1113"/>
            <a:ext cx="286" cy="230"/>
          </p:xfrm>
          <a:graphic>
            <a:graphicData uri="http://schemas.openxmlformats.org/presentationml/2006/ole">
              <mc:AlternateContent xmlns:mc="http://schemas.openxmlformats.org/markup-compatibility/2006">
                <mc:Choice xmlns:v="urn:schemas-microsoft-com:vml" Requires="v">
                  <p:oleObj spid="_x0000_s11389" name="Equation" r:id="rId3" imgW="215713" imgH="190335" progId="Equation.3">
                    <p:embed/>
                  </p:oleObj>
                </mc:Choice>
                <mc:Fallback>
                  <p:oleObj name="Equation" r:id="rId3" imgW="215713" imgH="190335"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 y="1113"/>
                          <a:ext cx="28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1" name="Text Box 25"/>
          <p:cNvSpPr txBox="1">
            <a:spLocks noChangeArrowheads="1"/>
          </p:cNvSpPr>
          <p:nvPr/>
        </p:nvSpPr>
        <p:spPr bwMode="auto">
          <a:xfrm>
            <a:off x="984250" y="317089"/>
            <a:ext cx="7467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a:latin typeface="宋体" panose="02010600030101010101" pitchFamily="2" charset="-122"/>
              </a:rPr>
              <a:t>导体表面电场强度</a:t>
            </a:r>
            <a:r>
              <a:rPr lang="zh-CN" altLang="en-US" sz="2800" dirty="0" smtClean="0">
                <a:latin typeface="宋体" panose="02010600030101010101" pitchFamily="2" charset="-122"/>
              </a:rPr>
              <a:t>与表面垂直，与电荷</a:t>
            </a:r>
            <a:r>
              <a:rPr lang="zh-CN" altLang="en-US" sz="2800" dirty="0">
                <a:latin typeface="宋体" panose="02010600030101010101" pitchFamily="2" charset="-122"/>
              </a:rPr>
              <a:t>面密度的</a:t>
            </a:r>
            <a:r>
              <a:rPr lang="zh-CN" altLang="en-US" sz="2800" dirty="0" smtClean="0">
                <a:latin typeface="宋体" panose="02010600030101010101" pitchFamily="2" charset="-122"/>
              </a:rPr>
              <a:t>关系？</a:t>
            </a:r>
            <a:endParaRPr lang="zh-CN" altLang="en-US" sz="2800" dirty="0">
              <a:latin typeface="宋体" panose="02010600030101010101" pitchFamily="2" charset="-122"/>
            </a:endParaRPr>
          </a:p>
        </p:txBody>
      </p:sp>
      <p:graphicFrame>
        <p:nvGraphicFramePr>
          <p:cNvPr id="11272" name="Object 26"/>
          <p:cNvGraphicFramePr>
            <a:graphicFrameLocks noChangeAspect="1"/>
          </p:cNvGraphicFramePr>
          <p:nvPr/>
        </p:nvGraphicFramePr>
        <p:xfrm>
          <a:off x="739775" y="1219200"/>
          <a:ext cx="3451225" cy="1301750"/>
        </p:xfrm>
        <a:graphic>
          <a:graphicData uri="http://schemas.openxmlformats.org/presentationml/2006/ole">
            <mc:AlternateContent xmlns:mc="http://schemas.openxmlformats.org/markup-compatibility/2006">
              <mc:Choice xmlns:v="urn:schemas-microsoft-com:vml" Requires="v">
                <p:oleObj spid="_x0000_s11390" name="Equation" r:id="rId5" imgW="927100" imgH="431800" progId="Equation.3">
                  <p:embed/>
                </p:oleObj>
              </mc:Choice>
              <mc:Fallback>
                <p:oleObj name="Equation" r:id="rId5" imgW="927100" imgH="43180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75" y="1219200"/>
                        <a:ext cx="3451225"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27"/>
          <p:cNvGraphicFramePr>
            <a:graphicFrameLocks noChangeAspect="1"/>
          </p:cNvGraphicFramePr>
          <p:nvPr/>
        </p:nvGraphicFramePr>
        <p:xfrm>
          <a:off x="762000" y="2362200"/>
          <a:ext cx="3048000" cy="1320800"/>
        </p:xfrm>
        <a:graphic>
          <a:graphicData uri="http://schemas.openxmlformats.org/presentationml/2006/ole">
            <mc:AlternateContent xmlns:mc="http://schemas.openxmlformats.org/markup-compatibility/2006">
              <mc:Choice xmlns:v="urn:schemas-microsoft-com:vml" Requires="v">
                <p:oleObj spid="_x0000_s11391" name="Equation" r:id="rId7" imgW="825500" imgH="431800" progId="Equation.3">
                  <p:embed/>
                </p:oleObj>
              </mc:Choice>
              <mc:Fallback>
                <p:oleObj name="Equation" r:id="rId7" imgW="825500" imgH="4318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2362200"/>
                        <a:ext cx="30480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28"/>
          <p:cNvGraphicFramePr>
            <a:graphicFrameLocks noChangeAspect="1"/>
          </p:cNvGraphicFramePr>
          <p:nvPr/>
        </p:nvGraphicFramePr>
        <p:xfrm>
          <a:off x="1447800" y="3657600"/>
          <a:ext cx="1676400" cy="1277938"/>
        </p:xfrm>
        <a:graphic>
          <a:graphicData uri="http://schemas.openxmlformats.org/presentationml/2006/ole">
            <mc:AlternateContent xmlns:mc="http://schemas.openxmlformats.org/markup-compatibility/2006">
              <mc:Choice xmlns:v="urn:schemas-microsoft-com:vml" Requires="v">
                <p:oleObj spid="_x0000_s11392" name="Equation" r:id="rId9" imgW="710891" imgH="672808" progId="Equation.3">
                  <p:embed/>
                </p:oleObj>
              </mc:Choice>
              <mc:Fallback>
                <p:oleObj name="Equation" r:id="rId9" imgW="710891" imgH="672808"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657600"/>
                        <a:ext cx="1676400" cy="1277938"/>
                      </a:xfrm>
                      <a:prstGeom prst="rect">
                        <a:avLst/>
                      </a:prstGeom>
                      <a:gradFill rotWithShape="0">
                        <a:gsLst>
                          <a:gs pos="0">
                            <a:schemeClr val="accent1"/>
                          </a:gs>
                          <a:gs pos="50000">
                            <a:srgbClr val="FFFFFF"/>
                          </a:gs>
                          <a:gs pos="100000">
                            <a:schemeClr val="accent1"/>
                          </a:gs>
                        </a:gsLst>
                        <a:lin ang="5400000" scaled="1"/>
                      </a:gradFill>
                      <a:ln w="12700">
                        <a:solidFill>
                          <a:srgbClr val="0066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9933" name="Rectangle 29"/>
          <p:cNvSpPr>
            <a:spLocks noChangeArrowheads="1"/>
          </p:cNvSpPr>
          <p:nvPr/>
        </p:nvSpPr>
        <p:spPr bwMode="auto">
          <a:xfrm>
            <a:off x="304800" y="5029200"/>
            <a:ext cx="3962400" cy="1385888"/>
          </a:xfrm>
          <a:prstGeom prst="rect">
            <a:avLst/>
          </a:prstGeom>
          <a:gradFill rotWithShape="0">
            <a:gsLst>
              <a:gs pos="0">
                <a:schemeClr val="accent1"/>
              </a:gs>
              <a:gs pos="50000">
                <a:schemeClr val="accent1">
                  <a:gamma/>
                  <a:tint val="0"/>
                  <a:invGamma/>
                </a:schemeClr>
              </a:gs>
              <a:gs pos="100000">
                <a:schemeClr val="accent1"/>
              </a:gs>
            </a:gsLst>
            <a:lin ang="5400000" scaled="1"/>
          </a:gradFill>
          <a:ln w="12700">
            <a:solidFill>
              <a:srgbClr val="006666"/>
            </a:solidFill>
            <a:miter lim="800000"/>
            <a:headEnd/>
            <a:tailEnd/>
          </a:ln>
          <a:effectLst/>
        </p:spPr>
        <p:txBody>
          <a:bodyPr>
            <a:spAutoFit/>
          </a:bodyPr>
          <a:lstStyle/>
          <a:p>
            <a:pPr eaLnBrk="1" hangingPunct="1">
              <a:spcBef>
                <a:spcPct val="50000"/>
              </a:spcBef>
              <a:defRPr/>
            </a:pPr>
            <a:r>
              <a:rPr lang="en-US" altLang="zh-CN" sz="2800"/>
              <a:t>       </a:t>
            </a:r>
            <a:r>
              <a:rPr lang="zh-CN" altLang="en-US" sz="2800"/>
              <a:t>表面电场强度的大小与该表面电荷面密度成正比</a:t>
            </a:r>
          </a:p>
        </p:txBody>
      </p:sp>
      <p:grpSp>
        <p:nvGrpSpPr>
          <p:cNvPr id="2" name="组合 1"/>
          <p:cNvGrpSpPr/>
          <p:nvPr/>
        </p:nvGrpSpPr>
        <p:grpSpPr>
          <a:xfrm>
            <a:off x="4495800" y="2514600"/>
            <a:ext cx="4343400" cy="3886200"/>
            <a:chOff x="4495800" y="2514600"/>
            <a:chExt cx="4343400" cy="3886200"/>
          </a:xfrm>
        </p:grpSpPr>
        <p:grpSp>
          <p:nvGrpSpPr>
            <p:cNvPr id="11267" name="Group 2"/>
            <p:cNvGrpSpPr>
              <a:grpSpLocks/>
            </p:cNvGrpSpPr>
            <p:nvPr/>
          </p:nvGrpSpPr>
          <p:grpSpPr bwMode="auto">
            <a:xfrm>
              <a:off x="4495800" y="2514600"/>
              <a:ext cx="4343400" cy="3886200"/>
              <a:chOff x="2880" y="1632"/>
              <a:chExt cx="2736" cy="2448"/>
            </a:xfrm>
          </p:grpSpPr>
          <p:sp>
            <p:nvSpPr>
              <p:cNvPr id="11284" name="Rectangle 3"/>
              <p:cNvSpPr>
                <a:spLocks noChangeArrowheads="1"/>
              </p:cNvSpPr>
              <p:nvPr/>
            </p:nvSpPr>
            <p:spPr bwMode="auto">
              <a:xfrm>
                <a:off x="2880" y="1632"/>
                <a:ext cx="2736" cy="2448"/>
              </a:xfrm>
              <a:prstGeom prst="rect">
                <a:avLst/>
              </a:prstGeom>
              <a:solidFill>
                <a:schemeClr val="bg1"/>
              </a:solidFill>
              <a:ln w="9525">
                <a:solidFill>
                  <a:srgbClr val="006666"/>
                </a:solidFill>
                <a:miter lim="800000"/>
                <a:headEnd type="none" w="sm" len="lg"/>
                <a:tailEnd type="none" w="sm" len="lg"/>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1285" name="Group 4"/>
              <p:cNvGrpSpPr>
                <a:grpSpLocks/>
              </p:cNvGrpSpPr>
              <p:nvPr/>
            </p:nvGrpSpPr>
            <p:grpSpPr bwMode="auto">
              <a:xfrm>
                <a:off x="2976" y="2640"/>
                <a:ext cx="2532" cy="1311"/>
                <a:chOff x="2976" y="2640"/>
                <a:chExt cx="2532" cy="1311"/>
              </a:xfrm>
            </p:grpSpPr>
            <p:sp>
              <p:nvSpPr>
                <p:cNvPr id="11286" name="Freeform 5"/>
                <p:cNvSpPr>
                  <a:spLocks/>
                </p:cNvSpPr>
                <p:nvPr/>
              </p:nvSpPr>
              <p:spPr bwMode="auto">
                <a:xfrm>
                  <a:off x="3020" y="2801"/>
                  <a:ext cx="2488" cy="1150"/>
                </a:xfrm>
                <a:custGeom>
                  <a:avLst/>
                  <a:gdLst>
                    <a:gd name="T0" fmla="*/ 465 w 2488"/>
                    <a:gd name="T1" fmla="*/ 307 h 1150"/>
                    <a:gd name="T2" fmla="*/ 1161 w 2488"/>
                    <a:gd name="T3" fmla="*/ 45 h 1150"/>
                    <a:gd name="T4" fmla="*/ 1906 w 2488"/>
                    <a:gd name="T5" fmla="*/ 37 h 1150"/>
                    <a:gd name="T6" fmla="*/ 2272 w 2488"/>
                    <a:gd name="T7" fmla="*/ 85 h 1150"/>
                    <a:gd name="T8" fmla="*/ 2488 w 2488"/>
                    <a:gd name="T9" fmla="*/ 121 h 1150"/>
                    <a:gd name="T10" fmla="*/ 2273 w 2488"/>
                    <a:gd name="T11" fmla="*/ 168 h 1150"/>
                    <a:gd name="T12" fmla="*/ 2144 w 2488"/>
                    <a:gd name="T13" fmla="*/ 278 h 1150"/>
                    <a:gd name="T14" fmla="*/ 1936 w 2488"/>
                    <a:gd name="T15" fmla="*/ 357 h 1150"/>
                    <a:gd name="T16" fmla="*/ 1628 w 2488"/>
                    <a:gd name="T17" fmla="*/ 655 h 1150"/>
                    <a:gd name="T18" fmla="*/ 1192 w 2488"/>
                    <a:gd name="T19" fmla="*/ 727 h 1150"/>
                    <a:gd name="T20" fmla="*/ 774 w 2488"/>
                    <a:gd name="T21" fmla="*/ 873 h 1150"/>
                    <a:gd name="T22" fmla="*/ 396 w 2488"/>
                    <a:gd name="T23" fmla="*/ 844 h 1150"/>
                    <a:gd name="T24" fmla="*/ 148 w 2488"/>
                    <a:gd name="T25" fmla="*/ 949 h 1150"/>
                    <a:gd name="T26" fmla="*/ 4 w 2488"/>
                    <a:gd name="T27" fmla="*/ 1111 h 1150"/>
                    <a:gd name="T28" fmla="*/ 172 w 2488"/>
                    <a:gd name="T29" fmla="*/ 713 h 1150"/>
                    <a:gd name="T30" fmla="*/ 465 w 2488"/>
                    <a:gd name="T31" fmla="*/ 307 h 1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8"/>
                    <a:gd name="T49" fmla="*/ 0 h 1150"/>
                    <a:gd name="T50" fmla="*/ 2488 w 2488"/>
                    <a:gd name="T51" fmla="*/ 1150 h 11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8" h="1150">
                      <a:moveTo>
                        <a:pt x="465" y="307"/>
                      </a:moveTo>
                      <a:cubicBezTo>
                        <a:pt x="630" y="196"/>
                        <a:pt x="921" y="90"/>
                        <a:pt x="1161" y="45"/>
                      </a:cubicBezTo>
                      <a:cubicBezTo>
                        <a:pt x="1401" y="0"/>
                        <a:pt x="1721" y="30"/>
                        <a:pt x="1906" y="37"/>
                      </a:cubicBezTo>
                      <a:cubicBezTo>
                        <a:pt x="2091" y="44"/>
                        <a:pt x="2175" y="71"/>
                        <a:pt x="2272" y="85"/>
                      </a:cubicBezTo>
                      <a:cubicBezTo>
                        <a:pt x="2369" y="99"/>
                        <a:pt x="2488" y="107"/>
                        <a:pt x="2488" y="121"/>
                      </a:cubicBezTo>
                      <a:cubicBezTo>
                        <a:pt x="2488" y="135"/>
                        <a:pt x="2330" y="142"/>
                        <a:pt x="2273" y="168"/>
                      </a:cubicBezTo>
                      <a:cubicBezTo>
                        <a:pt x="2216" y="194"/>
                        <a:pt x="2200" y="247"/>
                        <a:pt x="2144" y="278"/>
                      </a:cubicBezTo>
                      <a:cubicBezTo>
                        <a:pt x="2088" y="309"/>
                        <a:pt x="2022" y="294"/>
                        <a:pt x="1936" y="357"/>
                      </a:cubicBezTo>
                      <a:cubicBezTo>
                        <a:pt x="1850" y="420"/>
                        <a:pt x="1752" y="593"/>
                        <a:pt x="1628" y="655"/>
                      </a:cubicBezTo>
                      <a:cubicBezTo>
                        <a:pt x="1504" y="717"/>
                        <a:pt x="1334" y="691"/>
                        <a:pt x="1192" y="727"/>
                      </a:cubicBezTo>
                      <a:cubicBezTo>
                        <a:pt x="1050" y="763"/>
                        <a:pt x="907" y="853"/>
                        <a:pt x="774" y="873"/>
                      </a:cubicBezTo>
                      <a:cubicBezTo>
                        <a:pt x="641" y="893"/>
                        <a:pt x="500" y="831"/>
                        <a:pt x="396" y="844"/>
                      </a:cubicBezTo>
                      <a:cubicBezTo>
                        <a:pt x="292" y="857"/>
                        <a:pt x="213" y="905"/>
                        <a:pt x="148" y="949"/>
                      </a:cubicBezTo>
                      <a:cubicBezTo>
                        <a:pt x="83" y="993"/>
                        <a:pt x="0" y="1150"/>
                        <a:pt x="4" y="1111"/>
                      </a:cubicBezTo>
                      <a:cubicBezTo>
                        <a:pt x="8" y="1072"/>
                        <a:pt x="95" y="847"/>
                        <a:pt x="172" y="713"/>
                      </a:cubicBezTo>
                      <a:cubicBezTo>
                        <a:pt x="249" y="579"/>
                        <a:pt x="345" y="413"/>
                        <a:pt x="465" y="307"/>
                      </a:cubicBezTo>
                      <a:close/>
                    </a:path>
                  </a:pathLst>
                </a:custGeom>
                <a:gradFill rotWithShape="0">
                  <a:gsLst>
                    <a:gs pos="0">
                      <a:schemeClr val="bg1"/>
                    </a:gs>
                    <a:gs pos="100000">
                      <a:srgbClr val="C0C0C0"/>
                    </a:gs>
                  </a:gsLst>
                  <a:path path="rect">
                    <a:fillToRect l="50000" t="50000" r="50000" b="50000"/>
                  </a:path>
                </a:gradFill>
                <a:ln w="12700">
                  <a:solidFill>
                    <a:schemeClr val="tx1"/>
                  </a:solidFill>
                  <a:round/>
                  <a:headEnd type="none" w="sm" len="lg"/>
                  <a:tailEnd type="none" w="sm" len="lg"/>
                </a:ln>
              </p:spPr>
              <p:txBody>
                <a:bodyPr wrap="none"/>
                <a:lstStyle/>
                <a:p>
                  <a:endParaRPr lang="zh-CN" altLang="en-US"/>
                </a:p>
              </p:txBody>
            </p:sp>
            <p:grpSp>
              <p:nvGrpSpPr>
                <p:cNvPr id="11287" name="Group 6"/>
                <p:cNvGrpSpPr>
                  <a:grpSpLocks/>
                </p:cNvGrpSpPr>
                <p:nvPr/>
              </p:nvGrpSpPr>
              <p:grpSpPr bwMode="auto">
                <a:xfrm>
                  <a:off x="2976" y="2640"/>
                  <a:ext cx="2449" cy="1091"/>
                  <a:chOff x="2976" y="2640"/>
                  <a:chExt cx="2449" cy="1091"/>
                </a:xfrm>
              </p:grpSpPr>
              <p:sp>
                <p:nvSpPr>
                  <p:cNvPr id="11288" name="Rectangle 7"/>
                  <p:cNvSpPr>
                    <a:spLocks noChangeArrowheads="1"/>
                  </p:cNvSpPr>
                  <p:nvPr/>
                </p:nvSpPr>
                <p:spPr bwMode="auto">
                  <a:xfrm>
                    <a:off x="5201" y="2690"/>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89" name="Rectangle 8"/>
                  <p:cNvSpPr>
                    <a:spLocks noChangeArrowheads="1"/>
                  </p:cNvSpPr>
                  <p:nvPr/>
                </p:nvSpPr>
                <p:spPr bwMode="auto">
                  <a:xfrm>
                    <a:off x="2976" y="3443"/>
                    <a:ext cx="2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0" name="Rectangle 9"/>
                  <p:cNvSpPr>
                    <a:spLocks noChangeArrowheads="1"/>
                  </p:cNvSpPr>
                  <p:nvPr/>
                </p:nvSpPr>
                <p:spPr bwMode="auto">
                  <a:xfrm>
                    <a:off x="3085" y="3242"/>
                    <a:ext cx="2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1" name="Rectangle 10"/>
                  <p:cNvSpPr>
                    <a:spLocks noChangeArrowheads="1"/>
                  </p:cNvSpPr>
                  <p:nvPr/>
                </p:nvSpPr>
                <p:spPr bwMode="auto">
                  <a:xfrm>
                    <a:off x="4982" y="266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2" name="Rectangle 11"/>
                  <p:cNvSpPr>
                    <a:spLocks noChangeArrowheads="1"/>
                  </p:cNvSpPr>
                  <p:nvPr/>
                </p:nvSpPr>
                <p:spPr bwMode="auto">
                  <a:xfrm>
                    <a:off x="4709" y="2640"/>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3" name="Rectangle 12"/>
                  <p:cNvSpPr>
                    <a:spLocks noChangeArrowheads="1"/>
                  </p:cNvSpPr>
                  <p:nvPr/>
                </p:nvSpPr>
                <p:spPr bwMode="auto">
                  <a:xfrm>
                    <a:off x="3232" y="304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4" name="Rectangle 13"/>
                  <p:cNvSpPr>
                    <a:spLocks noChangeArrowheads="1"/>
                  </p:cNvSpPr>
                  <p:nvPr/>
                </p:nvSpPr>
                <p:spPr bwMode="auto">
                  <a:xfrm>
                    <a:off x="4435" y="2640"/>
                    <a:ext cx="2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5" name="Rectangle 14"/>
                  <p:cNvSpPr>
                    <a:spLocks noChangeArrowheads="1"/>
                  </p:cNvSpPr>
                  <p:nvPr/>
                </p:nvSpPr>
                <p:spPr bwMode="auto">
                  <a:xfrm>
                    <a:off x="3396" y="289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6" name="Rectangle 15"/>
                  <p:cNvSpPr>
                    <a:spLocks noChangeArrowheads="1"/>
                  </p:cNvSpPr>
                  <p:nvPr/>
                </p:nvSpPr>
                <p:spPr bwMode="auto">
                  <a:xfrm>
                    <a:off x="3632" y="2790"/>
                    <a:ext cx="22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7" name="Rectangle 16"/>
                  <p:cNvSpPr>
                    <a:spLocks noChangeArrowheads="1"/>
                  </p:cNvSpPr>
                  <p:nvPr/>
                </p:nvSpPr>
                <p:spPr bwMode="auto">
                  <a:xfrm>
                    <a:off x="4179" y="2640"/>
                    <a:ext cx="2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sp>
                <p:nvSpPr>
                  <p:cNvPr id="11298" name="Rectangle 17"/>
                  <p:cNvSpPr>
                    <a:spLocks noChangeArrowheads="1"/>
                  </p:cNvSpPr>
                  <p:nvPr/>
                </p:nvSpPr>
                <p:spPr bwMode="auto">
                  <a:xfrm>
                    <a:off x="3905" y="268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grpSp>
          </p:grpSp>
        </p:grpSp>
        <p:grpSp>
          <p:nvGrpSpPr>
            <p:cNvPr id="11268" name="Group 18"/>
            <p:cNvGrpSpPr>
              <a:grpSpLocks/>
            </p:cNvGrpSpPr>
            <p:nvPr/>
          </p:nvGrpSpPr>
          <p:grpSpPr bwMode="auto">
            <a:xfrm>
              <a:off x="6248400" y="3352800"/>
              <a:ext cx="636588" cy="1143000"/>
              <a:chOff x="4080" y="2160"/>
              <a:chExt cx="401" cy="720"/>
            </a:xfrm>
          </p:grpSpPr>
          <p:sp>
            <p:nvSpPr>
              <p:cNvPr id="11282" name="Line 19"/>
              <p:cNvSpPr>
                <a:spLocks noChangeShapeType="1"/>
              </p:cNvSpPr>
              <p:nvPr/>
            </p:nvSpPr>
            <p:spPr bwMode="auto">
              <a:xfrm rot="-120000" flipH="1" flipV="1">
                <a:off x="4080" y="2304"/>
                <a:ext cx="96" cy="57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83" name="Object 20"/>
              <p:cNvGraphicFramePr>
                <a:graphicFrameLocks noChangeAspect="1"/>
              </p:cNvGraphicFramePr>
              <p:nvPr/>
            </p:nvGraphicFramePr>
            <p:xfrm>
              <a:off x="4176" y="2160"/>
              <a:ext cx="305" cy="384"/>
            </p:xfrm>
            <a:graphic>
              <a:graphicData uri="http://schemas.openxmlformats.org/presentationml/2006/ole">
                <mc:AlternateContent xmlns:mc="http://schemas.openxmlformats.org/markup-compatibility/2006">
                  <mc:Choice xmlns:v="urn:schemas-microsoft-com:vml" Requires="v">
                    <p:oleObj spid="_x0000_s11393" name="公式" r:id="rId11" imgW="124002" imgH="161719" progId="Equation.3">
                      <p:embed/>
                    </p:oleObj>
                  </mc:Choice>
                  <mc:Fallback>
                    <p:oleObj name="公式" r:id="rId11" imgW="124002" imgH="161719"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2160"/>
                            <a:ext cx="30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0" name="Text Box 24"/>
            <p:cNvSpPr txBox="1">
              <a:spLocks noChangeArrowheads="1"/>
            </p:cNvSpPr>
            <p:nvPr/>
          </p:nvSpPr>
          <p:spPr bwMode="auto">
            <a:xfrm>
              <a:off x="4800600" y="26670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a:latin typeface="宋体" panose="02010600030101010101" pitchFamily="2" charset="-122"/>
                </a:rPr>
                <a:t>作钱币形高斯面</a:t>
              </a:r>
              <a:r>
                <a:rPr lang="zh-CN" altLang="en-US" sz="2800" dirty="0">
                  <a:solidFill>
                    <a:srgbClr val="CC0066"/>
                  </a:solidFill>
                  <a:latin typeface="宋体" panose="02010600030101010101" pitchFamily="2" charset="-122"/>
                </a:rPr>
                <a:t> </a:t>
              </a:r>
              <a:r>
                <a:rPr lang="en-US" altLang="zh-CN" sz="2800" i="1" dirty="0">
                  <a:solidFill>
                    <a:srgbClr val="0000FF"/>
                  </a:solidFill>
                  <a:latin typeface="宋体" panose="02010600030101010101" pitchFamily="2" charset="-122"/>
                </a:rPr>
                <a:t>S</a:t>
              </a:r>
            </a:p>
          </p:txBody>
        </p:sp>
        <p:grpSp>
          <p:nvGrpSpPr>
            <p:cNvPr id="11276" name="Group 30"/>
            <p:cNvGrpSpPr>
              <a:grpSpLocks/>
            </p:cNvGrpSpPr>
            <p:nvPr/>
          </p:nvGrpSpPr>
          <p:grpSpPr bwMode="auto">
            <a:xfrm>
              <a:off x="5638800" y="4343400"/>
              <a:ext cx="1638300" cy="457200"/>
              <a:chOff x="3840" y="2736"/>
              <a:chExt cx="1032" cy="288"/>
            </a:xfrm>
          </p:grpSpPr>
          <p:sp>
            <p:nvSpPr>
              <p:cNvPr id="11278" name="AutoShape 31"/>
              <p:cNvSpPr>
                <a:spLocks noChangeArrowheads="1"/>
              </p:cNvSpPr>
              <p:nvPr/>
            </p:nvSpPr>
            <p:spPr bwMode="auto">
              <a:xfrm rot="-674099">
                <a:off x="3840" y="2736"/>
                <a:ext cx="1007" cy="192"/>
              </a:xfrm>
              <a:prstGeom prst="can">
                <a:avLst>
                  <a:gd name="adj" fmla="val 50000"/>
                </a:avLst>
              </a:prstGeom>
              <a:solidFill>
                <a:srgbClr val="99CCFF">
                  <a:alpha val="50195"/>
                </a:srgbClr>
              </a:solidFill>
              <a:ln w="19050">
                <a:solidFill>
                  <a:srgbClr val="0000FF"/>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9" name="AutoShape 32"/>
              <p:cNvSpPr>
                <a:spLocks noChangeArrowheads="1"/>
              </p:cNvSpPr>
              <p:nvPr/>
            </p:nvSpPr>
            <p:spPr bwMode="auto">
              <a:xfrm rot="-674099">
                <a:off x="3865" y="2832"/>
                <a:ext cx="1007" cy="192"/>
              </a:xfrm>
              <a:prstGeom prst="can">
                <a:avLst>
                  <a:gd name="adj" fmla="val 50000"/>
                </a:avLst>
              </a:prstGeom>
              <a:noFill/>
              <a:ln w="190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1277" name="Object 33"/>
            <p:cNvGraphicFramePr>
              <a:graphicFrameLocks noChangeAspect="1"/>
            </p:cNvGraphicFramePr>
            <p:nvPr>
              <p:extLst>
                <p:ext uri="{D42A27DB-BD31-4B8C-83A1-F6EECF244321}">
                  <p14:modId xmlns:p14="http://schemas.microsoft.com/office/powerpoint/2010/main" val="2382658211"/>
                </p:ext>
              </p:extLst>
            </p:nvPr>
          </p:nvGraphicFramePr>
          <p:xfrm>
            <a:off x="6010275" y="4800600"/>
            <a:ext cx="1228725" cy="657225"/>
          </p:xfrm>
          <a:graphic>
            <a:graphicData uri="http://schemas.openxmlformats.org/presentationml/2006/ole">
              <mc:AlternateContent xmlns:mc="http://schemas.openxmlformats.org/markup-compatibility/2006">
                <mc:Choice xmlns:v="urn:schemas-microsoft-com:vml" Requires="v">
                  <p:oleObj spid="_x0000_s11394" name="Equation" r:id="rId13" imgW="380835" imgH="203112" progId="Equation.3">
                    <p:embed/>
                  </p:oleObj>
                </mc:Choice>
                <mc:Fallback>
                  <p:oleObj name="Equation" r:id="rId13" imgW="380835" imgH="203112"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0275" y="4800600"/>
                          <a:ext cx="122872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72"/>
                                        </p:tgtEl>
                                        <p:attrNameLst>
                                          <p:attrName>style.visibility</p:attrName>
                                        </p:attrNameLst>
                                      </p:cBhvr>
                                      <p:to>
                                        <p:strVal val="visible"/>
                                      </p:to>
                                    </p:set>
                                    <p:animEffect transition="in" filter="fade">
                                      <p:cBhvr>
                                        <p:cTn id="11" dur="500"/>
                                        <p:tgtEl>
                                          <p:spTgt spid="11272"/>
                                        </p:tgtEl>
                                      </p:cBhvr>
                                    </p:animEffect>
                                  </p:childTnLst>
                                </p:cTn>
                              </p:par>
                              <p:par>
                                <p:cTn id="12" presetID="1" presetClass="entr" presetSubtype="0" fill="hold" nodeType="withEffect">
                                  <p:stCondLst>
                                    <p:cond delay="0"/>
                                  </p:stCondLst>
                                  <p:childTnLst>
                                    <p:set>
                                      <p:cBhvr>
                                        <p:cTn id="13" dur="1" fill="hold">
                                          <p:stCondLst>
                                            <p:cond delay="0"/>
                                          </p:stCondLst>
                                        </p:cTn>
                                        <p:tgtEl>
                                          <p:spTgt spid="112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2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2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19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33" grpId="0" animBg="1"/>
    </p:bldLst>
  </p:timing>
</p:sld>
</file>

<file path=ppt/theme/theme1.xml><?xml version="1.0" encoding="utf-8"?>
<a:theme xmlns:a="http://schemas.openxmlformats.org/drawingml/2006/main" name="中大模板">
  <a:themeElements>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大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大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大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大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大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大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大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大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大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大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大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大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中大测中模板</Template>
  <TotalTime>24510</TotalTime>
  <Words>2471</Words>
  <Application>Microsoft Office PowerPoint</Application>
  <PresentationFormat>全屏显示(4:3)</PresentationFormat>
  <Paragraphs>457</Paragraphs>
  <Slides>59</Slides>
  <Notes>2</Notes>
  <HiddenSlides>5</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75" baseType="lpstr">
      <vt:lpstr>AcmoSSK</vt:lpstr>
      <vt:lpstr>方正姚体</vt:lpstr>
      <vt:lpstr>黑体</vt:lpstr>
      <vt:lpstr>华文隶书</vt:lpstr>
      <vt:lpstr>华文新魏</vt:lpstr>
      <vt:lpstr>宋体</vt:lpstr>
      <vt:lpstr>幼圆</vt:lpstr>
      <vt:lpstr>Arial</vt:lpstr>
      <vt:lpstr>Monotype Corsiva</vt:lpstr>
      <vt:lpstr>Symbol</vt:lpstr>
      <vt:lpstr>Times New Roman</vt:lpstr>
      <vt:lpstr>Wingdings</vt:lpstr>
      <vt:lpstr>中大模板</vt:lpstr>
      <vt:lpstr>公式</vt:lpstr>
      <vt:lpstr>Equation</vt:lpstr>
      <vt:lpstr>Microsoft 公式 3.0</vt:lpstr>
      <vt:lpstr>《电磁学》 静电场中的导体</vt:lpstr>
      <vt:lpstr>静电场   《--》  物质</vt:lpstr>
      <vt:lpstr> 静电场中的导体（P44） </vt:lpstr>
      <vt:lpstr>PowerPoint 演示文稿</vt:lpstr>
      <vt:lpstr>PowerPoint 演示文稿</vt:lpstr>
      <vt:lpstr>（１）导体达到静电平衡的条件是： 其内部的电场强度E处处为零</vt:lpstr>
      <vt:lpstr> 推论二：静电导体是等势体，其表面是等势面。即                                                                                           （4.2-13）</vt:lpstr>
      <vt:lpstr>推论三：导体表面外側的电场强度E只有法向分量，且与该处的电荷面密度s 成正比.</vt:lpstr>
      <vt:lpstr>PowerPoint 演示文稿</vt:lpstr>
      <vt:lpstr>即                                                                               （4.3-14）  </vt:lpstr>
      <vt:lpstr>PowerPoint 演示文稿</vt:lpstr>
      <vt:lpstr>PowerPoint 演示文稿</vt:lpstr>
      <vt:lpstr> (2)  导体表面曲率对电荷分布和场强的影响、 </vt:lpstr>
      <vt:lpstr>这个事实将导致一个重要的现象——尖端放电现象： </vt:lpstr>
      <vt:lpstr>PowerPoint 演示文稿</vt:lpstr>
      <vt:lpstr>场致电子发射</vt:lpstr>
      <vt:lpstr>纳米尖端</vt:lpstr>
      <vt:lpstr>场致发射显微镜</vt:lpstr>
      <vt:lpstr>功函数</vt:lpstr>
      <vt:lpstr>功函数</vt:lpstr>
      <vt:lpstr>PowerPoint 演示文稿</vt:lpstr>
      <vt:lpstr>          ［证明］ 如下图，假设空腔内表面分布着电荷，总量为q.我们在导体内取一个包围内表面的高斯面S，根据高斯定理    可知内表面即使分布着电荷，其总量 （代数和）q 也一定为零.</vt:lpstr>
      <vt:lpstr>PowerPoint 演示文稿</vt:lpstr>
      <vt:lpstr>表面电荷分布</vt:lpstr>
      <vt:lpstr>平方反比律</vt:lpstr>
      <vt:lpstr>平方反比律</vt:lpstr>
      <vt:lpstr>平方反比律</vt:lpstr>
      <vt:lpstr>PowerPoint 演示文稿</vt:lpstr>
      <vt:lpstr>PowerPoint 演示文稿</vt:lpstr>
      <vt:lpstr>PowerPoint 演示文稿</vt:lpstr>
      <vt:lpstr>《电磁学》 静电场中的导体</vt:lpstr>
      <vt:lpstr>PowerPoint 演示文稿</vt:lpstr>
      <vt:lpstr>PowerPoint 演示文稿</vt:lpstr>
      <vt:lpstr>静电平衡的导体</vt:lpstr>
      <vt:lpstr>PowerPoint 演示文稿</vt:lpstr>
      <vt:lpstr>PowerPoint 演示文稿</vt:lpstr>
      <vt:lpstr>PowerPoint 演示文稿</vt:lpstr>
      <vt:lpstr>PowerPoint 演示文稿</vt:lpstr>
      <vt:lpstr>PowerPoint 演示文稿</vt:lpstr>
      <vt:lpstr>PowerPoint 演示文稿</vt:lpstr>
      <vt:lpstr>　　在电磁场随时间变化（电磁波）的情况下，导体壳的屏蔽作用仍有实际意义.      　应用：精密的电磁测量仪器的屏蔽、电视机的高频头、中频变压器的屏蔽等.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电容器存储的能量</vt:lpstr>
      <vt:lpstr>电容器存储的能量</vt:lpstr>
      <vt:lpstr>补充作业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 GUO</dc:creator>
  <cp:lastModifiedBy>DH GUO</cp:lastModifiedBy>
  <cp:revision>1349</cp:revision>
  <cp:lastPrinted>1601-01-01T00:00:00Z</cp:lastPrinted>
  <dcterms:created xsi:type="dcterms:W3CDTF">1601-01-01T00:00:00Z</dcterms:created>
  <dcterms:modified xsi:type="dcterms:W3CDTF">2019-04-01T23:35:33Z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