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313" r:id="rId2"/>
    <p:sldId id="315" r:id="rId3"/>
    <p:sldId id="316" r:id="rId4"/>
    <p:sldId id="317" r:id="rId5"/>
    <p:sldId id="318" r:id="rId6"/>
    <p:sldId id="319" r:id="rId7"/>
    <p:sldId id="320" r:id="rId8"/>
    <p:sldId id="322" r:id="rId9"/>
    <p:sldId id="349" r:id="rId10"/>
    <p:sldId id="321" r:id="rId11"/>
    <p:sldId id="323" r:id="rId12"/>
    <p:sldId id="324" r:id="rId13"/>
    <p:sldId id="325" r:id="rId14"/>
    <p:sldId id="326" r:id="rId15"/>
    <p:sldId id="350" r:id="rId16"/>
    <p:sldId id="354" r:id="rId17"/>
    <p:sldId id="356" r:id="rId18"/>
    <p:sldId id="357" r:id="rId19"/>
    <p:sldId id="343" r:id="rId20"/>
    <p:sldId id="327" r:id="rId21"/>
    <p:sldId id="328" r:id="rId22"/>
    <p:sldId id="352" r:id="rId23"/>
    <p:sldId id="329" r:id="rId24"/>
    <p:sldId id="330" r:id="rId25"/>
    <p:sldId id="331" r:id="rId26"/>
    <p:sldId id="332" r:id="rId27"/>
    <p:sldId id="333" r:id="rId28"/>
    <p:sldId id="344" r:id="rId29"/>
    <p:sldId id="358" r:id="rId30"/>
    <p:sldId id="334" r:id="rId31"/>
    <p:sldId id="335" r:id="rId32"/>
    <p:sldId id="336" r:id="rId33"/>
    <p:sldId id="353" r:id="rId34"/>
    <p:sldId id="338" r:id="rId35"/>
    <p:sldId id="339" r:id="rId36"/>
    <p:sldId id="347" r:id="rId37"/>
    <p:sldId id="340" r:id="rId38"/>
    <p:sldId id="341" r:id="rId39"/>
    <p:sldId id="345" r:id="rId40"/>
    <p:sldId id="346" r:id="rId4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FF"/>
    <a:srgbClr val="F1F1F1"/>
    <a:srgbClr val="792B25"/>
    <a:srgbClr val="006600"/>
    <a:srgbClr val="FFFFFF"/>
    <a:srgbClr val="FF0000"/>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4" autoAdjust="0"/>
    <p:restoredTop sz="92747" autoAdjust="0"/>
  </p:normalViewPr>
  <p:slideViewPr>
    <p:cSldViewPr>
      <p:cViewPr varScale="1">
        <p:scale>
          <a:sx n="113" d="100"/>
          <a:sy n="113" d="100"/>
        </p:scale>
        <p:origin x="185" y="79"/>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1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47.wmf"/><Relationship Id="rId7" Type="http://schemas.openxmlformats.org/officeDocument/2006/relationships/image" Target="../media/image56.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92BD5471-1FFE-4F36-A3E4-02853B17DD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取无穷远处电势为零。</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B175BB-4A15-45F8-A417-2A7550B17C68}" type="slidenum">
              <a:rPr lang="en-US" altLang="zh-CN" smtClean="0"/>
              <a:pPr>
                <a:spcBef>
                  <a:spcPct val="0"/>
                </a:spcBef>
              </a:pPr>
              <a:t>12</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B375EB-D4FD-43F9-B863-BEA5C640E3B4}" type="slidenum">
              <a:rPr lang="en-US" altLang="zh-CN" smtClean="0"/>
              <a:pPr>
                <a:spcBef>
                  <a:spcPct val="0"/>
                </a:spcBef>
              </a:pPr>
              <a:t>13</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由于对称性，只需考虑右半平面。</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941A8E-1B33-43A0-BE8D-1CC413695B70}" type="slidenum">
              <a:rPr lang="en-US" altLang="zh-CN" smtClean="0"/>
              <a:pPr>
                <a:spcBef>
                  <a:spcPct val="0"/>
                </a:spcBef>
              </a:pPr>
              <a:t>37</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SC</a:t>
            </a:r>
            <a:r>
              <a:rPr lang="zh-CN" altLang="en-US" smtClean="0">
                <a:latin typeface="Arial" panose="020B0604020202020204" pitchFamily="34" charset="0"/>
              </a:rPr>
              <a:t>变换给出了任意多边形到上半平面的一一解析函数。</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AD69B12-8D3A-41DC-9782-AB1A25415409}" type="slidenum">
              <a:rPr lang="en-US" altLang="zh-CN" smtClean="0"/>
              <a:pPr>
                <a:spcBef>
                  <a:spcPct val="0"/>
                </a:spcBef>
              </a:pPr>
              <a:t>40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ckground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校徽 copy"/>
          <p:cNvPicPr>
            <a:picLocks noChangeAspect="1" noChangeArrowheads="1"/>
          </p:cNvPicPr>
          <p:nvPr/>
        </p:nvPicPr>
        <p:blipFill>
          <a:blip r:embed="rId3">
            <a:clrChange>
              <a:clrFrom>
                <a:srgbClr val="77BBFA"/>
              </a:clrFrom>
              <a:clrTo>
                <a:srgbClr val="77BBFA">
                  <a:alpha val="0"/>
                </a:srgbClr>
              </a:clrTo>
            </a:clrChange>
            <a:extLst>
              <a:ext uri="{28A0092B-C50C-407E-A947-70E740481C1C}">
                <a14:useLocalDpi xmlns:a14="http://schemas.microsoft.com/office/drawing/2010/main" val="0"/>
              </a:ext>
            </a:extLst>
          </a:blip>
          <a:srcRect/>
          <a:stretch>
            <a:fillRect/>
          </a:stretch>
        </p:blipFill>
        <p:spPr bwMode="auto">
          <a:xfrm>
            <a:off x="685800" y="15240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3"/>
          <p:cNvSpPr>
            <a:spLocks noGrp="1" noChangeArrowheads="1"/>
          </p:cNvSpPr>
          <p:nvPr>
            <p:ph type="ctrTitle"/>
          </p:nvPr>
        </p:nvSpPr>
        <p:spPr>
          <a:xfrm>
            <a:off x="2209800" y="1752600"/>
            <a:ext cx="5562600" cy="1066800"/>
          </a:xfrm>
        </p:spPr>
        <p:txBody>
          <a:bodyPr/>
          <a:lstStyle>
            <a:lvl1pPr>
              <a:defRPr b="0"/>
            </a:lvl1pPr>
          </a:lstStyle>
          <a:p>
            <a:r>
              <a:rPr lang="zh-CN" altLang="en-US"/>
              <a:t>单击此处编辑母版标题样式</a:t>
            </a:r>
          </a:p>
        </p:txBody>
      </p:sp>
      <p:sp>
        <p:nvSpPr>
          <p:cNvPr id="83972" name="Rectangle 4"/>
          <p:cNvSpPr>
            <a:spLocks noGrp="1" noChangeArrowheads="1"/>
          </p:cNvSpPr>
          <p:nvPr>
            <p:ph type="subTitle" idx="1"/>
          </p:nvPr>
        </p:nvSpPr>
        <p:spPr>
          <a:xfrm>
            <a:off x="1905000" y="3429000"/>
            <a:ext cx="4648200" cy="914400"/>
          </a:xfrm>
        </p:spPr>
        <p:txBody>
          <a:bodyPr/>
          <a:lstStyle>
            <a:lvl1pPr marL="0" indent="0" algn="ctr">
              <a:buFontTx/>
              <a:buNone/>
              <a:defRPr b="0">
                <a:latin typeface="Times New Roman" pitchFamily="18" charset="0"/>
              </a:defRPr>
            </a:lvl1pPr>
          </a:lstStyle>
          <a:p>
            <a:r>
              <a:rPr lang="zh-CN" altLang="en-US"/>
              <a:t>单击此处编辑母版副标题样式</a:t>
            </a:r>
          </a:p>
        </p:txBody>
      </p:sp>
      <p:sp>
        <p:nvSpPr>
          <p:cNvPr id="6" name="Rectangle 6"/>
          <p:cNvSpPr>
            <a:spLocks noGrp="1" noChangeArrowheads="1"/>
          </p:cNvSpPr>
          <p:nvPr>
            <p:ph type="ftr" sz="quarter" idx="10"/>
          </p:nvPr>
        </p:nvSpPr>
        <p:spPr bwMode="auto">
          <a:xfrm>
            <a:off x="762000" y="5943600"/>
            <a:ext cx="45720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2000">
                <a:latin typeface="+mj-lt"/>
              </a:defRPr>
            </a:lvl1pPr>
          </a:lstStyle>
          <a:p>
            <a:pPr>
              <a:defRPr/>
            </a:pPr>
            <a:r>
              <a:rPr lang="zh-CN" altLang="en-US"/>
              <a:t>中山大学</a:t>
            </a:r>
          </a:p>
        </p:txBody>
      </p:sp>
    </p:spTree>
    <p:extLst>
      <p:ext uri="{BB962C8B-B14F-4D97-AF65-F5344CB8AC3E}">
        <p14:creationId xmlns:p14="http://schemas.microsoft.com/office/powerpoint/2010/main" val="341232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FE3CD0E7-BD8A-4238-AC2D-DB3DDF436B61}" type="slidenum">
              <a:rPr lang="en-US" altLang="zh-CN"/>
              <a:pPr>
                <a:defRPr/>
              </a:pPr>
              <a:t>‹#›</a:t>
            </a:fld>
            <a:endParaRPr lang="en-US" altLang="zh-CN"/>
          </a:p>
        </p:txBody>
      </p:sp>
    </p:spTree>
    <p:extLst>
      <p:ext uri="{BB962C8B-B14F-4D97-AF65-F5344CB8AC3E}">
        <p14:creationId xmlns:p14="http://schemas.microsoft.com/office/powerpoint/2010/main" val="100584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867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381000"/>
            <a:ext cx="6019800" cy="5867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96773D96-AFCE-4445-89F7-03E61BD3A16A}" type="slidenum">
              <a:rPr lang="en-US" altLang="zh-CN"/>
              <a:pPr>
                <a:defRPr/>
              </a:pPr>
              <a:t>‹#›</a:t>
            </a:fld>
            <a:endParaRPr lang="en-US" altLang="zh-CN"/>
          </a:p>
        </p:txBody>
      </p:sp>
    </p:spTree>
    <p:extLst>
      <p:ext uri="{BB962C8B-B14F-4D97-AF65-F5344CB8AC3E}">
        <p14:creationId xmlns:p14="http://schemas.microsoft.com/office/powerpoint/2010/main" val="368353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fld id="{EE77B0E0-811D-4EF1-94B3-1D9A4AE655D5}" type="slidenum">
              <a:rPr lang="en-US" altLang="zh-CN"/>
              <a:pPr>
                <a:defRPr/>
              </a:pPr>
              <a:t>‹#›</a:t>
            </a:fld>
            <a:endParaRPr lang="en-US" altLang="zh-CN"/>
          </a:p>
        </p:txBody>
      </p:sp>
    </p:spTree>
    <p:extLst>
      <p:ext uri="{BB962C8B-B14F-4D97-AF65-F5344CB8AC3E}">
        <p14:creationId xmlns:p14="http://schemas.microsoft.com/office/powerpoint/2010/main" val="6408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F8BD8081-2EAD-400A-A4BC-BBEFCBEFAFC2}" type="slidenum">
              <a:rPr lang="en-US" altLang="zh-CN"/>
              <a:pPr>
                <a:defRPr/>
              </a:pPr>
              <a:t>‹#›</a:t>
            </a:fld>
            <a:endParaRPr lang="en-US" altLang="zh-CN"/>
          </a:p>
        </p:txBody>
      </p:sp>
    </p:spTree>
    <p:extLst>
      <p:ext uri="{BB962C8B-B14F-4D97-AF65-F5344CB8AC3E}">
        <p14:creationId xmlns:p14="http://schemas.microsoft.com/office/powerpoint/2010/main" val="114596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fld id="{33C8E956-2BF9-4987-8492-CD64319AF356}" type="slidenum">
              <a:rPr lang="en-US" altLang="zh-CN"/>
              <a:pPr>
                <a:defRPr/>
              </a:pPr>
              <a:t>‹#›</a:t>
            </a:fld>
            <a:endParaRPr lang="en-US" altLang="zh-CN"/>
          </a:p>
        </p:txBody>
      </p:sp>
    </p:spTree>
    <p:extLst>
      <p:ext uri="{BB962C8B-B14F-4D97-AF65-F5344CB8AC3E}">
        <p14:creationId xmlns:p14="http://schemas.microsoft.com/office/powerpoint/2010/main" val="14158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fld id="{3F481B5C-1334-4409-B981-5A2CD2FBEF98}" type="slidenum">
              <a:rPr lang="en-US" altLang="zh-CN"/>
              <a:pPr>
                <a:defRPr/>
              </a:pPr>
              <a:t>‹#›</a:t>
            </a:fld>
            <a:endParaRPr lang="en-US" altLang="zh-CN"/>
          </a:p>
        </p:txBody>
      </p:sp>
    </p:spTree>
    <p:extLst>
      <p:ext uri="{BB962C8B-B14F-4D97-AF65-F5344CB8AC3E}">
        <p14:creationId xmlns:p14="http://schemas.microsoft.com/office/powerpoint/2010/main" val="73230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fld id="{28589AAC-E81A-4F70-88B5-E16CC3B2D341}" type="slidenum">
              <a:rPr lang="en-US" altLang="zh-CN"/>
              <a:pPr>
                <a:defRPr/>
              </a:pPr>
              <a:t>‹#›</a:t>
            </a:fld>
            <a:endParaRPr lang="en-US" altLang="zh-CN"/>
          </a:p>
        </p:txBody>
      </p:sp>
    </p:spTree>
    <p:extLst>
      <p:ext uri="{BB962C8B-B14F-4D97-AF65-F5344CB8AC3E}">
        <p14:creationId xmlns:p14="http://schemas.microsoft.com/office/powerpoint/2010/main" val="367662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6ECE5F01-1C75-4729-8F13-BD13B2031F94}" type="slidenum">
              <a:rPr lang="en-US" altLang="zh-CN"/>
              <a:pPr>
                <a:defRPr/>
              </a:pPr>
              <a:t>‹#›</a:t>
            </a:fld>
            <a:endParaRPr lang="en-US" altLang="zh-CN"/>
          </a:p>
        </p:txBody>
      </p:sp>
    </p:spTree>
    <p:extLst>
      <p:ext uri="{BB962C8B-B14F-4D97-AF65-F5344CB8AC3E}">
        <p14:creationId xmlns:p14="http://schemas.microsoft.com/office/powerpoint/2010/main" val="41496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F9D37A7A-2967-442D-BEAC-EA0D977FBAC9}" type="slidenum">
              <a:rPr lang="en-US" altLang="zh-CN"/>
              <a:pPr>
                <a:defRPr/>
              </a:pPr>
              <a:t>‹#›</a:t>
            </a:fld>
            <a:endParaRPr lang="en-US" altLang="zh-CN"/>
          </a:p>
        </p:txBody>
      </p:sp>
    </p:spTree>
    <p:extLst>
      <p:ext uri="{BB962C8B-B14F-4D97-AF65-F5344CB8AC3E}">
        <p14:creationId xmlns:p14="http://schemas.microsoft.com/office/powerpoint/2010/main" val="8320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162ED36B-C1CE-46B5-9F90-22771862FB87}" type="slidenum">
              <a:rPr lang="en-US" altLang="zh-CN"/>
              <a:pPr>
                <a:defRPr/>
              </a:pPr>
              <a:t>‹#›</a:t>
            </a:fld>
            <a:endParaRPr lang="en-US" altLang="zh-CN"/>
          </a:p>
        </p:txBody>
      </p:sp>
    </p:spTree>
    <p:extLst>
      <p:ext uri="{BB962C8B-B14F-4D97-AF65-F5344CB8AC3E}">
        <p14:creationId xmlns:p14="http://schemas.microsoft.com/office/powerpoint/2010/main" val="94228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3810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953" name="Rectangle 9"/>
          <p:cNvSpPr>
            <a:spLocks noGrp="1" noChangeArrowheads="1"/>
          </p:cNvSpPr>
          <p:nvPr>
            <p:ph type="sldNum" sz="quarter" idx="4"/>
          </p:nvPr>
        </p:nvSpPr>
        <p:spPr bwMode="auto">
          <a:xfrm>
            <a:off x="6172200" y="66294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b="0"/>
            </a:lvl1pPr>
          </a:lstStyle>
          <a:p>
            <a:pPr>
              <a:defRPr/>
            </a:pPr>
            <a:fld id="{380390AA-1E28-4ACF-97E7-F72A2A2C24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1.wmf"/><Relationship Id="rId5" Type="http://schemas.openxmlformats.org/officeDocument/2006/relationships/image" Target="../media/image1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image" Target="../media/image2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30.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4.bin"/><Relationship Id="rId5" Type="http://schemas.openxmlformats.org/officeDocument/2006/relationships/image" Target="../media/image8.jpeg"/><Relationship Id="rId10" Type="http://schemas.openxmlformats.org/officeDocument/2006/relationships/image" Target="../media/image6.emf"/><Relationship Id="rId4" Type="http://schemas.openxmlformats.org/officeDocument/2006/relationships/image" Target="../media/image4.wmf"/><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8.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42.png"/><Relationship Id="rId7"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5.bin"/><Relationship Id="rId5" Type="http://schemas.openxmlformats.org/officeDocument/2006/relationships/image" Target="../media/image40.emf"/><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4.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9.wmf"/><Relationship Id="rId18" Type="http://schemas.openxmlformats.org/officeDocument/2006/relationships/oleObject" Target="../embeddings/oleObject44.bin"/><Relationship Id="rId3" Type="http://schemas.openxmlformats.org/officeDocument/2006/relationships/notesSlide" Target="../notesSlides/notesSlide3.xml"/><Relationship Id="rId21" Type="http://schemas.openxmlformats.org/officeDocument/2006/relationships/image" Target="../media/image53.wmf"/><Relationship Id="rId7" Type="http://schemas.openxmlformats.org/officeDocument/2006/relationships/image" Target="../media/image46.wmf"/><Relationship Id="rId12" Type="http://schemas.openxmlformats.org/officeDocument/2006/relationships/oleObject" Target="../embeddings/oleObject41.bin"/><Relationship Id="rId17" Type="http://schemas.openxmlformats.org/officeDocument/2006/relationships/image" Target="../media/image51.wmf"/><Relationship Id="rId25" Type="http://schemas.openxmlformats.org/officeDocument/2006/relationships/image" Target="../media/image55.wmf"/><Relationship Id="rId2" Type="http://schemas.openxmlformats.org/officeDocument/2006/relationships/slideLayout" Target="../slideLayouts/slideLayout6.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15.vml"/><Relationship Id="rId6" Type="http://schemas.openxmlformats.org/officeDocument/2006/relationships/oleObject" Target="../embeddings/oleObject38.bin"/><Relationship Id="rId11" Type="http://schemas.openxmlformats.org/officeDocument/2006/relationships/image" Target="../media/image48.wmf"/><Relationship Id="rId24" Type="http://schemas.openxmlformats.org/officeDocument/2006/relationships/oleObject" Target="../embeddings/oleObject47.bin"/><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image" Target="../media/image54.wmf"/><Relationship Id="rId10" Type="http://schemas.openxmlformats.org/officeDocument/2006/relationships/oleObject" Target="../embeddings/oleObject40.bin"/><Relationship Id="rId19" Type="http://schemas.openxmlformats.org/officeDocument/2006/relationships/image" Target="../media/image52.wmf"/><Relationship Id="rId4" Type="http://schemas.openxmlformats.org/officeDocument/2006/relationships/oleObject" Target="../embeddings/oleObject37.bin"/><Relationship Id="rId9" Type="http://schemas.openxmlformats.org/officeDocument/2006/relationships/image" Target="../media/image47.wmf"/><Relationship Id="rId14" Type="http://schemas.openxmlformats.org/officeDocument/2006/relationships/oleObject" Target="../embeddings/oleObject42.bin"/><Relationship Id="rId22" Type="http://schemas.openxmlformats.org/officeDocument/2006/relationships/oleObject" Target="../embeddings/oleObject46.bin"/></Relationships>
</file>

<file path=ppt/slides/_rels/slide38.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3.bin"/><Relationship Id="rId18" Type="http://schemas.openxmlformats.org/officeDocument/2006/relationships/image" Target="../media/image57.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9.wmf"/><Relationship Id="rId17" Type="http://schemas.openxmlformats.org/officeDocument/2006/relationships/oleObject" Target="../embeddings/oleObject55.bin"/><Relationship Id="rId2" Type="http://schemas.openxmlformats.org/officeDocument/2006/relationships/slideLayout" Target="../slideLayouts/slideLayout6.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6.vml"/><Relationship Id="rId6" Type="http://schemas.openxmlformats.org/officeDocument/2006/relationships/image" Target="../media/image46.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48.wmf"/><Relationship Id="rId19" Type="http://schemas.openxmlformats.org/officeDocument/2006/relationships/oleObject" Target="../embeddings/oleObject56.bin"/><Relationship Id="rId4" Type="http://schemas.openxmlformats.org/officeDocument/2006/relationships/image" Target="../media/image45.wmf"/><Relationship Id="rId9" Type="http://schemas.openxmlformats.org/officeDocument/2006/relationships/oleObject" Target="../embeddings/oleObject51.bin"/><Relationship Id="rId14" Type="http://schemas.openxmlformats.org/officeDocument/2006/relationships/image" Target="../media/image50.wmf"/></Relationships>
</file>

<file path=ppt/slides/_rels/slide3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wmf"/></Relationships>
</file>

<file path=ppt/slides/_rels/slide4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1.bin"/><Relationship Id="rId3" Type="http://schemas.openxmlformats.org/officeDocument/2006/relationships/notesSlide" Target="../notesSlides/notesSlide4.xml"/><Relationship Id="rId7" Type="http://schemas.openxmlformats.org/officeDocument/2006/relationships/oleObject" Target="../embeddings/oleObject58.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65.wmf"/><Relationship Id="rId1" Type="http://schemas.openxmlformats.org/officeDocument/2006/relationships/vmlDrawing" Target="../drawings/vmlDrawing17.vml"/><Relationship Id="rId6" Type="http://schemas.openxmlformats.org/officeDocument/2006/relationships/image" Target="../media/image60.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2.wmf"/><Relationship Id="rId4" Type="http://schemas.openxmlformats.org/officeDocument/2006/relationships/hyperlink" Target="http://www.math.udel.edu/~driscoll/software/" TargetMode="External"/><Relationship Id="rId9" Type="http://schemas.openxmlformats.org/officeDocument/2006/relationships/oleObject" Target="../embeddings/oleObject59.bin"/><Relationship Id="rId14" Type="http://schemas.openxmlformats.org/officeDocument/2006/relationships/image" Target="../media/image6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2.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600200" y="1981200"/>
            <a:ext cx="6248400" cy="1066800"/>
          </a:xfrm>
        </p:spPr>
        <p:txBody>
          <a:bodyPr/>
          <a:lstStyle/>
          <a:p>
            <a:pPr eaLnBrk="1" hangingPunct="1">
              <a:lnSpc>
                <a:spcPct val="130000"/>
              </a:lnSpc>
            </a:pPr>
            <a:r>
              <a:rPr lang="en-US" altLang="zh-CN" b="1" smtClean="0">
                <a:latin typeface="黑体" panose="02010609060101010101" pitchFamily="49" charset="-122"/>
              </a:rPr>
              <a:t>《</a:t>
            </a:r>
            <a:r>
              <a:rPr lang="zh-CN" altLang="en-US" b="1" smtClean="0">
                <a:latin typeface="黑体" panose="02010609060101010101" pitchFamily="49" charset="-122"/>
              </a:rPr>
              <a:t>电磁学</a:t>
            </a:r>
            <a:r>
              <a:rPr lang="en-US" altLang="zh-CN" b="1" smtClean="0">
                <a:latin typeface="黑体" panose="02010609060101010101" pitchFamily="49" charset="-122"/>
              </a:rPr>
              <a:t>》</a:t>
            </a:r>
            <a:br>
              <a:rPr lang="en-US" altLang="zh-CN" b="1" smtClean="0">
                <a:latin typeface="黑体" panose="02010609060101010101" pitchFamily="49" charset="-122"/>
              </a:rPr>
            </a:br>
            <a:r>
              <a:rPr lang="zh-CN" altLang="en-US" sz="3600" b="1" smtClean="0">
                <a:latin typeface="黑体" panose="02010609060101010101" pitchFamily="49" charset="-122"/>
              </a:rPr>
              <a:t>静电场边值问题的唯一性定理</a:t>
            </a:r>
          </a:p>
        </p:txBody>
      </p:sp>
      <p:sp>
        <p:nvSpPr>
          <p:cNvPr id="4100" name="副标题 1"/>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EAAB79D-8D91-4969-9633-206FBD470694}" type="slidenum">
              <a:rPr lang="en-US" altLang="zh-CN" sz="800" b="0" smtClean="0"/>
              <a:pPr>
                <a:spcBef>
                  <a:spcPct val="0"/>
                </a:spcBef>
                <a:buFontTx/>
                <a:buNone/>
              </a:pPr>
              <a:t>10</a:t>
            </a:fld>
            <a:endParaRPr lang="en-US" altLang="zh-CN" sz="800" b="0" smtClean="0"/>
          </a:p>
        </p:txBody>
      </p:sp>
      <p:sp>
        <p:nvSpPr>
          <p:cNvPr id="14339" name="Rectangle 2"/>
          <p:cNvSpPr>
            <a:spLocks noGrp="1" noChangeArrowheads="1"/>
          </p:cNvSpPr>
          <p:nvPr>
            <p:ph type="title"/>
          </p:nvPr>
        </p:nvSpPr>
        <p:spPr>
          <a:xfrm>
            <a:off x="457200" y="228600"/>
            <a:ext cx="8229600" cy="990600"/>
          </a:xfrm>
        </p:spPr>
        <p:txBody>
          <a:bodyPr/>
          <a:lstStyle/>
          <a:p>
            <a:pPr eaLnBrk="1" hangingPunct="1"/>
            <a:r>
              <a:rPr lang="zh-CN" altLang="en-US" smtClean="0">
                <a:solidFill>
                  <a:srgbClr val="792B25"/>
                </a:solidFill>
              </a:rPr>
              <a:t>叠加原理（给定电荷）</a:t>
            </a:r>
          </a:p>
        </p:txBody>
      </p:sp>
      <p:sp>
        <p:nvSpPr>
          <p:cNvPr id="14340" name="Rectangle 3"/>
          <p:cNvSpPr>
            <a:spLocks noGrp="1" noChangeArrowheads="1"/>
          </p:cNvSpPr>
          <p:nvPr>
            <p:ph type="body" idx="1"/>
          </p:nvPr>
        </p:nvSpPr>
        <p:spPr>
          <a:xfrm>
            <a:off x="457200" y="1600200"/>
            <a:ext cx="8229600" cy="2590800"/>
          </a:xfrm>
        </p:spPr>
        <p:txBody>
          <a:bodyPr/>
          <a:lstStyle/>
          <a:p>
            <a:pPr eaLnBrk="1" hangingPunct="1"/>
            <a:r>
              <a:rPr lang="zh-CN" altLang="en-US" sz="2400" dirty="0" smtClean="0">
                <a:solidFill>
                  <a:srgbClr val="0033CC"/>
                </a:solidFill>
              </a:rPr>
              <a:t>给定每个导体的电荷：第</a:t>
            </a:r>
            <a:r>
              <a:rPr lang="en-US" altLang="zh-CN" sz="2400" i="1" dirty="0" smtClean="0">
                <a:solidFill>
                  <a:srgbClr val="0033CC"/>
                </a:solidFill>
                <a:latin typeface="Times New Roman" panose="02020603050405020304" pitchFamily="18" charset="0"/>
              </a:rPr>
              <a:t>k</a:t>
            </a:r>
            <a:r>
              <a:rPr lang="zh-CN" altLang="en-US" sz="2400" dirty="0" smtClean="0">
                <a:solidFill>
                  <a:srgbClr val="0033CC"/>
                </a:solidFill>
              </a:rPr>
              <a:t>个导体的电荷为</a:t>
            </a:r>
            <a:r>
              <a:rPr lang="en-US" altLang="zh-CN" sz="2400" i="1" dirty="0" smtClean="0">
                <a:solidFill>
                  <a:srgbClr val="0033CC"/>
                </a:solidFill>
                <a:latin typeface="Times New Roman" panose="02020603050405020304" pitchFamily="18" charset="0"/>
              </a:rPr>
              <a:t>Q</a:t>
            </a:r>
            <a:r>
              <a:rPr lang="en-US" altLang="zh-CN" sz="2400" i="1" baseline="-25000" dirty="0" smtClean="0">
                <a:solidFill>
                  <a:srgbClr val="0033CC"/>
                </a:solidFill>
                <a:latin typeface="Times New Roman" panose="02020603050405020304" pitchFamily="18" charset="0"/>
              </a:rPr>
              <a:t>I k</a:t>
            </a:r>
            <a:endParaRPr lang="en-US" altLang="zh-CN" sz="2400" dirty="0" smtClean="0">
              <a:solidFill>
                <a:srgbClr val="0033CC"/>
              </a:solidFill>
              <a:latin typeface="Times New Roman" panose="02020603050405020304" pitchFamily="18" charset="0"/>
            </a:endParaRPr>
          </a:p>
          <a:p>
            <a:pPr lvl="1" eaLnBrk="1" hangingPunct="1"/>
            <a:r>
              <a:rPr lang="zh-CN" altLang="en-US" sz="2400" dirty="0" smtClean="0">
                <a:latin typeface="Times New Roman" panose="02020603050405020304" pitchFamily="18" charset="0"/>
              </a:rPr>
              <a:t>空间中电势分布　　　（不一定是唯一的）是满足边界条件的恒定电势分布。</a:t>
            </a:r>
          </a:p>
          <a:p>
            <a:pPr eaLnBrk="1" hangingPunct="1"/>
            <a:r>
              <a:rPr lang="zh-CN" altLang="en-US" sz="2400" dirty="0" smtClean="0">
                <a:solidFill>
                  <a:srgbClr val="0033CC"/>
                </a:solidFill>
              </a:rPr>
              <a:t>给定每个导体的电荷：第</a:t>
            </a:r>
            <a:r>
              <a:rPr lang="en-US" altLang="zh-CN" sz="2400" i="1" dirty="0" smtClean="0">
                <a:solidFill>
                  <a:srgbClr val="0033CC"/>
                </a:solidFill>
                <a:latin typeface="Times New Roman" panose="02020603050405020304" pitchFamily="18" charset="0"/>
              </a:rPr>
              <a:t>k</a:t>
            </a:r>
            <a:r>
              <a:rPr lang="zh-CN" altLang="en-US" sz="2400" dirty="0" smtClean="0">
                <a:solidFill>
                  <a:srgbClr val="0033CC"/>
                </a:solidFill>
              </a:rPr>
              <a:t>个导体的电荷为</a:t>
            </a:r>
            <a:r>
              <a:rPr lang="en-US" altLang="zh-CN" sz="2400" i="1" dirty="0" smtClean="0">
                <a:solidFill>
                  <a:srgbClr val="0033CC"/>
                </a:solidFill>
                <a:latin typeface="Times New Roman" panose="02020603050405020304" pitchFamily="18" charset="0"/>
              </a:rPr>
              <a:t>Q</a:t>
            </a:r>
            <a:r>
              <a:rPr lang="en-US" altLang="zh-CN" sz="2400" i="1" baseline="-25000" dirty="0" smtClean="0">
                <a:solidFill>
                  <a:srgbClr val="0033CC"/>
                </a:solidFill>
                <a:latin typeface="Times New Roman" panose="02020603050405020304" pitchFamily="18" charset="0"/>
              </a:rPr>
              <a:t>II k</a:t>
            </a:r>
          </a:p>
          <a:p>
            <a:pPr lvl="1" eaLnBrk="1" hangingPunct="1"/>
            <a:r>
              <a:rPr lang="zh-CN" altLang="en-US" sz="2400" dirty="0" smtClean="0">
                <a:latin typeface="Times New Roman" panose="02020603050405020304" pitchFamily="18" charset="0"/>
              </a:rPr>
              <a:t>空间中电势分布　　　（不一定是唯一的）是满足边界条件的恒定电势分布。</a:t>
            </a:r>
          </a:p>
          <a:p>
            <a:pPr lvl="1" eaLnBrk="1" hangingPunct="1"/>
            <a:endParaRPr lang="zh-CN" altLang="en-US" sz="2400" dirty="0" smtClean="0">
              <a:latin typeface="Times New Roman" panose="02020603050405020304" pitchFamily="18" charset="0"/>
            </a:endParaRPr>
          </a:p>
        </p:txBody>
      </p:sp>
      <p:graphicFrame>
        <p:nvGraphicFramePr>
          <p:cNvPr id="14341" name="Object 4"/>
          <p:cNvGraphicFramePr>
            <a:graphicFrameLocks noChangeAspect="1"/>
          </p:cNvGraphicFramePr>
          <p:nvPr/>
        </p:nvGraphicFramePr>
        <p:xfrm>
          <a:off x="3505200" y="2057400"/>
          <a:ext cx="922338" cy="488950"/>
        </p:xfrm>
        <a:graphic>
          <a:graphicData uri="http://schemas.openxmlformats.org/presentationml/2006/ole">
            <mc:AlternateContent xmlns:mc="http://schemas.openxmlformats.org/markup-compatibility/2006">
              <mc:Choice xmlns:v="urn:schemas-microsoft-com:vml" Requires="v">
                <p:oleObj spid="_x0000_s14382" name="公式" r:id="rId3" imgW="406048" imgH="215713" progId="Equation.3">
                  <p:embed/>
                </p:oleObj>
              </mc:Choice>
              <mc:Fallback>
                <p:oleObj name="公式" r:id="rId3" imgW="40604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92233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
          <p:cNvGraphicFramePr>
            <a:graphicFrameLocks noChangeAspect="1"/>
          </p:cNvGraphicFramePr>
          <p:nvPr/>
        </p:nvGraphicFramePr>
        <p:xfrm>
          <a:off x="3429000" y="3276600"/>
          <a:ext cx="1068388" cy="533400"/>
        </p:xfrm>
        <a:graphic>
          <a:graphicData uri="http://schemas.openxmlformats.org/presentationml/2006/ole">
            <mc:AlternateContent xmlns:mc="http://schemas.openxmlformats.org/markup-compatibility/2006">
              <mc:Choice xmlns:v="urn:schemas-microsoft-com:vml" Requires="v">
                <p:oleObj spid="_x0000_s14383" name="公式" r:id="rId5" imgW="431613" imgH="215806" progId="Equation.3">
                  <p:embed/>
                </p:oleObj>
              </mc:Choice>
              <mc:Fallback>
                <p:oleObj name="公式" r:id="rId5" imgW="431613"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276600"/>
                        <a:ext cx="10683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2"/>
          <p:cNvGrpSpPr/>
          <p:nvPr/>
        </p:nvGrpSpPr>
        <p:grpSpPr>
          <a:xfrm>
            <a:off x="179388" y="4038600"/>
            <a:ext cx="8202612" cy="2134594"/>
            <a:chOff x="179388" y="4038600"/>
            <a:chExt cx="8202612" cy="2134594"/>
          </a:xfrm>
        </p:grpSpPr>
        <p:sp>
          <p:nvSpPr>
            <p:cNvPr id="14345" name="TextBox 9"/>
            <p:cNvSpPr txBox="1">
              <a:spLocks noChangeArrowheads="1"/>
            </p:cNvSpPr>
            <p:nvPr/>
          </p:nvSpPr>
          <p:spPr bwMode="auto">
            <a:xfrm>
              <a:off x="179388" y="4038600"/>
              <a:ext cx="142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那么：</a:t>
              </a:r>
            </a:p>
          </p:txBody>
        </p:sp>
        <p:sp>
          <p:nvSpPr>
            <p:cNvPr id="2" name="矩形 1"/>
            <p:cNvSpPr/>
            <p:nvPr/>
          </p:nvSpPr>
          <p:spPr>
            <a:xfrm>
              <a:off x="571500" y="4529667"/>
              <a:ext cx="7810500" cy="1643527"/>
            </a:xfrm>
            <a:prstGeom prst="rect">
              <a:avLst/>
            </a:prstGeom>
          </p:spPr>
          <p:txBody>
            <a:bodyPr wrap="square">
              <a:spAutoFit/>
            </a:bodyPr>
            <a:lstStyle/>
            <a:p>
              <a:pPr marL="342900" lvl="0" indent="-342900" eaLnBrk="1" hangingPunct="1">
                <a:spcBef>
                  <a:spcPct val="20000"/>
                </a:spcBef>
                <a:buFontTx/>
                <a:buChar char="•"/>
              </a:pPr>
              <a:r>
                <a:rPr lang="zh-CN" altLang="en-US" sz="2400" kern="0" dirty="0">
                  <a:solidFill>
                    <a:srgbClr val="0033CC"/>
                  </a:solidFill>
                  <a:latin typeface="Arial"/>
                  <a:ea typeface="宋体"/>
                </a:rPr>
                <a:t>给定每个导体的电荷：第</a:t>
              </a:r>
              <a:r>
                <a:rPr lang="en-US" altLang="zh-CN" sz="2400" i="1" kern="0" dirty="0">
                  <a:solidFill>
                    <a:srgbClr val="0033CC"/>
                  </a:solidFill>
                  <a:latin typeface="Times New Roman" panose="02020603050405020304" pitchFamily="18" charset="0"/>
                  <a:ea typeface="宋体"/>
                </a:rPr>
                <a:t>k</a:t>
              </a:r>
              <a:r>
                <a:rPr lang="zh-CN" altLang="en-US" sz="2400" kern="0" dirty="0">
                  <a:solidFill>
                    <a:srgbClr val="0033CC"/>
                  </a:solidFill>
                  <a:latin typeface="Arial"/>
                  <a:ea typeface="宋体"/>
                </a:rPr>
                <a:t>个导体的电荷为</a:t>
              </a:r>
              <a:br>
                <a:rPr lang="zh-CN" altLang="en-US" sz="2400" kern="0" dirty="0">
                  <a:solidFill>
                    <a:srgbClr val="0033CC"/>
                  </a:solidFill>
                  <a:latin typeface="Arial"/>
                  <a:ea typeface="宋体"/>
                </a:rPr>
              </a:br>
              <a:r>
                <a:rPr lang="en-US" altLang="zh-CN" sz="2400" i="1" kern="0" dirty="0" err="1">
                  <a:solidFill>
                    <a:srgbClr val="0033CC"/>
                  </a:solidFill>
                  <a:latin typeface="Times New Roman" panose="02020603050405020304" pitchFamily="18" charset="0"/>
                  <a:ea typeface="宋体"/>
                </a:rPr>
                <a:t>aQ</a:t>
              </a:r>
              <a:r>
                <a:rPr lang="en-US" altLang="zh-CN" sz="2400" i="1" kern="0" baseline="-25000" dirty="0" err="1">
                  <a:solidFill>
                    <a:srgbClr val="0033CC"/>
                  </a:solidFill>
                  <a:latin typeface="Times New Roman" panose="02020603050405020304" pitchFamily="18" charset="0"/>
                  <a:ea typeface="宋体"/>
                </a:rPr>
                <a:t>I</a:t>
              </a:r>
              <a:r>
                <a:rPr lang="en-US" altLang="zh-CN" sz="2400" i="1" kern="0" baseline="-25000" dirty="0">
                  <a:solidFill>
                    <a:srgbClr val="0033CC"/>
                  </a:solidFill>
                  <a:latin typeface="Times New Roman" panose="02020603050405020304" pitchFamily="18" charset="0"/>
                  <a:ea typeface="宋体"/>
                </a:rPr>
                <a:t> </a:t>
              </a:r>
              <a:r>
                <a:rPr lang="en-US" altLang="zh-CN" sz="2400" i="1" kern="0" baseline="-25000" dirty="0" err="1">
                  <a:solidFill>
                    <a:srgbClr val="0033CC"/>
                  </a:solidFill>
                  <a:latin typeface="Times New Roman" panose="02020603050405020304" pitchFamily="18" charset="0"/>
                  <a:ea typeface="宋体"/>
                </a:rPr>
                <a:t>k</a:t>
              </a:r>
              <a:r>
                <a:rPr lang="en-US" altLang="zh-CN" sz="2400" i="1" kern="0" dirty="0" err="1">
                  <a:solidFill>
                    <a:srgbClr val="0033CC"/>
                  </a:solidFill>
                  <a:latin typeface="Times New Roman" panose="02020603050405020304" pitchFamily="18" charset="0"/>
                  <a:ea typeface="宋体"/>
                </a:rPr>
                <a:t>+bQ</a:t>
              </a:r>
              <a:r>
                <a:rPr lang="en-US" altLang="zh-CN" sz="2400" i="1" kern="0" baseline="-25000" dirty="0" err="1">
                  <a:solidFill>
                    <a:srgbClr val="0033CC"/>
                  </a:solidFill>
                  <a:latin typeface="Times New Roman" panose="02020603050405020304" pitchFamily="18" charset="0"/>
                  <a:ea typeface="宋体"/>
                </a:rPr>
                <a:t>II</a:t>
              </a:r>
              <a:r>
                <a:rPr lang="en-US" altLang="zh-CN" sz="2400" i="1" kern="0" baseline="-25000" dirty="0">
                  <a:solidFill>
                    <a:srgbClr val="0033CC"/>
                  </a:solidFill>
                  <a:latin typeface="Times New Roman" panose="02020603050405020304" pitchFamily="18" charset="0"/>
                  <a:ea typeface="宋体"/>
                </a:rPr>
                <a:t> k</a:t>
              </a:r>
            </a:p>
            <a:p>
              <a:pPr marL="742950" lvl="1" indent="-285750" eaLnBrk="1" hangingPunct="1">
                <a:spcBef>
                  <a:spcPct val="20000"/>
                </a:spcBef>
                <a:buFontTx/>
                <a:buChar char="–"/>
              </a:pPr>
              <a:r>
                <a:rPr lang="zh-CN" altLang="en-US" sz="2400" kern="0" dirty="0">
                  <a:solidFill>
                    <a:srgbClr val="000000"/>
                  </a:solidFill>
                  <a:latin typeface="Times New Roman" panose="02020603050405020304" pitchFamily="18" charset="0"/>
                  <a:ea typeface="宋体"/>
                </a:rPr>
                <a:t>空间中电势分布　　　　　　　　　必定满足边界条件。</a:t>
              </a:r>
            </a:p>
          </p:txBody>
        </p:sp>
        <p:graphicFrame>
          <p:nvGraphicFramePr>
            <p:cNvPr id="14343" name="Object 6"/>
            <p:cNvGraphicFramePr>
              <a:graphicFrameLocks noChangeAspect="1"/>
            </p:cNvGraphicFramePr>
            <p:nvPr>
              <p:extLst>
                <p:ext uri="{D42A27DB-BD31-4B8C-83A1-F6EECF244321}">
                  <p14:modId xmlns:p14="http://schemas.microsoft.com/office/powerpoint/2010/main" val="128482583"/>
                </p:ext>
              </p:extLst>
            </p:nvPr>
          </p:nvGraphicFramePr>
          <p:xfrm>
            <a:off x="3657600" y="5327651"/>
            <a:ext cx="2667000" cy="520700"/>
          </p:xfrm>
          <a:graphic>
            <a:graphicData uri="http://schemas.openxmlformats.org/presentationml/2006/ole">
              <mc:AlternateContent xmlns:mc="http://schemas.openxmlformats.org/markup-compatibility/2006">
                <mc:Choice xmlns:v="urn:schemas-microsoft-com:vml" Requires="v">
                  <p:oleObj spid="_x0000_s14384" name="公式" r:id="rId7" imgW="1104421" imgH="215806" progId="Equation.3">
                    <p:embed/>
                  </p:oleObj>
                </mc:Choice>
                <mc:Fallback>
                  <p:oleObj name="公式" r:id="rId7" imgW="1104421"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327651"/>
                          <a:ext cx="2667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44" name="TextBox 8"/>
          <p:cNvSpPr txBox="1">
            <a:spLocks noChangeArrowheads="1"/>
          </p:cNvSpPr>
          <p:nvPr/>
        </p:nvSpPr>
        <p:spPr bwMode="auto">
          <a:xfrm>
            <a:off x="152400" y="10668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如果：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047FECC-EA56-4610-8279-6E1D3D08A697}" type="slidenum">
              <a:rPr lang="en-US" altLang="zh-CN" sz="800" b="0" smtClean="0"/>
              <a:pPr>
                <a:spcBef>
                  <a:spcPct val="0"/>
                </a:spcBef>
                <a:buFontTx/>
                <a:buNone/>
              </a:pPr>
              <a:t>11</a:t>
            </a:fld>
            <a:endParaRPr lang="en-US" altLang="zh-CN" sz="800" b="0" smtClean="0"/>
          </a:p>
        </p:txBody>
      </p:sp>
      <p:sp>
        <p:nvSpPr>
          <p:cNvPr id="15363" name="Rectangle 2"/>
          <p:cNvSpPr>
            <a:spLocks noGrp="1" noChangeArrowheads="1"/>
          </p:cNvSpPr>
          <p:nvPr>
            <p:ph type="title"/>
          </p:nvPr>
        </p:nvSpPr>
        <p:spPr/>
        <p:txBody>
          <a:bodyPr/>
          <a:lstStyle/>
          <a:p>
            <a:pPr eaLnBrk="1" hangingPunct="1"/>
            <a:r>
              <a:rPr lang="zh-CN" altLang="en-US" smtClean="0">
                <a:solidFill>
                  <a:srgbClr val="792B25"/>
                </a:solidFill>
              </a:rPr>
              <a:t>唯一性定理（给定电荷）</a:t>
            </a:r>
          </a:p>
        </p:txBody>
      </p:sp>
      <p:sp>
        <p:nvSpPr>
          <p:cNvPr id="15364" name="Rectangle 3"/>
          <p:cNvSpPr>
            <a:spLocks noGrp="1" noChangeArrowheads="1"/>
          </p:cNvSpPr>
          <p:nvPr>
            <p:ph type="body" idx="1"/>
          </p:nvPr>
        </p:nvSpPr>
        <p:spPr>
          <a:xfrm>
            <a:off x="457200" y="1981200"/>
            <a:ext cx="8229600" cy="4648200"/>
          </a:xfrm>
        </p:spPr>
        <p:txBody>
          <a:bodyPr/>
          <a:lstStyle/>
          <a:p>
            <a:pPr eaLnBrk="1" hangingPunct="1"/>
            <a:r>
              <a:rPr lang="zh-CN" altLang="en-US" smtClean="0">
                <a:solidFill>
                  <a:srgbClr val="0033CC"/>
                </a:solidFill>
              </a:rPr>
              <a:t>给定每个导体的电荷：第</a:t>
            </a:r>
            <a:r>
              <a:rPr lang="en-US" altLang="zh-CN" i="1" smtClean="0">
                <a:solidFill>
                  <a:srgbClr val="0033CC"/>
                </a:solidFill>
                <a:latin typeface="Times New Roman" panose="02020603050405020304" pitchFamily="18" charset="0"/>
              </a:rPr>
              <a:t>k</a:t>
            </a:r>
            <a:r>
              <a:rPr lang="zh-CN" altLang="en-US" smtClean="0">
                <a:solidFill>
                  <a:srgbClr val="0033CC"/>
                </a:solidFill>
              </a:rPr>
              <a:t>个导体的电荷为</a:t>
            </a:r>
            <a:r>
              <a:rPr lang="en-US" altLang="zh-CN" i="1" smtClean="0">
                <a:solidFill>
                  <a:srgbClr val="0033CC"/>
                </a:solidFill>
                <a:latin typeface="Times New Roman" panose="02020603050405020304" pitchFamily="18" charset="0"/>
              </a:rPr>
              <a:t>Q</a:t>
            </a:r>
            <a:r>
              <a:rPr lang="en-US" altLang="zh-CN" i="1" baseline="-25000" smtClean="0">
                <a:solidFill>
                  <a:srgbClr val="0033CC"/>
                </a:solidFill>
                <a:latin typeface="Times New Roman" panose="02020603050405020304" pitchFamily="18" charset="0"/>
              </a:rPr>
              <a:t>k</a:t>
            </a:r>
          </a:p>
          <a:p>
            <a:pPr lvl="1" eaLnBrk="1" hangingPunct="1"/>
            <a:r>
              <a:rPr lang="zh-CN" altLang="en-US" smtClean="0">
                <a:latin typeface="Times New Roman" panose="02020603050405020304" pitchFamily="18" charset="0"/>
              </a:rPr>
              <a:t>空间中电势分布　　　满足边界条件。</a:t>
            </a:r>
          </a:p>
          <a:p>
            <a:pPr lvl="1" eaLnBrk="1" hangingPunct="1"/>
            <a:r>
              <a:rPr lang="zh-CN" altLang="en-US" smtClean="0">
                <a:latin typeface="Times New Roman" panose="02020603050405020304" pitchFamily="18" charset="0"/>
              </a:rPr>
              <a:t>空间中电势分布　　　也满足边界条件。</a:t>
            </a:r>
          </a:p>
          <a:p>
            <a:pPr eaLnBrk="1" hangingPunct="1"/>
            <a:endParaRPr lang="zh-CN" altLang="en-US" smtClean="0">
              <a:solidFill>
                <a:srgbClr val="0033CC"/>
              </a:solidFill>
              <a:latin typeface="Times New Roman" panose="02020603050405020304" pitchFamily="18" charset="0"/>
            </a:endParaRPr>
          </a:p>
          <a:p>
            <a:pPr eaLnBrk="1" hangingPunct="1"/>
            <a:r>
              <a:rPr lang="zh-CN" altLang="en-US" smtClean="0">
                <a:solidFill>
                  <a:srgbClr val="0033CC"/>
                </a:solidFill>
                <a:latin typeface="Times New Roman" panose="02020603050405020304" pitchFamily="18" charset="0"/>
              </a:rPr>
              <a:t>                                  是所有导体都不带电时的解。　　　　　　　　</a:t>
            </a:r>
            <a:endParaRPr lang="zh-CN" altLang="en-US" smtClean="0"/>
          </a:p>
        </p:txBody>
      </p:sp>
      <p:graphicFrame>
        <p:nvGraphicFramePr>
          <p:cNvPr id="15365" name="Object 4"/>
          <p:cNvGraphicFramePr>
            <a:graphicFrameLocks noChangeAspect="1"/>
          </p:cNvGraphicFramePr>
          <p:nvPr/>
        </p:nvGraphicFramePr>
        <p:xfrm>
          <a:off x="3886200" y="3011488"/>
          <a:ext cx="998538" cy="530225"/>
        </p:xfrm>
        <a:graphic>
          <a:graphicData uri="http://schemas.openxmlformats.org/presentationml/2006/ole">
            <mc:AlternateContent xmlns:mc="http://schemas.openxmlformats.org/markup-compatibility/2006">
              <mc:Choice xmlns:v="urn:schemas-microsoft-com:vml" Requires="v">
                <p:oleObj spid="_x0000_s15427" name="公式" r:id="rId3" imgW="406048" imgH="215713" progId="Equation.3">
                  <p:embed/>
                </p:oleObj>
              </mc:Choice>
              <mc:Fallback>
                <p:oleObj name="公式" r:id="rId3" imgW="40604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011488"/>
                        <a:ext cx="9985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p:cNvGraphicFramePr>
            <a:graphicFrameLocks noChangeAspect="1"/>
          </p:cNvGraphicFramePr>
          <p:nvPr/>
        </p:nvGraphicFramePr>
        <p:xfrm>
          <a:off x="3886200" y="3581400"/>
          <a:ext cx="989013" cy="493713"/>
        </p:xfrm>
        <a:graphic>
          <a:graphicData uri="http://schemas.openxmlformats.org/presentationml/2006/ole">
            <mc:AlternateContent xmlns:mc="http://schemas.openxmlformats.org/markup-compatibility/2006">
              <mc:Choice xmlns:v="urn:schemas-microsoft-com:vml" Requires="v">
                <p:oleObj spid="_x0000_s15428" name="公式" r:id="rId5" imgW="431613" imgH="215806" progId="Equation.3">
                  <p:embed/>
                </p:oleObj>
              </mc:Choice>
              <mc:Fallback>
                <p:oleObj name="公式" r:id="rId5" imgW="431613"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581400"/>
                        <a:ext cx="9890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8"/>
          <p:cNvGraphicFramePr>
            <a:graphicFrameLocks noChangeAspect="1"/>
          </p:cNvGraphicFramePr>
          <p:nvPr/>
        </p:nvGraphicFramePr>
        <p:xfrm>
          <a:off x="1143000" y="4724400"/>
          <a:ext cx="3200400" cy="503238"/>
        </p:xfrm>
        <a:graphic>
          <a:graphicData uri="http://schemas.openxmlformats.org/presentationml/2006/ole">
            <mc:AlternateContent xmlns:mc="http://schemas.openxmlformats.org/markup-compatibility/2006">
              <mc:Choice xmlns:v="urn:schemas-microsoft-com:vml" Requires="v">
                <p:oleObj spid="_x0000_s15429" name="公式" r:id="rId7" imgW="1371600" imgH="215900" progId="Equation.3">
                  <p:embed/>
                </p:oleObj>
              </mc:Choice>
              <mc:Fallback>
                <p:oleObj name="公式" r:id="rId7" imgW="13716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724400"/>
                        <a:ext cx="3200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9"/>
          <p:cNvGraphicFramePr>
            <a:graphicFrameLocks noChangeAspect="1"/>
          </p:cNvGraphicFramePr>
          <p:nvPr/>
        </p:nvGraphicFramePr>
        <p:xfrm>
          <a:off x="457200" y="5715000"/>
          <a:ext cx="5383213" cy="484188"/>
        </p:xfrm>
        <a:graphic>
          <a:graphicData uri="http://schemas.openxmlformats.org/presentationml/2006/ole">
            <mc:AlternateContent xmlns:mc="http://schemas.openxmlformats.org/markup-compatibility/2006">
              <mc:Choice xmlns:v="urn:schemas-microsoft-com:vml" Requires="v">
                <p:oleObj spid="_x0000_s15430" name="Equation" r:id="rId9" imgW="2400300" imgH="215900" progId="Equation.3">
                  <p:embed/>
                </p:oleObj>
              </mc:Choice>
              <mc:Fallback>
                <p:oleObj name="Equation" r:id="rId9" imgW="2400300" imgH="215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715000"/>
                        <a:ext cx="53832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0"/>
          <p:cNvGraphicFramePr>
            <a:graphicFrameLocks noChangeAspect="1"/>
          </p:cNvGraphicFramePr>
          <p:nvPr/>
        </p:nvGraphicFramePr>
        <p:xfrm>
          <a:off x="5943600" y="5715000"/>
          <a:ext cx="3048000" cy="484188"/>
        </p:xfrm>
        <a:graphic>
          <a:graphicData uri="http://schemas.openxmlformats.org/presentationml/2006/ole">
            <mc:AlternateContent xmlns:mc="http://schemas.openxmlformats.org/markup-compatibility/2006">
              <mc:Choice xmlns:v="urn:schemas-microsoft-com:vml" Requires="v">
                <p:oleObj spid="_x0000_s15431" name="公式" r:id="rId11" imgW="1358310" imgH="215806" progId="Equation.3">
                  <p:embed/>
                </p:oleObj>
              </mc:Choice>
              <mc:Fallback>
                <p:oleObj name="公式" r:id="rId11" imgW="1358310" imgH="21580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5715000"/>
                        <a:ext cx="30480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Box 11"/>
          <p:cNvSpPr txBox="1">
            <a:spLocks noChangeArrowheads="1"/>
          </p:cNvSpPr>
          <p:nvPr/>
        </p:nvSpPr>
        <p:spPr bwMode="auto">
          <a:xfrm>
            <a:off x="152400" y="14732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如果：</a:t>
            </a:r>
          </a:p>
        </p:txBody>
      </p:sp>
      <p:sp>
        <p:nvSpPr>
          <p:cNvPr id="15371" name="TextBox 12"/>
          <p:cNvSpPr txBox="1">
            <a:spLocks noChangeArrowheads="1"/>
          </p:cNvSpPr>
          <p:nvPr/>
        </p:nvSpPr>
        <p:spPr bwMode="auto">
          <a:xfrm>
            <a:off x="179388" y="4216400"/>
            <a:ext cx="142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那么：</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DEA9EB0-A322-4E32-AEF4-05FD88E53432}" type="slidenum">
              <a:rPr lang="en-US" altLang="zh-CN" sz="800" b="0" smtClean="0"/>
              <a:pPr>
                <a:spcBef>
                  <a:spcPct val="0"/>
                </a:spcBef>
                <a:buFontTx/>
                <a:buNone/>
              </a:pPr>
              <a:t>12</a:t>
            </a:fld>
            <a:endParaRPr lang="en-US" altLang="zh-CN" sz="800" b="0" smtClean="0"/>
          </a:p>
        </p:txBody>
      </p:sp>
      <p:sp>
        <p:nvSpPr>
          <p:cNvPr id="16387" name="Rectangle 2"/>
          <p:cNvSpPr>
            <a:spLocks noGrp="1" noChangeArrowheads="1"/>
          </p:cNvSpPr>
          <p:nvPr>
            <p:ph type="title"/>
          </p:nvPr>
        </p:nvSpPr>
        <p:spPr>
          <a:xfrm>
            <a:off x="457200" y="381000"/>
            <a:ext cx="8229600" cy="762000"/>
          </a:xfrm>
        </p:spPr>
        <p:txBody>
          <a:bodyPr/>
          <a:lstStyle/>
          <a:p>
            <a:pPr eaLnBrk="1" hangingPunct="1"/>
            <a:r>
              <a:rPr lang="zh-CN" altLang="en-US" smtClean="0">
                <a:solidFill>
                  <a:srgbClr val="792B25"/>
                </a:solidFill>
              </a:rPr>
              <a:t>混合边界条件</a:t>
            </a:r>
          </a:p>
        </p:txBody>
      </p:sp>
      <p:sp>
        <p:nvSpPr>
          <p:cNvPr id="16388" name="Rectangle 3"/>
          <p:cNvSpPr>
            <a:spLocks noGrp="1" noChangeArrowheads="1"/>
          </p:cNvSpPr>
          <p:nvPr>
            <p:ph type="body" idx="1"/>
          </p:nvPr>
        </p:nvSpPr>
        <p:spPr>
          <a:xfrm>
            <a:off x="457200" y="1219200"/>
            <a:ext cx="8229600" cy="4648200"/>
          </a:xfrm>
        </p:spPr>
        <p:txBody>
          <a:bodyPr/>
          <a:lstStyle/>
          <a:p>
            <a:pPr eaLnBrk="1" hangingPunct="1"/>
            <a:r>
              <a:rPr lang="zh-CN" altLang="en-US" smtClean="0">
                <a:solidFill>
                  <a:srgbClr val="0033CC"/>
                </a:solidFill>
              </a:rPr>
              <a:t>有</a:t>
            </a:r>
            <a:r>
              <a:rPr lang="en-US" altLang="zh-CN" i="1" smtClean="0">
                <a:solidFill>
                  <a:srgbClr val="0033CC"/>
                </a:solidFill>
                <a:latin typeface="Times New Roman" panose="02020603050405020304" pitchFamily="18" charset="0"/>
              </a:rPr>
              <a:t>N</a:t>
            </a:r>
            <a:r>
              <a:rPr lang="zh-CN" altLang="en-US" smtClean="0">
                <a:solidFill>
                  <a:srgbClr val="0033CC"/>
                </a:solidFill>
              </a:rPr>
              <a:t>个导体是给定电势：第</a:t>
            </a:r>
            <a:r>
              <a:rPr lang="en-US" altLang="zh-CN" i="1" smtClean="0">
                <a:solidFill>
                  <a:srgbClr val="0033CC"/>
                </a:solidFill>
                <a:latin typeface="Times New Roman" panose="02020603050405020304" pitchFamily="18" charset="0"/>
              </a:rPr>
              <a:t>k</a:t>
            </a:r>
            <a:r>
              <a:rPr lang="zh-CN" altLang="en-US" smtClean="0">
                <a:solidFill>
                  <a:srgbClr val="0033CC"/>
                </a:solidFill>
              </a:rPr>
              <a:t>个导体的电势为</a:t>
            </a:r>
            <a:r>
              <a:rPr lang="en-US" altLang="zh-CN" i="1" smtClean="0">
                <a:solidFill>
                  <a:srgbClr val="0033CC"/>
                </a:solidFill>
                <a:latin typeface="Times New Roman" panose="02020603050405020304" pitchFamily="18" charset="0"/>
              </a:rPr>
              <a:t>U</a:t>
            </a:r>
            <a:r>
              <a:rPr lang="en-US" altLang="zh-CN" i="1" baseline="-25000" smtClean="0">
                <a:solidFill>
                  <a:srgbClr val="0033CC"/>
                </a:solidFill>
                <a:latin typeface="Times New Roman" panose="02020603050405020304" pitchFamily="18" charset="0"/>
              </a:rPr>
              <a:t>k</a:t>
            </a:r>
          </a:p>
          <a:p>
            <a:pPr eaLnBrk="1" hangingPunct="1"/>
            <a:r>
              <a:rPr lang="zh-CN" altLang="en-US" smtClean="0">
                <a:solidFill>
                  <a:srgbClr val="0033CC"/>
                </a:solidFill>
                <a:latin typeface="Times New Roman" panose="02020603050405020304" pitchFamily="18" charset="0"/>
              </a:rPr>
              <a:t>有</a:t>
            </a:r>
            <a:r>
              <a:rPr lang="en-US" altLang="zh-CN" i="1" smtClean="0">
                <a:solidFill>
                  <a:srgbClr val="0033CC"/>
                </a:solidFill>
                <a:latin typeface="Times New Roman" panose="02020603050405020304" pitchFamily="18" charset="0"/>
              </a:rPr>
              <a:t>M</a:t>
            </a:r>
            <a:r>
              <a:rPr lang="zh-CN" altLang="en-US" smtClean="0">
                <a:solidFill>
                  <a:srgbClr val="0033CC"/>
                </a:solidFill>
                <a:latin typeface="Times New Roman" panose="02020603050405020304" pitchFamily="18" charset="0"/>
              </a:rPr>
              <a:t>个导体是给定电荷：</a:t>
            </a:r>
            <a:r>
              <a:rPr lang="zh-CN" altLang="en-US" smtClean="0">
                <a:solidFill>
                  <a:srgbClr val="0033CC"/>
                </a:solidFill>
              </a:rPr>
              <a:t>第</a:t>
            </a:r>
            <a:r>
              <a:rPr lang="en-US" altLang="zh-CN" i="1" smtClean="0">
                <a:solidFill>
                  <a:srgbClr val="0033CC"/>
                </a:solidFill>
                <a:latin typeface="Times New Roman" panose="02020603050405020304" pitchFamily="18" charset="0"/>
              </a:rPr>
              <a:t>i</a:t>
            </a:r>
            <a:r>
              <a:rPr lang="zh-CN" altLang="en-US" smtClean="0">
                <a:solidFill>
                  <a:srgbClr val="0033CC"/>
                </a:solidFill>
              </a:rPr>
              <a:t>个导体的电荷为</a:t>
            </a:r>
            <a:r>
              <a:rPr lang="en-US" altLang="zh-CN" i="1" smtClean="0">
                <a:solidFill>
                  <a:srgbClr val="0033CC"/>
                </a:solidFill>
                <a:latin typeface="Times New Roman" panose="02020603050405020304" pitchFamily="18" charset="0"/>
              </a:rPr>
              <a:t>Q</a:t>
            </a:r>
            <a:r>
              <a:rPr lang="en-US" altLang="zh-CN" i="1" baseline="-25000" smtClean="0">
                <a:solidFill>
                  <a:srgbClr val="0033CC"/>
                </a:solidFill>
                <a:latin typeface="Times New Roman" panose="02020603050405020304" pitchFamily="18" charset="0"/>
              </a:rPr>
              <a:t>i</a:t>
            </a:r>
          </a:p>
          <a:p>
            <a:pPr lvl="1" eaLnBrk="1" hangingPunct="1"/>
            <a:r>
              <a:rPr lang="zh-CN" altLang="en-US" smtClean="0">
                <a:latin typeface="Times New Roman" panose="02020603050405020304" pitchFamily="18" charset="0"/>
              </a:rPr>
              <a:t>空间中电势分布　　　满足边界条件。</a:t>
            </a:r>
          </a:p>
          <a:p>
            <a:pPr lvl="1" eaLnBrk="1" hangingPunct="1"/>
            <a:r>
              <a:rPr lang="zh-CN" altLang="en-US" smtClean="0">
                <a:latin typeface="Times New Roman" panose="02020603050405020304" pitchFamily="18" charset="0"/>
              </a:rPr>
              <a:t>空间中电势分布　　　也满足边界条件。</a:t>
            </a:r>
          </a:p>
          <a:p>
            <a:pPr eaLnBrk="1" hangingPunct="1"/>
            <a:r>
              <a:rPr lang="zh-CN" altLang="en-US" smtClean="0">
                <a:solidFill>
                  <a:srgbClr val="0033CC"/>
                </a:solidFill>
                <a:latin typeface="Times New Roman" panose="02020603050405020304" pitchFamily="18" charset="0"/>
              </a:rPr>
              <a:t>把以上</a:t>
            </a:r>
            <a:r>
              <a:rPr lang="en-US" altLang="zh-CN" i="1" smtClean="0">
                <a:solidFill>
                  <a:srgbClr val="0033CC"/>
                </a:solidFill>
                <a:latin typeface="Times New Roman" panose="02020603050405020304" pitchFamily="18" charset="0"/>
              </a:rPr>
              <a:t>U</a:t>
            </a:r>
            <a:r>
              <a:rPr lang="en-US" altLang="zh-CN" i="1" baseline="-25000" smtClean="0">
                <a:solidFill>
                  <a:srgbClr val="0033CC"/>
                </a:solidFill>
                <a:latin typeface="Times New Roman" panose="02020603050405020304" pitchFamily="18" charset="0"/>
              </a:rPr>
              <a:t>k</a:t>
            </a:r>
            <a:r>
              <a:rPr lang="zh-CN" altLang="en-US" smtClean="0">
                <a:solidFill>
                  <a:srgbClr val="0033CC"/>
                </a:solidFill>
                <a:latin typeface="Times New Roman" panose="02020603050405020304" pitchFamily="18" charset="0"/>
              </a:rPr>
              <a:t>改为</a:t>
            </a:r>
            <a:r>
              <a:rPr lang="en-US" altLang="zh-CN" smtClean="0">
                <a:solidFill>
                  <a:srgbClr val="0033CC"/>
                </a:solidFill>
                <a:latin typeface="Times New Roman" panose="02020603050405020304" pitchFamily="18" charset="0"/>
              </a:rPr>
              <a:t>-</a:t>
            </a:r>
            <a:r>
              <a:rPr lang="en-US" altLang="zh-CN" i="1" smtClean="0">
                <a:solidFill>
                  <a:srgbClr val="0033CC"/>
                </a:solidFill>
                <a:latin typeface="Times New Roman" panose="02020603050405020304" pitchFamily="18" charset="0"/>
              </a:rPr>
              <a:t>U</a:t>
            </a:r>
            <a:r>
              <a:rPr lang="en-US" altLang="zh-CN" i="1" baseline="-25000" smtClean="0">
                <a:solidFill>
                  <a:srgbClr val="0033CC"/>
                </a:solidFill>
                <a:latin typeface="Times New Roman" panose="02020603050405020304" pitchFamily="18" charset="0"/>
              </a:rPr>
              <a:t>k</a:t>
            </a:r>
            <a:r>
              <a:rPr lang="en-US" altLang="zh-CN" smtClean="0">
                <a:solidFill>
                  <a:srgbClr val="0033CC"/>
                </a:solidFill>
                <a:latin typeface="Times New Roman" panose="02020603050405020304" pitchFamily="18" charset="0"/>
              </a:rPr>
              <a:t> </a:t>
            </a:r>
            <a:r>
              <a:rPr lang="zh-CN" altLang="en-US" smtClean="0">
                <a:solidFill>
                  <a:srgbClr val="0033CC"/>
                </a:solidFill>
                <a:latin typeface="Times New Roman" panose="02020603050405020304" pitchFamily="18" charset="0"/>
              </a:rPr>
              <a:t>，</a:t>
            </a:r>
            <a:r>
              <a:rPr lang="en-US" altLang="zh-CN" i="1" smtClean="0">
                <a:solidFill>
                  <a:srgbClr val="0033CC"/>
                </a:solidFill>
                <a:latin typeface="Times New Roman" panose="02020603050405020304" pitchFamily="18" charset="0"/>
              </a:rPr>
              <a:t>Q</a:t>
            </a:r>
            <a:r>
              <a:rPr lang="en-US" altLang="zh-CN" i="1" baseline="-25000" smtClean="0">
                <a:solidFill>
                  <a:srgbClr val="0033CC"/>
                </a:solidFill>
                <a:latin typeface="Times New Roman" panose="02020603050405020304" pitchFamily="18" charset="0"/>
              </a:rPr>
              <a:t>i</a:t>
            </a:r>
            <a:r>
              <a:rPr lang="en-US" altLang="zh-CN" smtClean="0">
                <a:solidFill>
                  <a:srgbClr val="0033CC"/>
                </a:solidFill>
                <a:latin typeface="Times New Roman" panose="02020603050405020304" pitchFamily="18" charset="0"/>
              </a:rPr>
              <a:t> </a:t>
            </a:r>
            <a:r>
              <a:rPr lang="zh-CN" altLang="en-US" smtClean="0">
                <a:solidFill>
                  <a:srgbClr val="0033CC"/>
                </a:solidFill>
                <a:latin typeface="Times New Roman" panose="02020603050405020304" pitchFamily="18" charset="0"/>
              </a:rPr>
              <a:t>改为</a:t>
            </a:r>
            <a:r>
              <a:rPr lang="en-US" altLang="zh-CN" smtClean="0">
                <a:solidFill>
                  <a:srgbClr val="0033CC"/>
                </a:solidFill>
                <a:latin typeface="Times New Roman" panose="02020603050405020304" pitchFamily="18" charset="0"/>
              </a:rPr>
              <a:t>-</a:t>
            </a:r>
            <a:r>
              <a:rPr lang="en-US" altLang="zh-CN" i="1" smtClean="0">
                <a:solidFill>
                  <a:srgbClr val="0033CC"/>
                </a:solidFill>
                <a:latin typeface="Times New Roman" panose="02020603050405020304" pitchFamily="18" charset="0"/>
              </a:rPr>
              <a:t>Q</a:t>
            </a:r>
            <a:r>
              <a:rPr lang="en-US" altLang="zh-CN" i="1" baseline="-25000" smtClean="0">
                <a:solidFill>
                  <a:srgbClr val="0033CC"/>
                </a:solidFill>
                <a:latin typeface="Times New Roman" panose="02020603050405020304" pitchFamily="18" charset="0"/>
              </a:rPr>
              <a:t>i</a:t>
            </a:r>
            <a:r>
              <a:rPr lang="en-US" altLang="zh-CN" smtClean="0">
                <a:solidFill>
                  <a:srgbClr val="0033CC"/>
                </a:solidFill>
                <a:latin typeface="Times New Roman" panose="02020603050405020304" pitchFamily="18" charset="0"/>
              </a:rPr>
              <a:t> </a:t>
            </a:r>
            <a:r>
              <a:rPr lang="zh-CN" altLang="en-US" smtClean="0">
                <a:solidFill>
                  <a:srgbClr val="0033CC"/>
                </a:solidFill>
                <a:latin typeface="Times New Roman" panose="02020603050405020304" pitchFamily="18" charset="0"/>
              </a:rPr>
              <a:t>则 </a:t>
            </a:r>
          </a:p>
          <a:p>
            <a:pPr lvl="1" eaLnBrk="1" hangingPunct="1"/>
            <a:r>
              <a:rPr lang="zh-CN" altLang="en-US" smtClean="0">
                <a:latin typeface="Times New Roman" panose="02020603050405020304" pitchFamily="18" charset="0"/>
              </a:rPr>
              <a:t>空间中电势分布　　　　满足边界条件。</a:t>
            </a:r>
          </a:p>
          <a:p>
            <a:pPr lvl="1" eaLnBrk="1" hangingPunct="1"/>
            <a:r>
              <a:rPr lang="zh-CN" altLang="en-US" smtClean="0">
                <a:latin typeface="Times New Roman" panose="02020603050405020304" pitchFamily="18" charset="0"/>
              </a:rPr>
              <a:t>空间中电势分布　　　　也满足边界条件。</a:t>
            </a:r>
          </a:p>
        </p:txBody>
      </p:sp>
      <p:graphicFrame>
        <p:nvGraphicFramePr>
          <p:cNvPr id="16389" name="Object 4"/>
          <p:cNvGraphicFramePr>
            <a:graphicFrameLocks noChangeAspect="1"/>
          </p:cNvGraphicFramePr>
          <p:nvPr/>
        </p:nvGraphicFramePr>
        <p:xfrm>
          <a:off x="3810000" y="3352800"/>
          <a:ext cx="1074738" cy="569913"/>
        </p:xfrm>
        <a:graphic>
          <a:graphicData uri="http://schemas.openxmlformats.org/presentationml/2006/ole">
            <mc:AlternateContent xmlns:mc="http://schemas.openxmlformats.org/markup-compatibility/2006">
              <mc:Choice xmlns:v="urn:schemas-microsoft-com:vml" Requires="v">
                <p:oleObj spid="_x0000_s16437" name="公式" r:id="rId4" imgW="406048" imgH="215713" progId="Equation.3">
                  <p:embed/>
                </p:oleObj>
              </mc:Choice>
              <mc:Fallback>
                <p:oleObj name="公式" r:id="rId4" imgW="406048" imgH="2157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352800"/>
                        <a:ext cx="1074738"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5"/>
          <p:cNvGraphicFramePr>
            <a:graphicFrameLocks noChangeAspect="1"/>
          </p:cNvGraphicFramePr>
          <p:nvPr/>
        </p:nvGraphicFramePr>
        <p:xfrm>
          <a:off x="3810000" y="3886200"/>
          <a:ext cx="1141413" cy="569913"/>
        </p:xfrm>
        <a:graphic>
          <a:graphicData uri="http://schemas.openxmlformats.org/presentationml/2006/ole">
            <mc:AlternateContent xmlns:mc="http://schemas.openxmlformats.org/markup-compatibility/2006">
              <mc:Choice xmlns:v="urn:schemas-microsoft-com:vml" Requires="v">
                <p:oleObj spid="_x0000_s16438" name="公式" r:id="rId6" imgW="431613" imgH="215806" progId="Equation.3">
                  <p:embed/>
                </p:oleObj>
              </mc:Choice>
              <mc:Fallback>
                <p:oleObj name="公式" r:id="rId6" imgW="431613" imgH="21580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3886200"/>
                        <a:ext cx="1141413"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6"/>
          <p:cNvGraphicFramePr>
            <a:graphicFrameLocks noChangeAspect="1"/>
          </p:cNvGraphicFramePr>
          <p:nvPr/>
        </p:nvGraphicFramePr>
        <p:xfrm>
          <a:off x="3810000" y="4953000"/>
          <a:ext cx="1352550" cy="574675"/>
        </p:xfrm>
        <a:graphic>
          <a:graphicData uri="http://schemas.openxmlformats.org/presentationml/2006/ole">
            <mc:AlternateContent xmlns:mc="http://schemas.openxmlformats.org/markup-compatibility/2006">
              <mc:Choice xmlns:v="urn:schemas-microsoft-com:vml" Requires="v">
                <p:oleObj spid="_x0000_s16439" name="公式" r:id="rId8" imgW="507780" imgH="215806" progId="Equation.3">
                  <p:embed/>
                </p:oleObj>
              </mc:Choice>
              <mc:Fallback>
                <p:oleObj name="公式" r:id="rId8" imgW="507780" imgH="215806"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4953000"/>
                        <a:ext cx="13525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p:cNvGraphicFramePr>
            <a:graphicFrameLocks noChangeAspect="1"/>
          </p:cNvGraphicFramePr>
          <p:nvPr/>
        </p:nvGraphicFramePr>
        <p:xfrm>
          <a:off x="3810000" y="5486400"/>
          <a:ext cx="1443038" cy="569913"/>
        </p:xfrm>
        <a:graphic>
          <a:graphicData uri="http://schemas.openxmlformats.org/presentationml/2006/ole">
            <mc:AlternateContent xmlns:mc="http://schemas.openxmlformats.org/markup-compatibility/2006">
              <mc:Choice xmlns:v="urn:schemas-microsoft-com:vml" Requires="v">
                <p:oleObj spid="_x0000_s16440" name="公式" r:id="rId10" imgW="545626" imgH="215713" progId="Equation.3">
                  <p:embed/>
                </p:oleObj>
              </mc:Choice>
              <mc:Fallback>
                <p:oleObj name="公式" r:id="rId10" imgW="545626" imgH="215713"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5486400"/>
                        <a:ext cx="1443038"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6769100" y="6629400"/>
            <a:ext cx="8382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0A446603-14D0-4F1F-8AEE-0D86D541F2CF}" type="slidenum">
              <a:rPr lang="en-US" altLang="zh-CN" sz="800" b="0" smtClean="0"/>
              <a:pPr>
                <a:spcBef>
                  <a:spcPct val="0"/>
                </a:spcBef>
                <a:buFontTx/>
                <a:buNone/>
              </a:pPr>
              <a:t>13</a:t>
            </a:fld>
            <a:endParaRPr lang="en-US" altLang="zh-CN" sz="800" b="0" smtClean="0"/>
          </a:p>
        </p:txBody>
      </p:sp>
      <p:sp>
        <p:nvSpPr>
          <p:cNvPr id="18435" name="Rectangle 2"/>
          <p:cNvSpPr>
            <a:spLocks noGrp="1" noChangeArrowheads="1"/>
          </p:cNvSpPr>
          <p:nvPr>
            <p:ph type="title"/>
          </p:nvPr>
        </p:nvSpPr>
        <p:spPr>
          <a:xfrm>
            <a:off x="457200" y="381000"/>
            <a:ext cx="8229600" cy="762000"/>
          </a:xfrm>
        </p:spPr>
        <p:txBody>
          <a:bodyPr/>
          <a:lstStyle/>
          <a:p>
            <a:pPr eaLnBrk="1" hangingPunct="1"/>
            <a:r>
              <a:rPr lang="zh-CN" altLang="en-US" smtClean="0">
                <a:solidFill>
                  <a:srgbClr val="792B25"/>
                </a:solidFill>
              </a:rPr>
              <a:t>叠加原理</a:t>
            </a:r>
            <a:r>
              <a:rPr lang="en-US" altLang="zh-CN" smtClean="0">
                <a:solidFill>
                  <a:srgbClr val="792B25"/>
                </a:solidFill>
                <a:sym typeface="Wingdings" panose="05000000000000000000" pitchFamily="2" charset="2"/>
              </a:rPr>
              <a:t></a:t>
            </a:r>
            <a:r>
              <a:rPr lang="zh-CN" altLang="en-US" smtClean="0">
                <a:solidFill>
                  <a:srgbClr val="792B25"/>
                </a:solidFill>
                <a:sym typeface="Wingdings" panose="05000000000000000000" pitchFamily="2" charset="2"/>
              </a:rPr>
              <a:t>唯一性定理</a:t>
            </a:r>
            <a:r>
              <a:rPr lang="en-US" altLang="zh-CN" smtClean="0">
                <a:solidFill>
                  <a:srgbClr val="792B25"/>
                </a:solidFill>
                <a:sym typeface="Wingdings" panose="05000000000000000000" pitchFamily="2" charset="2"/>
              </a:rPr>
              <a:t/>
            </a:r>
            <a:br>
              <a:rPr lang="en-US" altLang="zh-CN" smtClean="0">
                <a:solidFill>
                  <a:srgbClr val="792B25"/>
                </a:solidFill>
                <a:sym typeface="Wingdings" panose="05000000000000000000" pitchFamily="2" charset="2"/>
              </a:rPr>
            </a:br>
            <a:r>
              <a:rPr lang="zh-CN" altLang="en-US" sz="3200" smtClean="0">
                <a:solidFill>
                  <a:srgbClr val="7030A0"/>
                </a:solidFill>
                <a:sym typeface="Wingdings" panose="05000000000000000000" pitchFamily="2" charset="2"/>
              </a:rPr>
              <a:t>（选择无穷远处为电势零点）</a:t>
            </a:r>
            <a:endParaRPr lang="zh-CN" altLang="en-US" sz="3200" smtClean="0">
              <a:solidFill>
                <a:srgbClr val="7030A0"/>
              </a:solidFill>
            </a:endParaRPr>
          </a:p>
        </p:txBody>
      </p:sp>
      <p:sp>
        <p:nvSpPr>
          <p:cNvPr id="1077251" name="Rectangle 3"/>
          <p:cNvSpPr>
            <a:spLocks noGrp="1" noChangeArrowheads="1"/>
          </p:cNvSpPr>
          <p:nvPr>
            <p:ph type="body" idx="1"/>
          </p:nvPr>
        </p:nvSpPr>
        <p:spPr>
          <a:xfrm>
            <a:off x="457200" y="1447800"/>
            <a:ext cx="8229600" cy="4648200"/>
          </a:xfrm>
        </p:spPr>
        <p:txBody>
          <a:bodyPr/>
          <a:lstStyle/>
          <a:p>
            <a:pPr eaLnBrk="1" hangingPunct="1"/>
            <a:r>
              <a:rPr lang="zh-CN" altLang="en-US" sz="2600" smtClean="0">
                <a:solidFill>
                  <a:srgbClr val="0033CC"/>
                </a:solidFill>
              </a:rPr>
              <a:t>有</a:t>
            </a:r>
            <a:r>
              <a:rPr lang="en-US" altLang="zh-CN" sz="2600" i="1" smtClean="0">
                <a:solidFill>
                  <a:srgbClr val="0033CC"/>
                </a:solidFill>
                <a:latin typeface="Times New Roman" panose="02020603050405020304" pitchFamily="18" charset="0"/>
              </a:rPr>
              <a:t>N</a:t>
            </a:r>
            <a:r>
              <a:rPr lang="zh-CN" altLang="en-US" sz="2600" smtClean="0">
                <a:solidFill>
                  <a:srgbClr val="0033CC"/>
                </a:solidFill>
              </a:rPr>
              <a:t>个导体是给定电势：第</a:t>
            </a:r>
            <a:r>
              <a:rPr lang="en-US" altLang="zh-CN" sz="2600" i="1" smtClean="0">
                <a:solidFill>
                  <a:srgbClr val="0033CC"/>
                </a:solidFill>
                <a:latin typeface="Times New Roman" panose="02020603050405020304" pitchFamily="18" charset="0"/>
              </a:rPr>
              <a:t>k</a:t>
            </a:r>
            <a:r>
              <a:rPr lang="zh-CN" altLang="en-US" sz="2600" smtClean="0">
                <a:solidFill>
                  <a:srgbClr val="0033CC"/>
                </a:solidFill>
              </a:rPr>
              <a:t>个导体的电势为</a:t>
            </a:r>
            <a:r>
              <a:rPr lang="en-US" altLang="zh-CN" sz="2600" i="1" smtClean="0">
                <a:solidFill>
                  <a:srgbClr val="0033CC"/>
                </a:solidFill>
                <a:latin typeface="Times New Roman" panose="02020603050405020304" pitchFamily="18" charset="0"/>
              </a:rPr>
              <a:t>U</a:t>
            </a:r>
            <a:r>
              <a:rPr lang="en-US" altLang="zh-CN" sz="2600" i="1" baseline="-25000" smtClean="0">
                <a:solidFill>
                  <a:srgbClr val="0033CC"/>
                </a:solidFill>
                <a:latin typeface="Times New Roman" panose="02020603050405020304" pitchFamily="18" charset="0"/>
              </a:rPr>
              <a:t>k </a:t>
            </a:r>
            <a:r>
              <a:rPr lang="en-US" altLang="zh-CN" sz="2600" i="1" smtClean="0">
                <a:solidFill>
                  <a:srgbClr val="0033CC"/>
                </a:solidFill>
                <a:latin typeface="Times New Roman" panose="02020603050405020304" pitchFamily="18" charset="0"/>
              </a:rPr>
              <a:t>- U</a:t>
            </a:r>
            <a:r>
              <a:rPr lang="en-US" altLang="zh-CN" sz="2600" i="1" baseline="-25000" smtClean="0">
                <a:solidFill>
                  <a:srgbClr val="0033CC"/>
                </a:solidFill>
                <a:latin typeface="Times New Roman" panose="02020603050405020304" pitchFamily="18" charset="0"/>
              </a:rPr>
              <a:t>k</a:t>
            </a:r>
          </a:p>
          <a:p>
            <a:pPr eaLnBrk="1" hangingPunct="1"/>
            <a:r>
              <a:rPr lang="zh-CN" altLang="en-US" sz="2600" smtClean="0">
                <a:solidFill>
                  <a:srgbClr val="0033CC"/>
                </a:solidFill>
                <a:latin typeface="Times New Roman" panose="02020603050405020304" pitchFamily="18" charset="0"/>
              </a:rPr>
              <a:t>有</a:t>
            </a:r>
            <a:r>
              <a:rPr lang="en-US" altLang="zh-CN" sz="2600" i="1" smtClean="0">
                <a:solidFill>
                  <a:srgbClr val="0033CC"/>
                </a:solidFill>
                <a:latin typeface="Times New Roman" panose="02020603050405020304" pitchFamily="18" charset="0"/>
              </a:rPr>
              <a:t>M</a:t>
            </a:r>
            <a:r>
              <a:rPr lang="zh-CN" altLang="en-US" sz="2600" smtClean="0">
                <a:solidFill>
                  <a:srgbClr val="0033CC"/>
                </a:solidFill>
                <a:latin typeface="Times New Roman" panose="02020603050405020304" pitchFamily="18" charset="0"/>
              </a:rPr>
              <a:t>个导体是给定电荷：</a:t>
            </a:r>
            <a:r>
              <a:rPr lang="zh-CN" altLang="en-US" sz="2600" smtClean="0">
                <a:solidFill>
                  <a:srgbClr val="0033CC"/>
                </a:solidFill>
              </a:rPr>
              <a:t>第</a:t>
            </a:r>
            <a:r>
              <a:rPr lang="en-US" altLang="zh-CN" sz="2600" i="1" smtClean="0">
                <a:solidFill>
                  <a:srgbClr val="0033CC"/>
                </a:solidFill>
                <a:latin typeface="Times New Roman" panose="02020603050405020304" pitchFamily="18" charset="0"/>
              </a:rPr>
              <a:t>i</a:t>
            </a:r>
            <a:r>
              <a:rPr lang="zh-CN" altLang="en-US" sz="2600" smtClean="0">
                <a:solidFill>
                  <a:srgbClr val="0033CC"/>
                </a:solidFill>
              </a:rPr>
              <a:t>个导体的电荷为</a:t>
            </a:r>
            <a:r>
              <a:rPr lang="en-US" altLang="zh-CN" sz="2600" i="1" smtClean="0">
                <a:solidFill>
                  <a:srgbClr val="0033CC"/>
                </a:solidFill>
                <a:latin typeface="Times New Roman" panose="02020603050405020304" pitchFamily="18" charset="0"/>
              </a:rPr>
              <a:t>Q</a:t>
            </a:r>
            <a:r>
              <a:rPr lang="en-US" altLang="zh-CN" sz="2600" i="1" baseline="-25000" smtClean="0">
                <a:solidFill>
                  <a:srgbClr val="0033CC"/>
                </a:solidFill>
                <a:latin typeface="Times New Roman" panose="02020603050405020304" pitchFamily="18" charset="0"/>
              </a:rPr>
              <a:t>i</a:t>
            </a:r>
            <a:r>
              <a:rPr lang="en-US" altLang="zh-CN" sz="2600" smtClean="0">
                <a:solidFill>
                  <a:srgbClr val="0033CC"/>
                </a:solidFill>
              </a:rPr>
              <a:t> - </a:t>
            </a:r>
            <a:r>
              <a:rPr lang="en-US" altLang="zh-CN" sz="2600" i="1" smtClean="0">
                <a:solidFill>
                  <a:srgbClr val="0033CC"/>
                </a:solidFill>
                <a:latin typeface="Times New Roman" panose="02020603050405020304" pitchFamily="18" charset="0"/>
              </a:rPr>
              <a:t>Q</a:t>
            </a:r>
            <a:r>
              <a:rPr lang="en-US" altLang="zh-CN" sz="2600" i="1" baseline="-25000" smtClean="0">
                <a:solidFill>
                  <a:srgbClr val="0033CC"/>
                </a:solidFill>
                <a:latin typeface="Times New Roman" panose="02020603050405020304" pitchFamily="18" charset="0"/>
              </a:rPr>
              <a:t>i</a:t>
            </a:r>
          </a:p>
          <a:p>
            <a:pPr lvl="1" eaLnBrk="1" hangingPunct="1"/>
            <a:r>
              <a:rPr lang="zh-CN" altLang="en-US" sz="2600" smtClean="0">
                <a:latin typeface="Times New Roman" panose="02020603050405020304" pitchFamily="18" charset="0"/>
              </a:rPr>
              <a:t>空间中电势分布　　　　　　　　满足边界条件。</a:t>
            </a:r>
          </a:p>
          <a:p>
            <a:pPr eaLnBrk="1" hangingPunct="1"/>
            <a:endParaRPr lang="zh-CN" altLang="en-US" sz="2600" smtClean="0"/>
          </a:p>
          <a:p>
            <a:pPr eaLnBrk="1" hangingPunct="1"/>
            <a:r>
              <a:rPr lang="zh-CN" altLang="en-US" sz="2600" smtClean="0"/>
              <a:t>如果导体间的电势不全相等，则电势最高、最低的导体中必有一个电荷为零，得出下面的矛盾：</a:t>
            </a:r>
          </a:p>
        </p:txBody>
      </p:sp>
      <p:graphicFrame>
        <p:nvGraphicFramePr>
          <p:cNvPr id="18437" name="Object 4"/>
          <p:cNvGraphicFramePr>
            <a:graphicFrameLocks noChangeAspect="1"/>
          </p:cNvGraphicFramePr>
          <p:nvPr/>
        </p:nvGraphicFramePr>
        <p:xfrm>
          <a:off x="3657600" y="2466975"/>
          <a:ext cx="2514600" cy="395288"/>
        </p:xfrm>
        <a:graphic>
          <a:graphicData uri="http://schemas.openxmlformats.org/presentationml/2006/ole">
            <mc:AlternateContent xmlns:mc="http://schemas.openxmlformats.org/markup-compatibility/2006">
              <mc:Choice xmlns:v="urn:schemas-microsoft-com:vml" Requires="v">
                <p:oleObj spid="_x0000_s18505" name="公式" r:id="rId4" imgW="1371600" imgH="215900" progId="Equation.3">
                  <p:embed/>
                </p:oleObj>
              </mc:Choice>
              <mc:Fallback>
                <p:oleObj name="公式" r:id="rId4" imgW="13716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466975"/>
                        <a:ext cx="25146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5"/>
          <p:cNvGraphicFramePr>
            <a:graphicFrameLocks noChangeAspect="1"/>
          </p:cNvGraphicFramePr>
          <p:nvPr/>
        </p:nvGraphicFramePr>
        <p:xfrm>
          <a:off x="3505200" y="2895600"/>
          <a:ext cx="2209800" cy="490538"/>
        </p:xfrm>
        <a:graphic>
          <a:graphicData uri="http://schemas.openxmlformats.org/presentationml/2006/ole">
            <mc:AlternateContent xmlns:mc="http://schemas.openxmlformats.org/markup-compatibility/2006">
              <mc:Choice xmlns:v="urn:schemas-microsoft-com:vml" Requires="v">
                <p:oleObj spid="_x0000_s18506" name="公式" r:id="rId6" imgW="914400" imgH="203200" progId="Equation.3">
                  <p:embed/>
                </p:oleObj>
              </mc:Choice>
              <mc:Fallback>
                <p:oleObj name="公式" r:id="rId6" imgW="9144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895600"/>
                        <a:ext cx="22098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3"/>
          <p:cNvGrpSpPr>
            <a:grpSpLocks/>
          </p:cNvGrpSpPr>
          <p:nvPr/>
        </p:nvGrpSpPr>
        <p:grpSpPr bwMode="auto">
          <a:xfrm>
            <a:off x="1295400" y="4191000"/>
            <a:ext cx="1295400" cy="2438400"/>
            <a:chOff x="381000" y="4191000"/>
            <a:chExt cx="1295400" cy="2438400"/>
          </a:xfrm>
        </p:grpSpPr>
        <p:sp>
          <p:nvSpPr>
            <p:cNvPr id="18458" name="Oval 4"/>
            <p:cNvSpPr>
              <a:spLocks noChangeArrowheads="1"/>
            </p:cNvSpPr>
            <p:nvPr/>
          </p:nvSpPr>
          <p:spPr bwMode="auto">
            <a:xfrm>
              <a:off x="381000" y="4191000"/>
              <a:ext cx="1295400" cy="1066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Max</a:t>
              </a:r>
            </a:p>
          </p:txBody>
        </p:sp>
        <p:sp>
          <p:nvSpPr>
            <p:cNvPr id="18459" name="Oval 13"/>
            <p:cNvSpPr>
              <a:spLocks noChangeArrowheads="1"/>
            </p:cNvSpPr>
            <p:nvPr/>
          </p:nvSpPr>
          <p:spPr bwMode="auto">
            <a:xfrm>
              <a:off x="381000" y="5867400"/>
              <a:ext cx="12954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Min</a:t>
              </a:r>
              <a:endParaRPr lang="zh-CN" altLang="zh-CN" sz="2400"/>
            </a:p>
          </p:txBody>
        </p:sp>
        <p:sp>
          <p:nvSpPr>
            <p:cNvPr id="18460" name="Freeform 15"/>
            <p:cNvSpPr>
              <a:spLocks/>
            </p:cNvSpPr>
            <p:nvPr/>
          </p:nvSpPr>
          <p:spPr bwMode="auto">
            <a:xfrm>
              <a:off x="1066800" y="5257800"/>
              <a:ext cx="533400" cy="762000"/>
            </a:xfrm>
            <a:custGeom>
              <a:avLst/>
              <a:gdLst>
                <a:gd name="T0" fmla="*/ 0 w 736"/>
                <a:gd name="T1" fmla="*/ 0 h 432"/>
                <a:gd name="T2" fmla="*/ 2147483646 w 736"/>
                <a:gd name="T3" fmla="*/ 2147483646 h 432"/>
                <a:gd name="T4" fmla="*/ 2147483646 w 736"/>
                <a:gd name="T5" fmla="*/ 2147483646 h 432"/>
                <a:gd name="T6" fmla="*/ 0 60000 65536"/>
                <a:gd name="T7" fmla="*/ 0 60000 65536"/>
                <a:gd name="T8" fmla="*/ 0 60000 65536"/>
                <a:gd name="T9" fmla="*/ 0 w 736"/>
                <a:gd name="T10" fmla="*/ 0 h 432"/>
                <a:gd name="T11" fmla="*/ 736 w 736"/>
                <a:gd name="T12" fmla="*/ 432 h 432"/>
              </a:gdLst>
              <a:ahLst/>
              <a:cxnLst>
                <a:cxn ang="T6">
                  <a:pos x="T0" y="T1"/>
                </a:cxn>
                <a:cxn ang="T7">
                  <a:pos x="T2" y="T3"/>
                </a:cxn>
                <a:cxn ang="T8">
                  <a:pos x="T4" y="T5"/>
                </a:cxn>
              </a:cxnLst>
              <a:rect l="T9" t="T10" r="T11" b="T12"/>
              <a:pathLst>
                <a:path w="736" h="432">
                  <a:moveTo>
                    <a:pt x="0" y="0"/>
                  </a:moveTo>
                  <a:cubicBezTo>
                    <a:pt x="256" y="36"/>
                    <a:pt x="512" y="72"/>
                    <a:pt x="624" y="144"/>
                  </a:cubicBezTo>
                  <a:cubicBezTo>
                    <a:pt x="736" y="216"/>
                    <a:pt x="704" y="324"/>
                    <a:pt x="672"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 name="Freeform 16"/>
          <p:cNvSpPr>
            <a:spLocks/>
          </p:cNvSpPr>
          <p:nvPr/>
        </p:nvSpPr>
        <p:spPr bwMode="auto">
          <a:xfrm flipH="1">
            <a:off x="2514600" y="6400800"/>
            <a:ext cx="762000" cy="304800"/>
          </a:xfrm>
          <a:custGeom>
            <a:avLst/>
            <a:gdLst>
              <a:gd name="T0" fmla="*/ 2147483646 w 1392"/>
              <a:gd name="T1" fmla="*/ 0 h 336"/>
              <a:gd name="T2" fmla="*/ 2147483646 w 1392"/>
              <a:gd name="T3" fmla="*/ 2147483646 h 336"/>
              <a:gd name="T4" fmla="*/ 0 w 1392"/>
              <a:gd name="T5" fmla="*/ 2147483646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0"/>
                </a:moveTo>
                <a:cubicBezTo>
                  <a:pt x="1196" y="92"/>
                  <a:pt x="1000" y="184"/>
                  <a:pt x="768" y="240"/>
                </a:cubicBezTo>
                <a:cubicBezTo>
                  <a:pt x="536" y="296"/>
                  <a:pt x="128" y="320"/>
                  <a:pt x="0" y="336"/>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Text Box 17"/>
          <p:cNvSpPr txBox="1">
            <a:spLocks noChangeArrowheads="1"/>
          </p:cNvSpPr>
          <p:nvPr/>
        </p:nvSpPr>
        <p:spPr bwMode="auto">
          <a:xfrm>
            <a:off x="2590800" y="60198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Q</a:t>
            </a:r>
            <a:r>
              <a:rPr lang="en-US" altLang="zh-CN" sz="2400" dirty="0">
                <a:solidFill>
                  <a:srgbClr val="7030A0"/>
                </a:solidFill>
                <a:latin typeface="Arial" charset="0"/>
              </a:rPr>
              <a:t>=0</a:t>
            </a:r>
          </a:p>
        </p:txBody>
      </p:sp>
      <p:sp>
        <p:nvSpPr>
          <p:cNvPr id="13" name="Text Box 17"/>
          <p:cNvSpPr txBox="1">
            <a:spLocks noChangeArrowheads="1"/>
          </p:cNvSpPr>
          <p:nvPr/>
        </p:nvSpPr>
        <p:spPr bwMode="auto">
          <a:xfrm>
            <a:off x="3352800" y="60198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U</a:t>
            </a:r>
            <a:r>
              <a:rPr lang="en-US" altLang="zh-CN" sz="2400" dirty="0">
                <a:solidFill>
                  <a:srgbClr val="7030A0"/>
                </a:solidFill>
                <a:latin typeface="Arial" charset="0"/>
              </a:rPr>
              <a:t>&gt;0</a:t>
            </a:r>
          </a:p>
        </p:txBody>
      </p:sp>
      <p:grpSp>
        <p:nvGrpSpPr>
          <p:cNvPr id="3" name="Group 14"/>
          <p:cNvGrpSpPr>
            <a:grpSpLocks/>
          </p:cNvGrpSpPr>
          <p:nvPr/>
        </p:nvGrpSpPr>
        <p:grpSpPr bwMode="auto">
          <a:xfrm>
            <a:off x="5397500" y="4267200"/>
            <a:ext cx="1295400" cy="2438400"/>
            <a:chOff x="381000" y="4191000"/>
            <a:chExt cx="1295400" cy="2438400"/>
          </a:xfrm>
        </p:grpSpPr>
        <p:sp>
          <p:nvSpPr>
            <p:cNvPr id="18455" name="Oval 4"/>
            <p:cNvSpPr>
              <a:spLocks noChangeArrowheads="1"/>
            </p:cNvSpPr>
            <p:nvPr/>
          </p:nvSpPr>
          <p:spPr bwMode="auto">
            <a:xfrm>
              <a:off x="381000" y="4191000"/>
              <a:ext cx="1295400" cy="10668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Max</a:t>
              </a:r>
            </a:p>
          </p:txBody>
        </p:sp>
        <p:sp>
          <p:nvSpPr>
            <p:cNvPr id="18456" name="Oval 13"/>
            <p:cNvSpPr>
              <a:spLocks noChangeArrowheads="1"/>
            </p:cNvSpPr>
            <p:nvPr/>
          </p:nvSpPr>
          <p:spPr bwMode="auto">
            <a:xfrm>
              <a:off x="381000" y="5867400"/>
              <a:ext cx="12954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Min</a:t>
              </a:r>
              <a:endParaRPr lang="zh-CN" altLang="zh-CN" sz="2400"/>
            </a:p>
          </p:txBody>
        </p:sp>
        <p:sp>
          <p:nvSpPr>
            <p:cNvPr id="18457" name="Freeform 15"/>
            <p:cNvSpPr>
              <a:spLocks/>
            </p:cNvSpPr>
            <p:nvPr/>
          </p:nvSpPr>
          <p:spPr bwMode="auto">
            <a:xfrm>
              <a:off x="1066800" y="5257800"/>
              <a:ext cx="533400" cy="762000"/>
            </a:xfrm>
            <a:custGeom>
              <a:avLst/>
              <a:gdLst>
                <a:gd name="T0" fmla="*/ 0 w 736"/>
                <a:gd name="T1" fmla="*/ 0 h 432"/>
                <a:gd name="T2" fmla="*/ 2147483646 w 736"/>
                <a:gd name="T3" fmla="*/ 2147483646 h 432"/>
                <a:gd name="T4" fmla="*/ 2147483646 w 736"/>
                <a:gd name="T5" fmla="*/ 2147483646 h 432"/>
                <a:gd name="T6" fmla="*/ 0 60000 65536"/>
                <a:gd name="T7" fmla="*/ 0 60000 65536"/>
                <a:gd name="T8" fmla="*/ 0 60000 65536"/>
                <a:gd name="T9" fmla="*/ 0 w 736"/>
                <a:gd name="T10" fmla="*/ 0 h 432"/>
                <a:gd name="T11" fmla="*/ 736 w 736"/>
                <a:gd name="T12" fmla="*/ 432 h 432"/>
              </a:gdLst>
              <a:ahLst/>
              <a:cxnLst>
                <a:cxn ang="T6">
                  <a:pos x="T0" y="T1"/>
                </a:cxn>
                <a:cxn ang="T7">
                  <a:pos x="T2" y="T3"/>
                </a:cxn>
                <a:cxn ang="T8">
                  <a:pos x="T4" y="T5"/>
                </a:cxn>
              </a:cxnLst>
              <a:rect l="T9" t="T10" r="T11" b="T12"/>
              <a:pathLst>
                <a:path w="736" h="432">
                  <a:moveTo>
                    <a:pt x="0" y="0"/>
                  </a:moveTo>
                  <a:cubicBezTo>
                    <a:pt x="256" y="36"/>
                    <a:pt x="512" y="72"/>
                    <a:pt x="624" y="144"/>
                  </a:cubicBezTo>
                  <a:cubicBezTo>
                    <a:pt x="736" y="216"/>
                    <a:pt x="704" y="324"/>
                    <a:pt x="672"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 name="Text Box 17"/>
          <p:cNvSpPr txBox="1">
            <a:spLocks noChangeArrowheads="1"/>
          </p:cNvSpPr>
          <p:nvPr/>
        </p:nvSpPr>
        <p:spPr bwMode="auto">
          <a:xfrm>
            <a:off x="6769100" y="45720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Q</a:t>
            </a:r>
            <a:r>
              <a:rPr lang="en-US" altLang="zh-CN" sz="2400" dirty="0">
                <a:solidFill>
                  <a:srgbClr val="7030A0"/>
                </a:solidFill>
                <a:latin typeface="Arial" charset="0"/>
              </a:rPr>
              <a:t>=0</a:t>
            </a:r>
          </a:p>
        </p:txBody>
      </p:sp>
      <p:sp>
        <p:nvSpPr>
          <p:cNvPr id="20" name="Freeform 16"/>
          <p:cNvSpPr>
            <a:spLocks/>
          </p:cNvSpPr>
          <p:nvPr/>
        </p:nvSpPr>
        <p:spPr bwMode="auto">
          <a:xfrm rot="17391599" flipV="1">
            <a:off x="6442868" y="3952082"/>
            <a:ext cx="576263" cy="520700"/>
          </a:xfrm>
          <a:custGeom>
            <a:avLst/>
            <a:gdLst>
              <a:gd name="T0" fmla="*/ 2147483646 w 1392"/>
              <a:gd name="T1" fmla="*/ 0 h 336"/>
              <a:gd name="T2" fmla="*/ 2147483646 w 1392"/>
              <a:gd name="T3" fmla="*/ 2147483646 h 336"/>
              <a:gd name="T4" fmla="*/ 0 w 1392"/>
              <a:gd name="T5" fmla="*/ 2147483646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0"/>
                </a:moveTo>
                <a:cubicBezTo>
                  <a:pt x="1196" y="92"/>
                  <a:pt x="1000" y="184"/>
                  <a:pt x="768" y="240"/>
                </a:cubicBezTo>
                <a:cubicBezTo>
                  <a:pt x="536" y="296"/>
                  <a:pt x="128" y="320"/>
                  <a:pt x="0" y="336"/>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7"/>
          <p:cNvSpPr txBox="1">
            <a:spLocks noChangeArrowheads="1"/>
          </p:cNvSpPr>
          <p:nvPr/>
        </p:nvSpPr>
        <p:spPr bwMode="auto">
          <a:xfrm>
            <a:off x="7607300" y="45720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U</a:t>
            </a:r>
            <a:r>
              <a:rPr lang="en-US" altLang="zh-CN" sz="2400" dirty="0">
                <a:solidFill>
                  <a:srgbClr val="7030A0"/>
                </a:solidFill>
                <a:latin typeface="Arial" charset="0"/>
              </a:rPr>
              <a:t>&lt;0</a:t>
            </a:r>
          </a:p>
        </p:txBody>
      </p:sp>
      <p:sp>
        <p:nvSpPr>
          <p:cNvPr id="22" name="Text Box 17"/>
          <p:cNvSpPr txBox="1">
            <a:spLocks noChangeArrowheads="1"/>
          </p:cNvSpPr>
          <p:nvPr/>
        </p:nvSpPr>
        <p:spPr bwMode="auto">
          <a:xfrm>
            <a:off x="3352800" y="44196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U</a:t>
            </a:r>
            <a:r>
              <a:rPr lang="en-US" altLang="zh-CN" sz="2400" dirty="0">
                <a:solidFill>
                  <a:srgbClr val="7030A0"/>
                </a:solidFill>
                <a:latin typeface="Arial" charset="0"/>
              </a:rPr>
              <a:t>&gt;0</a:t>
            </a:r>
          </a:p>
        </p:txBody>
      </p:sp>
      <p:sp>
        <p:nvSpPr>
          <p:cNvPr id="23" name="Text Box 17"/>
          <p:cNvSpPr txBox="1">
            <a:spLocks noChangeArrowheads="1"/>
          </p:cNvSpPr>
          <p:nvPr/>
        </p:nvSpPr>
        <p:spPr bwMode="auto">
          <a:xfrm>
            <a:off x="2590800" y="44196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Q</a:t>
            </a:r>
            <a:r>
              <a:rPr lang="en-US" altLang="zh-CN" sz="2400" dirty="0">
                <a:solidFill>
                  <a:srgbClr val="7030A0"/>
                </a:solidFill>
                <a:latin typeface="Arial" charset="0"/>
              </a:rPr>
              <a:t>=0</a:t>
            </a:r>
          </a:p>
        </p:txBody>
      </p:sp>
      <p:sp>
        <p:nvSpPr>
          <p:cNvPr id="24" name="Text Box 17"/>
          <p:cNvSpPr txBox="1">
            <a:spLocks noChangeArrowheads="1"/>
          </p:cNvSpPr>
          <p:nvPr/>
        </p:nvSpPr>
        <p:spPr bwMode="auto">
          <a:xfrm>
            <a:off x="7543800" y="60960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U</a:t>
            </a:r>
            <a:r>
              <a:rPr lang="en-US" altLang="zh-CN" sz="2400" dirty="0">
                <a:solidFill>
                  <a:srgbClr val="7030A0"/>
                </a:solidFill>
                <a:latin typeface="Arial" charset="0"/>
              </a:rPr>
              <a:t>&lt;0</a:t>
            </a:r>
          </a:p>
        </p:txBody>
      </p:sp>
      <p:sp>
        <p:nvSpPr>
          <p:cNvPr id="25" name="Text Box 17"/>
          <p:cNvSpPr txBox="1">
            <a:spLocks noChangeArrowheads="1"/>
          </p:cNvSpPr>
          <p:nvPr/>
        </p:nvSpPr>
        <p:spPr bwMode="auto">
          <a:xfrm>
            <a:off x="6781800" y="6096000"/>
            <a:ext cx="774700" cy="461963"/>
          </a:xfrm>
          <a:prstGeom prst="rect">
            <a:avLst/>
          </a:prstGeom>
          <a:noFill/>
          <a:ln w="9525">
            <a:noFill/>
            <a:miter lim="800000"/>
            <a:headEnd/>
            <a:tailEnd/>
          </a:ln>
        </p:spPr>
        <p:txBody>
          <a:bodyPr wrap="none">
            <a:spAutoFit/>
          </a:bodyPr>
          <a:lstStyle/>
          <a:p>
            <a:pPr eaLnBrk="1" hangingPunct="1">
              <a:defRPr/>
            </a:pPr>
            <a:r>
              <a:rPr lang="en-US" altLang="zh-CN" sz="2400" i="1" dirty="0">
                <a:solidFill>
                  <a:srgbClr val="7030A0"/>
                </a:solidFill>
                <a:latin typeface="+mj-lt"/>
              </a:rPr>
              <a:t>Q</a:t>
            </a:r>
            <a:r>
              <a:rPr lang="en-US" altLang="zh-CN" sz="2400" dirty="0">
                <a:solidFill>
                  <a:srgbClr val="7030A0"/>
                </a:solidFill>
                <a:latin typeface="Arial" charset="0"/>
              </a:rPr>
              <a:t>=0</a:t>
            </a:r>
          </a:p>
        </p:txBody>
      </p:sp>
      <p:sp>
        <p:nvSpPr>
          <p:cNvPr id="26" name="Freeform 59"/>
          <p:cNvSpPr>
            <a:spLocks/>
          </p:cNvSpPr>
          <p:nvPr/>
        </p:nvSpPr>
        <p:spPr bwMode="auto">
          <a:xfrm>
            <a:off x="685800" y="4572000"/>
            <a:ext cx="685800" cy="838200"/>
          </a:xfrm>
          <a:custGeom>
            <a:avLst/>
            <a:gdLst>
              <a:gd name="T0" fmla="*/ 0 w 432"/>
              <a:gd name="T1" fmla="*/ 2147483646 h 528"/>
              <a:gd name="T2" fmla="*/ 2147483646 w 432"/>
              <a:gd name="T3" fmla="*/ 2147483646 h 528"/>
              <a:gd name="T4" fmla="*/ 2147483646 w 432"/>
              <a:gd name="T5" fmla="*/ 0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0" y="528"/>
                </a:moveTo>
                <a:cubicBezTo>
                  <a:pt x="12" y="404"/>
                  <a:pt x="24" y="280"/>
                  <a:pt x="96" y="192"/>
                </a:cubicBezTo>
                <a:cubicBezTo>
                  <a:pt x="168" y="104"/>
                  <a:pt x="300" y="52"/>
                  <a:pt x="432" y="0"/>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7" name="Object 61"/>
          <p:cNvGraphicFramePr>
            <a:graphicFrameLocks noChangeAspect="1"/>
          </p:cNvGraphicFramePr>
          <p:nvPr/>
        </p:nvGraphicFramePr>
        <p:xfrm>
          <a:off x="457200" y="5334000"/>
          <a:ext cx="301625" cy="469900"/>
        </p:xfrm>
        <a:graphic>
          <a:graphicData uri="http://schemas.openxmlformats.org/presentationml/2006/ole">
            <mc:AlternateContent xmlns:mc="http://schemas.openxmlformats.org/markup-compatibility/2006">
              <mc:Choice xmlns:v="urn:schemas-microsoft-com:vml" Requires="v">
                <p:oleObj spid="_x0000_s18507" name="公式" r:id="rId8" imgW="114102" imgH="177492" progId="Equation.3">
                  <p:embed/>
                </p:oleObj>
              </mc:Choice>
              <mc:Fallback>
                <p:oleObj name="公式" r:id="rId8" imgW="114102" imgH="177492"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5334000"/>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Freeform 16"/>
          <p:cNvSpPr>
            <a:spLocks/>
          </p:cNvSpPr>
          <p:nvPr/>
        </p:nvSpPr>
        <p:spPr bwMode="auto">
          <a:xfrm rot="17391599" flipV="1">
            <a:off x="4779168" y="6238082"/>
            <a:ext cx="576263" cy="520700"/>
          </a:xfrm>
          <a:custGeom>
            <a:avLst/>
            <a:gdLst>
              <a:gd name="T0" fmla="*/ 2147483646 w 1392"/>
              <a:gd name="T1" fmla="*/ 0 h 336"/>
              <a:gd name="T2" fmla="*/ 2147483646 w 1392"/>
              <a:gd name="T3" fmla="*/ 2147483646 h 336"/>
              <a:gd name="T4" fmla="*/ 0 w 1392"/>
              <a:gd name="T5" fmla="*/ 2147483646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0"/>
                </a:moveTo>
                <a:cubicBezTo>
                  <a:pt x="1196" y="92"/>
                  <a:pt x="1000" y="184"/>
                  <a:pt x="768" y="240"/>
                </a:cubicBezTo>
                <a:cubicBezTo>
                  <a:pt x="536" y="296"/>
                  <a:pt x="128" y="320"/>
                  <a:pt x="0" y="336"/>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057853" name="Object 26"/>
          <p:cNvGraphicFramePr>
            <a:graphicFrameLocks noChangeAspect="1"/>
          </p:cNvGraphicFramePr>
          <p:nvPr/>
        </p:nvGraphicFramePr>
        <p:xfrm>
          <a:off x="4419600" y="6388100"/>
          <a:ext cx="301625" cy="469900"/>
        </p:xfrm>
        <a:graphic>
          <a:graphicData uri="http://schemas.openxmlformats.org/presentationml/2006/ole">
            <mc:AlternateContent xmlns:mc="http://schemas.openxmlformats.org/markup-compatibility/2006">
              <mc:Choice xmlns:v="urn:schemas-microsoft-com:vml" Requires="v">
                <p:oleObj spid="_x0000_s18508" name="公式" r:id="rId10" imgW="114102" imgH="177492" progId="Equation.3">
                  <p:embed/>
                </p:oleObj>
              </mc:Choice>
              <mc:Fallback>
                <p:oleObj name="公式" r:id="rId10" imgW="114102" imgH="177492"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6388100"/>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77251">
                                            <p:txEl>
                                              <p:pRg st="4" end="4"/>
                                            </p:txEl>
                                          </p:spTgt>
                                        </p:tgtEl>
                                        <p:attrNameLst>
                                          <p:attrName>style.visibility</p:attrName>
                                        </p:attrNameLst>
                                      </p:cBhvr>
                                      <p:to>
                                        <p:strVal val="visible"/>
                                      </p:to>
                                    </p:set>
                                    <p:anim calcmode="discrete" valueType="clr">
                                      <p:cBhvr override="childStyle">
                                        <p:cTn id="7" dur="80"/>
                                        <p:tgtEl>
                                          <p:spTgt spid="107725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77251">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077251">
                                            <p:txEl>
                                              <p:pRg st="4" end="4"/>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randombar(horizontal)">
                                      <p:cBhvr>
                                        <p:cTn id="42" dur="500"/>
                                        <p:tgtEl>
                                          <p:spTgt spid="27"/>
                                        </p:tgtEl>
                                      </p:cBhvr>
                                    </p:animEffect>
                                  </p:childTnLst>
                                </p:cTn>
                              </p:par>
                              <p:par>
                                <p:cTn id="43" presetID="2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22" presetClass="entr" presetSubtype="2"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right)">
                                      <p:cBhvr>
                                        <p:cTn id="58" dur="500"/>
                                        <p:tgtEl>
                                          <p:spTgt spid="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2" fill="hold"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right)">
                                      <p:cBhvr>
                                        <p:cTn id="78" dur="500"/>
                                        <p:tgtEl>
                                          <p:spTgt spid="28"/>
                                        </p:tgtEl>
                                      </p:cBhvr>
                                    </p:animEffect>
                                  </p:childTnLst>
                                </p:cTn>
                              </p:par>
                              <p:par>
                                <p:cTn id="79" presetID="14" presetClass="entr" presetSubtype="10" fill="hold" nodeType="withEffect">
                                  <p:stCondLst>
                                    <p:cond delay="0"/>
                                  </p:stCondLst>
                                  <p:childTnLst>
                                    <p:set>
                                      <p:cBhvr>
                                        <p:cTn id="80" dur="1" fill="hold">
                                          <p:stCondLst>
                                            <p:cond delay="0"/>
                                          </p:stCondLst>
                                        </p:cTn>
                                        <p:tgtEl>
                                          <p:spTgt spid="1057853"/>
                                        </p:tgtEl>
                                        <p:attrNameLst>
                                          <p:attrName>style.visibility</p:attrName>
                                        </p:attrNameLst>
                                      </p:cBhvr>
                                      <p:to>
                                        <p:strVal val="visible"/>
                                      </p:to>
                                    </p:set>
                                    <p:animEffect transition="in" filter="randombar(horizontal)">
                                      <p:cBhvr>
                                        <p:cTn id="81" dur="500"/>
                                        <p:tgtEl>
                                          <p:spTgt spid="1057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E77915A-8258-40DB-9B8A-52D19FA721FB}" type="slidenum">
              <a:rPr lang="en-US" altLang="zh-CN" sz="800" b="0" smtClean="0"/>
              <a:pPr>
                <a:spcBef>
                  <a:spcPct val="0"/>
                </a:spcBef>
                <a:buFontTx/>
                <a:buNone/>
              </a:pPr>
              <a:t>14</a:t>
            </a:fld>
            <a:endParaRPr lang="en-US" altLang="zh-CN" sz="800" b="0" smtClean="0"/>
          </a:p>
        </p:txBody>
      </p:sp>
      <p:sp>
        <p:nvSpPr>
          <p:cNvPr id="20483" name="Rectangle 2"/>
          <p:cNvSpPr>
            <a:spLocks noGrp="1" noChangeArrowheads="1"/>
          </p:cNvSpPr>
          <p:nvPr>
            <p:ph type="title"/>
          </p:nvPr>
        </p:nvSpPr>
        <p:spPr/>
        <p:txBody>
          <a:bodyPr/>
          <a:lstStyle/>
          <a:p>
            <a:pPr eaLnBrk="1" hangingPunct="1"/>
            <a:endParaRPr lang="zh-CN" altLang="zh-CN" smtClean="0"/>
          </a:p>
        </p:txBody>
      </p:sp>
      <p:sp>
        <p:nvSpPr>
          <p:cNvPr id="20484" name="Rectangle 3"/>
          <p:cNvSpPr>
            <a:spLocks noGrp="1" noChangeArrowheads="1"/>
          </p:cNvSpPr>
          <p:nvPr>
            <p:ph type="body" idx="1"/>
          </p:nvPr>
        </p:nvSpPr>
        <p:spPr/>
        <p:txBody>
          <a:bodyPr/>
          <a:lstStyle/>
          <a:p>
            <a:pPr eaLnBrk="1" hangingPunct="1"/>
            <a:r>
              <a:rPr lang="zh-CN" altLang="en-US" smtClean="0"/>
              <a:t>可见，所有导体电势相等。</a:t>
            </a:r>
          </a:p>
          <a:p>
            <a:pPr eaLnBrk="1" hangingPunct="1"/>
            <a:r>
              <a:rPr lang="zh-CN" altLang="en-US" smtClean="0"/>
              <a:t>由引理二：</a:t>
            </a:r>
          </a:p>
        </p:txBody>
      </p:sp>
      <p:graphicFrame>
        <p:nvGraphicFramePr>
          <p:cNvPr id="20485" name="Object 4"/>
          <p:cNvGraphicFramePr>
            <a:graphicFrameLocks noChangeAspect="1"/>
          </p:cNvGraphicFramePr>
          <p:nvPr/>
        </p:nvGraphicFramePr>
        <p:xfrm>
          <a:off x="2774950" y="2209800"/>
          <a:ext cx="2406650" cy="592138"/>
        </p:xfrm>
        <a:graphic>
          <a:graphicData uri="http://schemas.openxmlformats.org/presentationml/2006/ole">
            <mc:AlternateContent xmlns:mc="http://schemas.openxmlformats.org/markup-compatibility/2006">
              <mc:Choice xmlns:v="urn:schemas-microsoft-com:vml" Requires="v">
                <p:oleObj spid="_x0000_s20509" name="Equation" r:id="rId3" imgW="825500" imgH="203200" progId="Equation.3">
                  <p:embed/>
                </p:oleObj>
              </mc:Choice>
              <mc:Fallback>
                <p:oleObj name="Equation" r:id="rId3" imgW="8255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2209800"/>
                        <a:ext cx="240665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8277" name="Object 5"/>
          <p:cNvGraphicFramePr>
            <a:graphicFrameLocks noChangeAspect="1"/>
          </p:cNvGraphicFramePr>
          <p:nvPr/>
        </p:nvGraphicFramePr>
        <p:xfrm>
          <a:off x="3352800" y="3124200"/>
          <a:ext cx="2246313" cy="1093788"/>
        </p:xfrm>
        <a:graphic>
          <a:graphicData uri="http://schemas.openxmlformats.org/presentationml/2006/ole">
            <mc:AlternateContent xmlns:mc="http://schemas.openxmlformats.org/markup-compatibility/2006">
              <mc:Choice xmlns:v="urn:schemas-microsoft-com:vml" Requires="v">
                <p:oleObj spid="_x0000_s20510" name="公式" r:id="rId5" imgW="939800" imgH="457200" progId="Equation.3">
                  <p:embed/>
                </p:oleObj>
              </mc:Choice>
              <mc:Fallback>
                <p:oleObj name="公式" r:id="rId5" imgW="9398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124200"/>
                        <a:ext cx="2246313"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78277"/>
                                        </p:tgtEl>
                                        <p:attrNameLst>
                                          <p:attrName>style.visibility</p:attrName>
                                        </p:attrNameLst>
                                      </p:cBhvr>
                                      <p:to>
                                        <p:strVal val="visible"/>
                                      </p:to>
                                    </p:set>
                                    <p:animEffect transition="in" filter="wipe(up)">
                                      <p:cBhvr>
                                        <p:cTn id="7" dur="500"/>
                                        <p:tgtEl>
                                          <p:spTgt spid="1078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唯一性定理表明</a:t>
            </a:r>
          </a:p>
        </p:txBody>
      </p:sp>
      <p:sp>
        <p:nvSpPr>
          <p:cNvPr id="22531" name="内容占位符 2"/>
          <p:cNvSpPr>
            <a:spLocks noGrp="1"/>
          </p:cNvSpPr>
          <p:nvPr>
            <p:ph idx="1"/>
          </p:nvPr>
        </p:nvSpPr>
        <p:spPr>
          <a:xfrm>
            <a:off x="457200" y="1600200"/>
            <a:ext cx="8229600" cy="2895600"/>
          </a:xfrm>
        </p:spPr>
        <p:txBody>
          <a:bodyPr/>
          <a:lstStyle/>
          <a:p>
            <a:r>
              <a:rPr lang="zh-CN" altLang="en-US" dirty="0" smtClean="0"/>
              <a:t>一旦找到某种电荷分布，既不违背导体平衡特性，又是物理实在，则这种电荷分布就是</a:t>
            </a:r>
            <a:r>
              <a:rPr lang="zh-CN" altLang="en-US" dirty="0" smtClean="0">
                <a:solidFill>
                  <a:srgbClr val="FF0000"/>
                </a:solidFill>
              </a:rPr>
              <a:t>唯一</a:t>
            </a:r>
            <a:r>
              <a:rPr lang="zh-CN" altLang="en-US" dirty="0" smtClean="0"/>
              <a:t>可能的分布。空间</a:t>
            </a:r>
            <a:r>
              <a:rPr lang="zh-CN" altLang="en-US" dirty="0" smtClean="0">
                <a:solidFill>
                  <a:srgbClr val="FF0000"/>
                </a:solidFill>
              </a:rPr>
              <a:t>电场</a:t>
            </a:r>
            <a:r>
              <a:rPr lang="zh-CN" altLang="en-US" dirty="0" smtClean="0"/>
              <a:t>的分布也是</a:t>
            </a:r>
            <a:r>
              <a:rPr lang="zh-CN" altLang="en-US" dirty="0" smtClean="0">
                <a:solidFill>
                  <a:srgbClr val="FF0000"/>
                </a:solidFill>
              </a:rPr>
              <a:t>唯一</a:t>
            </a:r>
            <a:r>
              <a:rPr lang="zh-CN" altLang="en-US" dirty="0" smtClean="0"/>
              <a:t>的。</a:t>
            </a:r>
            <a:r>
              <a:rPr lang="zh-CN" altLang="en-US" sz="1800" dirty="0" smtClean="0"/>
              <a:t>（情不知所起，一往而深；</a:t>
            </a:r>
            <a:r>
              <a:rPr lang="zh-CN" altLang="en-US" sz="2000" dirty="0" smtClean="0"/>
              <a:t>找到一个，就是唯一</a:t>
            </a:r>
            <a:r>
              <a:rPr lang="zh-CN" altLang="en-US" sz="1800" dirty="0" smtClean="0"/>
              <a:t>）</a:t>
            </a:r>
          </a:p>
        </p:txBody>
      </p:sp>
      <p:sp>
        <p:nvSpPr>
          <p:cNvPr id="2253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9A47757-69D5-437E-B122-4EEECAA8ADEF}" type="slidenum">
              <a:rPr lang="en-US" altLang="zh-CN" sz="800" b="0" smtClean="0"/>
              <a:pPr>
                <a:spcBef>
                  <a:spcPct val="0"/>
                </a:spcBef>
                <a:buFontTx/>
                <a:buNone/>
              </a:pPr>
              <a:t>15</a:t>
            </a:fld>
            <a:endParaRPr lang="en-US" altLang="zh-CN" sz="800" b="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8ECDC46-7857-44A8-B2EA-604D7F400FC3}" type="slidenum">
              <a:rPr lang="en-US" altLang="zh-CN" b="0"/>
              <a:pPr eaLnBrk="1" hangingPunct="1"/>
              <a:t>16</a:t>
            </a:fld>
            <a:endParaRPr lang="en-US" altLang="zh-CN" b="0"/>
          </a:p>
        </p:txBody>
      </p:sp>
      <p:sp>
        <p:nvSpPr>
          <p:cNvPr id="20483" name="Rectangle 4"/>
          <p:cNvSpPr>
            <a:spLocks noGrp="1" noChangeArrowheads="1"/>
          </p:cNvSpPr>
          <p:nvPr>
            <p:ph type="title"/>
          </p:nvPr>
        </p:nvSpPr>
        <p:spPr/>
        <p:txBody>
          <a:bodyPr/>
          <a:lstStyle/>
          <a:p>
            <a:pPr eaLnBrk="1" hangingPunct="1"/>
            <a:r>
              <a:rPr lang="zh-CN" altLang="en-US" sz="4000" dirty="0" smtClean="0">
                <a:solidFill>
                  <a:srgbClr val="FF0000"/>
                </a:solidFill>
                <a:latin typeface="黑体" panose="02010609060101010101" pitchFamily="49" charset="-122"/>
              </a:rPr>
              <a:t>静电场边值问题的唯一性定理</a:t>
            </a:r>
          </a:p>
        </p:txBody>
      </p:sp>
      <p:sp>
        <p:nvSpPr>
          <p:cNvPr id="1065989" name="Rectangle 5"/>
          <p:cNvSpPr>
            <a:spLocks noGrp="1" noChangeArrowheads="1"/>
          </p:cNvSpPr>
          <p:nvPr>
            <p:ph type="body" idx="1"/>
          </p:nvPr>
        </p:nvSpPr>
        <p:spPr/>
        <p:txBody>
          <a:bodyPr/>
          <a:lstStyle/>
          <a:p>
            <a:pPr eaLnBrk="1" hangingPunct="1"/>
            <a:r>
              <a:rPr lang="zh-CN" altLang="en-US" dirty="0" smtClean="0"/>
              <a:t>给定下列条件之一</a:t>
            </a:r>
          </a:p>
          <a:p>
            <a:pPr lvl="1" eaLnBrk="1" hangingPunct="1"/>
            <a:r>
              <a:rPr lang="zh-CN" altLang="en-US" dirty="0" smtClean="0"/>
              <a:t>（</a:t>
            </a:r>
            <a:r>
              <a:rPr lang="en-US" altLang="zh-CN" dirty="0" smtClean="0"/>
              <a:t>1</a:t>
            </a:r>
            <a:r>
              <a:rPr lang="zh-CN" altLang="en-US" dirty="0" smtClean="0"/>
              <a:t>）每个导体的电势</a:t>
            </a:r>
            <a:r>
              <a:rPr lang="en-US" altLang="zh-CN" i="1" dirty="0" err="1" smtClean="0">
                <a:latin typeface="Times New Roman" panose="02020603050405020304" pitchFamily="18" charset="0"/>
              </a:rPr>
              <a:t>U</a:t>
            </a:r>
            <a:r>
              <a:rPr lang="en-US" altLang="zh-CN" i="1" baseline="-25000" dirty="0" err="1" smtClean="0">
                <a:latin typeface="Times New Roman" panose="02020603050405020304" pitchFamily="18" charset="0"/>
              </a:rPr>
              <a:t>k</a:t>
            </a:r>
            <a:endParaRPr lang="en-US" altLang="zh-CN" i="1" dirty="0" smtClean="0">
              <a:latin typeface="Times New Roman" panose="02020603050405020304" pitchFamily="18" charset="0"/>
            </a:endParaRPr>
          </a:p>
          <a:p>
            <a:pPr lvl="1" eaLnBrk="1" hangingPunct="1"/>
            <a:r>
              <a:rPr lang="zh-CN" altLang="en-US" dirty="0" smtClean="0"/>
              <a:t>（</a:t>
            </a:r>
            <a:r>
              <a:rPr lang="en-US" altLang="zh-CN" dirty="0" smtClean="0"/>
              <a:t>2</a:t>
            </a:r>
            <a:r>
              <a:rPr lang="zh-CN" altLang="en-US" dirty="0" smtClean="0"/>
              <a:t>）每个导体上的总电量</a:t>
            </a:r>
            <a:r>
              <a:rPr lang="en-US" altLang="zh-CN" i="1" dirty="0" err="1" smtClean="0">
                <a:latin typeface="Times New Roman" panose="02020603050405020304" pitchFamily="18" charset="0"/>
              </a:rPr>
              <a:t>Q</a:t>
            </a:r>
            <a:r>
              <a:rPr lang="en-US" altLang="zh-CN" i="1" baseline="-25000" dirty="0" err="1" smtClean="0">
                <a:latin typeface="Times New Roman" panose="02020603050405020304" pitchFamily="18" charset="0"/>
              </a:rPr>
              <a:t>k</a:t>
            </a:r>
            <a:endParaRPr lang="en-US" altLang="zh-CN" i="1" baseline="30000" dirty="0" smtClean="0">
              <a:latin typeface="Times New Roman" panose="02020603050405020304" pitchFamily="18" charset="0"/>
            </a:endParaRPr>
          </a:p>
          <a:p>
            <a:pPr lvl="1" eaLnBrk="1" hangingPunct="1"/>
            <a:r>
              <a:rPr lang="zh-CN" altLang="en-US" dirty="0" smtClean="0"/>
              <a:t>（</a:t>
            </a:r>
            <a:r>
              <a:rPr lang="en-US" altLang="zh-CN" dirty="0" smtClean="0"/>
              <a:t>3</a:t>
            </a:r>
            <a:r>
              <a:rPr lang="zh-CN" altLang="en-US" dirty="0" smtClean="0"/>
              <a:t>）以上两个条件的混合</a:t>
            </a:r>
            <a:endParaRPr lang="en-US" altLang="zh-CN" dirty="0" smtClean="0"/>
          </a:p>
          <a:p>
            <a:pPr eaLnBrk="1" hangingPunct="1"/>
            <a:r>
              <a:rPr lang="zh-CN" altLang="en-US" dirty="0" smtClean="0"/>
              <a:t>便可将空间中静电场的分布</a:t>
            </a:r>
            <a:r>
              <a:rPr lang="zh-CN" altLang="en-US" dirty="0" smtClean="0">
                <a:solidFill>
                  <a:srgbClr val="0033CC"/>
                </a:solidFill>
              </a:rPr>
              <a:t>唯一</a:t>
            </a:r>
            <a:r>
              <a:rPr lang="zh-CN" altLang="en-US" dirty="0" smtClean="0"/>
              <a:t>地确定下来。</a:t>
            </a:r>
          </a:p>
          <a:p>
            <a:pPr lvl="1" eaLnBrk="1" hangingPunct="1"/>
            <a:r>
              <a:rPr lang="zh-CN" altLang="en-US" dirty="0" smtClean="0"/>
              <a:t>只有一种电场分布，既满足以上条件又满足</a:t>
            </a:r>
            <a:r>
              <a:rPr lang="zh-CN" altLang="en-US" dirty="0" smtClean="0">
                <a:solidFill>
                  <a:srgbClr val="006600"/>
                </a:solidFill>
              </a:rPr>
              <a:t>高斯定理</a:t>
            </a:r>
            <a:r>
              <a:rPr lang="zh-CN" altLang="en-US" dirty="0" smtClean="0"/>
              <a:t>和</a:t>
            </a:r>
            <a:r>
              <a:rPr lang="zh-CN" altLang="en-US" dirty="0" smtClean="0">
                <a:solidFill>
                  <a:srgbClr val="006600"/>
                </a:solidFill>
              </a:rPr>
              <a:t>环路积分定理</a:t>
            </a:r>
            <a:r>
              <a:rPr lang="zh-CN" altLang="en-US" dirty="0" smtClean="0"/>
              <a:t>。</a:t>
            </a:r>
          </a:p>
        </p:txBody>
      </p:sp>
    </p:spTree>
    <p:extLst>
      <p:ext uri="{BB962C8B-B14F-4D97-AF65-F5344CB8AC3E}">
        <p14:creationId xmlns:p14="http://schemas.microsoft.com/office/powerpoint/2010/main" val="3997962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65989">
                                            <p:txEl>
                                              <p:pRg st="5" end="5"/>
                                            </p:txEl>
                                          </p:spTgt>
                                        </p:tgtEl>
                                        <p:attrNameLst>
                                          <p:attrName>style.visibility</p:attrName>
                                        </p:attrNameLst>
                                      </p:cBhvr>
                                      <p:to>
                                        <p:strVal val="visible"/>
                                      </p:to>
                                    </p:set>
                                    <p:anim calcmode="discrete" valueType="clr">
                                      <p:cBhvr override="childStyle">
                                        <p:cTn id="7" dur="80"/>
                                        <p:tgtEl>
                                          <p:spTgt spid="106598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65989">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106598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6"/>
          <p:cNvSpPr>
            <a:spLocks noGrp="1" noChangeArrowheads="1"/>
          </p:cNvSpPr>
          <p:nvPr>
            <p:ph type="ftr" sz="quarter" idx="10"/>
          </p:nvPr>
        </p:nvSpPr>
        <p:spPr/>
        <p:txBody>
          <a:bodyPr/>
          <a:lstStyle/>
          <a:p>
            <a:pPr>
              <a:defRPr/>
            </a:pPr>
            <a:r>
              <a:rPr lang="zh-CN" altLang="en-US"/>
              <a:t>中山大学</a:t>
            </a:r>
          </a:p>
        </p:txBody>
      </p:sp>
      <p:sp>
        <p:nvSpPr>
          <p:cNvPr id="4099" name="Rectangle 4"/>
          <p:cNvSpPr>
            <a:spLocks noGrp="1" noChangeArrowheads="1"/>
          </p:cNvSpPr>
          <p:nvPr>
            <p:ph type="ctrTitle"/>
          </p:nvPr>
        </p:nvSpPr>
        <p:spPr>
          <a:xfrm>
            <a:off x="1600200" y="1981200"/>
            <a:ext cx="6248400" cy="1066800"/>
          </a:xfrm>
        </p:spPr>
        <p:txBody>
          <a:bodyPr/>
          <a:lstStyle/>
          <a:p>
            <a:pPr eaLnBrk="1" hangingPunct="1">
              <a:lnSpc>
                <a:spcPct val="130000"/>
              </a:lnSpc>
            </a:pPr>
            <a:r>
              <a:rPr lang="en-US" altLang="zh-CN" b="1" smtClean="0">
                <a:latin typeface="黑体" panose="02010609060101010101" pitchFamily="49" charset="-122"/>
              </a:rPr>
              <a:t>《</a:t>
            </a:r>
            <a:r>
              <a:rPr lang="zh-CN" altLang="en-US" b="1" smtClean="0">
                <a:latin typeface="黑体" panose="02010609060101010101" pitchFamily="49" charset="-122"/>
              </a:rPr>
              <a:t>电磁学</a:t>
            </a:r>
            <a:r>
              <a:rPr lang="en-US" altLang="zh-CN" b="1" smtClean="0">
                <a:latin typeface="黑体" panose="02010609060101010101" pitchFamily="49" charset="-122"/>
              </a:rPr>
              <a:t>》</a:t>
            </a:r>
            <a:br>
              <a:rPr lang="en-US" altLang="zh-CN" b="1" smtClean="0">
                <a:latin typeface="黑体" panose="02010609060101010101" pitchFamily="49" charset="-122"/>
              </a:rPr>
            </a:br>
            <a:r>
              <a:rPr lang="zh-CN" altLang="en-US" sz="3600" b="1" smtClean="0">
                <a:latin typeface="黑体" panose="02010609060101010101" pitchFamily="49" charset="-122"/>
              </a:rPr>
              <a:t>静电场边值问题的唯一性定理</a:t>
            </a:r>
          </a:p>
        </p:txBody>
      </p:sp>
    </p:spTree>
    <p:extLst>
      <p:ext uri="{BB962C8B-B14F-4D97-AF65-F5344CB8AC3E}">
        <p14:creationId xmlns:p14="http://schemas.microsoft.com/office/powerpoint/2010/main" val="29051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FBB1CE4-FBA6-44A7-A193-4002A1B92B76}" type="slidenum">
              <a:rPr lang="en-US" altLang="zh-CN" sz="800" b="0" smtClean="0"/>
              <a:pPr>
                <a:spcBef>
                  <a:spcPct val="0"/>
                </a:spcBef>
                <a:buFontTx/>
                <a:buNone/>
              </a:pPr>
              <a:t>18</a:t>
            </a:fld>
            <a:endParaRPr lang="en-US" altLang="zh-CN" sz="800" b="0" smtClean="0"/>
          </a:p>
        </p:txBody>
      </p:sp>
      <p:sp>
        <p:nvSpPr>
          <p:cNvPr id="7171" name="Rectangle 4"/>
          <p:cNvSpPr>
            <a:spLocks noGrp="1" noChangeArrowheads="1"/>
          </p:cNvSpPr>
          <p:nvPr>
            <p:ph type="title"/>
          </p:nvPr>
        </p:nvSpPr>
        <p:spPr>
          <a:xfrm>
            <a:off x="609600" y="0"/>
            <a:ext cx="8229600" cy="990600"/>
          </a:xfrm>
        </p:spPr>
        <p:txBody>
          <a:bodyPr/>
          <a:lstStyle/>
          <a:p>
            <a:pPr eaLnBrk="1" hangingPunct="1"/>
            <a:r>
              <a:rPr lang="zh-CN" altLang="en-US" sz="4000" smtClean="0">
                <a:solidFill>
                  <a:srgbClr val="792B25"/>
                </a:solidFill>
                <a:latin typeface="黑体" panose="02010609060101010101" pitchFamily="49" charset="-122"/>
              </a:rPr>
              <a:t>静电场边值问题的唯一性定理</a:t>
            </a:r>
          </a:p>
        </p:txBody>
      </p:sp>
      <p:sp>
        <p:nvSpPr>
          <p:cNvPr id="1065989" name="Rectangle 5"/>
          <p:cNvSpPr>
            <a:spLocks noGrp="1" noChangeArrowheads="1"/>
          </p:cNvSpPr>
          <p:nvPr>
            <p:ph type="body" idx="1"/>
          </p:nvPr>
        </p:nvSpPr>
        <p:spPr>
          <a:xfrm>
            <a:off x="304800" y="2362200"/>
            <a:ext cx="8229600" cy="4648200"/>
          </a:xfrm>
        </p:spPr>
        <p:txBody>
          <a:bodyPr/>
          <a:lstStyle/>
          <a:p>
            <a:pPr lvl="1" eaLnBrk="1" hangingPunct="1">
              <a:defRPr/>
            </a:pPr>
            <a:r>
              <a:rPr lang="zh-CN" altLang="en-US" sz="2400" dirty="0" smtClean="0"/>
              <a:t>（</a:t>
            </a:r>
            <a:r>
              <a:rPr lang="en-US" altLang="zh-CN" sz="2400" dirty="0" smtClean="0"/>
              <a:t>1</a:t>
            </a:r>
            <a:r>
              <a:rPr lang="zh-CN" altLang="en-US" sz="2400" dirty="0" smtClean="0"/>
              <a:t>）每个导体的电势</a:t>
            </a:r>
            <a:r>
              <a:rPr lang="en-US" altLang="zh-CN" sz="2400" i="1" dirty="0" err="1" smtClean="0">
                <a:latin typeface="Times New Roman" panose="02020603050405020304" pitchFamily="18" charset="0"/>
              </a:rPr>
              <a:t>U</a:t>
            </a:r>
            <a:r>
              <a:rPr lang="en-US" altLang="zh-CN" sz="2400" i="1" baseline="-25000" dirty="0" err="1" smtClean="0">
                <a:latin typeface="Times New Roman" panose="02020603050405020304" pitchFamily="18" charset="0"/>
              </a:rPr>
              <a:t>k</a:t>
            </a:r>
            <a:endParaRPr lang="en-US" altLang="zh-CN" sz="2400" i="1" dirty="0" smtClean="0">
              <a:latin typeface="Times New Roman" panose="02020603050405020304" pitchFamily="18" charset="0"/>
            </a:endParaRPr>
          </a:p>
          <a:p>
            <a:pPr lvl="1" eaLnBrk="1" hangingPunct="1">
              <a:defRPr/>
            </a:pPr>
            <a:r>
              <a:rPr lang="zh-CN" altLang="en-US" sz="2400" dirty="0" smtClean="0"/>
              <a:t>（</a:t>
            </a:r>
            <a:r>
              <a:rPr lang="en-US" altLang="zh-CN" sz="2400" dirty="0" smtClean="0"/>
              <a:t>2</a:t>
            </a:r>
            <a:r>
              <a:rPr lang="zh-CN" altLang="en-US" sz="2400" dirty="0" smtClean="0"/>
              <a:t>）每个导体上的总电量</a:t>
            </a:r>
            <a:r>
              <a:rPr lang="en-US" altLang="zh-CN" sz="2400" i="1" dirty="0" err="1" smtClean="0">
                <a:latin typeface="Times New Roman" panose="02020603050405020304" pitchFamily="18" charset="0"/>
              </a:rPr>
              <a:t>Q</a:t>
            </a:r>
            <a:r>
              <a:rPr lang="en-US" altLang="zh-CN" sz="2400" i="1" baseline="-25000" dirty="0" err="1" smtClean="0">
                <a:latin typeface="Times New Roman" panose="02020603050405020304" pitchFamily="18" charset="0"/>
              </a:rPr>
              <a:t>k</a:t>
            </a:r>
            <a:endParaRPr lang="en-US" altLang="zh-CN" sz="2400" i="1" baseline="30000" dirty="0" smtClean="0">
              <a:latin typeface="Times New Roman" panose="02020603050405020304" pitchFamily="18" charset="0"/>
            </a:endParaRPr>
          </a:p>
          <a:p>
            <a:pPr lvl="1" eaLnBrk="1" hangingPunct="1">
              <a:defRPr/>
            </a:pPr>
            <a:r>
              <a:rPr lang="zh-CN" altLang="en-US" sz="2400" dirty="0" smtClean="0"/>
              <a:t>（</a:t>
            </a:r>
            <a:r>
              <a:rPr lang="en-US" altLang="zh-CN" sz="2400" dirty="0" smtClean="0"/>
              <a:t>3</a:t>
            </a:r>
            <a:r>
              <a:rPr lang="zh-CN" altLang="en-US" sz="2400" dirty="0" smtClean="0"/>
              <a:t>）以上两个条件的混合</a:t>
            </a:r>
            <a:endParaRPr lang="en-US" altLang="zh-CN" sz="2400" dirty="0"/>
          </a:p>
          <a:p>
            <a:pPr marL="457200" lvl="1" indent="0" eaLnBrk="1" hangingPunct="1">
              <a:buFontTx/>
              <a:buNone/>
              <a:defRPr/>
            </a:pPr>
            <a:r>
              <a:rPr lang="zh-CN" altLang="en-US" sz="2400" dirty="0" smtClean="0"/>
              <a:t>寻求的答案则是在上述条件（边界条件）下的电场的恒定分布。这类问题称为静电场的边值问题。</a:t>
            </a:r>
            <a:endParaRPr lang="en-US" altLang="zh-CN" sz="2400" dirty="0" smtClean="0"/>
          </a:p>
          <a:p>
            <a:pPr marL="0" indent="0" eaLnBrk="1" hangingPunct="1">
              <a:buFontTx/>
              <a:buNone/>
              <a:defRPr/>
            </a:pPr>
            <a:r>
              <a:rPr lang="zh-CN" altLang="en-US" dirty="0" smtClean="0"/>
              <a:t>定理宣称：</a:t>
            </a:r>
            <a:r>
              <a:rPr lang="zh-CN" altLang="en-US" i="1" dirty="0" smtClean="0"/>
              <a:t>边界条件可将空间里电场的恒定分布</a:t>
            </a:r>
            <a:r>
              <a:rPr lang="zh-CN" altLang="en-US" i="1" dirty="0" smtClean="0">
                <a:solidFill>
                  <a:srgbClr val="FF0000"/>
                </a:solidFill>
              </a:rPr>
              <a:t>唯一地</a:t>
            </a:r>
            <a:r>
              <a:rPr lang="zh-CN" altLang="en-US" i="1" dirty="0" smtClean="0"/>
              <a:t>确定下来</a:t>
            </a:r>
            <a:r>
              <a:rPr lang="zh-CN" altLang="en-US" dirty="0" smtClean="0"/>
              <a:t>，只有一种电场分布，既满足以上条件又满足</a:t>
            </a:r>
            <a:r>
              <a:rPr lang="zh-CN" altLang="en-US" dirty="0" smtClean="0">
                <a:solidFill>
                  <a:srgbClr val="006600"/>
                </a:solidFill>
              </a:rPr>
              <a:t>高斯定理</a:t>
            </a:r>
            <a:r>
              <a:rPr lang="zh-CN" altLang="en-US" dirty="0" smtClean="0"/>
              <a:t>和</a:t>
            </a:r>
            <a:r>
              <a:rPr lang="zh-CN" altLang="en-US" dirty="0" smtClean="0">
                <a:solidFill>
                  <a:srgbClr val="006600"/>
                </a:solidFill>
              </a:rPr>
              <a:t>环路积分定理</a:t>
            </a:r>
            <a:r>
              <a:rPr lang="zh-CN" altLang="en-US" dirty="0" smtClean="0"/>
              <a:t>。</a:t>
            </a:r>
          </a:p>
        </p:txBody>
      </p:sp>
      <p:sp>
        <p:nvSpPr>
          <p:cNvPr id="7173" name="文本框 4"/>
          <p:cNvSpPr txBox="1">
            <a:spLocks noChangeArrowheads="1"/>
          </p:cNvSpPr>
          <p:nvPr/>
        </p:nvSpPr>
        <p:spPr bwMode="auto">
          <a:xfrm>
            <a:off x="457200" y="792163"/>
            <a:ext cx="853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实际上，提出的静电学问题，大多不是已知电荷分布求电场分布，而是通过一定的电极来控制或实现某种电场分布。这里问题的出发点（已知的前提），除了给定各带电导体的几何形状、相互位置外，往往是要再给定下列条件之一：</a:t>
            </a:r>
          </a:p>
        </p:txBody>
      </p:sp>
    </p:spTree>
    <p:extLst>
      <p:ext uri="{BB962C8B-B14F-4D97-AF65-F5344CB8AC3E}">
        <p14:creationId xmlns:p14="http://schemas.microsoft.com/office/powerpoint/2010/main" val="292139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65989">
                                            <p:txEl>
                                              <p:pRg st="4" end="4"/>
                                            </p:txEl>
                                          </p:spTgt>
                                        </p:tgtEl>
                                        <p:attrNameLst>
                                          <p:attrName>style.visibility</p:attrName>
                                        </p:attrNameLst>
                                      </p:cBhvr>
                                      <p:to>
                                        <p:strVal val="visible"/>
                                      </p:to>
                                    </p:set>
                                    <p:anim calcmode="discrete" valueType="clr">
                                      <p:cBhvr override="childStyle">
                                        <p:cTn id="7" dur="80"/>
                                        <p:tgtEl>
                                          <p:spTgt spid="106598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65989">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06598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457200" y="2667000"/>
            <a:ext cx="8229600" cy="990600"/>
          </a:xfrm>
        </p:spPr>
        <p:txBody>
          <a:bodyPr/>
          <a:lstStyle/>
          <a:p>
            <a:r>
              <a:rPr lang="zh-CN" altLang="en-US" smtClean="0">
                <a:solidFill>
                  <a:srgbClr val="792B25"/>
                </a:solidFill>
              </a:rPr>
              <a:t>唯一性定理应用于求解电场</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8F72477-039A-4682-A065-5F443C94B32E}" type="slidenum">
              <a:rPr lang="en-US" altLang="zh-CN" sz="800" b="0" smtClean="0"/>
              <a:pPr>
                <a:spcBef>
                  <a:spcPct val="0"/>
                </a:spcBef>
                <a:buFontTx/>
                <a:buNone/>
              </a:pPr>
              <a:t>19</a:t>
            </a:fld>
            <a:endParaRPr lang="en-US" altLang="zh-CN" sz="800" b="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27F6EC2-B91C-46E9-867C-E6177C7BA503}" type="slidenum">
              <a:rPr lang="en-US" altLang="zh-CN" sz="800" b="0" smtClean="0"/>
              <a:pPr>
                <a:spcBef>
                  <a:spcPct val="0"/>
                </a:spcBef>
                <a:buFontTx/>
                <a:buNone/>
              </a:pPr>
              <a:t>2</a:t>
            </a:fld>
            <a:endParaRPr lang="en-US" altLang="zh-CN" sz="800" b="0" smtClean="0"/>
          </a:p>
        </p:txBody>
      </p:sp>
      <p:sp>
        <p:nvSpPr>
          <p:cNvPr id="5123" name="Rectangle 2"/>
          <p:cNvSpPr>
            <a:spLocks noGrp="1" noChangeArrowheads="1"/>
          </p:cNvSpPr>
          <p:nvPr>
            <p:ph type="subTitle" idx="4294967295"/>
          </p:nvPr>
        </p:nvSpPr>
        <p:spPr>
          <a:xfrm>
            <a:off x="228600" y="609600"/>
            <a:ext cx="8569325" cy="5905500"/>
          </a:xfrm>
        </p:spPr>
        <p:txBody>
          <a:bodyPr/>
          <a:lstStyle/>
          <a:p>
            <a:pPr marL="0" indent="0" algn="ctr" eaLnBrk="1" hangingPunct="1">
              <a:lnSpc>
                <a:spcPct val="130000"/>
              </a:lnSpc>
              <a:buFontTx/>
              <a:buNone/>
            </a:pPr>
            <a:r>
              <a:rPr lang="zh-CN" altLang="en-US" sz="3600" smtClean="0">
                <a:solidFill>
                  <a:srgbClr val="0033CC"/>
                </a:solidFill>
                <a:latin typeface="Times New Roman" panose="02020603050405020304" pitchFamily="18" charset="0"/>
              </a:rPr>
              <a:t>电场的确定</a:t>
            </a:r>
          </a:p>
          <a:p>
            <a:pPr marL="0" indent="0" eaLnBrk="1" hangingPunct="1">
              <a:lnSpc>
                <a:spcPct val="130000"/>
              </a:lnSpc>
              <a:buFontTx/>
              <a:buNone/>
            </a:pPr>
            <a:r>
              <a:rPr lang="zh-CN" altLang="en-US" sz="2800" smtClean="0">
                <a:solidFill>
                  <a:srgbClr val="792B25"/>
                </a:solidFill>
                <a:latin typeface="Times New Roman" panose="02020603050405020304" pitchFamily="18" charset="0"/>
              </a:rPr>
              <a:t>已知空间中的电荷分布</a:t>
            </a:r>
          </a:p>
          <a:p>
            <a:pPr marL="0" indent="0" eaLnBrk="1" hangingPunct="1">
              <a:lnSpc>
                <a:spcPct val="130000"/>
              </a:lnSpc>
              <a:buFontTx/>
              <a:buNone/>
            </a:pPr>
            <a:endParaRPr lang="zh-CN" altLang="en-US" sz="2800" smtClean="0">
              <a:solidFill>
                <a:srgbClr val="792B25"/>
              </a:solidFill>
              <a:latin typeface="Times New Roman" panose="02020603050405020304" pitchFamily="18" charset="0"/>
            </a:endParaRPr>
          </a:p>
          <a:p>
            <a:pPr marL="0" indent="0" eaLnBrk="1" hangingPunct="1">
              <a:lnSpc>
                <a:spcPct val="130000"/>
              </a:lnSpc>
              <a:buFontTx/>
              <a:buNone/>
            </a:pPr>
            <a:endParaRPr lang="zh-CN" altLang="en-US" sz="2800" smtClean="0">
              <a:solidFill>
                <a:srgbClr val="792B25"/>
              </a:solidFill>
              <a:latin typeface="Times New Roman" panose="02020603050405020304" pitchFamily="18" charset="0"/>
            </a:endParaRPr>
          </a:p>
          <a:p>
            <a:pPr marL="0" indent="0" eaLnBrk="1" hangingPunct="1">
              <a:lnSpc>
                <a:spcPct val="130000"/>
              </a:lnSpc>
              <a:buFontTx/>
              <a:buNone/>
            </a:pPr>
            <a:r>
              <a:rPr lang="zh-CN" altLang="en-US" sz="2800" smtClean="0">
                <a:solidFill>
                  <a:srgbClr val="792B25"/>
                </a:solidFill>
                <a:latin typeface="Times New Roman" panose="02020603050405020304" pitchFamily="18" charset="0"/>
              </a:rPr>
              <a:t>已知空间中各个导体的电势</a:t>
            </a:r>
          </a:p>
        </p:txBody>
      </p:sp>
      <p:graphicFrame>
        <p:nvGraphicFramePr>
          <p:cNvPr id="5124" name="Object 3"/>
          <p:cNvGraphicFramePr>
            <a:graphicFrameLocks noChangeAspect="1"/>
          </p:cNvGraphicFramePr>
          <p:nvPr/>
        </p:nvGraphicFramePr>
        <p:xfrm>
          <a:off x="2667000" y="2286000"/>
          <a:ext cx="3182938" cy="1060450"/>
        </p:xfrm>
        <a:graphic>
          <a:graphicData uri="http://schemas.openxmlformats.org/presentationml/2006/ole">
            <mc:AlternateContent xmlns:mc="http://schemas.openxmlformats.org/markup-compatibility/2006">
              <mc:Choice xmlns:v="urn:schemas-microsoft-com:vml" Requires="v">
                <p:oleObj spid="_x0000_s5213" name="公式" r:id="rId3" imgW="1295400" imgH="431800" progId="Equation.3">
                  <p:embed/>
                </p:oleObj>
              </mc:Choice>
              <mc:Fallback>
                <p:oleObj name="公式" r:id="rId3" imgW="12954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86000"/>
                        <a:ext cx="3182938"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Line 4"/>
          <p:cNvSpPr>
            <a:spLocks noChangeShapeType="1"/>
          </p:cNvSpPr>
          <p:nvPr/>
        </p:nvSpPr>
        <p:spPr bwMode="auto">
          <a:xfrm>
            <a:off x="3665538" y="4533900"/>
            <a:ext cx="3175"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Freeform 5"/>
          <p:cNvSpPr>
            <a:spLocks/>
          </p:cNvSpPr>
          <p:nvPr/>
        </p:nvSpPr>
        <p:spPr bwMode="auto">
          <a:xfrm>
            <a:off x="3578225" y="5100638"/>
            <a:ext cx="173038"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27" name="Line 6"/>
          <p:cNvSpPr>
            <a:spLocks noChangeShapeType="1"/>
          </p:cNvSpPr>
          <p:nvPr/>
        </p:nvSpPr>
        <p:spPr bwMode="auto">
          <a:xfrm>
            <a:off x="3665538" y="5314950"/>
            <a:ext cx="3175"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 name="Line 7"/>
          <p:cNvSpPr>
            <a:spLocks noChangeShapeType="1"/>
          </p:cNvSpPr>
          <p:nvPr/>
        </p:nvSpPr>
        <p:spPr bwMode="auto">
          <a:xfrm>
            <a:off x="2362200" y="4533900"/>
            <a:ext cx="1588"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Freeform 8"/>
          <p:cNvSpPr>
            <a:spLocks/>
          </p:cNvSpPr>
          <p:nvPr/>
        </p:nvSpPr>
        <p:spPr bwMode="auto">
          <a:xfrm>
            <a:off x="2273300" y="5100638"/>
            <a:ext cx="174625"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30" name="Line 9"/>
          <p:cNvSpPr>
            <a:spLocks noChangeShapeType="1"/>
          </p:cNvSpPr>
          <p:nvPr/>
        </p:nvSpPr>
        <p:spPr bwMode="auto">
          <a:xfrm>
            <a:off x="2362200" y="5314950"/>
            <a:ext cx="1588"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Line 10"/>
          <p:cNvSpPr>
            <a:spLocks noChangeShapeType="1"/>
          </p:cNvSpPr>
          <p:nvPr/>
        </p:nvSpPr>
        <p:spPr bwMode="auto">
          <a:xfrm>
            <a:off x="2797175" y="4533900"/>
            <a:ext cx="1588"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Freeform 11"/>
          <p:cNvSpPr>
            <a:spLocks/>
          </p:cNvSpPr>
          <p:nvPr/>
        </p:nvSpPr>
        <p:spPr bwMode="auto">
          <a:xfrm>
            <a:off x="2708275" y="5100638"/>
            <a:ext cx="173038"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33" name="Line 12"/>
          <p:cNvSpPr>
            <a:spLocks noChangeShapeType="1"/>
          </p:cNvSpPr>
          <p:nvPr/>
        </p:nvSpPr>
        <p:spPr bwMode="auto">
          <a:xfrm>
            <a:off x="2797175" y="5314950"/>
            <a:ext cx="1588"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Line 13"/>
          <p:cNvSpPr>
            <a:spLocks noChangeShapeType="1"/>
          </p:cNvSpPr>
          <p:nvPr/>
        </p:nvSpPr>
        <p:spPr bwMode="auto">
          <a:xfrm>
            <a:off x="3232150" y="4533900"/>
            <a:ext cx="1588"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Freeform 14"/>
          <p:cNvSpPr>
            <a:spLocks/>
          </p:cNvSpPr>
          <p:nvPr/>
        </p:nvSpPr>
        <p:spPr bwMode="auto">
          <a:xfrm>
            <a:off x="3143250" y="5100638"/>
            <a:ext cx="173038"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36" name="Line 15"/>
          <p:cNvSpPr>
            <a:spLocks noChangeShapeType="1"/>
          </p:cNvSpPr>
          <p:nvPr/>
        </p:nvSpPr>
        <p:spPr bwMode="auto">
          <a:xfrm>
            <a:off x="3232150" y="5314950"/>
            <a:ext cx="1588"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16"/>
          <p:cNvSpPr>
            <a:spLocks noChangeShapeType="1"/>
          </p:cNvSpPr>
          <p:nvPr/>
        </p:nvSpPr>
        <p:spPr bwMode="auto">
          <a:xfrm>
            <a:off x="4100513"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Freeform 17"/>
          <p:cNvSpPr>
            <a:spLocks/>
          </p:cNvSpPr>
          <p:nvPr/>
        </p:nvSpPr>
        <p:spPr bwMode="auto">
          <a:xfrm>
            <a:off x="4011613" y="5100638"/>
            <a:ext cx="174625"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39" name="Line 18"/>
          <p:cNvSpPr>
            <a:spLocks noChangeShapeType="1"/>
          </p:cNvSpPr>
          <p:nvPr/>
        </p:nvSpPr>
        <p:spPr bwMode="auto">
          <a:xfrm>
            <a:off x="4100513"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19"/>
          <p:cNvSpPr>
            <a:spLocks noChangeShapeType="1"/>
          </p:cNvSpPr>
          <p:nvPr/>
        </p:nvSpPr>
        <p:spPr bwMode="auto">
          <a:xfrm>
            <a:off x="4535488"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Freeform 20"/>
          <p:cNvSpPr>
            <a:spLocks/>
          </p:cNvSpPr>
          <p:nvPr/>
        </p:nvSpPr>
        <p:spPr bwMode="auto">
          <a:xfrm>
            <a:off x="4446588" y="5100638"/>
            <a:ext cx="174625"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42" name="Line 21"/>
          <p:cNvSpPr>
            <a:spLocks noChangeShapeType="1"/>
          </p:cNvSpPr>
          <p:nvPr/>
        </p:nvSpPr>
        <p:spPr bwMode="auto">
          <a:xfrm>
            <a:off x="4535488"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Line 22"/>
          <p:cNvSpPr>
            <a:spLocks noChangeShapeType="1"/>
          </p:cNvSpPr>
          <p:nvPr/>
        </p:nvSpPr>
        <p:spPr bwMode="auto">
          <a:xfrm>
            <a:off x="4970463"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4" name="Freeform 23"/>
          <p:cNvSpPr>
            <a:spLocks/>
          </p:cNvSpPr>
          <p:nvPr/>
        </p:nvSpPr>
        <p:spPr bwMode="auto">
          <a:xfrm>
            <a:off x="4881563" y="5100638"/>
            <a:ext cx="174625"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45" name="Line 24"/>
          <p:cNvSpPr>
            <a:spLocks noChangeShapeType="1"/>
          </p:cNvSpPr>
          <p:nvPr/>
        </p:nvSpPr>
        <p:spPr bwMode="auto">
          <a:xfrm>
            <a:off x="4970463"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25"/>
          <p:cNvSpPr>
            <a:spLocks noChangeShapeType="1"/>
          </p:cNvSpPr>
          <p:nvPr/>
        </p:nvSpPr>
        <p:spPr bwMode="auto">
          <a:xfrm>
            <a:off x="5405438"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Freeform 26"/>
          <p:cNvSpPr>
            <a:spLocks/>
          </p:cNvSpPr>
          <p:nvPr/>
        </p:nvSpPr>
        <p:spPr bwMode="auto">
          <a:xfrm>
            <a:off x="5316538" y="5100638"/>
            <a:ext cx="173037"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48" name="Line 27"/>
          <p:cNvSpPr>
            <a:spLocks noChangeShapeType="1"/>
          </p:cNvSpPr>
          <p:nvPr/>
        </p:nvSpPr>
        <p:spPr bwMode="auto">
          <a:xfrm>
            <a:off x="5405438"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9" name="Line 28"/>
          <p:cNvSpPr>
            <a:spLocks noChangeShapeType="1"/>
          </p:cNvSpPr>
          <p:nvPr/>
        </p:nvSpPr>
        <p:spPr bwMode="auto">
          <a:xfrm>
            <a:off x="5840413"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0" name="Freeform 29"/>
          <p:cNvSpPr>
            <a:spLocks/>
          </p:cNvSpPr>
          <p:nvPr/>
        </p:nvSpPr>
        <p:spPr bwMode="auto">
          <a:xfrm>
            <a:off x="5751513" y="5100638"/>
            <a:ext cx="173037"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51" name="Line 30"/>
          <p:cNvSpPr>
            <a:spLocks noChangeShapeType="1"/>
          </p:cNvSpPr>
          <p:nvPr/>
        </p:nvSpPr>
        <p:spPr bwMode="auto">
          <a:xfrm>
            <a:off x="5840413"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Line 31"/>
          <p:cNvSpPr>
            <a:spLocks noChangeShapeType="1"/>
          </p:cNvSpPr>
          <p:nvPr/>
        </p:nvSpPr>
        <p:spPr bwMode="auto">
          <a:xfrm>
            <a:off x="6275388" y="4533900"/>
            <a:ext cx="1587"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Freeform 32"/>
          <p:cNvSpPr>
            <a:spLocks/>
          </p:cNvSpPr>
          <p:nvPr/>
        </p:nvSpPr>
        <p:spPr bwMode="auto">
          <a:xfrm>
            <a:off x="6186488" y="5100638"/>
            <a:ext cx="173037"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54" name="Line 33"/>
          <p:cNvSpPr>
            <a:spLocks noChangeShapeType="1"/>
          </p:cNvSpPr>
          <p:nvPr/>
        </p:nvSpPr>
        <p:spPr bwMode="auto">
          <a:xfrm>
            <a:off x="6275388" y="5314950"/>
            <a:ext cx="1587"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34"/>
          <p:cNvSpPr>
            <a:spLocks noChangeShapeType="1"/>
          </p:cNvSpPr>
          <p:nvPr/>
        </p:nvSpPr>
        <p:spPr bwMode="auto">
          <a:xfrm>
            <a:off x="6708775" y="4533900"/>
            <a:ext cx="3175" cy="601663"/>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Freeform 35"/>
          <p:cNvSpPr>
            <a:spLocks/>
          </p:cNvSpPr>
          <p:nvPr/>
        </p:nvSpPr>
        <p:spPr bwMode="auto">
          <a:xfrm>
            <a:off x="6619875" y="5100638"/>
            <a:ext cx="174625" cy="214312"/>
          </a:xfrm>
          <a:custGeom>
            <a:avLst/>
            <a:gdLst>
              <a:gd name="T0" fmla="*/ 0 w 67"/>
              <a:gd name="T1" fmla="*/ 0 h 99"/>
              <a:gd name="T2" fmla="*/ 2147483646 w 67"/>
              <a:gd name="T3" fmla="*/ 2147483646 h 99"/>
              <a:gd name="T4" fmla="*/ 2147483646 w 67"/>
              <a:gd name="T5" fmla="*/ 0 h 99"/>
              <a:gd name="T6" fmla="*/ 2147483646 w 67"/>
              <a:gd name="T7" fmla="*/ 2147483646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CC00CC"/>
          </a:solidFill>
          <a:ln w="28575">
            <a:solidFill>
              <a:srgbClr val="CC00CC"/>
            </a:solidFill>
            <a:round/>
            <a:headEnd/>
            <a:tailEnd/>
          </a:ln>
        </p:spPr>
        <p:txBody>
          <a:bodyPr/>
          <a:lstStyle/>
          <a:p>
            <a:endParaRPr lang="zh-CN" altLang="en-US"/>
          </a:p>
        </p:txBody>
      </p:sp>
      <p:sp>
        <p:nvSpPr>
          <p:cNvPr id="5157" name="Line 36"/>
          <p:cNvSpPr>
            <a:spLocks noChangeShapeType="1"/>
          </p:cNvSpPr>
          <p:nvPr/>
        </p:nvSpPr>
        <p:spPr bwMode="auto">
          <a:xfrm>
            <a:off x="6708775" y="5314950"/>
            <a:ext cx="3175" cy="911225"/>
          </a:xfrm>
          <a:prstGeom prst="line">
            <a:avLst/>
          </a:prstGeom>
          <a:noFill/>
          <a:ln w="28575">
            <a:solidFill>
              <a:srgbClr val="CC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8" name="Rectangle 37" descr="蓝色砂纸"/>
          <p:cNvSpPr>
            <a:spLocks noChangeArrowheads="1"/>
          </p:cNvSpPr>
          <p:nvPr/>
        </p:nvSpPr>
        <p:spPr bwMode="auto">
          <a:xfrm>
            <a:off x="1981200" y="6097588"/>
            <a:ext cx="5181600" cy="304800"/>
          </a:xfrm>
          <a:prstGeom prst="rect">
            <a:avLst/>
          </a:prstGeom>
          <a:blipFill dpi="0" rotWithShape="0">
            <a:blip r:embed="rId5"/>
            <a:srcRect/>
            <a:tile tx="0" ty="0" sx="100000" sy="100000" flip="none" algn="tl"/>
          </a:blipFill>
          <a:ln w="28575">
            <a:solidFill>
              <a:srgbClr val="0000FF"/>
            </a:solidFill>
            <a:miter lim="800000"/>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59" name="Line 38"/>
          <p:cNvSpPr>
            <a:spLocks noChangeShapeType="1"/>
          </p:cNvSpPr>
          <p:nvPr/>
        </p:nvSpPr>
        <p:spPr bwMode="auto">
          <a:xfrm>
            <a:off x="2133600" y="6249988"/>
            <a:ext cx="4953000" cy="0"/>
          </a:xfrm>
          <a:prstGeom prst="line">
            <a:avLst/>
          </a:prstGeom>
          <a:noFill/>
          <a:ln w="571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Rectangle 39" descr="25%"/>
          <p:cNvSpPr>
            <a:spLocks noChangeArrowheads="1"/>
          </p:cNvSpPr>
          <p:nvPr/>
        </p:nvSpPr>
        <p:spPr bwMode="auto">
          <a:xfrm>
            <a:off x="1905000" y="4206875"/>
            <a:ext cx="5349875" cy="323850"/>
          </a:xfrm>
          <a:prstGeom prst="rect">
            <a:avLst/>
          </a:prstGeom>
          <a:blipFill dpi="0" rotWithShape="0">
            <a:blip r:embed="rId6"/>
            <a:srcRect/>
            <a:tile tx="0" ty="0" sx="100000" sy="100000" flip="none" algn="tl"/>
          </a:blipFill>
          <a:ln w="28575">
            <a:solidFill>
              <a:srgbClr val="CC0000"/>
            </a:solidFill>
            <a:miter lim="800000"/>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61" name="Text Box 40"/>
          <p:cNvSpPr txBox="1">
            <a:spLocks noChangeArrowheads="1"/>
          </p:cNvSpPr>
          <p:nvPr/>
        </p:nvSpPr>
        <p:spPr bwMode="auto">
          <a:xfrm>
            <a:off x="1981200" y="3963988"/>
            <a:ext cx="5224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a:solidFill>
                  <a:srgbClr val="FF0000"/>
                </a:solidFill>
                <a:latin typeface="Times New Roman" panose="02020603050405020304" pitchFamily="18" charset="0"/>
              </a:rPr>
              <a:t>+ + + + + + + + + + + + </a:t>
            </a:r>
            <a:endParaRPr kumimoji="1" lang="en-US" altLang="zh-CN" sz="4000">
              <a:latin typeface="Times New Roman" panose="02020603050405020304" pitchFamily="18" charset="0"/>
            </a:endParaRPr>
          </a:p>
        </p:txBody>
      </p:sp>
      <p:sp>
        <p:nvSpPr>
          <p:cNvPr id="5162" name="Rectangle 41"/>
          <p:cNvSpPr>
            <a:spLocks noChangeArrowheads="1"/>
          </p:cNvSpPr>
          <p:nvPr/>
        </p:nvSpPr>
        <p:spPr bwMode="auto">
          <a:xfrm>
            <a:off x="6300788" y="3886200"/>
            <a:ext cx="5556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63" name="Rectangle 42"/>
          <p:cNvSpPr>
            <a:spLocks noChangeArrowheads="1"/>
          </p:cNvSpPr>
          <p:nvPr/>
        </p:nvSpPr>
        <p:spPr bwMode="auto">
          <a:xfrm>
            <a:off x="2417763" y="3886200"/>
            <a:ext cx="5556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64" name="Line 43"/>
          <p:cNvSpPr>
            <a:spLocks noChangeShapeType="1"/>
          </p:cNvSpPr>
          <p:nvPr/>
        </p:nvSpPr>
        <p:spPr bwMode="auto">
          <a:xfrm>
            <a:off x="1974850" y="5326063"/>
            <a:ext cx="5184775" cy="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4"/>
          <p:cNvSpPr>
            <a:spLocks noChangeShapeType="1"/>
          </p:cNvSpPr>
          <p:nvPr/>
        </p:nvSpPr>
        <p:spPr bwMode="auto">
          <a:xfrm>
            <a:off x="1974850" y="5757863"/>
            <a:ext cx="5184775"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5"/>
          <p:cNvSpPr>
            <a:spLocks noChangeShapeType="1"/>
          </p:cNvSpPr>
          <p:nvPr/>
        </p:nvSpPr>
        <p:spPr bwMode="auto">
          <a:xfrm>
            <a:off x="1974850" y="4894263"/>
            <a:ext cx="5257800"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67" name="Object 46"/>
          <p:cNvGraphicFramePr>
            <a:graphicFrameLocks noChangeAspect="1"/>
          </p:cNvGraphicFramePr>
          <p:nvPr/>
        </p:nvGraphicFramePr>
        <p:xfrm>
          <a:off x="7272338" y="3900488"/>
          <a:ext cx="960437" cy="1020762"/>
        </p:xfrm>
        <a:graphic>
          <a:graphicData uri="http://schemas.openxmlformats.org/presentationml/2006/ole">
            <mc:AlternateContent xmlns:mc="http://schemas.openxmlformats.org/markup-compatibility/2006">
              <mc:Choice xmlns:v="urn:schemas-microsoft-com:vml" Requires="v">
                <p:oleObj spid="_x0000_s5214" name="公式" r:id="rId7" imgW="180914" imgH="200179" progId="Equation.3">
                  <p:embed/>
                </p:oleObj>
              </mc:Choice>
              <mc:Fallback>
                <p:oleObj name="公式" r:id="rId7" imgW="180914" imgH="200179"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2338" y="3900488"/>
                        <a:ext cx="960437"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8" name="Object 47"/>
          <p:cNvGraphicFramePr>
            <a:graphicFrameLocks noChangeAspect="1"/>
          </p:cNvGraphicFramePr>
          <p:nvPr/>
        </p:nvGraphicFramePr>
        <p:xfrm>
          <a:off x="7400925" y="5670550"/>
          <a:ext cx="809625" cy="917575"/>
        </p:xfrm>
        <a:graphic>
          <a:graphicData uri="http://schemas.openxmlformats.org/presentationml/2006/ole">
            <mc:AlternateContent xmlns:mc="http://schemas.openxmlformats.org/markup-compatibility/2006">
              <mc:Choice xmlns:v="urn:schemas-microsoft-com:vml" Requires="v">
                <p:oleObj spid="_x0000_s5215" name="公式" r:id="rId9" imgW="171660" imgH="200179" progId="Equation.3">
                  <p:embed/>
                </p:oleObj>
              </mc:Choice>
              <mc:Fallback>
                <p:oleObj name="公式" r:id="rId9" imgW="171660" imgH="200179"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5670550"/>
                        <a:ext cx="809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6"/>
          <p:cNvGraphicFramePr>
            <a:graphicFrameLocks noChangeAspect="1"/>
          </p:cNvGraphicFramePr>
          <p:nvPr>
            <p:extLst>
              <p:ext uri="{D42A27DB-BD31-4B8C-83A1-F6EECF244321}">
                <p14:modId xmlns:p14="http://schemas.microsoft.com/office/powerpoint/2010/main" val="3913892291"/>
              </p:ext>
            </p:extLst>
          </p:nvPr>
        </p:nvGraphicFramePr>
        <p:xfrm>
          <a:off x="5167313" y="3385343"/>
          <a:ext cx="1885950" cy="601662"/>
        </p:xfrm>
        <a:graphic>
          <a:graphicData uri="http://schemas.openxmlformats.org/presentationml/2006/ole">
            <mc:AlternateContent xmlns:mc="http://schemas.openxmlformats.org/markup-compatibility/2006">
              <mc:Choice xmlns:v="urn:schemas-microsoft-com:vml" Requires="v">
                <p:oleObj spid="_x0000_s5216" name="公式" r:id="rId11" imgW="647640" imgH="203040" progId="Equation.3">
                  <p:embed/>
                </p:oleObj>
              </mc:Choice>
              <mc:Fallback>
                <p:oleObj name="公式" r:id="rId11" imgW="647640" imgH="203040" progId="Equation.3">
                  <p:embed/>
                  <p:pic>
                    <p:nvPicPr>
                      <p:cNvPr id="9224" name="Object 6"/>
                      <p:cNvPicPr>
                        <a:picLocks noChangeAspect="1" noChangeArrowheads="1"/>
                      </p:cNvPicPr>
                      <p:nvPr/>
                    </p:nvPicPr>
                    <p:blipFill>
                      <a:blip r:embed="rId12"/>
                      <a:srcRect/>
                      <a:stretch>
                        <a:fillRect/>
                      </a:stretch>
                    </p:blipFill>
                    <p:spPr bwMode="auto">
                      <a:xfrm>
                        <a:off x="5167313" y="3385343"/>
                        <a:ext cx="1885950" cy="60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224DB5C-5D68-4F37-8A7A-AD55BC9BE861}" type="slidenum">
              <a:rPr lang="en-US" altLang="zh-CN" sz="800" b="0" smtClean="0"/>
              <a:pPr>
                <a:spcBef>
                  <a:spcPct val="0"/>
                </a:spcBef>
                <a:buFontTx/>
                <a:buNone/>
              </a:pPr>
              <a:t>20</a:t>
            </a:fld>
            <a:endParaRPr lang="en-US" altLang="zh-CN" sz="800" b="0" smtClean="0"/>
          </a:p>
        </p:txBody>
      </p:sp>
      <p:sp>
        <p:nvSpPr>
          <p:cNvPr id="25603" name="Rectangle 2"/>
          <p:cNvSpPr>
            <a:spLocks noGrp="1" noChangeArrowheads="1"/>
          </p:cNvSpPr>
          <p:nvPr>
            <p:ph type="title"/>
          </p:nvPr>
        </p:nvSpPr>
        <p:spPr/>
        <p:txBody>
          <a:bodyPr/>
          <a:lstStyle/>
          <a:p>
            <a:pPr eaLnBrk="1" hangingPunct="1"/>
            <a:r>
              <a:rPr lang="zh-CN" altLang="en-US" smtClean="0">
                <a:solidFill>
                  <a:srgbClr val="792B25"/>
                </a:solidFill>
              </a:rPr>
              <a:t>镜像法</a:t>
            </a:r>
            <a:r>
              <a:rPr lang="en-US" altLang="zh-CN" smtClean="0">
                <a:solidFill>
                  <a:srgbClr val="792B25"/>
                </a:solidFill>
              </a:rPr>
              <a:t>/</a:t>
            </a:r>
            <a:r>
              <a:rPr lang="zh-CN" altLang="en-US" smtClean="0">
                <a:solidFill>
                  <a:srgbClr val="792B25"/>
                </a:solidFill>
              </a:rPr>
              <a:t>电像法</a:t>
            </a:r>
            <a:r>
              <a:rPr lang="zh-CN" altLang="en-US" smtClean="0"/>
              <a:t>   </a:t>
            </a:r>
            <a:r>
              <a:rPr lang="en-US" altLang="zh-CN" sz="2400" smtClean="0">
                <a:solidFill>
                  <a:srgbClr val="0033CC"/>
                </a:solidFill>
              </a:rPr>
              <a:t>P70</a:t>
            </a:r>
          </a:p>
        </p:txBody>
      </p:sp>
      <p:sp>
        <p:nvSpPr>
          <p:cNvPr id="25604" name="Rectangle 3"/>
          <p:cNvSpPr>
            <a:spLocks noGrp="1" noChangeArrowheads="1"/>
          </p:cNvSpPr>
          <p:nvPr>
            <p:ph type="body" idx="1"/>
          </p:nvPr>
        </p:nvSpPr>
        <p:spPr>
          <a:xfrm>
            <a:off x="2819400" y="1600200"/>
            <a:ext cx="5867400" cy="4648200"/>
          </a:xfrm>
        </p:spPr>
        <p:txBody>
          <a:bodyPr/>
          <a:lstStyle/>
          <a:p>
            <a:pPr eaLnBrk="1" hangingPunct="1"/>
            <a:r>
              <a:rPr lang="zh-CN" altLang="en-US" smtClean="0"/>
              <a:t>求解电势：泊松方程</a:t>
            </a:r>
            <a:r>
              <a:rPr lang="en-US" altLang="zh-CN" smtClean="0"/>
              <a:t>+</a:t>
            </a:r>
            <a:r>
              <a:rPr lang="zh-CN" altLang="en-US" smtClean="0"/>
              <a:t>边条件</a:t>
            </a:r>
          </a:p>
          <a:p>
            <a:pPr eaLnBrk="1" hangingPunct="1"/>
            <a:r>
              <a:rPr lang="zh-CN" altLang="en-US" smtClean="0"/>
              <a:t>分离变量。。。</a:t>
            </a:r>
          </a:p>
          <a:p>
            <a:pPr eaLnBrk="1" hangingPunct="1"/>
            <a:endParaRPr lang="zh-CN" altLang="en-US" smtClean="0"/>
          </a:p>
          <a:p>
            <a:pPr eaLnBrk="1" hangingPunct="1"/>
            <a:r>
              <a:rPr lang="zh-CN" altLang="en-US" smtClean="0"/>
              <a:t>简单的问题能否有简单的解法？</a:t>
            </a:r>
          </a:p>
        </p:txBody>
      </p:sp>
      <p:sp>
        <p:nvSpPr>
          <p:cNvPr id="25605" name="Rectangle 4"/>
          <p:cNvSpPr>
            <a:spLocks noChangeArrowheads="1"/>
          </p:cNvSpPr>
          <p:nvPr/>
        </p:nvSpPr>
        <p:spPr bwMode="auto">
          <a:xfrm>
            <a:off x="228600" y="1719263"/>
            <a:ext cx="1600200" cy="4452937"/>
          </a:xfrm>
          <a:prstGeom prst="rect">
            <a:avLst/>
          </a:prstGeom>
          <a:solidFill>
            <a:schemeClr val="bg2">
              <a:lumMod val="40000"/>
              <a:lumOff val="60000"/>
            </a:schemeClr>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606" name="Oval 5"/>
          <p:cNvSpPr>
            <a:spLocks noChangeArrowheads="1"/>
          </p:cNvSpPr>
          <p:nvPr/>
        </p:nvSpPr>
        <p:spPr bwMode="auto">
          <a:xfrm>
            <a:off x="2454275" y="3810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t>+</a:t>
            </a:r>
          </a:p>
        </p:txBody>
      </p:sp>
      <p:sp>
        <p:nvSpPr>
          <p:cNvPr id="25607" name="Line 6"/>
          <p:cNvSpPr>
            <a:spLocks noChangeShapeType="1"/>
          </p:cNvSpPr>
          <p:nvPr/>
        </p:nvSpPr>
        <p:spPr bwMode="auto">
          <a:xfrm>
            <a:off x="1828800" y="3962400"/>
            <a:ext cx="6096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8" name="Text Box 7"/>
          <p:cNvSpPr txBox="1">
            <a:spLocks noChangeArrowheads="1"/>
          </p:cNvSpPr>
          <p:nvPr/>
        </p:nvSpPr>
        <p:spPr bwMode="auto">
          <a:xfrm>
            <a:off x="1905000" y="3962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p>
        </p:txBody>
      </p:sp>
      <p:pic>
        <p:nvPicPr>
          <p:cNvPr id="25609" name="Picture 8" descr="j02860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2209800"/>
            <a:ext cx="9191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C09F23F-5F99-4B2F-BAA2-ABCEC76B15A0}" type="slidenum">
              <a:rPr lang="en-US" altLang="zh-CN" sz="800" b="0" smtClean="0"/>
              <a:pPr>
                <a:spcBef>
                  <a:spcPct val="0"/>
                </a:spcBef>
                <a:buFontTx/>
                <a:buNone/>
              </a:pPr>
              <a:t>21</a:t>
            </a:fld>
            <a:endParaRPr lang="en-US" altLang="zh-CN" sz="800" b="0" smtClean="0"/>
          </a:p>
        </p:txBody>
      </p:sp>
      <p:sp>
        <p:nvSpPr>
          <p:cNvPr id="26627" name="Rectangle 2"/>
          <p:cNvSpPr>
            <a:spLocks noGrp="1" noChangeArrowheads="1"/>
          </p:cNvSpPr>
          <p:nvPr>
            <p:ph type="title"/>
          </p:nvPr>
        </p:nvSpPr>
        <p:spPr>
          <a:xfrm>
            <a:off x="762000" y="381000"/>
            <a:ext cx="7924800" cy="990600"/>
          </a:xfrm>
        </p:spPr>
        <p:txBody>
          <a:bodyPr/>
          <a:lstStyle/>
          <a:p>
            <a:pPr algn="l" eaLnBrk="1" hangingPunct="1"/>
            <a:r>
              <a:rPr lang="zh-CN" altLang="en-US" sz="2800" dirty="0" smtClean="0">
                <a:solidFill>
                  <a:srgbClr val="0033CC"/>
                </a:solidFill>
              </a:rPr>
              <a:t>用</a:t>
            </a:r>
            <a:r>
              <a:rPr lang="zh-CN" altLang="en-US" sz="2800" u="sng" dirty="0" smtClean="0">
                <a:solidFill>
                  <a:srgbClr val="792B25"/>
                </a:solidFill>
              </a:rPr>
              <a:t>导体内</a:t>
            </a:r>
            <a:r>
              <a:rPr lang="zh-CN" altLang="en-US" sz="2800" dirty="0" smtClean="0">
                <a:solidFill>
                  <a:srgbClr val="0033CC"/>
                </a:solidFill>
              </a:rPr>
              <a:t>某个或几个假想电荷的电势来代替导体表面的感应电荷的电势。</a:t>
            </a:r>
          </a:p>
        </p:txBody>
      </p:sp>
      <p:sp>
        <p:nvSpPr>
          <p:cNvPr id="26628" name="Rectangle 3"/>
          <p:cNvSpPr>
            <a:spLocks noGrp="1" noChangeArrowheads="1"/>
          </p:cNvSpPr>
          <p:nvPr>
            <p:ph type="body" idx="1"/>
          </p:nvPr>
        </p:nvSpPr>
        <p:spPr>
          <a:xfrm>
            <a:off x="5715000" y="1752600"/>
            <a:ext cx="3276600" cy="4648200"/>
          </a:xfrm>
        </p:spPr>
        <p:txBody>
          <a:bodyPr/>
          <a:lstStyle/>
          <a:p>
            <a:pPr eaLnBrk="1" hangingPunct="1"/>
            <a:r>
              <a:rPr lang="zh-CN" altLang="en-US" sz="2400" smtClean="0"/>
              <a:t>注意：</a:t>
            </a:r>
          </a:p>
          <a:p>
            <a:pPr lvl="1" eaLnBrk="1" hangingPunct="1"/>
            <a:r>
              <a:rPr lang="zh-CN" altLang="en-US" sz="2400" smtClean="0"/>
              <a:t>这种替代没有改变求解区域的电荷分布。</a:t>
            </a:r>
          </a:p>
          <a:p>
            <a:pPr lvl="1" eaLnBrk="1" hangingPunct="1"/>
            <a:r>
              <a:rPr lang="zh-CN" altLang="en-US" sz="2400" smtClean="0"/>
              <a:t>替代之后要能满足边条件。</a:t>
            </a:r>
          </a:p>
          <a:p>
            <a:pPr eaLnBrk="1" hangingPunct="1"/>
            <a:r>
              <a:rPr lang="zh-CN" altLang="en-US" sz="2400" smtClean="0"/>
              <a:t>静电场问题的唯一性定理。</a:t>
            </a:r>
          </a:p>
          <a:p>
            <a:pPr eaLnBrk="1" hangingPunct="1"/>
            <a:endParaRPr lang="en-US" altLang="zh-CN" sz="2400" smtClean="0"/>
          </a:p>
        </p:txBody>
      </p:sp>
      <p:sp>
        <p:nvSpPr>
          <p:cNvPr id="26629" name="Rectangle 4"/>
          <p:cNvSpPr>
            <a:spLocks noChangeArrowheads="1"/>
          </p:cNvSpPr>
          <p:nvPr/>
        </p:nvSpPr>
        <p:spPr bwMode="auto">
          <a:xfrm>
            <a:off x="0" y="1782763"/>
            <a:ext cx="1600200" cy="4452937"/>
          </a:xfrm>
          <a:prstGeom prst="rect">
            <a:avLst/>
          </a:prstGeom>
          <a:solidFill>
            <a:schemeClr val="bg2">
              <a:lumMod val="20000"/>
              <a:lumOff val="80000"/>
            </a:schemeClr>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0" name="Oval 5"/>
          <p:cNvSpPr>
            <a:spLocks noChangeArrowheads="1"/>
          </p:cNvSpPr>
          <p:nvPr/>
        </p:nvSpPr>
        <p:spPr bwMode="auto">
          <a:xfrm>
            <a:off x="2225675" y="38735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t>+</a:t>
            </a:r>
          </a:p>
        </p:txBody>
      </p:sp>
      <p:sp>
        <p:nvSpPr>
          <p:cNvPr id="26631" name="Text Box 6"/>
          <p:cNvSpPr txBox="1">
            <a:spLocks noChangeArrowheads="1"/>
          </p:cNvSpPr>
          <p:nvPr/>
        </p:nvSpPr>
        <p:spPr bwMode="auto">
          <a:xfrm>
            <a:off x="1276350" y="1905000"/>
            <a:ext cx="40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a:solidFill>
                  <a:schemeClr val="bg1"/>
                </a:solidFill>
              </a:rPr>
              <a:t>-           -         -       -     -   -   -     -       -         -         -</a:t>
            </a:r>
          </a:p>
        </p:txBody>
      </p:sp>
      <p:sp>
        <p:nvSpPr>
          <p:cNvPr id="26632" name="Line 7"/>
          <p:cNvSpPr>
            <a:spLocks noChangeShapeType="1"/>
          </p:cNvSpPr>
          <p:nvPr/>
        </p:nvSpPr>
        <p:spPr bwMode="auto">
          <a:xfrm>
            <a:off x="1600200" y="4038600"/>
            <a:ext cx="6096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Rectangle 9"/>
          <p:cNvSpPr>
            <a:spLocks noChangeArrowheads="1"/>
          </p:cNvSpPr>
          <p:nvPr/>
        </p:nvSpPr>
        <p:spPr bwMode="auto">
          <a:xfrm>
            <a:off x="3657600" y="1828800"/>
            <a:ext cx="1600200" cy="4452938"/>
          </a:xfrm>
          <a:prstGeom prst="rect">
            <a:avLst/>
          </a:prstGeom>
          <a:solidFill>
            <a:schemeClr val="bg2">
              <a:lumMod val="20000"/>
              <a:lumOff val="80000"/>
            </a:schemeClr>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4" name="Oval 10"/>
          <p:cNvSpPr>
            <a:spLocks noChangeArrowheads="1"/>
          </p:cNvSpPr>
          <p:nvPr/>
        </p:nvSpPr>
        <p:spPr bwMode="auto">
          <a:xfrm>
            <a:off x="5883275" y="3886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t>+</a:t>
            </a:r>
          </a:p>
        </p:txBody>
      </p:sp>
      <p:sp>
        <p:nvSpPr>
          <p:cNvPr id="26635" name="Line 11"/>
          <p:cNvSpPr>
            <a:spLocks noChangeShapeType="1"/>
          </p:cNvSpPr>
          <p:nvPr/>
        </p:nvSpPr>
        <p:spPr bwMode="auto">
          <a:xfrm>
            <a:off x="5257800" y="4038600"/>
            <a:ext cx="60960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AutoShape 16"/>
          <p:cNvSpPr>
            <a:spLocks noChangeArrowheads="1"/>
          </p:cNvSpPr>
          <p:nvPr/>
        </p:nvSpPr>
        <p:spPr bwMode="auto">
          <a:xfrm>
            <a:off x="2514600" y="3954463"/>
            <a:ext cx="990600" cy="160337"/>
          </a:xfrm>
          <a:prstGeom prst="leftRightArrow">
            <a:avLst>
              <a:gd name="adj1" fmla="val 50000"/>
              <a:gd name="adj2" fmla="val 123565"/>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637" name="Text Box 17"/>
          <p:cNvSpPr txBox="1">
            <a:spLocks noChangeArrowheads="1"/>
          </p:cNvSpPr>
          <p:nvPr/>
        </p:nvSpPr>
        <p:spPr bwMode="auto">
          <a:xfrm>
            <a:off x="1676400" y="39893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p>
        </p:txBody>
      </p:sp>
      <p:sp>
        <p:nvSpPr>
          <p:cNvPr id="26638" name="Text Box 18"/>
          <p:cNvSpPr txBox="1">
            <a:spLocks noChangeArrowheads="1"/>
          </p:cNvSpPr>
          <p:nvPr/>
        </p:nvSpPr>
        <p:spPr bwMode="auto">
          <a:xfrm>
            <a:off x="5410200" y="3962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p>
        </p:txBody>
      </p:sp>
      <p:grpSp>
        <p:nvGrpSpPr>
          <p:cNvPr id="2" name="Group 17"/>
          <p:cNvGrpSpPr>
            <a:grpSpLocks/>
          </p:cNvGrpSpPr>
          <p:nvPr/>
        </p:nvGrpSpPr>
        <p:grpSpPr bwMode="auto">
          <a:xfrm>
            <a:off x="4521200" y="3916363"/>
            <a:ext cx="736600" cy="641350"/>
            <a:chOff x="4521200" y="3916363"/>
            <a:chExt cx="736600" cy="641350"/>
          </a:xfrm>
        </p:grpSpPr>
        <p:sp>
          <p:nvSpPr>
            <p:cNvPr id="26640" name="Oval 13"/>
            <p:cNvSpPr>
              <a:spLocks noChangeArrowheads="1"/>
            </p:cNvSpPr>
            <p:nvPr/>
          </p:nvSpPr>
          <p:spPr bwMode="auto">
            <a:xfrm>
              <a:off x="4521200" y="3916363"/>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0">
                  <a:solidFill>
                    <a:srgbClr val="FF0000"/>
                  </a:solidFill>
                </a:rPr>
                <a:t>-</a:t>
              </a:r>
            </a:p>
          </p:txBody>
        </p:sp>
        <p:sp>
          <p:nvSpPr>
            <p:cNvPr id="26641" name="Line 14"/>
            <p:cNvSpPr>
              <a:spLocks noChangeShapeType="1"/>
            </p:cNvSpPr>
            <p:nvPr/>
          </p:nvSpPr>
          <p:spPr bwMode="auto">
            <a:xfrm>
              <a:off x="4648200" y="4038600"/>
              <a:ext cx="609600" cy="0"/>
            </a:xfrm>
            <a:prstGeom prst="line">
              <a:avLst/>
            </a:prstGeom>
            <a:noFill/>
            <a:ln w="19050">
              <a:solidFill>
                <a:srgbClr val="C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Text Box 19"/>
            <p:cNvSpPr txBox="1">
              <a:spLocks noChangeArrowheads="1"/>
            </p:cNvSpPr>
            <p:nvPr/>
          </p:nvSpPr>
          <p:spPr bwMode="auto">
            <a:xfrm>
              <a:off x="4800600" y="4038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solidFill>
                    <a:srgbClr val="FF0000"/>
                  </a:solidFill>
                  <a:latin typeface="Times New Roman" panose="02020603050405020304" pitchFamily="18" charset="0"/>
                </a:rPr>
                <a:t>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4" descr="E:\图片\电磁学Tp\ne190.tif"/>
          <p:cNvPicPr>
            <a:picLocks noChangeAspect="1" noChangeArrowheads="1"/>
          </p:cNvPicPr>
          <p:nvPr/>
        </p:nvPicPr>
        <p:blipFill rotWithShape="1">
          <a:blip r:embed="rId3">
            <a:extLst>
              <a:ext uri="{28A0092B-C50C-407E-A947-70E740481C1C}">
                <a14:useLocalDpi xmlns:a14="http://schemas.microsoft.com/office/drawing/2010/main" val="0"/>
              </a:ext>
            </a:extLst>
          </a:blip>
          <a:srcRect l="34940"/>
          <a:stretch/>
        </p:blipFill>
        <p:spPr bwMode="auto">
          <a:xfrm>
            <a:off x="3886200" y="3017837"/>
            <a:ext cx="41148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p:nvPr>
        </p:nvSpPr>
        <p:spPr>
          <a:xfrm>
            <a:off x="457200" y="533400"/>
            <a:ext cx="8162925" cy="579438"/>
          </a:xfrm>
        </p:spPr>
        <p:txBody>
          <a:bodyPr/>
          <a:lstStyle/>
          <a:p>
            <a:r>
              <a:rPr lang="zh-CN" altLang="en-US" sz="3200" smtClean="0">
                <a:solidFill>
                  <a:schemeClr val="folHlink"/>
                </a:solidFill>
                <a:latin typeface="华文中宋" panose="02010600040101010101" pitchFamily="2" charset="-122"/>
                <a:ea typeface="华文中宋" panose="02010600040101010101" pitchFamily="2" charset="-122"/>
              </a:rPr>
              <a:t>电像法</a:t>
            </a:r>
            <a:r>
              <a:rPr lang="en-US" altLang="zh-CN" sz="3200" smtClean="0">
                <a:ea typeface="华文中宋" panose="02010600040101010101" pitchFamily="2" charset="-122"/>
              </a:rPr>
              <a:t>——</a:t>
            </a:r>
            <a:r>
              <a:rPr lang="zh-CN" altLang="en-US" sz="3200" smtClean="0">
                <a:latin typeface="华文中宋" panose="02010600040101010101" pitchFamily="2" charset="-122"/>
                <a:ea typeface="华文中宋" panose="02010600040101010101" pitchFamily="2" charset="-122"/>
              </a:rPr>
              <a:t>解静电问题的一种特殊方法</a:t>
            </a:r>
          </a:p>
        </p:txBody>
      </p:sp>
      <p:sp>
        <p:nvSpPr>
          <p:cNvPr id="17411" name="Rectangle 3"/>
          <p:cNvSpPr>
            <a:spLocks noGrp="1" noChangeArrowheads="1"/>
          </p:cNvSpPr>
          <p:nvPr>
            <p:ph type="body" idx="1"/>
          </p:nvPr>
        </p:nvSpPr>
        <p:spPr>
          <a:xfrm>
            <a:off x="381000" y="1295400"/>
            <a:ext cx="8337550" cy="1828800"/>
          </a:xfrm>
        </p:spPr>
        <p:txBody>
          <a:bodyPr/>
          <a:lstStyle/>
          <a:p>
            <a:pPr>
              <a:lnSpc>
                <a:spcPct val="90000"/>
              </a:lnSpc>
            </a:pPr>
            <a:r>
              <a:rPr lang="zh-CN" altLang="en-US" sz="2800" dirty="0" smtClean="0">
                <a:ea typeface="华文中宋" panose="02010600040101010101" pitchFamily="2" charset="-122"/>
              </a:rPr>
              <a:t>在一接地的无穷大平面导体前有一点电荷</a:t>
            </a:r>
            <a:r>
              <a:rPr lang="en-US" altLang="zh-CN" sz="2800" i="1" dirty="0" smtClean="0">
                <a:latin typeface="Times New Roman" panose="02020603050405020304" pitchFamily="18" charset="0"/>
              </a:rPr>
              <a:t>q</a:t>
            </a:r>
            <a:r>
              <a:rPr lang="zh-CN" altLang="en-US" sz="2800" dirty="0" smtClean="0">
                <a:latin typeface="Times New Roman" panose="02020603050405020304" pitchFamily="18" charset="0"/>
                <a:ea typeface="华文中宋" panose="02010600040101010101" pitchFamily="2" charset="-122"/>
              </a:rPr>
              <a:t>求空间的电场分布和导体表面上的电荷分布</a:t>
            </a:r>
          </a:p>
          <a:p>
            <a:pPr>
              <a:lnSpc>
                <a:spcPct val="90000"/>
              </a:lnSpc>
            </a:pPr>
            <a:r>
              <a:rPr lang="zh-CN" altLang="en-US" sz="2800" dirty="0" smtClean="0">
                <a:latin typeface="Times New Roman" panose="02020603050405020304" pitchFamily="18" charset="0"/>
                <a:ea typeface="华文中宋" panose="02010600040101010101" pitchFamily="2" charset="-122"/>
              </a:rPr>
              <a:t>基本思想：</a:t>
            </a:r>
            <a:r>
              <a:rPr lang="zh-CN" altLang="en-US" sz="2800" dirty="0" smtClean="0">
                <a:solidFill>
                  <a:schemeClr val="tx2"/>
                </a:solidFill>
                <a:latin typeface="Times New Roman" panose="02020603050405020304" pitchFamily="18" charset="0"/>
                <a:ea typeface="华文中宋" panose="02010600040101010101" pitchFamily="2" charset="-122"/>
              </a:rPr>
              <a:t>利用唯一性定理，</a:t>
            </a:r>
            <a:r>
              <a:rPr lang="zh-CN" altLang="en-US" sz="2800" dirty="0" smtClean="0">
                <a:solidFill>
                  <a:srgbClr val="FF0000"/>
                </a:solidFill>
                <a:latin typeface="Times New Roman" panose="02020603050405020304" pitchFamily="18" charset="0"/>
                <a:ea typeface="华文中宋" panose="02010600040101010101" pitchFamily="2" charset="-122"/>
              </a:rPr>
              <a:t>边界条件确定了，解是唯一的，</a:t>
            </a:r>
            <a:r>
              <a:rPr lang="zh-CN" altLang="en-US" sz="2800" dirty="0" smtClean="0">
                <a:solidFill>
                  <a:schemeClr val="tx2"/>
                </a:solidFill>
                <a:latin typeface="Times New Roman" panose="02020603050405020304" pitchFamily="18" charset="0"/>
                <a:ea typeface="华文中宋" panose="02010600040101010101" pitchFamily="2" charset="-122"/>
              </a:rPr>
              <a:t>可以寻找合理的试探解</a:t>
            </a:r>
          </a:p>
        </p:txBody>
      </p:sp>
      <p:pic>
        <p:nvPicPr>
          <p:cNvPr id="17412" name="Picture 4" descr="E:\图片\电磁学Tp\ne190.tif"/>
          <p:cNvPicPr>
            <a:picLocks noChangeAspect="1" noChangeArrowheads="1"/>
          </p:cNvPicPr>
          <p:nvPr/>
        </p:nvPicPr>
        <p:blipFill rotWithShape="1">
          <a:blip r:embed="rId3">
            <a:extLst>
              <a:ext uri="{28A0092B-C50C-407E-A947-70E740481C1C}">
                <a14:useLocalDpi xmlns:a14="http://schemas.microsoft.com/office/drawing/2010/main" val="0"/>
              </a:ext>
            </a:extLst>
          </a:blip>
          <a:srcRect r="63855"/>
          <a:stretch/>
        </p:blipFill>
        <p:spPr bwMode="auto">
          <a:xfrm>
            <a:off x="1524000" y="3017837"/>
            <a:ext cx="2286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AutoShape 5"/>
          <p:cNvSpPr>
            <a:spLocks/>
          </p:cNvSpPr>
          <p:nvPr/>
        </p:nvSpPr>
        <p:spPr bwMode="auto">
          <a:xfrm>
            <a:off x="658813" y="5521325"/>
            <a:ext cx="1246187" cy="498475"/>
          </a:xfrm>
          <a:prstGeom prst="borderCallout2">
            <a:avLst>
              <a:gd name="adj1" fmla="val 22931"/>
              <a:gd name="adj2" fmla="val 106116"/>
              <a:gd name="adj3" fmla="val 22931"/>
              <a:gd name="adj4" fmla="val 211593"/>
              <a:gd name="adj5" fmla="val -106370"/>
              <a:gd name="adj6" fmla="val 3212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ea typeface="华文中宋" panose="02010600040101010101" pitchFamily="2" charset="-122"/>
              </a:rPr>
              <a:t>像电荷</a:t>
            </a:r>
          </a:p>
        </p:txBody>
      </p:sp>
      <p:graphicFrame>
        <p:nvGraphicFramePr>
          <p:cNvPr id="27654" name="Object 6"/>
          <p:cNvGraphicFramePr>
            <a:graphicFrameLocks noChangeAspect="1"/>
          </p:cNvGraphicFramePr>
          <p:nvPr/>
        </p:nvGraphicFramePr>
        <p:xfrm>
          <a:off x="3130550" y="5770563"/>
          <a:ext cx="5583238" cy="990600"/>
        </p:xfrm>
        <a:graphic>
          <a:graphicData uri="http://schemas.openxmlformats.org/presentationml/2006/ole">
            <mc:AlternateContent xmlns:mc="http://schemas.openxmlformats.org/markup-compatibility/2006">
              <mc:Choice xmlns:v="urn:schemas-microsoft-com:vml" Requires="v">
                <p:oleObj spid="_x0000_s27666" name="公式" r:id="rId4" imgW="2413000" imgH="431800" progId="Equation.3">
                  <p:embed/>
                </p:oleObj>
              </mc:Choice>
              <mc:Fallback>
                <p:oleObj name="公式" r:id="rId4" imgW="24130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550" y="5770563"/>
                        <a:ext cx="5583238" cy="990600"/>
                      </a:xfrm>
                      <a:prstGeom prst="rect">
                        <a:avLst/>
                      </a:prstGeom>
                      <a:solidFill>
                        <a:srgbClr val="FFFFCC"/>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par>
                          <p:cTn id="8" fill="hold" nodeType="with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dissolve">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6" dur="500"/>
                                        <p:tgtEl>
                                          <p:spTgt spid="174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413"/>
                                        </p:tgtEl>
                                        <p:attrNameLst>
                                          <p:attrName>style.visibility</p:attrName>
                                        </p:attrNameLst>
                                      </p:cBhvr>
                                      <p:to>
                                        <p:strVal val="visible"/>
                                      </p:to>
                                    </p:set>
                                    <p:anim calcmode="lin" valueType="num">
                                      <p:cBhvr additive="base">
                                        <p:cTn id="21" dur="500" fill="hold"/>
                                        <p:tgtEl>
                                          <p:spTgt spid="17413"/>
                                        </p:tgtEl>
                                        <p:attrNameLst>
                                          <p:attrName>ppt_x</p:attrName>
                                        </p:attrNameLst>
                                      </p:cBhvr>
                                      <p:tavLst>
                                        <p:tav tm="0">
                                          <p:val>
                                            <p:strVal val="0-#ppt_w/2"/>
                                          </p:val>
                                        </p:tav>
                                        <p:tav tm="100000">
                                          <p:val>
                                            <p:strVal val="#ppt_x"/>
                                          </p:val>
                                        </p:tav>
                                      </p:tavLst>
                                    </p:anim>
                                    <p:anim calcmode="lin" valueType="num">
                                      <p:cBhvr additive="base">
                                        <p:cTn id="22" dur="500" fill="hold"/>
                                        <p:tgtEl>
                                          <p:spTgt spid="17413"/>
                                        </p:tgtEl>
                                        <p:attrNameLst>
                                          <p:attrName>ppt_y</p:attrName>
                                        </p:attrNameLst>
                                      </p:cBhvr>
                                      <p:tavLst>
                                        <p:tav tm="0">
                                          <p:val>
                                            <p:strVal val="#ppt_y"/>
                                          </p:val>
                                        </p:tav>
                                        <p:tav tm="100000">
                                          <p:val>
                                            <p:strVal val="#ppt_y"/>
                                          </p:val>
                                        </p:tav>
                                      </p:tavLst>
                                    </p:anim>
                                  </p:childTnLst>
                                </p:cTn>
                              </p:par>
                              <p:par>
                                <p:cTn id="23" presetID="9"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autoUpdateAnimBg="0"/>
      <p:bldP spid="1741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609600" y="520700"/>
            <a:ext cx="7924800" cy="6184900"/>
            <a:chOff x="384" y="232"/>
            <a:chExt cx="4992" cy="3896"/>
          </a:xfrm>
        </p:grpSpPr>
        <p:sp>
          <p:nvSpPr>
            <p:cNvPr id="28697" name="Rectangle 3"/>
            <p:cNvSpPr>
              <a:spLocks noChangeArrowheads="1"/>
            </p:cNvSpPr>
            <p:nvPr/>
          </p:nvSpPr>
          <p:spPr bwMode="auto">
            <a:xfrm>
              <a:off x="384" y="432"/>
              <a:ext cx="4992" cy="3696"/>
            </a:xfrm>
            <a:prstGeom prst="rect">
              <a:avLst/>
            </a:prstGeom>
            <a:solidFill>
              <a:schemeClr val="bg1"/>
            </a:solidFill>
            <a:ln w="9525">
              <a:solidFill>
                <a:schemeClr val="tx2"/>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8" name="Rectangle 4"/>
            <p:cNvSpPr>
              <a:spLocks noChangeArrowheads="1"/>
            </p:cNvSpPr>
            <p:nvPr/>
          </p:nvSpPr>
          <p:spPr bwMode="auto">
            <a:xfrm>
              <a:off x="957" y="232"/>
              <a:ext cx="356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8699" name="Group 31"/>
            <p:cNvGrpSpPr>
              <a:grpSpLocks/>
            </p:cNvGrpSpPr>
            <p:nvPr/>
          </p:nvGrpSpPr>
          <p:grpSpPr bwMode="auto">
            <a:xfrm>
              <a:off x="624" y="1008"/>
              <a:ext cx="4368" cy="2976"/>
              <a:chOff x="624" y="912"/>
              <a:chExt cx="4368" cy="2976"/>
            </a:xfrm>
          </p:grpSpPr>
          <p:sp>
            <p:nvSpPr>
              <p:cNvPr id="28700" name="Freeform 7"/>
              <p:cNvSpPr>
                <a:spLocks/>
              </p:cNvSpPr>
              <p:nvPr/>
            </p:nvSpPr>
            <p:spPr bwMode="auto">
              <a:xfrm>
                <a:off x="2203" y="2415"/>
                <a:ext cx="1445" cy="1473"/>
              </a:xfrm>
              <a:custGeom>
                <a:avLst/>
                <a:gdLst>
                  <a:gd name="T0" fmla="*/ 66 w 1620"/>
                  <a:gd name="T1" fmla="*/ 3 h 1759"/>
                  <a:gd name="T2" fmla="*/ 66 w 1620"/>
                  <a:gd name="T3" fmla="*/ 3 h 1759"/>
                  <a:gd name="T4" fmla="*/ 66 w 1620"/>
                  <a:gd name="T5" fmla="*/ 3 h 1759"/>
                  <a:gd name="T6" fmla="*/ 64 w 1620"/>
                  <a:gd name="T7" fmla="*/ 3 h 1759"/>
                  <a:gd name="T8" fmla="*/ 64 w 1620"/>
                  <a:gd name="T9" fmla="*/ 5 h 1759"/>
                  <a:gd name="T10" fmla="*/ 62 w 1620"/>
                  <a:gd name="T11" fmla="*/ 6 h 1759"/>
                  <a:gd name="T12" fmla="*/ 61 w 1620"/>
                  <a:gd name="T13" fmla="*/ 7 h 1759"/>
                  <a:gd name="T14" fmla="*/ 59 w 1620"/>
                  <a:gd name="T15" fmla="*/ 8 h 1759"/>
                  <a:gd name="T16" fmla="*/ 57 w 1620"/>
                  <a:gd name="T17" fmla="*/ 8 h 1759"/>
                  <a:gd name="T18" fmla="*/ 54 w 1620"/>
                  <a:gd name="T19" fmla="*/ 9 h 1759"/>
                  <a:gd name="T20" fmla="*/ 51 w 1620"/>
                  <a:gd name="T21" fmla="*/ 9 h 1759"/>
                  <a:gd name="T22" fmla="*/ 49 w 1620"/>
                  <a:gd name="T23" fmla="*/ 11 h 1759"/>
                  <a:gd name="T24" fmla="*/ 45 w 1620"/>
                  <a:gd name="T25" fmla="*/ 11 h 1759"/>
                  <a:gd name="T26" fmla="*/ 43 w 1620"/>
                  <a:gd name="T27" fmla="*/ 11 h 1759"/>
                  <a:gd name="T28" fmla="*/ 39 w 1620"/>
                  <a:gd name="T29" fmla="*/ 11 h 1759"/>
                  <a:gd name="T30" fmla="*/ 38 w 1620"/>
                  <a:gd name="T31" fmla="*/ 11 h 1759"/>
                  <a:gd name="T32" fmla="*/ 36 w 1620"/>
                  <a:gd name="T33" fmla="*/ 11 h 1759"/>
                  <a:gd name="T34" fmla="*/ 34 w 1620"/>
                  <a:gd name="T35" fmla="*/ 11 h 1759"/>
                  <a:gd name="T36" fmla="*/ 32 w 1620"/>
                  <a:gd name="T37" fmla="*/ 12 h 1759"/>
                  <a:gd name="T38" fmla="*/ 31 w 1620"/>
                  <a:gd name="T39" fmla="*/ 12 h 1759"/>
                  <a:gd name="T40" fmla="*/ 28 w 1620"/>
                  <a:gd name="T41" fmla="*/ 12 h 1759"/>
                  <a:gd name="T42" fmla="*/ 26 w 1620"/>
                  <a:gd name="T43" fmla="*/ 11 h 1759"/>
                  <a:gd name="T44" fmla="*/ 24 w 1620"/>
                  <a:gd name="T45" fmla="*/ 11 h 1759"/>
                  <a:gd name="T46" fmla="*/ 21 w 1620"/>
                  <a:gd name="T47" fmla="*/ 11 h 1759"/>
                  <a:gd name="T48" fmla="*/ 19 w 1620"/>
                  <a:gd name="T49" fmla="*/ 11 h 1759"/>
                  <a:gd name="T50" fmla="*/ 17 w 1620"/>
                  <a:gd name="T51" fmla="*/ 11 h 1759"/>
                  <a:gd name="T52" fmla="*/ 15 w 1620"/>
                  <a:gd name="T53" fmla="*/ 11 h 1759"/>
                  <a:gd name="T54" fmla="*/ 13 w 1620"/>
                  <a:gd name="T55" fmla="*/ 11 h 1759"/>
                  <a:gd name="T56" fmla="*/ 11 w 1620"/>
                  <a:gd name="T57" fmla="*/ 9 h 1759"/>
                  <a:gd name="T58" fmla="*/ 10 w 1620"/>
                  <a:gd name="T59" fmla="*/ 9 h 1759"/>
                  <a:gd name="T60" fmla="*/ 8 w 1620"/>
                  <a:gd name="T61" fmla="*/ 9 h 1759"/>
                  <a:gd name="T62" fmla="*/ 5 w 1620"/>
                  <a:gd name="T63" fmla="*/ 8 h 1759"/>
                  <a:gd name="T64" fmla="*/ 4 w 1620"/>
                  <a:gd name="T65" fmla="*/ 8 h 1759"/>
                  <a:gd name="T66" fmla="*/ 4 w 1620"/>
                  <a:gd name="T67" fmla="*/ 8 h 1759"/>
                  <a:gd name="T68" fmla="*/ 4 w 1620"/>
                  <a:gd name="T69" fmla="*/ 7 h 1759"/>
                  <a:gd name="T70" fmla="*/ 0 w 1620"/>
                  <a:gd name="T71" fmla="*/ 6 h 17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0"/>
                  <a:gd name="T109" fmla="*/ 0 h 1759"/>
                  <a:gd name="T110" fmla="*/ 1620 w 1620"/>
                  <a:gd name="T111" fmla="*/ 1759 h 17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0" h="1759">
                    <a:moveTo>
                      <a:pt x="1620" y="0"/>
                    </a:moveTo>
                    <a:lnTo>
                      <a:pt x="1620" y="16"/>
                    </a:lnTo>
                    <a:lnTo>
                      <a:pt x="1620" y="31"/>
                    </a:lnTo>
                    <a:lnTo>
                      <a:pt x="1619" y="120"/>
                    </a:lnTo>
                    <a:lnTo>
                      <a:pt x="1616" y="208"/>
                    </a:lnTo>
                    <a:lnTo>
                      <a:pt x="1610" y="294"/>
                    </a:lnTo>
                    <a:lnTo>
                      <a:pt x="1602" y="379"/>
                    </a:lnTo>
                    <a:lnTo>
                      <a:pt x="1593" y="463"/>
                    </a:lnTo>
                    <a:lnTo>
                      <a:pt x="1581" y="545"/>
                    </a:lnTo>
                    <a:lnTo>
                      <a:pt x="1568" y="625"/>
                    </a:lnTo>
                    <a:lnTo>
                      <a:pt x="1552" y="704"/>
                    </a:lnTo>
                    <a:lnTo>
                      <a:pt x="1535" y="780"/>
                    </a:lnTo>
                    <a:lnTo>
                      <a:pt x="1516" y="855"/>
                    </a:lnTo>
                    <a:lnTo>
                      <a:pt x="1495" y="927"/>
                    </a:lnTo>
                    <a:lnTo>
                      <a:pt x="1472" y="997"/>
                    </a:lnTo>
                    <a:lnTo>
                      <a:pt x="1448" y="1065"/>
                    </a:lnTo>
                    <a:lnTo>
                      <a:pt x="1423" y="1130"/>
                    </a:lnTo>
                    <a:lnTo>
                      <a:pt x="1396" y="1193"/>
                    </a:lnTo>
                    <a:lnTo>
                      <a:pt x="1367" y="1253"/>
                    </a:lnTo>
                    <a:lnTo>
                      <a:pt x="1337" y="1310"/>
                    </a:lnTo>
                    <a:lnTo>
                      <a:pt x="1306" y="1364"/>
                    </a:lnTo>
                    <a:lnTo>
                      <a:pt x="1273" y="1416"/>
                    </a:lnTo>
                    <a:lnTo>
                      <a:pt x="1239" y="1464"/>
                    </a:lnTo>
                    <a:lnTo>
                      <a:pt x="1204" y="1509"/>
                    </a:lnTo>
                    <a:lnTo>
                      <a:pt x="1168" y="1550"/>
                    </a:lnTo>
                    <a:lnTo>
                      <a:pt x="1131" y="1589"/>
                    </a:lnTo>
                    <a:lnTo>
                      <a:pt x="1092" y="1623"/>
                    </a:lnTo>
                    <a:lnTo>
                      <a:pt x="1053" y="1654"/>
                    </a:lnTo>
                    <a:lnTo>
                      <a:pt x="1013" y="1681"/>
                    </a:lnTo>
                    <a:lnTo>
                      <a:pt x="972" y="1705"/>
                    </a:lnTo>
                    <a:lnTo>
                      <a:pt x="951" y="1715"/>
                    </a:lnTo>
                    <a:lnTo>
                      <a:pt x="930" y="1724"/>
                    </a:lnTo>
                    <a:lnTo>
                      <a:pt x="909" y="1732"/>
                    </a:lnTo>
                    <a:lnTo>
                      <a:pt x="888" y="1739"/>
                    </a:lnTo>
                    <a:lnTo>
                      <a:pt x="866" y="1745"/>
                    </a:lnTo>
                    <a:lnTo>
                      <a:pt x="844" y="1750"/>
                    </a:lnTo>
                    <a:lnTo>
                      <a:pt x="822" y="1754"/>
                    </a:lnTo>
                    <a:lnTo>
                      <a:pt x="800" y="1757"/>
                    </a:lnTo>
                    <a:lnTo>
                      <a:pt x="778" y="1758"/>
                    </a:lnTo>
                    <a:lnTo>
                      <a:pt x="756" y="1759"/>
                    </a:lnTo>
                    <a:lnTo>
                      <a:pt x="727" y="1758"/>
                    </a:lnTo>
                    <a:lnTo>
                      <a:pt x="697" y="1755"/>
                    </a:lnTo>
                    <a:lnTo>
                      <a:pt x="668" y="1750"/>
                    </a:lnTo>
                    <a:lnTo>
                      <a:pt x="639" y="1743"/>
                    </a:lnTo>
                    <a:lnTo>
                      <a:pt x="611" y="1734"/>
                    </a:lnTo>
                    <a:lnTo>
                      <a:pt x="582" y="1724"/>
                    </a:lnTo>
                    <a:lnTo>
                      <a:pt x="554" y="1711"/>
                    </a:lnTo>
                    <a:lnTo>
                      <a:pt x="526" y="1697"/>
                    </a:lnTo>
                    <a:lnTo>
                      <a:pt x="499" y="1681"/>
                    </a:lnTo>
                    <a:lnTo>
                      <a:pt x="472" y="1663"/>
                    </a:lnTo>
                    <a:lnTo>
                      <a:pt x="445" y="1643"/>
                    </a:lnTo>
                    <a:lnTo>
                      <a:pt x="418" y="1622"/>
                    </a:lnTo>
                    <a:lnTo>
                      <a:pt x="392" y="1599"/>
                    </a:lnTo>
                    <a:lnTo>
                      <a:pt x="366" y="1574"/>
                    </a:lnTo>
                    <a:lnTo>
                      <a:pt x="341" y="1547"/>
                    </a:lnTo>
                    <a:lnTo>
                      <a:pt x="317" y="1519"/>
                    </a:lnTo>
                    <a:lnTo>
                      <a:pt x="292" y="1489"/>
                    </a:lnTo>
                    <a:lnTo>
                      <a:pt x="268" y="1458"/>
                    </a:lnTo>
                    <a:lnTo>
                      <a:pt x="245" y="1425"/>
                    </a:lnTo>
                    <a:lnTo>
                      <a:pt x="223" y="1391"/>
                    </a:lnTo>
                    <a:lnTo>
                      <a:pt x="200" y="1355"/>
                    </a:lnTo>
                    <a:lnTo>
                      <a:pt x="179" y="1318"/>
                    </a:lnTo>
                    <a:lnTo>
                      <a:pt x="158" y="1279"/>
                    </a:lnTo>
                    <a:lnTo>
                      <a:pt x="138" y="1239"/>
                    </a:lnTo>
                    <a:lnTo>
                      <a:pt x="118" y="1197"/>
                    </a:lnTo>
                    <a:lnTo>
                      <a:pt x="99" y="1154"/>
                    </a:lnTo>
                    <a:lnTo>
                      <a:pt x="81" y="1110"/>
                    </a:lnTo>
                    <a:lnTo>
                      <a:pt x="63" y="1064"/>
                    </a:lnTo>
                    <a:lnTo>
                      <a:pt x="46" y="1017"/>
                    </a:lnTo>
                    <a:lnTo>
                      <a:pt x="30" y="969"/>
                    </a:lnTo>
                    <a:lnTo>
                      <a:pt x="15" y="920"/>
                    </a:lnTo>
                    <a:lnTo>
                      <a:pt x="0" y="86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1" name="Freeform 8"/>
              <p:cNvSpPr>
                <a:spLocks/>
              </p:cNvSpPr>
              <p:nvPr/>
            </p:nvSpPr>
            <p:spPr bwMode="auto">
              <a:xfrm>
                <a:off x="2148" y="2928"/>
                <a:ext cx="60" cy="87"/>
              </a:xfrm>
              <a:custGeom>
                <a:avLst/>
                <a:gdLst>
                  <a:gd name="T0" fmla="*/ 6 w 65"/>
                  <a:gd name="T1" fmla="*/ 3 h 104"/>
                  <a:gd name="T2" fmla="*/ 6 w 65"/>
                  <a:gd name="T3" fmla="*/ 0 h 104"/>
                  <a:gd name="T4" fmla="*/ 0 w 65"/>
                  <a:gd name="T5" fmla="*/ 3 h 104"/>
                  <a:gd name="T6" fmla="*/ 6 w 65"/>
                  <a:gd name="T7" fmla="*/ 3 h 104"/>
                  <a:gd name="T8" fmla="*/ 6 w 65"/>
                  <a:gd name="T9" fmla="*/ 3 h 104"/>
                  <a:gd name="T10" fmla="*/ 0 60000 65536"/>
                  <a:gd name="T11" fmla="*/ 0 60000 65536"/>
                  <a:gd name="T12" fmla="*/ 0 60000 65536"/>
                  <a:gd name="T13" fmla="*/ 0 60000 65536"/>
                  <a:gd name="T14" fmla="*/ 0 60000 65536"/>
                  <a:gd name="T15" fmla="*/ 0 w 65"/>
                  <a:gd name="T16" fmla="*/ 0 h 104"/>
                  <a:gd name="T17" fmla="*/ 65 w 65"/>
                  <a:gd name="T18" fmla="*/ 104 h 104"/>
                </a:gdLst>
                <a:ahLst/>
                <a:cxnLst>
                  <a:cxn ang="T10">
                    <a:pos x="T0" y="T1"/>
                  </a:cxn>
                  <a:cxn ang="T11">
                    <a:pos x="T2" y="T3"/>
                  </a:cxn>
                  <a:cxn ang="T12">
                    <a:pos x="T4" y="T5"/>
                  </a:cxn>
                  <a:cxn ang="T13">
                    <a:pos x="T6" y="T7"/>
                  </a:cxn>
                  <a:cxn ang="T14">
                    <a:pos x="T8" y="T9"/>
                  </a:cxn>
                </a:cxnLst>
                <a:rect l="T15" t="T16" r="T17" b="T18"/>
                <a:pathLst>
                  <a:path w="65" h="104">
                    <a:moveTo>
                      <a:pt x="65" y="87"/>
                    </a:moveTo>
                    <a:lnTo>
                      <a:pt x="7" y="0"/>
                    </a:lnTo>
                    <a:lnTo>
                      <a:pt x="0" y="104"/>
                    </a:lnTo>
                    <a:lnTo>
                      <a:pt x="24" y="66"/>
                    </a:lnTo>
                    <a:lnTo>
                      <a:pt x="65" y="87"/>
                    </a:lnTo>
                    <a:close/>
                  </a:path>
                </a:pathLst>
              </a:custGeom>
              <a:solidFill>
                <a:srgbClr val="0000FF"/>
              </a:solidFill>
              <a:ln w="28575">
                <a:solidFill>
                  <a:srgbClr val="0000FF"/>
                </a:solidFill>
                <a:round/>
                <a:headEnd/>
                <a:tailEnd/>
              </a:ln>
            </p:spPr>
            <p:txBody>
              <a:bodyPr/>
              <a:lstStyle/>
              <a:p>
                <a:endParaRPr lang="zh-CN" altLang="en-US"/>
              </a:p>
            </p:txBody>
          </p:sp>
          <p:sp>
            <p:nvSpPr>
              <p:cNvPr id="28702" name="Freeform 9"/>
              <p:cNvSpPr>
                <a:spLocks/>
              </p:cNvSpPr>
              <p:nvPr/>
            </p:nvSpPr>
            <p:spPr bwMode="auto">
              <a:xfrm>
                <a:off x="2104" y="2440"/>
                <a:ext cx="1544" cy="1448"/>
              </a:xfrm>
              <a:custGeom>
                <a:avLst/>
                <a:gdLst>
                  <a:gd name="T0" fmla="*/ 74 w 1728"/>
                  <a:gd name="T1" fmla="*/ 3 h 1728"/>
                  <a:gd name="T2" fmla="*/ 74 w 1728"/>
                  <a:gd name="T3" fmla="*/ 3 h 1728"/>
                  <a:gd name="T4" fmla="*/ 72 w 1728"/>
                  <a:gd name="T5" fmla="*/ 3 h 1728"/>
                  <a:gd name="T6" fmla="*/ 71 w 1728"/>
                  <a:gd name="T7" fmla="*/ 4 h 1728"/>
                  <a:gd name="T8" fmla="*/ 71 w 1728"/>
                  <a:gd name="T9" fmla="*/ 6 h 1728"/>
                  <a:gd name="T10" fmla="*/ 70 w 1728"/>
                  <a:gd name="T11" fmla="*/ 7 h 1728"/>
                  <a:gd name="T12" fmla="*/ 67 w 1728"/>
                  <a:gd name="T13" fmla="*/ 8 h 1728"/>
                  <a:gd name="T14" fmla="*/ 63 w 1728"/>
                  <a:gd name="T15" fmla="*/ 8 h 1728"/>
                  <a:gd name="T16" fmla="*/ 63 w 1728"/>
                  <a:gd name="T17" fmla="*/ 9 h 1728"/>
                  <a:gd name="T18" fmla="*/ 59 w 1728"/>
                  <a:gd name="T19" fmla="*/ 9 h 1728"/>
                  <a:gd name="T20" fmla="*/ 56 w 1728"/>
                  <a:gd name="T21" fmla="*/ 11 h 1728"/>
                  <a:gd name="T22" fmla="*/ 53 w 1728"/>
                  <a:gd name="T23" fmla="*/ 11 h 1728"/>
                  <a:gd name="T24" fmla="*/ 50 w 1728"/>
                  <a:gd name="T25" fmla="*/ 11 h 1728"/>
                  <a:gd name="T26" fmla="*/ 45 w 1728"/>
                  <a:gd name="T27" fmla="*/ 11 h 1728"/>
                  <a:gd name="T28" fmla="*/ 45 w 1728"/>
                  <a:gd name="T29" fmla="*/ 11 h 1728"/>
                  <a:gd name="T30" fmla="*/ 43 w 1728"/>
                  <a:gd name="T31" fmla="*/ 11 h 1728"/>
                  <a:gd name="T32" fmla="*/ 40 w 1728"/>
                  <a:gd name="T33" fmla="*/ 11 h 1728"/>
                  <a:gd name="T34" fmla="*/ 40 w 1728"/>
                  <a:gd name="T35" fmla="*/ 11 h 1728"/>
                  <a:gd name="T36" fmla="*/ 37 w 1728"/>
                  <a:gd name="T37" fmla="*/ 11 h 1728"/>
                  <a:gd name="T38" fmla="*/ 36 w 1728"/>
                  <a:gd name="T39" fmla="*/ 11 h 1728"/>
                  <a:gd name="T40" fmla="*/ 33 w 1728"/>
                  <a:gd name="T41" fmla="*/ 11 h 1728"/>
                  <a:gd name="T42" fmla="*/ 32 w 1728"/>
                  <a:gd name="T43" fmla="*/ 11 h 1728"/>
                  <a:gd name="T44" fmla="*/ 29 w 1728"/>
                  <a:gd name="T45" fmla="*/ 11 h 1728"/>
                  <a:gd name="T46" fmla="*/ 29 w 1728"/>
                  <a:gd name="T47" fmla="*/ 11 h 1728"/>
                  <a:gd name="T48" fmla="*/ 24 w 1728"/>
                  <a:gd name="T49" fmla="*/ 11 h 1728"/>
                  <a:gd name="T50" fmla="*/ 21 w 1728"/>
                  <a:gd name="T51" fmla="*/ 11 h 1728"/>
                  <a:gd name="T52" fmla="*/ 19 w 1728"/>
                  <a:gd name="T53" fmla="*/ 11 h 1728"/>
                  <a:gd name="T54" fmla="*/ 15 w 1728"/>
                  <a:gd name="T55" fmla="*/ 9 h 1728"/>
                  <a:gd name="T56" fmla="*/ 12 w 1728"/>
                  <a:gd name="T57" fmla="*/ 9 h 1728"/>
                  <a:gd name="T58" fmla="*/ 10 w 1728"/>
                  <a:gd name="T59" fmla="*/ 8 h 1728"/>
                  <a:gd name="T60" fmla="*/ 8 w 1728"/>
                  <a:gd name="T61" fmla="*/ 7 h 1728"/>
                  <a:gd name="T62" fmla="*/ 5 w 1728"/>
                  <a:gd name="T63" fmla="*/ 7 h 1728"/>
                  <a:gd name="T64" fmla="*/ 4 w 1728"/>
                  <a:gd name="T65" fmla="*/ 6 h 1728"/>
                  <a:gd name="T66" fmla="*/ 4 w 1728"/>
                  <a:gd name="T67" fmla="*/ 4 h 1728"/>
                  <a:gd name="T68" fmla="*/ 4 w 1728"/>
                  <a:gd name="T69" fmla="*/ 3 h 1728"/>
                  <a:gd name="T70" fmla="*/ 4 w 1728"/>
                  <a:gd name="T71" fmla="*/ 3 h 1728"/>
                  <a:gd name="T72" fmla="*/ 1 w 1728"/>
                  <a:gd name="T73" fmla="*/ 3 h 17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28"/>
                  <a:gd name="T112" fmla="*/ 0 h 1728"/>
                  <a:gd name="T113" fmla="*/ 1728 w 1728"/>
                  <a:gd name="T114" fmla="*/ 1728 h 17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28" h="1728">
                    <a:moveTo>
                      <a:pt x="1728" y="18"/>
                    </a:moveTo>
                    <a:lnTo>
                      <a:pt x="1726" y="106"/>
                    </a:lnTo>
                    <a:lnTo>
                      <a:pt x="1723" y="193"/>
                    </a:lnTo>
                    <a:lnTo>
                      <a:pt x="1717" y="279"/>
                    </a:lnTo>
                    <a:lnTo>
                      <a:pt x="1709" y="363"/>
                    </a:lnTo>
                    <a:lnTo>
                      <a:pt x="1699" y="446"/>
                    </a:lnTo>
                    <a:lnTo>
                      <a:pt x="1687" y="527"/>
                    </a:lnTo>
                    <a:lnTo>
                      <a:pt x="1673" y="607"/>
                    </a:lnTo>
                    <a:lnTo>
                      <a:pt x="1658" y="685"/>
                    </a:lnTo>
                    <a:lnTo>
                      <a:pt x="1640" y="761"/>
                    </a:lnTo>
                    <a:lnTo>
                      <a:pt x="1621" y="834"/>
                    </a:lnTo>
                    <a:lnTo>
                      <a:pt x="1600" y="906"/>
                    </a:lnTo>
                    <a:lnTo>
                      <a:pt x="1577" y="975"/>
                    </a:lnTo>
                    <a:lnTo>
                      <a:pt x="1553" y="1042"/>
                    </a:lnTo>
                    <a:lnTo>
                      <a:pt x="1528" y="1107"/>
                    </a:lnTo>
                    <a:lnTo>
                      <a:pt x="1500" y="1169"/>
                    </a:lnTo>
                    <a:lnTo>
                      <a:pt x="1472" y="1228"/>
                    </a:lnTo>
                    <a:lnTo>
                      <a:pt x="1442" y="1285"/>
                    </a:lnTo>
                    <a:lnTo>
                      <a:pt x="1411" y="1338"/>
                    </a:lnTo>
                    <a:lnTo>
                      <a:pt x="1378" y="1389"/>
                    </a:lnTo>
                    <a:lnTo>
                      <a:pt x="1344" y="1437"/>
                    </a:lnTo>
                    <a:lnTo>
                      <a:pt x="1309" y="1481"/>
                    </a:lnTo>
                    <a:lnTo>
                      <a:pt x="1273" y="1522"/>
                    </a:lnTo>
                    <a:lnTo>
                      <a:pt x="1236" y="1560"/>
                    </a:lnTo>
                    <a:lnTo>
                      <a:pt x="1198" y="1594"/>
                    </a:lnTo>
                    <a:lnTo>
                      <a:pt x="1159" y="1625"/>
                    </a:lnTo>
                    <a:lnTo>
                      <a:pt x="1119" y="1651"/>
                    </a:lnTo>
                    <a:lnTo>
                      <a:pt x="1079" y="1674"/>
                    </a:lnTo>
                    <a:lnTo>
                      <a:pt x="1058" y="1684"/>
                    </a:lnTo>
                    <a:lnTo>
                      <a:pt x="1037" y="1693"/>
                    </a:lnTo>
                    <a:lnTo>
                      <a:pt x="1016" y="1701"/>
                    </a:lnTo>
                    <a:lnTo>
                      <a:pt x="995" y="1708"/>
                    </a:lnTo>
                    <a:lnTo>
                      <a:pt x="973" y="1714"/>
                    </a:lnTo>
                    <a:lnTo>
                      <a:pt x="952" y="1719"/>
                    </a:lnTo>
                    <a:lnTo>
                      <a:pt x="930" y="1723"/>
                    </a:lnTo>
                    <a:lnTo>
                      <a:pt x="908" y="1726"/>
                    </a:lnTo>
                    <a:lnTo>
                      <a:pt x="886" y="1727"/>
                    </a:lnTo>
                    <a:lnTo>
                      <a:pt x="864" y="1728"/>
                    </a:lnTo>
                    <a:lnTo>
                      <a:pt x="842" y="1727"/>
                    </a:lnTo>
                    <a:lnTo>
                      <a:pt x="820" y="1726"/>
                    </a:lnTo>
                    <a:lnTo>
                      <a:pt x="798" y="1723"/>
                    </a:lnTo>
                    <a:lnTo>
                      <a:pt x="776" y="1719"/>
                    </a:lnTo>
                    <a:lnTo>
                      <a:pt x="754" y="1714"/>
                    </a:lnTo>
                    <a:lnTo>
                      <a:pt x="732" y="1708"/>
                    </a:lnTo>
                    <a:lnTo>
                      <a:pt x="711" y="1701"/>
                    </a:lnTo>
                    <a:lnTo>
                      <a:pt x="690" y="1693"/>
                    </a:lnTo>
                    <a:lnTo>
                      <a:pt x="669" y="1684"/>
                    </a:lnTo>
                    <a:lnTo>
                      <a:pt x="648" y="1674"/>
                    </a:lnTo>
                    <a:lnTo>
                      <a:pt x="607" y="1650"/>
                    </a:lnTo>
                    <a:lnTo>
                      <a:pt x="567" y="1623"/>
                    </a:lnTo>
                    <a:lnTo>
                      <a:pt x="528" y="1592"/>
                    </a:lnTo>
                    <a:lnTo>
                      <a:pt x="490" y="1558"/>
                    </a:lnTo>
                    <a:lnTo>
                      <a:pt x="452" y="1519"/>
                    </a:lnTo>
                    <a:lnTo>
                      <a:pt x="416" y="1478"/>
                    </a:lnTo>
                    <a:lnTo>
                      <a:pt x="381" y="1433"/>
                    </a:lnTo>
                    <a:lnTo>
                      <a:pt x="347" y="1385"/>
                    </a:lnTo>
                    <a:lnTo>
                      <a:pt x="315" y="1333"/>
                    </a:lnTo>
                    <a:lnTo>
                      <a:pt x="283" y="1279"/>
                    </a:lnTo>
                    <a:lnTo>
                      <a:pt x="253" y="1222"/>
                    </a:lnTo>
                    <a:lnTo>
                      <a:pt x="225" y="1162"/>
                    </a:lnTo>
                    <a:lnTo>
                      <a:pt x="197" y="1099"/>
                    </a:lnTo>
                    <a:lnTo>
                      <a:pt x="172" y="1034"/>
                    </a:lnTo>
                    <a:lnTo>
                      <a:pt x="148" y="966"/>
                    </a:lnTo>
                    <a:lnTo>
                      <a:pt x="125" y="896"/>
                    </a:lnTo>
                    <a:lnTo>
                      <a:pt x="104" y="824"/>
                    </a:lnTo>
                    <a:lnTo>
                      <a:pt x="85" y="749"/>
                    </a:lnTo>
                    <a:lnTo>
                      <a:pt x="68" y="673"/>
                    </a:lnTo>
                    <a:lnTo>
                      <a:pt x="52" y="594"/>
                    </a:lnTo>
                    <a:lnTo>
                      <a:pt x="39" y="514"/>
                    </a:lnTo>
                    <a:lnTo>
                      <a:pt x="27" y="432"/>
                    </a:lnTo>
                    <a:lnTo>
                      <a:pt x="18" y="348"/>
                    </a:lnTo>
                    <a:lnTo>
                      <a:pt x="10" y="263"/>
                    </a:lnTo>
                    <a:lnTo>
                      <a:pt x="4" y="177"/>
                    </a:lnTo>
                    <a:lnTo>
                      <a:pt x="1" y="8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3" name="Freeform 10"/>
              <p:cNvSpPr>
                <a:spLocks/>
              </p:cNvSpPr>
              <p:nvPr/>
            </p:nvSpPr>
            <p:spPr bwMode="auto">
              <a:xfrm>
                <a:off x="2184" y="2039"/>
                <a:ext cx="1353" cy="250"/>
              </a:xfrm>
              <a:custGeom>
                <a:avLst/>
                <a:gdLst>
                  <a:gd name="T0" fmla="*/ 0 w 1506"/>
                  <a:gd name="T1" fmla="*/ 3 h 298"/>
                  <a:gd name="T2" fmla="*/ 4 w 1506"/>
                  <a:gd name="T3" fmla="*/ 3 h 298"/>
                  <a:gd name="T4" fmla="*/ 4 w 1506"/>
                  <a:gd name="T5" fmla="*/ 3 h 298"/>
                  <a:gd name="T6" fmla="*/ 6 w 1506"/>
                  <a:gd name="T7" fmla="*/ 3 h 298"/>
                  <a:gd name="T8" fmla="*/ 9 w 1506"/>
                  <a:gd name="T9" fmla="*/ 3 h 298"/>
                  <a:gd name="T10" fmla="*/ 11 w 1506"/>
                  <a:gd name="T11" fmla="*/ 3 h 298"/>
                  <a:gd name="T12" fmla="*/ 13 w 1506"/>
                  <a:gd name="T13" fmla="*/ 3 h 298"/>
                  <a:gd name="T14" fmla="*/ 16 w 1506"/>
                  <a:gd name="T15" fmla="*/ 3 h 298"/>
                  <a:gd name="T16" fmla="*/ 18 w 1506"/>
                  <a:gd name="T17" fmla="*/ 3 h 298"/>
                  <a:gd name="T18" fmla="*/ 21 w 1506"/>
                  <a:gd name="T19" fmla="*/ 3 h 298"/>
                  <a:gd name="T20" fmla="*/ 23 w 1506"/>
                  <a:gd name="T21" fmla="*/ 3 h 298"/>
                  <a:gd name="T22" fmla="*/ 26 w 1506"/>
                  <a:gd name="T23" fmla="*/ 3 h 298"/>
                  <a:gd name="T24" fmla="*/ 29 w 1506"/>
                  <a:gd name="T25" fmla="*/ 3 h 298"/>
                  <a:gd name="T26" fmla="*/ 31 w 1506"/>
                  <a:gd name="T27" fmla="*/ 3 h 298"/>
                  <a:gd name="T28" fmla="*/ 34 w 1506"/>
                  <a:gd name="T29" fmla="*/ 3 h 298"/>
                  <a:gd name="T30" fmla="*/ 36 w 1506"/>
                  <a:gd name="T31" fmla="*/ 1 h 298"/>
                  <a:gd name="T32" fmla="*/ 39 w 1506"/>
                  <a:gd name="T33" fmla="*/ 0 h 298"/>
                  <a:gd name="T34" fmla="*/ 40 w 1506"/>
                  <a:gd name="T35" fmla="*/ 1 h 298"/>
                  <a:gd name="T36" fmla="*/ 44 w 1506"/>
                  <a:gd name="T37" fmla="*/ 3 h 298"/>
                  <a:gd name="T38" fmla="*/ 45 w 1506"/>
                  <a:gd name="T39" fmla="*/ 3 h 298"/>
                  <a:gd name="T40" fmla="*/ 49 w 1506"/>
                  <a:gd name="T41" fmla="*/ 3 h 298"/>
                  <a:gd name="T42" fmla="*/ 50 w 1506"/>
                  <a:gd name="T43" fmla="*/ 3 h 298"/>
                  <a:gd name="T44" fmla="*/ 53 w 1506"/>
                  <a:gd name="T45" fmla="*/ 3 h 298"/>
                  <a:gd name="T46" fmla="*/ 55 w 1506"/>
                  <a:gd name="T47" fmla="*/ 3 h 298"/>
                  <a:gd name="T48" fmla="*/ 58 w 1506"/>
                  <a:gd name="T49" fmla="*/ 3 h 298"/>
                  <a:gd name="T50" fmla="*/ 60 w 1506"/>
                  <a:gd name="T51" fmla="*/ 3 h 298"/>
                  <a:gd name="T52" fmla="*/ 61 w 1506"/>
                  <a:gd name="T53" fmla="*/ 3 h 298"/>
                  <a:gd name="T54" fmla="*/ 66 w 1506"/>
                  <a:gd name="T55" fmla="*/ 3 h 298"/>
                  <a:gd name="T56" fmla="*/ 67 w 1506"/>
                  <a:gd name="T57" fmla="*/ 3 h 298"/>
                  <a:gd name="T58" fmla="*/ 68 w 1506"/>
                  <a:gd name="T59" fmla="*/ 3 h 298"/>
                  <a:gd name="T60" fmla="*/ 72 w 1506"/>
                  <a:gd name="T61" fmla="*/ 3 h 298"/>
                  <a:gd name="T62" fmla="*/ 74 w 1506"/>
                  <a:gd name="T63" fmla="*/ 3 h 298"/>
                  <a:gd name="T64" fmla="*/ 75 w 1506"/>
                  <a:gd name="T65" fmla="*/ 3 h 2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6"/>
                  <a:gd name="T100" fmla="*/ 0 h 298"/>
                  <a:gd name="T101" fmla="*/ 1506 w 1506"/>
                  <a:gd name="T102" fmla="*/ 298 h 2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6" h="298">
                    <a:moveTo>
                      <a:pt x="0" y="298"/>
                    </a:moveTo>
                    <a:lnTo>
                      <a:pt x="43" y="263"/>
                    </a:lnTo>
                    <a:lnTo>
                      <a:pt x="86" y="230"/>
                    </a:lnTo>
                    <a:lnTo>
                      <a:pt x="131" y="199"/>
                    </a:lnTo>
                    <a:lnTo>
                      <a:pt x="176" y="170"/>
                    </a:lnTo>
                    <a:lnTo>
                      <a:pt x="223" y="143"/>
                    </a:lnTo>
                    <a:lnTo>
                      <a:pt x="270" y="119"/>
                    </a:lnTo>
                    <a:lnTo>
                      <a:pt x="318" y="97"/>
                    </a:lnTo>
                    <a:lnTo>
                      <a:pt x="367" y="77"/>
                    </a:lnTo>
                    <a:lnTo>
                      <a:pt x="416" y="59"/>
                    </a:lnTo>
                    <a:lnTo>
                      <a:pt x="467" y="43"/>
                    </a:lnTo>
                    <a:lnTo>
                      <a:pt x="517" y="30"/>
                    </a:lnTo>
                    <a:lnTo>
                      <a:pt x="568" y="19"/>
                    </a:lnTo>
                    <a:lnTo>
                      <a:pt x="620" y="11"/>
                    </a:lnTo>
                    <a:lnTo>
                      <a:pt x="671" y="5"/>
                    </a:lnTo>
                    <a:lnTo>
                      <a:pt x="724" y="1"/>
                    </a:lnTo>
                    <a:lnTo>
                      <a:pt x="776" y="0"/>
                    </a:lnTo>
                    <a:lnTo>
                      <a:pt x="825" y="1"/>
                    </a:lnTo>
                    <a:lnTo>
                      <a:pt x="873" y="4"/>
                    </a:lnTo>
                    <a:lnTo>
                      <a:pt x="922" y="10"/>
                    </a:lnTo>
                    <a:lnTo>
                      <a:pt x="970" y="17"/>
                    </a:lnTo>
                    <a:lnTo>
                      <a:pt x="1017" y="26"/>
                    </a:lnTo>
                    <a:lnTo>
                      <a:pt x="1065" y="38"/>
                    </a:lnTo>
                    <a:lnTo>
                      <a:pt x="1111" y="51"/>
                    </a:lnTo>
                    <a:lnTo>
                      <a:pt x="1158" y="67"/>
                    </a:lnTo>
                    <a:lnTo>
                      <a:pt x="1204" y="84"/>
                    </a:lnTo>
                    <a:lnTo>
                      <a:pt x="1249" y="104"/>
                    </a:lnTo>
                    <a:lnTo>
                      <a:pt x="1294" y="125"/>
                    </a:lnTo>
                    <a:lnTo>
                      <a:pt x="1338" y="149"/>
                    </a:lnTo>
                    <a:lnTo>
                      <a:pt x="1381" y="174"/>
                    </a:lnTo>
                    <a:lnTo>
                      <a:pt x="1424" y="201"/>
                    </a:lnTo>
                    <a:lnTo>
                      <a:pt x="1465" y="230"/>
                    </a:lnTo>
                    <a:lnTo>
                      <a:pt x="1506"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4" name="Freeform 11"/>
              <p:cNvSpPr>
                <a:spLocks/>
              </p:cNvSpPr>
              <p:nvPr/>
            </p:nvSpPr>
            <p:spPr bwMode="auto">
              <a:xfrm>
                <a:off x="1056" y="1104"/>
                <a:ext cx="960" cy="1157"/>
              </a:xfrm>
              <a:custGeom>
                <a:avLst/>
                <a:gdLst>
                  <a:gd name="T0" fmla="*/ 938059158 w 576"/>
                  <a:gd name="T1" fmla="*/ 2147483646 h 533"/>
                  <a:gd name="T2" fmla="*/ 871596963 w 576"/>
                  <a:gd name="T3" fmla="*/ 2147483646 h 533"/>
                  <a:gd name="T4" fmla="*/ 806250622 w 576"/>
                  <a:gd name="T5" fmla="*/ 2147483646 h 533"/>
                  <a:gd name="T6" fmla="*/ 740396428 w 576"/>
                  <a:gd name="T7" fmla="*/ 2147483646 h 533"/>
                  <a:gd name="T8" fmla="*/ 675927713 w 576"/>
                  <a:gd name="T9" fmla="*/ 2147483646 h 533"/>
                  <a:gd name="T10" fmla="*/ 613703000 w 576"/>
                  <a:gd name="T11" fmla="*/ 2147483646 h 533"/>
                  <a:gd name="T12" fmla="*/ 552351025 w 576"/>
                  <a:gd name="T13" fmla="*/ 2147483646 h 533"/>
                  <a:gd name="T14" fmla="*/ 490628978 w 576"/>
                  <a:gd name="T15" fmla="*/ 2147483646 h 533"/>
                  <a:gd name="T16" fmla="*/ 432056558 w 576"/>
                  <a:gd name="T17" fmla="*/ 2147483646 h 533"/>
                  <a:gd name="T18" fmla="*/ 373549322 w 576"/>
                  <a:gd name="T19" fmla="*/ 2147483646 h 533"/>
                  <a:gd name="T20" fmla="*/ 315548755 w 576"/>
                  <a:gd name="T21" fmla="*/ 2147483646 h 533"/>
                  <a:gd name="T22" fmla="*/ 259234038 w 576"/>
                  <a:gd name="T23" fmla="*/ 2147483646 h 533"/>
                  <a:gd name="T24" fmla="*/ 205131542 w 576"/>
                  <a:gd name="T25" fmla="*/ 2147483646 h 533"/>
                  <a:gd name="T26" fmla="*/ 151340788 w 576"/>
                  <a:gd name="T27" fmla="*/ 2147483646 h 533"/>
                  <a:gd name="T28" fmla="*/ 99694070 w 576"/>
                  <a:gd name="T29" fmla="*/ 2147483646 h 533"/>
                  <a:gd name="T30" fmla="*/ 48463663 w 576"/>
                  <a:gd name="T31" fmla="*/ 2147483646 h 533"/>
                  <a:gd name="T32" fmla="*/ 0 w 576"/>
                  <a:gd name="T33" fmla="*/ 0 h 5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6"/>
                  <a:gd name="T52" fmla="*/ 0 h 533"/>
                  <a:gd name="T53" fmla="*/ 576 w 576"/>
                  <a:gd name="T54" fmla="*/ 533 h 5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6" h="533">
                    <a:moveTo>
                      <a:pt x="576" y="533"/>
                    </a:moveTo>
                    <a:lnTo>
                      <a:pt x="535" y="512"/>
                    </a:lnTo>
                    <a:lnTo>
                      <a:pt x="495" y="488"/>
                    </a:lnTo>
                    <a:lnTo>
                      <a:pt x="455" y="464"/>
                    </a:lnTo>
                    <a:lnTo>
                      <a:pt x="415" y="437"/>
                    </a:lnTo>
                    <a:lnTo>
                      <a:pt x="377" y="409"/>
                    </a:lnTo>
                    <a:lnTo>
                      <a:pt x="339" y="379"/>
                    </a:lnTo>
                    <a:lnTo>
                      <a:pt x="301" y="348"/>
                    </a:lnTo>
                    <a:lnTo>
                      <a:pt x="265" y="315"/>
                    </a:lnTo>
                    <a:lnTo>
                      <a:pt x="229" y="281"/>
                    </a:lnTo>
                    <a:lnTo>
                      <a:pt x="194" y="245"/>
                    </a:lnTo>
                    <a:lnTo>
                      <a:pt x="159" y="208"/>
                    </a:lnTo>
                    <a:lnTo>
                      <a:pt x="126" y="169"/>
                    </a:lnTo>
                    <a:lnTo>
                      <a:pt x="93" y="129"/>
                    </a:lnTo>
                    <a:lnTo>
                      <a:pt x="61" y="87"/>
                    </a:lnTo>
                    <a:lnTo>
                      <a:pt x="30" y="44"/>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5" name="Freeform 12"/>
              <p:cNvSpPr>
                <a:spLocks/>
              </p:cNvSpPr>
              <p:nvPr/>
            </p:nvSpPr>
            <p:spPr bwMode="auto">
              <a:xfrm>
                <a:off x="768" y="1584"/>
                <a:ext cx="1249" cy="696"/>
              </a:xfrm>
              <a:custGeom>
                <a:avLst/>
                <a:gdLst>
                  <a:gd name="T0" fmla="*/ 188969474 w 803"/>
                  <a:gd name="T1" fmla="*/ 2147483646 h 241"/>
                  <a:gd name="T2" fmla="*/ 176549707 w 803"/>
                  <a:gd name="T3" fmla="*/ 2147483646 h 241"/>
                  <a:gd name="T4" fmla="*/ 164288411 w 803"/>
                  <a:gd name="T5" fmla="*/ 2147483646 h 241"/>
                  <a:gd name="T6" fmla="*/ 151715954 w 803"/>
                  <a:gd name="T7" fmla="*/ 2147483646 h 241"/>
                  <a:gd name="T8" fmla="*/ 139492829 w 803"/>
                  <a:gd name="T9" fmla="*/ 2147483646 h 241"/>
                  <a:gd name="T10" fmla="*/ 127207209 w 803"/>
                  <a:gd name="T11" fmla="*/ 2147483646 h 241"/>
                  <a:gd name="T12" fmla="*/ 115272514 w 803"/>
                  <a:gd name="T13" fmla="*/ 2147483646 h 241"/>
                  <a:gd name="T14" fmla="*/ 103003331 w 803"/>
                  <a:gd name="T15" fmla="*/ 2147483646 h 241"/>
                  <a:gd name="T16" fmla="*/ 91357848 w 803"/>
                  <a:gd name="T17" fmla="*/ 2147483646 h 241"/>
                  <a:gd name="T18" fmla="*/ 79278566 w 803"/>
                  <a:gd name="T19" fmla="*/ 2147483646 h 241"/>
                  <a:gd name="T20" fmla="*/ 67472686 w 803"/>
                  <a:gd name="T21" fmla="*/ 2147483646 h 241"/>
                  <a:gd name="T22" fmla="*/ 56043011 w 803"/>
                  <a:gd name="T23" fmla="*/ 2147483646 h 241"/>
                  <a:gd name="T24" fmla="*/ 44460869 w 803"/>
                  <a:gd name="T25" fmla="*/ 2147483646 h 241"/>
                  <a:gd name="T26" fmla="*/ 33144971 w 803"/>
                  <a:gd name="T27" fmla="*/ 2147483646 h 241"/>
                  <a:gd name="T28" fmla="*/ 22025078 w 803"/>
                  <a:gd name="T29" fmla="*/ 2147483646 h 241"/>
                  <a:gd name="T30" fmla="*/ 10899766 w 803"/>
                  <a:gd name="T31" fmla="*/ 2147483646 h 241"/>
                  <a:gd name="T32" fmla="*/ 0 w 803"/>
                  <a:gd name="T33" fmla="*/ 0 h 2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3"/>
                  <a:gd name="T52" fmla="*/ 0 h 241"/>
                  <a:gd name="T53" fmla="*/ 803 w 803"/>
                  <a:gd name="T54" fmla="*/ 241 h 2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3" h="241">
                    <a:moveTo>
                      <a:pt x="803" y="241"/>
                    </a:moveTo>
                    <a:lnTo>
                      <a:pt x="750" y="240"/>
                    </a:lnTo>
                    <a:lnTo>
                      <a:pt x="698" y="237"/>
                    </a:lnTo>
                    <a:lnTo>
                      <a:pt x="645" y="232"/>
                    </a:lnTo>
                    <a:lnTo>
                      <a:pt x="593" y="226"/>
                    </a:lnTo>
                    <a:lnTo>
                      <a:pt x="541" y="217"/>
                    </a:lnTo>
                    <a:lnTo>
                      <a:pt x="490" y="206"/>
                    </a:lnTo>
                    <a:lnTo>
                      <a:pt x="438" y="194"/>
                    </a:lnTo>
                    <a:lnTo>
                      <a:pt x="388" y="180"/>
                    </a:lnTo>
                    <a:lnTo>
                      <a:pt x="337" y="164"/>
                    </a:lnTo>
                    <a:lnTo>
                      <a:pt x="287" y="146"/>
                    </a:lnTo>
                    <a:lnTo>
                      <a:pt x="238" y="126"/>
                    </a:lnTo>
                    <a:lnTo>
                      <a:pt x="189" y="104"/>
                    </a:lnTo>
                    <a:lnTo>
                      <a:pt x="141" y="81"/>
                    </a:lnTo>
                    <a:lnTo>
                      <a:pt x="93" y="56"/>
                    </a:lnTo>
                    <a:lnTo>
                      <a:pt x="46" y="29"/>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Freeform 13"/>
              <p:cNvSpPr>
                <a:spLocks/>
              </p:cNvSpPr>
              <p:nvPr/>
            </p:nvSpPr>
            <p:spPr bwMode="auto">
              <a:xfrm>
                <a:off x="1864" y="1677"/>
                <a:ext cx="195" cy="563"/>
              </a:xfrm>
              <a:custGeom>
                <a:avLst/>
                <a:gdLst>
                  <a:gd name="T0" fmla="*/ 11 w 217"/>
                  <a:gd name="T1" fmla="*/ 5 h 673"/>
                  <a:gd name="T2" fmla="*/ 10 w 217"/>
                  <a:gd name="T3" fmla="*/ 5 h 673"/>
                  <a:gd name="T4" fmla="*/ 10 w 217"/>
                  <a:gd name="T5" fmla="*/ 5 h 673"/>
                  <a:gd name="T6" fmla="*/ 9 w 217"/>
                  <a:gd name="T7" fmla="*/ 4 h 673"/>
                  <a:gd name="T8" fmla="*/ 8 w 217"/>
                  <a:gd name="T9" fmla="*/ 4 h 673"/>
                  <a:gd name="T10" fmla="*/ 7 w 217"/>
                  <a:gd name="T11" fmla="*/ 4 h 673"/>
                  <a:gd name="T12" fmla="*/ 6 w 217"/>
                  <a:gd name="T13" fmla="*/ 3 h 673"/>
                  <a:gd name="T14" fmla="*/ 5 w 217"/>
                  <a:gd name="T15" fmla="*/ 3 h 673"/>
                  <a:gd name="T16" fmla="*/ 4 w 217"/>
                  <a:gd name="T17" fmla="*/ 3 h 673"/>
                  <a:gd name="T18" fmla="*/ 4 w 217"/>
                  <a:gd name="T19" fmla="*/ 3 h 673"/>
                  <a:gd name="T20" fmla="*/ 4 w 217"/>
                  <a:gd name="T21" fmla="*/ 3 h 673"/>
                  <a:gd name="T22" fmla="*/ 4 w 217"/>
                  <a:gd name="T23" fmla="*/ 3 h 673"/>
                  <a:gd name="T24" fmla="*/ 4 w 217"/>
                  <a:gd name="T25" fmla="*/ 3 h 673"/>
                  <a:gd name="T26" fmla="*/ 4 w 217"/>
                  <a:gd name="T27" fmla="*/ 3 h 673"/>
                  <a:gd name="T28" fmla="*/ 4 w 217"/>
                  <a:gd name="T29" fmla="*/ 3 h 673"/>
                  <a:gd name="T30" fmla="*/ 4 w 217"/>
                  <a:gd name="T31" fmla="*/ 3 h 673"/>
                  <a:gd name="T32" fmla="*/ 0 w 217"/>
                  <a:gd name="T33" fmla="*/ 0 h 6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7"/>
                  <a:gd name="T52" fmla="*/ 0 h 673"/>
                  <a:gd name="T53" fmla="*/ 217 w 217"/>
                  <a:gd name="T54" fmla="*/ 673 h 6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7" h="673">
                    <a:moveTo>
                      <a:pt x="217" y="673"/>
                    </a:moveTo>
                    <a:lnTo>
                      <a:pt x="200" y="646"/>
                    </a:lnTo>
                    <a:lnTo>
                      <a:pt x="184" y="616"/>
                    </a:lnTo>
                    <a:lnTo>
                      <a:pt x="168" y="584"/>
                    </a:lnTo>
                    <a:lnTo>
                      <a:pt x="152" y="550"/>
                    </a:lnTo>
                    <a:lnTo>
                      <a:pt x="137" y="514"/>
                    </a:lnTo>
                    <a:lnTo>
                      <a:pt x="122" y="476"/>
                    </a:lnTo>
                    <a:lnTo>
                      <a:pt x="108" y="437"/>
                    </a:lnTo>
                    <a:lnTo>
                      <a:pt x="94" y="395"/>
                    </a:lnTo>
                    <a:lnTo>
                      <a:pt x="80" y="352"/>
                    </a:lnTo>
                    <a:lnTo>
                      <a:pt x="67" y="306"/>
                    </a:lnTo>
                    <a:lnTo>
                      <a:pt x="55" y="259"/>
                    </a:lnTo>
                    <a:lnTo>
                      <a:pt x="43" y="211"/>
                    </a:lnTo>
                    <a:lnTo>
                      <a:pt x="31" y="160"/>
                    </a:lnTo>
                    <a:lnTo>
                      <a:pt x="20" y="108"/>
                    </a:lnTo>
                    <a:lnTo>
                      <a:pt x="10" y="5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14"/>
              <p:cNvSpPr>
                <a:spLocks/>
              </p:cNvSpPr>
              <p:nvPr/>
            </p:nvSpPr>
            <p:spPr bwMode="auto">
              <a:xfrm>
                <a:off x="2629" y="2365"/>
                <a:ext cx="934" cy="132"/>
              </a:xfrm>
              <a:custGeom>
                <a:avLst/>
                <a:gdLst>
                  <a:gd name="T0" fmla="*/ 15 w 1089"/>
                  <a:gd name="T1" fmla="*/ 0 h 114"/>
                  <a:gd name="T2" fmla="*/ 13 w 1089"/>
                  <a:gd name="T3" fmla="*/ 1586 h 114"/>
                  <a:gd name="T4" fmla="*/ 13 w 1089"/>
                  <a:gd name="T5" fmla="*/ 2982 h 114"/>
                  <a:gd name="T6" fmla="*/ 11 w 1089"/>
                  <a:gd name="T7" fmla="*/ 4234 h 114"/>
                  <a:gd name="T8" fmla="*/ 9 w 1089"/>
                  <a:gd name="T9" fmla="*/ 5124 h 114"/>
                  <a:gd name="T10" fmla="*/ 8 w 1089"/>
                  <a:gd name="T11" fmla="*/ 5933 h 114"/>
                  <a:gd name="T12" fmla="*/ 7 w 1089"/>
                  <a:gd name="T13" fmla="*/ 6502 h 114"/>
                  <a:gd name="T14" fmla="*/ 6 w 1089"/>
                  <a:gd name="T15" fmla="*/ 6855 h 114"/>
                  <a:gd name="T16" fmla="*/ 4 w 1089"/>
                  <a:gd name="T17" fmla="*/ 6894 h 114"/>
                  <a:gd name="T18" fmla="*/ 3 w 1089"/>
                  <a:gd name="T19" fmla="*/ 6870 h 114"/>
                  <a:gd name="T20" fmla="*/ 3 w 1089"/>
                  <a:gd name="T21" fmla="*/ 6635 h 114"/>
                  <a:gd name="T22" fmla="*/ 3 w 1089"/>
                  <a:gd name="T23" fmla="*/ 6206 h 114"/>
                  <a:gd name="T24" fmla="*/ 0 w 1089"/>
                  <a:gd name="T25" fmla="*/ 5615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9"/>
                  <a:gd name="T40" fmla="*/ 0 h 114"/>
                  <a:gd name="T41" fmla="*/ 1089 w 108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9" h="114">
                    <a:moveTo>
                      <a:pt x="1089" y="0"/>
                    </a:moveTo>
                    <a:lnTo>
                      <a:pt x="1002" y="26"/>
                    </a:lnTo>
                    <a:lnTo>
                      <a:pt x="912" y="49"/>
                    </a:lnTo>
                    <a:lnTo>
                      <a:pt x="820" y="69"/>
                    </a:lnTo>
                    <a:lnTo>
                      <a:pt x="726" y="85"/>
                    </a:lnTo>
                    <a:lnTo>
                      <a:pt x="630" y="98"/>
                    </a:lnTo>
                    <a:lnTo>
                      <a:pt x="532" y="107"/>
                    </a:lnTo>
                    <a:lnTo>
                      <a:pt x="434" y="112"/>
                    </a:lnTo>
                    <a:lnTo>
                      <a:pt x="335" y="114"/>
                    </a:lnTo>
                    <a:lnTo>
                      <a:pt x="250" y="113"/>
                    </a:lnTo>
                    <a:lnTo>
                      <a:pt x="166" y="109"/>
                    </a:lnTo>
                    <a:lnTo>
                      <a:pt x="83" y="102"/>
                    </a:lnTo>
                    <a:lnTo>
                      <a:pt x="0" y="92"/>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15"/>
              <p:cNvSpPr>
                <a:spLocks/>
              </p:cNvSpPr>
              <p:nvPr/>
            </p:nvSpPr>
            <p:spPr bwMode="auto">
              <a:xfrm>
                <a:off x="2592" y="2439"/>
                <a:ext cx="88" cy="76"/>
              </a:xfrm>
              <a:custGeom>
                <a:avLst/>
                <a:gdLst>
                  <a:gd name="T0" fmla="*/ 3 w 103"/>
                  <a:gd name="T1" fmla="*/ 0 h 66"/>
                  <a:gd name="T2" fmla="*/ 0 w 103"/>
                  <a:gd name="T3" fmla="*/ 997 h 66"/>
                  <a:gd name="T4" fmla="*/ 3 w 103"/>
                  <a:gd name="T5" fmla="*/ 3433 h 66"/>
                  <a:gd name="T6" fmla="*/ 3 w 103"/>
                  <a:gd name="T7" fmla="*/ 1522 h 66"/>
                  <a:gd name="T8" fmla="*/ 3 w 103"/>
                  <a:gd name="T9" fmla="*/ 0 h 66"/>
                  <a:gd name="T10" fmla="*/ 0 60000 65536"/>
                  <a:gd name="T11" fmla="*/ 0 60000 65536"/>
                  <a:gd name="T12" fmla="*/ 0 60000 65536"/>
                  <a:gd name="T13" fmla="*/ 0 60000 65536"/>
                  <a:gd name="T14" fmla="*/ 0 60000 65536"/>
                  <a:gd name="T15" fmla="*/ 0 w 103"/>
                  <a:gd name="T16" fmla="*/ 0 h 66"/>
                  <a:gd name="T17" fmla="*/ 103 w 103"/>
                  <a:gd name="T18" fmla="*/ 66 h 66"/>
                </a:gdLst>
                <a:ahLst/>
                <a:cxnLst>
                  <a:cxn ang="T10">
                    <a:pos x="T0" y="T1"/>
                  </a:cxn>
                  <a:cxn ang="T11">
                    <a:pos x="T2" y="T3"/>
                  </a:cxn>
                  <a:cxn ang="T12">
                    <a:pos x="T4" y="T5"/>
                  </a:cxn>
                  <a:cxn ang="T13">
                    <a:pos x="T6" y="T7"/>
                  </a:cxn>
                  <a:cxn ang="T14">
                    <a:pos x="T8" y="T9"/>
                  </a:cxn>
                </a:cxnLst>
                <a:rect l="T15" t="T16" r="T17" b="T18"/>
                <a:pathLst>
                  <a:path w="103" h="66">
                    <a:moveTo>
                      <a:pt x="103" y="0"/>
                    </a:moveTo>
                    <a:lnTo>
                      <a:pt x="0" y="19"/>
                    </a:lnTo>
                    <a:lnTo>
                      <a:pt x="93" y="66"/>
                    </a:lnTo>
                    <a:lnTo>
                      <a:pt x="67" y="29"/>
                    </a:lnTo>
                    <a:lnTo>
                      <a:pt x="103" y="0"/>
                    </a:lnTo>
                    <a:close/>
                  </a:path>
                </a:pathLst>
              </a:custGeom>
              <a:solidFill>
                <a:srgbClr val="0000FF"/>
              </a:solidFill>
              <a:ln w="28575">
                <a:solidFill>
                  <a:srgbClr val="0000FF"/>
                </a:solidFill>
                <a:round/>
                <a:headEnd/>
                <a:tailEnd/>
              </a:ln>
            </p:spPr>
            <p:txBody>
              <a:bodyPr/>
              <a:lstStyle/>
              <a:p>
                <a:endParaRPr lang="zh-CN" altLang="en-US"/>
              </a:p>
            </p:txBody>
          </p:sp>
          <p:sp>
            <p:nvSpPr>
              <p:cNvPr id="28709" name="Freeform 16"/>
              <p:cNvSpPr>
                <a:spLocks/>
              </p:cNvSpPr>
              <p:nvPr/>
            </p:nvSpPr>
            <p:spPr bwMode="auto">
              <a:xfrm>
                <a:off x="3703" y="1210"/>
                <a:ext cx="770" cy="1043"/>
              </a:xfrm>
              <a:custGeom>
                <a:avLst/>
                <a:gdLst>
                  <a:gd name="T0" fmla="*/ 41 w 858"/>
                  <a:gd name="T1" fmla="*/ 0 h 1246"/>
                  <a:gd name="T2" fmla="*/ 41 w 858"/>
                  <a:gd name="T3" fmla="*/ 3 h 1246"/>
                  <a:gd name="T4" fmla="*/ 41 w 858"/>
                  <a:gd name="T5" fmla="*/ 3 h 1246"/>
                  <a:gd name="T6" fmla="*/ 41 w 858"/>
                  <a:gd name="T7" fmla="*/ 3 h 1246"/>
                  <a:gd name="T8" fmla="*/ 39 w 858"/>
                  <a:gd name="T9" fmla="*/ 3 h 1246"/>
                  <a:gd name="T10" fmla="*/ 39 w 858"/>
                  <a:gd name="T11" fmla="*/ 3 h 1246"/>
                  <a:gd name="T12" fmla="*/ 39 w 858"/>
                  <a:gd name="T13" fmla="*/ 3 h 1246"/>
                  <a:gd name="T14" fmla="*/ 39 w 858"/>
                  <a:gd name="T15" fmla="*/ 3 h 1246"/>
                  <a:gd name="T16" fmla="*/ 39 w 858"/>
                  <a:gd name="T17" fmla="*/ 3 h 1246"/>
                  <a:gd name="T18" fmla="*/ 37 w 858"/>
                  <a:gd name="T19" fmla="*/ 3 h 1246"/>
                  <a:gd name="T20" fmla="*/ 35 w 858"/>
                  <a:gd name="T21" fmla="*/ 3 h 1246"/>
                  <a:gd name="T22" fmla="*/ 35 w 858"/>
                  <a:gd name="T23" fmla="*/ 4 h 1246"/>
                  <a:gd name="T24" fmla="*/ 35 w 858"/>
                  <a:gd name="T25" fmla="*/ 4 h 1246"/>
                  <a:gd name="T26" fmla="*/ 33 w 858"/>
                  <a:gd name="T27" fmla="*/ 5 h 1246"/>
                  <a:gd name="T28" fmla="*/ 31 w 858"/>
                  <a:gd name="T29" fmla="*/ 5 h 1246"/>
                  <a:gd name="T30" fmla="*/ 31 w 858"/>
                  <a:gd name="T31" fmla="*/ 5 h 1246"/>
                  <a:gd name="T32" fmla="*/ 30 w 858"/>
                  <a:gd name="T33" fmla="*/ 6 h 1246"/>
                  <a:gd name="T34" fmla="*/ 28 w 858"/>
                  <a:gd name="T35" fmla="*/ 6 h 1246"/>
                  <a:gd name="T36" fmla="*/ 27 w 858"/>
                  <a:gd name="T37" fmla="*/ 6 h 1246"/>
                  <a:gd name="T38" fmla="*/ 25 w 858"/>
                  <a:gd name="T39" fmla="*/ 7 h 1246"/>
                  <a:gd name="T40" fmla="*/ 22 w 858"/>
                  <a:gd name="T41" fmla="*/ 7 h 1246"/>
                  <a:gd name="T42" fmla="*/ 22 w 858"/>
                  <a:gd name="T43" fmla="*/ 7 h 1246"/>
                  <a:gd name="T44" fmla="*/ 20 w 858"/>
                  <a:gd name="T45" fmla="*/ 7 h 1246"/>
                  <a:gd name="T46" fmla="*/ 18 w 858"/>
                  <a:gd name="T47" fmla="*/ 7 h 1246"/>
                  <a:gd name="T48" fmla="*/ 16 w 858"/>
                  <a:gd name="T49" fmla="*/ 8 h 1246"/>
                  <a:gd name="T50" fmla="*/ 14 w 858"/>
                  <a:gd name="T51" fmla="*/ 8 h 1246"/>
                  <a:gd name="T52" fmla="*/ 13 w 858"/>
                  <a:gd name="T53" fmla="*/ 8 h 1246"/>
                  <a:gd name="T54" fmla="*/ 11 w 858"/>
                  <a:gd name="T55" fmla="*/ 8 h 1246"/>
                  <a:gd name="T56" fmla="*/ 9 w 858"/>
                  <a:gd name="T57" fmla="*/ 8 h 1246"/>
                  <a:gd name="T58" fmla="*/ 7 w 858"/>
                  <a:gd name="T59" fmla="*/ 8 h 1246"/>
                  <a:gd name="T60" fmla="*/ 4 w 858"/>
                  <a:gd name="T61" fmla="*/ 8 h 1246"/>
                  <a:gd name="T62" fmla="*/ 4 w 858"/>
                  <a:gd name="T63" fmla="*/ 8 h 1246"/>
                  <a:gd name="T64" fmla="*/ 0 w 858"/>
                  <a:gd name="T65" fmla="*/ 9 h 1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8"/>
                  <a:gd name="T100" fmla="*/ 0 h 1246"/>
                  <a:gd name="T101" fmla="*/ 858 w 858"/>
                  <a:gd name="T102" fmla="*/ 1246 h 1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8" h="1246">
                    <a:moveTo>
                      <a:pt x="858" y="0"/>
                    </a:moveTo>
                    <a:lnTo>
                      <a:pt x="855" y="52"/>
                    </a:lnTo>
                    <a:lnTo>
                      <a:pt x="850" y="103"/>
                    </a:lnTo>
                    <a:lnTo>
                      <a:pt x="843" y="154"/>
                    </a:lnTo>
                    <a:lnTo>
                      <a:pt x="834" y="205"/>
                    </a:lnTo>
                    <a:lnTo>
                      <a:pt x="824" y="255"/>
                    </a:lnTo>
                    <a:lnTo>
                      <a:pt x="812" y="304"/>
                    </a:lnTo>
                    <a:lnTo>
                      <a:pt x="799" y="352"/>
                    </a:lnTo>
                    <a:lnTo>
                      <a:pt x="783" y="400"/>
                    </a:lnTo>
                    <a:lnTo>
                      <a:pt x="766" y="448"/>
                    </a:lnTo>
                    <a:lnTo>
                      <a:pt x="748" y="494"/>
                    </a:lnTo>
                    <a:lnTo>
                      <a:pt x="728" y="540"/>
                    </a:lnTo>
                    <a:lnTo>
                      <a:pt x="707" y="585"/>
                    </a:lnTo>
                    <a:lnTo>
                      <a:pt x="684" y="629"/>
                    </a:lnTo>
                    <a:lnTo>
                      <a:pt x="659" y="672"/>
                    </a:lnTo>
                    <a:lnTo>
                      <a:pt x="633" y="714"/>
                    </a:lnTo>
                    <a:lnTo>
                      <a:pt x="606" y="755"/>
                    </a:lnTo>
                    <a:lnTo>
                      <a:pt x="577" y="796"/>
                    </a:lnTo>
                    <a:lnTo>
                      <a:pt x="547" y="835"/>
                    </a:lnTo>
                    <a:lnTo>
                      <a:pt x="516" y="873"/>
                    </a:lnTo>
                    <a:lnTo>
                      <a:pt x="483" y="909"/>
                    </a:lnTo>
                    <a:lnTo>
                      <a:pt x="449" y="945"/>
                    </a:lnTo>
                    <a:lnTo>
                      <a:pt x="414" y="979"/>
                    </a:lnTo>
                    <a:lnTo>
                      <a:pt x="378" y="1012"/>
                    </a:lnTo>
                    <a:lnTo>
                      <a:pt x="340" y="1044"/>
                    </a:lnTo>
                    <a:lnTo>
                      <a:pt x="302" y="1075"/>
                    </a:lnTo>
                    <a:lnTo>
                      <a:pt x="262" y="1104"/>
                    </a:lnTo>
                    <a:lnTo>
                      <a:pt x="221" y="1131"/>
                    </a:lnTo>
                    <a:lnTo>
                      <a:pt x="179" y="1157"/>
                    </a:lnTo>
                    <a:lnTo>
                      <a:pt x="135" y="1182"/>
                    </a:lnTo>
                    <a:lnTo>
                      <a:pt x="91" y="1205"/>
                    </a:lnTo>
                    <a:lnTo>
                      <a:pt x="46" y="1226"/>
                    </a:lnTo>
                    <a:lnTo>
                      <a:pt x="0" y="124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0" name="Freeform 17"/>
              <p:cNvSpPr>
                <a:spLocks/>
              </p:cNvSpPr>
              <p:nvPr/>
            </p:nvSpPr>
            <p:spPr bwMode="auto">
              <a:xfrm>
                <a:off x="4443" y="1154"/>
                <a:ext cx="60" cy="84"/>
              </a:xfrm>
              <a:custGeom>
                <a:avLst/>
                <a:gdLst>
                  <a:gd name="T0" fmla="*/ 4 w 67"/>
                  <a:gd name="T1" fmla="*/ 3 h 100"/>
                  <a:gd name="T2" fmla="*/ 4 w 67"/>
                  <a:gd name="T3" fmla="*/ 0 h 100"/>
                  <a:gd name="T4" fmla="*/ 0 w 67"/>
                  <a:gd name="T5" fmla="*/ 3 h 100"/>
                  <a:gd name="T6" fmla="*/ 4 w 67"/>
                  <a:gd name="T7" fmla="*/ 3 h 100"/>
                  <a:gd name="T8" fmla="*/ 4 w 67"/>
                  <a:gd name="T9" fmla="*/ 3 h 100"/>
                  <a:gd name="T10" fmla="*/ 0 60000 65536"/>
                  <a:gd name="T11" fmla="*/ 0 60000 65536"/>
                  <a:gd name="T12" fmla="*/ 0 60000 65536"/>
                  <a:gd name="T13" fmla="*/ 0 60000 65536"/>
                  <a:gd name="T14" fmla="*/ 0 60000 65536"/>
                  <a:gd name="T15" fmla="*/ 0 w 67"/>
                  <a:gd name="T16" fmla="*/ 0 h 100"/>
                  <a:gd name="T17" fmla="*/ 67 w 67"/>
                  <a:gd name="T18" fmla="*/ 100 h 100"/>
                </a:gdLst>
                <a:ahLst/>
                <a:cxnLst>
                  <a:cxn ang="T10">
                    <a:pos x="T0" y="T1"/>
                  </a:cxn>
                  <a:cxn ang="T11">
                    <a:pos x="T2" y="T3"/>
                  </a:cxn>
                  <a:cxn ang="T12">
                    <a:pos x="T4" y="T5"/>
                  </a:cxn>
                  <a:cxn ang="T13">
                    <a:pos x="T6" y="T7"/>
                  </a:cxn>
                  <a:cxn ang="T14">
                    <a:pos x="T8" y="T9"/>
                  </a:cxn>
                </a:cxnLst>
                <a:rect l="T15" t="T16" r="T17" b="T18"/>
                <a:pathLst>
                  <a:path w="67" h="100">
                    <a:moveTo>
                      <a:pt x="67" y="100"/>
                    </a:moveTo>
                    <a:lnTo>
                      <a:pt x="36" y="0"/>
                    </a:lnTo>
                    <a:lnTo>
                      <a:pt x="0" y="98"/>
                    </a:lnTo>
                    <a:lnTo>
                      <a:pt x="34" y="68"/>
                    </a:lnTo>
                    <a:lnTo>
                      <a:pt x="67" y="100"/>
                    </a:lnTo>
                    <a:close/>
                  </a:path>
                </a:pathLst>
              </a:custGeom>
              <a:solidFill>
                <a:srgbClr val="0000FF"/>
              </a:solidFill>
              <a:ln w="28575">
                <a:solidFill>
                  <a:srgbClr val="0000FF"/>
                </a:solidFill>
                <a:round/>
                <a:headEnd/>
                <a:tailEnd/>
              </a:ln>
            </p:spPr>
            <p:txBody>
              <a:bodyPr/>
              <a:lstStyle/>
              <a:p>
                <a:endParaRPr lang="zh-CN" altLang="en-US"/>
              </a:p>
            </p:txBody>
          </p:sp>
          <p:sp>
            <p:nvSpPr>
              <p:cNvPr id="28711" name="Freeform 18"/>
              <p:cNvSpPr>
                <a:spLocks/>
              </p:cNvSpPr>
              <p:nvPr/>
            </p:nvSpPr>
            <p:spPr bwMode="auto">
              <a:xfrm>
                <a:off x="3725" y="2398"/>
                <a:ext cx="763" cy="1194"/>
              </a:xfrm>
              <a:custGeom>
                <a:avLst/>
                <a:gdLst>
                  <a:gd name="T0" fmla="*/ 0 w 850"/>
                  <a:gd name="T1" fmla="*/ 0 h 1424"/>
                  <a:gd name="T2" fmla="*/ 4 w 850"/>
                  <a:gd name="T3" fmla="*/ 3 h 1424"/>
                  <a:gd name="T4" fmla="*/ 4 w 850"/>
                  <a:gd name="T5" fmla="*/ 3 h 1424"/>
                  <a:gd name="T6" fmla="*/ 5 w 850"/>
                  <a:gd name="T7" fmla="*/ 3 h 1424"/>
                  <a:gd name="T8" fmla="*/ 8 w 850"/>
                  <a:gd name="T9" fmla="*/ 3 h 1424"/>
                  <a:gd name="T10" fmla="*/ 10 w 850"/>
                  <a:gd name="T11" fmla="*/ 3 h 1424"/>
                  <a:gd name="T12" fmla="*/ 12 w 850"/>
                  <a:gd name="T13" fmla="*/ 3 h 1424"/>
                  <a:gd name="T14" fmla="*/ 13 w 850"/>
                  <a:gd name="T15" fmla="*/ 3 h 1424"/>
                  <a:gd name="T16" fmla="*/ 14 w 850"/>
                  <a:gd name="T17" fmla="*/ 3 h 1424"/>
                  <a:gd name="T18" fmla="*/ 16 w 850"/>
                  <a:gd name="T19" fmla="*/ 3 h 1424"/>
                  <a:gd name="T20" fmla="*/ 18 w 850"/>
                  <a:gd name="T21" fmla="*/ 3 h 1424"/>
                  <a:gd name="T22" fmla="*/ 20 w 850"/>
                  <a:gd name="T23" fmla="*/ 3 h 1424"/>
                  <a:gd name="T24" fmla="*/ 20 w 850"/>
                  <a:gd name="T25" fmla="*/ 3 h 1424"/>
                  <a:gd name="T26" fmla="*/ 22 w 850"/>
                  <a:gd name="T27" fmla="*/ 3 h 1424"/>
                  <a:gd name="T28" fmla="*/ 25 w 850"/>
                  <a:gd name="T29" fmla="*/ 3 h 1424"/>
                  <a:gd name="T30" fmla="*/ 25 w 850"/>
                  <a:gd name="T31" fmla="*/ 4 h 1424"/>
                  <a:gd name="T32" fmla="*/ 28 w 850"/>
                  <a:gd name="T33" fmla="*/ 4 h 1424"/>
                  <a:gd name="T34" fmla="*/ 28 w 850"/>
                  <a:gd name="T35" fmla="*/ 5 h 1424"/>
                  <a:gd name="T36" fmla="*/ 28 w 850"/>
                  <a:gd name="T37" fmla="*/ 5 h 1424"/>
                  <a:gd name="T38" fmla="*/ 31 w 850"/>
                  <a:gd name="T39" fmla="*/ 5 h 1424"/>
                  <a:gd name="T40" fmla="*/ 31 w 850"/>
                  <a:gd name="T41" fmla="*/ 6 h 1424"/>
                  <a:gd name="T42" fmla="*/ 33 w 850"/>
                  <a:gd name="T43" fmla="*/ 6 h 1424"/>
                  <a:gd name="T44" fmla="*/ 34 w 850"/>
                  <a:gd name="T45" fmla="*/ 7 h 1424"/>
                  <a:gd name="T46" fmla="*/ 35 w 850"/>
                  <a:gd name="T47" fmla="*/ 7 h 1424"/>
                  <a:gd name="T48" fmla="*/ 35 w 850"/>
                  <a:gd name="T49" fmla="*/ 7 h 1424"/>
                  <a:gd name="T50" fmla="*/ 37 w 850"/>
                  <a:gd name="T51" fmla="*/ 8 h 1424"/>
                  <a:gd name="T52" fmla="*/ 38 w 850"/>
                  <a:gd name="T53" fmla="*/ 8 h 1424"/>
                  <a:gd name="T54" fmla="*/ 39 w 850"/>
                  <a:gd name="T55" fmla="*/ 8 h 1424"/>
                  <a:gd name="T56" fmla="*/ 39 w 850"/>
                  <a:gd name="T57" fmla="*/ 8 h 1424"/>
                  <a:gd name="T58" fmla="*/ 39 w 850"/>
                  <a:gd name="T59" fmla="*/ 9 h 1424"/>
                  <a:gd name="T60" fmla="*/ 39 w 850"/>
                  <a:gd name="T61" fmla="*/ 9 h 1424"/>
                  <a:gd name="T62" fmla="*/ 41 w 850"/>
                  <a:gd name="T63" fmla="*/ 10 h 1424"/>
                  <a:gd name="T64" fmla="*/ 42 w 850"/>
                  <a:gd name="T65" fmla="*/ 10 h 14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0"/>
                  <a:gd name="T100" fmla="*/ 0 h 1424"/>
                  <a:gd name="T101" fmla="*/ 850 w 850"/>
                  <a:gd name="T102" fmla="*/ 1424 h 14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0" h="1424">
                    <a:moveTo>
                      <a:pt x="0" y="0"/>
                    </a:moveTo>
                    <a:lnTo>
                      <a:pt x="40" y="25"/>
                    </a:lnTo>
                    <a:lnTo>
                      <a:pt x="80" y="51"/>
                    </a:lnTo>
                    <a:lnTo>
                      <a:pt x="118" y="79"/>
                    </a:lnTo>
                    <a:lnTo>
                      <a:pt x="156" y="108"/>
                    </a:lnTo>
                    <a:lnTo>
                      <a:pt x="194" y="139"/>
                    </a:lnTo>
                    <a:lnTo>
                      <a:pt x="230" y="171"/>
                    </a:lnTo>
                    <a:lnTo>
                      <a:pt x="266" y="205"/>
                    </a:lnTo>
                    <a:lnTo>
                      <a:pt x="301" y="240"/>
                    </a:lnTo>
                    <a:lnTo>
                      <a:pt x="335" y="276"/>
                    </a:lnTo>
                    <a:lnTo>
                      <a:pt x="368" y="314"/>
                    </a:lnTo>
                    <a:lnTo>
                      <a:pt x="401" y="353"/>
                    </a:lnTo>
                    <a:lnTo>
                      <a:pt x="432" y="394"/>
                    </a:lnTo>
                    <a:lnTo>
                      <a:pt x="463" y="435"/>
                    </a:lnTo>
                    <a:lnTo>
                      <a:pt x="493" y="478"/>
                    </a:lnTo>
                    <a:lnTo>
                      <a:pt x="521" y="522"/>
                    </a:lnTo>
                    <a:lnTo>
                      <a:pt x="549" y="568"/>
                    </a:lnTo>
                    <a:lnTo>
                      <a:pt x="576" y="614"/>
                    </a:lnTo>
                    <a:lnTo>
                      <a:pt x="602" y="662"/>
                    </a:lnTo>
                    <a:lnTo>
                      <a:pt x="627" y="710"/>
                    </a:lnTo>
                    <a:lnTo>
                      <a:pt x="651" y="760"/>
                    </a:lnTo>
                    <a:lnTo>
                      <a:pt x="673" y="810"/>
                    </a:lnTo>
                    <a:lnTo>
                      <a:pt x="695" y="862"/>
                    </a:lnTo>
                    <a:lnTo>
                      <a:pt x="716" y="914"/>
                    </a:lnTo>
                    <a:lnTo>
                      <a:pt x="735" y="968"/>
                    </a:lnTo>
                    <a:lnTo>
                      <a:pt x="754" y="1022"/>
                    </a:lnTo>
                    <a:lnTo>
                      <a:pt x="771" y="1077"/>
                    </a:lnTo>
                    <a:lnTo>
                      <a:pt x="787" y="1133"/>
                    </a:lnTo>
                    <a:lnTo>
                      <a:pt x="802" y="1190"/>
                    </a:lnTo>
                    <a:lnTo>
                      <a:pt x="816" y="1247"/>
                    </a:lnTo>
                    <a:lnTo>
                      <a:pt x="829" y="1306"/>
                    </a:lnTo>
                    <a:lnTo>
                      <a:pt x="840" y="1364"/>
                    </a:lnTo>
                    <a:lnTo>
                      <a:pt x="850" y="142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2" name="Freeform 19"/>
              <p:cNvSpPr>
                <a:spLocks/>
              </p:cNvSpPr>
              <p:nvPr/>
            </p:nvSpPr>
            <p:spPr bwMode="auto">
              <a:xfrm>
                <a:off x="4455" y="3563"/>
                <a:ext cx="59" cy="86"/>
              </a:xfrm>
              <a:custGeom>
                <a:avLst/>
                <a:gdLst>
                  <a:gd name="T0" fmla="*/ 0 w 66"/>
                  <a:gd name="T1" fmla="*/ 3 h 103"/>
                  <a:gd name="T2" fmla="*/ 4 w 66"/>
                  <a:gd name="T3" fmla="*/ 3 h 103"/>
                  <a:gd name="T4" fmla="*/ 4 w 66"/>
                  <a:gd name="T5" fmla="*/ 0 h 103"/>
                  <a:gd name="T6" fmla="*/ 4 w 66"/>
                  <a:gd name="T7" fmla="*/ 3 h 103"/>
                  <a:gd name="T8" fmla="*/ 0 w 66"/>
                  <a:gd name="T9" fmla="*/ 3 h 103"/>
                  <a:gd name="T10" fmla="*/ 0 60000 65536"/>
                  <a:gd name="T11" fmla="*/ 0 60000 65536"/>
                  <a:gd name="T12" fmla="*/ 0 60000 65536"/>
                  <a:gd name="T13" fmla="*/ 0 60000 65536"/>
                  <a:gd name="T14" fmla="*/ 0 60000 65536"/>
                  <a:gd name="T15" fmla="*/ 0 w 66"/>
                  <a:gd name="T16" fmla="*/ 0 h 103"/>
                  <a:gd name="T17" fmla="*/ 66 w 66"/>
                  <a:gd name="T18" fmla="*/ 103 h 103"/>
                </a:gdLst>
                <a:ahLst/>
                <a:cxnLst>
                  <a:cxn ang="T10">
                    <a:pos x="T0" y="T1"/>
                  </a:cxn>
                  <a:cxn ang="T11">
                    <a:pos x="T2" y="T3"/>
                  </a:cxn>
                  <a:cxn ang="T12">
                    <a:pos x="T4" y="T5"/>
                  </a:cxn>
                  <a:cxn ang="T13">
                    <a:pos x="T6" y="T7"/>
                  </a:cxn>
                  <a:cxn ang="T14">
                    <a:pos x="T8" y="T9"/>
                  </a:cxn>
                </a:cxnLst>
                <a:rect l="T15" t="T16" r="T17" b="T18"/>
                <a:pathLst>
                  <a:path w="66" h="103">
                    <a:moveTo>
                      <a:pt x="0" y="10"/>
                    </a:moveTo>
                    <a:lnTo>
                      <a:pt x="48" y="103"/>
                    </a:lnTo>
                    <a:lnTo>
                      <a:pt x="66" y="0"/>
                    </a:lnTo>
                    <a:lnTo>
                      <a:pt x="38" y="36"/>
                    </a:lnTo>
                    <a:lnTo>
                      <a:pt x="0" y="10"/>
                    </a:lnTo>
                    <a:close/>
                  </a:path>
                </a:pathLst>
              </a:custGeom>
              <a:solidFill>
                <a:srgbClr val="0000FF"/>
              </a:solidFill>
              <a:ln w="28575">
                <a:solidFill>
                  <a:srgbClr val="0000FF"/>
                </a:solidFill>
                <a:round/>
                <a:headEnd/>
                <a:tailEnd/>
              </a:ln>
            </p:spPr>
            <p:txBody>
              <a:bodyPr/>
              <a:lstStyle/>
              <a:p>
                <a:endParaRPr lang="zh-CN" altLang="en-US"/>
              </a:p>
            </p:txBody>
          </p:sp>
          <p:sp>
            <p:nvSpPr>
              <p:cNvPr id="28713" name="Freeform 20"/>
              <p:cNvSpPr>
                <a:spLocks/>
              </p:cNvSpPr>
              <p:nvPr/>
            </p:nvSpPr>
            <p:spPr bwMode="auto">
              <a:xfrm>
                <a:off x="3663" y="969"/>
                <a:ext cx="294" cy="1281"/>
              </a:xfrm>
              <a:custGeom>
                <a:avLst/>
                <a:gdLst>
                  <a:gd name="T0" fmla="*/ 17 w 327"/>
                  <a:gd name="T1" fmla="*/ 0 h 1529"/>
                  <a:gd name="T2" fmla="*/ 17 w 327"/>
                  <a:gd name="T3" fmla="*/ 3 h 1529"/>
                  <a:gd name="T4" fmla="*/ 16 w 327"/>
                  <a:gd name="T5" fmla="*/ 3 h 1529"/>
                  <a:gd name="T6" fmla="*/ 16 w 327"/>
                  <a:gd name="T7" fmla="*/ 3 h 1529"/>
                  <a:gd name="T8" fmla="*/ 15 w 327"/>
                  <a:gd name="T9" fmla="*/ 3 h 1529"/>
                  <a:gd name="T10" fmla="*/ 15 w 327"/>
                  <a:gd name="T11" fmla="*/ 4 h 1529"/>
                  <a:gd name="T12" fmla="*/ 14 w 327"/>
                  <a:gd name="T13" fmla="*/ 5 h 1529"/>
                  <a:gd name="T14" fmla="*/ 13 w 327"/>
                  <a:gd name="T15" fmla="*/ 5 h 1529"/>
                  <a:gd name="T16" fmla="*/ 13 w 327"/>
                  <a:gd name="T17" fmla="*/ 6 h 1529"/>
                  <a:gd name="T18" fmla="*/ 13 w 327"/>
                  <a:gd name="T19" fmla="*/ 6 h 1529"/>
                  <a:gd name="T20" fmla="*/ 13 w 327"/>
                  <a:gd name="T21" fmla="*/ 6 h 1529"/>
                  <a:gd name="T22" fmla="*/ 12 w 327"/>
                  <a:gd name="T23" fmla="*/ 7 h 1529"/>
                  <a:gd name="T24" fmla="*/ 12 w 327"/>
                  <a:gd name="T25" fmla="*/ 7 h 1529"/>
                  <a:gd name="T26" fmla="*/ 11 w 327"/>
                  <a:gd name="T27" fmla="*/ 7 h 1529"/>
                  <a:gd name="T28" fmla="*/ 11 w 327"/>
                  <a:gd name="T29" fmla="*/ 8 h 1529"/>
                  <a:gd name="T30" fmla="*/ 10 w 327"/>
                  <a:gd name="T31" fmla="*/ 8 h 1529"/>
                  <a:gd name="T32" fmla="*/ 10 w 327"/>
                  <a:gd name="T33" fmla="*/ 8 h 1529"/>
                  <a:gd name="T34" fmla="*/ 9 w 327"/>
                  <a:gd name="T35" fmla="*/ 8 h 1529"/>
                  <a:gd name="T36" fmla="*/ 8 w 327"/>
                  <a:gd name="T37" fmla="*/ 8 h 1529"/>
                  <a:gd name="T38" fmla="*/ 7 w 327"/>
                  <a:gd name="T39" fmla="*/ 9 h 1529"/>
                  <a:gd name="T40" fmla="*/ 6 w 327"/>
                  <a:gd name="T41" fmla="*/ 9 h 1529"/>
                  <a:gd name="T42" fmla="*/ 5 w 327"/>
                  <a:gd name="T43" fmla="*/ 9 h 1529"/>
                  <a:gd name="T44" fmla="*/ 4 w 327"/>
                  <a:gd name="T45" fmla="*/ 9 h 1529"/>
                  <a:gd name="T46" fmla="*/ 4 w 327"/>
                  <a:gd name="T47" fmla="*/ 9 h 1529"/>
                  <a:gd name="T48" fmla="*/ 4 w 327"/>
                  <a:gd name="T49" fmla="*/ 9 h 1529"/>
                  <a:gd name="T50" fmla="*/ 4 w 327"/>
                  <a:gd name="T51" fmla="*/ 10 h 1529"/>
                  <a:gd name="T52" fmla="*/ 4 w 327"/>
                  <a:gd name="T53" fmla="*/ 11 h 1529"/>
                  <a:gd name="T54" fmla="*/ 4 w 327"/>
                  <a:gd name="T55" fmla="*/ 11 h 1529"/>
                  <a:gd name="T56" fmla="*/ 0 w 327"/>
                  <a:gd name="T57" fmla="*/ 11 h 15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7"/>
                  <a:gd name="T88" fmla="*/ 0 h 1529"/>
                  <a:gd name="T89" fmla="*/ 327 w 327"/>
                  <a:gd name="T90" fmla="*/ 1529 h 152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7" h="1529">
                    <a:moveTo>
                      <a:pt x="327" y="0"/>
                    </a:moveTo>
                    <a:lnTo>
                      <a:pt x="324" y="129"/>
                    </a:lnTo>
                    <a:lnTo>
                      <a:pt x="318" y="256"/>
                    </a:lnTo>
                    <a:lnTo>
                      <a:pt x="310" y="381"/>
                    </a:lnTo>
                    <a:lnTo>
                      <a:pt x="299" y="501"/>
                    </a:lnTo>
                    <a:lnTo>
                      <a:pt x="293" y="560"/>
                    </a:lnTo>
                    <a:lnTo>
                      <a:pt x="286" y="618"/>
                    </a:lnTo>
                    <a:lnTo>
                      <a:pt x="278" y="675"/>
                    </a:lnTo>
                    <a:lnTo>
                      <a:pt x="270" y="731"/>
                    </a:lnTo>
                    <a:lnTo>
                      <a:pt x="261" y="786"/>
                    </a:lnTo>
                    <a:lnTo>
                      <a:pt x="252" y="839"/>
                    </a:lnTo>
                    <a:lnTo>
                      <a:pt x="242" y="891"/>
                    </a:lnTo>
                    <a:lnTo>
                      <a:pt x="231" y="942"/>
                    </a:lnTo>
                    <a:lnTo>
                      <a:pt x="220" y="992"/>
                    </a:lnTo>
                    <a:lnTo>
                      <a:pt x="209" y="1040"/>
                    </a:lnTo>
                    <a:lnTo>
                      <a:pt x="197" y="1086"/>
                    </a:lnTo>
                    <a:lnTo>
                      <a:pt x="184" y="1131"/>
                    </a:lnTo>
                    <a:lnTo>
                      <a:pt x="171" y="1175"/>
                    </a:lnTo>
                    <a:lnTo>
                      <a:pt x="158" y="1216"/>
                    </a:lnTo>
                    <a:lnTo>
                      <a:pt x="144" y="1256"/>
                    </a:lnTo>
                    <a:lnTo>
                      <a:pt x="130" y="1294"/>
                    </a:lnTo>
                    <a:lnTo>
                      <a:pt x="115" y="1331"/>
                    </a:lnTo>
                    <a:lnTo>
                      <a:pt x="100" y="1365"/>
                    </a:lnTo>
                    <a:lnTo>
                      <a:pt x="84" y="1398"/>
                    </a:lnTo>
                    <a:lnTo>
                      <a:pt x="68" y="1428"/>
                    </a:lnTo>
                    <a:lnTo>
                      <a:pt x="52" y="1457"/>
                    </a:lnTo>
                    <a:lnTo>
                      <a:pt x="35" y="1483"/>
                    </a:lnTo>
                    <a:lnTo>
                      <a:pt x="18" y="1507"/>
                    </a:lnTo>
                    <a:lnTo>
                      <a:pt x="0" y="152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Freeform 21"/>
              <p:cNvSpPr>
                <a:spLocks/>
              </p:cNvSpPr>
              <p:nvPr/>
            </p:nvSpPr>
            <p:spPr bwMode="auto">
              <a:xfrm>
                <a:off x="3928" y="912"/>
                <a:ext cx="60" cy="83"/>
              </a:xfrm>
              <a:custGeom>
                <a:avLst/>
                <a:gdLst>
                  <a:gd name="T0" fmla="*/ 4 w 67"/>
                  <a:gd name="T1" fmla="*/ 3 h 99"/>
                  <a:gd name="T2" fmla="*/ 4 w 67"/>
                  <a:gd name="T3" fmla="*/ 0 h 99"/>
                  <a:gd name="T4" fmla="*/ 0 w 67"/>
                  <a:gd name="T5" fmla="*/ 3 h 99"/>
                  <a:gd name="T6" fmla="*/ 4 w 67"/>
                  <a:gd name="T7" fmla="*/ 3 h 99"/>
                  <a:gd name="T8" fmla="*/ 4 w 67"/>
                  <a:gd name="T9" fmla="*/ 3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67" y="99"/>
                    </a:moveTo>
                    <a:lnTo>
                      <a:pt x="33" y="0"/>
                    </a:lnTo>
                    <a:lnTo>
                      <a:pt x="0" y="99"/>
                    </a:lnTo>
                    <a:lnTo>
                      <a:pt x="33" y="68"/>
                    </a:lnTo>
                    <a:lnTo>
                      <a:pt x="67" y="99"/>
                    </a:lnTo>
                    <a:close/>
                  </a:path>
                </a:pathLst>
              </a:custGeom>
              <a:solidFill>
                <a:srgbClr val="0000FF"/>
              </a:solidFill>
              <a:ln w="28575">
                <a:solidFill>
                  <a:srgbClr val="0000FF"/>
                </a:solidFill>
                <a:round/>
                <a:headEnd/>
                <a:tailEnd/>
              </a:ln>
            </p:spPr>
            <p:txBody>
              <a:bodyPr/>
              <a:lstStyle/>
              <a:p>
                <a:endParaRPr lang="zh-CN" altLang="en-US"/>
              </a:p>
            </p:txBody>
          </p:sp>
          <p:sp>
            <p:nvSpPr>
              <p:cNvPr id="28715" name="Freeform 22"/>
              <p:cNvSpPr>
                <a:spLocks/>
              </p:cNvSpPr>
              <p:nvPr/>
            </p:nvSpPr>
            <p:spPr bwMode="auto">
              <a:xfrm>
                <a:off x="3698" y="2428"/>
                <a:ext cx="302" cy="1290"/>
              </a:xfrm>
              <a:custGeom>
                <a:avLst/>
                <a:gdLst>
                  <a:gd name="T0" fmla="*/ 0 w 337"/>
                  <a:gd name="T1" fmla="*/ 0 h 1539"/>
                  <a:gd name="T2" fmla="*/ 4 w 337"/>
                  <a:gd name="T3" fmla="*/ 3 h 1539"/>
                  <a:gd name="T4" fmla="*/ 4 w 337"/>
                  <a:gd name="T5" fmla="*/ 3 h 1539"/>
                  <a:gd name="T6" fmla="*/ 4 w 337"/>
                  <a:gd name="T7" fmla="*/ 3 h 1539"/>
                  <a:gd name="T8" fmla="*/ 4 w 337"/>
                  <a:gd name="T9" fmla="*/ 3 h 1539"/>
                  <a:gd name="T10" fmla="*/ 4 w 337"/>
                  <a:gd name="T11" fmla="*/ 3 h 1539"/>
                  <a:gd name="T12" fmla="*/ 4 w 337"/>
                  <a:gd name="T13" fmla="*/ 3 h 1539"/>
                  <a:gd name="T14" fmla="*/ 5 w 337"/>
                  <a:gd name="T15" fmla="*/ 3 h 1539"/>
                  <a:gd name="T16" fmla="*/ 6 w 337"/>
                  <a:gd name="T17" fmla="*/ 3 h 1539"/>
                  <a:gd name="T18" fmla="*/ 7 w 337"/>
                  <a:gd name="T19" fmla="*/ 3 h 1539"/>
                  <a:gd name="T20" fmla="*/ 8 w 337"/>
                  <a:gd name="T21" fmla="*/ 3 h 1539"/>
                  <a:gd name="T22" fmla="*/ 9 w 337"/>
                  <a:gd name="T23" fmla="*/ 3 h 1539"/>
                  <a:gd name="T24" fmla="*/ 10 w 337"/>
                  <a:gd name="T25" fmla="*/ 3 h 1539"/>
                  <a:gd name="T26" fmla="*/ 10 w 337"/>
                  <a:gd name="T27" fmla="*/ 3 h 1539"/>
                  <a:gd name="T28" fmla="*/ 11 w 337"/>
                  <a:gd name="T29" fmla="*/ 3 h 1539"/>
                  <a:gd name="T30" fmla="*/ 11 w 337"/>
                  <a:gd name="T31" fmla="*/ 4 h 1539"/>
                  <a:gd name="T32" fmla="*/ 12 w 337"/>
                  <a:gd name="T33" fmla="*/ 4 h 1539"/>
                  <a:gd name="T34" fmla="*/ 12 w 337"/>
                  <a:gd name="T35" fmla="*/ 5 h 1539"/>
                  <a:gd name="T36" fmla="*/ 12 w 337"/>
                  <a:gd name="T37" fmla="*/ 5 h 1539"/>
                  <a:gd name="T38" fmla="*/ 13 w 337"/>
                  <a:gd name="T39" fmla="*/ 6 h 1539"/>
                  <a:gd name="T40" fmla="*/ 13 w 337"/>
                  <a:gd name="T41" fmla="*/ 6 h 1539"/>
                  <a:gd name="T42" fmla="*/ 13 w 337"/>
                  <a:gd name="T43" fmla="*/ 6 h 1539"/>
                  <a:gd name="T44" fmla="*/ 13 w 337"/>
                  <a:gd name="T45" fmla="*/ 7 h 1539"/>
                  <a:gd name="T46" fmla="*/ 14 w 337"/>
                  <a:gd name="T47" fmla="*/ 7 h 1539"/>
                  <a:gd name="T48" fmla="*/ 14 w 337"/>
                  <a:gd name="T49" fmla="*/ 8 h 1539"/>
                  <a:gd name="T50" fmla="*/ 14 w 337"/>
                  <a:gd name="T51" fmla="*/ 8 h 1539"/>
                  <a:gd name="T52" fmla="*/ 15 w 337"/>
                  <a:gd name="T53" fmla="*/ 8 h 1539"/>
                  <a:gd name="T54" fmla="*/ 15 w 337"/>
                  <a:gd name="T55" fmla="*/ 9 h 1539"/>
                  <a:gd name="T56" fmla="*/ 16 w 337"/>
                  <a:gd name="T57" fmla="*/ 9 h 1539"/>
                  <a:gd name="T58" fmla="*/ 16 w 337"/>
                  <a:gd name="T59" fmla="*/ 11 h 15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7"/>
                  <a:gd name="T91" fmla="*/ 0 h 1539"/>
                  <a:gd name="T92" fmla="*/ 337 w 337"/>
                  <a:gd name="T93" fmla="*/ 1539 h 15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7" h="1539">
                    <a:moveTo>
                      <a:pt x="0" y="0"/>
                    </a:moveTo>
                    <a:lnTo>
                      <a:pt x="18" y="21"/>
                    </a:lnTo>
                    <a:lnTo>
                      <a:pt x="36" y="44"/>
                    </a:lnTo>
                    <a:lnTo>
                      <a:pt x="53" y="70"/>
                    </a:lnTo>
                    <a:lnTo>
                      <a:pt x="70" y="98"/>
                    </a:lnTo>
                    <a:lnTo>
                      <a:pt x="86" y="128"/>
                    </a:lnTo>
                    <a:lnTo>
                      <a:pt x="102" y="160"/>
                    </a:lnTo>
                    <a:lnTo>
                      <a:pt x="118" y="194"/>
                    </a:lnTo>
                    <a:lnTo>
                      <a:pt x="133" y="230"/>
                    </a:lnTo>
                    <a:lnTo>
                      <a:pt x="148" y="268"/>
                    </a:lnTo>
                    <a:lnTo>
                      <a:pt x="163" y="307"/>
                    </a:lnTo>
                    <a:lnTo>
                      <a:pt x="176" y="349"/>
                    </a:lnTo>
                    <a:lnTo>
                      <a:pt x="190" y="392"/>
                    </a:lnTo>
                    <a:lnTo>
                      <a:pt x="203" y="438"/>
                    </a:lnTo>
                    <a:lnTo>
                      <a:pt x="215" y="484"/>
                    </a:lnTo>
                    <a:lnTo>
                      <a:pt x="227" y="533"/>
                    </a:lnTo>
                    <a:lnTo>
                      <a:pt x="238" y="582"/>
                    </a:lnTo>
                    <a:lnTo>
                      <a:pt x="249" y="634"/>
                    </a:lnTo>
                    <a:lnTo>
                      <a:pt x="259" y="686"/>
                    </a:lnTo>
                    <a:lnTo>
                      <a:pt x="269" y="740"/>
                    </a:lnTo>
                    <a:lnTo>
                      <a:pt x="278" y="796"/>
                    </a:lnTo>
                    <a:lnTo>
                      <a:pt x="287" y="852"/>
                    </a:lnTo>
                    <a:lnTo>
                      <a:pt x="294" y="910"/>
                    </a:lnTo>
                    <a:lnTo>
                      <a:pt x="302" y="969"/>
                    </a:lnTo>
                    <a:lnTo>
                      <a:pt x="308" y="1029"/>
                    </a:lnTo>
                    <a:lnTo>
                      <a:pt x="314" y="1090"/>
                    </a:lnTo>
                    <a:lnTo>
                      <a:pt x="320" y="1151"/>
                    </a:lnTo>
                    <a:lnTo>
                      <a:pt x="328" y="1278"/>
                    </a:lnTo>
                    <a:lnTo>
                      <a:pt x="334" y="1407"/>
                    </a:lnTo>
                    <a:lnTo>
                      <a:pt x="337" y="153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23"/>
              <p:cNvSpPr>
                <a:spLocks/>
              </p:cNvSpPr>
              <p:nvPr/>
            </p:nvSpPr>
            <p:spPr bwMode="auto">
              <a:xfrm>
                <a:off x="3971" y="3693"/>
                <a:ext cx="60" cy="83"/>
              </a:xfrm>
              <a:custGeom>
                <a:avLst/>
                <a:gdLst>
                  <a:gd name="T0" fmla="*/ 0 w 67"/>
                  <a:gd name="T1" fmla="*/ 0 h 99"/>
                  <a:gd name="T2" fmla="*/ 4 w 67"/>
                  <a:gd name="T3" fmla="*/ 3 h 99"/>
                  <a:gd name="T4" fmla="*/ 4 w 67"/>
                  <a:gd name="T5" fmla="*/ 0 h 99"/>
                  <a:gd name="T6" fmla="*/ 4 w 67"/>
                  <a:gd name="T7" fmla="*/ 3 h 99"/>
                  <a:gd name="T8" fmla="*/ 0 w 67"/>
                  <a:gd name="T9" fmla="*/ 0 h 99"/>
                  <a:gd name="T10" fmla="*/ 0 60000 65536"/>
                  <a:gd name="T11" fmla="*/ 0 60000 65536"/>
                  <a:gd name="T12" fmla="*/ 0 60000 65536"/>
                  <a:gd name="T13" fmla="*/ 0 60000 65536"/>
                  <a:gd name="T14" fmla="*/ 0 60000 65536"/>
                  <a:gd name="T15" fmla="*/ 0 w 67"/>
                  <a:gd name="T16" fmla="*/ 0 h 99"/>
                  <a:gd name="T17" fmla="*/ 67 w 67"/>
                  <a:gd name="T18" fmla="*/ 99 h 99"/>
                </a:gdLst>
                <a:ahLst/>
                <a:cxnLst>
                  <a:cxn ang="T10">
                    <a:pos x="T0" y="T1"/>
                  </a:cxn>
                  <a:cxn ang="T11">
                    <a:pos x="T2" y="T3"/>
                  </a:cxn>
                  <a:cxn ang="T12">
                    <a:pos x="T4" y="T5"/>
                  </a:cxn>
                  <a:cxn ang="T13">
                    <a:pos x="T6" y="T7"/>
                  </a:cxn>
                  <a:cxn ang="T14">
                    <a:pos x="T8" y="T9"/>
                  </a:cxn>
                </a:cxnLst>
                <a:rect l="T15" t="T16" r="T17" b="T18"/>
                <a:pathLst>
                  <a:path w="67" h="99">
                    <a:moveTo>
                      <a:pt x="0" y="0"/>
                    </a:moveTo>
                    <a:lnTo>
                      <a:pt x="34" y="99"/>
                    </a:lnTo>
                    <a:lnTo>
                      <a:pt x="67" y="0"/>
                    </a:lnTo>
                    <a:lnTo>
                      <a:pt x="34" y="31"/>
                    </a:lnTo>
                    <a:lnTo>
                      <a:pt x="0" y="0"/>
                    </a:lnTo>
                    <a:close/>
                  </a:path>
                </a:pathLst>
              </a:custGeom>
              <a:solidFill>
                <a:srgbClr val="0000FF"/>
              </a:solidFill>
              <a:ln w="28575">
                <a:solidFill>
                  <a:srgbClr val="0000FF"/>
                </a:solidFill>
                <a:round/>
                <a:headEnd/>
                <a:tailEnd/>
              </a:ln>
            </p:spPr>
            <p:txBody>
              <a:bodyPr/>
              <a:lstStyle/>
              <a:p>
                <a:endParaRPr lang="zh-CN" altLang="en-US"/>
              </a:p>
            </p:txBody>
          </p:sp>
          <p:sp>
            <p:nvSpPr>
              <p:cNvPr id="28717" name="Freeform 24"/>
              <p:cNvSpPr>
                <a:spLocks/>
              </p:cNvSpPr>
              <p:nvPr/>
            </p:nvSpPr>
            <p:spPr bwMode="auto">
              <a:xfrm>
                <a:off x="3742" y="1866"/>
                <a:ext cx="992" cy="414"/>
              </a:xfrm>
              <a:custGeom>
                <a:avLst/>
                <a:gdLst>
                  <a:gd name="T0" fmla="*/ 54 w 1105"/>
                  <a:gd name="T1" fmla="*/ 0 h 494"/>
                  <a:gd name="T2" fmla="*/ 52 w 1105"/>
                  <a:gd name="T3" fmla="*/ 3 h 494"/>
                  <a:gd name="T4" fmla="*/ 48 w 1105"/>
                  <a:gd name="T5" fmla="*/ 3 h 494"/>
                  <a:gd name="T6" fmla="*/ 45 w 1105"/>
                  <a:gd name="T7" fmla="*/ 3 h 494"/>
                  <a:gd name="T8" fmla="*/ 43 w 1105"/>
                  <a:gd name="T9" fmla="*/ 3 h 494"/>
                  <a:gd name="T10" fmla="*/ 39 w 1105"/>
                  <a:gd name="T11" fmla="*/ 3 h 494"/>
                  <a:gd name="T12" fmla="*/ 35 w 1105"/>
                  <a:gd name="T13" fmla="*/ 3 h 494"/>
                  <a:gd name="T14" fmla="*/ 31 w 1105"/>
                  <a:gd name="T15" fmla="*/ 3 h 494"/>
                  <a:gd name="T16" fmla="*/ 28 w 1105"/>
                  <a:gd name="T17" fmla="*/ 3 h 494"/>
                  <a:gd name="T18" fmla="*/ 25 w 1105"/>
                  <a:gd name="T19" fmla="*/ 3 h 494"/>
                  <a:gd name="T20" fmla="*/ 22 w 1105"/>
                  <a:gd name="T21" fmla="*/ 3 h 494"/>
                  <a:gd name="T22" fmla="*/ 18 w 1105"/>
                  <a:gd name="T23" fmla="*/ 3 h 494"/>
                  <a:gd name="T24" fmla="*/ 14 w 1105"/>
                  <a:gd name="T25" fmla="*/ 3 h 494"/>
                  <a:gd name="T26" fmla="*/ 12 w 1105"/>
                  <a:gd name="T27" fmla="*/ 3 h 494"/>
                  <a:gd name="T28" fmla="*/ 10 w 1105"/>
                  <a:gd name="T29" fmla="*/ 3 h 494"/>
                  <a:gd name="T30" fmla="*/ 8 w 1105"/>
                  <a:gd name="T31" fmla="*/ 3 h 494"/>
                  <a:gd name="T32" fmla="*/ 5 w 1105"/>
                  <a:gd name="T33" fmla="*/ 3 h 494"/>
                  <a:gd name="T34" fmla="*/ 4 w 1105"/>
                  <a:gd name="T35" fmla="*/ 3 h 494"/>
                  <a:gd name="T36" fmla="*/ 4 w 1105"/>
                  <a:gd name="T37" fmla="*/ 3 h 494"/>
                  <a:gd name="T38" fmla="*/ 0 w 1105"/>
                  <a:gd name="T39" fmla="*/ 3 h 4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5"/>
                  <a:gd name="T61" fmla="*/ 0 h 494"/>
                  <a:gd name="T62" fmla="*/ 1105 w 1105"/>
                  <a:gd name="T63" fmla="*/ 494 h 4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5" h="494">
                    <a:moveTo>
                      <a:pt x="1105" y="0"/>
                    </a:moveTo>
                    <a:lnTo>
                      <a:pt x="1048" y="58"/>
                    </a:lnTo>
                    <a:lnTo>
                      <a:pt x="989" y="112"/>
                    </a:lnTo>
                    <a:lnTo>
                      <a:pt x="927" y="163"/>
                    </a:lnTo>
                    <a:lnTo>
                      <a:pt x="864" y="211"/>
                    </a:lnTo>
                    <a:lnTo>
                      <a:pt x="799" y="255"/>
                    </a:lnTo>
                    <a:lnTo>
                      <a:pt x="732" y="296"/>
                    </a:lnTo>
                    <a:lnTo>
                      <a:pt x="664" y="333"/>
                    </a:lnTo>
                    <a:lnTo>
                      <a:pt x="595" y="366"/>
                    </a:lnTo>
                    <a:lnTo>
                      <a:pt x="524" y="395"/>
                    </a:lnTo>
                    <a:lnTo>
                      <a:pt x="451" y="421"/>
                    </a:lnTo>
                    <a:lnTo>
                      <a:pt x="378" y="443"/>
                    </a:lnTo>
                    <a:lnTo>
                      <a:pt x="304" y="461"/>
                    </a:lnTo>
                    <a:lnTo>
                      <a:pt x="229" y="476"/>
                    </a:lnTo>
                    <a:lnTo>
                      <a:pt x="191" y="481"/>
                    </a:lnTo>
                    <a:lnTo>
                      <a:pt x="153" y="486"/>
                    </a:lnTo>
                    <a:lnTo>
                      <a:pt x="115" y="489"/>
                    </a:lnTo>
                    <a:lnTo>
                      <a:pt x="77" y="492"/>
                    </a:lnTo>
                    <a:lnTo>
                      <a:pt x="39" y="494"/>
                    </a:lnTo>
                    <a:lnTo>
                      <a:pt x="0" y="49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8" name="Freeform 25"/>
              <p:cNvSpPr>
                <a:spLocks/>
              </p:cNvSpPr>
              <p:nvPr/>
            </p:nvSpPr>
            <p:spPr bwMode="auto">
              <a:xfrm>
                <a:off x="4694" y="1825"/>
                <a:ext cx="81" cy="80"/>
              </a:xfrm>
              <a:custGeom>
                <a:avLst/>
                <a:gdLst>
                  <a:gd name="T0" fmla="*/ 4 w 91"/>
                  <a:gd name="T1" fmla="*/ 3 h 96"/>
                  <a:gd name="T2" fmla="*/ 4 w 91"/>
                  <a:gd name="T3" fmla="*/ 0 h 96"/>
                  <a:gd name="T4" fmla="*/ 0 w 91"/>
                  <a:gd name="T5" fmla="*/ 3 h 96"/>
                  <a:gd name="T6" fmla="*/ 4 w 91"/>
                  <a:gd name="T7" fmla="*/ 3 h 96"/>
                  <a:gd name="T8" fmla="*/ 4 w 91"/>
                  <a:gd name="T9" fmla="*/ 3 h 96"/>
                  <a:gd name="T10" fmla="*/ 0 60000 65536"/>
                  <a:gd name="T11" fmla="*/ 0 60000 65536"/>
                  <a:gd name="T12" fmla="*/ 0 60000 65536"/>
                  <a:gd name="T13" fmla="*/ 0 60000 65536"/>
                  <a:gd name="T14" fmla="*/ 0 60000 65536"/>
                  <a:gd name="T15" fmla="*/ 0 w 91"/>
                  <a:gd name="T16" fmla="*/ 0 h 96"/>
                  <a:gd name="T17" fmla="*/ 91 w 91"/>
                  <a:gd name="T18" fmla="*/ 96 h 96"/>
                </a:gdLst>
                <a:ahLst/>
                <a:cxnLst>
                  <a:cxn ang="T10">
                    <a:pos x="T0" y="T1"/>
                  </a:cxn>
                  <a:cxn ang="T11">
                    <a:pos x="T2" y="T3"/>
                  </a:cxn>
                  <a:cxn ang="T12">
                    <a:pos x="T4" y="T5"/>
                  </a:cxn>
                  <a:cxn ang="T13">
                    <a:pos x="T6" y="T7"/>
                  </a:cxn>
                  <a:cxn ang="T14">
                    <a:pos x="T8" y="T9"/>
                  </a:cxn>
                </a:cxnLst>
                <a:rect l="T15" t="T16" r="T17" b="T18"/>
                <a:pathLst>
                  <a:path w="91" h="96">
                    <a:moveTo>
                      <a:pt x="50" y="96"/>
                    </a:moveTo>
                    <a:lnTo>
                      <a:pt x="91" y="0"/>
                    </a:lnTo>
                    <a:lnTo>
                      <a:pt x="0" y="52"/>
                    </a:lnTo>
                    <a:lnTo>
                      <a:pt x="46" y="51"/>
                    </a:lnTo>
                    <a:lnTo>
                      <a:pt x="50" y="96"/>
                    </a:lnTo>
                    <a:close/>
                  </a:path>
                </a:pathLst>
              </a:custGeom>
              <a:solidFill>
                <a:srgbClr val="0000FF"/>
              </a:solidFill>
              <a:ln w="28575">
                <a:solidFill>
                  <a:srgbClr val="0000FF"/>
                </a:solidFill>
                <a:round/>
                <a:headEnd/>
                <a:tailEnd/>
              </a:ln>
            </p:spPr>
            <p:txBody>
              <a:bodyPr/>
              <a:lstStyle/>
              <a:p>
                <a:endParaRPr lang="zh-CN" altLang="en-US"/>
              </a:p>
            </p:txBody>
          </p:sp>
          <p:sp>
            <p:nvSpPr>
              <p:cNvPr id="28719" name="Freeform 26"/>
              <p:cNvSpPr>
                <a:spLocks/>
              </p:cNvSpPr>
              <p:nvPr/>
            </p:nvSpPr>
            <p:spPr bwMode="auto">
              <a:xfrm>
                <a:off x="3699" y="2360"/>
                <a:ext cx="993" cy="413"/>
              </a:xfrm>
              <a:custGeom>
                <a:avLst/>
                <a:gdLst>
                  <a:gd name="T0" fmla="*/ 0 w 1106"/>
                  <a:gd name="T1" fmla="*/ 0 h 493"/>
                  <a:gd name="T2" fmla="*/ 4 w 1106"/>
                  <a:gd name="T3" fmla="*/ 1 h 493"/>
                  <a:gd name="T4" fmla="*/ 4 w 1106"/>
                  <a:gd name="T5" fmla="*/ 2 h 493"/>
                  <a:gd name="T6" fmla="*/ 5 w 1106"/>
                  <a:gd name="T7" fmla="*/ 3 h 493"/>
                  <a:gd name="T8" fmla="*/ 8 w 1106"/>
                  <a:gd name="T9" fmla="*/ 3 h 493"/>
                  <a:gd name="T10" fmla="*/ 10 w 1106"/>
                  <a:gd name="T11" fmla="*/ 3 h 493"/>
                  <a:gd name="T12" fmla="*/ 12 w 1106"/>
                  <a:gd name="T13" fmla="*/ 3 h 493"/>
                  <a:gd name="T14" fmla="*/ 14 w 1106"/>
                  <a:gd name="T15" fmla="*/ 3 h 493"/>
                  <a:gd name="T16" fmla="*/ 18 w 1106"/>
                  <a:gd name="T17" fmla="*/ 3 h 493"/>
                  <a:gd name="T18" fmla="*/ 22 w 1106"/>
                  <a:gd name="T19" fmla="*/ 3 h 493"/>
                  <a:gd name="T20" fmla="*/ 25 w 1106"/>
                  <a:gd name="T21" fmla="*/ 3 h 493"/>
                  <a:gd name="T22" fmla="*/ 29 w 1106"/>
                  <a:gd name="T23" fmla="*/ 3 h 493"/>
                  <a:gd name="T24" fmla="*/ 32 w 1106"/>
                  <a:gd name="T25" fmla="*/ 3 h 493"/>
                  <a:gd name="T26" fmla="*/ 35 w 1106"/>
                  <a:gd name="T27" fmla="*/ 3 h 493"/>
                  <a:gd name="T28" fmla="*/ 39 w 1106"/>
                  <a:gd name="T29" fmla="*/ 3 h 493"/>
                  <a:gd name="T30" fmla="*/ 43 w 1106"/>
                  <a:gd name="T31" fmla="*/ 3 h 493"/>
                  <a:gd name="T32" fmla="*/ 45 w 1106"/>
                  <a:gd name="T33" fmla="*/ 3 h 493"/>
                  <a:gd name="T34" fmla="*/ 48 w 1106"/>
                  <a:gd name="T35" fmla="*/ 3 h 493"/>
                  <a:gd name="T36" fmla="*/ 52 w 1106"/>
                  <a:gd name="T37" fmla="*/ 3 h 493"/>
                  <a:gd name="T38" fmla="*/ 54 w 1106"/>
                  <a:gd name="T39" fmla="*/ 3 h 4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6"/>
                  <a:gd name="T61" fmla="*/ 0 h 493"/>
                  <a:gd name="T62" fmla="*/ 1106 w 1106"/>
                  <a:gd name="T63" fmla="*/ 493 h 4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6" h="493">
                    <a:moveTo>
                      <a:pt x="0" y="0"/>
                    </a:moveTo>
                    <a:lnTo>
                      <a:pt x="39" y="1"/>
                    </a:lnTo>
                    <a:lnTo>
                      <a:pt x="77" y="2"/>
                    </a:lnTo>
                    <a:lnTo>
                      <a:pt x="115" y="5"/>
                    </a:lnTo>
                    <a:lnTo>
                      <a:pt x="153" y="8"/>
                    </a:lnTo>
                    <a:lnTo>
                      <a:pt x="191" y="13"/>
                    </a:lnTo>
                    <a:lnTo>
                      <a:pt x="229" y="18"/>
                    </a:lnTo>
                    <a:lnTo>
                      <a:pt x="304" y="33"/>
                    </a:lnTo>
                    <a:lnTo>
                      <a:pt x="378" y="51"/>
                    </a:lnTo>
                    <a:lnTo>
                      <a:pt x="452" y="73"/>
                    </a:lnTo>
                    <a:lnTo>
                      <a:pt x="524" y="98"/>
                    </a:lnTo>
                    <a:lnTo>
                      <a:pt x="595" y="128"/>
                    </a:lnTo>
                    <a:lnTo>
                      <a:pt x="665" y="161"/>
                    </a:lnTo>
                    <a:lnTo>
                      <a:pt x="733" y="198"/>
                    </a:lnTo>
                    <a:lnTo>
                      <a:pt x="800" y="239"/>
                    </a:lnTo>
                    <a:lnTo>
                      <a:pt x="865" y="283"/>
                    </a:lnTo>
                    <a:lnTo>
                      <a:pt x="928" y="330"/>
                    </a:lnTo>
                    <a:lnTo>
                      <a:pt x="990" y="381"/>
                    </a:lnTo>
                    <a:lnTo>
                      <a:pt x="1049" y="435"/>
                    </a:lnTo>
                    <a:lnTo>
                      <a:pt x="1106" y="493"/>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0" name="Freeform 27"/>
              <p:cNvSpPr>
                <a:spLocks/>
              </p:cNvSpPr>
              <p:nvPr/>
            </p:nvSpPr>
            <p:spPr bwMode="auto">
              <a:xfrm>
                <a:off x="4652" y="2735"/>
                <a:ext cx="81" cy="80"/>
              </a:xfrm>
              <a:custGeom>
                <a:avLst/>
                <a:gdLst>
                  <a:gd name="T0" fmla="*/ 0 w 91"/>
                  <a:gd name="T1" fmla="*/ 3 h 96"/>
                  <a:gd name="T2" fmla="*/ 4 w 91"/>
                  <a:gd name="T3" fmla="*/ 3 h 96"/>
                  <a:gd name="T4" fmla="*/ 4 w 91"/>
                  <a:gd name="T5" fmla="*/ 0 h 96"/>
                  <a:gd name="T6" fmla="*/ 4 w 91"/>
                  <a:gd name="T7" fmla="*/ 3 h 96"/>
                  <a:gd name="T8" fmla="*/ 0 w 91"/>
                  <a:gd name="T9" fmla="*/ 3 h 96"/>
                  <a:gd name="T10" fmla="*/ 0 60000 65536"/>
                  <a:gd name="T11" fmla="*/ 0 60000 65536"/>
                  <a:gd name="T12" fmla="*/ 0 60000 65536"/>
                  <a:gd name="T13" fmla="*/ 0 60000 65536"/>
                  <a:gd name="T14" fmla="*/ 0 60000 65536"/>
                  <a:gd name="T15" fmla="*/ 0 w 91"/>
                  <a:gd name="T16" fmla="*/ 0 h 96"/>
                  <a:gd name="T17" fmla="*/ 91 w 91"/>
                  <a:gd name="T18" fmla="*/ 96 h 96"/>
                </a:gdLst>
                <a:ahLst/>
                <a:cxnLst>
                  <a:cxn ang="T10">
                    <a:pos x="T0" y="T1"/>
                  </a:cxn>
                  <a:cxn ang="T11">
                    <a:pos x="T2" y="T3"/>
                  </a:cxn>
                  <a:cxn ang="T12">
                    <a:pos x="T4" y="T5"/>
                  </a:cxn>
                  <a:cxn ang="T13">
                    <a:pos x="T6" y="T7"/>
                  </a:cxn>
                  <a:cxn ang="T14">
                    <a:pos x="T8" y="T9"/>
                  </a:cxn>
                </a:cxnLst>
                <a:rect l="T15" t="T16" r="T17" b="T18"/>
                <a:pathLst>
                  <a:path w="91" h="96">
                    <a:moveTo>
                      <a:pt x="0" y="45"/>
                    </a:moveTo>
                    <a:lnTo>
                      <a:pt x="91" y="96"/>
                    </a:lnTo>
                    <a:lnTo>
                      <a:pt x="49" y="0"/>
                    </a:lnTo>
                    <a:lnTo>
                      <a:pt x="46" y="45"/>
                    </a:lnTo>
                    <a:lnTo>
                      <a:pt x="0" y="45"/>
                    </a:lnTo>
                    <a:close/>
                  </a:path>
                </a:pathLst>
              </a:custGeom>
              <a:solidFill>
                <a:srgbClr val="0000FF"/>
              </a:solidFill>
              <a:ln w="28575">
                <a:solidFill>
                  <a:srgbClr val="0000FF"/>
                </a:solidFill>
                <a:round/>
                <a:headEnd/>
                <a:tailEnd/>
              </a:ln>
            </p:spPr>
            <p:txBody>
              <a:bodyPr/>
              <a:lstStyle/>
              <a:p>
                <a:endParaRPr lang="zh-CN" altLang="en-US"/>
              </a:p>
            </p:txBody>
          </p:sp>
          <p:sp>
            <p:nvSpPr>
              <p:cNvPr id="28721" name="Freeform 28"/>
              <p:cNvSpPr>
                <a:spLocks/>
              </p:cNvSpPr>
              <p:nvPr/>
            </p:nvSpPr>
            <p:spPr bwMode="auto">
              <a:xfrm>
                <a:off x="4903" y="2292"/>
                <a:ext cx="89" cy="56"/>
              </a:xfrm>
              <a:custGeom>
                <a:avLst/>
                <a:gdLst>
                  <a:gd name="T0" fmla="*/ 0 w 99"/>
                  <a:gd name="T1" fmla="*/ 3 h 67"/>
                  <a:gd name="T2" fmla="*/ 4 w 99"/>
                  <a:gd name="T3" fmla="*/ 3 h 67"/>
                  <a:gd name="T4" fmla="*/ 0 w 99"/>
                  <a:gd name="T5" fmla="*/ 0 h 67"/>
                  <a:gd name="T6" fmla="*/ 4 w 99"/>
                  <a:gd name="T7" fmla="*/ 3 h 67"/>
                  <a:gd name="T8" fmla="*/ 0 w 99"/>
                  <a:gd name="T9" fmla="*/ 3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p>
                <a:endParaRPr lang="zh-CN" altLang="en-US"/>
              </a:p>
            </p:txBody>
          </p:sp>
          <p:sp>
            <p:nvSpPr>
              <p:cNvPr id="28722" name="Freeform 29"/>
              <p:cNvSpPr>
                <a:spLocks/>
              </p:cNvSpPr>
              <p:nvPr/>
            </p:nvSpPr>
            <p:spPr bwMode="auto">
              <a:xfrm>
                <a:off x="2538" y="2405"/>
                <a:ext cx="1025" cy="282"/>
              </a:xfrm>
              <a:custGeom>
                <a:avLst/>
                <a:gdLst>
                  <a:gd name="T0" fmla="*/ 22 w 1182"/>
                  <a:gd name="T1" fmla="*/ 0 h 261"/>
                  <a:gd name="T2" fmla="*/ 20 w 1182"/>
                  <a:gd name="T3" fmla="*/ 271 h 261"/>
                  <a:gd name="T4" fmla="*/ 20 w 1182"/>
                  <a:gd name="T5" fmla="*/ 526 h 261"/>
                  <a:gd name="T6" fmla="*/ 20 w 1182"/>
                  <a:gd name="T7" fmla="*/ 756 h 261"/>
                  <a:gd name="T8" fmla="*/ 19 w 1182"/>
                  <a:gd name="T9" fmla="*/ 988 h 261"/>
                  <a:gd name="T10" fmla="*/ 17 w 1182"/>
                  <a:gd name="T11" fmla="*/ 1191 h 261"/>
                  <a:gd name="T12" fmla="*/ 17 w 1182"/>
                  <a:gd name="T13" fmla="*/ 1386 h 261"/>
                  <a:gd name="T14" fmla="*/ 16 w 1182"/>
                  <a:gd name="T15" fmla="*/ 1540 h 261"/>
                  <a:gd name="T16" fmla="*/ 15 w 1182"/>
                  <a:gd name="T17" fmla="*/ 1697 h 261"/>
                  <a:gd name="T18" fmla="*/ 15 w 1182"/>
                  <a:gd name="T19" fmla="*/ 1834 h 261"/>
                  <a:gd name="T20" fmla="*/ 13 w 1182"/>
                  <a:gd name="T21" fmla="*/ 1943 h 261"/>
                  <a:gd name="T22" fmla="*/ 13 w 1182"/>
                  <a:gd name="T23" fmla="*/ 2051 h 261"/>
                  <a:gd name="T24" fmla="*/ 11 w 1182"/>
                  <a:gd name="T25" fmla="*/ 2137 h 261"/>
                  <a:gd name="T26" fmla="*/ 11 w 1182"/>
                  <a:gd name="T27" fmla="*/ 2208 h 261"/>
                  <a:gd name="T28" fmla="*/ 10 w 1182"/>
                  <a:gd name="T29" fmla="*/ 2237 h 261"/>
                  <a:gd name="T30" fmla="*/ 9 w 1182"/>
                  <a:gd name="T31" fmla="*/ 2268 h 261"/>
                  <a:gd name="T32" fmla="*/ 9 w 1182"/>
                  <a:gd name="T33" fmla="*/ 2288 h 261"/>
                  <a:gd name="T34" fmla="*/ 8 w 1182"/>
                  <a:gd name="T35" fmla="*/ 2268 h 261"/>
                  <a:gd name="T36" fmla="*/ 7 w 1182"/>
                  <a:gd name="T37" fmla="*/ 2223 h 261"/>
                  <a:gd name="T38" fmla="*/ 5 w 1182"/>
                  <a:gd name="T39" fmla="*/ 2162 h 261"/>
                  <a:gd name="T40" fmla="*/ 4 w 1182"/>
                  <a:gd name="T41" fmla="*/ 2069 h 261"/>
                  <a:gd name="T42" fmla="*/ 3 w 1182"/>
                  <a:gd name="T43" fmla="*/ 1960 h 261"/>
                  <a:gd name="T44" fmla="*/ 3 w 1182"/>
                  <a:gd name="T45" fmla="*/ 1824 h 261"/>
                  <a:gd name="T46" fmla="*/ 3 w 1182"/>
                  <a:gd name="T47" fmla="*/ 1648 h 261"/>
                  <a:gd name="T48" fmla="*/ 0 w 1182"/>
                  <a:gd name="T49" fmla="*/ 1475 h 2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2"/>
                  <a:gd name="T76" fmla="*/ 0 h 261"/>
                  <a:gd name="T77" fmla="*/ 1182 w 1182"/>
                  <a:gd name="T78" fmla="*/ 261 h 2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2" h="261">
                    <a:moveTo>
                      <a:pt x="1182" y="0"/>
                    </a:moveTo>
                    <a:lnTo>
                      <a:pt x="1141" y="31"/>
                    </a:lnTo>
                    <a:lnTo>
                      <a:pt x="1100" y="60"/>
                    </a:lnTo>
                    <a:lnTo>
                      <a:pt x="1057" y="87"/>
                    </a:lnTo>
                    <a:lnTo>
                      <a:pt x="1014" y="113"/>
                    </a:lnTo>
                    <a:lnTo>
                      <a:pt x="970" y="136"/>
                    </a:lnTo>
                    <a:lnTo>
                      <a:pt x="925" y="157"/>
                    </a:lnTo>
                    <a:lnTo>
                      <a:pt x="880" y="177"/>
                    </a:lnTo>
                    <a:lnTo>
                      <a:pt x="834" y="194"/>
                    </a:lnTo>
                    <a:lnTo>
                      <a:pt x="787" y="210"/>
                    </a:lnTo>
                    <a:lnTo>
                      <a:pt x="740" y="223"/>
                    </a:lnTo>
                    <a:lnTo>
                      <a:pt x="693" y="235"/>
                    </a:lnTo>
                    <a:lnTo>
                      <a:pt x="645" y="244"/>
                    </a:lnTo>
                    <a:lnTo>
                      <a:pt x="597" y="252"/>
                    </a:lnTo>
                    <a:lnTo>
                      <a:pt x="549" y="257"/>
                    </a:lnTo>
                    <a:lnTo>
                      <a:pt x="500" y="260"/>
                    </a:lnTo>
                    <a:lnTo>
                      <a:pt x="451" y="261"/>
                    </a:lnTo>
                    <a:lnTo>
                      <a:pt x="393" y="260"/>
                    </a:lnTo>
                    <a:lnTo>
                      <a:pt x="336" y="255"/>
                    </a:lnTo>
                    <a:lnTo>
                      <a:pt x="279" y="248"/>
                    </a:lnTo>
                    <a:lnTo>
                      <a:pt x="222" y="237"/>
                    </a:lnTo>
                    <a:lnTo>
                      <a:pt x="165" y="224"/>
                    </a:lnTo>
                    <a:lnTo>
                      <a:pt x="110" y="208"/>
                    </a:lnTo>
                    <a:lnTo>
                      <a:pt x="54" y="190"/>
                    </a:lnTo>
                    <a:lnTo>
                      <a:pt x="0" y="16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3" name="Freeform 30"/>
              <p:cNvSpPr>
                <a:spLocks/>
              </p:cNvSpPr>
              <p:nvPr/>
            </p:nvSpPr>
            <p:spPr bwMode="auto">
              <a:xfrm>
                <a:off x="2544" y="2564"/>
                <a:ext cx="90" cy="76"/>
              </a:xfrm>
              <a:custGeom>
                <a:avLst/>
                <a:gdLst>
                  <a:gd name="T0" fmla="*/ 3 w 104"/>
                  <a:gd name="T1" fmla="*/ 67 h 71"/>
                  <a:gd name="T2" fmla="*/ 0 w 104"/>
                  <a:gd name="T3" fmla="*/ 0 h 71"/>
                  <a:gd name="T4" fmla="*/ 3 w 104"/>
                  <a:gd name="T5" fmla="*/ 481 h 71"/>
                  <a:gd name="T6" fmla="*/ 3 w 104"/>
                  <a:gd name="T7" fmla="*/ 186 h 71"/>
                  <a:gd name="T8" fmla="*/ 3 w 104"/>
                  <a:gd name="T9" fmla="*/ 67 h 71"/>
                  <a:gd name="T10" fmla="*/ 0 60000 65536"/>
                  <a:gd name="T11" fmla="*/ 0 60000 65536"/>
                  <a:gd name="T12" fmla="*/ 0 60000 65536"/>
                  <a:gd name="T13" fmla="*/ 0 60000 65536"/>
                  <a:gd name="T14" fmla="*/ 0 60000 65536"/>
                  <a:gd name="T15" fmla="*/ 0 w 104"/>
                  <a:gd name="T16" fmla="*/ 0 h 71"/>
                  <a:gd name="T17" fmla="*/ 104 w 104"/>
                  <a:gd name="T18" fmla="*/ 71 h 71"/>
                </a:gdLst>
                <a:ahLst/>
                <a:cxnLst>
                  <a:cxn ang="T10">
                    <a:pos x="T0" y="T1"/>
                  </a:cxn>
                  <a:cxn ang="T11">
                    <a:pos x="T2" y="T3"/>
                  </a:cxn>
                  <a:cxn ang="T12">
                    <a:pos x="T4" y="T5"/>
                  </a:cxn>
                  <a:cxn ang="T13">
                    <a:pos x="T6" y="T7"/>
                  </a:cxn>
                  <a:cxn ang="T14">
                    <a:pos x="T8" y="T9"/>
                  </a:cxn>
                </a:cxnLst>
                <a:rect l="T15" t="T16" r="T17" b="T18"/>
                <a:pathLst>
                  <a:path w="104" h="71">
                    <a:moveTo>
                      <a:pt x="104" y="10"/>
                    </a:moveTo>
                    <a:lnTo>
                      <a:pt x="0" y="0"/>
                    </a:lnTo>
                    <a:lnTo>
                      <a:pt x="76" y="71"/>
                    </a:lnTo>
                    <a:lnTo>
                      <a:pt x="62" y="28"/>
                    </a:lnTo>
                    <a:lnTo>
                      <a:pt x="104" y="10"/>
                    </a:lnTo>
                    <a:close/>
                  </a:path>
                </a:pathLst>
              </a:custGeom>
              <a:solidFill>
                <a:srgbClr val="0000FF"/>
              </a:solidFill>
              <a:ln w="28575">
                <a:solidFill>
                  <a:srgbClr val="0000FF"/>
                </a:solidFill>
                <a:round/>
                <a:headEnd/>
                <a:tailEnd/>
              </a:ln>
            </p:spPr>
            <p:txBody>
              <a:bodyPr/>
              <a:lstStyle/>
              <a:p>
                <a:endParaRPr lang="zh-CN" altLang="en-US"/>
              </a:p>
            </p:txBody>
          </p:sp>
          <p:sp>
            <p:nvSpPr>
              <p:cNvPr id="28724" name="Freeform 31"/>
              <p:cNvSpPr>
                <a:spLocks/>
              </p:cNvSpPr>
              <p:nvPr/>
            </p:nvSpPr>
            <p:spPr bwMode="auto">
              <a:xfrm>
                <a:off x="2098" y="917"/>
                <a:ext cx="1551" cy="1291"/>
              </a:xfrm>
              <a:custGeom>
                <a:avLst/>
                <a:gdLst>
                  <a:gd name="T0" fmla="*/ 1 w 1680"/>
                  <a:gd name="T1" fmla="*/ 11 h 1539"/>
                  <a:gd name="T2" fmla="*/ 1 w 1680"/>
                  <a:gd name="T3" fmla="*/ 10 h 1539"/>
                  <a:gd name="T4" fmla="*/ 6 w 1680"/>
                  <a:gd name="T5" fmla="*/ 9 h 1539"/>
                  <a:gd name="T6" fmla="*/ 6 w 1680"/>
                  <a:gd name="T7" fmla="*/ 8 h 1539"/>
                  <a:gd name="T8" fmla="*/ 6 w 1680"/>
                  <a:gd name="T9" fmla="*/ 7 h 1539"/>
                  <a:gd name="T10" fmla="*/ 9 w 1680"/>
                  <a:gd name="T11" fmla="*/ 6 h 1539"/>
                  <a:gd name="T12" fmla="*/ 14 w 1680"/>
                  <a:gd name="T13" fmla="*/ 5 h 1539"/>
                  <a:gd name="T14" fmla="*/ 17 w 1680"/>
                  <a:gd name="T15" fmla="*/ 4 h 1539"/>
                  <a:gd name="T16" fmla="*/ 24 w 1680"/>
                  <a:gd name="T17" fmla="*/ 3 h 1539"/>
                  <a:gd name="T18" fmla="*/ 30 w 1680"/>
                  <a:gd name="T19" fmla="*/ 3 h 1539"/>
                  <a:gd name="T20" fmla="*/ 36 w 1680"/>
                  <a:gd name="T21" fmla="*/ 3 h 1539"/>
                  <a:gd name="T22" fmla="*/ 43 w 1680"/>
                  <a:gd name="T23" fmla="*/ 3 h 1539"/>
                  <a:gd name="T24" fmla="*/ 52 w 1680"/>
                  <a:gd name="T25" fmla="*/ 3 h 1539"/>
                  <a:gd name="T26" fmla="*/ 59 w 1680"/>
                  <a:gd name="T27" fmla="*/ 3 h 1539"/>
                  <a:gd name="T28" fmla="*/ 66 w 1680"/>
                  <a:gd name="T29" fmla="*/ 3 h 1539"/>
                  <a:gd name="T30" fmla="*/ 77 w 1680"/>
                  <a:gd name="T31" fmla="*/ 3 h 1539"/>
                  <a:gd name="T32" fmla="*/ 85 w 1680"/>
                  <a:gd name="T33" fmla="*/ 2 h 1539"/>
                  <a:gd name="T34" fmla="*/ 94 w 1680"/>
                  <a:gd name="T35" fmla="*/ 2 h 1539"/>
                  <a:gd name="T36" fmla="*/ 104 w 1680"/>
                  <a:gd name="T37" fmla="*/ 3 h 1539"/>
                  <a:gd name="T38" fmla="*/ 113 w 1680"/>
                  <a:gd name="T39" fmla="*/ 3 h 1539"/>
                  <a:gd name="T40" fmla="*/ 119 w 1680"/>
                  <a:gd name="T41" fmla="*/ 3 h 1539"/>
                  <a:gd name="T42" fmla="*/ 127 w 1680"/>
                  <a:gd name="T43" fmla="*/ 3 h 1539"/>
                  <a:gd name="T44" fmla="*/ 138 w 1680"/>
                  <a:gd name="T45" fmla="*/ 3 h 1539"/>
                  <a:gd name="T46" fmla="*/ 144 w 1680"/>
                  <a:gd name="T47" fmla="*/ 3 h 1539"/>
                  <a:gd name="T48" fmla="*/ 149 w 1680"/>
                  <a:gd name="T49" fmla="*/ 3 h 1539"/>
                  <a:gd name="T50" fmla="*/ 156 w 1680"/>
                  <a:gd name="T51" fmla="*/ 3 h 1539"/>
                  <a:gd name="T52" fmla="*/ 161 w 1680"/>
                  <a:gd name="T53" fmla="*/ 4 h 1539"/>
                  <a:gd name="T54" fmla="*/ 168 w 1680"/>
                  <a:gd name="T55" fmla="*/ 5 h 1539"/>
                  <a:gd name="T56" fmla="*/ 170 w 1680"/>
                  <a:gd name="T57" fmla="*/ 6 h 1539"/>
                  <a:gd name="T58" fmla="*/ 174 w 1680"/>
                  <a:gd name="T59" fmla="*/ 7 h 1539"/>
                  <a:gd name="T60" fmla="*/ 176 w 1680"/>
                  <a:gd name="T61" fmla="*/ 8 h 1539"/>
                  <a:gd name="T62" fmla="*/ 179 w 1680"/>
                  <a:gd name="T63" fmla="*/ 9 h 1539"/>
                  <a:gd name="T64" fmla="*/ 179 w 1680"/>
                  <a:gd name="T65" fmla="*/ 10 h 1539"/>
                  <a:gd name="T66" fmla="*/ 179 w 1680"/>
                  <a:gd name="T67" fmla="*/ 11 h 1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80"/>
                  <a:gd name="T103" fmla="*/ 0 h 1539"/>
                  <a:gd name="T104" fmla="*/ 1680 w 1680"/>
                  <a:gd name="T105" fmla="*/ 1539 h 1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80" h="1539">
                    <a:moveTo>
                      <a:pt x="2" y="1539"/>
                    </a:moveTo>
                    <a:lnTo>
                      <a:pt x="1" y="1493"/>
                    </a:lnTo>
                    <a:lnTo>
                      <a:pt x="0" y="1447"/>
                    </a:lnTo>
                    <a:lnTo>
                      <a:pt x="1" y="1373"/>
                    </a:lnTo>
                    <a:lnTo>
                      <a:pt x="4" y="1299"/>
                    </a:lnTo>
                    <a:lnTo>
                      <a:pt x="10" y="1227"/>
                    </a:lnTo>
                    <a:lnTo>
                      <a:pt x="17" y="1155"/>
                    </a:lnTo>
                    <a:lnTo>
                      <a:pt x="26" y="1085"/>
                    </a:lnTo>
                    <a:lnTo>
                      <a:pt x="38" y="1017"/>
                    </a:lnTo>
                    <a:lnTo>
                      <a:pt x="51" y="950"/>
                    </a:lnTo>
                    <a:lnTo>
                      <a:pt x="66" y="884"/>
                    </a:lnTo>
                    <a:lnTo>
                      <a:pt x="83" y="820"/>
                    </a:lnTo>
                    <a:lnTo>
                      <a:pt x="101" y="757"/>
                    </a:lnTo>
                    <a:lnTo>
                      <a:pt x="122" y="697"/>
                    </a:lnTo>
                    <a:lnTo>
                      <a:pt x="143" y="638"/>
                    </a:lnTo>
                    <a:lnTo>
                      <a:pt x="167" y="581"/>
                    </a:lnTo>
                    <a:lnTo>
                      <a:pt x="192" y="527"/>
                    </a:lnTo>
                    <a:lnTo>
                      <a:pt x="218" y="474"/>
                    </a:lnTo>
                    <a:lnTo>
                      <a:pt x="246" y="424"/>
                    </a:lnTo>
                    <a:lnTo>
                      <a:pt x="275" y="376"/>
                    </a:lnTo>
                    <a:lnTo>
                      <a:pt x="306" y="331"/>
                    </a:lnTo>
                    <a:lnTo>
                      <a:pt x="337" y="288"/>
                    </a:lnTo>
                    <a:lnTo>
                      <a:pt x="370" y="247"/>
                    </a:lnTo>
                    <a:lnTo>
                      <a:pt x="404" y="210"/>
                    </a:lnTo>
                    <a:lnTo>
                      <a:pt x="440" y="175"/>
                    </a:lnTo>
                    <a:lnTo>
                      <a:pt x="476" y="143"/>
                    </a:lnTo>
                    <a:lnTo>
                      <a:pt x="513" y="114"/>
                    </a:lnTo>
                    <a:lnTo>
                      <a:pt x="551" y="88"/>
                    </a:lnTo>
                    <a:lnTo>
                      <a:pt x="590" y="65"/>
                    </a:lnTo>
                    <a:lnTo>
                      <a:pt x="630" y="46"/>
                    </a:lnTo>
                    <a:lnTo>
                      <a:pt x="671" y="29"/>
                    </a:lnTo>
                    <a:lnTo>
                      <a:pt x="712" y="17"/>
                    </a:lnTo>
                    <a:lnTo>
                      <a:pt x="754" y="8"/>
                    </a:lnTo>
                    <a:lnTo>
                      <a:pt x="797" y="2"/>
                    </a:lnTo>
                    <a:lnTo>
                      <a:pt x="840" y="0"/>
                    </a:lnTo>
                    <a:lnTo>
                      <a:pt x="883" y="2"/>
                    </a:lnTo>
                    <a:lnTo>
                      <a:pt x="926" y="8"/>
                    </a:lnTo>
                    <a:lnTo>
                      <a:pt x="968" y="17"/>
                    </a:lnTo>
                    <a:lnTo>
                      <a:pt x="1009" y="29"/>
                    </a:lnTo>
                    <a:lnTo>
                      <a:pt x="1050" y="46"/>
                    </a:lnTo>
                    <a:lnTo>
                      <a:pt x="1090" y="65"/>
                    </a:lnTo>
                    <a:lnTo>
                      <a:pt x="1129" y="88"/>
                    </a:lnTo>
                    <a:lnTo>
                      <a:pt x="1167" y="114"/>
                    </a:lnTo>
                    <a:lnTo>
                      <a:pt x="1204" y="143"/>
                    </a:lnTo>
                    <a:lnTo>
                      <a:pt x="1240" y="175"/>
                    </a:lnTo>
                    <a:lnTo>
                      <a:pt x="1276" y="210"/>
                    </a:lnTo>
                    <a:lnTo>
                      <a:pt x="1310" y="247"/>
                    </a:lnTo>
                    <a:lnTo>
                      <a:pt x="1343" y="288"/>
                    </a:lnTo>
                    <a:lnTo>
                      <a:pt x="1374" y="331"/>
                    </a:lnTo>
                    <a:lnTo>
                      <a:pt x="1405" y="376"/>
                    </a:lnTo>
                    <a:lnTo>
                      <a:pt x="1434" y="424"/>
                    </a:lnTo>
                    <a:lnTo>
                      <a:pt x="1462" y="474"/>
                    </a:lnTo>
                    <a:lnTo>
                      <a:pt x="1488" y="527"/>
                    </a:lnTo>
                    <a:lnTo>
                      <a:pt x="1513" y="581"/>
                    </a:lnTo>
                    <a:lnTo>
                      <a:pt x="1537" y="638"/>
                    </a:lnTo>
                    <a:lnTo>
                      <a:pt x="1558" y="697"/>
                    </a:lnTo>
                    <a:lnTo>
                      <a:pt x="1579" y="757"/>
                    </a:lnTo>
                    <a:lnTo>
                      <a:pt x="1597" y="820"/>
                    </a:lnTo>
                    <a:lnTo>
                      <a:pt x="1614" y="884"/>
                    </a:lnTo>
                    <a:lnTo>
                      <a:pt x="1629" y="950"/>
                    </a:lnTo>
                    <a:lnTo>
                      <a:pt x="1642" y="1017"/>
                    </a:lnTo>
                    <a:lnTo>
                      <a:pt x="1654" y="1085"/>
                    </a:lnTo>
                    <a:lnTo>
                      <a:pt x="1663" y="1155"/>
                    </a:lnTo>
                    <a:lnTo>
                      <a:pt x="1670" y="1227"/>
                    </a:lnTo>
                    <a:lnTo>
                      <a:pt x="1676" y="1299"/>
                    </a:lnTo>
                    <a:lnTo>
                      <a:pt x="1679" y="1373"/>
                    </a:lnTo>
                    <a:lnTo>
                      <a:pt x="1680" y="1447"/>
                    </a:lnTo>
                    <a:lnTo>
                      <a:pt x="1680" y="1467"/>
                    </a:lnTo>
                    <a:lnTo>
                      <a:pt x="1680" y="1487"/>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5" name="Freeform 32"/>
              <p:cNvSpPr>
                <a:spLocks/>
              </p:cNvSpPr>
              <p:nvPr/>
            </p:nvSpPr>
            <p:spPr bwMode="auto">
              <a:xfrm>
                <a:off x="2175" y="913"/>
                <a:ext cx="1473" cy="1292"/>
              </a:xfrm>
              <a:custGeom>
                <a:avLst/>
                <a:gdLst>
                  <a:gd name="T0" fmla="*/ 6 w 1603"/>
                  <a:gd name="T1" fmla="*/ 15 h 1488"/>
                  <a:gd name="T2" fmla="*/ 6 w 1603"/>
                  <a:gd name="T3" fmla="*/ 13 h 1488"/>
                  <a:gd name="T4" fmla="*/ 6 w 1603"/>
                  <a:gd name="T5" fmla="*/ 11 h 1488"/>
                  <a:gd name="T6" fmla="*/ 11 w 1603"/>
                  <a:gd name="T7" fmla="*/ 10 h 1488"/>
                  <a:gd name="T8" fmla="*/ 15 w 1603"/>
                  <a:gd name="T9" fmla="*/ 9 h 1488"/>
                  <a:gd name="T10" fmla="*/ 18 w 1603"/>
                  <a:gd name="T11" fmla="*/ 8 h 1488"/>
                  <a:gd name="T12" fmla="*/ 22 w 1603"/>
                  <a:gd name="T13" fmla="*/ 6 h 1488"/>
                  <a:gd name="T14" fmla="*/ 26 w 1603"/>
                  <a:gd name="T15" fmla="*/ 5 h 1488"/>
                  <a:gd name="T16" fmla="*/ 31 w 1603"/>
                  <a:gd name="T17" fmla="*/ 3 h 1488"/>
                  <a:gd name="T18" fmla="*/ 37 w 1603"/>
                  <a:gd name="T19" fmla="*/ 3 h 1488"/>
                  <a:gd name="T20" fmla="*/ 40 w 1603"/>
                  <a:gd name="T21" fmla="*/ 3 h 1488"/>
                  <a:gd name="T22" fmla="*/ 47 w 1603"/>
                  <a:gd name="T23" fmla="*/ 3 h 1488"/>
                  <a:gd name="T24" fmla="*/ 51 w 1603"/>
                  <a:gd name="T25" fmla="*/ 3 h 1488"/>
                  <a:gd name="T26" fmla="*/ 57 w 1603"/>
                  <a:gd name="T27" fmla="*/ 3 h 1488"/>
                  <a:gd name="T28" fmla="*/ 62 w 1603"/>
                  <a:gd name="T29" fmla="*/ 3 h 1488"/>
                  <a:gd name="T30" fmla="*/ 68 w 1603"/>
                  <a:gd name="T31" fmla="*/ 1 h 1488"/>
                  <a:gd name="T32" fmla="*/ 76 w 1603"/>
                  <a:gd name="T33" fmla="*/ 2 h 1488"/>
                  <a:gd name="T34" fmla="*/ 84 w 1603"/>
                  <a:gd name="T35" fmla="*/ 3 h 1488"/>
                  <a:gd name="T36" fmla="*/ 91 w 1603"/>
                  <a:gd name="T37" fmla="*/ 3 h 1488"/>
                  <a:gd name="T38" fmla="*/ 99 w 1603"/>
                  <a:gd name="T39" fmla="*/ 3 h 1488"/>
                  <a:gd name="T40" fmla="*/ 107 w 1603"/>
                  <a:gd name="T41" fmla="*/ 3 h 1488"/>
                  <a:gd name="T42" fmla="*/ 112 w 1603"/>
                  <a:gd name="T43" fmla="*/ 3 h 1488"/>
                  <a:gd name="T44" fmla="*/ 119 w 1603"/>
                  <a:gd name="T45" fmla="*/ 6 h 1488"/>
                  <a:gd name="T46" fmla="*/ 124 w 1603"/>
                  <a:gd name="T47" fmla="*/ 8 h 1488"/>
                  <a:gd name="T48" fmla="*/ 130 w 1603"/>
                  <a:gd name="T49" fmla="*/ 9 h 1488"/>
                  <a:gd name="T50" fmla="*/ 135 w 1603"/>
                  <a:gd name="T51" fmla="*/ 11 h 1488"/>
                  <a:gd name="T52" fmla="*/ 139 w 1603"/>
                  <a:gd name="T53" fmla="*/ 13 h 1488"/>
                  <a:gd name="T54" fmla="*/ 141 w 1603"/>
                  <a:gd name="T55" fmla="*/ 16 h 1488"/>
                  <a:gd name="T56" fmla="*/ 145 w 1603"/>
                  <a:gd name="T57" fmla="*/ 18 h 1488"/>
                  <a:gd name="T58" fmla="*/ 147 w 1603"/>
                  <a:gd name="T59" fmla="*/ 21 h 1488"/>
                  <a:gd name="T60" fmla="*/ 150 w 1603"/>
                  <a:gd name="T61" fmla="*/ 23 h 1488"/>
                  <a:gd name="T62" fmla="*/ 150 w 1603"/>
                  <a:gd name="T63" fmla="*/ 27 h 1488"/>
                  <a:gd name="T64" fmla="*/ 150 w 1603"/>
                  <a:gd name="T65" fmla="*/ 28 h 14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3"/>
                  <a:gd name="T100" fmla="*/ 0 h 1488"/>
                  <a:gd name="T101" fmla="*/ 1603 w 1603"/>
                  <a:gd name="T102" fmla="*/ 1488 h 14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3" h="1488">
                    <a:moveTo>
                      <a:pt x="0" y="838"/>
                    </a:moveTo>
                    <a:lnTo>
                      <a:pt x="13" y="791"/>
                    </a:lnTo>
                    <a:lnTo>
                      <a:pt x="28" y="745"/>
                    </a:lnTo>
                    <a:lnTo>
                      <a:pt x="43" y="700"/>
                    </a:lnTo>
                    <a:lnTo>
                      <a:pt x="59" y="656"/>
                    </a:lnTo>
                    <a:lnTo>
                      <a:pt x="75" y="613"/>
                    </a:lnTo>
                    <a:lnTo>
                      <a:pt x="93" y="572"/>
                    </a:lnTo>
                    <a:lnTo>
                      <a:pt x="112" y="531"/>
                    </a:lnTo>
                    <a:lnTo>
                      <a:pt x="131" y="492"/>
                    </a:lnTo>
                    <a:lnTo>
                      <a:pt x="151" y="455"/>
                    </a:lnTo>
                    <a:lnTo>
                      <a:pt x="171" y="418"/>
                    </a:lnTo>
                    <a:lnTo>
                      <a:pt x="193" y="383"/>
                    </a:lnTo>
                    <a:lnTo>
                      <a:pt x="215" y="349"/>
                    </a:lnTo>
                    <a:lnTo>
                      <a:pt x="238" y="317"/>
                    </a:lnTo>
                    <a:lnTo>
                      <a:pt x="261" y="286"/>
                    </a:lnTo>
                    <a:lnTo>
                      <a:pt x="285" y="256"/>
                    </a:lnTo>
                    <a:lnTo>
                      <a:pt x="310" y="228"/>
                    </a:lnTo>
                    <a:lnTo>
                      <a:pt x="335" y="202"/>
                    </a:lnTo>
                    <a:lnTo>
                      <a:pt x="360" y="176"/>
                    </a:lnTo>
                    <a:lnTo>
                      <a:pt x="386" y="153"/>
                    </a:lnTo>
                    <a:lnTo>
                      <a:pt x="413" y="131"/>
                    </a:lnTo>
                    <a:lnTo>
                      <a:pt x="440" y="111"/>
                    </a:lnTo>
                    <a:lnTo>
                      <a:pt x="468" y="92"/>
                    </a:lnTo>
                    <a:lnTo>
                      <a:pt x="496" y="75"/>
                    </a:lnTo>
                    <a:lnTo>
                      <a:pt x="524" y="59"/>
                    </a:lnTo>
                    <a:lnTo>
                      <a:pt x="553" y="46"/>
                    </a:lnTo>
                    <a:lnTo>
                      <a:pt x="582" y="34"/>
                    </a:lnTo>
                    <a:lnTo>
                      <a:pt x="612" y="24"/>
                    </a:lnTo>
                    <a:lnTo>
                      <a:pt x="641" y="15"/>
                    </a:lnTo>
                    <a:lnTo>
                      <a:pt x="671" y="9"/>
                    </a:lnTo>
                    <a:lnTo>
                      <a:pt x="702" y="4"/>
                    </a:lnTo>
                    <a:lnTo>
                      <a:pt x="732" y="1"/>
                    </a:lnTo>
                    <a:lnTo>
                      <a:pt x="763" y="0"/>
                    </a:lnTo>
                    <a:lnTo>
                      <a:pt x="806" y="2"/>
                    </a:lnTo>
                    <a:lnTo>
                      <a:pt x="849" y="8"/>
                    </a:lnTo>
                    <a:lnTo>
                      <a:pt x="891" y="17"/>
                    </a:lnTo>
                    <a:lnTo>
                      <a:pt x="932" y="29"/>
                    </a:lnTo>
                    <a:lnTo>
                      <a:pt x="973" y="46"/>
                    </a:lnTo>
                    <a:lnTo>
                      <a:pt x="1013" y="65"/>
                    </a:lnTo>
                    <a:lnTo>
                      <a:pt x="1052" y="88"/>
                    </a:lnTo>
                    <a:lnTo>
                      <a:pt x="1090" y="114"/>
                    </a:lnTo>
                    <a:lnTo>
                      <a:pt x="1127" y="143"/>
                    </a:lnTo>
                    <a:lnTo>
                      <a:pt x="1163" y="175"/>
                    </a:lnTo>
                    <a:lnTo>
                      <a:pt x="1199" y="210"/>
                    </a:lnTo>
                    <a:lnTo>
                      <a:pt x="1233" y="247"/>
                    </a:lnTo>
                    <a:lnTo>
                      <a:pt x="1266" y="288"/>
                    </a:lnTo>
                    <a:lnTo>
                      <a:pt x="1297" y="331"/>
                    </a:lnTo>
                    <a:lnTo>
                      <a:pt x="1328" y="376"/>
                    </a:lnTo>
                    <a:lnTo>
                      <a:pt x="1357" y="424"/>
                    </a:lnTo>
                    <a:lnTo>
                      <a:pt x="1385" y="474"/>
                    </a:lnTo>
                    <a:lnTo>
                      <a:pt x="1411" y="527"/>
                    </a:lnTo>
                    <a:lnTo>
                      <a:pt x="1436" y="582"/>
                    </a:lnTo>
                    <a:lnTo>
                      <a:pt x="1460" y="638"/>
                    </a:lnTo>
                    <a:lnTo>
                      <a:pt x="1481" y="697"/>
                    </a:lnTo>
                    <a:lnTo>
                      <a:pt x="1502" y="758"/>
                    </a:lnTo>
                    <a:lnTo>
                      <a:pt x="1520" y="820"/>
                    </a:lnTo>
                    <a:lnTo>
                      <a:pt x="1537" y="884"/>
                    </a:lnTo>
                    <a:lnTo>
                      <a:pt x="1552" y="950"/>
                    </a:lnTo>
                    <a:lnTo>
                      <a:pt x="1565" y="1017"/>
                    </a:lnTo>
                    <a:lnTo>
                      <a:pt x="1577" y="1086"/>
                    </a:lnTo>
                    <a:lnTo>
                      <a:pt x="1586" y="1156"/>
                    </a:lnTo>
                    <a:lnTo>
                      <a:pt x="1593" y="1227"/>
                    </a:lnTo>
                    <a:lnTo>
                      <a:pt x="1599" y="1300"/>
                    </a:lnTo>
                    <a:lnTo>
                      <a:pt x="1602" y="1373"/>
                    </a:lnTo>
                    <a:lnTo>
                      <a:pt x="1603" y="1448"/>
                    </a:lnTo>
                    <a:lnTo>
                      <a:pt x="1603" y="1468"/>
                    </a:lnTo>
                    <a:lnTo>
                      <a:pt x="1603" y="1488"/>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6" name="Freeform 33"/>
              <p:cNvSpPr>
                <a:spLocks/>
              </p:cNvSpPr>
              <p:nvPr/>
            </p:nvSpPr>
            <p:spPr bwMode="auto">
              <a:xfrm>
                <a:off x="2148" y="1632"/>
                <a:ext cx="60" cy="90"/>
              </a:xfrm>
              <a:custGeom>
                <a:avLst/>
                <a:gdLst>
                  <a:gd name="T0" fmla="*/ 0 w 65"/>
                  <a:gd name="T1" fmla="*/ 0 h 104"/>
                  <a:gd name="T2" fmla="*/ 6 w 65"/>
                  <a:gd name="T3" fmla="*/ 3 h 104"/>
                  <a:gd name="T4" fmla="*/ 6 w 65"/>
                  <a:gd name="T5" fmla="*/ 3 h 104"/>
                  <a:gd name="T6" fmla="*/ 6 w 65"/>
                  <a:gd name="T7" fmla="*/ 3 h 104"/>
                  <a:gd name="T8" fmla="*/ 0 w 65"/>
                  <a:gd name="T9" fmla="*/ 0 h 104"/>
                  <a:gd name="T10" fmla="*/ 0 60000 65536"/>
                  <a:gd name="T11" fmla="*/ 0 60000 65536"/>
                  <a:gd name="T12" fmla="*/ 0 60000 65536"/>
                  <a:gd name="T13" fmla="*/ 0 60000 65536"/>
                  <a:gd name="T14" fmla="*/ 0 60000 65536"/>
                  <a:gd name="T15" fmla="*/ 0 w 65"/>
                  <a:gd name="T16" fmla="*/ 0 h 104"/>
                  <a:gd name="T17" fmla="*/ 65 w 65"/>
                  <a:gd name="T18" fmla="*/ 104 h 104"/>
                </a:gdLst>
                <a:ahLst/>
                <a:cxnLst>
                  <a:cxn ang="T10">
                    <a:pos x="T0" y="T1"/>
                  </a:cxn>
                  <a:cxn ang="T11">
                    <a:pos x="T2" y="T3"/>
                  </a:cxn>
                  <a:cxn ang="T12">
                    <a:pos x="T4" y="T5"/>
                  </a:cxn>
                  <a:cxn ang="T13">
                    <a:pos x="T6" y="T7"/>
                  </a:cxn>
                  <a:cxn ang="T14">
                    <a:pos x="T8" y="T9"/>
                  </a:cxn>
                </a:cxnLst>
                <a:rect l="T15" t="T16" r="T17" b="T18"/>
                <a:pathLst>
                  <a:path w="65" h="104">
                    <a:moveTo>
                      <a:pt x="0" y="0"/>
                    </a:moveTo>
                    <a:lnTo>
                      <a:pt x="8" y="104"/>
                    </a:lnTo>
                    <a:lnTo>
                      <a:pt x="65" y="16"/>
                    </a:lnTo>
                    <a:lnTo>
                      <a:pt x="25" y="38"/>
                    </a:lnTo>
                    <a:lnTo>
                      <a:pt x="0" y="0"/>
                    </a:lnTo>
                    <a:close/>
                  </a:path>
                </a:pathLst>
              </a:custGeom>
              <a:solidFill>
                <a:srgbClr val="0000FF"/>
              </a:solidFill>
              <a:ln w="28575">
                <a:solidFill>
                  <a:srgbClr val="0000FF"/>
                </a:solidFill>
                <a:round/>
                <a:headEnd/>
                <a:tailEnd/>
              </a:ln>
            </p:spPr>
            <p:txBody>
              <a:bodyPr/>
              <a:lstStyle/>
              <a:p>
                <a:endParaRPr lang="zh-CN" altLang="en-US"/>
              </a:p>
            </p:txBody>
          </p:sp>
          <p:sp>
            <p:nvSpPr>
              <p:cNvPr id="28727" name="Freeform 34"/>
              <p:cNvSpPr>
                <a:spLocks/>
              </p:cNvSpPr>
              <p:nvPr/>
            </p:nvSpPr>
            <p:spPr bwMode="auto">
              <a:xfrm>
                <a:off x="2206" y="2199"/>
                <a:ext cx="1323" cy="95"/>
              </a:xfrm>
              <a:custGeom>
                <a:avLst/>
                <a:gdLst>
                  <a:gd name="T0" fmla="*/ 0 w 1473"/>
                  <a:gd name="T1" fmla="*/ 3 h 113"/>
                  <a:gd name="T2" fmla="*/ 4 w 1473"/>
                  <a:gd name="T3" fmla="*/ 3 h 113"/>
                  <a:gd name="T4" fmla="*/ 9 w 1473"/>
                  <a:gd name="T5" fmla="*/ 3 h 113"/>
                  <a:gd name="T6" fmla="*/ 13 w 1473"/>
                  <a:gd name="T7" fmla="*/ 3 h 113"/>
                  <a:gd name="T8" fmla="*/ 18 w 1473"/>
                  <a:gd name="T9" fmla="*/ 3 h 113"/>
                  <a:gd name="T10" fmla="*/ 22 w 1473"/>
                  <a:gd name="T11" fmla="*/ 3 h 113"/>
                  <a:gd name="T12" fmla="*/ 28 w 1473"/>
                  <a:gd name="T13" fmla="*/ 3 h 113"/>
                  <a:gd name="T14" fmla="*/ 32 w 1473"/>
                  <a:gd name="T15" fmla="*/ 2 h 113"/>
                  <a:gd name="T16" fmla="*/ 37 w 1473"/>
                  <a:gd name="T17" fmla="*/ 0 h 113"/>
                  <a:gd name="T18" fmla="*/ 42 w 1473"/>
                  <a:gd name="T19" fmla="*/ 2 h 113"/>
                  <a:gd name="T20" fmla="*/ 47 w 1473"/>
                  <a:gd name="T21" fmla="*/ 3 h 113"/>
                  <a:gd name="T22" fmla="*/ 51 w 1473"/>
                  <a:gd name="T23" fmla="*/ 3 h 113"/>
                  <a:gd name="T24" fmla="*/ 55 w 1473"/>
                  <a:gd name="T25" fmla="*/ 3 h 113"/>
                  <a:gd name="T26" fmla="*/ 60 w 1473"/>
                  <a:gd name="T27" fmla="*/ 3 h 113"/>
                  <a:gd name="T28" fmla="*/ 65 w 1473"/>
                  <a:gd name="T29" fmla="*/ 3 h 113"/>
                  <a:gd name="T30" fmla="*/ 68 w 1473"/>
                  <a:gd name="T31" fmla="*/ 3 h 113"/>
                  <a:gd name="T32" fmla="*/ 73 w 1473"/>
                  <a:gd name="T33" fmla="*/ 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3"/>
                  <a:gd name="T52" fmla="*/ 0 h 113"/>
                  <a:gd name="T53" fmla="*/ 1473 w 1473"/>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3" h="113">
                    <a:moveTo>
                      <a:pt x="0" y="113"/>
                    </a:moveTo>
                    <a:lnTo>
                      <a:pt x="87" y="87"/>
                    </a:lnTo>
                    <a:lnTo>
                      <a:pt x="176" y="64"/>
                    </a:lnTo>
                    <a:lnTo>
                      <a:pt x="268" y="45"/>
                    </a:lnTo>
                    <a:lnTo>
                      <a:pt x="362" y="29"/>
                    </a:lnTo>
                    <a:lnTo>
                      <a:pt x="457" y="16"/>
                    </a:lnTo>
                    <a:lnTo>
                      <a:pt x="554" y="7"/>
                    </a:lnTo>
                    <a:lnTo>
                      <a:pt x="651" y="2"/>
                    </a:lnTo>
                    <a:lnTo>
                      <a:pt x="750" y="0"/>
                    </a:lnTo>
                    <a:lnTo>
                      <a:pt x="845" y="2"/>
                    </a:lnTo>
                    <a:lnTo>
                      <a:pt x="939" y="7"/>
                    </a:lnTo>
                    <a:lnTo>
                      <a:pt x="1032" y="15"/>
                    </a:lnTo>
                    <a:lnTo>
                      <a:pt x="1124" y="27"/>
                    </a:lnTo>
                    <a:lnTo>
                      <a:pt x="1214" y="41"/>
                    </a:lnTo>
                    <a:lnTo>
                      <a:pt x="1302" y="59"/>
                    </a:lnTo>
                    <a:lnTo>
                      <a:pt x="1389" y="80"/>
                    </a:lnTo>
                    <a:lnTo>
                      <a:pt x="1473"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8" name="Freeform 35"/>
              <p:cNvSpPr>
                <a:spLocks/>
              </p:cNvSpPr>
              <p:nvPr/>
            </p:nvSpPr>
            <p:spPr bwMode="auto">
              <a:xfrm>
                <a:off x="2208" y="2365"/>
                <a:ext cx="367" cy="106"/>
              </a:xfrm>
              <a:custGeom>
                <a:avLst/>
                <a:gdLst>
                  <a:gd name="T0" fmla="*/ 134 w 381"/>
                  <a:gd name="T1" fmla="*/ 29898 h 86"/>
                  <a:gd name="T2" fmla="*/ 99 w 381"/>
                  <a:gd name="T3" fmla="*/ 24257 h 86"/>
                  <a:gd name="T4" fmla="*/ 65 w 381"/>
                  <a:gd name="T5" fmla="*/ 17494 h 86"/>
                  <a:gd name="T6" fmla="*/ 33 w 381"/>
                  <a:gd name="T7" fmla="*/ 9509 h 86"/>
                  <a:gd name="T8" fmla="*/ 0 w 381"/>
                  <a:gd name="T9" fmla="*/ 0 h 86"/>
                  <a:gd name="T10" fmla="*/ 0 60000 65536"/>
                  <a:gd name="T11" fmla="*/ 0 60000 65536"/>
                  <a:gd name="T12" fmla="*/ 0 60000 65536"/>
                  <a:gd name="T13" fmla="*/ 0 60000 65536"/>
                  <a:gd name="T14" fmla="*/ 0 60000 65536"/>
                  <a:gd name="T15" fmla="*/ 0 w 381"/>
                  <a:gd name="T16" fmla="*/ 0 h 86"/>
                  <a:gd name="T17" fmla="*/ 381 w 381"/>
                  <a:gd name="T18" fmla="*/ 86 h 86"/>
                </a:gdLst>
                <a:ahLst/>
                <a:cxnLst>
                  <a:cxn ang="T10">
                    <a:pos x="T0" y="T1"/>
                  </a:cxn>
                  <a:cxn ang="T11">
                    <a:pos x="T2" y="T3"/>
                  </a:cxn>
                  <a:cxn ang="T12">
                    <a:pos x="T4" y="T5"/>
                  </a:cxn>
                  <a:cxn ang="T13">
                    <a:pos x="T6" y="T7"/>
                  </a:cxn>
                  <a:cxn ang="T14">
                    <a:pos x="T8" y="T9"/>
                  </a:cxn>
                </a:cxnLst>
                <a:rect l="T15" t="T16" r="T17" b="T18"/>
                <a:pathLst>
                  <a:path w="381" h="86">
                    <a:moveTo>
                      <a:pt x="381" y="86"/>
                    </a:moveTo>
                    <a:lnTo>
                      <a:pt x="282" y="70"/>
                    </a:lnTo>
                    <a:lnTo>
                      <a:pt x="185" y="50"/>
                    </a:lnTo>
                    <a:lnTo>
                      <a:pt x="91" y="2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Freeform 36"/>
              <p:cNvSpPr>
                <a:spLocks/>
              </p:cNvSpPr>
              <p:nvPr/>
            </p:nvSpPr>
            <p:spPr bwMode="auto">
              <a:xfrm>
                <a:off x="2184" y="2405"/>
                <a:ext cx="350" cy="176"/>
              </a:xfrm>
              <a:custGeom>
                <a:avLst/>
                <a:gdLst>
                  <a:gd name="T0" fmla="*/ 765 w 340"/>
                  <a:gd name="T1" fmla="*/ 3 h 211"/>
                  <a:gd name="T2" fmla="*/ 664 w 340"/>
                  <a:gd name="T3" fmla="*/ 3 h 211"/>
                  <a:gd name="T4" fmla="*/ 564 w 340"/>
                  <a:gd name="T5" fmla="*/ 3 h 211"/>
                  <a:gd name="T6" fmla="*/ 462 w 340"/>
                  <a:gd name="T7" fmla="*/ 3 h 211"/>
                  <a:gd name="T8" fmla="*/ 367 w 340"/>
                  <a:gd name="T9" fmla="*/ 3 h 211"/>
                  <a:gd name="T10" fmla="*/ 275 w 340"/>
                  <a:gd name="T11" fmla="*/ 3 h 211"/>
                  <a:gd name="T12" fmla="*/ 179 w 340"/>
                  <a:gd name="T13" fmla="*/ 3 h 211"/>
                  <a:gd name="T14" fmla="*/ 82 w 340"/>
                  <a:gd name="T15" fmla="*/ 3 h 211"/>
                  <a:gd name="T16" fmla="*/ 0 w 340"/>
                  <a:gd name="T17" fmla="*/ 0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0"/>
                  <a:gd name="T28" fmla="*/ 0 h 211"/>
                  <a:gd name="T29" fmla="*/ 340 w 340"/>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0" h="211">
                    <a:moveTo>
                      <a:pt x="340" y="211"/>
                    </a:moveTo>
                    <a:lnTo>
                      <a:pt x="295" y="191"/>
                    </a:lnTo>
                    <a:lnTo>
                      <a:pt x="250" y="170"/>
                    </a:lnTo>
                    <a:lnTo>
                      <a:pt x="206" y="146"/>
                    </a:lnTo>
                    <a:lnTo>
                      <a:pt x="163" y="121"/>
                    </a:lnTo>
                    <a:lnTo>
                      <a:pt x="121" y="93"/>
                    </a:lnTo>
                    <a:lnTo>
                      <a:pt x="80" y="64"/>
                    </a:lnTo>
                    <a:lnTo>
                      <a:pt x="39" y="33"/>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0" name="Freeform 37"/>
              <p:cNvSpPr>
                <a:spLocks/>
              </p:cNvSpPr>
              <p:nvPr/>
            </p:nvSpPr>
            <p:spPr bwMode="auto">
              <a:xfrm>
                <a:off x="2563" y="2039"/>
                <a:ext cx="974" cy="219"/>
              </a:xfrm>
              <a:custGeom>
                <a:avLst/>
                <a:gdLst>
                  <a:gd name="T0" fmla="*/ 0 w 1084"/>
                  <a:gd name="T1" fmla="*/ 3 h 261"/>
                  <a:gd name="T2" fmla="*/ 4 w 1084"/>
                  <a:gd name="T3" fmla="*/ 3 h 261"/>
                  <a:gd name="T4" fmla="*/ 4 w 1084"/>
                  <a:gd name="T5" fmla="*/ 3 h 261"/>
                  <a:gd name="T6" fmla="*/ 6 w 1084"/>
                  <a:gd name="T7" fmla="*/ 3 h 261"/>
                  <a:gd name="T8" fmla="*/ 9 w 1084"/>
                  <a:gd name="T9" fmla="*/ 3 h 261"/>
                  <a:gd name="T10" fmla="*/ 11 w 1084"/>
                  <a:gd name="T11" fmla="*/ 3 h 261"/>
                  <a:gd name="T12" fmla="*/ 13 w 1084"/>
                  <a:gd name="T13" fmla="*/ 3 h 261"/>
                  <a:gd name="T14" fmla="*/ 15 w 1084"/>
                  <a:gd name="T15" fmla="*/ 1 h 261"/>
                  <a:gd name="T16" fmla="*/ 18 w 1084"/>
                  <a:gd name="T17" fmla="*/ 0 h 261"/>
                  <a:gd name="T18" fmla="*/ 20 w 1084"/>
                  <a:gd name="T19" fmla="*/ 1 h 261"/>
                  <a:gd name="T20" fmla="*/ 22 w 1084"/>
                  <a:gd name="T21" fmla="*/ 3 h 261"/>
                  <a:gd name="T22" fmla="*/ 25 w 1084"/>
                  <a:gd name="T23" fmla="*/ 3 h 261"/>
                  <a:gd name="T24" fmla="*/ 28 w 1084"/>
                  <a:gd name="T25" fmla="*/ 3 h 261"/>
                  <a:gd name="T26" fmla="*/ 29 w 1084"/>
                  <a:gd name="T27" fmla="*/ 3 h 261"/>
                  <a:gd name="T28" fmla="*/ 32 w 1084"/>
                  <a:gd name="T29" fmla="*/ 3 h 261"/>
                  <a:gd name="T30" fmla="*/ 35 w 1084"/>
                  <a:gd name="T31" fmla="*/ 3 h 261"/>
                  <a:gd name="T32" fmla="*/ 36 w 1084"/>
                  <a:gd name="T33" fmla="*/ 3 h 261"/>
                  <a:gd name="T34" fmla="*/ 40 w 1084"/>
                  <a:gd name="T35" fmla="*/ 3 h 261"/>
                  <a:gd name="T36" fmla="*/ 41 w 1084"/>
                  <a:gd name="T37" fmla="*/ 3 h 261"/>
                  <a:gd name="T38" fmla="*/ 44 w 1084"/>
                  <a:gd name="T39" fmla="*/ 3 h 261"/>
                  <a:gd name="T40" fmla="*/ 45 w 1084"/>
                  <a:gd name="T41" fmla="*/ 3 h 261"/>
                  <a:gd name="T42" fmla="*/ 49 w 1084"/>
                  <a:gd name="T43" fmla="*/ 3 h 261"/>
                  <a:gd name="T44" fmla="*/ 50 w 1084"/>
                  <a:gd name="T45" fmla="*/ 3 h 261"/>
                  <a:gd name="T46" fmla="*/ 53 w 1084"/>
                  <a:gd name="T47" fmla="*/ 3 h 261"/>
                  <a:gd name="T48" fmla="*/ 54 w 1084"/>
                  <a:gd name="T49" fmla="*/ 3 h 2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4"/>
                  <a:gd name="T76" fmla="*/ 0 h 261"/>
                  <a:gd name="T77" fmla="*/ 1084 w 1084"/>
                  <a:gd name="T78" fmla="*/ 261 h 2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4" h="261">
                    <a:moveTo>
                      <a:pt x="0" y="57"/>
                    </a:moveTo>
                    <a:lnTo>
                      <a:pt x="43" y="44"/>
                    </a:lnTo>
                    <a:lnTo>
                      <a:pt x="87" y="32"/>
                    </a:lnTo>
                    <a:lnTo>
                      <a:pt x="131" y="22"/>
                    </a:lnTo>
                    <a:lnTo>
                      <a:pt x="175" y="14"/>
                    </a:lnTo>
                    <a:lnTo>
                      <a:pt x="220" y="8"/>
                    </a:lnTo>
                    <a:lnTo>
                      <a:pt x="264" y="4"/>
                    </a:lnTo>
                    <a:lnTo>
                      <a:pt x="309" y="1"/>
                    </a:lnTo>
                    <a:lnTo>
                      <a:pt x="354" y="0"/>
                    </a:lnTo>
                    <a:lnTo>
                      <a:pt x="403" y="1"/>
                    </a:lnTo>
                    <a:lnTo>
                      <a:pt x="451" y="4"/>
                    </a:lnTo>
                    <a:lnTo>
                      <a:pt x="500" y="10"/>
                    </a:lnTo>
                    <a:lnTo>
                      <a:pt x="548" y="17"/>
                    </a:lnTo>
                    <a:lnTo>
                      <a:pt x="595" y="26"/>
                    </a:lnTo>
                    <a:lnTo>
                      <a:pt x="643" y="38"/>
                    </a:lnTo>
                    <a:lnTo>
                      <a:pt x="689" y="51"/>
                    </a:lnTo>
                    <a:lnTo>
                      <a:pt x="736" y="67"/>
                    </a:lnTo>
                    <a:lnTo>
                      <a:pt x="782" y="84"/>
                    </a:lnTo>
                    <a:lnTo>
                      <a:pt x="827" y="104"/>
                    </a:lnTo>
                    <a:lnTo>
                      <a:pt x="872" y="125"/>
                    </a:lnTo>
                    <a:lnTo>
                      <a:pt x="916" y="149"/>
                    </a:lnTo>
                    <a:lnTo>
                      <a:pt x="959" y="174"/>
                    </a:lnTo>
                    <a:lnTo>
                      <a:pt x="1002" y="201"/>
                    </a:lnTo>
                    <a:lnTo>
                      <a:pt x="1043" y="230"/>
                    </a:lnTo>
                    <a:lnTo>
                      <a:pt x="1084" y="261"/>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Freeform 38"/>
              <p:cNvSpPr>
                <a:spLocks/>
              </p:cNvSpPr>
              <p:nvPr/>
            </p:nvSpPr>
            <p:spPr bwMode="auto">
              <a:xfrm>
                <a:off x="2546" y="2038"/>
                <a:ext cx="94" cy="55"/>
              </a:xfrm>
              <a:custGeom>
                <a:avLst/>
                <a:gdLst>
                  <a:gd name="T0" fmla="*/ 5 w 104"/>
                  <a:gd name="T1" fmla="*/ 0 h 66"/>
                  <a:gd name="T2" fmla="*/ 0 w 104"/>
                  <a:gd name="T3" fmla="*/ 2 h 66"/>
                  <a:gd name="T4" fmla="*/ 6 w 104"/>
                  <a:gd name="T5" fmla="*/ 2 h 66"/>
                  <a:gd name="T6" fmla="*/ 5 w 104"/>
                  <a:gd name="T7" fmla="*/ 2 h 66"/>
                  <a:gd name="T8" fmla="*/ 5 w 104"/>
                  <a:gd name="T9" fmla="*/ 0 h 66"/>
                  <a:gd name="T10" fmla="*/ 0 60000 65536"/>
                  <a:gd name="T11" fmla="*/ 0 60000 65536"/>
                  <a:gd name="T12" fmla="*/ 0 60000 65536"/>
                  <a:gd name="T13" fmla="*/ 0 60000 65536"/>
                  <a:gd name="T14" fmla="*/ 0 60000 65536"/>
                  <a:gd name="T15" fmla="*/ 0 w 104"/>
                  <a:gd name="T16" fmla="*/ 0 h 66"/>
                  <a:gd name="T17" fmla="*/ 104 w 104"/>
                  <a:gd name="T18" fmla="*/ 66 h 66"/>
                </a:gdLst>
                <a:ahLst/>
                <a:cxnLst>
                  <a:cxn ang="T10">
                    <a:pos x="T0" y="T1"/>
                  </a:cxn>
                  <a:cxn ang="T11">
                    <a:pos x="T2" y="T3"/>
                  </a:cxn>
                  <a:cxn ang="T12">
                    <a:pos x="T4" y="T5"/>
                  </a:cxn>
                  <a:cxn ang="T13">
                    <a:pos x="T6" y="T7"/>
                  </a:cxn>
                  <a:cxn ang="T14">
                    <a:pos x="T8" y="T9"/>
                  </a:cxn>
                </a:cxnLst>
                <a:rect l="T15" t="T16" r="T17" b="T18"/>
                <a:pathLst>
                  <a:path w="104" h="66">
                    <a:moveTo>
                      <a:pt x="81" y="0"/>
                    </a:moveTo>
                    <a:lnTo>
                      <a:pt x="0" y="66"/>
                    </a:lnTo>
                    <a:lnTo>
                      <a:pt x="104" y="63"/>
                    </a:lnTo>
                    <a:lnTo>
                      <a:pt x="64" y="43"/>
                    </a:lnTo>
                    <a:lnTo>
                      <a:pt x="81" y="0"/>
                    </a:lnTo>
                    <a:close/>
                  </a:path>
                </a:pathLst>
              </a:custGeom>
              <a:solidFill>
                <a:srgbClr val="0000FF"/>
              </a:solidFill>
              <a:ln w="28575">
                <a:solidFill>
                  <a:srgbClr val="0000FF"/>
                </a:solidFill>
                <a:round/>
                <a:headEnd/>
                <a:tailEnd/>
              </a:ln>
            </p:spPr>
            <p:txBody>
              <a:bodyPr/>
              <a:lstStyle/>
              <a:p>
                <a:endParaRPr lang="zh-CN" altLang="en-US"/>
              </a:p>
            </p:txBody>
          </p:sp>
          <p:sp>
            <p:nvSpPr>
              <p:cNvPr id="28732" name="Freeform 39"/>
              <p:cNvSpPr>
                <a:spLocks/>
              </p:cNvSpPr>
              <p:nvPr/>
            </p:nvSpPr>
            <p:spPr bwMode="auto">
              <a:xfrm>
                <a:off x="2579" y="2200"/>
                <a:ext cx="949" cy="87"/>
              </a:xfrm>
              <a:custGeom>
                <a:avLst/>
                <a:gdLst>
                  <a:gd name="T0" fmla="*/ 0 w 1058"/>
                  <a:gd name="T1" fmla="*/ 3 h 104"/>
                  <a:gd name="T2" fmla="*/ 4 w 1058"/>
                  <a:gd name="T3" fmla="*/ 3 h 104"/>
                  <a:gd name="T4" fmla="*/ 9 w 1058"/>
                  <a:gd name="T5" fmla="*/ 3 h 104"/>
                  <a:gd name="T6" fmla="*/ 12 w 1058"/>
                  <a:gd name="T7" fmla="*/ 1 h 104"/>
                  <a:gd name="T8" fmla="*/ 16 w 1058"/>
                  <a:gd name="T9" fmla="*/ 0 h 104"/>
                  <a:gd name="T10" fmla="*/ 20 w 1058"/>
                  <a:gd name="T11" fmla="*/ 2 h 104"/>
                  <a:gd name="T12" fmla="*/ 25 w 1058"/>
                  <a:gd name="T13" fmla="*/ 3 h 104"/>
                  <a:gd name="T14" fmla="*/ 30 w 1058"/>
                  <a:gd name="T15" fmla="*/ 3 h 104"/>
                  <a:gd name="T16" fmla="*/ 34 w 1058"/>
                  <a:gd name="T17" fmla="*/ 3 h 104"/>
                  <a:gd name="T18" fmla="*/ 39 w 1058"/>
                  <a:gd name="T19" fmla="*/ 3 h 104"/>
                  <a:gd name="T20" fmla="*/ 42 w 1058"/>
                  <a:gd name="T21" fmla="*/ 3 h 104"/>
                  <a:gd name="T22" fmla="*/ 47 w 1058"/>
                  <a:gd name="T23" fmla="*/ 3 h 104"/>
                  <a:gd name="T24" fmla="*/ 51 w 1058"/>
                  <a:gd name="T25" fmla="*/ 3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8"/>
                  <a:gd name="T40" fmla="*/ 0 h 104"/>
                  <a:gd name="T41" fmla="*/ 1058 w 1058"/>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8" h="104">
                    <a:moveTo>
                      <a:pt x="0" y="21"/>
                    </a:moveTo>
                    <a:lnTo>
                      <a:pt x="83" y="11"/>
                    </a:lnTo>
                    <a:lnTo>
                      <a:pt x="166" y="5"/>
                    </a:lnTo>
                    <a:lnTo>
                      <a:pt x="250" y="1"/>
                    </a:lnTo>
                    <a:lnTo>
                      <a:pt x="335" y="0"/>
                    </a:lnTo>
                    <a:lnTo>
                      <a:pt x="430" y="2"/>
                    </a:lnTo>
                    <a:lnTo>
                      <a:pt x="524" y="7"/>
                    </a:lnTo>
                    <a:lnTo>
                      <a:pt x="617" y="15"/>
                    </a:lnTo>
                    <a:lnTo>
                      <a:pt x="709" y="27"/>
                    </a:lnTo>
                    <a:lnTo>
                      <a:pt x="799" y="41"/>
                    </a:lnTo>
                    <a:lnTo>
                      <a:pt x="887" y="59"/>
                    </a:lnTo>
                    <a:lnTo>
                      <a:pt x="974" y="80"/>
                    </a:lnTo>
                    <a:lnTo>
                      <a:pt x="1058" y="104"/>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3" name="Freeform 40"/>
              <p:cNvSpPr>
                <a:spLocks/>
              </p:cNvSpPr>
              <p:nvPr/>
            </p:nvSpPr>
            <p:spPr bwMode="auto">
              <a:xfrm>
                <a:off x="2592" y="2183"/>
                <a:ext cx="92" cy="55"/>
              </a:xfrm>
              <a:custGeom>
                <a:avLst/>
                <a:gdLst>
                  <a:gd name="T0" fmla="*/ 4 w 103"/>
                  <a:gd name="T1" fmla="*/ 0 h 66"/>
                  <a:gd name="T2" fmla="*/ 0 w 103"/>
                  <a:gd name="T3" fmla="*/ 2 h 66"/>
                  <a:gd name="T4" fmla="*/ 4 w 103"/>
                  <a:gd name="T5" fmla="*/ 2 h 66"/>
                  <a:gd name="T6" fmla="*/ 4 w 103"/>
                  <a:gd name="T7" fmla="*/ 2 h 66"/>
                  <a:gd name="T8" fmla="*/ 4 w 103"/>
                  <a:gd name="T9" fmla="*/ 0 h 66"/>
                  <a:gd name="T10" fmla="*/ 0 60000 65536"/>
                  <a:gd name="T11" fmla="*/ 0 60000 65536"/>
                  <a:gd name="T12" fmla="*/ 0 60000 65536"/>
                  <a:gd name="T13" fmla="*/ 0 60000 65536"/>
                  <a:gd name="T14" fmla="*/ 0 60000 65536"/>
                  <a:gd name="T15" fmla="*/ 0 w 103"/>
                  <a:gd name="T16" fmla="*/ 0 h 66"/>
                  <a:gd name="T17" fmla="*/ 103 w 103"/>
                  <a:gd name="T18" fmla="*/ 66 h 66"/>
                </a:gdLst>
                <a:ahLst/>
                <a:cxnLst>
                  <a:cxn ang="T10">
                    <a:pos x="T0" y="T1"/>
                  </a:cxn>
                  <a:cxn ang="T11">
                    <a:pos x="T2" y="T3"/>
                  </a:cxn>
                  <a:cxn ang="T12">
                    <a:pos x="T4" y="T5"/>
                  </a:cxn>
                  <a:cxn ang="T13">
                    <a:pos x="T6" y="T7"/>
                  </a:cxn>
                  <a:cxn ang="T14">
                    <a:pos x="T8" y="T9"/>
                  </a:cxn>
                </a:cxnLst>
                <a:rect l="T15" t="T16" r="T17" b="T18"/>
                <a:pathLst>
                  <a:path w="103" h="66">
                    <a:moveTo>
                      <a:pt x="93" y="0"/>
                    </a:moveTo>
                    <a:lnTo>
                      <a:pt x="0" y="48"/>
                    </a:lnTo>
                    <a:lnTo>
                      <a:pt x="103" y="66"/>
                    </a:lnTo>
                    <a:lnTo>
                      <a:pt x="67" y="38"/>
                    </a:lnTo>
                    <a:lnTo>
                      <a:pt x="93" y="0"/>
                    </a:lnTo>
                    <a:close/>
                  </a:path>
                </a:pathLst>
              </a:custGeom>
              <a:solidFill>
                <a:srgbClr val="0000FF"/>
              </a:solidFill>
              <a:ln w="28575">
                <a:solidFill>
                  <a:srgbClr val="0000FF"/>
                </a:solidFill>
                <a:round/>
                <a:headEnd/>
                <a:tailEnd/>
              </a:ln>
            </p:spPr>
            <p:txBody>
              <a:bodyPr/>
              <a:lstStyle/>
              <a:p>
                <a:endParaRPr lang="zh-CN" altLang="en-US"/>
              </a:p>
            </p:txBody>
          </p:sp>
          <p:sp>
            <p:nvSpPr>
              <p:cNvPr id="28734" name="Freeform 41"/>
              <p:cNvSpPr>
                <a:spLocks/>
              </p:cNvSpPr>
              <p:nvPr/>
            </p:nvSpPr>
            <p:spPr bwMode="auto">
              <a:xfrm>
                <a:off x="2197" y="1757"/>
                <a:ext cx="1374" cy="469"/>
              </a:xfrm>
              <a:custGeom>
                <a:avLst/>
                <a:gdLst>
                  <a:gd name="T0" fmla="*/ 0 w 1531"/>
                  <a:gd name="T1" fmla="*/ 4 h 559"/>
                  <a:gd name="T2" fmla="*/ 4 w 1531"/>
                  <a:gd name="T3" fmla="*/ 3 h 559"/>
                  <a:gd name="T4" fmla="*/ 4 w 1531"/>
                  <a:gd name="T5" fmla="*/ 3 h 559"/>
                  <a:gd name="T6" fmla="*/ 4 w 1531"/>
                  <a:gd name="T7" fmla="*/ 3 h 559"/>
                  <a:gd name="T8" fmla="*/ 7 w 1531"/>
                  <a:gd name="T9" fmla="*/ 3 h 559"/>
                  <a:gd name="T10" fmla="*/ 10 w 1531"/>
                  <a:gd name="T11" fmla="*/ 3 h 559"/>
                  <a:gd name="T12" fmla="*/ 12 w 1531"/>
                  <a:gd name="T13" fmla="*/ 3 h 559"/>
                  <a:gd name="T14" fmla="*/ 13 w 1531"/>
                  <a:gd name="T15" fmla="*/ 3 h 559"/>
                  <a:gd name="T16" fmla="*/ 16 w 1531"/>
                  <a:gd name="T17" fmla="*/ 3 h 559"/>
                  <a:gd name="T18" fmla="*/ 18 w 1531"/>
                  <a:gd name="T19" fmla="*/ 3 h 559"/>
                  <a:gd name="T20" fmla="*/ 18 w 1531"/>
                  <a:gd name="T21" fmla="*/ 3 h 559"/>
                  <a:gd name="T22" fmla="*/ 20 w 1531"/>
                  <a:gd name="T23" fmla="*/ 3 h 559"/>
                  <a:gd name="T24" fmla="*/ 20 w 1531"/>
                  <a:gd name="T25" fmla="*/ 3 h 559"/>
                  <a:gd name="T26" fmla="*/ 22 w 1531"/>
                  <a:gd name="T27" fmla="*/ 3 h 559"/>
                  <a:gd name="T28" fmla="*/ 22 w 1531"/>
                  <a:gd name="T29" fmla="*/ 3 h 559"/>
                  <a:gd name="T30" fmla="*/ 25 w 1531"/>
                  <a:gd name="T31" fmla="*/ 3 h 559"/>
                  <a:gd name="T32" fmla="*/ 25 w 1531"/>
                  <a:gd name="T33" fmla="*/ 3 h 559"/>
                  <a:gd name="T34" fmla="*/ 28 w 1531"/>
                  <a:gd name="T35" fmla="*/ 3 h 559"/>
                  <a:gd name="T36" fmla="*/ 28 w 1531"/>
                  <a:gd name="T37" fmla="*/ 3 h 559"/>
                  <a:gd name="T38" fmla="*/ 30 w 1531"/>
                  <a:gd name="T39" fmla="*/ 3 h 559"/>
                  <a:gd name="T40" fmla="*/ 31 w 1531"/>
                  <a:gd name="T41" fmla="*/ 3 h 559"/>
                  <a:gd name="T42" fmla="*/ 33 w 1531"/>
                  <a:gd name="T43" fmla="*/ 3 h 559"/>
                  <a:gd name="T44" fmla="*/ 35 w 1531"/>
                  <a:gd name="T45" fmla="*/ 2 h 559"/>
                  <a:gd name="T46" fmla="*/ 35 w 1531"/>
                  <a:gd name="T47" fmla="*/ 1 h 559"/>
                  <a:gd name="T48" fmla="*/ 37 w 1531"/>
                  <a:gd name="T49" fmla="*/ 0 h 559"/>
                  <a:gd name="T50" fmla="*/ 39 w 1531"/>
                  <a:gd name="T51" fmla="*/ 1 h 559"/>
                  <a:gd name="T52" fmla="*/ 39 w 1531"/>
                  <a:gd name="T53" fmla="*/ 2 h 559"/>
                  <a:gd name="T54" fmla="*/ 41 w 1531"/>
                  <a:gd name="T55" fmla="*/ 3 h 559"/>
                  <a:gd name="T56" fmla="*/ 43 w 1531"/>
                  <a:gd name="T57" fmla="*/ 3 h 559"/>
                  <a:gd name="T58" fmla="*/ 43 w 1531"/>
                  <a:gd name="T59" fmla="*/ 3 h 559"/>
                  <a:gd name="T60" fmla="*/ 46 w 1531"/>
                  <a:gd name="T61" fmla="*/ 3 h 559"/>
                  <a:gd name="T62" fmla="*/ 47 w 1531"/>
                  <a:gd name="T63" fmla="*/ 3 h 559"/>
                  <a:gd name="T64" fmla="*/ 48 w 1531"/>
                  <a:gd name="T65" fmla="*/ 3 h 559"/>
                  <a:gd name="T66" fmla="*/ 48 w 1531"/>
                  <a:gd name="T67" fmla="*/ 3 h 559"/>
                  <a:gd name="T68" fmla="*/ 51 w 1531"/>
                  <a:gd name="T69" fmla="*/ 3 h 559"/>
                  <a:gd name="T70" fmla="*/ 52 w 1531"/>
                  <a:gd name="T71" fmla="*/ 3 h 559"/>
                  <a:gd name="T72" fmla="*/ 53 w 1531"/>
                  <a:gd name="T73" fmla="*/ 3 h 559"/>
                  <a:gd name="T74" fmla="*/ 53 w 1531"/>
                  <a:gd name="T75" fmla="*/ 3 h 559"/>
                  <a:gd name="T76" fmla="*/ 55 w 1531"/>
                  <a:gd name="T77" fmla="*/ 3 h 559"/>
                  <a:gd name="T78" fmla="*/ 57 w 1531"/>
                  <a:gd name="T79" fmla="*/ 3 h 559"/>
                  <a:gd name="T80" fmla="*/ 58 w 1531"/>
                  <a:gd name="T81" fmla="*/ 3 h 559"/>
                  <a:gd name="T82" fmla="*/ 59 w 1531"/>
                  <a:gd name="T83" fmla="*/ 3 h 559"/>
                  <a:gd name="T84" fmla="*/ 59 w 1531"/>
                  <a:gd name="T85" fmla="*/ 3 h 559"/>
                  <a:gd name="T86" fmla="*/ 63 w 1531"/>
                  <a:gd name="T87" fmla="*/ 3 h 559"/>
                  <a:gd name="T88" fmla="*/ 65 w 1531"/>
                  <a:gd name="T89" fmla="*/ 3 h 559"/>
                  <a:gd name="T90" fmla="*/ 66 w 1531"/>
                  <a:gd name="T91" fmla="*/ 3 h 559"/>
                  <a:gd name="T92" fmla="*/ 68 w 1531"/>
                  <a:gd name="T93" fmla="*/ 3 h 559"/>
                  <a:gd name="T94" fmla="*/ 71 w 1531"/>
                  <a:gd name="T95" fmla="*/ 3 h 559"/>
                  <a:gd name="T96" fmla="*/ 72 w 1531"/>
                  <a:gd name="T97" fmla="*/ 3 h 559"/>
                  <a:gd name="T98" fmla="*/ 74 w 1531"/>
                  <a:gd name="T99" fmla="*/ 4 h 5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31"/>
                  <a:gd name="T151" fmla="*/ 0 h 559"/>
                  <a:gd name="T152" fmla="*/ 1531 w 1531"/>
                  <a:gd name="T153" fmla="*/ 559 h 55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31" h="559">
                    <a:moveTo>
                      <a:pt x="0" y="542"/>
                    </a:moveTo>
                    <a:lnTo>
                      <a:pt x="33" y="480"/>
                    </a:lnTo>
                    <a:lnTo>
                      <a:pt x="69" y="421"/>
                    </a:lnTo>
                    <a:lnTo>
                      <a:pt x="107" y="366"/>
                    </a:lnTo>
                    <a:lnTo>
                      <a:pt x="147" y="314"/>
                    </a:lnTo>
                    <a:lnTo>
                      <a:pt x="190" y="266"/>
                    </a:lnTo>
                    <a:lnTo>
                      <a:pt x="234" y="222"/>
                    </a:lnTo>
                    <a:lnTo>
                      <a:pt x="281" y="181"/>
                    </a:lnTo>
                    <a:lnTo>
                      <a:pt x="329" y="144"/>
                    </a:lnTo>
                    <a:lnTo>
                      <a:pt x="354" y="127"/>
                    </a:lnTo>
                    <a:lnTo>
                      <a:pt x="379" y="111"/>
                    </a:lnTo>
                    <a:lnTo>
                      <a:pt x="404" y="96"/>
                    </a:lnTo>
                    <a:lnTo>
                      <a:pt x="430" y="82"/>
                    </a:lnTo>
                    <a:lnTo>
                      <a:pt x="456" y="69"/>
                    </a:lnTo>
                    <a:lnTo>
                      <a:pt x="483" y="57"/>
                    </a:lnTo>
                    <a:lnTo>
                      <a:pt x="510" y="47"/>
                    </a:lnTo>
                    <a:lnTo>
                      <a:pt x="537" y="37"/>
                    </a:lnTo>
                    <a:lnTo>
                      <a:pt x="564" y="28"/>
                    </a:lnTo>
                    <a:lnTo>
                      <a:pt x="592" y="21"/>
                    </a:lnTo>
                    <a:lnTo>
                      <a:pt x="619" y="15"/>
                    </a:lnTo>
                    <a:lnTo>
                      <a:pt x="647" y="9"/>
                    </a:lnTo>
                    <a:lnTo>
                      <a:pt x="676" y="5"/>
                    </a:lnTo>
                    <a:lnTo>
                      <a:pt x="704" y="2"/>
                    </a:lnTo>
                    <a:lnTo>
                      <a:pt x="732" y="1"/>
                    </a:lnTo>
                    <a:lnTo>
                      <a:pt x="761" y="0"/>
                    </a:lnTo>
                    <a:lnTo>
                      <a:pt x="790" y="1"/>
                    </a:lnTo>
                    <a:lnTo>
                      <a:pt x="819" y="2"/>
                    </a:lnTo>
                    <a:lnTo>
                      <a:pt x="848" y="6"/>
                    </a:lnTo>
                    <a:lnTo>
                      <a:pt x="877" y="10"/>
                    </a:lnTo>
                    <a:lnTo>
                      <a:pt x="905" y="15"/>
                    </a:lnTo>
                    <a:lnTo>
                      <a:pt x="934" y="22"/>
                    </a:lnTo>
                    <a:lnTo>
                      <a:pt x="962" y="30"/>
                    </a:lnTo>
                    <a:lnTo>
                      <a:pt x="989" y="38"/>
                    </a:lnTo>
                    <a:lnTo>
                      <a:pt x="1017" y="48"/>
                    </a:lnTo>
                    <a:lnTo>
                      <a:pt x="1044" y="60"/>
                    </a:lnTo>
                    <a:lnTo>
                      <a:pt x="1071" y="72"/>
                    </a:lnTo>
                    <a:lnTo>
                      <a:pt x="1098" y="85"/>
                    </a:lnTo>
                    <a:lnTo>
                      <a:pt x="1124" y="100"/>
                    </a:lnTo>
                    <a:lnTo>
                      <a:pt x="1150" y="115"/>
                    </a:lnTo>
                    <a:lnTo>
                      <a:pt x="1175" y="131"/>
                    </a:lnTo>
                    <a:lnTo>
                      <a:pt x="1200" y="149"/>
                    </a:lnTo>
                    <a:lnTo>
                      <a:pt x="1225" y="168"/>
                    </a:lnTo>
                    <a:lnTo>
                      <a:pt x="1249" y="187"/>
                    </a:lnTo>
                    <a:lnTo>
                      <a:pt x="1296" y="229"/>
                    </a:lnTo>
                    <a:lnTo>
                      <a:pt x="1341" y="275"/>
                    </a:lnTo>
                    <a:lnTo>
                      <a:pt x="1384" y="325"/>
                    </a:lnTo>
                    <a:lnTo>
                      <a:pt x="1425" y="378"/>
                    </a:lnTo>
                    <a:lnTo>
                      <a:pt x="1463" y="435"/>
                    </a:lnTo>
                    <a:lnTo>
                      <a:pt x="1498" y="495"/>
                    </a:lnTo>
                    <a:lnTo>
                      <a:pt x="1531"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5" name="Freeform 42"/>
              <p:cNvSpPr>
                <a:spLocks/>
              </p:cNvSpPr>
              <p:nvPr/>
            </p:nvSpPr>
            <p:spPr bwMode="auto">
              <a:xfrm>
                <a:off x="2184" y="2447"/>
                <a:ext cx="342" cy="341"/>
              </a:xfrm>
              <a:custGeom>
                <a:avLst/>
                <a:gdLst>
                  <a:gd name="T0" fmla="*/ 50 w 367"/>
                  <a:gd name="T1" fmla="*/ 2 h 423"/>
                  <a:gd name="T2" fmla="*/ 47 w 367"/>
                  <a:gd name="T3" fmla="*/ 2 h 423"/>
                  <a:gd name="T4" fmla="*/ 44 w 367"/>
                  <a:gd name="T5" fmla="*/ 2 h 423"/>
                  <a:gd name="T6" fmla="*/ 40 w 367"/>
                  <a:gd name="T7" fmla="*/ 2 h 423"/>
                  <a:gd name="T8" fmla="*/ 36 w 367"/>
                  <a:gd name="T9" fmla="*/ 2 h 423"/>
                  <a:gd name="T10" fmla="*/ 33 w 367"/>
                  <a:gd name="T11" fmla="*/ 2 h 423"/>
                  <a:gd name="T12" fmla="*/ 29 w 367"/>
                  <a:gd name="T13" fmla="*/ 2 h 423"/>
                  <a:gd name="T14" fmla="*/ 26 w 367"/>
                  <a:gd name="T15" fmla="*/ 2 h 423"/>
                  <a:gd name="T16" fmla="*/ 22 w 367"/>
                  <a:gd name="T17" fmla="*/ 2 h 423"/>
                  <a:gd name="T18" fmla="*/ 20 w 367"/>
                  <a:gd name="T19" fmla="*/ 2 h 423"/>
                  <a:gd name="T20" fmla="*/ 17 w 367"/>
                  <a:gd name="T21" fmla="*/ 2 h 423"/>
                  <a:gd name="T22" fmla="*/ 11 w 367"/>
                  <a:gd name="T23" fmla="*/ 2 h 423"/>
                  <a:gd name="T24" fmla="*/ 7 w 367"/>
                  <a:gd name="T25" fmla="*/ 2 h 423"/>
                  <a:gd name="T26" fmla="*/ 0 w 367"/>
                  <a:gd name="T27" fmla="*/ 0 h 4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7"/>
                  <a:gd name="T43" fmla="*/ 0 h 423"/>
                  <a:gd name="T44" fmla="*/ 367 w 367"/>
                  <a:gd name="T45" fmla="*/ 423 h 4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7" h="423">
                    <a:moveTo>
                      <a:pt x="367" y="423"/>
                    </a:moveTo>
                    <a:lnTo>
                      <a:pt x="339" y="405"/>
                    </a:lnTo>
                    <a:lnTo>
                      <a:pt x="312" y="385"/>
                    </a:lnTo>
                    <a:lnTo>
                      <a:pt x="286" y="365"/>
                    </a:lnTo>
                    <a:lnTo>
                      <a:pt x="260" y="343"/>
                    </a:lnTo>
                    <a:lnTo>
                      <a:pt x="234" y="320"/>
                    </a:lnTo>
                    <a:lnTo>
                      <a:pt x="209" y="296"/>
                    </a:lnTo>
                    <a:lnTo>
                      <a:pt x="185" y="271"/>
                    </a:lnTo>
                    <a:lnTo>
                      <a:pt x="162" y="245"/>
                    </a:lnTo>
                    <a:lnTo>
                      <a:pt x="139" y="218"/>
                    </a:lnTo>
                    <a:lnTo>
                      <a:pt x="117" y="190"/>
                    </a:lnTo>
                    <a:lnTo>
                      <a:pt x="75" y="130"/>
                    </a:lnTo>
                    <a:lnTo>
                      <a:pt x="36" y="67"/>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6" name="Freeform 43"/>
              <p:cNvSpPr>
                <a:spLocks/>
              </p:cNvSpPr>
              <p:nvPr/>
            </p:nvSpPr>
            <p:spPr bwMode="auto">
              <a:xfrm>
                <a:off x="2473" y="1757"/>
                <a:ext cx="1098" cy="469"/>
              </a:xfrm>
              <a:custGeom>
                <a:avLst/>
                <a:gdLst>
                  <a:gd name="T0" fmla="*/ 0 w 1224"/>
                  <a:gd name="T1" fmla="*/ 3 h 559"/>
                  <a:gd name="T2" fmla="*/ 4 w 1224"/>
                  <a:gd name="T3" fmla="*/ 3 h 559"/>
                  <a:gd name="T4" fmla="*/ 4 w 1224"/>
                  <a:gd name="T5" fmla="*/ 3 h 559"/>
                  <a:gd name="T6" fmla="*/ 4 w 1224"/>
                  <a:gd name="T7" fmla="*/ 3 h 559"/>
                  <a:gd name="T8" fmla="*/ 4 w 1224"/>
                  <a:gd name="T9" fmla="*/ 3 h 559"/>
                  <a:gd name="T10" fmla="*/ 7 w 1224"/>
                  <a:gd name="T11" fmla="*/ 3 h 559"/>
                  <a:gd name="T12" fmla="*/ 8 w 1224"/>
                  <a:gd name="T13" fmla="*/ 3 h 559"/>
                  <a:gd name="T14" fmla="*/ 10 w 1224"/>
                  <a:gd name="T15" fmla="*/ 3 h 559"/>
                  <a:gd name="T16" fmla="*/ 11 w 1224"/>
                  <a:gd name="T17" fmla="*/ 3 h 559"/>
                  <a:gd name="T18" fmla="*/ 12 w 1224"/>
                  <a:gd name="T19" fmla="*/ 3 h 559"/>
                  <a:gd name="T20" fmla="*/ 13 w 1224"/>
                  <a:gd name="T21" fmla="*/ 3 h 559"/>
                  <a:gd name="T22" fmla="*/ 14 w 1224"/>
                  <a:gd name="T23" fmla="*/ 3 h 559"/>
                  <a:gd name="T24" fmla="*/ 16 w 1224"/>
                  <a:gd name="T25" fmla="*/ 3 h 559"/>
                  <a:gd name="T26" fmla="*/ 18 w 1224"/>
                  <a:gd name="T27" fmla="*/ 3 h 559"/>
                  <a:gd name="T28" fmla="*/ 19 w 1224"/>
                  <a:gd name="T29" fmla="*/ 3 h 559"/>
                  <a:gd name="T30" fmla="*/ 20 w 1224"/>
                  <a:gd name="T31" fmla="*/ 1 h 559"/>
                  <a:gd name="T32" fmla="*/ 22 w 1224"/>
                  <a:gd name="T33" fmla="*/ 0 h 559"/>
                  <a:gd name="T34" fmla="*/ 22 w 1224"/>
                  <a:gd name="T35" fmla="*/ 1 h 559"/>
                  <a:gd name="T36" fmla="*/ 25 w 1224"/>
                  <a:gd name="T37" fmla="*/ 2 h 559"/>
                  <a:gd name="T38" fmla="*/ 25 w 1224"/>
                  <a:gd name="T39" fmla="*/ 3 h 559"/>
                  <a:gd name="T40" fmla="*/ 28 w 1224"/>
                  <a:gd name="T41" fmla="*/ 3 h 559"/>
                  <a:gd name="T42" fmla="*/ 28 w 1224"/>
                  <a:gd name="T43" fmla="*/ 3 h 559"/>
                  <a:gd name="T44" fmla="*/ 30 w 1224"/>
                  <a:gd name="T45" fmla="*/ 3 h 559"/>
                  <a:gd name="T46" fmla="*/ 31 w 1224"/>
                  <a:gd name="T47" fmla="*/ 3 h 559"/>
                  <a:gd name="T48" fmla="*/ 33 w 1224"/>
                  <a:gd name="T49" fmla="*/ 3 h 559"/>
                  <a:gd name="T50" fmla="*/ 34 w 1224"/>
                  <a:gd name="T51" fmla="*/ 3 h 559"/>
                  <a:gd name="T52" fmla="*/ 35 w 1224"/>
                  <a:gd name="T53" fmla="*/ 3 h 559"/>
                  <a:gd name="T54" fmla="*/ 37 w 1224"/>
                  <a:gd name="T55" fmla="*/ 3 h 559"/>
                  <a:gd name="T56" fmla="*/ 38 w 1224"/>
                  <a:gd name="T57" fmla="*/ 3 h 559"/>
                  <a:gd name="T58" fmla="*/ 39 w 1224"/>
                  <a:gd name="T59" fmla="*/ 3 h 559"/>
                  <a:gd name="T60" fmla="*/ 40 w 1224"/>
                  <a:gd name="T61" fmla="*/ 3 h 559"/>
                  <a:gd name="T62" fmla="*/ 41 w 1224"/>
                  <a:gd name="T63" fmla="*/ 3 h 559"/>
                  <a:gd name="T64" fmla="*/ 43 w 1224"/>
                  <a:gd name="T65" fmla="*/ 3 h 559"/>
                  <a:gd name="T66" fmla="*/ 43 w 1224"/>
                  <a:gd name="T67" fmla="*/ 3 h 559"/>
                  <a:gd name="T68" fmla="*/ 46 w 1224"/>
                  <a:gd name="T69" fmla="*/ 3 h 559"/>
                  <a:gd name="T70" fmla="*/ 47 w 1224"/>
                  <a:gd name="T71" fmla="*/ 3 h 559"/>
                  <a:gd name="T72" fmla="*/ 48 w 1224"/>
                  <a:gd name="T73" fmla="*/ 3 h 559"/>
                  <a:gd name="T74" fmla="*/ 51 w 1224"/>
                  <a:gd name="T75" fmla="*/ 3 h 559"/>
                  <a:gd name="T76" fmla="*/ 53 w 1224"/>
                  <a:gd name="T77" fmla="*/ 3 h 559"/>
                  <a:gd name="T78" fmla="*/ 55 w 1224"/>
                  <a:gd name="T79" fmla="*/ 3 h 559"/>
                  <a:gd name="T80" fmla="*/ 57 w 1224"/>
                  <a:gd name="T81" fmla="*/ 3 h 559"/>
                  <a:gd name="T82" fmla="*/ 58 w 1224"/>
                  <a:gd name="T83" fmla="*/ 4 h 5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24"/>
                  <a:gd name="T127" fmla="*/ 0 h 559"/>
                  <a:gd name="T128" fmla="*/ 1224 w 1224"/>
                  <a:gd name="T129" fmla="*/ 559 h 5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24" h="559">
                    <a:moveTo>
                      <a:pt x="0" y="159"/>
                    </a:moveTo>
                    <a:lnTo>
                      <a:pt x="26" y="140"/>
                    </a:lnTo>
                    <a:lnTo>
                      <a:pt x="53" y="122"/>
                    </a:lnTo>
                    <a:lnTo>
                      <a:pt x="79" y="106"/>
                    </a:lnTo>
                    <a:lnTo>
                      <a:pt x="107" y="90"/>
                    </a:lnTo>
                    <a:lnTo>
                      <a:pt x="134" y="76"/>
                    </a:lnTo>
                    <a:lnTo>
                      <a:pt x="162" y="63"/>
                    </a:lnTo>
                    <a:lnTo>
                      <a:pt x="190" y="51"/>
                    </a:lnTo>
                    <a:lnTo>
                      <a:pt x="219" y="41"/>
                    </a:lnTo>
                    <a:lnTo>
                      <a:pt x="248" y="31"/>
                    </a:lnTo>
                    <a:lnTo>
                      <a:pt x="276" y="23"/>
                    </a:lnTo>
                    <a:lnTo>
                      <a:pt x="306" y="16"/>
                    </a:lnTo>
                    <a:lnTo>
                      <a:pt x="335" y="10"/>
                    </a:lnTo>
                    <a:lnTo>
                      <a:pt x="365" y="6"/>
                    </a:lnTo>
                    <a:lnTo>
                      <a:pt x="394" y="3"/>
                    </a:lnTo>
                    <a:lnTo>
                      <a:pt x="424" y="1"/>
                    </a:lnTo>
                    <a:lnTo>
                      <a:pt x="454" y="0"/>
                    </a:lnTo>
                    <a:lnTo>
                      <a:pt x="483" y="1"/>
                    </a:lnTo>
                    <a:lnTo>
                      <a:pt x="512" y="2"/>
                    </a:lnTo>
                    <a:lnTo>
                      <a:pt x="541" y="6"/>
                    </a:lnTo>
                    <a:lnTo>
                      <a:pt x="570" y="10"/>
                    </a:lnTo>
                    <a:lnTo>
                      <a:pt x="598" y="15"/>
                    </a:lnTo>
                    <a:lnTo>
                      <a:pt x="627" y="22"/>
                    </a:lnTo>
                    <a:lnTo>
                      <a:pt x="655" y="30"/>
                    </a:lnTo>
                    <a:lnTo>
                      <a:pt x="682" y="38"/>
                    </a:lnTo>
                    <a:lnTo>
                      <a:pt x="710" y="48"/>
                    </a:lnTo>
                    <a:lnTo>
                      <a:pt x="737" y="60"/>
                    </a:lnTo>
                    <a:lnTo>
                      <a:pt x="764" y="72"/>
                    </a:lnTo>
                    <a:lnTo>
                      <a:pt x="791" y="85"/>
                    </a:lnTo>
                    <a:lnTo>
                      <a:pt x="817" y="100"/>
                    </a:lnTo>
                    <a:lnTo>
                      <a:pt x="843" y="115"/>
                    </a:lnTo>
                    <a:lnTo>
                      <a:pt x="868" y="131"/>
                    </a:lnTo>
                    <a:lnTo>
                      <a:pt x="893" y="149"/>
                    </a:lnTo>
                    <a:lnTo>
                      <a:pt x="918" y="168"/>
                    </a:lnTo>
                    <a:lnTo>
                      <a:pt x="942" y="187"/>
                    </a:lnTo>
                    <a:lnTo>
                      <a:pt x="989" y="229"/>
                    </a:lnTo>
                    <a:lnTo>
                      <a:pt x="1034" y="275"/>
                    </a:lnTo>
                    <a:lnTo>
                      <a:pt x="1077" y="325"/>
                    </a:lnTo>
                    <a:lnTo>
                      <a:pt x="1118" y="378"/>
                    </a:lnTo>
                    <a:lnTo>
                      <a:pt x="1156" y="435"/>
                    </a:lnTo>
                    <a:lnTo>
                      <a:pt x="1191" y="495"/>
                    </a:lnTo>
                    <a:lnTo>
                      <a:pt x="1224" y="559"/>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7" name="Freeform 44"/>
              <p:cNvSpPr>
                <a:spLocks/>
              </p:cNvSpPr>
              <p:nvPr/>
            </p:nvSpPr>
            <p:spPr bwMode="auto">
              <a:xfrm>
                <a:off x="2427" y="1852"/>
                <a:ext cx="88" cy="75"/>
              </a:xfrm>
              <a:custGeom>
                <a:avLst/>
                <a:gdLst>
                  <a:gd name="T0" fmla="*/ 4 w 98"/>
                  <a:gd name="T1" fmla="*/ 0 h 89"/>
                  <a:gd name="T2" fmla="*/ 0 w 98"/>
                  <a:gd name="T3" fmla="*/ 3 h 89"/>
                  <a:gd name="T4" fmla="*/ 4 w 98"/>
                  <a:gd name="T5" fmla="*/ 3 h 89"/>
                  <a:gd name="T6" fmla="*/ 4 w 98"/>
                  <a:gd name="T7" fmla="*/ 3 h 89"/>
                  <a:gd name="T8" fmla="*/ 4 w 98"/>
                  <a:gd name="T9" fmla="*/ 0 h 89"/>
                  <a:gd name="T10" fmla="*/ 0 60000 65536"/>
                  <a:gd name="T11" fmla="*/ 0 60000 65536"/>
                  <a:gd name="T12" fmla="*/ 0 60000 65536"/>
                  <a:gd name="T13" fmla="*/ 0 60000 65536"/>
                  <a:gd name="T14" fmla="*/ 0 60000 65536"/>
                  <a:gd name="T15" fmla="*/ 0 w 98"/>
                  <a:gd name="T16" fmla="*/ 0 h 89"/>
                  <a:gd name="T17" fmla="*/ 98 w 98"/>
                  <a:gd name="T18" fmla="*/ 89 h 89"/>
                </a:gdLst>
                <a:ahLst/>
                <a:cxnLst>
                  <a:cxn ang="T10">
                    <a:pos x="T0" y="T1"/>
                  </a:cxn>
                  <a:cxn ang="T11">
                    <a:pos x="T2" y="T3"/>
                  </a:cxn>
                  <a:cxn ang="T12">
                    <a:pos x="T4" y="T5"/>
                  </a:cxn>
                  <a:cxn ang="T13">
                    <a:pos x="T6" y="T7"/>
                  </a:cxn>
                  <a:cxn ang="T14">
                    <a:pos x="T8" y="T9"/>
                  </a:cxn>
                </a:cxnLst>
                <a:rect l="T15" t="T16" r="T17" b="T18"/>
                <a:pathLst>
                  <a:path w="98" h="89">
                    <a:moveTo>
                      <a:pt x="56" y="0"/>
                    </a:moveTo>
                    <a:lnTo>
                      <a:pt x="0" y="89"/>
                    </a:lnTo>
                    <a:lnTo>
                      <a:pt x="98" y="52"/>
                    </a:lnTo>
                    <a:lnTo>
                      <a:pt x="53" y="46"/>
                    </a:lnTo>
                    <a:lnTo>
                      <a:pt x="56" y="0"/>
                    </a:lnTo>
                    <a:close/>
                  </a:path>
                </a:pathLst>
              </a:custGeom>
              <a:solidFill>
                <a:srgbClr val="0000FF"/>
              </a:solidFill>
              <a:ln w="28575">
                <a:solidFill>
                  <a:srgbClr val="0000FF"/>
                </a:solidFill>
                <a:round/>
                <a:headEnd/>
                <a:tailEnd/>
              </a:ln>
            </p:spPr>
            <p:txBody>
              <a:bodyPr/>
              <a:lstStyle/>
              <a:p>
                <a:endParaRPr lang="zh-CN" altLang="en-US"/>
              </a:p>
            </p:txBody>
          </p:sp>
          <p:sp>
            <p:nvSpPr>
              <p:cNvPr id="28738" name="Freeform 45"/>
              <p:cNvSpPr>
                <a:spLocks/>
              </p:cNvSpPr>
              <p:nvPr/>
            </p:nvSpPr>
            <p:spPr bwMode="auto">
              <a:xfrm>
                <a:off x="2533" y="2447"/>
                <a:ext cx="1067" cy="482"/>
              </a:xfrm>
              <a:custGeom>
                <a:avLst/>
                <a:gdLst>
                  <a:gd name="T0" fmla="*/ 28 w 1221"/>
                  <a:gd name="T1" fmla="*/ 0 h 570"/>
                  <a:gd name="T2" fmla="*/ 27 w 1221"/>
                  <a:gd name="T3" fmla="*/ 3 h 570"/>
                  <a:gd name="T4" fmla="*/ 26 w 1221"/>
                  <a:gd name="T5" fmla="*/ 3 h 570"/>
                  <a:gd name="T6" fmla="*/ 26 w 1221"/>
                  <a:gd name="T7" fmla="*/ 3 h 570"/>
                  <a:gd name="T8" fmla="*/ 24 w 1221"/>
                  <a:gd name="T9" fmla="*/ 3 h 570"/>
                  <a:gd name="T10" fmla="*/ 24 w 1221"/>
                  <a:gd name="T11" fmla="*/ 3 h 570"/>
                  <a:gd name="T12" fmla="*/ 23 w 1221"/>
                  <a:gd name="T13" fmla="*/ 3 h 570"/>
                  <a:gd name="T14" fmla="*/ 23 w 1221"/>
                  <a:gd name="T15" fmla="*/ 3 h 570"/>
                  <a:gd name="T16" fmla="*/ 21 w 1221"/>
                  <a:gd name="T17" fmla="*/ 3 h 570"/>
                  <a:gd name="T18" fmla="*/ 21 w 1221"/>
                  <a:gd name="T19" fmla="*/ 3 h 570"/>
                  <a:gd name="T20" fmla="*/ 20 w 1221"/>
                  <a:gd name="T21" fmla="*/ 4 h 570"/>
                  <a:gd name="T22" fmla="*/ 20 w 1221"/>
                  <a:gd name="T23" fmla="*/ 4 h 570"/>
                  <a:gd name="T24" fmla="*/ 20 w 1221"/>
                  <a:gd name="T25" fmla="*/ 4 h 570"/>
                  <a:gd name="T26" fmla="*/ 18 w 1221"/>
                  <a:gd name="T27" fmla="*/ 4 h 570"/>
                  <a:gd name="T28" fmla="*/ 18 w 1221"/>
                  <a:gd name="T29" fmla="*/ 4 h 570"/>
                  <a:gd name="T30" fmla="*/ 17 w 1221"/>
                  <a:gd name="T31" fmla="*/ 5 h 570"/>
                  <a:gd name="T32" fmla="*/ 17 w 1221"/>
                  <a:gd name="T33" fmla="*/ 5 h 570"/>
                  <a:gd name="T34" fmla="*/ 16 w 1221"/>
                  <a:gd name="T35" fmla="*/ 5 h 570"/>
                  <a:gd name="T36" fmla="*/ 15 w 1221"/>
                  <a:gd name="T37" fmla="*/ 5 h 570"/>
                  <a:gd name="T38" fmla="*/ 15 w 1221"/>
                  <a:gd name="T39" fmla="*/ 5 h 570"/>
                  <a:gd name="T40" fmla="*/ 14 w 1221"/>
                  <a:gd name="T41" fmla="*/ 5 h 570"/>
                  <a:gd name="T42" fmla="*/ 13 w 1221"/>
                  <a:gd name="T43" fmla="*/ 5 h 570"/>
                  <a:gd name="T44" fmla="*/ 13 w 1221"/>
                  <a:gd name="T45" fmla="*/ 5 h 570"/>
                  <a:gd name="T46" fmla="*/ 12 w 1221"/>
                  <a:gd name="T47" fmla="*/ 5 h 570"/>
                  <a:gd name="T48" fmla="*/ 11 w 1221"/>
                  <a:gd name="T49" fmla="*/ 5 h 570"/>
                  <a:gd name="T50" fmla="*/ 10 w 1221"/>
                  <a:gd name="T51" fmla="*/ 5 h 570"/>
                  <a:gd name="T52" fmla="*/ 10 w 1221"/>
                  <a:gd name="T53" fmla="*/ 5 h 570"/>
                  <a:gd name="T54" fmla="*/ 9 w 1221"/>
                  <a:gd name="T55" fmla="*/ 5 h 570"/>
                  <a:gd name="T56" fmla="*/ 9 w 1221"/>
                  <a:gd name="T57" fmla="*/ 5 h 570"/>
                  <a:gd name="T58" fmla="*/ 8 w 1221"/>
                  <a:gd name="T59" fmla="*/ 5 h 570"/>
                  <a:gd name="T60" fmla="*/ 8 w 1221"/>
                  <a:gd name="T61" fmla="*/ 5 h 570"/>
                  <a:gd name="T62" fmla="*/ 7 w 1221"/>
                  <a:gd name="T63" fmla="*/ 5 h 570"/>
                  <a:gd name="T64" fmla="*/ 6 w 1221"/>
                  <a:gd name="T65" fmla="*/ 5 h 570"/>
                  <a:gd name="T66" fmla="*/ 5 w 1221"/>
                  <a:gd name="T67" fmla="*/ 5 h 570"/>
                  <a:gd name="T68" fmla="*/ 5 w 1221"/>
                  <a:gd name="T69" fmla="*/ 5 h 570"/>
                  <a:gd name="T70" fmla="*/ 3 w 1221"/>
                  <a:gd name="T71" fmla="*/ 5 h 570"/>
                  <a:gd name="T72" fmla="*/ 3 w 1221"/>
                  <a:gd name="T73" fmla="*/ 5 h 570"/>
                  <a:gd name="T74" fmla="*/ 3 w 1221"/>
                  <a:gd name="T75" fmla="*/ 5 h 570"/>
                  <a:gd name="T76" fmla="*/ 3 w 1221"/>
                  <a:gd name="T77" fmla="*/ 4 h 570"/>
                  <a:gd name="T78" fmla="*/ 3 w 1221"/>
                  <a:gd name="T79" fmla="*/ 4 h 570"/>
                  <a:gd name="T80" fmla="*/ 3 w 1221"/>
                  <a:gd name="T81" fmla="*/ 4 h 570"/>
                  <a:gd name="T82" fmla="*/ 3 w 1221"/>
                  <a:gd name="T83" fmla="*/ 4 h 570"/>
                  <a:gd name="T84" fmla="*/ 0 w 1221"/>
                  <a:gd name="T85" fmla="*/ 4 h 5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21"/>
                  <a:gd name="T130" fmla="*/ 0 h 570"/>
                  <a:gd name="T131" fmla="*/ 1221 w 1221"/>
                  <a:gd name="T132" fmla="*/ 570 h 5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21" h="570">
                    <a:moveTo>
                      <a:pt x="1221" y="0"/>
                    </a:moveTo>
                    <a:lnTo>
                      <a:pt x="1188" y="65"/>
                    </a:lnTo>
                    <a:lnTo>
                      <a:pt x="1153" y="126"/>
                    </a:lnTo>
                    <a:lnTo>
                      <a:pt x="1115" y="184"/>
                    </a:lnTo>
                    <a:lnTo>
                      <a:pt x="1074" y="238"/>
                    </a:lnTo>
                    <a:lnTo>
                      <a:pt x="1031" y="289"/>
                    </a:lnTo>
                    <a:lnTo>
                      <a:pt x="986" y="336"/>
                    </a:lnTo>
                    <a:lnTo>
                      <a:pt x="963" y="358"/>
                    </a:lnTo>
                    <a:lnTo>
                      <a:pt x="939" y="379"/>
                    </a:lnTo>
                    <a:lnTo>
                      <a:pt x="915" y="399"/>
                    </a:lnTo>
                    <a:lnTo>
                      <a:pt x="890" y="418"/>
                    </a:lnTo>
                    <a:lnTo>
                      <a:pt x="865" y="436"/>
                    </a:lnTo>
                    <a:lnTo>
                      <a:pt x="839" y="453"/>
                    </a:lnTo>
                    <a:lnTo>
                      <a:pt x="813" y="468"/>
                    </a:lnTo>
                    <a:lnTo>
                      <a:pt x="786" y="483"/>
                    </a:lnTo>
                    <a:lnTo>
                      <a:pt x="760" y="497"/>
                    </a:lnTo>
                    <a:lnTo>
                      <a:pt x="732" y="509"/>
                    </a:lnTo>
                    <a:lnTo>
                      <a:pt x="705" y="521"/>
                    </a:lnTo>
                    <a:lnTo>
                      <a:pt x="677" y="531"/>
                    </a:lnTo>
                    <a:lnTo>
                      <a:pt x="649" y="540"/>
                    </a:lnTo>
                    <a:lnTo>
                      <a:pt x="621" y="548"/>
                    </a:lnTo>
                    <a:lnTo>
                      <a:pt x="592" y="555"/>
                    </a:lnTo>
                    <a:lnTo>
                      <a:pt x="563" y="560"/>
                    </a:lnTo>
                    <a:lnTo>
                      <a:pt x="534" y="564"/>
                    </a:lnTo>
                    <a:lnTo>
                      <a:pt x="505" y="568"/>
                    </a:lnTo>
                    <a:lnTo>
                      <a:pt x="476" y="569"/>
                    </a:lnTo>
                    <a:lnTo>
                      <a:pt x="446" y="570"/>
                    </a:lnTo>
                    <a:lnTo>
                      <a:pt x="417" y="569"/>
                    </a:lnTo>
                    <a:lnTo>
                      <a:pt x="387" y="568"/>
                    </a:lnTo>
                    <a:lnTo>
                      <a:pt x="358" y="564"/>
                    </a:lnTo>
                    <a:lnTo>
                      <a:pt x="329" y="560"/>
                    </a:lnTo>
                    <a:lnTo>
                      <a:pt x="300" y="555"/>
                    </a:lnTo>
                    <a:lnTo>
                      <a:pt x="272" y="548"/>
                    </a:lnTo>
                    <a:lnTo>
                      <a:pt x="243" y="540"/>
                    </a:lnTo>
                    <a:lnTo>
                      <a:pt x="215" y="531"/>
                    </a:lnTo>
                    <a:lnTo>
                      <a:pt x="187" y="521"/>
                    </a:lnTo>
                    <a:lnTo>
                      <a:pt x="159" y="509"/>
                    </a:lnTo>
                    <a:lnTo>
                      <a:pt x="132" y="497"/>
                    </a:lnTo>
                    <a:lnTo>
                      <a:pt x="105" y="483"/>
                    </a:lnTo>
                    <a:lnTo>
                      <a:pt x="78" y="468"/>
                    </a:lnTo>
                    <a:lnTo>
                      <a:pt x="52" y="452"/>
                    </a:lnTo>
                    <a:lnTo>
                      <a:pt x="26" y="434"/>
                    </a:lnTo>
                    <a:lnTo>
                      <a:pt x="0" y="416"/>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9" name="Freeform 46"/>
              <p:cNvSpPr>
                <a:spLocks/>
              </p:cNvSpPr>
              <p:nvPr/>
            </p:nvSpPr>
            <p:spPr bwMode="auto">
              <a:xfrm>
                <a:off x="2448" y="2736"/>
                <a:ext cx="86" cy="75"/>
              </a:xfrm>
              <a:custGeom>
                <a:avLst/>
                <a:gdLst>
                  <a:gd name="T0" fmla="*/ 4 w 98"/>
                  <a:gd name="T1" fmla="*/ 3 h 88"/>
                  <a:gd name="T2" fmla="*/ 0 w 98"/>
                  <a:gd name="T3" fmla="*/ 0 h 88"/>
                  <a:gd name="T4" fmla="*/ 4 w 98"/>
                  <a:gd name="T5" fmla="*/ 3 h 88"/>
                  <a:gd name="T6" fmla="*/ 4 w 98"/>
                  <a:gd name="T7" fmla="*/ 3 h 88"/>
                  <a:gd name="T8" fmla="*/ 4 w 98"/>
                  <a:gd name="T9" fmla="*/ 3 h 88"/>
                  <a:gd name="T10" fmla="*/ 0 60000 65536"/>
                  <a:gd name="T11" fmla="*/ 0 60000 65536"/>
                  <a:gd name="T12" fmla="*/ 0 60000 65536"/>
                  <a:gd name="T13" fmla="*/ 0 60000 65536"/>
                  <a:gd name="T14" fmla="*/ 0 60000 65536"/>
                  <a:gd name="T15" fmla="*/ 0 w 98"/>
                  <a:gd name="T16" fmla="*/ 0 h 88"/>
                  <a:gd name="T17" fmla="*/ 98 w 98"/>
                  <a:gd name="T18" fmla="*/ 88 h 88"/>
                </a:gdLst>
                <a:ahLst/>
                <a:cxnLst>
                  <a:cxn ang="T10">
                    <a:pos x="T0" y="T1"/>
                  </a:cxn>
                  <a:cxn ang="T11">
                    <a:pos x="T2" y="T3"/>
                  </a:cxn>
                  <a:cxn ang="T12">
                    <a:pos x="T4" y="T5"/>
                  </a:cxn>
                  <a:cxn ang="T13">
                    <a:pos x="T6" y="T7"/>
                  </a:cxn>
                  <a:cxn ang="T14">
                    <a:pos x="T8" y="T9"/>
                  </a:cxn>
                </a:cxnLst>
                <a:rect l="T15" t="T16" r="T17" b="T18"/>
                <a:pathLst>
                  <a:path w="98" h="88">
                    <a:moveTo>
                      <a:pt x="98" y="36"/>
                    </a:moveTo>
                    <a:lnTo>
                      <a:pt x="0" y="0"/>
                    </a:lnTo>
                    <a:lnTo>
                      <a:pt x="56" y="88"/>
                    </a:lnTo>
                    <a:lnTo>
                      <a:pt x="53" y="43"/>
                    </a:lnTo>
                    <a:lnTo>
                      <a:pt x="98" y="36"/>
                    </a:lnTo>
                    <a:close/>
                  </a:path>
                </a:pathLst>
              </a:custGeom>
              <a:solidFill>
                <a:srgbClr val="0000FF"/>
              </a:solidFill>
              <a:ln w="28575">
                <a:solidFill>
                  <a:srgbClr val="0000FF"/>
                </a:solidFill>
                <a:round/>
                <a:headEnd/>
                <a:tailEnd/>
              </a:ln>
            </p:spPr>
            <p:txBody>
              <a:bodyPr/>
              <a:lstStyle/>
              <a:p>
                <a:endParaRPr lang="zh-CN" altLang="en-US"/>
              </a:p>
            </p:txBody>
          </p:sp>
          <p:sp>
            <p:nvSpPr>
              <p:cNvPr id="28740" name="Freeform 47"/>
              <p:cNvSpPr>
                <a:spLocks/>
              </p:cNvSpPr>
              <p:nvPr/>
            </p:nvSpPr>
            <p:spPr bwMode="auto">
              <a:xfrm>
                <a:off x="2123" y="1355"/>
                <a:ext cx="1477" cy="849"/>
              </a:xfrm>
              <a:custGeom>
                <a:avLst/>
                <a:gdLst>
                  <a:gd name="T0" fmla="*/ 4 w 1644"/>
                  <a:gd name="T1" fmla="*/ 7 h 1013"/>
                  <a:gd name="T2" fmla="*/ 4 w 1644"/>
                  <a:gd name="T3" fmla="*/ 6 h 1013"/>
                  <a:gd name="T4" fmla="*/ 4 w 1644"/>
                  <a:gd name="T5" fmla="*/ 6 h 1013"/>
                  <a:gd name="T6" fmla="*/ 4 w 1644"/>
                  <a:gd name="T7" fmla="*/ 5 h 1013"/>
                  <a:gd name="T8" fmla="*/ 7 w 1644"/>
                  <a:gd name="T9" fmla="*/ 4 h 1013"/>
                  <a:gd name="T10" fmla="*/ 10 w 1644"/>
                  <a:gd name="T11" fmla="*/ 3 h 1013"/>
                  <a:gd name="T12" fmla="*/ 12 w 1644"/>
                  <a:gd name="T13" fmla="*/ 3 h 1013"/>
                  <a:gd name="T14" fmla="*/ 14 w 1644"/>
                  <a:gd name="T15" fmla="*/ 3 h 1013"/>
                  <a:gd name="T16" fmla="*/ 17 w 1644"/>
                  <a:gd name="T17" fmla="*/ 3 h 1013"/>
                  <a:gd name="T18" fmla="*/ 20 w 1644"/>
                  <a:gd name="T19" fmla="*/ 3 h 1013"/>
                  <a:gd name="T20" fmla="*/ 23 w 1644"/>
                  <a:gd name="T21" fmla="*/ 3 h 1013"/>
                  <a:gd name="T22" fmla="*/ 26 w 1644"/>
                  <a:gd name="T23" fmla="*/ 3 h 1013"/>
                  <a:gd name="T24" fmla="*/ 29 w 1644"/>
                  <a:gd name="T25" fmla="*/ 3 h 1013"/>
                  <a:gd name="T26" fmla="*/ 32 w 1644"/>
                  <a:gd name="T27" fmla="*/ 3 h 1013"/>
                  <a:gd name="T28" fmla="*/ 36 w 1644"/>
                  <a:gd name="T29" fmla="*/ 3 h 1013"/>
                  <a:gd name="T30" fmla="*/ 40 w 1644"/>
                  <a:gd name="T31" fmla="*/ 1 h 1013"/>
                  <a:gd name="T32" fmla="*/ 43 w 1644"/>
                  <a:gd name="T33" fmla="*/ 1 h 1013"/>
                  <a:gd name="T34" fmla="*/ 47 w 1644"/>
                  <a:gd name="T35" fmla="*/ 3 h 1013"/>
                  <a:gd name="T36" fmla="*/ 49 w 1644"/>
                  <a:gd name="T37" fmla="*/ 3 h 1013"/>
                  <a:gd name="T38" fmla="*/ 53 w 1644"/>
                  <a:gd name="T39" fmla="*/ 3 h 1013"/>
                  <a:gd name="T40" fmla="*/ 56 w 1644"/>
                  <a:gd name="T41" fmla="*/ 3 h 1013"/>
                  <a:gd name="T42" fmla="*/ 59 w 1644"/>
                  <a:gd name="T43" fmla="*/ 3 h 1013"/>
                  <a:gd name="T44" fmla="*/ 61 w 1644"/>
                  <a:gd name="T45" fmla="*/ 3 h 1013"/>
                  <a:gd name="T46" fmla="*/ 66 w 1644"/>
                  <a:gd name="T47" fmla="*/ 3 h 1013"/>
                  <a:gd name="T48" fmla="*/ 67 w 1644"/>
                  <a:gd name="T49" fmla="*/ 3 h 1013"/>
                  <a:gd name="T50" fmla="*/ 69 w 1644"/>
                  <a:gd name="T51" fmla="*/ 3 h 1013"/>
                  <a:gd name="T52" fmla="*/ 73 w 1644"/>
                  <a:gd name="T53" fmla="*/ 3 h 1013"/>
                  <a:gd name="T54" fmla="*/ 75 w 1644"/>
                  <a:gd name="T55" fmla="*/ 4 h 1013"/>
                  <a:gd name="T56" fmla="*/ 76 w 1644"/>
                  <a:gd name="T57" fmla="*/ 5 h 1013"/>
                  <a:gd name="T58" fmla="*/ 77 w 1644"/>
                  <a:gd name="T59" fmla="*/ 6 h 1013"/>
                  <a:gd name="T60" fmla="*/ 81 w 1644"/>
                  <a:gd name="T61" fmla="*/ 6 h 1013"/>
                  <a:gd name="T62" fmla="*/ 82 w 1644"/>
                  <a:gd name="T63" fmla="*/ 7 h 10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4"/>
                  <a:gd name="T97" fmla="*/ 0 h 1013"/>
                  <a:gd name="T98" fmla="*/ 1644 w 1644"/>
                  <a:gd name="T99" fmla="*/ 1013 h 10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4" h="1013">
                    <a:moveTo>
                      <a:pt x="0" y="1013"/>
                    </a:moveTo>
                    <a:lnTo>
                      <a:pt x="12" y="957"/>
                    </a:lnTo>
                    <a:lnTo>
                      <a:pt x="25" y="902"/>
                    </a:lnTo>
                    <a:lnTo>
                      <a:pt x="39" y="848"/>
                    </a:lnTo>
                    <a:lnTo>
                      <a:pt x="54" y="796"/>
                    </a:lnTo>
                    <a:lnTo>
                      <a:pt x="71" y="744"/>
                    </a:lnTo>
                    <a:lnTo>
                      <a:pt x="88" y="695"/>
                    </a:lnTo>
                    <a:lnTo>
                      <a:pt x="107" y="646"/>
                    </a:lnTo>
                    <a:lnTo>
                      <a:pt x="127" y="599"/>
                    </a:lnTo>
                    <a:lnTo>
                      <a:pt x="147" y="554"/>
                    </a:lnTo>
                    <a:lnTo>
                      <a:pt x="169" y="510"/>
                    </a:lnTo>
                    <a:lnTo>
                      <a:pt x="191" y="467"/>
                    </a:lnTo>
                    <a:lnTo>
                      <a:pt x="215" y="426"/>
                    </a:lnTo>
                    <a:lnTo>
                      <a:pt x="239" y="387"/>
                    </a:lnTo>
                    <a:lnTo>
                      <a:pt x="264" y="349"/>
                    </a:lnTo>
                    <a:lnTo>
                      <a:pt x="290" y="313"/>
                    </a:lnTo>
                    <a:lnTo>
                      <a:pt x="317" y="279"/>
                    </a:lnTo>
                    <a:lnTo>
                      <a:pt x="344" y="247"/>
                    </a:lnTo>
                    <a:lnTo>
                      <a:pt x="372" y="216"/>
                    </a:lnTo>
                    <a:lnTo>
                      <a:pt x="401" y="188"/>
                    </a:lnTo>
                    <a:lnTo>
                      <a:pt x="431" y="161"/>
                    </a:lnTo>
                    <a:lnTo>
                      <a:pt x="461" y="136"/>
                    </a:lnTo>
                    <a:lnTo>
                      <a:pt x="492" y="113"/>
                    </a:lnTo>
                    <a:lnTo>
                      <a:pt x="523" y="92"/>
                    </a:lnTo>
                    <a:lnTo>
                      <a:pt x="555" y="73"/>
                    </a:lnTo>
                    <a:lnTo>
                      <a:pt x="587" y="56"/>
                    </a:lnTo>
                    <a:lnTo>
                      <a:pt x="620" y="42"/>
                    </a:lnTo>
                    <a:lnTo>
                      <a:pt x="653" y="29"/>
                    </a:lnTo>
                    <a:lnTo>
                      <a:pt x="686" y="19"/>
                    </a:lnTo>
                    <a:lnTo>
                      <a:pt x="720" y="11"/>
                    </a:lnTo>
                    <a:lnTo>
                      <a:pt x="755" y="5"/>
                    </a:lnTo>
                    <a:lnTo>
                      <a:pt x="789" y="1"/>
                    </a:lnTo>
                    <a:lnTo>
                      <a:pt x="824" y="0"/>
                    </a:lnTo>
                    <a:lnTo>
                      <a:pt x="859" y="1"/>
                    </a:lnTo>
                    <a:lnTo>
                      <a:pt x="893" y="5"/>
                    </a:lnTo>
                    <a:lnTo>
                      <a:pt x="927" y="10"/>
                    </a:lnTo>
                    <a:lnTo>
                      <a:pt x="960" y="18"/>
                    </a:lnTo>
                    <a:lnTo>
                      <a:pt x="993" y="28"/>
                    </a:lnTo>
                    <a:lnTo>
                      <a:pt x="1026" y="41"/>
                    </a:lnTo>
                    <a:lnTo>
                      <a:pt x="1059" y="55"/>
                    </a:lnTo>
                    <a:lnTo>
                      <a:pt x="1091" y="72"/>
                    </a:lnTo>
                    <a:lnTo>
                      <a:pt x="1122" y="90"/>
                    </a:lnTo>
                    <a:lnTo>
                      <a:pt x="1153" y="111"/>
                    </a:lnTo>
                    <a:lnTo>
                      <a:pt x="1184" y="133"/>
                    </a:lnTo>
                    <a:lnTo>
                      <a:pt x="1213" y="158"/>
                    </a:lnTo>
                    <a:lnTo>
                      <a:pt x="1243" y="184"/>
                    </a:lnTo>
                    <a:lnTo>
                      <a:pt x="1271" y="212"/>
                    </a:lnTo>
                    <a:lnTo>
                      <a:pt x="1299" y="242"/>
                    </a:lnTo>
                    <a:lnTo>
                      <a:pt x="1327" y="274"/>
                    </a:lnTo>
                    <a:lnTo>
                      <a:pt x="1353" y="308"/>
                    </a:lnTo>
                    <a:lnTo>
                      <a:pt x="1379" y="343"/>
                    </a:lnTo>
                    <a:lnTo>
                      <a:pt x="1404" y="380"/>
                    </a:lnTo>
                    <a:lnTo>
                      <a:pt x="1428" y="418"/>
                    </a:lnTo>
                    <a:lnTo>
                      <a:pt x="1452" y="458"/>
                    </a:lnTo>
                    <a:lnTo>
                      <a:pt x="1474" y="500"/>
                    </a:lnTo>
                    <a:lnTo>
                      <a:pt x="1496" y="543"/>
                    </a:lnTo>
                    <a:lnTo>
                      <a:pt x="1516" y="588"/>
                    </a:lnTo>
                    <a:lnTo>
                      <a:pt x="1536" y="634"/>
                    </a:lnTo>
                    <a:lnTo>
                      <a:pt x="1555" y="682"/>
                    </a:lnTo>
                    <a:lnTo>
                      <a:pt x="1572" y="731"/>
                    </a:lnTo>
                    <a:lnTo>
                      <a:pt x="1589" y="781"/>
                    </a:lnTo>
                    <a:lnTo>
                      <a:pt x="1604" y="833"/>
                    </a:lnTo>
                    <a:lnTo>
                      <a:pt x="1619" y="886"/>
                    </a:lnTo>
                    <a:lnTo>
                      <a:pt x="1632" y="940"/>
                    </a:lnTo>
                    <a:lnTo>
                      <a:pt x="1644"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1" name="Freeform 48"/>
              <p:cNvSpPr>
                <a:spLocks/>
              </p:cNvSpPr>
              <p:nvPr/>
            </p:nvSpPr>
            <p:spPr bwMode="auto">
              <a:xfrm>
                <a:off x="2141" y="2447"/>
                <a:ext cx="144" cy="481"/>
              </a:xfrm>
              <a:custGeom>
                <a:avLst/>
                <a:gdLst>
                  <a:gd name="T0" fmla="*/ 58 w 149"/>
                  <a:gd name="T1" fmla="*/ 2 h 626"/>
                  <a:gd name="T2" fmla="*/ 46 w 149"/>
                  <a:gd name="T3" fmla="*/ 2 h 626"/>
                  <a:gd name="T4" fmla="*/ 37 w 149"/>
                  <a:gd name="T5" fmla="*/ 2 h 626"/>
                  <a:gd name="T6" fmla="*/ 29 w 149"/>
                  <a:gd name="T7" fmla="*/ 2 h 626"/>
                  <a:gd name="T8" fmla="*/ 19 w 149"/>
                  <a:gd name="T9" fmla="*/ 2 h 626"/>
                  <a:gd name="T10" fmla="*/ 14 w 149"/>
                  <a:gd name="T11" fmla="*/ 2 h 626"/>
                  <a:gd name="T12" fmla="*/ 14 w 149"/>
                  <a:gd name="T13" fmla="*/ 2 h 626"/>
                  <a:gd name="T14" fmla="*/ 8 w 149"/>
                  <a:gd name="T15" fmla="*/ 2 h 626"/>
                  <a:gd name="T16" fmla="*/ 0 w 149"/>
                  <a:gd name="T17" fmla="*/ 0 h 6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
                  <a:gd name="T28" fmla="*/ 0 h 626"/>
                  <a:gd name="T29" fmla="*/ 149 w 149"/>
                  <a:gd name="T30" fmla="*/ 626 h 6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 h="626">
                    <a:moveTo>
                      <a:pt x="149" y="626"/>
                    </a:moveTo>
                    <a:lnTo>
                      <a:pt x="120" y="557"/>
                    </a:lnTo>
                    <a:lnTo>
                      <a:pt x="94" y="485"/>
                    </a:lnTo>
                    <a:lnTo>
                      <a:pt x="71" y="410"/>
                    </a:lnTo>
                    <a:lnTo>
                      <a:pt x="51" y="332"/>
                    </a:lnTo>
                    <a:lnTo>
                      <a:pt x="33" y="252"/>
                    </a:lnTo>
                    <a:lnTo>
                      <a:pt x="19" y="170"/>
                    </a:lnTo>
                    <a:lnTo>
                      <a:pt x="8" y="86"/>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2" name="Freeform 49"/>
              <p:cNvSpPr>
                <a:spLocks/>
              </p:cNvSpPr>
              <p:nvPr/>
            </p:nvSpPr>
            <p:spPr bwMode="auto">
              <a:xfrm>
                <a:off x="1810" y="2440"/>
                <a:ext cx="243" cy="674"/>
              </a:xfrm>
              <a:custGeom>
                <a:avLst/>
                <a:gdLst>
                  <a:gd name="T0" fmla="*/ 0 w 272"/>
                  <a:gd name="T1" fmla="*/ 6 h 804"/>
                  <a:gd name="T2" fmla="*/ 4 w 272"/>
                  <a:gd name="T3" fmla="*/ 6 h 804"/>
                  <a:gd name="T4" fmla="*/ 4 w 272"/>
                  <a:gd name="T5" fmla="*/ 5 h 804"/>
                  <a:gd name="T6" fmla="*/ 4 w 272"/>
                  <a:gd name="T7" fmla="*/ 4 h 804"/>
                  <a:gd name="T8" fmla="*/ 4 w 272"/>
                  <a:gd name="T9" fmla="*/ 4 h 804"/>
                  <a:gd name="T10" fmla="*/ 4 w 272"/>
                  <a:gd name="T11" fmla="*/ 3 h 804"/>
                  <a:gd name="T12" fmla="*/ 4 w 272"/>
                  <a:gd name="T13" fmla="*/ 3 h 804"/>
                  <a:gd name="T14" fmla="*/ 4 w 272"/>
                  <a:gd name="T15" fmla="*/ 3 h 804"/>
                  <a:gd name="T16" fmla="*/ 4 w 272"/>
                  <a:gd name="T17" fmla="*/ 3 h 804"/>
                  <a:gd name="T18" fmla="*/ 5 w 272"/>
                  <a:gd name="T19" fmla="*/ 3 h 804"/>
                  <a:gd name="T20" fmla="*/ 7 w 272"/>
                  <a:gd name="T21" fmla="*/ 3 h 804"/>
                  <a:gd name="T22" fmla="*/ 8 w 272"/>
                  <a:gd name="T23" fmla="*/ 3 h 804"/>
                  <a:gd name="T24" fmla="*/ 9 w 272"/>
                  <a:gd name="T25" fmla="*/ 3 h 804"/>
                  <a:gd name="T26" fmla="*/ 9 w 272"/>
                  <a:gd name="T27" fmla="*/ 3 h 804"/>
                  <a:gd name="T28" fmla="*/ 10 w 272"/>
                  <a:gd name="T29" fmla="*/ 3 h 804"/>
                  <a:gd name="T30" fmla="*/ 11 w 272"/>
                  <a:gd name="T31" fmla="*/ 3 h 804"/>
                  <a:gd name="T32" fmla="*/ 12 w 272"/>
                  <a:gd name="T33" fmla="*/ 0 h 8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2"/>
                  <a:gd name="T52" fmla="*/ 0 h 804"/>
                  <a:gd name="T53" fmla="*/ 272 w 272"/>
                  <a:gd name="T54" fmla="*/ 804 h 8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2" h="804">
                    <a:moveTo>
                      <a:pt x="0" y="804"/>
                    </a:moveTo>
                    <a:lnTo>
                      <a:pt x="11" y="734"/>
                    </a:lnTo>
                    <a:lnTo>
                      <a:pt x="24" y="666"/>
                    </a:lnTo>
                    <a:lnTo>
                      <a:pt x="37" y="600"/>
                    </a:lnTo>
                    <a:lnTo>
                      <a:pt x="51" y="537"/>
                    </a:lnTo>
                    <a:lnTo>
                      <a:pt x="65" y="477"/>
                    </a:lnTo>
                    <a:lnTo>
                      <a:pt x="81" y="419"/>
                    </a:lnTo>
                    <a:lnTo>
                      <a:pt x="97" y="363"/>
                    </a:lnTo>
                    <a:lnTo>
                      <a:pt x="114" y="311"/>
                    </a:lnTo>
                    <a:lnTo>
                      <a:pt x="132" y="261"/>
                    </a:lnTo>
                    <a:lnTo>
                      <a:pt x="150" y="214"/>
                    </a:lnTo>
                    <a:lnTo>
                      <a:pt x="169" y="170"/>
                    </a:lnTo>
                    <a:lnTo>
                      <a:pt x="188" y="130"/>
                    </a:lnTo>
                    <a:lnTo>
                      <a:pt x="208" y="92"/>
                    </a:lnTo>
                    <a:lnTo>
                      <a:pt x="229" y="58"/>
                    </a:lnTo>
                    <a:lnTo>
                      <a:pt x="250" y="27"/>
                    </a:lnTo>
                    <a:lnTo>
                      <a:pt x="272"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3" name="Freeform 50"/>
              <p:cNvSpPr>
                <a:spLocks/>
              </p:cNvSpPr>
              <p:nvPr/>
            </p:nvSpPr>
            <p:spPr bwMode="auto">
              <a:xfrm>
                <a:off x="1803" y="912"/>
                <a:ext cx="63" cy="732"/>
              </a:xfrm>
              <a:custGeom>
                <a:avLst/>
                <a:gdLst>
                  <a:gd name="T0" fmla="*/ 4 w 70"/>
                  <a:gd name="T1" fmla="*/ 7 h 874"/>
                  <a:gd name="T2" fmla="*/ 4 w 70"/>
                  <a:gd name="T3" fmla="*/ 6 h 874"/>
                  <a:gd name="T4" fmla="*/ 4 w 70"/>
                  <a:gd name="T5" fmla="*/ 5 h 874"/>
                  <a:gd name="T6" fmla="*/ 4 w 70"/>
                  <a:gd name="T7" fmla="*/ 4 h 874"/>
                  <a:gd name="T8" fmla="*/ 4 w 70"/>
                  <a:gd name="T9" fmla="*/ 3 h 874"/>
                  <a:gd name="T10" fmla="*/ 4 w 70"/>
                  <a:gd name="T11" fmla="*/ 3 h 874"/>
                  <a:gd name="T12" fmla="*/ 4 w 70"/>
                  <a:gd name="T13" fmla="*/ 3 h 874"/>
                  <a:gd name="T14" fmla="*/ 1 w 70"/>
                  <a:gd name="T15" fmla="*/ 3 h 874"/>
                  <a:gd name="T16" fmla="*/ 0 w 70"/>
                  <a:gd name="T17" fmla="*/ 0 h 8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874"/>
                  <a:gd name="T29" fmla="*/ 70 w 70"/>
                  <a:gd name="T30" fmla="*/ 874 h 8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874">
                    <a:moveTo>
                      <a:pt x="70" y="874"/>
                    </a:moveTo>
                    <a:lnTo>
                      <a:pt x="54" y="774"/>
                    </a:lnTo>
                    <a:lnTo>
                      <a:pt x="40" y="670"/>
                    </a:lnTo>
                    <a:lnTo>
                      <a:pt x="28" y="563"/>
                    </a:lnTo>
                    <a:lnTo>
                      <a:pt x="18" y="454"/>
                    </a:lnTo>
                    <a:lnTo>
                      <a:pt x="10" y="343"/>
                    </a:lnTo>
                    <a:lnTo>
                      <a:pt x="5" y="230"/>
                    </a:lnTo>
                    <a:lnTo>
                      <a:pt x="1" y="115"/>
                    </a:lnTo>
                    <a:lnTo>
                      <a:pt x="0"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4" name="Freeform 51"/>
              <p:cNvSpPr>
                <a:spLocks/>
              </p:cNvSpPr>
              <p:nvPr/>
            </p:nvSpPr>
            <p:spPr bwMode="auto">
              <a:xfrm>
                <a:off x="1831" y="1614"/>
                <a:ext cx="59" cy="87"/>
              </a:xfrm>
              <a:custGeom>
                <a:avLst/>
                <a:gdLst>
                  <a:gd name="T0" fmla="*/ 0 w 66"/>
                  <a:gd name="T1" fmla="*/ 3 h 103"/>
                  <a:gd name="T2" fmla="*/ 4 w 66"/>
                  <a:gd name="T3" fmla="*/ 3 h 103"/>
                  <a:gd name="T4" fmla="*/ 4 w 66"/>
                  <a:gd name="T5" fmla="*/ 0 h 103"/>
                  <a:gd name="T6" fmla="*/ 4 w 66"/>
                  <a:gd name="T7" fmla="*/ 3 h 103"/>
                  <a:gd name="T8" fmla="*/ 0 w 66"/>
                  <a:gd name="T9" fmla="*/ 3 h 103"/>
                  <a:gd name="T10" fmla="*/ 0 60000 65536"/>
                  <a:gd name="T11" fmla="*/ 0 60000 65536"/>
                  <a:gd name="T12" fmla="*/ 0 60000 65536"/>
                  <a:gd name="T13" fmla="*/ 0 60000 65536"/>
                  <a:gd name="T14" fmla="*/ 0 60000 65536"/>
                  <a:gd name="T15" fmla="*/ 0 w 66"/>
                  <a:gd name="T16" fmla="*/ 0 h 103"/>
                  <a:gd name="T17" fmla="*/ 66 w 66"/>
                  <a:gd name="T18" fmla="*/ 103 h 103"/>
                </a:gdLst>
                <a:ahLst/>
                <a:cxnLst>
                  <a:cxn ang="T10">
                    <a:pos x="T0" y="T1"/>
                  </a:cxn>
                  <a:cxn ang="T11">
                    <a:pos x="T2" y="T3"/>
                  </a:cxn>
                  <a:cxn ang="T12">
                    <a:pos x="T4" y="T5"/>
                  </a:cxn>
                  <a:cxn ang="T13">
                    <a:pos x="T6" y="T7"/>
                  </a:cxn>
                  <a:cxn ang="T14">
                    <a:pos x="T8" y="T9"/>
                  </a:cxn>
                </a:cxnLst>
                <a:rect l="T15" t="T16" r="T17" b="T18"/>
                <a:pathLst>
                  <a:path w="66" h="103">
                    <a:moveTo>
                      <a:pt x="0" y="12"/>
                    </a:moveTo>
                    <a:lnTo>
                      <a:pt x="51" y="103"/>
                    </a:lnTo>
                    <a:lnTo>
                      <a:pt x="66" y="0"/>
                    </a:lnTo>
                    <a:lnTo>
                      <a:pt x="39" y="36"/>
                    </a:lnTo>
                    <a:lnTo>
                      <a:pt x="0" y="12"/>
                    </a:lnTo>
                    <a:close/>
                  </a:path>
                </a:pathLst>
              </a:custGeom>
              <a:solidFill>
                <a:srgbClr val="0000FF"/>
              </a:solidFill>
              <a:ln w="28575">
                <a:solidFill>
                  <a:srgbClr val="0000FF"/>
                </a:solidFill>
                <a:round/>
                <a:headEnd/>
                <a:tailEnd/>
              </a:ln>
            </p:spPr>
            <p:txBody>
              <a:bodyPr/>
              <a:lstStyle/>
              <a:p>
                <a:endParaRPr lang="zh-CN" altLang="en-US"/>
              </a:p>
            </p:txBody>
          </p:sp>
          <p:sp>
            <p:nvSpPr>
              <p:cNvPr id="28745" name="Freeform 52"/>
              <p:cNvSpPr>
                <a:spLocks/>
              </p:cNvSpPr>
              <p:nvPr/>
            </p:nvSpPr>
            <p:spPr bwMode="auto">
              <a:xfrm>
                <a:off x="816" y="2362"/>
                <a:ext cx="1159" cy="518"/>
              </a:xfrm>
              <a:custGeom>
                <a:avLst/>
                <a:gdLst>
                  <a:gd name="T0" fmla="*/ 0 w 659"/>
                  <a:gd name="T1" fmla="*/ 2147483646 h 181"/>
                  <a:gd name="T2" fmla="*/ 287868693 w 659"/>
                  <a:gd name="T3" fmla="*/ 2147483646 h 181"/>
                  <a:gd name="T4" fmla="*/ 571959200 w 659"/>
                  <a:gd name="T5" fmla="*/ 2147483646 h 181"/>
                  <a:gd name="T6" fmla="*/ 869009547 w 659"/>
                  <a:gd name="T7" fmla="*/ 2147483646 h 181"/>
                  <a:gd name="T8" fmla="*/ 1160375033 w 659"/>
                  <a:gd name="T9" fmla="*/ 2147483646 h 181"/>
                  <a:gd name="T10" fmla="*/ 1451224549 w 659"/>
                  <a:gd name="T11" fmla="*/ 2147483646 h 181"/>
                  <a:gd name="T12" fmla="*/ 1752960558 w 659"/>
                  <a:gd name="T13" fmla="*/ 2147483646 h 181"/>
                  <a:gd name="T14" fmla="*/ 2051729928 w 659"/>
                  <a:gd name="T15" fmla="*/ 2147483646 h 181"/>
                  <a:gd name="T16" fmla="*/ 2147483646 w 659"/>
                  <a:gd name="T17" fmla="*/ 2147483646 h 181"/>
                  <a:gd name="T18" fmla="*/ 2147483646 w 659"/>
                  <a:gd name="T19" fmla="*/ 2147483646 h 181"/>
                  <a:gd name="T20" fmla="*/ 2147483646 w 659"/>
                  <a:gd name="T21" fmla="*/ 2147483646 h 181"/>
                  <a:gd name="T22" fmla="*/ 2147483646 w 659"/>
                  <a:gd name="T23" fmla="*/ 2147483646 h 181"/>
                  <a:gd name="T24" fmla="*/ 2147483646 w 659"/>
                  <a:gd name="T25" fmla="*/ 2147483646 h 181"/>
                  <a:gd name="T26" fmla="*/ 2147483646 w 659"/>
                  <a:gd name="T27" fmla="*/ 2147483646 h 181"/>
                  <a:gd name="T28" fmla="*/ 2147483646 w 659"/>
                  <a:gd name="T29" fmla="*/ 2147483646 h 181"/>
                  <a:gd name="T30" fmla="*/ 2147483646 w 659"/>
                  <a:gd name="T31" fmla="*/ 2147483646 h 181"/>
                  <a:gd name="T32" fmla="*/ 2147483646 w 659"/>
                  <a:gd name="T33" fmla="*/ 0 h 1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9"/>
                  <a:gd name="T52" fmla="*/ 0 h 181"/>
                  <a:gd name="T53" fmla="*/ 659 w 659"/>
                  <a:gd name="T54" fmla="*/ 181 h 1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9" h="181">
                    <a:moveTo>
                      <a:pt x="0" y="181"/>
                    </a:moveTo>
                    <a:lnTo>
                      <a:pt x="39" y="161"/>
                    </a:lnTo>
                    <a:lnTo>
                      <a:pt x="78" y="141"/>
                    </a:lnTo>
                    <a:lnTo>
                      <a:pt x="118" y="123"/>
                    </a:lnTo>
                    <a:lnTo>
                      <a:pt x="158" y="106"/>
                    </a:lnTo>
                    <a:lnTo>
                      <a:pt x="198" y="91"/>
                    </a:lnTo>
                    <a:lnTo>
                      <a:pt x="239" y="76"/>
                    </a:lnTo>
                    <a:lnTo>
                      <a:pt x="280" y="63"/>
                    </a:lnTo>
                    <a:lnTo>
                      <a:pt x="321" y="51"/>
                    </a:lnTo>
                    <a:lnTo>
                      <a:pt x="362" y="40"/>
                    </a:lnTo>
                    <a:lnTo>
                      <a:pt x="404" y="31"/>
                    </a:lnTo>
                    <a:lnTo>
                      <a:pt x="446" y="23"/>
                    </a:lnTo>
                    <a:lnTo>
                      <a:pt x="488" y="16"/>
                    </a:lnTo>
                    <a:lnTo>
                      <a:pt x="531" y="10"/>
                    </a:lnTo>
                    <a:lnTo>
                      <a:pt x="573" y="5"/>
                    </a:lnTo>
                    <a:lnTo>
                      <a:pt x="616" y="2"/>
                    </a:lnTo>
                    <a:lnTo>
                      <a:pt x="659"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6" name="Freeform 53"/>
              <p:cNvSpPr>
                <a:spLocks/>
              </p:cNvSpPr>
              <p:nvPr/>
            </p:nvSpPr>
            <p:spPr bwMode="auto">
              <a:xfrm>
                <a:off x="1152" y="2292"/>
                <a:ext cx="90" cy="56"/>
              </a:xfrm>
              <a:custGeom>
                <a:avLst/>
                <a:gdLst>
                  <a:gd name="T0" fmla="*/ 0 w 99"/>
                  <a:gd name="T1" fmla="*/ 3 h 67"/>
                  <a:gd name="T2" fmla="*/ 7 w 99"/>
                  <a:gd name="T3" fmla="*/ 3 h 67"/>
                  <a:gd name="T4" fmla="*/ 0 w 99"/>
                  <a:gd name="T5" fmla="*/ 0 h 67"/>
                  <a:gd name="T6" fmla="*/ 5 w 99"/>
                  <a:gd name="T7" fmla="*/ 3 h 67"/>
                  <a:gd name="T8" fmla="*/ 0 w 99"/>
                  <a:gd name="T9" fmla="*/ 3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0" y="67"/>
                    </a:moveTo>
                    <a:lnTo>
                      <a:pt x="99" y="33"/>
                    </a:lnTo>
                    <a:lnTo>
                      <a:pt x="0" y="0"/>
                    </a:lnTo>
                    <a:lnTo>
                      <a:pt x="31" y="33"/>
                    </a:lnTo>
                    <a:lnTo>
                      <a:pt x="0" y="67"/>
                    </a:lnTo>
                    <a:close/>
                  </a:path>
                </a:pathLst>
              </a:custGeom>
              <a:solidFill>
                <a:srgbClr val="0000FF"/>
              </a:solidFill>
              <a:ln w="28575">
                <a:solidFill>
                  <a:srgbClr val="0000FF"/>
                </a:solidFill>
                <a:round/>
                <a:headEnd/>
                <a:tailEnd/>
              </a:ln>
            </p:spPr>
            <p:txBody>
              <a:bodyPr/>
              <a:lstStyle/>
              <a:p>
                <a:endParaRPr lang="zh-CN" altLang="en-US"/>
              </a:p>
            </p:txBody>
          </p:sp>
          <p:sp>
            <p:nvSpPr>
              <p:cNvPr id="28747" name="Freeform 54"/>
              <p:cNvSpPr>
                <a:spLocks/>
              </p:cNvSpPr>
              <p:nvPr/>
            </p:nvSpPr>
            <p:spPr bwMode="auto">
              <a:xfrm>
                <a:off x="1200" y="2016"/>
                <a:ext cx="92" cy="67"/>
              </a:xfrm>
              <a:custGeom>
                <a:avLst/>
                <a:gdLst>
                  <a:gd name="T0" fmla="*/ 0 w 102"/>
                  <a:gd name="T1" fmla="*/ 2 h 81"/>
                  <a:gd name="T2" fmla="*/ 5 w 102"/>
                  <a:gd name="T3" fmla="*/ 2 h 81"/>
                  <a:gd name="T4" fmla="*/ 5 w 102"/>
                  <a:gd name="T5" fmla="*/ 0 h 81"/>
                  <a:gd name="T6" fmla="*/ 5 w 102"/>
                  <a:gd name="T7" fmla="*/ 2 h 81"/>
                  <a:gd name="T8" fmla="*/ 0 w 102"/>
                  <a:gd name="T9" fmla="*/ 2 h 81"/>
                  <a:gd name="T10" fmla="*/ 0 60000 65536"/>
                  <a:gd name="T11" fmla="*/ 0 60000 65536"/>
                  <a:gd name="T12" fmla="*/ 0 60000 65536"/>
                  <a:gd name="T13" fmla="*/ 0 60000 65536"/>
                  <a:gd name="T14" fmla="*/ 0 60000 65536"/>
                  <a:gd name="T15" fmla="*/ 0 w 102"/>
                  <a:gd name="T16" fmla="*/ 0 h 81"/>
                  <a:gd name="T17" fmla="*/ 102 w 102"/>
                  <a:gd name="T18" fmla="*/ 81 h 81"/>
                </a:gdLst>
                <a:ahLst/>
                <a:cxnLst>
                  <a:cxn ang="T10">
                    <a:pos x="T0" y="T1"/>
                  </a:cxn>
                  <a:cxn ang="T11">
                    <a:pos x="T2" y="T3"/>
                  </a:cxn>
                  <a:cxn ang="T12">
                    <a:pos x="T4" y="T5"/>
                  </a:cxn>
                  <a:cxn ang="T13">
                    <a:pos x="T6" y="T7"/>
                  </a:cxn>
                  <a:cxn ang="T14">
                    <a:pos x="T8" y="T9"/>
                  </a:cxn>
                </a:cxnLst>
                <a:rect l="T15" t="T16" r="T17" b="T18"/>
                <a:pathLst>
                  <a:path w="102" h="81">
                    <a:moveTo>
                      <a:pt x="0" y="56"/>
                    </a:moveTo>
                    <a:lnTo>
                      <a:pt x="102" y="81"/>
                    </a:lnTo>
                    <a:lnTo>
                      <a:pt x="36" y="0"/>
                    </a:lnTo>
                    <a:lnTo>
                      <a:pt x="45" y="44"/>
                    </a:lnTo>
                    <a:lnTo>
                      <a:pt x="0" y="56"/>
                    </a:lnTo>
                    <a:close/>
                  </a:path>
                </a:pathLst>
              </a:custGeom>
              <a:solidFill>
                <a:srgbClr val="0000FF"/>
              </a:solidFill>
              <a:ln w="28575">
                <a:solidFill>
                  <a:srgbClr val="0000FF"/>
                </a:solidFill>
                <a:round/>
                <a:headEnd/>
                <a:tailEnd/>
              </a:ln>
            </p:spPr>
            <p:txBody>
              <a:bodyPr/>
              <a:lstStyle/>
              <a:p>
                <a:endParaRPr lang="zh-CN" altLang="en-US"/>
              </a:p>
            </p:txBody>
          </p:sp>
          <p:sp>
            <p:nvSpPr>
              <p:cNvPr id="28748" name="Freeform 55"/>
              <p:cNvSpPr>
                <a:spLocks/>
              </p:cNvSpPr>
              <p:nvPr/>
            </p:nvSpPr>
            <p:spPr bwMode="auto">
              <a:xfrm>
                <a:off x="1479" y="2385"/>
                <a:ext cx="500" cy="456"/>
              </a:xfrm>
              <a:custGeom>
                <a:avLst/>
                <a:gdLst>
                  <a:gd name="T0" fmla="*/ 0 w 557"/>
                  <a:gd name="T1" fmla="*/ 4 h 545"/>
                  <a:gd name="T2" fmla="*/ 4 w 557"/>
                  <a:gd name="T3" fmla="*/ 3 h 545"/>
                  <a:gd name="T4" fmla="*/ 4 w 557"/>
                  <a:gd name="T5" fmla="*/ 3 h 545"/>
                  <a:gd name="T6" fmla="*/ 4 w 557"/>
                  <a:gd name="T7" fmla="*/ 3 h 545"/>
                  <a:gd name="T8" fmla="*/ 6 w 557"/>
                  <a:gd name="T9" fmla="*/ 3 h 545"/>
                  <a:gd name="T10" fmla="*/ 8 w 557"/>
                  <a:gd name="T11" fmla="*/ 3 h 545"/>
                  <a:gd name="T12" fmla="*/ 10 w 557"/>
                  <a:gd name="T13" fmla="*/ 3 h 545"/>
                  <a:gd name="T14" fmla="*/ 11 w 557"/>
                  <a:gd name="T15" fmla="*/ 3 h 545"/>
                  <a:gd name="T16" fmla="*/ 13 w 557"/>
                  <a:gd name="T17" fmla="*/ 3 h 545"/>
                  <a:gd name="T18" fmla="*/ 14 w 557"/>
                  <a:gd name="T19" fmla="*/ 3 h 545"/>
                  <a:gd name="T20" fmla="*/ 16 w 557"/>
                  <a:gd name="T21" fmla="*/ 3 h 545"/>
                  <a:gd name="T22" fmla="*/ 18 w 557"/>
                  <a:gd name="T23" fmla="*/ 3 h 545"/>
                  <a:gd name="T24" fmla="*/ 20 w 557"/>
                  <a:gd name="T25" fmla="*/ 3 h 545"/>
                  <a:gd name="T26" fmla="*/ 22 w 557"/>
                  <a:gd name="T27" fmla="*/ 3 h 545"/>
                  <a:gd name="T28" fmla="*/ 22 w 557"/>
                  <a:gd name="T29" fmla="*/ 3 h 545"/>
                  <a:gd name="T30" fmla="*/ 25 w 557"/>
                  <a:gd name="T31" fmla="*/ 3 h 545"/>
                  <a:gd name="T32" fmla="*/ 28 w 557"/>
                  <a:gd name="T33" fmla="*/ 0 h 5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7"/>
                  <a:gd name="T52" fmla="*/ 0 h 545"/>
                  <a:gd name="T53" fmla="*/ 557 w 557"/>
                  <a:gd name="T54" fmla="*/ 545 h 5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7" h="545">
                    <a:moveTo>
                      <a:pt x="0" y="545"/>
                    </a:moveTo>
                    <a:lnTo>
                      <a:pt x="29" y="500"/>
                    </a:lnTo>
                    <a:lnTo>
                      <a:pt x="59" y="457"/>
                    </a:lnTo>
                    <a:lnTo>
                      <a:pt x="90" y="415"/>
                    </a:lnTo>
                    <a:lnTo>
                      <a:pt x="121" y="375"/>
                    </a:lnTo>
                    <a:lnTo>
                      <a:pt x="153" y="335"/>
                    </a:lnTo>
                    <a:lnTo>
                      <a:pt x="187" y="298"/>
                    </a:lnTo>
                    <a:lnTo>
                      <a:pt x="221" y="261"/>
                    </a:lnTo>
                    <a:lnTo>
                      <a:pt x="255" y="226"/>
                    </a:lnTo>
                    <a:lnTo>
                      <a:pt x="291" y="192"/>
                    </a:lnTo>
                    <a:lnTo>
                      <a:pt x="327" y="160"/>
                    </a:lnTo>
                    <a:lnTo>
                      <a:pt x="364" y="130"/>
                    </a:lnTo>
                    <a:lnTo>
                      <a:pt x="401" y="101"/>
                    </a:lnTo>
                    <a:lnTo>
                      <a:pt x="439" y="73"/>
                    </a:lnTo>
                    <a:lnTo>
                      <a:pt x="478" y="47"/>
                    </a:lnTo>
                    <a:lnTo>
                      <a:pt x="517" y="23"/>
                    </a:lnTo>
                    <a:lnTo>
                      <a:pt x="557"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49" name="Freeform 56"/>
              <p:cNvSpPr>
                <a:spLocks/>
              </p:cNvSpPr>
              <p:nvPr/>
            </p:nvSpPr>
            <p:spPr bwMode="auto">
              <a:xfrm>
                <a:off x="2333" y="1355"/>
                <a:ext cx="1273" cy="850"/>
              </a:xfrm>
              <a:custGeom>
                <a:avLst/>
                <a:gdLst>
                  <a:gd name="T0" fmla="*/ 0 w 1410"/>
                  <a:gd name="T1" fmla="*/ 5 h 995"/>
                  <a:gd name="T2" fmla="*/ 5 w 1410"/>
                  <a:gd name="T3" fmla="*/ 4 h 995"/>
                  <a:gd name="T4" fmla="*/ 5 w 1410"/>
                  <a:gd name="T5" fmla="*/ 3 h 995"/>
                  <a:gd name="T6" fmla="*/ 5 w 1410"/>
                  <a:gd name="T7" fmla="*/ 3 h 995"/>
                  <a:gd name="T8" fmla="*/ 8 w 1410"/>
                  <a:gd name="T9" fmla="*/ 3 h 995"/>
                  <a:gd name="T10" fmla="*/ 10 w 1410"/>
                  <a:gd name="T11" fmla="*/ 3 h 995"/>
                  <a:gd name="T12" fmla="*/ 12 w 1410"/>
                  <a:gd name="T13" fmla="*/ 3 h 995"/>
                  <a:gd name="T14" fmla="*/ 14 w 1410"/>
                  <a:gd name="T15" fmla="*/ 3 h 995"/>
                  <a:gd name="T16" fmla="*/ 15 w 1410"/>
                  <a:gd name="T17" fmla="*/ 3 h 995"/>
                  <a:gd name="T18" fmla="*/ 18 w 1410"/>
                  <a:gd name="T19" fmla="*/ 3 h 995"/>
                  <a:gd name="T20" fmla="*/ 20 w 1410"/>
                  <a:gd name="T21" fmla="*/ 3 h 995"/>
                  <a:gd name="T22" fmla="*/ 22 w 1410"/>
                  <a:gd name="T23" fmla="*/ 3 h 995"/>
                  <a:gd name="T24" fmla="*/ 24 w 1410"/>
                  <a:gd name="T25" fmla="*/ 3 h 995"/>
                  <a:gd name="T26" fmla="*/ 27 w 1410"/>
                  <a:gd name="T27" fmla="*/ 3 h 995"/>
                  <a:gd name="T28" fmla="*/ 28 w 1410"/>
                  <a:gd name="T29" fmla="*/ 3 h 995"/>
                  <a:gd name="T30" fmla="*/ 31 w 1410"/>
                  <a:gd name="T31" fmla="*/ 2 h 995"/>
                  <a:gd name="T32" fmla="*/ 34 w 1410"/>
                  <a:gd name="T33" fmla="*/ 0 h 995"/>
                  <a:gd name="T34" fmla="*/ 35 w 1410"/>
                  <a:gd name="T35" fmla="*/ 1 h 995"/>
                  <a:gd name="T36" fmla="*/ 38 w 1410"/>
                  <a:gd name="T37" fmla="*/ 3 h 995"/>
                  <a:gd name="T38" fmla="*/ 39 w 1410"/>
                  <a:gd name="T39" fmla="*/ 3 h 995"/>
                  <a:gd name="T40" fmla="*/ 42 w 1410"/>
                  <a:gd name="T41" fmla="*/ 3 h 995"/>
                  <a:gd name="T42" fmla="*/ 42 w 1410"/>
                  <a:gd name="T43" fmla="*/ 3 h 995"/>
                  <a:gd name="T44" fmla="*/ 45 w 1410"/>
                  <a:gd name="T45" fmla="*/ 3 h 995"/>
                  <a:gd name="T46" fmla="*/ 47 w 1410"/>
                  <a:gd name="T47" fmla="*/ 3 h 995"/>
                  <a:gd name="T48" fmla="*/ 49 w 1410"/>
                  <a:gd name="T49" fmla="*/ 3 h 995"/>
                  <a:gd name="T50" fmla="*/ 51 w 1410"/>
                  <a:gd name="T51" fmla="*/ 3 h 995"/>
                  <a:gd name="T52" fmla="*/ 52 w 1410"/>
                  <a:gd name="T53" fmla="*/ 3 h 995"/>
                  <a:gd name="T54" fmla="*/ 54 w 1410"/>
                  <a:gd name="T55" fmla="*/ 3 h 995"/>
                  <a:gd name="T56" fmla="*/ 56 w 1410"/>
                  <a:gd name="T57" fmla="*/ 3 h 995"/>
                  <a:gd name="T58" fmla="*/ 58 w 1410"/>
                  <a:gd name="T59" fmla="*/ 3 h 995"/>
                  <a:gd name="T60" fmla="*/ 58 w 1410"/>
                  <a:gd name="T61" fmla="*/ 3 h 995"/>
                  <a:gd name="T62" fmla="*/ 61 w 1410"/>
                  <a:gd name="T63" fmla="*/ 3 h 995"/>
                  <a:gd name="T64" fmla="*/ 63 w 1410"/>
                  <a:gd name="T65" fmla="*/ 3 h 995"/>
                  <a:gd name="T66" fmla="*/ 64 w 1410"/>
                  <a:gd name="T67" fmla="*/ 3 h 995"/>
                  <a:gd name="T68" fmla="*/ 64 w 1410"/>
                  <a:gd name="T69" fmla="*/ 4 h 995"/>
                  <a:gd name="T70" fmla="*/ 67 w 1410"/>
                  <a:gd name="T71" fmla="*/ 5 h 995"/>
                  <a:gd name="T72" fmla="*/ 68 w 1410"/>
                  <a:gd name="T73" fmla="*/ 5 h 995"/>
                  <a:gd name="T74" fmla="*/ 70 w 1410"/>
                  <a:gd name="T75" fmla="*/ 6 h 995"/>
                  <a:gd name="T76" fmla="*/ 71 w 1410"/>
                  <a:gd name="T77" fmla="*/ 7 h 995"/>
                  <a:gd name="T78" fmla="*/ 71 w 1410"/>
                  <a:gd name="T79" fmla="*/ 7 h 995"/>
                  <a:gd name="T80" fmla="*/ 72 w 1410"/>
                  <a:gd name="T81" fmla="*/ 8 h 995"/>
                  <a:gd name="T82" fmla="*/ 75 w 1410"/>
                  <a:gd name="T83" fmla="*/ 8 h 995"/>
                  <a:gd name="T84" fmla="*/ 75 w 1410"/>
                  <a:gd name="T85" fmla="*/ 8 h 995"/>
                  <a:gd name="T86" fmla="*/ 78 w 1410"/>
                  <a:gd name="T87" fmla="*/ 9 h 995"/>
                  <a:gd name="T88" fmla="*/ 79 w 1410"/>
                  <a:gd name="T89" fmla="*/ 9 h 995"/>
                  <a:gd name="T90" fmla="*/ 79 w 1410"/>
                  <a:gd name="T91" fmla="*/ 10 h 995"/>
                  <a:gd name="T92" fmla="*/ 79 w 1410"/>
                  <a:gd name="T93" fmla="*/ 11 h 995"/>
                  <a:gd name="T94" fmla="*/ 79 w 1410"/>
                  <a:gd name="T95" fmla="*/ 12 h 995"/>
                  <a:gd name="T96" fmla="*/ 79 w 1410"/>
                  <a:gd name="T97" fmla="*/ 13 h 9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10"/>
                  <a:gd name="T148" fmla="*/ 0 h 995"/>
                  <a:gd name="T149" fmla="*/ 1410 w 1410"/>
                  <a:gd name="T150" fmla="*/ 995 h 9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10" h="995">
                    <a:moveTo>
                      <a:pt x="0" y="393"/>
                    </a:moveTo>
                    <a:lnTo>
                      <a:pt x="31" y="347"/>
                    </a:lnTo>
                    <a:lnTo>
                      <a:pt x="62" y="304"/>
                    </a:lnTo>
                    <a:lnTo>
                      <a:pt x="95" y="263"/>
                    </a:lnTo>
                    <a:lnTo>
                      <a:pt x="129" y="225"/>
                    </a:lnTo>
                    <a:lnTo>
                      <a:pt x="163" y="190"/>
                    </a:lnTo>
                    <a:lnTo>
                      <a:pt x="199" y="158"/>
                    </a:lnTo>
                    <a:lnTo>
                      <a:pt x="235" y="128"/>
                    </a:lnTo>
                    <a:lnTo>
                      <a:pt x="273" y="102"/>
                    </a:lnTo>
                    <a:lnTo>
                      <a:pt x="310" y="78"/>
                    </a:lnTo>
                    <a:lnTo>
                      <a:pt x="349" y="58"/>
                    </a:lnTo>
                    <a:lnTo>
                      <a:pt x="388" y="40"/>
                    </a:lnTo>
                    <a:lnTo>
                      <a:pt x="428" y="26"/>
                    </a:lnTo>
                    <a:lnTo>
                      <a:pt x="468" y="15"/>
                    </a:lnTo>
                    <a:lnTo>
                      <a:pt x="508" y="7"/>
                    </a:lnTo>
                    <a:lnTo>
                      <a:pt x="549" y="2"/>
                    </a:lnTo>
                    <a:lnTo>
                      <a:pt x="590" y="0"/>
                    </a:lnTo>
                    <a:lnTo>
                      <a:pt x="625" y="1"/>
                    </a:lnTo>
                    <a:lnTo>
                      <a:pt x="659" y="5"/>
                    </a:lnTo>
                    <a:lnTo>
                      <a:pt x="693" y="10"/>
                    </a:lnTo>
                    <a:lnTo>
                      <a:pt x="726" y="18"/>
                    </a:lnTo>
                    <a:lnTo>
                      <a:pt x="759" y="28"/>
                    </a:lnTo>
                    <a:lnTo>
                      <a:pt x="792" y="41"/>
                    </a:lnTo>
                    <a:lnTo>
                      <a:pt x="825" y="55"/>
                    </a:lnTo>
                    <a:lnTo>
                      <a:pt x="857" y="72"/>
                    </a:lnTo>
                    <a:lnTo>
                      <a:pt x="888" y="90"/>
                    </a:lnTo>
                    <a:lnTo>
                      <a:pt x="919" y="111"/>
                    </a:lnTo>
                    <a:lnTo>
                      <a:pt x="950" y="133"/>
                    </a:lnTo>
                    <a:lnTo>
                      <a:pt x="979" y="158"/>
                    </a:lnTo>
                    <a:lnTo>
                      <a:pt x="1009" y="184"/>
                    </a:lnTo>
                    <a:lnTo>
                      <a:pt x="1037" y="212"/>
                    </a:lnTo>
                    <a:lnTo>
                      <a:pt x="1065" y="242"/>
                    </a:lnTo>
                    <a:lnTo>
                      <a:pt x="1093" y="274"/>
                    </a:lnTo>
                    <a:lnTo>
                      <a:pt x="1119" y="308"/>
                    </a:lnTo>
                    <a:lnTo>
                      <a:pt x="1145" y="343"/>
                    </a:lnTo>
                    <a:lnTo>
                      <a:pt x="1170" y="380"/>
                    </a:lnTo>
                    <a:lnTo>
                      <a:pt x="1194" y="418"/>
                    </a:lnTo>
                    <a:lnTo>
                      <a:pt x="1218" y="458"/>
                    </a:lnTo>
                    <a:lnTo>
                      <a:pt x="1240" y="500"/>
                    </a:lnTo>
                    <a:lnTo>
                      <a:pt x="1262" y="543"/>
                    </a:lnTo>
                    <a:lnTo>
                      <a:pt x="1282" y="588"/>
                    </a:lnTo>
                    <a:lnTo>
                      <a:pt x="1302" y="634"/>
                    </a:lnTo>
                    <a:lnTo>
                      <a:pt x="1321" y="682"/>
                    </a:lnTo>
                    <a:lnTo>
                      <a:pt x="1338" y="731"/>
                    </a:lnTo>
                    <a:lnTo>
                      <a:pt x="1355" y="781"/>
                    </a:lnTo>
                    <a:lnTo>
                      <a:pt x="1370" y="833"/>
                    </a:lnTo>
                    <a:lnTo>
                      <a:pt x="1385" y="886"/>
                    </a:lnTo>
                    <a:lnTo>
                      <a:pt x="1398" y="940"/>
                    </a:lnTo>
                    <a:lnTo>
                      <a:pt x="1410" y="99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0" name="Freeform 57"/>
              <p:cNvSpPr>
                <a:spLocks/>
              </p:cNvSpPr>
              <p:nvPr/>
            </p:nvSpPr>
            <p:spPr bwMode="auto">
              <a:xfrm>
                <a:off x="2281" y="1689"/>
                <a:ext cx="71" cy="87"/>
              </a:xfrm>
              <a:custGeom>
                <a:avLst/>
                <a:gdLst>
                  <a:gd name="T0" fmla="*/ 4 w 79"/>
                  <a:gd name="T1" fmla="*/ 0 h 102"/>
                  <a:gd name="T2" fmla="*/ 0 w 79"/>
                  <a:gd name="T3" fmla="*/ 3 h 102"/>
                  <a:gd name="T4" fmla="*/ 4 w 79"/>
                  <a:gd name="T5" fmla="*/ 3 h 102"/>
                  <a:gd name="T6" fmla="*/ 4 w 79"/>
                  <a:gd name="T7" fmla="*/ 3 h 102"/>
                  <a:gd name="T8" fmla="*/ 4 w 79"/>
                  <a:gd name="T9" fmla="*/ 0 h 102"/>
                  <a:gd name="T10" fmla="*/ 0 60000 65536"/>
                  <a:gd name="T11" fmla="*/ 0 60000 65536"/>
                  <a:gd name="T12" fmla="*/ 0 60000 65536"/>
                  <a:gd name="T13" fmla="*/ 0 60000 65536"/>
                  <a:gd name="T14" fmla="*/ 0 60000 65536"/>
                  <a:gd name="T15" fmla="*/ 0 w 79"/>
                  <a:gd name="T16" fmla="*/ 0 h 102"/>
                  <a:gd name="T17" fmla="*/ 79 w 79"/>
                  <a:gd name="T18" fmla="*/ 102 h 102"/>
                </a:gdLst>
                <a:ahLst/>
                <a:cxnLst>
                  <a:cxn ang="T10">
                    <a:pos x="T0" y="T1"/>
                  </a:cxn>
                  <a:cxn ang="T11">
                    <a:pos x="T2" y="T3"/>
                  </a:cxn>
                  <a:cxn ang="T12">
                    <a:pos x="T4" y="T5"/>
                  </a:cxn>
                  <a:cxn ang="T13">
                    <a:pos x="T6" y="T7"/>
                  </a:cxn>
                  <a:cxn ang="T14">
                    <a:pos x="T8" y="T9"/>
                  </a:cxn>
                </a:cxnLst>
                <a:rect l="T15" t="T16" r="T17" b="T18"/>
                <a:pathLst>
                  <a:path w="79" h="102">
                    <a:moveTo>
                      <a:pt x="21" y="0"/>
                    </a:moveTo>
                    <a:lnTo>
                      <a:pt x="0" y="102"/>
                    </a:lnTo>
                    <a:lnTo>
                      <a:pt x="79" y="34"/>
                    </a:lnTo>
                    <a:lnTo>
                      <a:pt x="35" y="44"/>
                    </a:lnTo>
                    <a:lnTo>
                      <a:pt x="21" y="0"/>
                    </a:lnTo>
                    <a:close/>
                  </a:path>
                </a:pathLst>
              </a:custGeom>
              <a:solidFill>
                <a:srgbClr val="0000FF"/>
              </a:solidFill>
              <a:ln w="28575">
                <a:solidFill>
                  <a:srgbClr val="0000FF"/>
                </a:solidFill>
                <a:round/>
                <a:headEnd/>
                <a:tailEnd/>
              </a:ln>
            </p:spPr>
            <p:txBody>
              <a:bodyPr/>
              <a:lstStyle/>
              <a:p>
                <a:endParaRPr lang="zh-CN" altLang="en-US"/>
              </a:p>
            </p:txBody>
          </p:sp>
          <p:sp>
            <p:nvSpPr>
              <p:cNvPr id="28751" name="Freeform 58"/>
              <p:cNvSpPr>
                <a:spLocks/>
              </p:cNvSpPr>
              <p:nvPr/>
            </p:nvSpPr>
            <p:spPr bwMode="auto">
              <a:xfrm>
                <a:off x="2599" y="2292"/>
                <a:ext cx="89" cy="55"/>
              </a:xfrm>
              <a:custGeom>
                <a:avLst/>
                <a:gdLst>
                  <a:gd name="T0" fmla="*/ 4 w 99"/>
                  <a:gd name="T1" fmla="*/ 0 h 67"/>
                  <a:gd name="T2" fmla="*/ 0 w 99"/>
                  <a:gd name="T3" fmla="*/ 2 h 67"/>
                  <a:gd name="T4" fmla="*/ 4 w 99"/>
                  <a:gd name="T5" fmla="*/ 2 h 67"/>
                  <a:gd name="T6" fmla="*/ 4 w 99"/>
                  <a:gd name="T7" fmla="*/ 2 h 67"/>
                  <a:gd name="T8" fmla="*/ 4 w 99"/>
                  <a:gd name="T9" fmla="*/ 0 h 67"/>
                  <a:gd name="T10" fmla="*/ 0 60000 65536"/>
                  <a:gd name="T11" fmla="*/ 0 60000 65536"/>
                  <a:gd name="T12" fmla="*/ 0 60000 65536"/>
                  <a:gd name="T13" fmla="*/ 0 60000 65536"/>
                  <a:gd name="T14" fmla="*/ 0 60000 65536"/>
                  <a:gd name="T15" fmla="*/ 0 w 99"/>
                  <a:gd name="T16" fmla="*/ 0 h 67"/>
                  <a:gd name="T17" fmla="*/ 99 w 99"/>
                  <a:gd name="T18" fmla="*/ 67 h 67"/>
                </a:gdLst>
                <a:ahLst/>
                <a:cxnLst>
                  <a:cxn ang="T10">
                    <a:pos x="T0" y="T1"/>
                  </a:cxn>
                  <a:cxn ang="T11">
                    <a:pos x="T2" y="T3"/>
                  </a:cxn>
                  <a:cxn ang="T12">
                    <a:pos x="T4" y="T5"/>
                  </a:cxn>
                  <a:cxn ang="T13">
                    <a:pos x="T6" y="T7"/>
                  </a:cxn>
                  <a:cxn ang="T14">
                    <a:pos x="T8" y="T9"/>
                  </a:cxn>
                </a:cxnLst>
                <a:rect l="T15" t="T16" r="T17" b="T18"/>
                <a:pathLst>
                  <a:path w="99" h="67">
                    <a:moveTo>
                      <a:pt x="99" y="0"/>
                    </a:moveTo>
                    <a:lnTo>
                      <a:pt x="0" y="34"/>
                    </a:lnTo>
                    <a:lnTo>
                      <a:pt x="99" y="67"/>
                    </a:lnTo>
                    <a:lnTo>
                      <a:pt x="68" y="34"/>
                    </a:lnTo>
                    <a:lnTo>
                      <a:pt x="99" y="0"/>
                    </a:lnTo>
                    <a:close/>
                  </a:path>
                </a:pathLst>
              </a:custGeom>
              <a:solidFill>
                <a:srgbClr val="0000FF"/>
              </a:solidFill>
              <a:ln w="28575">
                <a:solidFill>
                  <a:srgbClr val="0000FF"/>
                </a:solidFill>
                <a:round/>
                <a:headEnd/>
                <a:tailEnd/>
              </a:ln>
            </p:spPr>
            <p:txBody>
              <a:bodyPr/>
              <a:lstStyle/>
              <a:p>
                <a:endParaRPr lang="zh-CN" altLang="en-US"/>
              </a:p>
            </p:txBody>
          </p:sp>
          <p:sp>
            <p:nvSpPr>
              <p:cNvPr id="28752" name="Freeform 59"/>
              <p:cNvSpPr>
                <a:spLocks/>
              </p:cNvSpPr>
              <p:nvPr/>
            </p:nvSpPr>
            <p:spPr bwMode="auto">
              <a:xfrm>
                <a:off x="1457" y="1728"/>
                <a:ext cx="79" cy="81"/>
              </a:xfrm>
              <a:custGeom>
                <a:avLst/>
                <a:gdLst>
                  <a:gd name="T0" fmla="*/ 0 w 89"/>
                  <a:gd name="T1" fmla="*/ 3 h 97"/>
                  <a:gd name="T2" fmla="*/ 4 w 89"/>
                  <a:gd name="T3" fmla="*/ 3 h 97"/>
                  <a:gd name="T4" fmla="*/ 4 w 89"/>
                  <a:gd name="T5" fmla="*/ 0 h 97"/>
                  <a:gd name="T6" fmla="*/ 4 w 89"/>
                  <a:gd name="T7" fmla="*/ 3 h 97"/>
                  <a:gd name="T8" fmla="*/ 0 w 89"/>
                  <a:gd name="T9" fmla="*/ 3 h 97"/>
                  <a:gd name="T10" fmla="*/ 0 60000 65536"/>
                  <a:gd name="T11" fmla="*/ 0 60000 65536"/>
                  <a:gd name="T12" fmla="*/ 0 60000 65536"/>
                  <a:gd name="T13" fmla="*/ 0 60000 65536"/>
                  <a:gd name="T14" fmla="*/ 0 60000 65536"/>
                  <a:gd name="T15" fmla="*/ 0 w 89"/>
                  <a:gd name="T16" fmla="*/ 0 h 97"/>
                  <a:gd name="T17" fmla="*/ 89 w 89"/>
                  <a:gd name="T18" fmla="*/ 97 h 97"/>
                </a:gdLst>
                <a:ahLst/>
                <a:cxnLst>
                  <a:cxn ang="T10">
                    <a:pos x="T0" y="T1"/>
                  </a:cxn>
                  <a:cxn ang="T11">
                    <a:pos x="T2" y="T3"/>
                  </a:cxn>
                  <a:cxn ang="T12">
                    <a:pos x="T4" y="T5"/>
                  </a:cxn>
                  <a:cxn ang="T13">
                    <a:pos x="T6" y="T7"/>
                  </a:cxn>
                  <a:cxn ang="T14">
                    <a:pos x="T8" y="T9"/>
                  </a:cxn>
                </a:cxnLst>
                <a:rect l="T15" t="T16" r="T17" b="T18"/>
                <a:pathLst>
                  <a:path w="89" h="97">
                    <a:moveTo>
                      <a:pt x="0" y="43"/>
                    </a:moveTo>
                    <a:lnTo>
                      <a:pt x="89" y="97"/>
                    </a:lnTo>
                    <a:lnTo>
                      <a:pt x="51" y="0"/>
                    </a:lnTo>
                    <a:lnTo>
                      <a:pt x="46" y="45"/>
                    </a:lnTo>
                    <a:lnTo>
                      <a:pt x="0" y="43"/>
                    </a:lnTo>
                    <a:close/>
                  </a:path>
                </a:pathLst>
              </a:custGeom>
              <a:solidFill>
                <a:srgbClr val="0000FF"/>
              </a:solidFill>
              <a:ln w="28575">
                <a:solidFill>
                  <a:srgbClr val="0000FF"/>
                </a:solidFill>
                <a:round/>
                <a:headEnd/>
                <a:tailEnd/>
              </a:ln>
            </p:spPr>
            <p:txBody>
              <a:bodyPr/>
              <a:lstStyle/>
              <a:p>
                <a:endParaRPr lang="zh-CN" altLang="en-US"/>
              </a:p>
            </p:txBody>
          </p:sp>
          <p:sp>
            <p:nvSpPr>
              <p:cNvPr id="28753" name="Freeform 60"/>
              <p:cNvSpPr>
                <a:spLocks/>
              </p:cNvSpPr>
              <p:nvPr/>
            </p:nvSpPr>
            <p:spPr bwMode="auto">
              <a:xfrm>
                <a:off x="1202" y="2544"/>
                <a:ext cx="94" cy="58"/>
              </a:xfrm>
              <a:custGeom>
                <a:avLst/>
                <a:gdLst>
                  <a:gd name="T0" fmla="*/ 5 w 104"/>
                  <a:gd name="T1" fmla="*/ 3 h 69"/>
                  <a:gd name="T2" fmla="*/ 6 w 104"/>
                  <a:gd name="T3" fmla="*/ 0 h 69"/>
                  <a:gd name="T4" fmla="*/ 0 w 104"/>
                  <a:gd name="T5" fmla="*/ 3 h 69"/>
                  <a:gd name="T6" fmla="*/ 5 w 104"/>
                  <a:gd name="T7" fmla="*/ 3 h 69"/>
                  <a:gd name="T8" fmla="*/ 5 w 104"/>
                  <a:gd name="T9" fmla="*/ 3 h 69"/>
                  <a:gd name="T10" fmla="*/ 0 60000 65536"/>
                  <a:gd name="T11" fmla="*/ 0 60000 65536"/>
                  <a:gd name="T12" fmla="*/ 0 60000 65536"/>
                  <a:gd name="T13" fmla="*/ 0 60000 65536"/>
                  <a:gd name="T14" fmla="*/ 0 60000 65536"/>
                  <a:gd name="T15" fmla="*/ 0 w 104"/>
                  <a:gd name="T16" fmla="*/ 0 h 69"/>
                  <a:gd name="T17" fmla="*/ 104 w 104"/>
                  <a:gd name="T18" fmla="*/ 69 h 69"/>
                </a:gdLst>
                <a:ahLst/>
                <a:cxnLst>
                  <a:cxn ang="T10">
                    <a:pos x="T0" y="T1"/>
                  </a:cxn>
                  <a:cxn ang="T11">
                    <a:pos x="T2" y="T3"/>
                  </a:cxn>
                  <a:cxn ang="T12">
                    <a:pos x="T4" y="T5"/>
                  </a:cxn>
                  <a:cxn ang="T13">
                    <a:pos x="T6" y="T7"/>
                  </a:cxn>
                  <a:cxn ang="T14">
                    <a:pos x="T8" y="T9"/>
                  </a:cxn>
                </a:cxnLst>
                <a:rect l="T15" t="T16" r="T17" b="T18"/>
                <a:pathLst>
                  <a:path w="104" h="69">
                    <a:moveTo>
                      <a:pt x="25" y="69"/>
                    </a:moveTo>
                    <a:lnTo>
                      <a:pt x="104" y="0"/>
                    </a:lnTo>
                    <a:lnTo>
                      <a:pt x="0" y="7"/>
                    </a:lnTo>
                    <a:lnTo>
                      <a:pt x="41" y="26"/>
                    </a:lnTo>
                    <a:lnTo>
                      <a:pt x="25" y="69"/>
                    </a:lnTo>
                    <a:close/>
                  </a:path>
                </a:pathLst>
              </a:custGeom>
              <a:solidFill>
                <a:srgbClr val="0000FF"/>
              </a:solidFill>
              <a:ln w="28575">
                <a:solidFill>
                  <a:srgbClr val="0000FF"/>
                </a:solidFill>
                <a:round/>
                <a:headEnd/>
                <a:tailEnd/>
              </a:ln>
            </p:spPr>
            <p:txBody>
              <a:bodyPr/>
              <a:lstStyle/>
              <a:p>
                <a:endParaRPr lang="zh-CN" altLang="en-US"/>
              </a:p>
            </p:txBody>
          </p:sp>
          <p:sp>
            <p:nvSpPr>
              <p:cNvPr id="28754" name="Freeform 61"/>
              <p:cNvSpPr>
                <a:spLocks/>
              </p:cNvSpPr>
              <p:nvPr/>
            </p:nvSpPr>
            <p:spPr bwMode="auto">
              <a:xfrm>
                <a:off x="1236" y="2857"/>
                <a:ext cx="235" cy="684"/>
              </a:xfrm>
              <a:custGeom>
                <a:avLst/>
                <a:gdLst>
                  <a:gd name="T0" fmla="*/ 0 w 263"/>
                  <a:gd name="T1" fmla="*/ 6 h 816"/>
                  <a:gd name="T2" fmla="*/ 4 w 263"/>
                  <a:gd name="T3" fmla="*/ 6 h 816"/>
                  <a:gd name="T4" fmla="*/ 4 w 263"/>
                  <a:gd name="T5" fmla="*/ 5 h 816"/>
                  <a:gd name="T6" fmla="*/ 4 w 263"/>
                  <a:gd name="T7" fmla="*/ 5 h 816"/>
                  <a:gd name="T8" fmla="*/ 4 w 263"/>
                  <a:gd name="T9" fmla="*/ 4 h 816"/>
                  <a:gd name="T10" fmla="*/ 4 w 263"/>
                  <a:gd name="T11" fmla="*/ 3 h 816"/>
                  <a:gd name="T12" fmla="*/ 4 w 263"/>
                  <a:gd name="T13" fmla="*/ 3 h 816"/>
                  <a:gd name="T14" fmla="*/ 6 w 263"/>
                  <a:gd name="T15" fmla="*/ 3 h 816"/>
                  <a:gd name="T16" fmla="*/ 8 w 263"/>
                  <a:gd name="T17" fmla="*/ 3 h 816"/>
                  <a:gd name="T18" fmla="*/ 10 w 263"/>
                  <a:gd name="T19" fmla="*/ 3 h 816"/>
                  <a:gd name="T20" fmla="*/ 11 w 263"/>
                  <a:gd name="T21" fmla="*/ 3 h 816"/>
                  <a:gd name="T22" fmla="*/ 12 w 263"/>
                  <a:gd name="T23" fmla="*/ 0 h 8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3"/>
                  <a:gd name="T37" fmla="*/ 0 h 816"/>
                  <a:gd name="T38" fmla="*/ 263 w 263"/>
                  <a:gd name="T39" fmla="*/ 816 h 8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3" h="816">
                    <a:moveTo>
                      <a:pt x="0" y="816"/>
                    </a:moveTo>
                    <a:lnTo>
                      <a:pt x="9" y="760"/>
                    </a:lnTo>
                    <a:lnTo>
                      <a:pt x="20" y="704"/>
                    </a:lnTo>
                    <a:lnTo>
                      <a:pt x="31" y="649"/>
                    </a:lnTo>
                    <a:lnTo>
                      <a:pt x="43" y="594"/>
                    </a:lnTo>
                    <a:lnTo>
                      <a:pt x="71" y="487"/>
                    </a:lnTo>
                    <a:lnTo>
                      <a:pt x="102" y="383"/>
                    </a:lnTo>
                    <a:lnTo>
                      <a:pt x="137" y="282"/>
                    </a:lnTo>
                    <a:lnTo>
                      <a:pt x="176" y="184"/>
                    </a:lnTo>
                    <a:lnTo>
                      <a:pt x="218" y="90"/>
                    </a:lnTo>
                    <a:lnTo>
                      <a:pt x="240" y="45"/>
                    </a:lnTo>
                    <a:lnTo>
                      <a:pt x="263"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5" name="Freeform 62"/>
              <p:cNvSpPr>
                <a:spLocks/>
              </p:cNvSpPr>
              <p:nvPr/>
            </p:nvSpPr>
            <p:spPr bwMode="auto">
              <a:xfrm>
                <a:off x="1432" y="2808"/>
                <a:ext cx="69" cy="87"/>
              </a:xfrm>
              <a:custGeom>
                <a:avLst/>
                <a:gdLst>
                  <a:gd name="T0" fmla="*/ 4 w 77"/>
                  <a:gd name="T1" fmla="*/ 3 h 103"/>
                  <a:gd name="T2" fmla="*/ 4 w 77"/>
                  <a:gd name="T3" fmla="*/ 0 h 103"/>
                  <a:gd name="T4" fmla="*/ 0 w 77"/>
                  <a:gd name="T5" fmla="*/ 3 h 103"/>
                  <a:gd name="T6" fmla="*/ 4 w 77"/>
                  <a:gd name="T7" fmla="*/ 3 h 103"/>
                  <a:gd name="T8" fmla="*/ 4 w 77"/>
                  <a:gd name="T9" fmla="*/ 3 h 103"/>
                  <a:gd name="T10" fmla="*/ 0 60000 65536"/>
                  <a:gd name="T11" fmla="*/ 0 60000 65536"/>
                  <a:gd name="T12" fmla="*/ 0 60000 65536"/>
                  <a:gd name="T13" fmla="*/ 0 60000 65536"/>
                  <a:gd name="T14" fmla="*/ 0 60000 65536"/>
                  <a:gd name="T15" fmla="*/ 0 w 77"/>
                  <a:gd name="T16" fmla="*/ 0 h 103"/>
                  <a:gd name="T17" fmla="*/ 77 w 77"/>
                  <a:gd name="T18" fmla="*/ 103 h 103"/>
                </a:gdLst>
                <a:ahLst/>
                <a:cxnLst>
                  <a:cxn ang="T10">
                    <a:pos x="T0" y="T1"/>
                  </a:cxn>
                  <a:cxn ang="T11">
                    <a:pos x="T2" y="T3"/>
                  </a:cxn>
                  <a:cxn ang="T12">
                    <a:pos x="T4" y="T5"/>
                  </a:cxn>
                  <a:cxn ang="T13">
                    <a:pos x="T6" y="T7"/>
                  </a:cxn>
                  <a:cxn ang="T14">
                    <a:pos x="T8" y="T9"/>
                  </a:cxn>
                </a:cxnLst>
                <a:rect l="T15" t="T16" r="T17" b="T18"/>
                <a:pathLst>
                  <a:path w="77" h="103">
                    <a:moveTo>
                      <a:pt x="58" y="103"/>
                    </a:moveTo>
                    <a:lnTo>
                      <a:pt x="77" y="0"/>
                    </a:lnTo>
                    <a:lnTo>
                      <a:pt x="0" y="70"/>
                    </a:lnTo>
                    <a:lnTo>
                      <a:pt x="44" y="59"/>
                    </a:lnTo>
                    <a:lnTo>
                      <a:pt x="58" y="103"/>
                    </a:lnTo>
                    <a:close/>
                  </a:path>
                </a:pathLst>
              </a:custGeom>
              <a:solidFill>
                <a:srgbClr val="0000FF"/>
              </a:solidFill>
              <a:ln w="28575">
                <a:solidFill>
                  <a:srgbClr val="0000FF"/>
                </a:solidFill>
                <a:round/>
                <a:headEnd/>
                <a:tailEnd/>
              </a:ln>
            </p:spPr>
            <p:txBody>
              <a:bodyPr/>
              <a:lstStyle/>
              <a:p>
                <a:endParaRPr lang="zh-CN" altLang="en-US"/>
              </a:p>
            </p:txBody>
          </p:sp>
          <p:sp>
            <p:nvSpPr>
              <p:cNvPr id="28756" name="Freeform 63"/>
              <p:cNvSpPr>
                <a:spLocks/>
              </p:cNvSpPr>
              <p:nvPr/>
            </p:nvSpPr>
            <p:spPr bwMode="auto">
              <a:xfrm>
                <a:off x="1753" y="3120"/>
                <a:ext cx="49" cy="655"/>
              </a:xfrm>
              <a:custGeom>
                <a:avLst/>
                <a:gdLst>
                  <a:gd name="T0" fmla="*/ 0 w 55"/>
                  <a:gd name="T1" fmla="*/ 6 h 783"/>
                  <a:gd name="T2" fmla="*/ 1 w 55"/>
                  <a:gd name="T3" fmla="*/ 5 h 783"/>
                  <a:gd name="T4" fmla="*/ 4 w 55"/>
                  <a:gd name="T5" fmla="*/ 4 h 783"/>
                  <a:gd name="T6" fmla="*/ 4 w 55"/>
                  <a:gd name="T7" fmla="*/ 3 h 783"/>
                  <a:gd name="T8" fmla="*/ 4 w 55"/>
                  <a:gd name="T9" fmla="*/ 3 h 783"/>
                  <a:gd name="T10" fmla="*/ 4 w 55"/>
                  <a:gd name="T11" fmla="*/ 3 h 783"/>
                  <a:gd name="T12" fmla="*/ 4 w 55"/>
                  <a:gd name="T13" fmla="*/ 3 h 783"/>
                  <a:gd name="T14" fmla="*/ 4 w 55"/>
                  <a:gd name="T15" fmla="*/ 3 h 783"/>
                  <a:gd name="T16" fmla="*/ 4 w 55"/>
                  <a:gd name="T17" fmla="*/ 0 h 7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783"/>
                  <a:gd name="T29" fmla="*/ 55 w 55"/>
                  <a:gd name="T30" fmla="*/ 783 h 7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783">
                    <a:moveTo>
                      <a:pt x="0" y="783"/>
                    </a:moveTo>
                    <a:lnTo>
                      <a:pt x="1" y="681"/>
                    </a:lnTo>
                    <a:lnTo>
                      <a:pt x="4" y="579"/>
                    </a:lnTo>
                    <a:lnTo>
                      <a:pt x="8" y="478"/>
                    </a:lnTo>
                    <a:lnTo>
                      <a:pt x="14" y="379"/>
                    </a:lnTo>
                    <a:lnTo>
                      <a:pt x="22" y="281"/>
                    </a:lnTo>
                    <a:lnTo>
                      <a:pt x="31" y="186"/>
                    </a:lnTo>
                    <a:lnTo>
                      <a:pt x="42" y="92"/>
                    </a:lnTo>
                    <a:lnTo>
                      <a:pt x="55" y="0"/>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7" name="Freeform 64"/>
              <p:cNvSpPr>
                <a:spLocks/>
              </p:cNvSpPr>
              <p:nvPr/>
            </p:nvSpPr>
            <p:spPr bwMode="auto">
              <a:xfrm>
                <a:off x="1812" y="2937"/>
                <a:ext cx="60" cy="87"/>
              </a:xfrm>
              <a:custGeom>
                <a:avLst/>
                <a:gdLst>
                  <a:gd name="T0" fmla="*/ 4 w 67"/>
                  <a:gd name="T1" fmla="*/ 3 h 103"/>
                  <a:gd name="T2" fmla="*/ 4 w 67"/>
                  <a:gd name="T3" fmla="*/ 0 h 103"/>
                  <a:gd name="T4" fmla="*/ 0 w 67"/>
                  <a:gd name="T5" fmla="*/ 3 h 103"/>
                  <a:gd name="T6" fmla="*/ 4 w 67"/>
                  <a:gd name="T7" fmla="*/ 3 h 103"/>
                  <a:gd name="T8" fmla="*/ 4 w 67"/>
                  <a:gd name="T9" fmla="*/ 3 h 103"/>
                  <a:gd name="T10" fmla="*/ 0 60000 65536"/>
                  <a:gd name="T11" fmla="*/ 0 60000 65536"/>
                  <a:gd name="T12" fmla="*/ 0 60000 65536"/>
                  <a:gd name="T13" fmla="*/ 0 60000 65536"/>
                  <a:gd name="T14" fmla="*/ 0 60000 65536"/>
                  <a:gd name="T15" fmla="*/ 0 w 67"/>
                  <a:gd name="T16" fmla="*/ 0 h 103"/>
                  <a:gd name="T17" fmla="*/ 67 w 67"/>
                  <a:gd name="T18" fmla="*/ 103 h 103"/>
                </a:gdLst>
                <a:ahLst/>
                <a:cxnLst>
                  <a:cxn ang="T10">
                    <a:pos x="T0" y="T1"/>
                  </a:cxn>
                  <a:cxn ang="T11">
                    <a:pos x="T2" y="T3"/>
                  </a:cxn>
                  <a:cxn ang="T12">
                    <a:pos x="T4" y="T5"/>
                  </a:cxn>
                  <a:cxn ang="T13">
                    <a:pos x="T6" y="T7"/>
                  </a:cxn>
                  <a:cxn ang="T14">
                    <a:pos x="T8" y="T9"/>
                  </a:cxn>
                </a:cxnLst>
                <a:rect l="T15" t="T16" r="T17" b="T18"/>
                <a:pathLst>
                  <a:path w="67" h="103">
                    <a:moveTo>
                      <a:pt x="67" y="103"/>
                    </a:moveTo>
                    <a:lnTo>
                      <a:pt x="49" y="0"/>
                    </a:lnTo>
                    <a:lnTo>
                      <a:pt x="0" y="92"/>
                    </a:lnTo>
                    <a:lnTo>
                      <a:pt x="38" y="67"/>
                    </a:lnTo>
                    <a:lnTo>
                      <a:pt x="67" y="103"/>
                    </a:lnTo>
                    <a:close/>
                  </a:path>
                </a:pathLst>
              </a:custGeom>
              <a:solidFill>
                <a:srgbClr val="0000FF"/>
              </a:solidFill>
              <a:ln w="28575">
                <a:solidFill>
                  <a:srgbClr val="0000FF"/>
                </a:solidFill>
                <a:round/>
                <a:headEnd/>
                <a:tailEnd/>
              </a:ln>
            </p:spPr>
            <p:txBody>
              <a:bodyPr/>
              <a:lstStyle/>
              <a:p>
                <a:endParaRPr lang="zh-CN" altLang="en-US"/>
              </a:p>
            </p:txBody>
          </p:sp>
          <p:sp>
            <p:nvSpPr>
              <p:cNvPr id="28758" name="Freeform 65"/>
              <p:cNvSpPr>
                <a:spLocks/>
              </p:cNvSpPr>
              <p:nvPr/>
            </p:nvSpPr>
            <p:spPr bwMode="auto">
              <a:xfrm>
                <a:off x="2299" y="2447"/>
                <a:ext cx="1324" cy="899"/>
              </a:xfrm>
              <a:custGeom>
                <a:avLst/>
                <a:gdLst>
                  <a:gd name="T0" fmla="*/ 52 w 1493"/>
                  <a:gd name="T1" fmla="*/ 0 h 1026"/>
                  <a:gd name="T2" fmla="*/ 52 w 1493"/>
                  <a:gd name="T3" fmla="*/ 4 h 1026"/>
                  <a:gd name="T4" fmla="*/ 51 w 1493"/>
                  <a:gd name="T5" fmla="*/ 4 h 1026"/>
                  <a:gd name="T6" fmla="*/ 51 w 1493"/>
                  <a:gd name="T7" fmla="*/ 4 h 1026"/>
                  <a:gd name="T8" fmla="*/ 50 w 1493"/>
                  <a:gd name="T9" fmla="*/ 6 h 1026"/>
                  <a:gd name="T10" fmla="*/ 50 w 1493"/>
                  <a:gd name="T11" fmla="*/ 7 h 1026"/>
                  <a:gd name="T12" fmla="*/ 49 w 1493"/>
                  <a:gd name="T13" fmla="*/ 9 h 1026"/>
                  <a:gd name="T14" fmla="*/ 47 w 1493"/>
                  <a:gd name="T15" fmla="*/ 10 h 1026"/>
                  <a:gd name="T16" fmla="*/ 46 w 1493"/>
                  <a:gd name="T17" fmla="*/ 11 h 1026"/>
                  <a:gd name="T18" fmla="*/ 46 w 1493"/>
                  <a:gd name="T19" fmla="*/ 12 h 1026"/>
                  <a:gd name="T20" fmla="*/ 46 w 1493"/>
                  <a:gd name="T21" fmla="*/ 12 h 1026"/>
                  <a:gd name="T22" fmla="*/ 45 w 1493"/>
                  <a:gd name="T23" fmla="*/ 14 h 1026"/>
                  <a:gd name="T24" fmla="*/ 44 w 1493"/>
                  <a:gd name="T25" fmla="*/ 15 h 1026"/>
                  <a:gd name="T26" fmla="*/ 44 w 1493"/>
                  <a:gd name="T27" fmla="*/ 16 h 1026"/>
                  <a:gd name="T28" fmla="*/ 41 w 1493"/>
                  <a:gd name="T29" fmla="*/ 17 h 1026"/>
                  <a:gd name="T30" fmla="*/ 41 w 1493"/>
                  <a:gd name="T31" fmla="*/ 18 h 1026"/>
                  <a:gd name="T32" fmla="*/ 41 w 1493"/>
                  <a:gd name="T33" fmla="*/ 18 h 1026"/>
                  <a:gd name="T34" fmla="*/ 40 w 1493"/>
                  <a:gd name="T35" fmla="*/ 19 h 1026"/>
                  <a:gd name="T36" fmla="*/ 39 w 1493"/>
                  <a:gd name="T37" fmla="*/ 20 h 1026"/>
                  <a:gd name="T38" fmla="*/ 36 w 1493"/>
                  <a:gd name="T39" fmla="*/ 21 h 1026"/>
                  <a:gd name="T40" fmla="*/ 36 w 1493"/>
                  <a:gd name="T41" fmla="*/ 21 h 1026"/>
                  <a:gd name="T42" fmla="*/ 35 w 1493"/>
                  <a:gd name="T43" fmla="*/ 22 h 1026"/>
                  <a:gd name="T44" fmla="*/ 35 w 1493"/>
                  <a:gd name="T45" fmla="*/ 23 h 1026"/>
                  <a:gd name="T46" fmla="*/ 32 w 1493"/>
                  <a:gd name="T47" fmla="*/ 23 h 1026"/>
                  <a:gd name="T48" fmla="*/ 32 w 1493"/>
                  <a:gd name="T49" fmla="*/ 24 h 1026"/>
                  <a:gd name="T50" fmla="*/ 31 w 1493"/>
                  <a:gd name="T51" fmla="*/ 24 h 1026"/>
                  <a:gd name="T52" fmla="*/ 29 w 1493"/>
                  <a:gd name="T53" fmla="*/ 24 h 1026"/>
                  <a:gd name="T54" fmla="*/ 28 w 1493"/>
                  <a:gd name="T55" fmla="*/ 25 h 1026"/>
                  <a:gd name="T56" fmla="*/ 27 w 1493"/>
                  <a:gd name="T57" fmla="*/ 25 h 1026"/>
                  <a:gd name="T58" fmla="*/ 25 w 1493"/>
                  <a:gd name="T59" fmla="*/ 25 h 1026"/>
                  <a:gd name="T60" fmla="*/ 24 w 1493"/>
                  <a:gd name="T61" fmla="*/ 25 h 1026"/>
                  <a:gd name="T62" fmla="*/ 24 w 1493"/>
                  <a:gd name="T63" fmla="*/ 26 h 1026"/>
                  <a:gd name="T64" fmla="*/ 22 w 1493"/>
                  <a:gd name="T65" fmla="*/ 26 h 1026"/>
                  <a:gd name="T66" fmla="*/ 21 w 1493"/>
                  <a:gd name="T67" fmla="*/ 26 h 1026"/>
                  <a:gd name="T68" fmla="*/ 19 w 1493"/>
                  <a:gd name="T69" fmla="*/ 25 h 1026"/>
                  <a:gd name="T70" fmla="*/ 18 w 1493"/>
                  <a:gd name="T71" fmla="*/ 25 h 1026"/>
                  <a:gd name="T72" fmla="*/ 16 w 1493"/>
                  <a:gd name="T73" fmla="*/ 25 h 1026"/>
                  <a:gd name="T74" fmla="*/ 15 w 1493"/>
                  <a:gd name="T75" fmla="*/ 24 h 1026"/>
                  <a:gd name="T76" fmla="*/ 13 w 1493"/>
                  <a:gd name="T77" fmla="*/ 24 h 1026"/>
                  <a:gd name="T78" fmla="*/ 12 w 1493"/>
                  <a:gd name="T79" fmla="*/ 24 h 1026"/>
                  <a:gd name="T80" fmla="*/ 11 w 1493"/>
                  <a:gd name="T81" fmla="*/ 23 h 1026"/>
                  <a:gd name="T82" fmla="*/ 9 w 1493"/>
                  <a:gd name="T83" fmla="*/ 22 h 1026"/>
                  <a:gd name="T84" fmla="*/ 8 w 1493"/>
                  <a:gd name="T85" fmla="*/ 21 h 1026"/>
                  <a:gd name="T86" fmla="*/ 6 w 1493"/>
                  <a:gd name="T87" fmla="*/ 20 h 1026"/>
                  <a:gd name="T88" fmla="*/ 4 w 1493"/>
                  <a:gd name="T89" fmla="*/ 19 h 1026"/>
                  <a:gd name="T90" fmla="*/ 4 w 1493"/>
                  <a:gd name="T91" fmla="*/ 18 h 1026"/>
                  <a:gd name="T92" fmla="*/ 4 w 1493"/>
                  <a:gd name="T93" fmla="*/ 17 h 1026"/>
                  <a:gd name="T94" fmla="*/ 4 w 1493"/>
                  <a:gd name="T95" fmla="*/ 16 h 1026"/>
                  <a:gd name="T96" fmla="*/ 0 w 1493"/>
                  <a:gd name="T97" fmla="*/ 14 h 10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93"/>
                  <a:gd name="T148" fmla="*/ 0 h 1026"/>
                  <a:gd name="T149" fmla="*/ 1493 w 1493"/>
                  <a:gd name="T150" fmla="*/ 1026 h 10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93" h="1026">
                    <a:moveTo>
                      <a:pt x="1493" y="0"/>
                    </a:moveTo>
                    <a:lnTo>
                      <a:pt x="1481" y="57"/>
                    </a:lnTo>
                    <a:lnTo>
                      <a:pt x="1468" y="112"/>
                    </a:lnTo>
                    <a:lnTo>
                      <a:pt x="1454" y="167"/>
                    </a:lnTo>
                    <a:lnTo>
                      <a:pt x="1438" y="220"/>
                    </a:lnTo>
                    <a:lnTo>
                      <a:pt x="1421" y="272"/>
                    </a:lnTo>
                    <a:lnTo>
                      <a:pt x="1403" y="322"/>
                    </a:lnTo>
                    <a:lnTo>
                      <a:pt x="1384" y="371"/>
                    </a:lnTo>
                    <a:lnTo>
                      <a:pt x="1364" y="419"/>
                    </a:lnTo>
                    <a:lnTo>
                      <a:pt x="1343" y="465"/>
                    </a:lnTo>
                    <a:lnTo>
                      <a:pt x="1321" y="509"/>
                    </a:lnTo>
                    <a:lnTo>
                      <a:pt x="1298" y="552"/>
                    </a:lnTo>
                    <a:lnTo>
                      <a:pt x="1273" y="594"/>
                    </a:lnTo>
                    <a:lnTo>
                      <a:pt x="1248" y="633"/>
                    </a:lnTo>
                    <a:lnTo>
                      <a:pt x="1222" y="671"/>
                    </a:lnTo>
                    <a:lnTo>
                      <a:pt x="1196" y="708"/>
                    </a:lnTo>
                    <a:lnTo>
                      <a:pt x="1168" y="743"/>
                    </a:lnTo>
                    <a:lnTo>
                      <a:pt x="1140" y="775"/>
                    </a:lnTo>
                    <a:lnTo>
                      <a:pt x="1111" y="806"/>
                    </a:lnTo>
                    <a:lnTo>
                      <a:pt x="1081" y="836"/>
                    </a:lnTo>
                    <a:lnTo>
                      <a:pt x="1050" y="863"/>
                    </a:lnTo>
                    <a:lnTo>
                      <a:pt x="1019" y="888"/>
                    </a:lnTo>
                    <a:lnTo>
                      <a:pt x="987" y="911"/>
                    </a:lnTo>
                    <a:lnTo>
                      <a:pt x="955" y="933"/>
                    </a:lnTo>
                    <a:lnTo>
                      <a:pt x="922" y="952"/>
                    </a:lnTo>
                    <a:lnTo>
                      <a:pt x="889" y="969"/>
                    </a:lnTo>
                    <a:lnTo>
                      <a:pt x="855" y="984"/>
                    </a:lnTo>
                    <a:lnTo>
                      <a:pt x="821" y="997"/>
                    </a:lnTo>
                    <a:lnTo>
                      <a:pt x="786" y="1007"/>
                    </a:lnTo>
                    <a:lnTo>
                      <a:pt x="751" y="1015"/>
                    </a:lnTo>
                    <a:lnTo>
                      <a:pt x="715" y="1021"/>
                    </a:lnTo>
                    <a:lnTo>
                      <a:pt x="679" y="1025"/>
                    </a:lnTo>
                    <a:lnTo>
                      <a:pt x="643" y="1026"/>
                    </a:lnTo>
                    <a:lnTo>
                      <a:pt x="598" y="1024"/>
                    </a:lnTo>
                    <a:lnTo>
                      <a:pt x="553" y="1018"/>
                    </a:lnTo>
                    <a:lnTo>
                      <a:pt x="508" y="1009"/>
                    </a:lnTo>
                    <a:lnTo>
                      <a:pt x="464" y="996"/>
                    </a:lnTo>
                    <a:lnTo>
                      <a:pt x="420" y="979"/>
                    </a:lnTo>
                    <a:lnTo>
                      <a:pt x="377" y="959"/>
                    </a:lnTo>
                    <a:lnTo>
                      <a:pt x="335" y="935"/>
                    </a:lnTo>
                    <a:lnTo>
                      <a:pt x="293" y="908"/>
                    </a:lnTo>
                    <a:lnTo>
                      <a:pt x="253" y="878"/>
                    </a:lnTo>
                    <a:lnTo>
                      <a:pt x="213" y="844"/>
                    </a:lnTo>
                    <a:lnTo>
                      <a:pt x="175" y="807"/>
                    </a:lnTo>
                    <a:lnTo>
                      <a:pt x="137" y="767"/>
                    </a:lnTo>
                    <a:lnTo>
                      <a:pt x="101" y="723"/>
                    </a:lnTo>
                    <a:lnTo>
                      <a:pt x="66" y="677"/>
                    </a:lnTo>
                    <a:lnTo>
                      <a:pt x="32" y="627"/>
                    </a:lnTo>
                    <a:lnTo>
                      <a:pt x="0" y="575"/>
                    </a:ln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59" name="Freeform 66"/>
              <p:cNvSpPr>
                <a:spLocks/>
              </p:cNvSpPr>
              <p:nvPr/>
            </p:nvSpPr>
            <p:spPr bwMode="auto">
              <a:xfrm>
                <a:off x="2256" y="2880"/>
                <a:ext cx="70" cy="90"/>
              </a:xfrm>
              <a:custGeom>
                <a:avLst/>
                <a:gdLst>
                  <a:gd name="T0" fmla="*/ 4 w 78"/>
                  <a:gd name="T1" fmla="*/ 3 h 103"/>
                  <a:gd name="T2" fmla="*/ 0 w 78"/>
                  <a:gd name="T3" fmla="*/ 0 h 103"/>
                  <a:gd name="T4" fmla="*/ 4 w 78"/>
                  <a:gd name="T5" fmla="*/ 3 h 103"/>
                  <a:gd name="T6" fmla="*/ 4 w 78"/>
                  <a:gd name="T7" fmla="*/ 3 h 103"/>
                  <a:gd name="T8" fmla="*/ 4 w 78"/>
                  <a:gd name="T9" fmla="*/ 3 h 103"/>
                  <a:gd name="T10" fmla="*/ 0 60000 65536"/>
                  <a:gd name="T11" fmla="*/ 0 60000 65536"/>
                  <a:gd name="T12" fmla="*/ 0 60000 65536"/>
                  <a:gd name="T13" fmla="*/ 0 60000 65536"/>
                  <a:gd name="T14" fmla="*/ 0 60000 65536"/>
                  <a:gd name="T15" fmla="*/ 0 w 78"/>
                  <a:gd name="T16" fmla="*/ 0 h 103"/>
                  <a:gd name="T17" fmla="*/ 78 w 78"/>
                  <a:gd name="T18" fmla="*/ 103 h 103"/>
                </a:gdLst>
                <a:ahLst/>
                <a:cxnLst>
                  <a:cxn ang="T10">
                    <a:pos x="T0" y="T1"/>
                  </a:cxn>
                  <a:cxn ang="T11">
                    <a:pos x="T2" y="T3"/>
                  </a:cxn>
                  <a:cxn ang="T12">
                    <a:pos x="T4" y="T5"/>
                  </a:cxn>
                  <a:cxn ang="T13">
                    <a:pos x="T6" y="T7"/>
                  </a:cxn>
                  <a:cxn ang="T14">
                    <a:pos x="T8" y="T9"/>
                  </a:cxn>
                </a:cxnLst>
                <a:rect l="T15" t="T16" r="T17" b="T18"/>
                <a:pathLst>
                  <a:path w="78" h="103">
                    <a:moveTo>
                      <a:pt x="78" y="70"/>
                    </a:moveTo>
                    <a:lnTo>
                      <a:pt x="0" y="0"/>
                    </a:lnTo>
                    <a:lnTo>
                      <a:pt x="20" y="103"/>
                    </a:lnTo>
                    <a:lnTo>
                      <a:pt x="33" y="59"/>
                    </a:lnTo>
                    <a:lnTo>
                      <a:pt x="78" y="70"/>
                    </a:lnTo>
                    <a:close/>
                  </a:path>
                </a:pathLst>
              </a:custGeom>
              <a:solidFill>
                <a:srgbClr val="0000FF"/>
              </a:solidFill>
              <a:ln w="28575">
                <a:solidFill>
                  <a:srgbClr val="0000FF"/>
                </a:solidFill>
                <a:round/>
                <a:headEnd/>
                <a:tailEnd/>
              </a:ln>
            </p:spPr>
            <p:txBody>
              <a:bodyPr/>
              <a:lstStyle/>
              <a:p>
                <a:endParaRPr lang="zh-CN" altLang="en-US"/>
              </a:p>
            </p:txBody>
          </p:sp>
          <p:sp>
            <p:nvSpPr>
              <p:cNvPr id="28760" name="Line 67"/>
              <p:cNvSpPr>
                <a:spLocks noChangeShapeType="1"/>
              </p:cNvSpPr>
              <p:nvPr/>
            </p:nvSpPr>
            <p:spPr bwMode="auto">
              <a:xfrm>
                <a:off x="624" y="2325"/>
                <a:ext cx="432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8761" name="Group 93"/>
              <p:cNvGrpSpPr>
                <a:grpSpLocks/>
              </p:cNvGrpSpPr>
              <p:nvPr/>
            </p:nvGrpSpPr>
            <p:grpSpPr bwMode="auto">
              <a:xfrm>
                <a:off x="3504" y="2160"/>
                <a:ext cx="242" cy="349"/>
                <a:chOff x="4176" y="528"/>
                <a:chExt cx="242" cy="349"/>
              </a:xfrm>
            </p:grpSpPr>
            <p:sp>
              <p:nvSpPr>
                <p:cNvPr id="28765" name="Oval 69"/>
                <p:cNvSpPr>
                  <a:spLocks noChangeArrowheads="1"/>
                </p:cNvSpPr>
                <p:nvPr/>
              </p:nvSpPr>
              <p:spPr bwMode="auto">
                <a:xfrm>
                  <a:off x="4176" y="575"/>
                  <a:ext cx="242" cy="248"/>
                </a:xfrm>
                <a:prstGeom prst="ellipse">
                  <a:avLst/>
                </a:prstGeom>
                <a:solidFill>
                  <a:schemeClr val="folHlink"/>
                </a:solidFill>
                <a:ln w="28575">
                  <a:solidFill>
                    <a:srgbClr val="FF0000"/>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66" name="Rectangle 70"/>
                <p:cNvSpPr>
                  <a:spLocks noChangeArrowheads="1"/>
                </p:cNvSpPr>
                <p:nvPr/>
              </p:nvSpPr>
              <p:spPr bwMode="auto">
                <a:xfrm>
                  <a:off x="4212" y="528"/>
                  <a:ext cx="17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a:solidFill>
                        <a:srgbClr val="CC0000"/>
                      </a:solidFill>
                      <a:latin typeface="Bookman Old Style" panose="02050604050505020204" pitchFamily="18" charset="0"/>
                    </a:rPr>
                    <a:t>+</a:t>
                  </a:r>
                  <a:endParaRPr kumimoji="1" lang="en-US" altLang="zh-CN" sz="2400">
                    <a:latin typeface="Times New Roman" panose="02020603050405020304" pitchFamily="18" charset="0"/>
                  </a:endParaRPr>
                </a:p>
              </p:txBody>
            </p:sp>
          </p:grpSp>
          <p:grpSp>
            <p:nvGrpSpPr>
              <p:cNvPr id="28762" name="Group 71"/>
              <p:cNvGrpSpPr>
                <a:grpSpLocks/>
              </p:cNvGrpSpPr>
              <p:nvPr/>
            </p:nvGrpSpPr>
            <p:grpSpPr bwMode="auto">
              <a:xfrm>
                <a:off x="2001" y="2208"/>
                <a:ext cx="255" cy="264"/>
                <a:chOff x="1440" y="2851"/>
                <a:chExt cx="255" cy="264"/>
              </a:xfrm>
            </p:grpSpPr>
            <p:sp>
              <p:nvSpPr>
                <p:cNvPr id="28763" name="Oval 72"/>
                <p:cNvSpPr>
                  <a:spLocks noChangeArrowheads="1"/>
                </p:cNvSpPr>
                <p:nvPr/>
              </p:nvSpPr>
              <p:spPr bwMode="auto">
                <a:xfrm>
                  <a:off x="1440" y="2851"/>
                  <a:ext cx="255" cy="264"/>
                </a:xfrm>
                <a:prstGeom prst="ellipse">
                  <a:avLst/>
                </a:prstGeom>
                <a:solidFill>
                  <a:srgbClr val="CCFFFF"/>
                </a:solidFill>
                <a:ln w="28575">
                  <a:solidFill>
                    <a:srgbClr val="0000FF"/>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64" name="Rectangle 73"/>
                <p:cNvSpPr>
                  <a:spLocks noChangeArrowheads="1"/>
                </p:cNvSpPr>
                <p:nvPr/>
              </p:nvSpPr>
              <p:spPr bwMode="auto">
                <a:xfrm>
                  <a:off x="1487" y="2967"/>
                  <a:ext cx="155" cy="5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grpSp>
      <p:sp>
        <p:nvSpPr>
          <p:cNvPr id="28675" name="Rectangle 2"/>
          <p:cNvSpPr>
            <a:spLocks noGrp="1" noChangeArrowheads="1"/>
          </p:cNvSpPr>
          <p:nvPr>
            <p:ph type="title"/>
          </p:nvPr>
        </p:nvSpPr>
        <p:spPr>
          <a:xfrm>
            <a:off x="457200" y="-152400"/>
            <a:ext cx="8229600" cy="990600"/>
          </a:xfrm>
        </p:spPr>
        <p:txBody>
          <a:bodyPr/>
          <a:lstStyle/>
          <a:p>
            <a:pPr eaLnBrk="1" hangingPunct="1"/>
            <a:r>
              <a:rPr lang="zh-CN" altLang="en-US" smtClean="0">
                <a:solidFill>
                  <a:srgbClr val="792B25"/>
                </a:solidFill>
              </a:rPr>
              <a:t>例</a:t>
            </a:r>
            <a:r>
              <a:rPr lang="en-US" altLang="zh-CN" smtClean="0">
                <a:solidFill>
                  <a:srgbClr val="792B25"/>
                </a:solidFill>
              </a:rPr>
              <a:t>1</a:t>
            </a:r>
          </a:p>
        </p:txBody>
      </p:sp>
      <p:sp>
        <p:nvSpPr>
          <p:cNvPr id="2867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D9FF83C6-FAD5-41A9-B16B-245C61EDED5F}" type="slidenum">
              <a:rPr lang="en-US" altLang="zh-CN" sz="800" b="0" smtClean="0"/>
              <a:pPr>
                <a:spcBef>
                  <a:spcPct val="0"/>
                </a:spcBef>
                <a:buFontTx/>
                <a:buNone/>
              </a:pPr>
              <a:t>23</a:t>
            </a:fld>
            <a:endParaRPr lang="en-US" altLang="zh-CN" sz="800" b="0" smtClean="0"/>
          </a:p>
        </p:txBody>
      </p:sp>
      <p:grpSp>
        <p:nvGrpSpPr>
          <p:cNvPr id="28677" name="Group 74"/>
          <p:cNvGrpSpPr>
            <a:grpSpLocks/>
          </p:cNvGrpSpPr>
          <p:nvPr/>
        </p:nvGrpSpPr>
        <p:grpSpPr bwMode="auto">
          <a:xfrm>
            <a:off x="1295400" y="1524000"/>
            <a:ext cx="6629400" cy="5105400"/>
            <a:chOff x="768" y="768"/>
            <a:chExt cx="4176" cy="3216"/>
          </a:xfrm>
        </p:grpSpPr>
        <p:sp>
          <p:nvSpPr>
            <p:cNvPr id="28686" name="Oval 75"/>
            <p:cNvSpPr>
              <a:spLocks noChangeArrowheads="1"/>
            </p:cNvSpPr>
            <p:nvPr/>
          </p:nvSpPr>
          <p:spPr bwMode="auto">
            <a:xfrm>
              <a:off x="3408"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7" name="Freeform 76"/>
            <p:cNvSpPr>
              <a:spLocks/>
            </p:cNvSpPr>
            <p:nvPr/>
          </p:nvSpPr>
          <p:spPr bwMode="auto">
            <a:xfrm>
              <a:off x="3360" y="1920"/>
              <a:ext cx="720" cy="817"/>
            </a:xfrm>
            <a:custGeom>
              <a:avLst/>
              <a:gdLst>
                <a:gd name="T0" fmla="*/ 14 w 740"/>
                <a:gd name="T1" fmla="*/ 465 h 817"/>
                <a:gd name="T2" fmla="*/ 18 w 740"/>
                <a:gd name="T3" fmla="*/ 297 h 817"/>
                <a:gd name="T4" fmla="*/ 62 w 740"/>
                <a:gd name="T5" fmla="*/ 115 h 817"/>
                <a:gd name="T6" fmla="*/ 151 w 740"/>
                <a:gd name="T7" fmla="*/ 17 h 817"/>
                <a:gd name="T8" fmla="*/ 221 w 740"/>
                <a:gd name="T9" fmla="*/ 17 h 817"/>
                <a:gd name="T10" fmla="*/ 295 w 740"/>
                <a:gd name="T11" fmla="*/ 119 h 817"/>
                <a:gd name="T12" fmla="*/ 340 w 740"/>
                <a:gd name="T13" fmla="*/ 353 h 817"/>
                <a:gd name="T14" fmla="*/ 319 w 740"/>
                <a:gd name="T15" fmla="*/ 638 h 817"/>
                <a:gd name="T16" fmla="*/ 246 w 740"/>
                <a:gd name="T17" fmla="*/ 788 h 817"/>
                <a:gd name="T18" fmla="*/ 151 w 740"/>
                <a:gd name="T19" fmla="*/ 802 h 817"/>
                <a:gd name="T20" fmla="*/ 61 w 740"/>
                <a:gd name="T21" fmla="*/ 700 h 817"/>
                <a:gd name="T22" fmla="*/ 18 w 740"/>
                <a:gd name="T23" fmla="*/ 581 h 817"/>
                <a:gd name="T24" fmla="*/ 14 w 740"/>
                <a:gd name="T25" fmla="*/ 465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8" name="Oval 77"/>
            <p:cNvSpPr>
              <a:spLocks noChangeArrowheads="1"/>
            </p:cNvSpPr>
            <p:nvPr/>
          </p:nvSpPr>
          <p:spPr bwMode="auto">
            <a:xfrm>
              <a:off x="1872" y="2112"/>
              <a:ext cx="432" cy="432"/>
            </a:xfrm>
            <a:prstGeom prst="ellipse">
              <a:avLst/>
            </a:pr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89" name="Freeform 78"/>
            <p:cNvSpPr>
              <a:spLocks/>
            </p:cNvSpPr>
            <p:nvPr/>
          </p:nvSpPr>
          <p:spPr bwMode="auto">
            <a:xfrm flipH="1">
              <a:off x="1632" y="1920"/>
              <a:ext cx="720" cy="817"/>
            </a:xfrm>
            <a:custGeom>
              <a:avLst/>
              <a:gdLst>
                <a:gd name="T0" fmla="*/ 14 w 740"/>
                <a:gd name="T1" fmla="*/ 465 h 817"/>
                <a:gd name="T2" fmla="*/ 18 w 740"/>
                <a:gd name="T3" fmla="*/ 297 h 817"/>
                <a:gd name="T4" fmla="*/ 62 w 740"/>
                <a:gd name="T5" fmla="*/ 115 h 817"/>
                <a:gd name="T6" fmla="*/ 151 w 740"/>
                <a:gd name="T7" fmla="*/ 17 h 817"/>
                <a:gd name="T8" fmla="*/ 221 w 740"/>
                <a:gd name="T9" fmla="*/ 17 h 817"/>
                <a:gd name="T10" fmla="*/ 295 w 740"/>
                <a:gd name="T11" fmla="*/ 119 h 817"/>
                <a:gd name="T12" fmla="*/ 340 w 740"/>
                <a:gd name="T13" fmla="*/ 353 h 817"/>
                <a:gd name="T14" fmla="*/ 319 w 740"/>
                <a:gd name="T15" fmla="*/ 638 h 817"/>
                <a:gd name="T16" fmla="*/ 246 w 740"/>
                <a:gd name="T17" fmla="*/ 788 h 817"/>
                <a:gd name="T18" fmla="*/ 151 w 740"/>
                <a:gd name="T19" fmla="*/ 802 h 817"/>
                <a:gd name="T20" fmla="*/ 61 w 740"/>
                <a:gd name="T21" fmla="*/ 700 h 817"/>
                <a:gd name="T22" fmla="*/ 18 w 740"/>
                <a:gd name="T23" fmla="*/ 581 h 817"/>
                <a:gd name="T24" fmla="*/ 14 w 740"/>
                <a:gd name="T25" fmla="*/ 465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0" name="Freeform 79"/>
            <p:cNvSpPr>
              <a:spLocks/>
            </p:cNvSpPr>
            <p:nvPr/>
          </p:nvSpPr>
          <p:spPr bwMode="auto">
            <a:xfrm>
              <a:off x="3264" y="1632"/>
              <a:ext cx="1200" cy="1345"/>
            </a:xfrm>
            <a:custGeom>
              <a:avLst/>
              <a:gdLst>
                <a:gd name="T0" fmla="*/ 10607570 w 740"/>
                <a:gd name="T1" fmla="*/ 536782434 h 817"/>
                <a:gd name="T2" fmla="*/ 14898903 w 740"/>
                <a:gd name="T3" fmla="*/ 342565192 h 817"/>
                <a:gd name="T4" fmla="*/ 101269130 w 740"/>
                <a:gd name="T5" fmla="*/ 132402933 h 817"/>
                <a:gd name="T6" fmla="*/ 245772191 w 740"/>
                <a:gd name="T7" fmla="*/ 19651201 h 817"/>
                <a:gd name="T8" fmla="*/ 360797330 w 740"/>
                <a:gd name="T9" fmla="*/ 19651201 h 817"/>
                <a:gd name="T10" fmla="*/ 479261818 w 740"/>
                <a:gd name="T11" fmla="*/ 137555448 h 817"/>
                <a:gd name="T12" fmla="*/ 552697682 w 740"/>
                <a:gd name="T13" fmla="*/ 406807987 h 817"/>
                <a:gd name="T14" fmla="*/ 520342988 w 740"/>
                <a:gd name="T15" fmla="*/ 735769630 h 817"/>
                <a:gd name="T16" fmla="*/ 402285963 w 740"/>
                <a:gd name="T17" fmla="*/ 908787149 h 817"/>
                <a:gd name="T18" fmla="*/ 245772191 w 740"/>
                <a:gd name="T19" fmla="*/ 924834996 h 817"/>
                <a:gd name="T20" fmla="*/ 98996154 w 740"/>
                <a:gd name="T21" fmla="*/ 806907860 h 817"/>
                <a:gd name="T22" fmla="*/ 31639185 w 740"/>
                <a:gd name="T23" fmla="*/ 669714168 h 817"/>
                <a:gd name="T24" fmla="*/ 10607570 w 740"/>
                <a:gd name="T25" fmla="*/ 536782434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1" name="Line 80"/>
            <p:cNvSpPr>
              <a:spLocks noChangeShapeType="1"/>
            </p:cNvSpPr>
            <p:nvPr/>
          </p:nvSpPr>
          <p:spPr bwMode="auto">
            <a:xfrm>
              <a:off x="2880" y="768"/>
              <a:ext cx="0" cy="3216"/>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Freeform 81"/>
            <p:cNvSpPr>
              <a:spLocks/>
            </p:cNvSpPr>
            <p:nvPr/>
          </p:nvSpPr>
          <p:spPr bwMode="auto">
            <a:xfrm flipH="1">
              <a:off x="1248" y="1632"/>
              <a:ext cx="1200" cy="1345"/>
            </a:xfrm>
            <a:custGeom>
              <a:avLst/>
              <a:gdLst>
                <a:gd name="T0" fmla="*/ 10607570 w 740"/>
                <a:gd name="T1" fmla="*/ 536782434 h 817"/>
                <a:gd name="T2" fmla="*/ 14898903 w 740"/>
                <a:gd name="T3" fmla="*/ 342565192 h 817"/>
                <a:gd name="T4" fmla="*/ 101269130 w 740"/>
                <a:gd name="T5" fmla="*/ 132402933 h 817"/>
                <a:gd name="T6" fmla="*/ 245772191 w 740"/>
                <a:gd name="T7" fmla="*/ 19651201 h 817"/>
                <a:gd name="T8" fmla="*/ 360797330 w 740"/>
                <a:gd name="T9" fmla="*/ 19651201 h 817"/>
                <a:gd name="T10" fmla="*/ 479261818 w 740"/>
                <a:gd name="T11" fmla="*/ 137555448 h 817"/>
                <a:gd name="T12" fmla="*/ 552697682 w 740"/>
                <a:gd name="T13" fmla="*/ 406807987 h 817"/>
                <a:gd name="T14" fmla="*/ 520342988 w 740"/>
                <a:gd name="T15" fmla="*/ 735769630 h 817"/>
                <a:gd name="T16" fmla="*/ 402285963 w 740"/>
                <a:gd name="T17" fmla="*/ 908787149 h 817"/>
                <a:gd name="T18" fmla="*/ 245772191 w 740"/>
                <a:gd name="T19" fmla="*/ 924834996 h 817"/>
                <a:gd name="T20" fmla="*/ 98996154 w 740"/>
                <a:gd name="T21" fmla="*/ 806907860 h 817"/>
                <a:gd name="T22" fmla="*/ 31639185 w 740"/>
                <a:gd name="T23" fmla="*/ 669714168 h 817"/>
                <a:gd name="T24" fmla="*/ 10607570 w 740"/>
                <a:gd name="T25" fmla="*/ 536782434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3" name="Freeform 82"/>
            <p:cNvSpPr>
              <a:spLocks/>
            </p:cNvSpPr>
            <p:nvPr/>
          </p:nvSpPr>
          <p:spPr bwMode="auto">
            <a:xfrm>
              <a:off x="3120" y="1200"/>
              <a:ext cx="1824" cy="2208"/>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4" name="Freeform 83"/>
            <p:cNvSpPr>
              <a:spLocks/>
            </p:cNvSpPr>
            <p:nvPr/>
          </p:nvSpPr>
          <p:spPr bwMode="auto">
            <a:xfrm flipH="1">
              <a:off x="768" y="1200"/>
              <a:ext cx="1824" cy="2208"/>
            </a:xfrm>
            <a:custGeom>
              <a:avLst/>
              <a:gdLst>
                <a:gd name="T0" fmla="*/ 2147483646 w 740"/>
                <a:gd name="T1" fmla="*/ 2147483646 h 817"/>
                <a:gd name="T2" fmla="*/ 2147483646 w 740"/>
                <a:gd name="T3" fmla="*/ 2147483646 h 817"/>
                <a:gd name="T4" fmla="*/ 2147483646 w 740"/>
                <a:gd name="T5" fmla="*/ 2147483646 h 817"/>
                <a:gd name="T6" fmla="*/ 2147483646 w 740"/>
                <a:gd name="T7" fmla="*/ 2147483646 h 817"/>
                <a:gd name="T8" fmla="*/ 2147483646 w 740"/>
                <a:gd name="T9" fmla="*/ 2147483646 h 817"/>
                <a:gd name="T10" fmla="*/ 2147483646 w 740"/>
                <a:gd name="T11" fmla="*/ 2147483646 h 817"/>
                <a:gd name="T12" fmla="*/ 2147483646 w 740"/>
                <a:gd name="T13" fmla="*/ 2147483646 h 817"/>
                <a:gd name="T14" fmla="*/ 2147483646 w 740"/>
                <a:gd name="T15" fmla="*/ 2147483646 h 817"/>
                <a:gd name="T16" fmla="*/ 2147483646 w 740"/>
                <a:gd name="T17" fmla="*/ 2147483646 h 817"/>
                <a:gd name="T18" fmla="*/ 2147483646 w 740"/>
                <a:gd name="T19" fmla="*/ 2147483646 h 817"/>
                <a:gd name="T20" fmla="*/ 2147483646 w 740"/>
                <a:gd name="T21" fmla="*/ 2147483646 h 817"/>
                <a:gd name="T22" fmla="*/ 2147483646 w 740"/>
                <a:gd name="T23" fmla="*/ 2147483646 h 817"/>
                <a:gd name="T24" fmla="*/ 2147483646 w 740"/>
                <a:gd name="T25" fmla="*/ 2147483646 h 8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0"/>
                <a:gd name="T40" fmla="*/ 0 h 817"/>
                <a:gd name="T41" fmla="*/ 740 w 740"/>
                <a:gd name="T42" fmla="*/ 817 h 8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5" name="Freeform 84"/>
            <p:cNvSpPr>
              <a:spLocks/>
            </p:cNvSpPr>
            <p:nvPr/>
          </p:nvSpPr>
          <p:spPr bwMode="auto">
            <a:xfrm>
              <a:off x="3024" y="816"/>
              <a:ext cx="568" cy="3024"/>
            </a:xfrm>
            <a:custGeom>
              <a:avLst/>
              <a:gdLst>
                <a:gd name="T0" fmla="*/ 544 w 568"/>
                <a:gd name="T1" fmla="*/ 0 h 3024"/>
                <a:gd name="T2" fmla="*/ 400 w 568"/>
                <a:gd name="T3" fmla="*/ 144 h 3024"/>
                <a:gd name="T4" fmla="*/ 304 w 568"/>
                <a:gd name="T5" fmla="*/ 240 h 3024"/>
                <a:gd name="T6" fmla="*/ 208 w 568"/>
                <a:gd name="T7" fmla="*/ 384 h 3024"/>
                <a:gd name="T8" fmla="*/ 112 w 568"/>
                <a:gd name="T9" fmla="*/ 576 h 3024"/>
                <a:gd name="T10" fmla="*/ 16 w 568"/>
                <a:gd name="T11" fmla="*/ 960 h 3024"/>
                <a:gd name="T12" fmla="*/ 16 w 568"/>
                <a:gd name="T13" fmla="*/ 1872 h 3024"/>
                <a:gd name="T14" fmla="*/ 64 w 568"/>
                <a:gd name="T15" fmla="*/ 2352 h 3024"/>
                <a:gd name="T16" fmla="*/ 208 w 568"/>
                <a:gd name="T17" fmla="*/ 2688 h 3024"/>
                <a:gd name="T18" fmla="*/ 352 w 568"/>
                <a:gd name="T19" fmla="*/ 2880 h 3024"/>
                <a:gd name="T20" fmla="*/ 568 w 568"/>
                <a:gd name="T21" fmla="*/ 3024 h 3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024"/>
                <a:gd name="T35" fmla="*/ 568 w 568"/>
                <a:gd name="T36" fmla="*/ 3024 h 30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6" name="Freeform 85"/>
            <p:cNvSpPr>
              <a:spLocks/>
            </p:cNvSpPr>
            <p:nvPr/>
          </p:nvSpPr>
          <p:spPr bwMode="auto">
            <a:xfrm flipH="1">
              <a:off x="2160" y="816"/>
              <a:ext cx="576" cy="3024"/>
            </a:xfrm>
            <a:custGeom>
              <a:avLst/>
              <a:gdLst>
                <a:gd name="T0" fmla="*/ 805 w 568"/>
                <a:gd name="T1" fmla="*/ 0 h 3024"/>
                <a:gd name="T2" fmla="*/ 592 w 568"/>
                <a:gd name="T3" fmla="*/ 144 h 3024"/>
                <a:gd name="T4" fmla="*/ 449 w 568"/>
                <a:gd name="T5" fmla="*/ 240 h 3024"/>
                <a:gd name="T6" fmla="*/ 306 w 568"/>
                <a:gd name="T7" fmla="*/ 384 h 3024"/>
                <a:gd name="T8" fmla="*/ 168 w 568"/>
                <a:gd name="T9" fmla="*/ 576 h 3024"/>
                <a:gd name="T10" fmla="*/ 16 w 568"/>
                <a:gd name="T11" fmla="*/ 960 h 3024"/>
                <a:gd name="T12" fmla="*/ 16 w 568"/>
                <a:gd name="T13" fmla="*/ 1872 h 3024"/>
                <a:gd name="T14" fmla="*/ 92 w 568"/>
                <a:gd name="T15" fmla="*/ 2352 h 3024"/>
                <a:gd name="T16" fmla="*/ 306 w 568"/>
                <a:gd name="T17" fmla="*/ 2688 h 3024"/>
                <a:gd name="T18" fmla="*/ 520 w 568"/>
                <a:gd name="T19" fmla="*/ 2880 h 3024"/>
                <a:gd name="T20" fmla="*/ 839 w 568"/>
                <a:gd name="T21" fmla="*/ 3024 h 30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024"/>
                <a:gd name="T35" fmla="*/ 568 w 568"/>
                <a:gd name="T36" fmla="*/ 3024 h 30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pic>
        <p:nvPicPr>
          <p:cNvPr id="108135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363" y="381000"/>
            <a:ext cx="383063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111"/>
          <p:cNvSpPr>
            <a:spLocks noChangeArrowheads="1"/>
          </p:cNvSpPr>
          <p:nvPr/>
        </p:nvSpPr>
        <p:spPr bwMode="auto">
          <a:xfrm>
            <a:off x="609600" y="838200"/>
            <a:ext cx="4038600" cy="5867400"/>
          </a:xfrm>
          <a:prstGeom prst="rect">
            <a:avLst/>
          </a:prstGeom>
          <a:solidFill>
            <a:schemeClr val="accent1">
              <a:alpha val="52156"/>
            </a:schemeClr>
          </a:solidFill>
          <a:ln w="1587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3" name="Rectangle 112"/>
          <p:cNvSpPr>
            <a:spLocks noChangeArrowheads="1"/>
          </p:cNvSpPr>
          <p:nvPr/>
        </p:nvSpPr>
        <p:spPr bwMode="auto">
          <a:xfrm>
            <a:off x="609600" y="838200"/>
            <a:ext cx="4038600" cy="5867400"/>
          </a:xfrm>
          <a:prstGeom prst="rect">
            <a:avLst/>
          </a:prstGeom>
          <a:solidFill>
            <a:schemeClr val="accent1"/>
          </a:solidFill>
          <a:ln w="1587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a:p>
        </p:txBody>
      </p:sp>
      <p:sp>
        <p:nvSpPr>
          <p:cNvPr id="114" name="Line 6"/>
          <p:cNvSpPr>
            <a:spLocks noChangeShapeType="1"/>
          </p:cNvSpPr>
          <p:nvPr/>
        </p:nvSpPr>
        <p:spPr bwMode="auto">
          <a:xfrm>
            <a:off x="5105400" y="1752600"/>
            <a:ext cx="685800" cy="22098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7"/>
          <p:cNvSpPr>
            <a:spLocks noChangeShapeType="1"/>
          </p:cNvSpPr>
          <p:nvPr/>
        </p:nvSpPr>
        <p:spPr bwMode="auto">
          <a:xfrm flipH="1">
            <a:off x="3352800" y="1752600"/>
            <a:ext cx="1752600" cy="21336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Text Box 8"/>
          <p:cNvSpPr txBox="1">
            <a:spLocks noChangeArrowheads="1"/>
          </p:cNvSpPr>
          <p:nvPr/>
        </p:nvSpPr>
        <p:spPr bwMode="auto">
          <a:xfrm>
            <a:off x="4876800" y="1219200"/>
            <a:ext cx="40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i="1">
                <a:latin typeface="Times New Roman" panose="02020603050405020304" pitchFamily="18" charset="0"/>
              </a:rPr>
              <a:t>P</a:t>
            </a:r>
          </a:p>
        </p:txBody>
      </p:sp>
      <p:sp>
        <p:nvSpPr>
          <p:cNvPr id="117" name="Text Box 9"/>
          <p:cNvSpPr txBox="1">
            <a:spLocks noChangeArrowheads="1"/>
          </p:cNvSpPr>
          <p:nvPr/>
        </p:nvSpPr>
        <p:spPr bwMode="auto">
          <a:xfrm>
            <a:off x="5410200" y="2286000"/>
            <a:ext cx="385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i="1">
                <a:latin typeface="Times New Roman" panose="02020603050405020304" pitchFamily="18" charset="0"/>
              </a:rPr>
              <a:t>r</a:t>
            </a:r>
          </a:p>
        </p:txBody>
      </p:sp>
      <p:sp>
        <p:nvSpPr>
          <p:cNvPr id="118" name="Text Box 10"/>
          <p:cNvSpPr txBox="1">
            <a:spLocks noChangeArrowheads="1"/>
          </p:cNvSpPr>
          <p:nvPr/>
        </p:nvSpPr>
        <p:spPr bwMode="auto">
          <a:xfrm>
            <a:off x="3962400" y="2362200"/>
            <a:ext cx="45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i="1">
                <a:latin typeface="Times New Roman" panose="02020603050405020304" pitchFamily="18" charset="0"/>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13"/>
                                        </p:tgtEl>
                                      </p:cBhvr>
                                    </p:animEffect>
                                    <p:set>
                                      <p:cBhvr>
                                        <p:cTn id="7" dur="1" fill="hold">
                                          <p:stCondLst>
                                            <p:cond delay="499"/>
                                          </p:stCondLst>
                                        </p:cTn>
                                        <p:tgtEl>
                                          <p:spTgt spid="11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wipe(right)">
                                      <p:cBhvr>
                                        <p:cTn id="12" dur="500"/>
                                        <p:tgtEl>
                                          <p:spTgt spid="11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right)">
                                      <p:cBhvr>
                                        <p:cTn id="15" dur="500"/>
                                        <p:tgtEl>
                                          <p:spTgt spid="118"/>
                                        </p:tgtEl>
                                      </p:cBhvr>
                                    </p:animEffect>
                                  </p:childTnLst>
                                </p:cTn>
                              </p:par>
                              <p:par>
                                <p:cTn id="16" presetID="22" presetClass="entr" presetSubtype="8" fill="hold" nodeType="with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wipe(left)">
                                      <p:cBhvr>
                                        <p:cTn id="18" dur="500"/>
                                        <p:tgtEl>
                                          <p:spTgt spid="115"/>
                                        </p:tgtEl>
                                      </p:cBhvr>
                                    </p:animEffect>
                                  </p:childTnLst>
                                </p:cTn>
                              </p:par>
                              <p:par>
                                <p:cTn id="19" presetID="22" presetClass="entr" presetSubtype="2"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right)">
                                      <p:cBhvr>
                                        <p:cTn id="21" dur="500"/>
                                        <p:tgtEl>
                                          <p:spTgt spid="11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wipe(right)">
                                      <p:cBhvr>
                                        <p:cTn id="24" dur="500"/>
                                        <p:tgtEl>
                                          <p:spTgt spid="1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081358"/>
                                        </p:tgtEl>
                                        <p:attrNameLst>
                                          <p:attrName>style.visibility</p:attrName>
                                        </p:attrNameLst>
                                      </p:cBhvr>
                                      <p:to>
                                        <p:strVal val="visible"/>
                                      </p:to>
                                    </p:set>
                                    <p:animEffect transition="in" filter="randombar(horizontal)">
                                      <p:cBhvr>
                                        <p:cTn id="29" dur="500"/>
                                        <p:tgtEl>
                                          <p:spTgt spid="108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p:bldP spid="117" grpId="0"/>
      <p:bldP spid="1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2"/>
          <p:cNvSpPr txBox="1">
            <a:spLocks noChangeArrowheads="1"/>
          </p:cNvSpPr>
          <p:nvPr/>
        </p:nvSpPr>
        <p:spPr bwMode="auto">
          <a:xfrm>
            <a:off x="7215188" y="5867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a</a:t>
            </a:r>
          </a:p>
        </p:txBody>
      </p:sp>
      <p:sp>
        <p:nvSpPr>
          <p:cNvPr id="296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3CFBD21D-077C-4A29-9D1C-BA77E9C7FB16}" type="slidenum">
              <a:rPr lang="en-US" altLang="zh-CN" sz="800" b="0" smtClean="0"/>
              <a:pPr>
                <a:spcBef>
                  <a:spcPct val="0"/>
                </a:spcBef>
                <a:buFontTx/>
                <a:buNone/>
              </a:pPr>
              <a:t>24</a:t>
            </a:fld>
            <a:endParaRPr lang="en-US" altLang="zh-CN" sz="800" b="0" smtClean="0"/>
          </a:p>
        </p:txBody>
      </p:sp>
      <p:sp>
        <p:nvSpPr>
          <p:cNvPr id="1082370" name="Rectangle 2"/>
          <p:cNvSpPr>
            <a:spLocks noGrp="1" noChangeArrowheads="1"/>
          </p:cNvSpPr>
          <p:nvPr>
            <p:ph type="body" idx="1"/>
          </p:nvPr>
        </p:nvSpPr>
        <p:spPr>
          <a:xfrm>
            <a:off x="228600" y="1219200"/>
            <a:ext cx="8229600" cy="4648200"/>
          </a:xfrm>
        </p:spPr>
        <p:txBody>
          <a:bodyPr/>
          <a:lstStyle/>
          <a:p>
            <a:pPr eaLnBrk="1" hangingPunct="1">
              <a:defRPr/>
            </a:pPr>
            <a:r>
              <a:rPr lang="zh-CN" altLang="en-US" sz="2800" dirty="0" smtClean="0"/>
              <a:t>真空中有一半径为</a:t>
            </a:r>
            <a:r>
              <a:rPr lang="en-US" altLang="zh-CN" sz="2800" b="0" i="1" dirty="0" smtClean="0"/>
              <a:t>R</a:t>
            </a:r>
            <a:r>
              <a:rPr lang="en-US" altLang="zh-CN" sz="2800" b="0" baseline="-25000" dirty="0" smtClean="0"/>
              <a:t>0</a:t>
            </a:r>
            <a:r>
              <a:rPr lang="zh-CN" altLang="en-US" sz="2800" dirty="0" smtClean="0"/>
              <a:t>的</a:t>
            </a:r>
            <a:r>
              <a:rPr lang="zh-CN" altLang="en-US" sz="2800" dirty="0" smtClean="0">
                <a:solidFill>
                  <a:srgbClr val="0033CC"/>
                </a:solidFill>
              </a:rPr>
              <a:t>接地</a:t>
            </a:r>
            <a:r>
              <a:rPr lang="zh-CN" altLang="en-US" sz="2800" dirty="0" smtClean="0"/>
              <a:t>导体球，距球心为</a:t>
            </a:r>
            <a:r>
              <a:rPr lang="en-US" altLang="zh-CN" sz="2800" b="0" i="1" dirty="0" smtClean="0">
                <a:latin typeface="+mj-lt"/>
              </a:rPr>
              <a:t>a</a:t>
            </a:r>
            <a:r>
              <a:rPr lang="en-US" altLang="zh-CN" sz="2800" dirty="0" smtClean="0">
                <a:latin typeface="+mj-lt"/>
              </a:rPr>
              <a:t>(</a:t>
            </a:r>
            <a:r>
              <a:rPr lang="en-US" altLang="zh-CN" sz="2800" b="0" i="1" dirty="0" smtClean="0">
                <a:latin typeface="+mj-lt"/>
              </a:rPr>
              <a:t>a</a:t>
            </a:r>
            <a:r>
              <a:rPr lang="en-US" altLang="zh-CN" sz="2800" b="0" dirty="0" smtClean="0">
                <a:latin typeface="+mj-lt"/>
              </a:rPr>
              <a:t>&gt;</a:t>
            </a:r>
            <a:r>
              <a:rPr lang="en-US" altLang="zh-CN" sz="2800" b="0" i="1" dirty="0" smtClean="0">
                <a:latin typeface="+mj-lt"/>
              </a:rPr>
              <a:t>R</a:t>
            </a:r>
            <a:r>
              <a:rPr lang="en-US" altLang="zh-CN" sz="2800" b="0" baseline="-25000" dirty="0" smtClean="0">
                <a:latin typeface="+mj-lt"/>
              </a:rPr>
              <a:t>0</a:t>
            </a:r>
            <a:r>
              <a:rPr lang="en-US" altLang="zh-CN" sz="2800" dirty="0" smtClean="0">
                <a:latin typeface="+mj-lt"/>
              </a:rPr>
              <a:t>)</a:t>
            </a:r>
            <a:r>
              <a:rPr lang="zh-CN" altLang="en-US" sz="2800" dirty="0" smtClean="0"/>
              <a:t>处有一点电荷</a:t>
            </a:r>
            <a:r>
              <a:rPr lang="zh-CN" altLang="en-US" sz="2800" b="0" i="1" dirty="0" smtClean="0">
                <a:latin typeface="+mj-lt"/>
              </a:rPr>
              <a:t>Ｑ</a:t>
            </a:r>
            <a:r>
              <a:rPr lang="zh-CN" altLang="en-US" sz="2800" dirty="0" smtClean="0"/>
              <a:t>，求空间各点的电势。</a:t>
            </a:r>
          </a:p>
          <a:p>
            <a:pPr eaLnBrk="1" hangingPunct="1">
              <a:defRPr/>
            </a:pPr>
            <a:r>
              <a:rPr lang="zh-CN" altLang="en-US" sz="2800" dirty="0" smtClean="0"/>
              <a:t>边界条件：球面上任一点Ｐ处</a:t>
            </a:r>
          </a:p>
          <a:p>
            <a:pPr eaLnBrk="1" hangingPunct="1">
              <a:defRPr/>
            </a:pPr>
            <a:endParaRPr lang="zh-CN" altLang="en-US" sz="2800" dirty="0" smtClean="0"/>
          </a:p>
          <a:p>
            <a:pPr eaLnBrk="1" hangingPunct="1">
              <a:defRPr/>
            </a:pPr>
            <a:endParaRPr lang="zh-CN" altLang="en-US" sz="2800" dirty="0" smtClean="0"/>
          </a:p>
          <a:p>
            <a:pPr eaLnBrk="1" hangingPunct="1">
              <a:defRPr/>
            </a:pPr>
            <a:r>
              <a:rPr lang="zh-CN" altLang="en-US" sz="2800" dirty="0" smtClean="0"/>
              <a:t>选</a:t>
            </a:r>
            <a:r>
              <a:rPr lang="zh-CN" altLang="en-US" sz="2800" i="1" dirty="0" smtClean="0">
                <a:latin typeface="+mj-lt"/>
              </a:rPr>
              <a:t>Ｑ</a:t>
            </a:r>
            <a:r>
              <a:rPr lang="en-US" altLang="zh-CN" sz="2800" i="1" dirty="0" smtClean="0">
                <a:latin typeface="+mj-lt"/>
              </a:rPr>
              <a:t>'</a:t>
            </a:r>
            <a:r>
              <a:rPr lang="zh-CN" altLang="en-US" sz="2800" dirty="0" smtClean="0"/>
              <a:t>的位置使△</a:t>
            </a:r>
            <a:r>
              <a:rPr lang="en-US" altLang="zh-CN" sz="2800" b="0" dirty="0" smtClean="0"/>
              <a:t>OQ'P</a:t>
            </a:r>
            <a:r>
              <a:rPr lang="en-US" altLang="zh-CN" sz="2800" dirty="0" smtClean="0"/>
              <a:t>∽ △</a:t>
            </a:r>
            <a:r>
              <a:rPr lang="en-US" altLang="zh-CN" sz="2800" b="0" dirty="0" smtClean="0"/>
              <a:t>OPQ</a:t>
            </a:r>
          </a:p>
          <a:p>
            <a:pPr eaLnBrk="1" hangingPunct="1">
              <a:defRPr/>
            </a:pPr>
            <a:endParaRPr lang="en-US" altLang="zh-CN" sz="2800" dirty="0" smtClean="0"/>
          </a:p>
          <a:p>
            <a:pPr eaLnBrk="1" hangingPunct="1">
              <a:defRPr/>
            </a:pPr>
            <a:endParaRPr lang="en-US" altLang="zh-CN" sz="2800" dirty="0" smtClean="0"/>
          </a:p>
          <a:p>
            <a:pPr eaLnBrk="1" hangingPunct="1">
              <a:defRPr/>
            </a:pPr>
            <a:r>
              <a:rPr lang="zh-CN" altLang="en-US" sz="2800" dirty="0" smtClean="0"/>
              <a:t>两三角形相似的条件为</a:t>
            </a:r>
          </a:p>
        </p:txBody>
      </p:sp>
      <p:pic>
        <p:nvPicPr>
          <p:cNvPr id="1082371"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5000" t="25778" r="56667" b="67111"/>
          <a:stretch>
            <a:fillRect/>
          </a:stretch>
        </p:blipFill>
        <p:spPr bwMode="auto">
          <a:xfrm>
            <a:off x="914400" y="2667000"/>
            <a:ext cx="3886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4"/>
          <p:cNvSpPr>
            <a:spLocks noGrp="1" noChangeArrowheads="1"/>
          </p:cNvSpPr>
          <p:nvPr>
            <p:ph type="title"/>
          </p:nvPr>
        </p:nvSpPr>
        <p:spPr/>
        <p:txBody>
          <a:bodyPr/>
          <a:lstStyle/>
          <a:p>
            <a:pPr eaLnBrk="1" hangingPunct="1"/>
            <a:r>
              <a:rPr lang="zh-CN" altLang="en-US" smtClean="0">
                <a:solidFill>
                  <a:srgbClr val="792B25"/>
                </a:solidFill>
              </a:rPr>
              <a:t>例</a:t>
            </a:r>
            <a:r>
              <a:rPr lang="en-US" altLang="zh-CN" smtClean="0">
                <a:solidFill>
                  <a:srgbClr val="792B25"/>
                </a:solidFill>
              </a:rPr>
              <a:t>2</a:t>
            </a:r>
          </a:p>
        </p:txBody>
      </p:sp>
      <p:sp>
        <p:nvSpPr>
          <p:cNvPr id="29703"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4"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2376" name="Oval 8"/>
          <p:cNvSpPr>
            <a:spLocks noChangeArrowheads="1"/>
          </p:cNvSpPr>
          <p:nvPr/>
        </p:nvSpPr>
        <p:spPr bwMode="auto">
          <a:xfrm>
            <a:off x="2667000" y="2667000"/>
            <a:ext cx="457200" cy="8382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7"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8" name="Rectangle 11"/>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82380" name="Picture 12"/>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195263" y="4213578"/>
            <a:ext cx="20447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2381" name="Picture 13"/>
          <p:cNvPicPr>
            <a:picLocks noChangeAspect="1" noChangeArrowheads="1"/>
          </p:cNvPicPr>
          <p:nvPr/>
        </p:nvPicPr>
        <p:blipFill>
          <a:blip r:embed="rId5">
            <a:lum contrast="20000"/>
            <a:extLst>
              <a:ext uri="{28A0092B-C50C-407E-A947-70E740481C1C}">
                <a14:useLocalDpi xmlns:a14="http://schemas.microsoft.com/office/drawing/2010/main" val="0"/>
              </a:ext>
            </a:extLst>
          </a:blip>
          <a:srcRect/>
          <a:stretch>
            <a:fillRect/>
          </a:stretch>
        </p:blipFill>
        <p:spPr bwMode="auto">
          <a:xfrm>
            <a:off x="2133600" y="4222044"/>
            <a:ext cx="33528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2382" name="Picture 14"/>
          <p:cNvPicPr>
            <a:picLocks noChangeAspect="1" noChangeArrowheads="1"/>
          </p:cNvPicPr>
          <p:nvPr/>
        </p:nvPicPr>
        <p:blipFill>
          <a:blip r:embed="rId6">
            <a:lum contrast="20000"/>
            <a:extLst>
              <a:ext uri="{28A0092B-C50C-407E-A947-70E740481C1C}">
                <a14:useLocalDpi xmlns:a14="http://schemas.microsoft.com/office/drawing/2010/main" val="0"/>
              </a:ext>
            </a:extLst>
          </a:blip>
          <a:srcRect/>
          <a:stretch>
            <a:fillRect/>
          </a:stretch>
        </p:blipFill>
        <p:spPr bwMode="auto">
          <a:xfrm>
            <a:off x="1295400" y="5715000"/>
            <a:ext cx="14478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Oval 15"/>
          <p:cNvSpPr>
            <a:spLocks noChangeArrowheads="1"/>
          </p:cNvSpPr>
          <p:nvPr/>
        </p:nvSpPr>
        <p:spPr bwMode="auto">
          <a:xfrm>
            <a:off x="4876800" y="4572000"/>
            <a:ext cx="2209800" cy="2133600"/>
          </a:xfrm>
          <a:prstGeom prst="ellipse">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3" name="Line 16"/>
          <p:cNvSpPr>
            <a:spLocks noChangeShapeType="1"/>
          </p:cNvSpPr>
          <p:nvPr/>
        </p:nvSpPr>
        <p:spPr bwMode="auto">
          <a:xfrm>
            <a:off x="5995988" y="5638800"/>
            <a:ext cx="289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17"/>
          <p:cNvSpPr>
            <a:spLocks noChangeShapeType="1"/>
          </p:cNvSpPr>
          <p:nvPr/>
        </p:nvSpPr>
        <p:spPr bwMode="auto">
          <a:xfrm flipV="1">
            <a:off x="5995988" y="4876800"/>
            <a:ext cx="762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8"/>
          <p:cNvSpPr>
            <a:spLocks noChangeShapeType="1"/>
          </p:cNvSpPr>
          <p:nvPr/>
        </p:nvSpPr>
        <p:spPr bwMode="auto">
          <a:xfrm>
            <a:off x="6757988" y="4876800"/>
            <a:ext cx="2133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9"/>
          <p:cNvSpPr>
            <a:spLocks noChangeShapeType="1"/>
          </p:cNvSpPr>
          <p:nvPr/>
        </p:nvSpPr>
        <p:spPr bwMode="auto">
          <a:xfrm flipV="1">
            <a:off x="6529388" y="4876800"/>
            <a:ext cx="228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Text Box 20"/>
          <p:cNvSpPr txBox="1">
            <a:spLocks noChangeArrowheads="1"/>
          </p:cNvSpPr>
          <p:nvPr/>
        </p:nvSpPr>
        <p:spPr bwMode="auto">
          <a:xfrm>
            <a:off x="6742113" y="43846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P</a:t>
            </a:r>
          </a:p>
        </p:txBody>
      </p:sp>
      <p:sp>
        <p:nvSpPr>
          <p:cNvPr id="29718" name="Line 21"/>
          <p:cNvSpPr>
            <a:spLocks noChangeShapeType="1"/>
          </p:cNvSpPr>
          <p:nvPr/>
        </p:nvSpPr>
        <p:spPr bwMode="auto">
          <a:xfrm>
            <a:off x="5995988" y="6029325"/>
            <a:ext cx="2895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599" name="Text Box 23"/>
          <p:cNvSpPr txBox="1">
            <a:spLocks noChangeArrowheads="1"/>
          </p:cNvSpPr>
          <p:nvPr/>
        </p:nvSpPr>
        <p:spPr bwMode="auto">
          <a:xfrm>
            <a:off x="6148388" y="55721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b</a:t>
            </a:r>
          </a:p>
        </p:txBody>
      </p:sp>
      <p:sp>
        <p:nvSpPr>
          <p:cNvPr id="29720" name="Line 24"/>
          <p:cNvSpPr>
            <a:spLocks noChangeShapeType="1"/>
          </p:cNvSpPr>
          <p:nvPr/>
        </p:nvSpPr>
        <p:spPr bwMode="auto">
          <a:xfrm>
            <a:off x="8891588" y="59436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5"/>
          <p:cNvSpPr>
            <a:spLocks noChangeShapeType="1"/>
          </p:cNvSpPr>
          <p:nvPr/>
        </p:nvSpPr>
        <p:spPr bwMode="auto">
          <a:xfrm>
            <a:off x="5995988" y="59436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26"/>
          <p:cNvSpPr txBox="1">
            <a:spLocks noChangeArrowheads="1"/>
          </p:cNvSpPr>
          <p:nvPr/>
        </p:nvSpPr>
        <p:spPr bwMode="auto">
          <a:xfrm>
            <a:off x="5919788"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R</a:t>
            </a:r>
            <a:r>
              <a:rPr lang="en-US" altLang="zh-CN" sz="2400" b="0" i="1" baseline="-25000">
                <a:latin typeface="Times New Roman" panose="02020603050405020304" pitchFamily="18" charset="0"/>
              </a:rPr>
              <a:t>0</a:t>
            </a:r>
            <a:endParaRPr lang="en-US" altLang="zh-CN" sz="2400" b="0" i="1">
              <a:latin typeface="Times New Roman" panose="02020603050405020304" pitchFamily="18" charset="0"/>
            </a:endParaRPr>
          </a:p>
        </p:txBody>
      </p:sp>
      <p:sp>
        <p:nvSpPr>
          <p:cNvPr id="24603" name="Text Box 27"/>
          <p:cNvSpPr txBox="1">
            <a:spLocks noChangeArrowheads="1"/>
          </p:cNvSpPr>
          <p:nvPr/>
        </p:nvSpPr>
        <p:spPr bwMode="auto">
          <a:xfrm>
            <a:off x="7519988" y="48006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r</a:t>
            </a:r>
          </a:p>
        </p:txBody>
      </p:sp>
      <p:sp>
        <p:nvSpPr>
          <p:cNvPr id="24604" name="Text Box 28"/>
          <p:cNvSpPr txBox="1">
            <a:spLocks noChangeArrowheads="1"/>
          </p:cNvSpPr>
          <p:nvPr/>
        </p:nvSpPr>
        <p:spPr bwMode="auto">
          <a:xfrm>
            <a:off x="6605588" y="5105400"/>
            <a:ext cx="369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r'</a:t>
            </a:r>
          </a:p>
        </p:txBody>
      </p:sp>
      <p:sp>
        <p:nvSpPr>
          <p:cNvPr id="24605" name="Text Box 29"/>
          <p:cNvSpPr txBox="1">
            <a:spLocks noChangeArrowheads="1"/>
          </p:cNvSpPr>
          <p:nvPr/>
        </p:nvSpPr>
        <p:spPr bwMode="auto">
          <a:xfrm>
            <a:off x="6453188" y="5562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Q'</a:t>
            </a:r>
          </a:p>
        </p:txBody>
      </p:sp>
      <p:sp>
        <p:nvSpPr>
          <p:cNvPr id="29726" name="Text Box 30"/>
          <p:cNvSpPr txBox="1">
            <a:spLocks noChangeArrowheads="1"/>
          </p:cNvSpPr>
          <p:nvPr/>
        </p:nvSpPr>
        <p:spPr bwMode="auto">
          <a:xfrm>
            <a:off x="8662988" y="51054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Q</a:t>
            </a:r>
          </a:p>
        </p:txBody>
      </p:sp>
      <p:sp>
        <p:nvSpPr>
          <p:cNvPr id="29727" name="Oval 30"/>
          <p:cNvSpPr>
            <a:spLocks noChangeArrowheads="1"/>
          </p:cNvSpPr>
          <p:nvPr/>
        </p:nvSpPr>
        <p:spPr bwMode="auto">
          <a:xfrm>
            <a:off x="8839200" y="55626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
        <p:nvSpPr>
          <p:cNvPr id="32" name="Oval 31"/>
          <p:cNvSpPr>
            <a:spLocks noChangeArrowheads="1"/>
          </p:cNvSpPr>
          <p:nvPr/>
        </p:nvSpPr>
        <p:spPr bwMode="auto">
          <a:xfrm>
            <a:off x="6400800" y="55626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grpSp>
        <p:nvGrpSpPr>
          <p:cNvPr id="33" name="Group 25"/>
          <p:cNvGrpSpPr>
            <a:grpSpLocks/>
          </p:cNvGrpSpPr>
          <p:nvPr/>
        </p:nvGrpSpPr>
        <p:grpSpPr bwMode="auto">
          <a:xfrm>
            <a:off x="6888163" y="6246813"/>
            <a:ext cx="990600" cy="534987"/>
            <a:chOff x="2784" y="2736"/>
            <a:chExt cx="624" cy="912"/>
          </a:xfrm>
        </p:grpSpPr>
        <p:sp>
          <p:nvSpPr>
            <p:cNvPr id="34" name="Line 26"/>
            <p:cNvSpPr>
              <a:spLocks noChangeShapeType="1"/>
            </p:cNvSpPr>
            <p:nvPr/>
          </p:nvSpPr>
          <p:spPr bwMode="auto">
            <a:xfrm>
              <a:off x="2784" y="2736"/>
              <a:ext cx="432"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7"/>
            <p:cNvSpPr>
              <a:spLocks noChangeShapeType="1"/>
            </p:cNvSpPr>
            <p:nvPr/>
          </p:nvSpPr>
          <p:spPr bwMode="auto">
            <a:xfrm>
              <a:off x="3216" y="2736"/>
              <a:ext cx="0" cy="72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8"/>
            <p:cNvSpPr>
              <a:spLocks noChangeShapeType="1"/>
            </p:cNvSpPr>
            <p:nvPr/>
          </p:nvSpPr>
          <p:spPr bwMode="auto">
            <a:xfrm>
              <a:off x="3024" y="3456"/>
              <a:ext cx="384"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3072" y="3552"/>
              <a:ext cx="288"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0"/>
            <p:cNvSpPr>
              <a:spLocks noChangeShapeType="1"/>
            </p:cNvSpPr>
            <p:nvPr/>
          </p:nvSpPr>
          <p:spPr bwMode="auto">
            <a:xfrm>
              <a:off x="3120" y="3648"/>
              <a:ext cx="192" cy="0"/>
            </a:xfrm>
            <a:prstGeom prst="line">
              <a:avLst/>
            </a:prstGeom>
            <a:noFill/>
            <a:ln w="38100">
              <a:solidFill>
                <a:schemeClr val="tx2"/>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组合 8"/>
          <p:cNvGrpSpPr/>
          <p:nvPr/>
        </p:nvGrpSpPr>
        <p:grpSpPr>
          <a:xfrm>
            <a:off x="5974510" y="4870264"/>
            <a:ext cx="2917078" cy="778061"/>
            <a:chOff x="5974510" y="4870264"/>
            <a:chExt cx="2917078" cy="778061"/>
          </a:xfrm>
        </p:grpSpPr>
        <p:cxnSp>
          <p:nvCxnSpPr>
            <p:cNvPr id="3" name="直接连接符 2"/>
            <p:cNvCxnSpPr/>
            <p:nvPr/>
          </p:nvCxnSpPr>
          <p:spPr bwMode="auto">
            <a:xfrm flipH="1">
              <a:off x="6537232" y="4876800"/>
              <a:ext cx="227106" cy="708118"/>
            </a:xfrm>
            <a:prstGeom prst="line">
              <a:avLst/>
            </a:prstGeom>
            <a:solidFill>
              <a:schemeClr val="accent1"/>
            </a:solidFill>
            <a:ln w="9525" cap="flat" cmpd="sng" algn="ctr">
              <a:solidFill>
                <a:srgbClr val="FF00FF"/>
              </a:solidFill>
              <a:prstDash val="sysDash"/>
              <a:round/>
              <a:headEnd type="none" w="med" len="med"/>
              <a:tailEnd type="none" w="med" len="med"/>
            </a:ln>
            <a:effectLst/>
          </p:spPr>
        </p:cxnSp>
        <p:cxnSp>
          <p:nvCxnSpPr>
            <p:cNvPr id="41" name="直接连接符 40"/>
            <p:cNvCxnSpPr>
              <a:stCxn id="24595" idx="1"/>
              <a:endCxn id="24594" idx="1"/>
            </p:cNvCxnSpPr>
            <p:nvPr/>
          </p:nvCxnSpPr>
          <p:spPr bwMode="auto">
            <a:xfrm>
              <a:off x="6757988" y="4876800"/>
              <a:ext cx="2133600" cy="762000"/>
            </a:xfrm>
            <a:prstGeom prst="line">
              <a:avLst/>
            </a:prstGeom>
            <a:solidFill>
              <a:schemeClr val="accent1"/>
            </a:solidFill>
            <a:ln w="9525" cap="flat" cmpd="sng" algn="ctr">
              <a:solidFill>
                <a:srgbClr val="FF00FF"/>
              </a:solidFill>
              <a:prstDash val="solid"/>
              <a:round/>
              <a:headEnd type="none" w="med" len="med"/>
              <a:tailEnd type="none" w="med" len="med"/>
            </a:ln>
            <a:effectLst/>
          </p:spPr>
        </p:cxnSp>
        <p:cxnSp>
          <p:nvCxnSpPr>
            <p:cNvPr id="44" name="直接连接符 43"/>
            <p:cNvCxnSpPr/>
            <p:nvPr/>
          </p:nvCxnSpPr>
          <p:spPr bwMode="auto">
            <a:xfrm flipH="1">
              <a:off x="5974510" y="4870264"/>
              <a:ext cx="783478" cy="778061"/>
            </a:xfrm>
            <a:prstGeom prst="line">
              <a:avLst/>
            </a:prstGeom>
            <a:solidFill>
              <a:schemeClr val="accent1"/>
            </a:solidFill>
            <a:ln w="9525" cap="flat" cmpd="sng" algn="ctr">
              <a:solidFill>
                <a:srgbClr val="00B050"/>
              </a:solidFill>
              <a:prstDash val="sysDash"/>
              <a:round/>
              <a:headEnd type="none" w="med" len="med"/>
              <a:tailEnd type="none" w="med" len="med"/>
            </a:ln>
            <a:effectLst/>
          </p:spPr>
        </p:cxnSp>
        <p:cxnSp>
          <p:nvCxnSpPr>
            <p:cNvPr id="46" name="直接连接符 45"/>
            <p:cNvCxnSpPr>
              <a:stCxn id="29714" idx="0"/>
              <a:endCxn id="29727" idx="2"/>
            </p:cNvCxnSpPr>
            <p:nvPr/>
          </p:nvCxnSpPr>
          <p:spPr bwMode="auto">
            <a:xfrm>
              <a:off x="5995988" y="5638800"/>
              <a:ext cx="2843212" cy="0"/>
            </a:xfrm>
            <a:prstGeom prst="line">
              <a:avLst/>
            </a:prstGeom>
            <a:solidFill>
              <a:schemeClr val="accent1"/>
            </a:solidFill>
            <a:ln w="9525" cap="flat" cmpd="sng" algn="ctr">
              <a:solidFill>
                <a:srgbClr val="00B05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05"/>
                                        </p:tgtEl>
                                        <p:attrNameLst>
                                          <p:attrName>style.visibility</p:attrName>
                                        </p:attrNameLst>
                                      </p:cBhvr>
                                      <p:to>
                                        <p:strVal val="visible"/>
                                      </p:to>
                                    </p:set>
                                    <p:animEffect transition="in" filter="blinds(horizontal)">
                                      <p:cBhvr>
                                        <p:cTn id="7" dur="500"/>
                                        <p:tgtEl>
                                          <p:spTgt spid="246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99"/>
                                        </p:tgtEl>
                                        <p:attrNameLst>
                                          <p:attrName>style.visibility</p:attrName>
                                        </p:attrNameLst>
                                      </p:cBhvr>
                                      <p:to>
                                        <p:strVal val="visible"/>
                                      </p:to>
                                    </p:set>
                                    <p:animEffect transition="in" filter="blinds(horizontal)">
                                      <p:cBhvr>
                                        <p:cTn id="13" dur="500"/>
                                        <p:tgtEl>
                                          <p:spTgt spid="245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082370">
                                            <p:txEl>
                                              <p:pRg st="1" end="1"/>
                                            </p:txEl>
                                          </p:spTgt>
                                        </p:tgtEl>
                                        <p:attrNameLst>
                                          <p:attrName>style.visibility</p:attrName>
                                        </p:attrNameLst>
                                      </p:cBhvr>
                                      <p:to>
                                        <p:strVal val="visible"/>
                                      </p:to>
                                    </p:set>
                                    <p:animEffect transition="in" filter="randombar(horizontal)">
                                      <p:cBhvr>
                                        <p:cTn id="18" dur="500"/>
                                        <p:tgtEl>
                                          <p:spTgt spid="108237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82371"/>
                                        </p:tgtEl>
                                        <p:attrNameLst>
                                          <p:attrName>style.visibility</p:attrName>
                                        </p:attrNameLst>
                                      </p:cBhvr>
                                      <p:to>
                                        <p:strVal val="visible"/>
                                      </p:to>
                                    </p:set>
                                    <p:animEffect transition="in" filter="randombar(horizontal)">
                                      <p:cBhvr>
                                        <p:cTn id="23" dur="500"/>
                                        <p:tgtEl>
                                          <p:spTgt spid="108237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4596"/>
                                        </p:tgtEl>
                                        <p:attrNameLst>
                                          <p:attrName>style.visibility</p:attrName>
                                        </p:attrNameLst>
                                      </p:cBhvr>
                                      <p:to>
                                        <p:strVal val="visible"/>
                                      </p:to>
                                    </p:set>
                                    <p:animEffect transition="in" filter="blinds(horizontal)">
                                      <p:cBhvr>
                                        <p:cTn id="26" dur="500"/>
                                        <p:tgtEl>
                                          <p:spTgt spid="2459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4603"/>
                                        </p:tgtEl>
                                        <p:attrNameLst>
                                          <p:attrName>style.visibility</p:attrName>
                                        </p:attrNameLst>
                                      </p:cBhvr>
                                      <p:to>
                                        <p:strVal val="visible"/>
                                      </p:to>
                                    </p:set>
                                    <p:animEffect transition="in" filter="blinds(horizontal)">
                                      <p:cBhvr>
                                        <p:cTn id="29" dur="500"/>
                                        <p:tgtEl>
                                          <p:spTgt spid="2460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4604"/>
                                        </p:tgtEl>
                                        <p:attrNameLst>
                                          <p:attrName>style.visibility</p:attrName>
                                        </p:attrNameLst>
                                      </p:cBhvr>
                                      <p:to>
                                        <p:strVal val="visible"/>
                                      </p:to>
                                    </p:set>
                                    <p:animEffect transition="in" filter="blinds(horizontal)">
                                      <p:cBhvr>
                                        <p:cTn id="32" dur="500"/>
                                        <p:tgtEl>
                                          <p:spTgt spid="24604"/>
                                        </p:tgtEl>
                                      </p:cBhvr>
                                    </p:animEffect>
                                  </p:childTnLst>
                                </p:cTn>
                              </p:par>
                              <p:par>
                                <p:cTn id="33" presetID="3" presetClass="entr" presetSubtype="10" fill="hold" nodeType="withEffect">
                                  <p:stCondLst>
                                    <p:cond delay="0"/>
                                  </p:stCondLst>
                                  <p:childTnLst>
                                    <p:set>
                                      <p:cBhvr>
                                        <p:cTn id="34" dur="1" fill="hold">
                                          <p:stCondLst>
                                            <p:cond delay="0"/>
                                          </p:stCondLst>
                                        </p:cTn>
                                        <p:tgtEl>
                                          <p:spTgt spid="24595"/>
                                        </p:tgtEl>
                                        <p:attrNameLst>
                                          <p:attrName>style.visibility</p:attrName>
                                        </p:attrNameLst>
                                      </p:cBhvr>
                                      <p:to>
                                        <p:strVal val="visible"/>
                                      </p:to>
                                    </p:set>
                                    <p:animEffect transition="in" filter="blinds(horizontal)">
                                      <p:cBhvr>
                                        <p:cTn id="35" dur="500"/>
                                        <p:tgtEl>
                                          <p:spTgt spid="24595"/>
                                        </p:tgtEl>
                                      </p:cBhvr>
                                    </p:animEffect>
                                  </p:childTnLst>
                                </p:cTn>
                              </p:par>
                              <p:par>
                                <p:cTn id="36" presetID="3" presetClass="entr" presetSubtype="10" fill="hold" nodeType="withEffect">
                                  <p:stCondLst>
                                    <p:cond delay="0"/>
                                  </p:stCondLst>
                                  <p:childTnLst>
                                    <p:set>
                                      <p:cBhvr>
                                        <p:cTn id="37" dur="1" fill="hold">
                                          <p:stCondLst>
                                            <p:cond delay="0"/>
                                          </p:stCondLst>
                                        </p:cTn>
                                        <p:tgtEl>
                                          <p:spTgt spid="24594"/>
                                        </p:tgtEl>
                                        <p:attrNameLst>
                                          <p:attrName>style.visibility</p:attrName>
                                        </p:attrNameLst>
                                      </p:cBhvr>
                                      <p:to>
                                        <p:strVal val="visible"/>
                                      </p:to>
                                    </p:set>
                                    <p:animEffect transition="in" filter="blinds(horizontal)">
                                      <p:cBhvr>
                                        <p:cTn id="38" dur="500"/>
                                        <p:tgtEl>
                                          <p:spTgt spid="245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082376"/>
                                        </p:tgtEl>
                                        <p:attrNameLst>
                                          <p:attrName>style.visibility</p:attrName>
                                        </p:attrNameLst>
                                      </p:cBhvr>
                                      <p:to>
                                        <p:strVal val="visible"/>
                                      </p:to>
                                    </p:set>
                                    <p:animEffect transition="in" filter="randombar(horizontal)">
                                      <p:cBhvr>
                                        <p:cTn id="43" dur="500"/>
                                        <p:tgtEl>
                                          <p:spTgt spid="10823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1082370">
                                            <p:txEl>
                                              <p:pRg st="4" end="4"/>
                                            </p:txEl>
                                          </p:spTgt>
                                        </p:tgtEl>
                                        <p:attrNameLst>
                                          <p:attrName>style.visibility</p:attrName>
                                        </p:attrNameLst>
                                      </p:cBhvr>
                                      <p:to>
                                        <p:strVal val="visible"/>
                                      </p:to>
                                    </p:set>
                                    <p:animEffect transition="in" filter="randombar(horizontal)">
                                      <p:cBhvr>
                                        <p:cTn id="48" dur="500"/>
                                        <p:tgtEl>
                                          <p:spTgt spid="1082370">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nodeType="clickEffect">
                                  <p:stCondLst>
                                    <p:cond delay="0"/>
                                  </p:stCondLst>
                                  <p:childTnLst>
                                    <p:set>
                                      <p:cBhvr>
                                        <p:cTn id="52" dur="1" fill="hold">
                                          <p:stCondLst>
                                            <p:cond delay="0"/>
                                          </p:stCondLst>
                                        </p:cTn>
                                        <p:tgtEl>
                                          <p:spTgt spid="1082380"/>
                                        </p:tgtEl>
                                        <p:attrNameLst>
                                          <p:attrName>style.visibility</p:attrName>
                                        </p:attrNameLst>
                                      </p:cBhvr>
                                      <p:to>
                                        <p:strVal val="visible"/>
                                      </p:to>
                                    </p:set>
                                    <p:animEffect transition="in" filter="randombar(horizontal)">
                                      <p:cBhvr>
                                        <p:cTn id="53" dur="500"/>
                                        <p:tgtEl>
                                          <p:spTgt spid="10823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4" presetClass="entr" presetSubtype="10" fill="hold" nodeType="clickEffect">
                                  <p:stCondLst>
                                    <p:cond delay="0"/>
                                  </p:stCondLst>
                                  <p:childTnLst>
                                    <p:set>
                                      <p:cBhvr>
                                        <p:cTn id="57" dur="1" fill="hold">
                                          <p:stCondLst>
                                            <p:cond delay="0"/>
                                          </p:stCondLst>
                                        </p:cTn>
                                        <p:tgtEl>
                                          <p:spTgt spid="1082370">
                                            <p:txEl>
                                              <p:pRg st="7" end="7"/>
                                            </p:txEl>
                                          </p:spTgt>
                                        </p:tgtEl>
                                        <p:attrNameLst>
                                          <p:attrName>style.visibility</p:attrName>
                                        </p:attrNameLst>
                                      </p:cBhvr>
                                      <p:to>
                                        <p:strVal val="visible"/>
                                      </p:to>
                                    </p:set>
                                    <p:animEffect transition="in" filter="randombar(horizontal)">
                                      <p:cBhvr>
                                        <p:cTn id="58" dur="500"/>
                                        <p:tgtEl>
                                          <p:spTgt spid="1082370">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4" presetClass="entr" presetSubtype="10" fill="hold" nodeType="clickEffect">
                                  <p:stCondLst>
                                    <p:cond delay="0"/>
                                  </p:stCondLst>
                                  <p:childTnLst>
                                    <p:set>
                                      <p:cBhvr>
                                        <p:cTn id="62" dur="1" fill="hold">
                                          <p:stCondLst>
                                            <p:cond delay="0"/>
                                          </p:stCondLst>
                                        </p:cTn>
                                        <p:tgtEl>
                                          <p:spTgt spid="1082382"/>
                                        </p:tgtEl>
                                        <p:attrNameLst>
                                          <p:attrName>style.visibility</p:attrName>
                                        </p:attrNameLst>
                                      </p:cBhvr>
                                      <p:to>
                                        <p:strVal val="visible"/>
                                      </p:to>
                                    </p:set>
                                    <p:animEffect transition="in" filter="randombar(horizontal)">
                                      <p:cBhvr>
                                        <p:cTn id="63" dur="500"/>
                                        <p:tgtEl>
                                          <p:spTgt spid="108238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082381"/>
                                        </p:tgtEl>
                                        <p:attrNameLst>
                                          <p:attrName>style.visibility</p:attrName>
                                        </p:attrNameLst>
                                      </p:cBhvr>
                                      <p:to>
                                        <p:strVal val="visible"/>
                                      </p:to>
                                    </p:set>
                                    <p:animEffect transition="in" filter="wipe(left)">
                                      <p:cBhvr>
                                        <p:cTn id="68" dur="500"/>
                                        <p:tgtEl>
                                          <p:spTgt spid="108238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6" grpId="0" animBg="1"/>
      <p:bldP spid="24596" grpId="0"/>
      <p:bldP spid="24599" grpId="0"/>
      <p:bldP spid="24603" grpId="0"/>
      <p:bldP spid="24604" grpId="0"/>
      <p:bldP spid="24605" grpId="0"/>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6"/>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34950" y="2292350"/>
            <a:ext cx="73152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15"/>
          <p:cNvSpPr>
            <a:spLocks noChangeArrowheads="1"/>
          </p:cNvSpPr>
          <p:nvPr/>
        </p:nvSpPr>
        <p:spPr bwMode="auto">
          <a:xfrm>
            <a:off x="4800599" y="2543177"/>
            <a:ext cx="2209800" cy="2133600"/>
          </a:xfrm>
          <a:prstGeom prst="ellipse">
            <a:avLst/>
          </a:prstGeom>
          <a:solidFill>
            <a:schemeClr val="accent2">
              <a:lumMod val="20000"/>
              <a:lumOff val="8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2" name="Rectangle 2"/>
          <p:cNvSpPr>
            <a:spLocks noGrp="1" noChangeArrowheads="1"/>
          </p:cNvSpPr>
          <p:nvPr>
            <p:ph type="title"/>
          </p:nvPr>
        </p:nvSpPr>
        <p:spPr/>
        <p:txBody>
          <a:bodyPr/>
          <a:lstStyle/>
          <a:p>
            <a:pPr eaLnBrk="1" hangingPunct="1"/>
            <a:r>
              <a:rPr lang="zh-CN" altLang="en-US" smtClean="0">
                <a:solidFill>
                  <a:srgbClr val="792B25"/>
                </a:solidFill>
              </a:rPr>
              <a:t>电势</a:t>
            </a:r>
          </a:p>
        </p:txBody>
      </p:sp>
      <p:sp>
        <p:nvSpPr>
          <p:cNvPr id="307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CBE60C7-3BBF-4516-9F22-AE9971147122}" type="slidenum">
              <a:rPr lang="en-US" altLang="zh-CN" sz="800" b="0" smtClean="0"/>
              <a:pPr>
                <a:spcBef>
                  <a:spcPct val="0"/>
                </a:spcBef>
                <a:buFontTx/>
                <a:buNone/>
              </a:pPr>
              <a:t>25</a:t>
            </a:fld>
            <a:endParaRPr lang="en-US" altLang="zh-CN" sz="800" b="0" smtClean="0"/>
          </a:p>
        </p:txBody>
      </p:sp>
      <p:sp>
        <p:nvSpPr>
          <p:cNvPr id="30724" name="Rectangle 5"/>
          <p:cNvSpPr>
            <a:spLocks noChangeArrowheads="1"/>
          </p:cNvSpPr>
          <p:nvPr/>
        </p:nvSpPr>
        <p:spPr bwMode="auto">
          <a:xfrm>
            <a:off x="0" y="2405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Line 8"/>
          <p:cNvSpPr>
            <a:spLocks noChangeShapeType="1"/>
          </p:cNvSpPr>
          <p:nvPr/>
        </p:nvSpPr>
        <p:spPr bwMode="auto">
          <a:xfrm>
            <a:off x="5867400" y="3616325"/>
            <a:ext cx="289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8" name="Line 9"/>
          <p:cNvSpPr>
            <a:spLocks noChangeShapeType="1"/>
          </p:cNvSpPr>
          <p:nvPr/>
        </p:nvSpPr>
        <p:spPr bwMode="auto">
          <a:xfrm flipV="1">
            <a:off x="5867400" y="1981200"/>
            <a:ext cx="2133600" cy="167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Line 10"/>
          <p:cNvSpPr>
            <a:spLocks noChangeShapeType="1"/>
          </p:cNvSpPr>
          <p:nvPr/>
        </p:nvSpPr>
        <p:spPr bwMode="auto">
          <a:xfrm>
            <a:off x="8001000" y="1981200"/>
            <a:ext cx="762000" cy="160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11"/>
          <p:cNvSpPr>
            <a:spLocks noChangeShapeType="1"/>
          </p:cNvSpPr>
          <p:nvPr/>
        </p:nvSpPr>
        <p:spPr bwMode="auto">
          <a:xfrm flipV="1">
            <a:off x="6400800" y="1981200"/>
            <a:ext cx="1600200" cy="167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Text Box 12"/>
          <p:cNvSpPr txBox="1">
            <a:spLocks noChangeArrowheads="1"/>
          </p:cNvSpPr>
          <p:nvPr/>
        </p:nvSpPr>
        <p:spPr bwMode="auto">
          <a:xfrm>
            <a:off x="7924800" y="16002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P</a:t>
            </a:r>
          </a:p>
        </p:txBody>
      </p:sp>
      <p:sp>
        <p:nvSpPr>
          <p:cNvPr id="30732" name="Line 13"/>
          <p:cNvSpPr>
            <a:spLocks noChangeShapeType="1"/>
          </p:cNvSpPr>
          <p:nvPr/>
        </p:nvSpPr>
        <p:spPr bwMode="auto">
          <a:xfrm>
            <a:off x="5867400" y="4006850"/>
            <a:ext cx="2895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733" name="Text Box 14"/>
          <p:cNvSpPr txBox="1">
            <a:spLocks noChangeArrowheads="1"/>
          </p:cNvSpPr>
          <p:nvPr/>
        </p:nvSpPr>
        <p:spPr bwMode="auto">
          <a:xfrm>
            <a:off x="7086602" y="3740150"/>
            <a:ext cx="336550" cy="457200"/>
          </a:xfrm>
          <a:prstGeom prst="rect">
            <a:avLst/>
          </a:prstGeom>
          <a:solidFill>
            <a:srgbClr val="F1F1F1"/>
          </a:solidFill>
          <a:ln>
            <a:noFill/>
          </a:ln>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dirty="0">
                <a:latin typeface="Times New Roman" panose="02020603050405020304" pitchFamily="18" charset="0"/>
              </a:rPr>
              <a:t>a</a:t>
            </a:r>
          </a:p>
        </p:txBody>
      </p:sp>
      <p:sp>
        <p:nvSpPr>
          <p:cNvPr id="30734" name="Text Box 15"/>
          <p:cNvSpPr txBox="1">
            <a:spLocks noChangeArrowheads="1"/>
          </p:cNvSpPr>
          <p:nvPr/>
        </p:nvSpPr>
        <p:spPr bwMode="auto">
          <a:xfrm>
            <a:off x="6019800" y="3549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b</a:t>
            </a:r>
          </a:p>
        </p:txBody>
      </p:sp>
      <p:sp>
        <p:nvSpPr>
          <p:cNvPr id="30735" name="Line 16"/>
          <p:cNvSpPr>
            <a:spLocks noChangeShapeType="1"/>
          </p:cNvSpPr>
          <p:nvPr/>
        </p:nvSpPr>
        <p:spPr bwMode="auto">
          <a:xfrm>
            <a:off x="8763000" y="3921125"/>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17"/>
          <p:cNvSpPr>
            <a:spLocks noChangeShapeType="1"/>
          </p:cNvSpPr>
          <p:nvPr/>
        </p:nvSpPr>
        <p:spPr bwMode="auto">
          <a:xfrm>
            <a:off x="5867400" y="3921125"/>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Text Box 19"/>
          <p:cNvSpPr txBox="1">
            <a:spLocks noChangeArrowheads="1"/>
          </p:cNvSpPr>
          <p:nvPr/>
        </p:nvSpPr>
        <p:spPr bwMode="auto">
          <a:xfrm>
            <a:off x="8305800" y="236220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r</a:t>
            </a:r>
          </a:p>
        </p:txBody>
      </p:sp>
      <p:sp>
        <p:nvSpPr>
          <p:cNvPr id="30738" name="Text Box 20"/>
          <p:cNvSpPr txBox="1">
            <a:spLocks noChangeArrowheads="1"/>
          </p:cNvSpPr>
          <p:nvPr/>
        </p:nvSpPr>
        <p:spPr bwMode="auto">
          <a:xfrm>
            <a:off x="7162800" y="2667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r'</a:t>
            </a:r>
          </a:p>
        </p:txBody>
      </p:sp>
      <p:sp>
        <p:nvSpPr>
          <p:cNvPr id="30739" name="Text Box 21"/>
          <p:cNvSpPr txBox="1">
            <a:spLocks noChangeArrowheads="1"/>
          </p:cNvSpPr>
          <p:nvPr/>
        </p:nvSpPr>
        <p:spPr bwMode="auto">
          <a:xfrm>
            <a:off x="6324600" y="3540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Q'</a:t>
            </a:r>
          </a:p>
        </p:txBody>
      </p:sp>
      <p:sp>
        <p:nvSpPr>
          <p:cNvPr id="30740" name="Text Box 22"/>
          <p:cNvSpPr txBox="1">
            <a:spLocks noChangeArrowheads="1"/>
          </p:cNvSpPr>
          <p:nvPr/>
        </p:nvSpPr>
        <p:spPr bwMode="auto">
          <a:xfrm>
            <a:off x="8534400" y="3048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Times New Roman" panose="02020603050405020304" pitchFamily="18" charset="0"/>
              </a:rPr>
              <a:t>Q</a:t>
            </a:r>
          </a:p>
        </p:txBody>
      </p:sp>
      <p:sp>
        <p:nvSpPr>
          <p:cNvPr id="21" name="TextBox 20"/>
          <p:cNvSpPr txBox="1">
            <a:spLocks noChangeArrowheads="1"/>
          </p:cNvSpPr>
          <p:nvPr/>
        </p:nvSpPr>
        <p:spPr bwMode="auto">
          <a:xfrm>
            <a:off x="260350" y="6225243"/>
            <a:ext cx="571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smtClean="0">
                <a:solidFill>
                  <a:srgbClr val="0033CC"/>
                </a:solidFill>
              </a:rPr>
              <a:t>作业</a:t>
            </a:r>
            <a:r>
              <a:rPr lang="en-US" altLang="zh-CN" sz="2800" dirty="0" smtClean="0">
                <a:solidFill>
                  <a:srgbClr val="0033CC"/>
                </a:solidFill>
              </a:rPr>
              <a:t>:</a:t>
            </a:r>
            <a:r>
              <a:rPr lang="zh-CN" altLang="en-US" sz="2800" dirty="0" smtClean="0">
                <a:solidFill>
                  <a:srgbClr val="0033CC"/>
                </a:solidFill>
              </a:rPr>
              <a:t>求</a:t>
            </a:r>
            <a:r>
              <a:rPr lang="zh-CN" altLang="en-US" sz="2800" dirty="0">
                <a:solidFill>
                  <a:srgbClr val="0033CC"/>
                </a:solidFill>
              </a:rPr>
              <a:t>导体球上的真实电荷分布。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52AB96E-47CF-4C84-9607-6A1F78293C36}" type="slidenum">
              <a:rPr lang="en-US" altLang="zh-CN" sz="800" b="0" smtClean="0"/>
              <a:pPr>
                <a:spcBef>
                  <a:spcPct val="0"/>
                </a:spcBef>
                <a:buFontTx/>
                <a:buNone/>
              </a:pPr>
              <a:t>26</a:t>
            </a:fld>
            <a:endParaRPr lang="en-US" altLang="zh-CN" sz="800" b="0" smtClean="0"/>
          </a:p>
        </p:txBody>
      </p:sp>
      <p:sp>
        <p:nvSpPr>
          <p:cNvPr id="31747" name="Rectangle 2"/>
          <p:cNvSpPr>
            <a:spLocks noGrp="1" noChangeArrowheads="1"/>
          </p:cNvSpPr>
          <p:nvPr>
            <p:ph type="title"/>
          </p:nvPr>
        </p:nvSpPr>
        <p:spPr>
          <a:xfrm>
            <a:off x="457200" y="381000"/>
            <a:ext cx="8229600" cy="762000"/>
          </a:xfrm>
        </p:spPr>
        <p:txBody>
          <a:bodyPr/>
          <a:lstStyle/>
          <a:p>
            <a:pPr eaLnBrk="1" hangingPunct="1"/>
            <a:r>
              <a:rPr lang="zh-CN" altLang="en-US" smtClean="0">
                <a:solidFill>
                  <a:srgbClr val="792B25"/>
                </a:solidFill>
              </a:rPr>
              <a:t>例</a:t>
            </a:r>
            <a:r>
              <a:rPr lang="en-US" altLang="zh-CN" smtClean="0">
                <a:solidFill>
                  <a:srgbClr val="792B25"/>
                </a:solidFill>
              </a:rPr>
              <a:t>3</a:t>
            </a:r>
          </a:p>
        </p:txBody>
      </p:sp>
      <p:sp>
        <p:nvSpPr>
          <p:cNvPr id="1084419" name="Rectangle 3"/>
          <p:cNvSpPr>
            <a:spLocks noGrp="1" noChangeArrowheads="1"/>
          </p:cNvSpPr>
          <p:nvPr>
            <p:ph type="body" idx="1"/>
          </p:nvPr>
        </p:nvSpPr>
        <p:spPr>
          <a:xfrm>
            <a:off x="152400" y="1066800"/>
            <a:ext cx="8229600" cy="4648200"/>
          </a:xfrm>
        </p:spPr>
        <p:txBody>
          <a:bodyPr/>
          <a:lstStyle/>
          <a:p>
            <a:pPr eaLnBrk="1" hangingPunct="1">
              <a:defRPr/>
            </a:pPr>
            <a:r>
              <a:rPr lang="zh-CN" altLang="en-US" sz="2400" dirty="0" smtClean="0"/>
              <a:t>如上例，但导体球不接地而带电荷</a:t>
            </a:r>
            <a:r>
              <a:rPr lang="en-US" altLang="zh-CN" sz="2400" b="0" i="1" dirty="0" smtClean="0">
                <a:latin typeface="+mj-lt"/>
              </a:rPr>
              <a:t>Q</a:t>
            </a:r>
            <a:r>
              <a:rPr lang="en-US" altLang="zh-CN" sz="2400" b="0" baseline="-25000" dirty="0" smtClean="0"/>
              <a:t>0</a:t>
            </a:r>
            <a:r>
              <a:rPr lang="zh-CN" altLang="en-US" sz="2400" dirty="0" smtClean="0"/>
              <a:t>，求球外电势。</a:t>
            </a:r>
          </a:p>
          <a:p>
            <a:pPr eaLnBrk="1" hangingPunct="1">
              <a:defRPr/>
            </a:pPr>
            <a:r>
              <a:rPr lang="zh-CN" altLang="en-US" sz="2400" dirty="0" smtClean="0"/>
              <a:t>条件：</a:t>
            </a:r>
          </a:p>
          <a:p>
            <a:pPr lvl="1" eaLnBrk="1" hangingPunct="1">
              <a:defRPr/>
            </a:pPr>
            <a:r>
              <a:rPr lang="zh-CN" altLang="en-US" sz="2400" dirty="0" smtClean="0"/>
              <a:t>（１）球面仍为等势面；</a:t>
            </a:r>
          </a:p>
          <a:p>
            <a:pPr lvl="1" eaLnBrk="1" hangingPunct="1">
              <a:defRPr/>
            </a:pPr>
            <a:r>
              <a:rPr lang="zh-CN" altLang="en-US" sz="2400" dirty="0" smtClean="0"/>
              <a:t>（２）假想电荷总量为</a:t>
            </a:r>
            <a:r>
              <a:rPr lang="en-US" altLang="zh-CN" sz="2400" b="0" i="1" dirty="0" smtClean="0">
                <a:latin typeface="+mj-lt"/>
              </a:rPr>
              <a:t>Q</a:t>
            </a:r>
            <a:r>
              <a:rPr lang="en-US" altLang="zh-CN" sz="2400" b="0" baseline="-25000" dirty="0" smtClean="0"/>
              <a:t>0</a:t>
            </a:r>
            <a:r>
              <a:rPr lang="zh-CN" altLang="en-US" sz="2400" dirty="0" smtClean="0"/>
              <a:t>。（高斯定理）</a:t>
            </a:r>
          </a:p>
          <a:p>
            <a:pPr eaLnBrk="1" hangingPunct="1">
              <a:defRPr/>
            </a:pPr>
            <a:r>
              <a:rPr lang="zh-CN" altLang="en-US" sz="2400" dirty="0" smtClean="0"/>
              <a:t>在球心处再放一个假想电荷</a:t>
            </a:r>
            <a:r>
              <a:rPr lang="en-US" altLang="zh-CN" sz="2400" b="0" dirty="0" smtClean="0">
                <a:latin typeface="+mj-lt"/>
              </a:rPr>
              <a:t>Q</a:t>
            </a:r>
            <a:r>
              <a:rPr lang="en-US" altLang="zh-CN" sz="2400" b="0" baseline="-25000" dirty="0" smtClean="0">
                <a:latin typeface="+mj-lt"/>
              </a:rPr>
              <a:t>0</a:t>
            </a:r>
            <a:r>
              <a:rPr lang="en-US" altLang="zh-CN" sz="2400" b="0" dirty="0" smtClean="0">
                <a:latin typeface="+mj-lt"/>
              </a:rPr>
              <a:t>-Q'</a:t>
            </a:r>
          </a:p>
        </p:txBody>
      </p:sp>
      <p:sp>
        <p:nvSpPr>
          <p:cNvPr id="31749" name="Oval 5"/>
          <p:cNvSpPr>
            <a:spLocks noChangeArrowheads="1"/>
          </p:cNvSpPr>
          <p:nvPr/>
        </p:nvSpPr>
        <p:spPr bwMode="auto">
          <a:xfrm>
            <a:off x="4800600" y="4419600"/>
            <a:ext cx="2209800" cy="21336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4422" name="Oval 6"/>
          <p:cNvSpPr>
            <a:spLocks noChangeArrowheads="1"/>
          </p:cNvSpPr>
          <p:nvPr/>
        </p:nvSpPr>
        <p:spPr bwMode="auto">
          <a:xfrm>
            <a:off x="4038600" y="2438400"/>
            <a:ext cx="609600" cy="533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84424" name="Picture 8"/>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381000" y="3352800"/>
            <a:ext cx="58674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Line 9"/>
          <p:cNvSpPr>
            <a:spLocks noChangeShapeType="1"/>
          </p:cNvSpPr>
          <p:nvPr/>
        </p:nvSpPr>
        <p:spPr bwMode="auto">
          <a:xfrm>
            <a:off x="5867400" y="5486400"/>
            <a:ext cx="289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Line 10"/>
          <p:cNvSpPr>
            <a:spLocks noChangeShapeType="1"/>
          </p:cNvSpPr>
          <p:nvPr/>
        </p:nvSpPr>
        <p:spPr bwMode="auto">
          <a:xfrm flipV="1">
            <a:off x="5867400" y="4724400"/>
            <a:ext cx="762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14"/>
          <p:cNvSpPr>
            <a:spLocks noChangeShapeType="1"/>
          </p:cNvSpPr>
          <p:nvPr/>
        </p:nvSpPr>
        <p:spPr bwMode="auto">
          <a:xfrm>
            <a:off x="5867400" y="5876925"/>
            <a:ext cx="289560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5" name="Text Box 15"/>
          <p:cNvSpPr txBox="1">
            <a:spLocks noChangeArrowheads="1"/>
          </p:cNvSpPr>
          <p:nvPr/>
        </p:nvSpPr>
        <p:spPr bwMode="auto">
          <a:xfrm>
            <a:off x="708660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a</a:t>
            </a:r>
          </a:p>
        </p:txBody>
      </p:sp>
      <p:sp>
        <p:nvSpPr>
          <p:cNvPr id="26639" name="Text Box 16"/>
          <p:cNvSpPr txBox="1">
            <a:spLocks noChangeArrowheads="1"/>
          </p:cNvSpPr>
          <p:nvPr/>
        </p:nvSpPr>
        <p:spPr bwMode="auto">
          <a:xfrm>
            <a:off x="6019800" y="54197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b</a:t>
            </a:r>
          </a:p>
        </p:txBody>
      </p:sp>
      <p:sp>
        <p:nvSpPr>
          <p:cNvPr id="31757" name="Line 17"/>
          <p:cNvSpPr>
            <a:spLocks noChangeShapeType="1"/>
          </p:cNvSpPr>
          <p:nvPr/>
        </p:nvSpPr>
        <p:spPr bwMode="auto">
          <a:xfrm>
            <a:off x="8763000" y="57912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Line 18"/>
          <p:cNvSpPr>
            <a:spLocks noChangeShapeType="1"/>
          </p:cNvSpPr>
          <p:nvPr/>
        </p:nvSpPr>
        <p:spPr bwMode="auto">
          <a:xfrm>
            <a:off x="5867400" y="57912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Text Box 19"/>
          <p:cNvSpPr txBox="1">
            <a:spLocks noChangeArrowheads="1"/>
          </p:cNvSpPr>
          <p:nvPr/>
        </p:nvSpPr>
        <p:spPr bwMode="auto">
          <a:xfrm>
            <a:off x="5791200" y="4724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R</a:t>
            </a:r>
            <a:r>
              <a:rPr lang="en-US" altLang="zh-CN" sz="2400" b="0" i="1" baseline="-25000">
                <a:latin typeface="Times New Roman" panose="02020603050405020304" pitchFamily="18" charset="0"/>
              </a:rPr>
              <a:t>0</a:t>
            </a:r>
            <a:endParaRPr lang="en-US" altLang="zh-CN" sz="2400" b="0" i="1">
              <a:latin typeface="Times New Roman" panose="02020603050405020304" pitchFamily="18" charset="0"/>
            </a:endParaRPr>
          </a:p>
        </p:txBody>
      </p:sp>
      <p:sp>
        <p:nvSpPr>
          <p:cNvPr id="26645" name="Text Box 22"/>
          <p:cNvSpPr txBox="1">
            <a:spLocks noChangeArrowheads="1"/>
          </p:cNvSpPr>
          <p:nvPr/>
        </p:nvSpPr>
        <p:spPr bwMode="auto">
          <a:xfrm>
            <a:off x="63246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Q'</a:t>
            </a:r>
          </a:p>
        </p:txBody>
      </p:sp>
      <p:sp>
        <p:nvSpPr>
          <p:cNvPr id="31761" name="Text Box 23"/>
          <p:cNvSpPr txBox="1">
            <a:spLocks noChangeArrowheads="1"/>
          </p:cNvSpPr>
          <p:nvPr/>
        </p:nvSpPr>
        <p:spPr bwMode="auto">
          <a:xfrm>
            <a:off x="8534400" y="4953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Q</a:t>
            </a:r>
          </a:p>
        </p:txBody>
      </p:sp>
      <p:sp>
        <p:nvSpPr>
          <p:cNvPr id="23" name="Oval 22"/>
          <p:cNvSpPr>
            <a:spLocks noChangeArrowheads="1"/>
          </p:cNvSpPr>
          <p:nvPr/>
        </p:nvSpPr>
        <p:spPr bwMode="auto">
          <a:xfrm>
            <a:off x="6400800" y="5410200"/>
            <a:ext cx="152400" cy="1524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45"/>
                                        </p:tgtEl>
                                        <p:attrNameLst>
                                          <p:attrName>style.visibility</p:attrName>
                                        </p:attrNameLst>
                                      </p:cBhvr>
                                      <p:to>
                                        <p:strVal val="visible"/>
                                      </p:to>
                                    </p:set>
                                    <p:animEffect transition="in" filter="blinds(horizontal)">
                                      <p:cBhvr>
                                        <p:cTn id="7" dur="500"/>
                                        <p:tgtEl>
                                          <p:spTgt spid="266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9"/>
                                        </p:tgtEl>
                                        <p:attrNameLst>
                                          <p:attrName>style.visibility</p:attrName>
                                        </p:attrNameLst>
                                      </p:cBhvr>
                                      <p:to>
                                        <p:strVal val="visible"/>
                                      </p:to>
                                    </p:set>
                                    <p:animEffect transition="in" filter="blinds(horizontal)">
                                      <p:cBhvr>
                                        <p:cTn id="10" dur="500"/>
                                        <p:tgtEl>
                                          <p:spTgt spid="266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084419">
                                            <p:txEl>
                                              <p:pRg st="4" end="4"/>
                                            </p:txEl>
                                          </p:spTgt>
                                        </p:tgtEl>
                                        <p:attrNameLst>
                                          <p:attrName>style.visibility</p:attrName>
                                        </p:attrNameLst>
                                      </p:cBhvr>
                                      <p:to>
                                        <p:strVal val="visible"/>
                                      </p:to>
                                    </p:set>
                                    <p:animEffect transition="in" filter="randombar(horizontal)">
                                      <p:cBhvr>
                                        <p:cTn id="18" dur="500"/>
                                        <p:tgtEl>
                                          <p:spTgt spid="108441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84422"/>
                                        </p:tgtEl>
                                        <p:attrNameLst>
                                          <p:attrName>style.visibility</p:attrName>
                                        </p:attrNameLst>
                                      </p:cBhvr>
                                      <p:to>
                                        <p:strVal val="visible"/>
                                      </p:to>
                                    </p:set>
                                    <p:animEffect transition="in" filter="randombar(horizontal)">
                                      <p:cBhvr>
                                        <p:cTn id="23" dur="500"/>
                                        <p:tgtEl>
                                          <p:spTgt spid="10844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84424"/>
                                        </p:tgtEl>
                                        <p:attrNameLst>
                                          <p:attrName>style.visibility</p:attrName>
                                        </p:attrNameLst>
                                      </p:cBhvr>
                                      <p:to>
                                        <p:strVal val="visible"/>
                                      </p:to>
                                    </p:set>
                                    <p:animEffect transition="in" filter="randombar(horizontal)">
                                      <p:cBhvr>
                                        <p:cTn id="28" dur="500"/>
                                        <p:tgtEl>
                                          <p:spTgt spid="1084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2" grpId="0" animBg="1"/>
      <p:bldP spid="26639" grpId="0"/>
      <p:bldP spid="26645" grpId="0"/>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277F2FA-203A-4E25-9CF3-0A3265A392CA}" type="slidenum">
              <a:rPr lang="en-US" altLang="zh-CN" sz="800" b="0" smtClean="0"/>
              <a:pPr>
                <a:spcBef>
                  <a:spcPct val="0"/>
                </a:spcBef>
                <a:buFontTx/>
                <a:buNone/>
              </a:pPr>
              <a:t>27</a:t>
            </a:fld>
            <a:endParaRPr lang="en-US" altLang="zh-CN" sz="800" b="0" smtClean="0"/>
          </a:p>
        </p:txBody>
      </p:sp>
      <p:sp>
        <p:nvSpPr>
          <p:cNvPr id="32771" name="Rectangle 2"/>
          <p:cNvSpPr>
            <a:spLocks noGrp="1" noChangeArrowheads="1"/>
          </p:cNvSpPr>
          <p:nvPr>
            <p:ph type="title"/>
          </p:nvPr>
        </p:nvSpPr>
        <p:spPr/>
        <p:txBody>
          <a:bodyPr/>
          <a:lstStyle/>
          <a:p>
            <a:pPr eaLnBrk="1" hangingPunct="1"/>
            <a:r>
              <a:rPr lang="zh-CN" altLang="en-US" smtClean="0">
                <a:solidFill>
                  <a:srgbClr val="792B25"/>
                </a:solidFill>
              </a:rPr>
              <a:t>总结</a:t>
            </a:r>
          </a:p>
        </p:txBody>
      </p:sp>
      <p:sp>
        <p:nvSpPr>
          <p:cNvPr id="32772" name="Rectangle 3"/>
          <p:cNvSpPr>
            <a:spLocks noGrp="1" noChangeArrowheads="1"/>
          </p:cNvSpPr>
          <p:nvPr>
            <p:ph type="body" idx="1"/>
          </p:nvPr>
        </p:nvSpPr>
        <p:spPr/>
        <p:txBody>
          <a:bodyPr/>
          <a:lstStyle/>
          <a:p>
            <a:pPr eaLnBrk="1" hangingPunct="1"/>
            <a:r>
              <a:rPr lang="zh-CN" altLang="en-US" smtClean="0">
                <a:solidFill>
                  <a:srgbClr val="0033CC"/>
                </a:solidFill>
              </a:rPr>
              <a:t>镜像法适用于</a:t>
            </a:r>
            <a:r>
              <a:rPr lang="zh-CN" altLang="en-US" smtClean="0"/>
              <a:t>：求解区域内只有一个或几个点电荷，区域边界是导体或介质界面。</a:t>
            </a:r>
          </a:p>
          <a:p>
            <a:pPr eaLnBrk="1" hangingPunct="1"/>
            <a:r>
              <a:rPr lang="zh-CN" altLang="en-US" smtClean="0">
                <a:solidFill>
                  <a:srgbClr val="0033CC"/>
                </a:solidFill>
              </a:rPr>
              <a:t>方法</a:t>
            </a:r>
            <a:r>
              <a:rPr lang="zh-CN" altLang="en-US" smtClean="0"/>
              <a:t>：用导体内某个或几个假想电荷的电势来代替导体表面的感应电荷的电势。</a:t>
            </a:r>
          </a:p>
          <a:p>
            <a:pPr eaLnBrk="1" hangingPunct="1"/>
            <a:r>
              <a:rPr lang="zh-CN" altLang="en-US" smtClean="0">
                <a:solidFill>
                  <a:srgbClr val="0033CC"/>
                </a:solidFill>
              </a:rPr>
              <a:t>要点</a:t>
            </a:r>
            <a:r>
              <a:rPr lang="zh-CN" altLang="en-US" smtClean="0"/>
              <a:t>：</a:t>
            </a:r>
          </a:p>
          <a:p>
            <a:pPr lvl="1" eaLnBrk="1" hangingPunct="1"/>
            <a:r>
              <a:rPr lang="zh-CN" altLang="en-US" smtClean="0"/>
              <a:t>这种替代没有改变求解区域的电荷分布。</a:t>
            </a:r>
          </a:p>
          <a:p>
            <a:pPr lvl="1" eaLnBrk="1" hangingPunct="1"/>
            <a:r>
              <a:rPr lang="zh-CN" altLang="en-US" smtClean="0"/>
              <a:t>替代之后要能满足边条件。</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p:txBody>
          <a:bodyPr/>
          <a:lstStyle/>
          <a:p>
            <a:r>
              <a:rPr lang="zh-CN" altLang="en-US" smtClean="0">
                <a:solidFill>
                  <a:srgbClr val="792B25"/>
                </a:solidFill>
              </a:rPr>
              <a:t>作业</a:t>
            </a:r>
          </a:p>
        </p:txBody>
      </p:sp>
      <p:sp>
        <p:nvSpPr>
          <p:cNvPr id="337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17DF36A4-9CF0-4A2D-90EF-973EDFA65649}" type="slidenum">
              <a:rPr lang="en-US" altLang="zh-CN" sz="800" b="0" smtClean="0"/>
              <a:pPr>
                <a:spcBef>
                  <a:spcPct val="0"/>
                </a:spcBef>
                <a:buFontTx/>
                <a:buNone/>
              </a:pPr>
              <a:t>28</a:t>
            </a:fld>
            <a:endParaRPr lang="en-US" altLang="zh-CN" sz="800" b="0" smtClean="0"/>
          </a:p>
        </p:txBody>
      </p:sp>
      <p:sp>
        <p:nvSpPr>
          <p:cNvPr id="33796" name="Rectangle 4"/>
          <p:cNvSpPr>
            <a:spLocks noChangeArrowheads="1"/>
          </p:cNvSpPr>
          <p:nvPr/>
        </p:nvSpPr>
        <p:spPr bwMode="auto">
          <a:xfrm>
            <a:off x="533400" y="1295400"/>
            <a:ext cx="1600200" cy="4452938"/>
          </a:xfrm>
          <a:prstGeom prst="rect">
            <a:avLst/>
          </a:prstGeom>
          <a:solidFill>
            <a:schemeClr val="tx2"/>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797" name="Oval 5"/>
          <p:cNvSpPr>
            <a:spLocks noChangeArrowheads="1"/>
          </p:cNvSpPr>
          <p:nvPr/>
        </p:nvSpPr>
        <p:spPr bwMode="auto">
          <a:xfrm>
            <a:off x="2759075" y="3276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t>-</a:t>
            </a:r>
          </a:p>
        </p:txBody>
      </p:sp>
      <p:sp>
        <p:nvSpPr>
          <p:cNvPr id="33798" name="Line 6"/>
          <p:cNvSpPr>
            <a:spLocks noChangeShapeType="1"/>
          </p:cNvSpPr>
          <p:nvPr/>
        </p:nvSpPr>
        <p:spPr bwMode="auto">
          <a:xfrm>
            <a:off x="2133600" y="3352800"/>
            <a:ext cx="609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9" name="Text Box 7"/>
          <p:cNvSpPr txBox="1">
            <a:spLocks noChangeArrowheads="1"/>
          </p:cNvSpPr>
          <p:nvPr/>
        </p:nvSpPr>
        <p:spPr bwMode="auto">
          <a:xfrm>
            <a:off x="2209800" y="28956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r>
              <a:rPr lang="en-US" altLang="zh-CN" sz="2800" b="0" i="1" baseline="-25000">
                <a:latin typeface="Times New Roman" panose="02020603050405020304" pitchFamily="18" charset="0"/>
              </a:rPr>
              <a:t>1</a:t>
            </a:r>
            <a:endParaRPr lang="en-US" altLang="zh-CN" sz="2800" b="0" i="1">
              <a:latin typeface="Times New Roman" panose="02020603050405020304" pitchFamily="18" charset="0"/>
            </a:endParaRPr>
          </a:p>
        </p:txBody>
      </p:sp>
      <p:sp>
        <p:nvSpPr>
          <p:cNvPr id="33800" name="Oval 8"/>
          <p:cNvSpPr>
            <a:spLocks noChangeArrowheads="1"/>
          </p:cNvSpPr>
          <p:nvPr/>
        </p:nvSpPr>
        <p:spPr bwMode="auto">
          <a:xfrm>
            <a:off x="3810000" y="4572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solidFill>
                  <a:srgbClr val="FF0000"/>
                </a:solidFill>
              </a:rPr>
              <a:t>+</a:t>
            </a:r>
          </a:p>
        </p:txBody>
      </p:sp>
      <p:sp>
        <p:nvSpPr>
          <p:cNvPr id="33801" name="Line 9"/>
          <p:cNvSpPr>
            <a:spLocks noChangeShapeType="1"/>
          </p:cNvSpPr>
          <p:nvPr/>
        </p:nvSpPr>
        <p:spPr bwMode="auto">
          <a:xfrm>
            <a:off x="2133600" y="4694238"/>
            <a:ext cx="1676400" cy="301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Text Box 10"/>
          <p:cNvSpPr txBox="1">
            <a:spLocks noChangeArrowheads="1"/>
          </p:cNvSpPr>
          <p:nvPr/>
        </p:nvSpPr>
        <p:spPr bwMode="auto">
          <a:xfrm>
            <a:off x="2286000" y="37338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r>
              <a:rPr lang="en-US" altLang="zh-CN" sz="2800" b="0" i="1" baseline="-25000">
                <a:latin typeface="Times New Roman" panose="02020603050405020304" pitchFamily="18" charset="0"/>
              </a:rPr>
              <a:t>0</a:t>
            </a:r>
            <a:endParaRPr lang="en-US" altLang="zh-CN" sz="2800" b="0" i="1">
              <a:latin typeface="Times New Roman" panose="02020603050405020304" pitchFamily="18" charset="0"/>
            </a:endParaRPr>
          </a:p>
        </p:txBody>
      </p:sp>
      <p:sp>
        <p:nvSpPr>
          <p:cNvPr id="33803" name="Line 9"/>
          <p:cNvSpPr>
            <a:spLocks noChangeShapeType="1"/>
          </p:cNvSpPr>
          <p:nvPr/>
        </p:nvSpPr>
        <p:spPr bwMode="auto">
          <a:xfrm flipH="1">
            <a:off x="2286000" y="3429000"/>
            <a:ext cx="0" cy="1219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Text Box 10"/>
          <p:cNvSpPr txBox="1">
            <a:spLocks noChangeArrowheads="1"/>
          </p:cNvSpPr>
          <p:nvPr/>
        </p:nvSpPr>
        <p:spPr bwMode="auto">
          <a:xfrm>
            <a:off x="2743200" y="45720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d</a:t>
            </a:r>
            <a:r>
              <a:rPr lang="en-US" altLang="zh-CN" sz="2800" b="0" i="1" baseline="-25000">
                <a:latin typeface="Times New Roman" panose="02020603050405020304" pitchFamily="18" charset="0"/>
              </a:rPr>
              <a:t>2</a:t>
            </a:r>
            <a:endParaRPr lang="en-US" altLang="zh-CN" sz="2800" b="0" i="1">
              <a:latin typeface="Times New Roman" panose="02020603050405020304" pitchFamily="18" charset="0"/>
            </a:endParaRPr>
          </a:p>
        </p:txBody>
      </p:sp>
      <p:sp>
        <p:nvSpPr>
          <p:cNvPr id="33805" name="Text Box 10"/>
          <p:cNvSpPr txBox="1">
            <a:spLocks noChangeArrowheads="1"/>
          </p:cNvSpPr>
          <p:nvPr/>
        </p:nvSpPr>
        <p:spPr bwMode="auto">
          <a:xfrm>
            <a:off x="4038600" y="4495800"/>
            <a:ext cx="36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q</a:t>
            </a:r>
          </a:p>
        </p:txBody>
      </p:sp>
      <p:sp>
        <p:nvSpPr>
          <p:cNvPr id="33806" name="Text Box 10"/>
          <p:cNvSpPr txBox="1">
            <a:spLocks noChangeArrowheads="1"/>
          </p:cNvSpPr>
          <p:nvPr/>
        </p:nvSpPr>
        <p:spPr bwMode="auto">
          <a:xfrm>
            <a:off x="2971800" y="31242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0" i="1">
                <a:latin typeface="Times New Roman" panose="02020603050405020304" pitchFamily="18" charset="0"/>
              </a:rPr>
              <a:t>-q</a:t>
            </a:r>
          </a:p>
        </p:txBody>
      </p:sp>
      <p:sp>
        <p:nvSpPr>
          <p:cNvPr id="33807" name="TextBox 14"/>
          <p:cNvSpPr txBox="1">
            <a:spLocks noChangeArrowheads="1"/>
          </p:cNvSpPr>
          <p:nvPr/>
        </p:nvSpPr>
        <p:spPr bwMode="auto">
          <a:xfrm>
            <a:off x="4572000" y="2895600"/>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33CC"/>
                </a:solidFill>
              </a:rPr>
              <a:t>求电势。</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0"/>
          </p:nvPr>
        </p:nvSpPr>
        <p:spPr/>
        <p:txBody>
          <a:bodyPr/>
          <a:lstStyle/>
          <a:p>
            <a:pPr>
              <a:defRPr/>
            </a:pPr>
            <a:fld id="{28589AAC-E81A-4F70-88B5-E16CC3B2D341}" type="slidenum">
              <a:rPr lang="en-US" altLang="zh-CN" smtClean="0"/>
              <a:pPr>
                <a:defRPr/>
              </a:pPr>
              <a:t>29</a:t>
            </a:fld>
            <a:endParaRPr lang="en-US" altLang="zh-CN"/>
          </a:p>
        </p:txBody>
      </p:sp>
    </p:spTree>
    <p:extLst>
      <p:ext uri="{BB962C8B-B14F-4D97-AF65-F5344CB8AC3E}">
        <p14:creationId xmlns:p14="http://schemas.microsoft.com/office/powerpoint/2010/main" val="385290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FBB1CE4-FBA6-44A7-A193-4002A1B92B76}" type="slidenum">
              <a:rPr lang="en-US" altLang="zh-CN" sz="800" b="0" smtClean="0"/>
              <a:pPr>
                <a:spcBef>
                  <a:spcPct val="0"/>
                </a:spcBef>
                <a:buFontTx/>
                <a:buNone/>
              </a:pPr>
              <a:t>3</a:t>
            </a:fld>
            <a:endParaRPr lang="en-US" altLang="zh-CN" sz="800" b="0" smtClean="0"/>
          </a:p>
        </p:txBody>
      </p:sp>
      <p:sp>
        <p:nvSpPr>
          <p:cNvPr id="7171" name="Rectangle 4"/>
          <p:cNvSpPr>
            <a:spLocks noGrp="1" noChangeArrowheads="1"/>
          </p:cNvSpPr>
          <p:nvPr>
            <p:ph type="title"/>
          </p:nvPr>
        </p:nvSpPr>
        <p:spPr>
          <a:xfrm>
            <a:off x="609600" y="0"/>
            <a:ext cx="8229600" cy="990600"/>
          </a:xfrm>
        </p:spPr>
        <p:txBody>
          <a:bodyPr/>
          <a:lstStyle/>
          <a:p>
            <a:pPr eaLnBrk="1" hangingPunct="1"/>
            <a:r>
              <a:rPr lang="zh-CN" altLang="en-US" sz="4000" dirty="0" smtClean="0">
                <a:solidFill>
                  <a:srgbClr val="792B25"/>
                </a:solidFill>
                <a:latin typeface="黑体" panose="02010609060101010101" pitchFamily="49" charset="-122"/>
              </a:rPr>
              <a:t>静电场边值问题的唯一性定理</a:t>
            </a:r>
          </a:p>
        </p:txBody>
      </p:sp>
      <p:sp>
        <p:nvSpPr>
          <p:cNvPr id="1065989" name="Rectangle 5"/>
          <p:cNvSpPr>
            <a:spLocks noGrp="1" noChangeArrowheads="1"/>
          </p:cNvSpPr>
          <p:nvPr>
            <p:ph type="body" idx="1"/>
          </p:nvPr>
        </p:nvSpPr>
        <p:spPr>
          <a:xfrm>
            <a:off x="304800" y="2362200"/>
            <a:ext cx="8686800" cy="2205097"/>
          </a:xfrm>
        </p:spPr>
        <p:txBody>
          <a:bodyPr/>
          <a:lstStyle/>
          <a:p>
            <a:pPr lvl="1" eaLnBrk="1" hangingPunct="1">
              <a:defRPr/>
            </a:pPr>
            <a:r>
              <a:rPr lang="zh-CN" altLang="en-US" sz="2400" dirty="0" smtClean="0"/>
              <a:t>（</a:t>
            </a:r>
            <a:r>
              <a:rPr lang="en-US" altLang="zh-CN" sz="2400" dirty="0" smtClean="0"/>
              <a:t>1</a:t>
            </a:r>
            <a:r>
              <a:rPr lang="zh-CN" altLang="en-US" sz="2400" dirty="0" smtClean="0"/>
              <a:t>）每个导体的电势</a:t>
            </a:r>
            <a:r>
              <a:rPr lang="en-US" altLang="zh-CN" sz="2400" i="1" dirty="0" err="1" smtClean="0">
                <a:latin typeface="Times New Roman" panose="02020603050405020304" pitchFamily="18" charset="0"/>
              </a:rPr>
              <a:t>U</a:t>
            </a:r>
            <a:r>
              <a:rPr lang="en-US" altLang="zh-CN" sz="2400" i="1" baseline="-25000" dirty="0" err="1" smtClean="0">
                <a:latin typeface="Times New Roman" panose="02020603050405020304" pitchFamily="18" charset="0"/>
              </a:rPr>
              <a:t>k</a:t>
            </a:r>
            <a:endParaRPr lang="en-US" altLang="zh-CN" sz="2400" i="1" dirty="0" smtClean="0">
              <a:latin typeface="Times New Roman" panose="02020603050405020304" pitchFamily="18" charset="0"/>
            </a:endParaRPr>
          </a:p>
          <a:p>
            <a:pPr lvl="1" eaLnBrk="1" hangingPunct="1">
              <a:defRPr/>
            </a:pPr>
            <a:r>
              <a:rPr lang="zh-CN" altLang="en-US" sz="2400" dirty="0" smtClean="0"/>
              <a:t>（</a:t>
            </a:r>
            <a:r>
              <a:rPr lang="en-US" altLang="zh-CN" sz="2400" dirty="0" smtClean="0"/>
              <a:t>2</a:t>
            </a:r>
            <a:r>
              <a:rPr lang="zh-CN" altLang="en-US" sz="2400" dirty="0" smtClean="0"/>
              <a:t>）每个导体上的总电量</a:t>
            </a:r>
            <a:r>
              <a:rPr lang="en-US" altLang="zh-CN" sz="2400" i="1" dirty="0" err="1" smtClean="0">
                <a:latin typeface="Times New Roman" panose="02020603050405020304" pitchFamily="18" charset="0"/>
              </a:rPr>
              <a:t>Q</a:t>
            </a:r>
            <a:r>
              <a:rPr lang="en-US" altLang="zh-CN" sz="2400" i="1" baseline="-25000" dirty="0" err="1" smtClean="0">
                <a:latin typeface="Times New Roman" panose="02020603050405020304" pitchFamily="18" charset="0"/>
              </a:rPr>
              <a:t>k</a:t>
            </a:r>
            <a:endParaRPr lang="en-US" altLang="zh-CN" sz="2400" i="1" baseline="30000" dirty="0" smtClean="0">
              <a:latin typeface="Times New Roman" panose="02020603050405020304" pitchFamily="18" charset="0"/>
            </a:endParaRPr>
          </a:p>
          <a:p>
            <a:pPr lvl="1" eaLnBrk="1" hangingPunct="1">
              <a:defRPr/>
            </a:pPr>
            <a:r>
              <a:rPr lang="zh-CN" altLang="en-US" sz="2400" dirty="0" smtClean="0"/>
              <a:t>（</a:t>
            </a:r>
            <a:r>
              <a:rPr lang="en-US" altLang="zh-CN" sz="2400" dirty="0" smtClean="0"/>
              <a:t>3</a:t>
            </a:r>
            <a:r>
              <a:rPr lang="zh-CN" altLang="en-US" sz="2400" dirty="0" smtClean="0"/>
              <a:t>）以上两个条件的混合</a:t>
            </a:r>
            <a:endParaRPr lang="en-US" altLang="zh-CN" sz="2400" dirty="0"/>
          </a:p>
          <a:p>
            <a:pPr marL="457200" lvl="1" indent="0" eaLnBrk="1" hangingPunct="1">
              <a:buNone/>
              <a:defRPr/>
            </a:pPr>
            <a:r>
              <a:rPr lang="zh-CN" altLang="en-US" sz="2400" dirty="0" smtClean="0"/>
              <a:t>寻求的答案则是在上述条件下的电场的恒定</a:t>
            </a:r>
            <a:r>
              <a:rPr lang="zh-CN" altLang="en-US" sz="2400" dirty="0"/>
              <a:t>分布。上述条件</a:t>
            </a:r>
            <a:r>
              <a:rPr lang="zh-CN" altLang="en-US" sz="2400" dirty="0" smtClean="0"/>
              <a:t>称为“</a:t>
            </a:r>
            <a:r>
              <a:rPr lang="zh-CN" altLang="en-US" sz="2400" dirty="0" smtClean="0">
                <a:solidFill>
                  <a:srgbClr val="FF0000"/>
                </a:solidFill>
              </a:rPr>
              <a:t>边界条件</a:t>
            </a:r>
            <a:r>
              <a:rPr lang="zh-CN" altLang="en-US" sz="2400" dirty="0" smtClean="0"/>
              <a:t>”，这类问题称为静电场的</a:t>
            </a:r>
            <a:r>
              <a:rPr lang="zh-CN" altLang="en-US" sz="2400" dirty="0" smtClean="0">
                <a:solidFill>
                  <a:srgbClr val="FF0000"/>
                </a:solidFill>
              </a:rPr>
              <a:t>边值问题</a:t>
            </a:r>
            <a:r>
              <a:rPr lang="zh-CN" altLang="en-US" sz="2400" dirty="0" smtClean="0"/>
              <a:t>。</a:t>
            </a:r>
            <a:endParaRPr lang="en-US" altLang="zh-CN" sz="2400" dirty="0" smtClean="0"/>
          </a:p>
        </p:txBody>
      </p:sp>
      <p:sp>
        <p:nvSpPr>
          <p:cNvPr id="7173" name="文本框 4"/>
          <p:cNvSpPr txBox="1">
            <a:spLocks noChangeArrowheads="1"/>
          </p:cNvSpPr>
          <p:nvPr/>
        </p:nvSpPr>
        <p:spPr bwMode="auto">
          <a:xfrm>
            <a:off x="457200" y="792163"/>
            <a:ext cx="853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实际上，提出的静电学问题，大多不是已知电荷分布求电场分布，而是通过一定的电极来控制或实现某种电场分布。这里问题的出发点（已知的前提），</a:t>
            </a:r>
            <a:r>
              <a:rPr lang="zh-CN" altLang="en-US" sz="2400" dirty="0">
                <a:solidFill>
                  <a:srgbClr val="FF0000"/>
                </a:solidFill>
              </a:rPr>
              <a:t>除了给定各带电导体的几何形状</a:t>
            </a:r>
            <a:r>
              <a:rPr lang="zh-CN" altLang="en-US" sz="2400" dirty="0"/>
              <a:t>、</a:t>
            </a:r>
            <a:r>
              <a:rPr lang="zh-CN" altLang="en-US" sz="2400" dirty="0">
                <a:solidFill>
                  <a:srgbClr val="FF0000"/>
                </a:solidFill>
              </a:rPr>
              <a:t>相互位置外</a:t>
            </a:r>
            <a:r>
              <a:rPr lang="zh-CN" altLang="en-US" sz="2400" dirty="0"/>
              <a:t>，往往是要再给定下列条件之一：</a:t>
            </a:r>
          </a:p>
        </p:txBody>
      </p:sp>
      <p:sp>
        <p:nvSpPr>
          <p:cNvPr id="2" name="矩形 1"/>
          <p:cNvSpPr/>
          <p:nvPr/>
        </p:nvSpPr>
        <p:spPr>
          <a:xfrm>
            <a:off x="457200" y="4648200"/>
            <a:ext cx="8382000" cy="1569660"/>
          </a:xfrm>
          <a:prstGeom prst="rect">
            <a:avLst/>
          </a:prstGeom>
        </p:spPr>
        <p:txBody>
          <a:bodyPr wrap="square">
            <a:spAutoFit/>
          </a:bodyPr>
          <a:lstStyle/>
          <a:p>
            <a:pPr lvl="0" eaLnBrk="1" hangingPunct="1">
              <a:spcBef>
                <a:spcPct val="20000"/>
              </a:spcBef>
              <a:defRPr/>
            </a:pPr>
            <a:r>
              <a:rPr lang="zh-CN" altLang="en-US" sz="3200" kern="0" dirty="0">
                <a:solidFill>
                  <a:srgbClr val="000000"/>
                </a:solidFill>
                <a:latin typeface="Arial"/>
                <a:ea typeface="宋体"/>
              </a:rPr>
              <a:t>定理宣称：</a:t>
            </a:r>
            <a:r>
              <a:rPr lang="zh-CN" altLang="en-US" sz="3200" i="1" kern="0" dirty="0">
                <a:solidFill>
                  <a:srgbClr val="FF0000"/>
                </a:solidFill>
                <a:latin typeface="Arial"/>
                <a:ea typeface="宋体"/>
              </a:rPr>
              <a:t>边界条件可将空间里电场的恒定分布唯一地确定下来</a:t>
            </a:r>
            <a:r>
              <a:rPr lang="zh-CN" altLang="en-US" sz="3200" kern="0" dirty="0">
                <a:solidFill>
                  <a:srgbClr val="000000"/>
                </a:solidFill>
                <a:latin typeface="Arial"/>
                <a:ea typeface="宋体"/>
              </a:rPr>
              <a:t>，只有一种电场分布，既满足以上条件又满足</a:t>
            </a:r>
            <a:r>
              <a:rPr lang="zh-CN" altLang="en-US" sz="3200" kern="0" dirty="0">
                <a:solidFill>
                  <a:srgbClr val="006600"/>
                </a:solidFill>
                <a:latin typeface="Arial"/>
                <a:ea typeface="宋体"/>
              </a:rPr>
              <a:t>高斯定理</a:t>
            </a:r>
            <a:r>
              <a:rPr lang="zh-CN" altLang="en-US" sz="3200" kern="0" dirty="0">
                <a:solidFill>
                  <a:srgbClr val="000000"/>
                </a:solidFill>
                <a:latin typeface="Arial"/>
                <a:ea typeface="宋体"/>
              </a:rPr>
              <a:t>和</a:t>
            </a:r>
            <a:r>
              <a:rPr lang="zh-CN" altLang="en-US" sz="3200" kern="0" dirty="0">
                <a:solidFill>
                  <a:srgbClr val="006600"/>
                </a:solidFill>
                <a:latin typeface="Arial"/>
                <a:ea typeface="宋体"/>
              </a:rPr>
              <a:t>环路积分定理</a:t>
            </a:r>
            <a:r>
              <a:rPr lang="zh-CN" altLang="en-US" sz="3200" kern="0" dirty="0">
                <a:solidFill>
                  <a:srgbClr val="000000"/>
                </a:solidFill>
                <a:latin typeface="Arial"/>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9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9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1065989" grpId="0" uiExpand="1"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2667000"/>
            <a:ext cx="8229600" cy="990600"/>
          </a:xfrm>
        </p:spPr>
        <p:txBody>
          <a:bodyPr/>
          <a:lstStyle/>
          <a:p>
            <a:pPr eaLnBrk="1" hangingPunct="1"/>
            <a:r>
              <a:rPr lang="zh-CN" altLang="en-US" sz="3200" smtClean="0"/>
              <a:t>问题：一个电子与无限大理想金属平面的距离为 </a:t>
            </a:r>
            <a:r>
              <a:rPr lang="en-US" altLang="zh-CN" sz="3200" b="0" i="1" smtClean="0"/>
              <a:t>d </a:t>
            </a:r>
            <a:r>
              <a:rPr lang="zh-CN" altLang="en-US" sz="3200" smtClean="0"/>
              <a:t>时，它的势能是多少？</a:t>
            </a:r>
            <a:br>
              <a:rPr lang="zh-CN" altLang="en-US" sz="3200" smtClean="0"/>
            </a:br>
            <a:endParaRPr lang="zh-CN" altLang="en-US" sz="3200" smtClean="0"/>
          </a:p>
        </p:txBody>
      </p:sp>
      <p:sp>
        <p:nvSpPr>
          <p:cNvPr id="348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0046DBF-772E-4C4E-A923-799FC9BF4FF1}" type="slidenum">
              <a:rPr lang="en-US" altLang="zh-CN" sz="800" b="0" smtClean="0"/>
              <a:pPr>
                <a:spcBef>
                  <a:spcPct val="0"/>
                </a:spcBef>
                <a:buFontTx/>
                <a:buNone/>
              </a:pPr>
              <a:t>30</a:t>
            </a:fld>
            <a:endParaRPr lang="en-US" altLang="zh-CN" sz="800" b="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rgbClr val="792B25"/>
                </a:solidFill>
              </a:rPr>
              <a:t>简单解法</a:t>
            </a:r>
          </a:p>
        </p:txBody>
      </p:sp>
      <p:sp>
        <p:nvSpPr>
          <p:cNvPr id="358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153E9BC-FEFE-4BF9-B7E2-3AC7DF83A670}" type="slidenum">
              <a:rPr lang="en-US" altLang="zh-CN" sz="800" b="0" smtClean="0"/>
              <a:pPr>
                <a:spcBef>
                  <a:spcPct val="0"/>
                </a:spcBef>
                <a:buFontTx/>
                <a:buNone/>
              </a:pPr>
              <a:t>31</a:t>
            </a:fld>
            <a:endParaRPr lang="en-US" altLang="zh-CN" sz="800" b="0" smtClean="0"/>
          </a:p>
        </p:txBody>
      </p:sp>
      <p:sp>
        <p:nvSpPr>
          <p:cNvPr id="35844" name="Rectangle 4"/>
          <p:cNvSpPr>
            <a:spLocks noChangeArrowheads="1"/>
          </p:cNvSpPr>
          <p:nvPr/>
        </p:nvSpPr>
        <p:spPr bwMode="auto">
          <a:xfrm>
            <a:off x="533400" y="1295400"/>
            <a:ext cx="1600200" cy="4452938"/>
          </a:xfrm>
          <a:prstGeom prst="rect">
            <a:avLst/>
          </a:prstGeom>
          <a:solidFill>
            <a:schemeClr val="tx2"/>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5" name="Oval 5"/>
          <p:cNvSpPr>
            <a:spLocks noChangeArrowheads="1"/>
          </p:cNvSpPr>
          <p:nvPr/>
        </p:nvSpPr>
        <p:spPr bwMode="auto">
          <a:xfrm>
            <a:off x="2759075" y="3276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t>-</a:t>
            </a:r>
          </a:p>
        </p:txBody>
      </p:sp>
      <p:sp>
        <p:nvSpPr>
          <p:cNvPr id="35846" name="Line 6"/>
          <p:cNvSpPr>
            <a:spLocks noChangeShapeType="1"/>
          </p:cNvSpPr>
          <p:nvPr/>
        </p:nvSpPr>
        <p:spPr bwMode="auto">
          <a:xfrm>
            <a:off x="2133600" y="3462338"/>
            <a:ext cx="609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7" name="Text Box 7"/>
          <p:cNvSpPr txBox="1">
            <a:spLocks noChangeArrowheads="1"/>
          </p:cNvSpPr>
          <p:nvPr/>
        </p:nvSpPr>
        <p:spPr bwMode="auto">
          <a:xfrm>
            <a:off x="228600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latin typeface="Times New Roman" panose="02020603050405020304" pitchFamily="18" charset="0"/>
              </a:rPr>
              <a:t>d</a:t>
            </a:r>
          </a:p>
        </p:txBody>
      </p:sp>
      <p:sp>
        <p:nvSpPr>
          <p:cNvPr id="35848" name="Oval 8"/>
          <p:cNvSpPr>
            <a:spLocks noChangeArrowheads="1"/>
          </p:cNvSpPr>
          <p:nvPr/>
        </p:nvSpPr>
        <p:spPr bwMode="auto">
          <a:xfrm>
            <a:off x="1397000" y="3306763"/>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0">
                <a:solidFill>
                  <a:srgbClr val="FF0000"/>
                </a:solidFill>
              </a:rPr>
              <a:t>+</a:t>
            </a:r>
          </a:p>
        </p:txBody>
      </p:sp>
      <p:sp>
        <p:nvSpPr>
          <p:cNvPr id="35849" name="Line 9"/>
          <p:cNvSpPr>
            <a:spLocks noChangeShapeType="1"/>
          </p:cNvSpPr>
          <p:nvPr/>
        </p:nvSpPr>
        <p:spPr bwMode="auto">
          <a:xfrm>
            <a:off x="1524000" y="3471863"/>
            <a:ext cx="609600" cy="0"/>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0" name="Text Box 10"/>
          <p:cNvSpPr txBox="1">
            <a:spLocks noChangeArrowheads="1"/>
          </p:cNvSpPr>
          <p:nvPr/>
        </p:nvSpPr>
        <p:spPr bwMode="auto">
          <a:xfrm>
            <a:off x="1676400" y="3430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0" i="1">
                <a:solidFill>
                  <a:srgbClr val="FFFFFF"/>
                </a:solidFill>
                <a:latin typeface="Times New Roman" panose="02020603050405020304" pitchFamily="18" charset="0"/>
              </a:rPr>
              <a:t>d</a:t>
            </a:r>
          </a:p>
        </p:txBody>
      </p:sp>
      <p:sp>
        <p:nvSpPr>
          <p:cNvPr id="1087499" name="Text Box 11"/>
          <p:cNvSpPr txBox="1">
            <a:spLocks noChangeArrowheads="1"/>
          </p:cNvSpPr>
          <p:nvPr/>
        </p:nvSpPr>
        <p:spPr bwMode="auto">
          <a:xfrm>
            <a:off x="4953000" y="4800600"/>
            <a:ext cx="8699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5400" b="0">
                <a:solidFill>
                  <a:srgbClr val="FF0066"/>
                </a:solidFill>
              </a:rPr>
              <a:t>？</a:t>
            </a:r>
          </a:p>
        </p:txBody>
      </p:sp>
      <p:graphicFrame>
        <p:nvGraphicFramePr>
          <p:cNvPr id="35852" name="Object 13"/>
          <p:cNvGraphicFramePr>
            <a:graphicFrameLocks noChangeAspect="1"/>
          </p:cNvGraphicFramePr>
          <p:nvPr/>
        </p:nvGraphicFramePr>
        <p:xfrm>
          <a:off x="3581400" y="2971800"/>
          <a:ext cx="4572000" cy="1209675"/>
        </p:xfrm>
        <a:graphic>
          <a:graphicData uri="http://schemas.openxmlformats.org/presentationml/2006/ole">
            <mc:AlternateContent xmlns:mc="http://schemas.openxmlformats.org/markup-compatibility/2006">
              <mc:Choice xmlns:v="urn:schemas-microsoft-com:vml" Requires="v">
                <p:oleObj spid="_x0000_s35864" name="公式" r:id="rId3" imgW="1727200" imgH="457200" progId="Equation.3">
                  <p:embed/>
                </p:oleObj>
              </mc:Choice>
              <mc:Fallback>
                <p:oleObj name="公式" r:id="rId3" imgW="1727200" imgH="457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971800"/>
                        <a:ext cx="457200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87499"/>
                                        </p:tgtEl>
                                        <p:attrNameLst>
                                          <p:attrName>style.visibility</p:attrName>
                                        </p:attrNameLst>
                                      </p:cBhvr>
                                      <p:to>
                                        <p:strVal val="visible"/>
                                      </p:to>
                                    </p:set>
                                    <p:animEffect transition="in" filter="randombar(horizontal)">
                                      <p:cBhvr>
                                        <p:cTn id="7" dur="500"/>
                                        <p:tgtEl>
                                          <p:spTgt spid="1087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83DEE02-2C05-42C8-929A-C95A18A17869}" type="slidenum">
              <a:rPr lang="en-US" altLang="zh-CN" sz="800" b="0" smtClean="0"/>
              <a:pPr>
                <a:spcBef>
                  <a:spcPct val="0"/>
                </a:spcBef>
                <a:buFontTx/>
                <a:buNone/>
              </a:pPr>
              <a:t>32</a:t>
            </a:fld>
            <a:endParaRPr lang="en-US" altLang="zh-CN" sz="800" b="0" smtClean="0"/>
          </a:p>
        </p:txBody>
      </p:sp>
      <p:sp>
        <p:nvSpPr>
          <p:cNvPr id="36867" name="Rectangle 2"/>
          <p:cNvSpPr>
            <a:spLocks noGrp="1" noChangeArrowheads="1"/>
          </p:cNvSpPr>
          <p:nvPr>
            <p:ph type="title"/>
          </p:nvPr>
        </p:nvSpPr>
        <p:spPr/>
        <p:txBody>
          <a:bodyPr/>
          <a:lstStyle/>
          <a:p>
            <a:pPr eaLnBrk="1" hangingPunct="1"/>
            <a:r>
              <a:rPr lang="zh-CN" altLang="en-US" smtClean="0">
                <a:solidFill>
                  <a:srgbClr val="792B25"/>
                </a:solidFill>
              </a:rPr>
              <a:t>从势能的定义出发</a:t>
            </a:r>
          </a:p>
        </p:txBody>
      </p:sp>
      <p:sp>
        <p:nvSpPr>
          <p:cNvPr id="36868" name="Rectangle 3"/>
          <p:cNvSpPr>
            <a:spLocks noGrp="1" noChangeArrowheads="1"/>
          </p:cNvSpPr>
          <p:nvPr>
            <p:ph type="body" idx="1"/>
          </p:nvPr>
        </p:nvSpPr>
        <p:spPr>
          <a:xfrm>
            <a:off x="381000" y="1447800"/>
            <a:ext cx="8458200" cy="609600"/>
          </a:xfrm>
        </p:spPr>
        <p:txBody>
          <a:bodyPr/>
          <a:lstStyle/>
          <a:p>
            <a:pPr eaLnBrk="1" hangingPunct="1">
              <a:buFontTx/>
              <a:buNone/>
            </a:pPr>
            <a:r>
              <a:rPr lang="zh-CN" altLang="en-US" sz="2400" smtClean="0">
                <a:solidFill>
                  <a:srgbClr val="0033CC"/>
                </a:solidFill>
              </a:rPr>
              <a:t>势能的定义：把电子从该处移到无穷远处电场力做的功。</a:t>
            </a:r>
          </a:p>
        </p:txBody>
      </p:sp>
      <p:sp>
        <p:nvSpPr>
          <p:cNvPr id="36869" name="Text Box 4"/>
          <p:cNvSpPr txBox="1">
            <a:spLocks noChangeArrowheads="1"/>
          </p:cNvSpPr>
          <p:nvPr/>
        </p:nvSpPr>
        <p:spPr bwMode="auto">
          <a:xfrm>
            <a:off x="3810000" y="2513013"/>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006600"/>
                </a:solidFill>
              </a:rPr>
              <a:t>电子受到的力</a:t>
            </a:r>
          </a:p>
        </p:txBody>
      </p:sp>
      <p:sp>
        <p:nvSpPr>
          <p:cNvPr id="36870" name="Text Box 5"/>
          <p:cNvSpPr txBox="1">
            <a:spLocks noChangeArrowheads="1"/>
          </p:cNvSpPr>
          <p:nvPr/>
        </p:nvSpPr>
        <p:spPr bwMode="auto">
          <a:xfrm>
            <a:off x="4114800" y="44958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006600"/>
                </a:solidFill>
              </a:rPr>
              <a:t>电子的势能</a:t>
            </a:r>
          </a:p>
        </p:txBody>
      </p:sp>
      <p:sp>
        <p:nvSpPr>
          <p:cNvPr id="36871" name="Rectangle 6"/>
          <p:cNvSpPr>
            <a:spLocks noChangeArrowheads="1"/>
          </p:cNvSpPr>
          <p:nvPr/>
        </p:nvSpPr>
        <p:spPr bwMode="auto">
          <a:xfrm>
            <a:off x="76200" y="1947863"/>
            <a:ext cx="1600200" cy="4452937"/>
          </a:xfrm>
          <a:prstGeom prst="rect">
            <a:avLst/>
          </a:prstGeom>
          <a:solidFill>
            <a:schemeClr val="tx2"/>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72" name="Oval 7"/>
          <p:cNvSpPr>
            <a:spLocks noChangeArrowheads="1"/>
          </p:cNvSpPr>
          <p:nvPr/>
        </p:nvSpPr>
        <p:spPr bwMode="auto">
          <a:xfrm>
            <a:off x="2301875"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i="1">
                <a:latin typeface="Times New Roman" panose="02020603050405020304" pitchFamily="18" charset="0"/>
              </a:rPr>
              <a:t>-</a:t>
            </a:r>
          </a:p>
        </p:txBody>
      </p:sp>
      <p:sp>
        <p:nvSpPr>
          <p:cNvPr id="36873" name="Line 8"/>
          <p:cNvSpPr>
            <a:spLocks noChangeShapeType="1"/>
          </p:cNvSpPr>
          <p:nvPr/>
        </p:nvSpPr>
        <p:spPr bwMode="auto">
          <a:xfrm>
            <a:off x="1676400" y="4224338"/>
            <a:ext cx="609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Text Box 9"/>
          <p:cNvSpPr txBox="1">
            <a:spLocks noChangeArrowheads="1"/>
          </p:cNvSpPr>
          <p:nvPr/>
        </p:nvSpPr>
        <p:spPr bwMode="auto">
          <a:xfrm>
            <a:off x="1778000" y="4119563"/>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i="1">
                <a:latin typeface="Times New Roman" panose="02020603050405020304" pitchFamily="18" charset="0"/>
                <a:ea typeface="黑体" panose="02010609060101010101" pitchFamily="49" charset="-122"/>
              </a:rPr>
              <a:t>z</a:t>
            </a:r>
            <a:r>
              <a:rPr lang="en-US" altLang="zh-CN" sz="2800" i="1" baseline="-25000">
                <a:latin typeface="Times New Roman" panose="02020603050405020304" pitchFamily="18" charset="0"/>
                <a:ea typeface="黑体" panose="02010609060101010101" pitchFamily="49" charset="-122"/>
              </a:rPr>
              <a:t>0</a:t>
            </a:r>
            <a:endParaRPr lang="en-US" altLang="zh-CN" sz="2800" i="1">
              <a:latin typeface="Times New Roman" panose="02020603050405020304" pitchFamily="18" charset="0"/>
              <a:ea typeface="黑体" panose="02010609060101010101" pitchFamily="49" charset="-122"/>
            </a:endParaRPr>
          </a:p>
        </p:txBody>
      </p:sp>
      <p:sp>
        <p:nvSpPr>
          <p:cNvPr id="36875" name="Oval 10"/>
          <p:cNvSpPr>
            <a:spLocks noChangeArrowheads="1"/>
          </p:cNvSpPr>
          <p:nvPr/>
        </p:nvSpPr>
        <p:spPr bwMode="auto">
          <a:xfrm>
            <a:off x="939800" y="4068763"/>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i="1">
                <a:solidFill>
                  <a:srgbClr val="FF0000"/>
                </a:solidFill>
                <a:latin typeface="Times New Roman" panose="02020603050405020304" pitchFamily="18" charset="0"/>
              </a:rPr>
              <a:t>+</a:t>
            </a:r>
          </a:p>
        </p:txBody>
      </p:sp>
      <p:sp>
        <p:nvSpPr>
          <p:cNvPr id="36876" name="Line 11"/>
          <p:cNvSpPr>
            <a:spLocks noChangeShapeType="1"/>
          </p:cNvSpPr>
          <p:nvPr/>
        </p:nvSpPr>
        <p:spPr bwMode="auto">
          <a:xfrm>
            <a:off x="1066800" y="4233863"/>
            <a:ext cx="609600" cy="0"/>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Text Box 12"/>
          <p:cNvSpPr txBox="1">
            <a:spLocks noChangeArrowheads="1"/>
          </p:cNvSpPr>
          <p:nvPr/>
        </p:nvSpPr>
        <p:spPr bwMode="auto">
          <a:xfrm>
            <a:off x="1219200" y="4111625"/>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i="1">
                <a:solidFill>
                  <a:srgbClr val="FFFFFF"/>
                </a:solidFill>
                <a:latin typeface="Times New Roman" panose="02020603050405020304" pitchFamily="18" charset="0"/>
              </a:rPr>
              <a:t>z</a:t>
            </a:r>
            <a:r>
              <a:rPr lang="en-US" altLang="zh-CN" sz="2800" i="1" baseline="-25000">
                <a:solidFill>
                  <a:srgbClr val="FFFFFF"/>
                </a:solidFill>
                <a:latin typeface="Times New Roman" panose="02020603050405020304" pitchFamily="18" charset="0"/>
              </a:rPr>
              <a:t>0</a:t>
            </a:r>
            <a:endParaRPr lang="en-US" altLang="zh-CN" sz="2800" i="1">
              <a:solidFill>
                <a:srgbClr val="FFFFFF"/>
              </a:solidFill>
              <a:latin typeface="Times New Roman" panose="02020603050405020304" pitchFamily="18" charset="0"/>
            </a:endParaRPr>
          </a:p>
        </p:txBody>
      </p:sp>
      <p:sp>
        <p:nvSpPr>
          <p:cNvPr id="36878" name="Line 13"/>
          <p:cNvSpPr>
            <a:spLocks noChangeShapeType="1"/>
          </p:cNvSpPr>
          <p:nvPr/>
        </p:nvSpPr>
        <p:spPr bwMode="auto">
          <a:xfrm>
            <a:off x="1752600" y="3505200"/>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Text Box 14"/>
          <p:cNvSpPr txBox="1">
            <a:spLocks noChangeArrowheads="1"/>
          </p:cNvSpPr>
          <p:nvPr/>
        </p:nvSpPr>
        <p:spPr bwMode="auto">
          <a:xfrm>
            <a:off x="3035300" y="3006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i="1">
                <a:latin typeface="Times New Roman" panose="02020603050405020304" pitchFamily="18" charset="0"/>
              </a:rPr>
              <a:t>ｚ</a:t>
            </a:r>
          </a:p>
        </p:txBody>
      </p:sp>
      <p:pic>
        <p:nvPicPr>
          <p:cNvPr id="3688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048000"/>
            <a:ext cx="3048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81" name="Object 17"/>
          <p:cNvGraphicFramePr>
            <a:graphicFrameLocks noChangeAspect="1"/>
          </p:cNvGraphicFramePr>
          <p:nvPr/>
        </p:nvGraphicFramePr>
        <p:xfrm>
          <a:off x="1814513" y="5067300"/>
          <a:ext cx="7221537" cy="1104900"/>
        </p:xfrm>
        <a:graphic>
          <a:graphicData uri="http://schemas.openxmlformats.org/presentationml/2006/ole">
            <mc:AlternateContent xmlns:mc="http://schemas.openxmlformats.org/markup-compatibility/2006">
              <mc:Choice xmlns:v="urn:schemas-microsoft-com:vml" Requires="v">
                <p:oleObj spid="_x0000_s36893" name="公式" r:id="rId4" imgW="2984500" imgH="457200" progId="Equation.3">
                  <p:embed/>
                </p:oleObj>
              </mc:Choice>
              <mc:Fallback>
                <p:oleObj name="公式" r:id="rId4" imgW="2984500" imgH="457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3" y="5067300"/>
                        <a:ext cx="7221537"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附录</a:t>
            </a:r>
          </a:p>
        </p:txBody>
      </p:sp>
      <p:sp>
        <p:nvSpPr>
          <p:cNvPr id="37891" name="内容占位符 2"/>
          <p:cNvSpPr>
            <a:spLocks noGrp="1"/>
          </p:cNvSpPr>
          <p:nvPr>
            <p:ph idx="1"/>
          </p:nvPr>
        </p:nvSpPr>
        <p:spPr/>
        <p:txBody>
          <a:bodyPr/>
          <a:lstStyle/>
          <a:p>
            <a:endParaRPr lang="zh-CN" altLang="en-US" smtClean="0"/>
          </a:p>
        </p:txBody>
      </p:sp>
      <p:sp>
        <p:nvSpPr>
          <p:cNvPr id="378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405834C-A433-4F39-B364-D1990F609D34}" type="slidenum">
              <a:rPr lang="en-US" altLang="zh-CN" sz="800" b="0" smtClean="0"/>
              <a:pPr>
                <a:spcBef>
                  <a:spcPct val="0"/>
                </a:spcBef>
                <a:buFontTx/>
                <a:buNone/>
              </a:pPr>
              <a:t>33</a:t>
            </a:fld>
            <a:endParaRPr lang="en-US" altLang="zh-CN" sz="800" b="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5CB7CE9-BD42-4F78-902F-837964B78443}" type="slidenum">
              <a:rPr lang="en-US" altLang="zh-CN" sz="800" b="0" smtClean="0"/>
              <a:pPr>
                <a:spcBef>
                  <a:spcPct val="0"/>
                </a:spcBef>
                <a:buFontTx/>
                <a:buNone/>
              </a:pPr>
              <a:t>34</a:t>
            </a:fld>
            <a:endParaRPr lang="en-US" altLang="zh-CN" sz="800" b="0" smtClean="0"/>
          </a:p>
        </p:txBody>
      </p:sp>
      <p:sp>
        <p:nvSpPr>
          <p:cNvPr id="38915" name="Rectangle 2"/>
          <p:cNvSpPr>
            <a:spLocks noGrp="1" noChangeArrowheads="1"/>
          </p:cNvSpPr>
          <p:nvPr>
            <p:ph type="title"/>
          </p:nvPr>
        </p:nvSpPr>
        <p:spPr>
          <a:xfrm>
            <a:off x="533400" y="533400"/>
            <a:ext cx="8229600" cy="990600"/>
          </a:xfrm>
        </p:spPr>
        <p:txBody>
          <a:bodyPr/>
          <a:lstStyle/>
          <a:p>
            <a:pPr eaLnBrk="1" hangingPunct="1"/>
            <a:r>
              <a:rPr lang="zh-CN" altLang="en-US" smtClean="0">
                <a:solidFill>
                  <a:srgbClr val="792B25"/>
                </a:solidFill>
              </a:rPr>
              <a:t>给定边条件，求解静电场的方法</a:t>
            </a:r>
          </a:p>
        </p:txBody>
      </p:sp>
      <p:sp>
        <p:nvSpPr>
          <p:cNvPr id="38916" name="Rectangle 3"/>
          <p:cNvSpPr>
            <a:spLocks noGrp="1" noChangeArrowheads="1"/>
          </p:cNvSpPr>
          <p:nvPr>
            <p:ph type="body" idx="1"/>
          </p:nvPr>
        </p:nvSpPr>
        <p:spPr>
          <a:xfrm>
            <a:off x="1752600" y="2057400"/>
            <a:ext cx="6934200" cy="4191000"/>
          </a:xfrm>
        </p:spPr>
        <p:txBody>
          <a:bodyPr/>
          <a:lstStyle/>
          <a:p>
            <a:pPr eaLnBrk="1" hangingPunct="1"/>
            <a:r>
              <a:rPr lang="zh-CN" altLang="en-US" dirty="0" smtClean="0">
                <a:solidFill>
                  <a:srgbClr val="0033CC"/>
                </a:solidFill>
              </a:rPr>
              <a:t>解泊松方程</a:t>
            </a:r>
          </a:p>
          <a:p>
            <a:pPr lvl="1" eaLnBrk="1" hangingPunct="1"/>
            <a:r>
              <a:rPr lang="en-US" altLang="zh-CN" dirty="0" smtClean="0"/>
              <a:t>《</a:t>
            </a:r>
            <a:r>
              <a:rPr lang="zh-CN" altLang="en-US" dirty="0" smtClean="0"/>
              <a:t>电动力学</a:t>
            </a:r>
            <a:r>
              <a:rPr lang="en-US" altLang="zh-CN" dirty="0" smtClean="0"/>
              <a:t>》</a:t>
            </a:r>
            <a:r>
              <a:rPr lang="zh-CN" altLang="en-US" dirty="0" smtClean="0"/>
              <a:t>中讲</a:t>
            </a:r>
          </a:p>
          <a:p>
            <a:pPr eaLnBrk="1" hangingPunct="1"/>
            <a:r>
              <a:rPr lang="zh-CN" altLang="en-US" dirty="0" smtClean="0">
                <a:solidFill>
                  <a:srgbClr val="0033CC"/>
                </a:solidFill>
              </a:rPr>
              <a:t>共形变换</a:t>
            </a:r>
          </a:p>
          <a:p>
            <a:pPr lvl="1" eaLnBrk="1" hangingPunct="1"/>
            <a:r>
              <a:rPr lang="zh-CN" altLang="en-US" dirty="0" smtClean="0"/>
              <a:t>现在介绍</a:t>
            </a:r>
          </a:p>
          <a:p>
            <a:pPr eaLnBrk="1" hangingPunct="1"/>
            <a:r>
              <a:rPr lang="zh-CN" altLang="en-US" dirty="0" smtClean="0">
                <a:solidFill>
                  <a:srgbClr val="0033CC"/>
                </a:solidFill>
              </a:rPr>
              <a:t>有限元</a:t>
            </a:r>
          </a:p>
          <a:p>
            <a:pPr lvl="1" eaLnBrk="1" hangingPunct="1"/>
            <a:r>
              <a:rPr lang="zh-CN" altLang="en-US" dirty="0" smtClean="0"/>
              <a:t>计划在讲完电介质后讲</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8498B70F-3834-44DB-B427-24BAA743D877}" type="slidenum">
              <a:rPr lang="en-US" altLang="zh-CN" sz="800" b="0" smtClean="0"/>
              <a:pPr>
                <a:spcBef>
                  <a:spcPct val="0"/>
                </a:spcBef>
                <a:buFontTx/>
                <a:buNone/>
              </a:pPr>
              <a:t>35</a:t>
            </a:fld>
            <a:endParaRPr lang="en-US" altLang="zh-CN" sz="800" b="0" smtClean="0"/>
          </a:p>
        </p:txBody>
      </p:sp>
      <p:sp>
        <p:nvSpPr>
          <p:cNvPr id="39939" name="Rectangle 2"/>
          <p:cNvSpPr>
            <a:spLocks noGrp="1" noChangeArrowheads="1"/>
          </p:cNvSpPr>
          <p:nvPr>
            <p:ph type="title"/>
          </p:nvPr>
        </p:nvSpPr>
        <p:spPr/>
        <p:txBody>
          <a:bodyPr/>
          <a:lstStyle/>
          <a:p>
            <a:pPr eaLnBrk="1" hangingPunct="1"/>
            <a:r>
              <a:rPr lang="zh-CN" altLang="en-US" smtClean="0">
                <a:solidFill>
                  <a:srgbClr val="792B25"/>
                </a:solidFill>
              </a:rPr>
              <a:t>外电场下石墨烯周围的电场分布</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l="56035"/>
          <a:stretch>
            <a:fillRect/>
          </a:stretch>
        </p:blipFill>
        <p:spPr bwMode="auto">
          <a:xfrm>
            <a:off x="4876800" y="1371600"/>
            <a:ext cx="38862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1" name="Object 5"/>
          <p:cNvGraphicFramePr>
            <a:graphicFrameLocks noChangeAspect="1"/>
          </p:cNvGraphicFramePr>
          <p:nvPr/>
        </p:nvGraphicFramePr>
        <p:xfrm>
          <a:off x="5748338" y="6051550"/>
          <a:ext cx="2259012" cy="501650"/>
        </p:xfrm>
        <a:graphic>
          <a:graphicData uri="http://schemas.openxmlformats.org/presentationml/2006/ole">
            <mc:AlternateContent xmlns:mc="http://schemas.openxmlformats.org/markup-compatibility/2006">
              <mc:Choice xmlns:v="urn:schemas-microsoft-com:vml" Requires="v">
                <p:oleObj spid="_x0000_s39967" name="公式" r:id="rId4" imgW="895314" imgH="181181" progId="Equation.3">
                  <p:embed/>
                </p:oleObj>
              </mc:Choice>
              <mc:Fallback>
                <p:oleObj name="公式" r:id="rId4" imgW="895314" imgH="18118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8338" y="6051550"/>
                        <a:ext cx="225901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p:cNvGraphicFramePr>
            <a:graphicFrameLocks noChangeAspect="1"/>
          </p:cNvGraphicFramePr>
          <p:nvPr/>
        </p:nvGraphicFramePr>
        <p:xfrm>
          <a:off x="8153400" y="3657600"/>
          <a:ext cx="309563" cy="393700"/>
        </p:xfrm>
        <a:graphic>
          <a:graphicData uri="http://schemas.openxmlformats.org/presentationml/2006/ole">
            <mc:AlternateContent xmlns:mc="http://schemas.openxmlformats.org/markup-compatibility/2006">
              <mc:Choice xmlns:v="urn:schemas-microsoft-com:vml" Requires="v">
                <p:oleObj spid="_x0000_s39968" name="公式" r:id="rId6" imgW="139579" imgH="177646" progId="Equation.3">
                  <p:embed/>
                </p:oleObj>
              </mc:Choice>
              <mc:Fallback>
                <p:oleObj name="公式" r:id="rId6" imgW="139579" imgH="177646"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3657600"/>
                        <a:ext cx="309563" cy="393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Rectangle 7"/>
          <p:cNvSpPr>
            <a:spLocks noChangeArrowheads="1"/>
          </p:cNvSpPr>
          <p:nvPr/>
        </p:nvSpPr>
        <p:spPr bwMode="auto">
          <a:xfrm>
            <a:off x="6477000" y="3124200"/>
            <a:ext cx="1371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9944" name="Picture 9" descr="P200906221526252138787548"/>
          <p:cNvPicPr>
            <a:picLocks noChangeAspect="1" noChangeArrowheads="1"/>
          </p:cNvPicPr>
          <p:nvPr/>
        </p:nvPicPr>
        <p:blipFill>
          <a:blip r:embed="rId8">
            <a:extLst>
              <a:ext uri="{28A0092B-C50C-407E-A947-70E740481C1C}">
                <a14:useLocalDpi xmlns:a14="http://schemas.microsoft.com/office/drawing/2010/main" val="0"/>
              </a:ext>
            </a:extLst>
          </a:blip>
          <a:srcRect t="37053"/>
          <a:stretch>
            <a:fillRect/>
          </a:stretch>
        </p:blipFill>
        <p:spPr bwMode="auto">
          <a:xfrm>
            <a:off x="228600" y="2057400"/>
            <a:ext cx="44577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smtClean="0">
                <a:solidFill>
                  <a:srgbClr val="792B25"/>
                </a:solidFill>
              </a:rPr>
              <a:t>什么是共形变换</a:t>
            </a:r>
            <a:r>
              <a:rPr lang="en-US" altLang="zh-CN" dirty="0" smtClean="0">
                <a:solidFill>
                  <a:srgbClr val="792B25"/>
                </a:solidFill>
              </a:rPr>
              <a:t>?</a:t>
            </a:r>
            <a:endParaRPr lang="zh-CN" altLang="en-US" dirty="0" smtClean="0">
              <a:solidFill>
                <a:srgbClr val="792B25"/>
              </a:solidFill>
            </a:endParaRPr>
          </a:p>
        </p:txBody>
      </p:sp>
      <p:sp>
        <p:nvSpPr>
          <p:cNvPr id="40963" name="Content Placeholder 3"/>
          <p:cNvSpPr>
            <a:spLocks noGrp="1"/>
          </p:cNvSpPr>
          <p:nvPr>
            <p:ph idx="1"/>
          </p:nvPr>
        </p:nvSpPr>
        <p:spPr/>
        <p:txBody>
          <a:bodyPr/>
          <a:lstStyle/>
          <a:p>
            <a:r>
              <a:rPr lang="zh-CN" altLang="en-US" dirty="0" smtClean="0"/>
              <a:t>把平面当成复数域，则任何解析函数都是平面到平面的共形变换。</a:t>
            </a:r>
            <a:endParaRPr lang="en-US" altLang="zh-CN" dirty="0" smtClean="0"/>
          </a:p>
          <a:p>
            <a:r>
              <a:rPr lang="zh-CN" altLang="en-US" dirty="0" smtClean="0"/>
              <a:t>共形变换的性质：能保持拉普拉斯方程不变。</a:t>
            </a:r>
          </a:p>
        </p:txBody>
      </p:sp>
      <p:sp>
        <p:nvSpPr>
          <p:cNvPr id="4096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A216520D-1BA7-4DB7-A17D-F1CCCCD9BE05}" type="slidenum">
              <a:rPr lang="en-US" altLang="zh-CN" sz="800" b="0" smtClean="0"/>
              <a:pPr>
                <a:spcBef>
                  <a:spcPct val="0"/>
                </a:spcBef>
                <a:buFontTx/>
                <a:buNone/>
              </a:pPr>
              <a:t>36</a:t>
            </a:fld>
            <a:endParaRPr lang="en-US" altLang="zh-CN" sz="800" b="0" smtClean="0"/>
          </a:p>
        </p:txBody>
      </p:sp>
      <p:graphicFrame>
        <p:nvGraphicFramePr>
          <p:cNvPr id="1016844" name="Object 12"/>
          <p:cNvGraphicFramePr>
            <a:graphicFrameLocks noChangeAspect="1"/>
          </p:cNvGraphicFramePr>
          <p:nvPr/>
        </p:nvGraphicFramePr>
        <p:xfrm>
          <a:off x="5372100" y="2667000"/>
          <a:ext cx="2438400" cy="763588"/>
        </p:xfrm>
        <a:graphic>
          <a:graphicData uri="http://schemas.openxmlformats.org/presentationml/2006/ole">
            <mc:AlternateContent xmlns:mc="http://schemas.openxmlformats.org/markup-compatibility/2006">
              <mc:Choice xmlns:v="urn:schemas-microsoft-com:vml" Requires="v">
                <p:oleObj spid="_x0000_s40977" name="公式" r:id="rId3" imgW="545626" imgH="203024" progId="Equation.3">
                  <p:embed/>
                </p:oleObj>
              </mc:Choice>
              <mc:Fallback>
                <p:oleObj name="公式" r:id="rId3" imgW="545626" imgH="203024"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667000"/>
                        <a:ext cx="2438400" cy="763588"/>
                      </a:xfrm>
                      <a:prstGeom prst="rect">
                        <a:avLst/>
                      </a:prstGeom>
                      <a:gradFill rotWithShape="1">
                        <a:gsLst>
                          <a:gs pos="0">
                            <a:srgbClr val="FFFFFF"/>
                          </a:gs>
                          <a:gs pos="50000">
                            <a:srgbClr val="CCFFFF"/>
                          </a:gs>
                          <a:gs pos="100000">
                            <a:srgbClr val="FFFFFF"/>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16844"/>
                                        </p:tgtEl>
                                        <p:attrNameLst>
                                          <p:attrName>style.visibility</p:attrName>
                                        </p:attrNameLst>
                                      </p:cBhvr>
                                      <p:to>
                                        <p:strVal val="visible"/>
                                      </p:to>
                                    </p:set>
                                    <p:animEffect transition="in" filter="wipe(up)">
                                      <p:cBhvr>
                                        <p:cTn id="7" dur="500"/>
                                        <p:tgtEl>
                                          <p:spTgt spid="1016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4AB0E97A-59F2-409A-9375-45737A5CC15B}" type="slidenum">
              <a:rPr lang="en-US" altLang="zh-CN" sz="800" b="0" smtClean="0"/>
              <a:pPr>
                <a:spcBef>
                  <a:spcPct val="0"/>
                </a:spcBef>
                <a:buFontTx/>
                <a:buNone/>
              </a:pPr>
              <a:t>37</a:t>
            </a:fld>
            <a:endParaRPr lang="en-US" altLang="zh-CN" sz="800" b="0" smtClean="0"/>
          </a:p>
        </p:txBody>
      </p:sp>
      <p:sp>
        <p:nvSpPr>
          <p:cNvPr id="41987" name="Rectangle 4"/>
          <p:cNvSpPr>
            <a:spLocks noGrp="1" noChangeArrowheads="1"/>
          </p:cNvSpPr>
          <p:nvPr>
            <p:ph type="title"/>
          </p:nvPr>
        </p:nvSpPr>
        <p:spPr>
          <a:xfrm>
            <a:off x="457200" y="76200"/>
            <a:ext cx="8229600" cy="990600"/>
          </a:xfrm>
        </p:spPr>
        <p:txBody>
          <a:bodyPr/>
          <a:lstStyle/>
          <a:p>
            <a:pPr eaLnBrk="1" hangingPunct="1"/>
            <a:r>
              <a:rPr lang="zh-CN" altLang="en-US" smtClean="0">
                <a:solidFill>
                  <a:srgbClr val="792B25"/>
                </a:solidFill>
              </a:rPr>
              <a:t>共形变换</a:t>
            </a:r>
          </a:p>
        </p:txBody>
      </p:sp>
      <p:sp>
        <p:nvSpPr>
          <p:cNvPr id="41988" name="Line 5"/>
          <p:cNvSpPr>
            <a:spLocks noChangeShapeType="1"/>
          </p:cNvSpPr>
          <p:nvPr/>
        </p:nvSpPr>
        <p:spPr bwMode="auto">
          <a:xfrm>
            <a:off x="457200" y="38100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Line 6"/>
          <p:cNvSpPr>
            <a:spLocks noChangeShapeType="1"/>
          </p:cNvSpPr>
          <p:nvPr/>
        </p:nvSpPr>
        <p:spPr bwMode="auto">
          <a:xfrm>
            <a:off x="457200" y="11430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7"/>
          <p:cNvSpPr>
            <a:spLocks noChangeShapeType="1"/>
          </p:cNvSpPr>
          <p:nvPr/>
        </p:nvSpPr>
        <p:spPr bwMode="auto">
          <a:xfrm flipV="1">
            <a:off x="2133600" y="3124200"/>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8"/>
          <p:cNvSpPr>
            <a:spLocks noChangeShapeType="1"/>
          </p:cNvSpPr>
          <p:nvPr/>
        </p:nvSpPr>
        <p:spPr bwMode="auto">
          <a:xfrm>
            <a:off x="2133600" y="3124200"/>
            <a:ext cx="914400" cy="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1992" name="Line 9"/>
          <p:cNvSpPr>
            <a:spLocks noChangeShapeType="1"/>
          </p:cNvSpPr>
          <p:nvPr/>
        </p:nvSpPr>
        <p:spPr bwMode="auto">
          <a:xfrm flipV="1">
            <a:off x="2133600" y="2286000"/>
            <a:ext cx="0" cy="8382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3" name="Object 10"/>
          <p:cNvGraphicFramePr>
            <a:graphicFrameLocks noChangeAspect="1"/>
          </p:cNvGraphicFramePr>
          <p:nvPr/>
        </p:nvGraphicFramePr>
        <p:xfrm>
          <a:off x="2133600" y="3276600"/>
          <a:ext cx="280988" cy="393700"/>
        </p:xfrm>
        <a:graphic>
          <a:graphicData uri="http://schemas.openxmlformats.org/presentationml/2006/ole">
            <mc:AlternateContent xmlns:mc="http://schemas.openxmlformats.org/markup-compatibility/2006">
              <mc:Choice xmlns:v="urn:schemas-microsoft-com:vml" Requires="v">
                <p:oleObj spid="_x0000_s42142" name="公式" r:id="rId4" imgW="126725" imgH="177415" progId="Equation.3">
                  <p:embed/>
                </p:oleObj>
              </mc:Choice>
              <mc:Fallback>
                <p:oleObj name="公式" r:id="rId4" imgW="126725" imgH="177415"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2766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11"/>
          <p:cNvGraphicFramePr>
            <a:graphicFrameLocks noChangeAspect="1"/>
          </p:cNvGraphicFramePr>
          <p:nvPr/>
        </p:nvGraphicFramePr>
        <p:xfrm>
          <a:off x="3048000" y="2971800"/>
          <a:ext cx="341313" cy="374650"/>
        </p:xfrm>
        <a:graphic>
          <a:graphicData uri="http://schemas.openxmlformats.org/presentationml/2006/ole">
            <mc:AlternateContent xmlns:mc="http://schemas.openxmlformats.org/markup-compatibility/2006">
              <mc:Choice xmlns:v="urn:schemas-microsoft-com:vml" Requires="v">
                <p:oleObj spid="_x0000_s42143" name="公式" r:id="rId6" imgW="126835" imgH="139518" progId="Equation.3">
                  <p:embed/>
                </p:oleObj>
              </mc:Choice>
              <mc:Fallback>
                <p:oleObj name="公式" r:id="rId6" imgW="126835" imgH="139518"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971800"/>
                        <a:ext cx="3413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5" name="Object 12"/>
          <p:cNvGraphicFramePr>
            <a:graphicFrameLocks noChangeAspect="1"/>
          </p:cNvGraphicFramePr>
          <p:nvPr/>
        </p:nvGraphicFramePr>
        <p:xfrm>
          <a:off x="1981200" y="1905000"/>
          <a:ext cx="392113" cy="463550"/>
        </p:xfrm>
        <a:graphic>
          <a:graphicData uri="http://schemas.openxmlformats.org/presentationml/2006/ole">
            <mc:AlternateContent xmlns:mc="http://schemas.openxmlformats.org/markup-compatibility/2006">
              <mc:Choice xmlns:v="urn:schemas-microsoft-com:vml" Requires="v">
                <p:oleObj spid="_x0000_s42144" name="公式" r:id="rId8" imgW="139579" imgH="164957" progId="Equation.3">
                  <p:embed/>
                </p:oleObj>
              </mc:Choice>
              <mc:Fallback>
                <p:oleObj name="公式" r:id="rId8" imgW="139579" imgH="164957"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1905000"/>
                        <a:ext cx="3921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13"/>
          <p:cNvGraphicFramePr>
            <a:graphicFrameLocks noChangeAspect="1"/>
          </p:cNvGraphicFramePr>
          <p:nvPr/>
        </p:nvGraphicFramePr>
        <p:xfrm>
          <a:off x="1295400" y="4114800"/>
          <a:ext cx="1752600" cy="515938"/>
        </p:xfrm>
        <a:graphic>
          <a:graphicData uri="http://schemas.openxmlformats.org/presentationml/2006/ole">
            <mc:AlternateContent xmlns:mc="http://schemas.openxmlformats.org/markup-compatibility/2006">
              <mc:Choice xmlns:v="urn:schemas-microsoft-com:vml" Requires="v">
                <p:oleObj spid="_x0000_s42145" name="公式" r:id="rId10" imgW="647700" imgH="190500" progId="Equation.3">
                  <p:embed/>
                </p:oleObj>
              </mc:Choice>
              <mc:Fallback>
                <p:oleObj name="公式" r:id="rId10" imgW="647700" imgH="1905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4114800"/>
                        <a:ext cx="17526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Line 14"/>
          <p:cNvSpPr>
            <a:spLocks noChangeShapeType="1"/>
          </p:cNvSpPr>
          <p:nvPr/>
        </p:nvSpPr>
        <p:spPr bwMode="auto">
          <a:xfrm>
            <a:off x="4876800" y="38100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15"/>
          <p:cNvSpPr>
            <a:spLocks noChangeShapeType="1"/>
          </p:cNvSpPr>
          <p:nvPr/>
        </p:nvSpPr>
        <p:spPr bwMode="auto">
          <a:xfrm>
            <a:off x="4800600" y="11430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6"/>
          <p:cNvSpPr>
            <a:spLocks noChangeShapeType="1"/>
          </p:cNvSpPr>
          <p:nvPr/>
        </p:nvSpPr>
        <p:spPr bwMode="auto">
          <a:xfrm>
            <a:off x="4876800" y="3816350"/>
            <a:ext cx="914400" cy="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0" name="Line 17"/>
          <p:cNvSpPr>
            <a:spLocks noChangeShapeType="1"/>
          </p:cNvSpPr>
          <p:nvPr/>
        </p:nvSpPr>
        <p:spPr bwMode="auto">
          <a:xfrm flipV="1">
            <a:off x="4876800" y="2978150"/>
            <a:ext cx="0" cy="8382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2001" name="Object 18"/>
          <p:cNvGraphicFramePr>
            <a:graphicFrameLocks noChangeAspect="1"/>
          </p:cNvGraphicFramePr>
          <p:nvPr/>
        </p:nvGraphicFramePr>
        <p:xfrm>
          <a:off x="5681663" y="3302000"/>
          <a:ext cx="409575" cy="477838"/>
        </p:xfrm>
        <a:graphic>
          <a:graphicData uri="http://schemas.openxmlformats.org/presentationml/2006/ole">
            <mc:AlternateContent xmlns:mc="http://schemas.openxmlformats.org/markup-compatibility/2006">
              <mc:Choice xmlns:v="urn:schemas-microsoft-com:vml" Requires="v">
                <p:oleObj spid="_x0000_s42146" name="公式" r:id="rId12" imgW="152202" imgH="177569" progId="Equation.3">
                  <p:embed/>
                </p:oleObj>
              </mc:Choice>
              <mc:Fallback>
                <p:oleObj name="公式" r:id="rId12" imgW="152202" imgH="177569"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81663" y="3302000"/>
                        <a:ext cx="409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9"/>
          <p:cNvGraphicFramePr>
            <a:graphicFrameLocks noChangeAspect="1"/>
          </p:cNvGraphicFramePr>
          <p:nvPr/>
        </p:nvGraphicFramePr>
        <p:xfrm>
          <a:off x="4689475" y="2538413"/>
          <a:ext cx="463550" cy="569912"/>
        </p:xfrm>
        <a:graphic>
          <a:graphicData uri="http://schemas.openxmlformats.org/presentationml/2006/ole">
            <mc:AlternateContent xmlns:mc="http://schemas.openxmlformats.org/markup-compatibility/2006">
              <mc:Choice xmlns:v="urn:schemas-microsoft-com:vml" Requires="v">
                <p:oleObj spid="_x0000_s42147" name="公式" r:id="rId14" imgW="164957" imgH="203024" progId="Equation.3">
                  <p:embed/>
                </p:oleObj>
              </mc:Choice>
              <mc:Fallback>
                <p:oleObj name="公式" r:id="rId14" imgW="164957" imgH="203024"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9475" y="2538413"/>
                        <a:ext cx="46355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3" name="Object 20"/>
          <p:cNvGraphicFramePr>
            <a:graphicFrameLocks noChangeAspect="1"/>
          </p:cNvGraphicFramePr>
          <p:nvPr/>
        </p:nvGraphicFramePr>
        <p:xfrm>
          <a:off x="5334000" y="3962400"/>
          <a:ext cx="2667000" cy="628650"/>
        </p:xfrm>
        <a:graphic>
          <a:graphicData uri="http://schemas.openxmlformats.org/presentationml/2006/ole">
            <mc:AlternateContent xmlns:mc="http://schemas.openxmlformats.org/markup-compatibility/2006">
              <mc:Choice xmlns:v="urn:schemas-microsoft-com:vml" Requires="v">
                <p:oleObj spid="_x0000_s42148" name="公式" r:id="rId16" imgW="1129810" imgH="266584" progId="Equation.3">
                  <p:embed/>
                </p:oleObj>
              </mc:Choice>
              <mc:Fallback>
                <p:oleObj name="公式" r:id="rId16" imgW="1129810" imgH="266584"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3962400"/>
                        <a:ext cx="26670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3653" name="Oval 21"/>
          <p:cNvSpPr>
            <a:spLocks noChangeArrowheads="1"/>
          </p:cNvSpPr>
          <p:nvPr/>
        </p:nvSpPr>
        <p:spPr bwMode="auto">
          <a:xfrm>
            <a:off x="2057400" y="30480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54" name="Oval 22"/>
          <p:cNvSpPr>
            <a:spLocks noChangeArrowheads="1"/>
          </p:cNvSpPr>
          <p:nvPr/>
        </p:nvSpPr>
        <p:spPr bwMode="auto">
          <a:xfrm>
            <a:off x="4800600" y="37338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55" name="Oval 23"/>
          <p:cNvSpPr>
            <a:spLocks noChangeArrowheads="1"/>
          </p:cNvSpPr>
          <p:nvPr/>
        </p:nvSpPr>
        <p:spPr bwMode="auto">
          <a:xfrm>
            <a:off x="152400" y="48006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2007" name="Object 24"/>
          <p:cNvGraphicFramePr>
            <a:graphicFrameLocks noChangeAspect="1"/>
          </p:cNvGraphicFramePr>
          <p:nvPr/>
        </p:nvGraphicFramePr>
        <p:xfrm>
          <a:off x="457200" y="4572000"/>
          <a:ext cx="8518525" cy="1828800"/>
        </p:xfrm>
        <a:graphic>
          <a:graphicData uri="http://schemas.openxmlformats.org/presentationml/2006/ole">
            <mc:AlternateContent xmlns:mc="http://schemas.openxmlformats.org/markup-compatibility/2006">
              <mc:Choice xmlns:v="urn:schemas-microsoft-com:vml" Requires="v">
                <p:oleObj spid="_x0000_s42149" name="公式" r:id="rId18" imgW="3784600" imgH="812800" progId="Equation.3">
                  <p:embed/>
                </p:oleObj>
              </mc:Choice>
              <mc:Fallback>
                <p:oleObj name="公式" r:id="rId18" imgW="3784600" imgH="812800"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0"/>
                        <a:ext cx="8518525" cy="182880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3657" name="Oval 25"/>
          <p:cNvSpPr>
            <a:spLocks noChangeArrowheads="1"/>
          </p:cNvSpPr>
          <p:nvPr/>
        </p:nvSpPr>
        <p:spPr bwMode="auto">
          <a:xfrm>
            <a:off x="152400" y="5410200"/>
            <a:ext cx="152400" cy="152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58" name="Oval 26"/>
          <p:cNvSpPr>
            <a:spLocks noChangeArrowheads="1"/>
          </p:cNvSpPr>
          <p:nvPr/>
        </p:nvSpPr>
        <p:spPr bwMode="auto">
          <a:xfrm>
            <a:off x="5486400" y="3733800"/>
            <a:ext cx="152400" cy="152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59" name="Oval 27"/>
          <p:cNvSpPr>
            <a:spLocks noChangeArrowheads="1"/>
          </p:cNvSpPr>
          <p:nvPr/>
        </p:nvSpPr>
        <p:spPr bwMode="auto">
          <a:xfrm>
            <a:off x="2057400" y="3733800"/>
            <a:ext cx="152400" cy="152400"/>
          </a:xfrm>
          <a:prstGeom prst="ellipse">
            <a:avLst/>
          </a:prstGeom>
          <a:solidFill>
            <a:srgbClr val="006600"/>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60" name="Oval 28"/>
          <p:cNvSpPr>
            <a:spLocks noChangeArrowheads="1"/>
          </p:cNvSpPr>
          <p:nvPr/>
        </p:nvSpPr>
        <p:spPr bwMode="auto">
          <a:xfrm>
            <a:off x="152400" y="6019800"/>
            <a:ext cx="152400" cy="152400"/>
          </a:xfrm>
          <a:prstGeom prst="ellipse">
            <a:avLst/>
          </a:prstGeom>
          <a:solidFill>
            <a:srgbClr val="0033CC"/>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61" name="Oval 29"/>
          <p:cNvSpPr>
            <a:spLocks noChangeArrowheads="1"/>
          </p:cNvSpPr>
          <p:nvPr/>
        </p:nvSpPr>
        <p:spPr bwMode="auto">
          <a:xfrm>
            <a:off x="7543800" y="3733800"/>
            <a:ext cx="152400" cy="152400"/>
          </a:xfrm>
          <a:prstGeom prst="ellipse">
            <a:avLst/>
          </a:prstGeom>
          <a:solidFill>
            <a:srgbClr val="0033CC"/>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3662" name="Oval 30"/>
          <p:cNvSpPr>
            <a:spLocks noChangeArrowheads="1"/>
          </p:cNvSpPr>
          <p:nvPr/>
        </p:nvSpPr>
        <p:spPr bwMode="auto">
          <a:xfrm>
            <a:off x="3733800" y="3733800"/>
            <a:ext cx="152400" cy="152400"/>
          </a:xfrm>
          <a:prstGeom prst="ellipse">
            <a:avLst/>
          </a:prstGeom>
          <a:solidFill>
            <a:srgbClr val="0033CC"/>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29"/>
          <p:cNvSpPr/>
          <p:nvPr/>
        </p:nvSpPr>
        <p:spPr bwMode="auto">
          <a:xfrm>
            <a:off x="533400" y="5181600"/>
            <a:ext cx="5334000" cy="685800"/>
          </a:xfrm>
          <a:prstGeom prst="rect">
            <a:avLst/>
          </a:prstGeom>
          <a:solidFill>
            <a:schemeClr val="accent3">
              <a:lumMod val="95000"/>
            </a:schemeClr>
          </a:solidFill>
          <a:ln w="9525" cap="flat" cmpd="sng" algn="ctr">
            <a:noFill/>
            <a:prstDash val="solid"/>
            <a:round/>
            <a:headEnd type="none" w="med" len="med"/>
            <a:tailEnd type="none" w="med" len="med"/>
          </a:ln>
          <a:effectLst/>
        </p:spPr>
        <p:txBody>
          <a:bodyPr/>
          <a:lstStyle/>
          <a:p>
            <a:pPr eaLnBrk="1" hangingPunct="1">
              <a:defRPr/>
            </a:pPr>
            <a:endParaRPr lang="zh-CN" altLang="en-US">
              <a:latin typeface="Arial" charset="0"/>
            </a:endParaRPr>
          </a:p>
        </p:txBody>
      </p:sp>
      <p:graphicFrame>
        <p:nvGraphicFramePr>
          <p:cNvPr id="42015" name="Object 30"/>
          <p:cNvGraphicFramePr>
            <a:graphicFrameLocks noChangeAspect="1"/>
          </p:cNvGraphicFramePr>
          <p:nvPr/>
        </p:nvGraphicFramePr>
        <p:xfrm>
          <a:off x="3962400" y="3429000"/>
          <a:ext cx="928688" cy="419100"/>
        </p:xfrm>
        <a:graphic>
          <a:graphicData uri="http://schemas.openxmlformats.org/presentationml/2006/ole">
            <mc:AlternateContent xmlns:mc="http://schemas.openxmlformats.org/markup-compatibility/2006">
              <mc:Choice xmlns:v="urn:schemas-microsoft-com:vml" Requires="v">
                <p:oleObj spid="_x0000_s42150" name="Equation" r:id="rId20" imgW="393359" imgH="177646" progId="Equation.3">
                  <p:embed/>
                </p:oleObj>
              </mc:Choice>
              <mc:Fallback>
                <p:oleObj name="Equation" r:id="rId20" imgW="393359" imgH="177646"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2400" y="3429000"/>
                        <a:ext cx="9286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16" name="Object 31"/>
          <p:cNvGraphicFramePr>
            <a:graphicFrameLocks noChangeAspect="1"/>
          </p:cNvGraphicFramePr>
          <p:nvPr/>
        </p:nvGraphicFramePr>
        <p:xfrm>
          <a:off x="3948113" y="1084263"/>
          <a:ext cx="1109662" cy="538162"/>
        </p:xfrm>
        <a:graphic>
          <a:graphicData uri="http://schemas.openxmlformats.org/presentationml/2006/ole">
            <mc:AlternateContent xmlns:mc="http://schemas.openxmlformats.org/markup-compatibility/2006">
              <mc:Choice xmlns:v="urn:schemas-microsoft-com:vml" Requires="v">
                <p:oleObj spid="_x0000_s42151" name="Equation" r:id="rId22" imgW="469900" imgH="228600" progId="Equation.3">
                  <p:embed/>
                </p:oleObj>
              </mc:Choice>
              <mc:Fallback>
                <p:oleObj name="Equation" r:id="rId22" imgW="469900" imgH="2286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48113" y="1084263"/>
                        <a:ext cx="110966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2017" name="Straight Connector 33"/>
          <p:cNvCxnSpPr>
            <a:cxnSpLocks noChangeShapeType="1"/>
          </p:cNvCxnSpPr>
          <p:nvPr/>
        </p:nvCxnSpPr>
        <p:spPr bwMode="auto">
          <a:xfrm flipH="1">
            <a:off x="1676400" y="3124200"/>
            <a:ext cx="2159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2018" name="Straight Arrow Connector 35"/>
          <p:cNvCxnSpPr>
            <a:cxnSpLocks noChangeShapeType="1"/>
          </p:cNvCxnSpPr>
          <p:nvPr/>
        </p:nvCxnSpPr>
        <p:spPr bwMode="auto">
          <a:xfrm>
            <a:off x="1752600" y="2438400"/>
            <a:ext cx="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42019" name="Object 12"/>
          <p:cNvGraphicFramePr>
            <a:graphicFrameLocks noChangeAspect="1"/>
          </p:cNvGraphicFramePr>
          <p:nvPr/>
        </p:nvGraphicFramePr>
        <p:xfrm>
          <a:off x="1600200" y="2092325"/>
          <a:ext cx="304800" cy="387350"/>
        </p:xfrm>
        <a:graphic>
          <a:graphicData uri="http://schemas.openxmlformats.org/presentationml/2006/ole">
            <mc:AlternateContent xmlns:mc="http://schemas.openxmlformats.org/markup-compatibility/2006">
              <mc:Choice xmlns:v="urn:schemas-microsoft-com:vml" Requires="v">
                <p:oleObj spid="_x0000_s42152" name="公式" r:id="rId24" imgW="139579" imgH="177646" progId="Equation.3">
                  <p:embed/>
                </p:oleObj>
              </mc:Choice>
              <mc:Fallback>
                <p:oleObj name="公式" r:id="rId24" imgW="139579" imgH="177646" progId="Equation.3">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00200" y="2092325"/>
                        <a:ext cx="3048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2020" name="Straight Arrow Connector 38"/>
          <p:cNvCxnSpPr>
            <a:cxnSpLocks noChangeShapeType="1"/>
          </p:cNvCxnSpPr>
          <p:nvPr/>
        </p:nvCxnSpPr>
        <p:spPr bwMode="auto">
          <a:xfrm flipV="1">
            <a:off x="1752600" y="1219200"/>
            <a:ext cx="0"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93653"/>
                                        </p:tgtEl>
                                        <p:attrNameLst>
                                          <p:attrName>style.visibility</p:attrName>
                                        </p:attrNameLst>
                                      </p:cBhvr>
                                      <p:to>
                                        <p:strVal val="visible"/>
                                      </p:to>
                                    </p:set>
                                    <p:animEffect transition="in" filter="randombar(horizontal)">
                                      <p:cBhvr>
                                        <p:cTn id="7" dur="500"/>
                                        <p:tgtEl>
                                          <p:spTgt spid="109365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93654"/>
                                        </p:tgtEl>
                                        <p:attrNameLst>
                                          <p:attrName>style.visibility</p:attrName>
                                        </p:attrNameLst>
                                      </p:cBhvr>
                                      <p:to>
                                        <p:strVal val="visible"/>
                                      </p:to>
                                    </p:set>
                                    <p:animEffect transition="in" filter="randombar(horizontal)">
                                      <p:cBhvr>
                                        <p:cTn id="10" dur="500"/>
                                        <p:tgtEl>
                                          <p:spTgt spid="109365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93655"/>
                                        </p:tgtEl>
                                        <p:attrNameLst>
                                          <p:attrName>style.visibility</p:attrName>
                                        </p:attrNameLst>
                                      </p:cBhvr>
                                      <p:to>
                                        <p:strVal val="visible"/>
                                      </p:to>
                                    </p:set>
                                    <p:animEffect transition="in" filter="randombar(horizontal)">
                                      <p:cBhvr>
                                        <p:cTn id="13" dur="500"/>
                                        <p:tgtEl>
                                          <p:spTgt spid="10936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093659"/>
                                        </p:tgtEl>
                                        <p:attrNameLst>
                                          <p:attrName>style.visibility</p:attrName>
                                        </p:attrNameLst>
                                      </p:cBhvr>
                                      <p:to>
                                        <p:strVal val="visible"/>
                                      </p:to>
                                    </p:set>
                                    <p:animEffect transition="in" filter="randombar(horizontal)">
                                      <p:cBhvr>
                                        <p:cTn id="18" dur="500"/>
                                        <p:tgtEl>
                                          <p:spTgt spid="109365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93658"/>
                                        </p:tgtEl>
                                        <p:attrNameLst>
                                          <p:attrName>style.visibility</p:attrName>
                                        </p:attrNameLst>
                                      </p:cBhvr>
                                      <p:to>
                                        <p:strVal val="visible"/>
                                      </p:to>
                                    </p:set>
                                    <p:animEffect transition="in" filter="randombar(horizontal)">
                                      <p:cBhvr>
                                        <p:cTn id="21" dur="500"/>
                                        <p:tgtEl>
                                          <p:spTgt spid="109365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93657"/>
                                        </p:tgtEl>
                                        <p:attrNameLst>
                                          <p:attrName>style.visibility</p:attrName>
                                        </p:attrNameLst>
                                      </p:cBhvr>
                                      <p:to>
                                        <p:strVal val="visible"/>
                                      </p:to>
                                    </p:set>
                                    <p:animEffect transition="in" filter="randombar(horizontal)">
                                      <p:cBhvr>
                                        <p:cTn id="24" dur="500"/>
                                        <p:tgtEl>
                                          <p:spTgt spid="10936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xit" presetSubtype="10" fill="hold" grpId="0" nodeType="clickEffect">
                                  <p:stCondLst>
                                    <p:cond delay="0"/>
                                  </p:stCondLst>
                                  <p:childTnLst>
                                    <p:animEffect transition="out" filter="blinds(horizontal)">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093662"/>
                                        </p:tgtEl>
                                        <p:attrNameLst>
                                          <p:attrName>style.visibility</p:attrName>
                                        </p:attrNameLst>
                                      </p:cBhvr>
                                      <p:to>
                                        <p:strVal val="visible"/>
                                      </p:to>
                                    </p:set>
                                    <p:animEffect transition="in" filter="randombar(horizontal)">
                                      <p:cBhvr>
                                        <p:cTn id="34" dur="500"/>
                                        <p:tgtEl>
                                          <p:spTgt spid="109366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093661"/>
                                        </p:tgtEl>
                                        <p:attrNameLst>
                                          <p:attrName>style.visibility</p:attrName>
                                        </p:attrNameLst>
                                      </p:cBhvr>
                                      <p:to>
                                        <p:strVal val="visible"/>
                                      </p:to>
                                    </p:set>
                                    <p:animEffect transition="in" filter="randombar(horizontal)">
                                      <p:cBhvr>
                                        <p:cTn id="37" dur="500"/>
                                        <p:tgtEl>
                                          <p:spTgt spid="109366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093660"/>
                                        </p:tgtEl>
                                        <p:attrNameLst>
                                          <p:attrName>style.visibility</p:attrName>
                                        </p:attrNameLst>
                                      </p:cBhvr>
                                      <p:to>
                                        <p:strVal val="visible"/>
                                      </p:to>
                                    </p:set>
                                    <p:animEffect transition="in" filter="randombar(horizontal)">
                                      <p:cBhvr>
                                        <p:cTn id="40" dur="500"/>
                                        <p:tgtEl>
                                          <p:spTgt spid="1093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53" grpId="0" animBg="1"/>
      <p:bldP spid="1093654" grpId="0" animBg="1"/>
      <p:bldP spid="1093655" grpId="0" animBg="1"/>
      <p:bldP spid="1093657" grpId="0" animBg="1"/>
      <p:bldP spid="1093658" grpId="0" animBg="1"/>
      <p:bldP spid="1093659" grpId="0" animBg="1"/>
      <p:bldP spid="1093660" grpId="0" animBg="1"/>
      <p:bldP spid="1093661" grpId="0" animBg="1"/>
      <p:bldP spid="1093662"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47FC2FD-3575-4799-8D84-3368418A33DE}" type="slidenum">
              <a:rPr lang="en-US" altLang="zh-CN" sz="800" b="0" smtClean="0"/>
              <a:pPr>
                <a:spcBef>
                  <a:spcPct val="0"/>
                </a:spcBef>
                <a:buFontTx/>
                <a:buNone/>
              </a:pPr>
              <a:t>38</a:t>
            </a:fld>
            <a:endParaRPr lang="en-US" altLang="zh-CN" sz="800" b="0" smtClean="0"/>
          </a:p>
        </p:txBody>
      </p:sp>
      <p:sp>
        <p:nvSpPr>
          <p:cNvPr id="44035" name="Rectangle 2"/>
          <p:cNvSpPr>
            <a:spLocks noGrp="1" noChangeArrowheads="1"/>
          </p:cNvSpPr>
          <p:nvPr>
            <p:ph type="title"/>
          </p:nvPr>
        </p:nvSpPr>
        <p:spPr>
          <a:xfrm>
            <a:off x="457200" y="381000"/>
            <a:ext cx="8229600" cy="685800"/>
          </a:xfrm>
        </p:spPr>
        <p:txBody>
          <a:bodyPr/>
          <a:lstStyle/>
          <a:p>
            <a:pPr eaLnBrk="1" hangingPunct="1"/>
            <a:r>
              <a:rPr lang="zh-CN" altLang="en-US" smtClean="0">
                <a:solidFill>
                  <a:srgbClr val="792B25"/>
                </a:solidFill>
              </a:rPr>
              <a:t>共形变换</a:t>
            </a:r>
          </a:p>
        </p:txBody>
      </p:sp>
      <p:sp>
        <p:nvSpPr>
          <p:cNvPr id="44036" name="Line 3"/>
          <p:cNvSpPr>
            <a:spLocks noChangeShapeType="1"/>
          </p:cNvSpPr>
          <p:nvPr/>
        </p:nvSpPr>
        <p:spPr bwMode="auto">
          <a:xfrm>
            <a:off x="457200" y="38862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Line 4"/>
          <p:cNvSpPr>
            <a:spLocks noChangeShapeType="1"/>
          </p:cNvSpPr>
          <p:nvPr/>
        </p:nvSpPr>
        <p:spPr bwMode="auto">
          <a:xfrm>
            <a:off x="457200" y="12192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Line 5"/>
          <p:cNvSpPr>
            <a:spLocks noChangeShapeType="1"/>
          </p:cNvSpPr>
          <p:nvPr/>
        </p:nvSpPr>
        <p:spPr bwMode="auto">
          <a:xfrm flipV="1">
            <a:off x="2133600" y="3200400"/>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6"/>
          <p:cNvSpPr>
            <a:spLocks noChangeShapeType="1"/>
          </p:cNvSpPr>
          <p:nvPr/>
        </p:nvSpPr>
        <p:spPr bwMode="auto">
          <a:xfrm>
            <a:off x="2133600" y="3200400"/>
            <a:ext cx="914400" cy="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040" name="Line 7"/>
          <p:cNvSpPr>
            <a:spLocks noChangeShapeType="1"/>
          </p:cNvSpPr>
          <p:nvPr/>
        </p:nvSpPr>
        <p:spPr bwMode="auto">
          <a:xfrm flipV="1">
            <a:off x="2133600" y="2362200"/>
            <a:ext cx="0" cy="8382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41" name="Object 8"/>
          <p:cNvGraphicFramePr>
            <a:graphicFrameLocks noChangeAspect="1"/>
          </p:cNvGraphicFramePr>
          <p:nvPr/>
        </p:nvGraphicFramePr>
        <p:xfrm>
          <a:off x="2133600" y="3352800"/>
          <a:ext cx="280988" cy="393700"/>
        </p:xfrm>
        <a:graphic>
          <a:graphicData uri="http://schemas.openxmlformats.org/presentationml/2006/ole">
            <mc:AlternateContent xmlns:mc="http://schemas.openxmlformats.org/markup-compatibility/2006">
              <mc:Choice xmlns:v="urn:schemas-microsoft-com:vml" Requires="v">
                <p:oleObj spid="_x0000_s44156" name="公式" r:id="rId3" imgW="126725" imgH="177415" progId="Equation.3">
                  <p:embed/>
                </p:oleObj>
              </mc:Choice>
              <mc:Fallback>
                <p:oleObj name="公式" r:id="rId3" imgW="126725" imgH="17741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9"/>
          <p:cNvGraphicFramePr>
            <a:graphicFrameLocks noChangeAspect="1"/>
          </p:cNvGraphicFramePr>
          <p:nvPr/>
        </p:nvGraphicFramePr>
        <p:xfrm>
          <a:off x="3048000" y="3048000"/>
          <a:ext cx="341313" cy="374650"/>
        </p:xfrm>
        <a:graphic>
          <a:graphicData uri="http://schemas.openxmlformats.org/presentationml/2006/ole">
            <mc:AlternateContent xmlns:mc="http://schemas.openxmlformats.org/markup-compatibility/2006">
              <mc:Choice xmlns:v="urn:schemas-microsoft-com:vml" Requires="v">
                <p:oleObj spid="_x0000_s44157" name="公式" r:id="rId5" imgW="126835" imgH="139518" progId="Equation.3">
                  <p:embed/>
                </p:oleObj>
              </mc:Choice>
              <mc:Fallback>
                <p:oleObj name="公式" r:id="rId5" imgW="126835" imgH="139518"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048000"/>
                        <a:ext cx="3413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10"/>
          <p:cNvGraphicFramePr>
            <a:graphicFrameLocks noChangeAspect="1"/>
          </p:cNvGraphicFramePr>
          <p:nvPr/>
        </p:nvGraphicFramePr>
        <p:xfrm>
          <a:off x="1981200" y="1981200"/>
          <a:ext cx="392113" cy="463550"/>
        </p:xfrm>
        <a:graphic>
          <a:graphicData uri="http://schemas.openxmlformats.org/presentationml/2006/ole">
            <mc:AlternateContent xmlns:mc="http://schemas.openxmlformats.org/markup-compatibility/2006">
              <mc:Choice xmlns:v="urn:schemas-microsoft-com:vml" Requires="v">
                <p:oleObj spid="_x0000_s44158" name="公式" r:id="rId7" imgW="139579" imgH="164957" progId="Equation.3">
                  <p:embed/>
                </p:oleObj>
              </mc:Choice>
              <mc:Fallback>
                <p:oleObj name="公式" r:id="rId7" imgW="139579" imgH="164957"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1981200"/>
                        <a:ext cx="3921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11"/>
          <p:cNvGraphicFramePr>
            <a:graphicFrameLocks noChangeAspect="1"/>
          </p:cNvGraphicFramePr>
          <p:nvPr/>
        </p:nvGraphicFramePr>
        <p:xfrm>
          <a:off x="1371600" y="1371600"/>
          <a:ext cx="1752600" cy="515938"/>
        </p:xfrm>
        <a:graphic>
          <a:graphicData uri="http://schemas.openxmlformats.org/presentationml/2006/ole">
            <mc:AlternateContent xmlns:mc="http://schemas.openxmlformats.org/markup-compatibility/2006">
              <mc:Choice xmlns:v="urn:schemas-microsoft-com:vml" Requires="v">
                <p:oleObj spid="_x0000_s44159" name="公式" r:id="rId9" imgW="647700" imgH="190500" progId="Equation.3">
                  <p:embed/>
                </p:oleObj>
              </mc:Choice>
              <mc:Fallback>
                <p:oleObj name="公式" r:id="rId9" imgW="647700" imgH="1905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1371600"/>
                        <a:ext cx="17526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Line 12"/>
          <p:cNvSpPr>
            <a:spLocks noChangeShapeType="1"/>
          </p:cNvSpPr>
          <p:nvPr/>
        </p:nvSpPr>
        <p:spPr bwMode="auto">
          <a:xfrm>
            <a:off x="4876800" y="38862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3"/>
          <p:cNvSpPr>
            <a:spLocks noChangeShapeType="1"/>
          </p:cNvSpPr>
          <p:nvPr/>
        </p:nvSpPr>
        <p:spPr bwMode="auto">
          <a:xfrm>
            <a:off x="4800600" y="121920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4"/>
          <p:cNvSpPr>
            <a:spLocks noChangeShapeType="1"/>
          </p:cNvSpPr>
          <p:nvPr/>
        </p:nvSpPr>
        <p:spPr bwMode="auto">
          <a:xfrm>
            <a:off x="4876800" y="3892550"/>
            <a:ext cx="914400" cy="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048" name="Line 15"/>
          <p:cNvSpPr>
            <a:spLocks noChangeShapeType="1"/>
          </p:cNvSpPr>
          <p:nvPr/>
        </p:nvSpPr>
        <p:spPr bwMode="auto">
          <a:xfrm flipV="1">
            <a:off x="4876800" y="3054350"/>
            <a:ext cx="0" cy="838200"/>
          </a:xfrm>
          <a:prstGeom prst="line">
            <a:avLst/>
          </a:prstGeom>
          <a:noFill/>
          <a:ln w="19050">
            <a:solidFill>
              <a:srgbClr val="0033CC"/>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49" name="Object 16"/>
          <p:cNvGraphicFramePr>
            <a:graphicFrameLocks noChangeAspect="1"/>
          </p:cNvGraphicFramePr>
          <p:nvPr/>
        </p:nvGraphicFramePr>
        <p:xfrm>
          <a:off x="5681663" y="3378200"/>
          <a:ext cx="409575" cy="477838"/>
        </p:xfrm>
        <a:graphic>
          <a:graphicData uri="http://schemas.openxmlformats.org/presentationml/2006/ole">
            <mc:AlternateContent xmlns:mc="http://schemas.openxmlformats.org/markup-compatibility/2006">
              <mc:Choice xmlns:v="urn:schemas-microsoft-com:vml" Requires="v">
                <p:oleObj spid="_x0000_s44160" name="公式" r:id="rId11" imgW="152202" imgH="177569" progId="Equation.3">
                  <p:embed/>
                </p:oleObj>
              </mc:Choice>
              <mc:Fallback>
                <p:oleObj name="公式" r:id="rId11" imgW="152202" imgH="17756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1663" y="3378200"/>
                        <a:ext cx="409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0" name="Object 17"/>
          <p:cNvGraphicFramePr>
            <a:graphicFrameLocks noChangeAspect="1"/>
          </p:cNvGraphicFramePr>
          <p:nvPr/>
        </p:nvGraphicFramePr>
        <p:xfrm>
          <a:off x="4689475" y="2614613"/>
          <a:ext cx="463550" cy="569912"/>
        </p:xfrm>
        <a:graphic>
          <a:graphicData uri="http://schemas.openxmlformats.org/presentationml/2006/ole">
            <mc:AlternateContent xmlns:mc="http://schemas.openxmlformats.org/markup-compatibility/2006">
              <mc:Choice xmlns:v="urn:schemas-microsoft-com:vml" Requires="v">
                <p:oleObj spid="_x0000_s44161" name="公式" r:id="rId13" imgW="164957" imgH="203024" progId="Equation.3">
                  <p:embed/>
                </p:oleObj>
              </mc:Choice>
              <mc:Fallback>
                <p:oleObj name="公式" r:id="rId13" imgW="164957" imgH="203024"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9475" y="2614613"/>
                        <a:ext cx="46355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1" name="Object 18"/>
          <p:cNvGraphicFramePr>
            <a:graphicFrameLocks noChangeAspect="1"/>
          </p:cNvGraphicFramePr>
          <p:nvPr/>
        </p:nvGraphicFramePr>
        <p:xfrm>
          <a:off x="5410200" y="1371600"/>
          <a:ext cx="2667000" cy="628650"/>
        </p:xfrm>
        <a:graphic>
          <a:graphicData uri="http://schemas.openxmlformats.org/presentationml/2006/ole">
            <mc:AlternateContent xmlns:mc="http://schemas.openxmlformats.org/markup-compatibility/2006">
              <mc:Choice xmlns:v="urn:schemas-microsoft-com:vml" Requires="v">
                <p:oleObj spid="_x0000_s44162" name="公式" r:id="rId15" imgW="1129810" imgH="266584" progId="Equation.3">
                  <p:embed/>
                </p:oleObj>
              </mc:Choice>
              <mc:Fallback>
                <p:oleObj name="公式" r:id="rId15" imgW="1129810" imgH="266584"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1371600"/>
                        <a:ext cx="26670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29"/>
          <p:cNvGraphicFramePr>
            <a:graphicFrameLocks noChangeAspect="1"/>
          </p:cNvGraphicFramePr>
          <p:nvPr/>
        </p:nvGraphicFramePr>
        <p:xfrm>
          <a:off x="0" y="5353050"/>
          <a:ext cx="9144000" cy="1047750"/>
        </p:xfrm>
        <a:graphic>
          <a:graphicData uri="http://schemas.openxmlformats.org/presentationml/2006/ole">
            <mc:AlternateContent xmlns:mc="http://schemas.openxmlformats.org/markup-compatibility/2006">
              <mc:Choice xmlns:v="urn:schemas-microsoft-com:vml" Requires="v">
                <p:oleObj spid="_x0000_s44163" name="公式" r:id="rId17" imgW="4318000" imgH="495300" progId="Equation.3">
                  <p:embed/>
                </p:oleObj>
              </mc:Choice>
              <mc:Fallback>
                <p:oleObj name="公式" r:id="rId17" imgW="4318000" imgH="49530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5353050"/>
                        <a:ext cx="91440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10" name="Text Box 30"/>
          <p:cNvSpPr txBox="1">
            <a:spLocks noChangeArrowheads="1"/>
          </p:cNvSpPr>
          <p:nvPr/>
        </p:nvSpPr>
        <p:spPr bwMode="auto">
          <a:xfrm>
            <a:off x="2819400" y="61722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006600"/>
                </a:solidFill>
              </a:rPr>
              <a:t>求阴极上的电荷分布？</a:t>
            </a:r>
          </a:p>
        </p:txBody>
      </p:sp>
      <p:sp>
        <p:nvSpPr>
          <p:cNvPr id="1095711" name="Rectangle 31"/>
          <p:cNvSpPr>
            <a:spLocks noChangeArrowheads="1"/>
          </p:cNvSpPr>
          <p:nvPr/>
        </p:nvSpPr>
        <p:spPr bwMode="auto">
          <a:xfrm>
            <a:off x="838200" y="3810000"/>
            <a:ext cx="457200" cy="15240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5712" name="Rectangle 32"/>
          <p:cNvSpPr>
            <a:spLocks noChangeArrowheads="1"/>
          </p:cNvSpPr>
          <p:nvPr/>
        </p:nvSpPr>
        <p:spPr bwMode="auto">
          <a:xfrm>
            <a:off x="2057400" y="3352800"/>
            <a:ext cx="152400" cy="381000"/>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4056" name="Object 33"/>
          <p:cNvGraphicFramePr>
            <a:graphicFrameLocks noChangeAspect="1"/>
          </p:cNvGraphicFramePr>
          <p:nvPr/>
        </p:nvGraphicFramePr>
        <p:xfrm>
          <a:off x="5562600" y="4267200"/>
          <a:ext cx="2901950" cy="1035050"/>
        </p:xfrm>
        <a:graphic>
          <a:graphicData uri="http://schemas.openxmlformats.org/presentationml/2006/ole">
            <mc:AlternateContent xmlns:mc="http://schemas.openxmlformats.org/markup-compatibility/2006">
              <mc:Choice xmlns:v="urn:schemas-microsoft-com:vml" Requires="v">
                <p:oleObj spid="_x0000_s44164" name="公式" r:id="rId19" imgW="1104900" imgH="393700" progId="Equation.3">
                  <p:embed/>
                </p:oleObj>
              </mc:Choice>
              <mc:Fallback>
                <p:oleObj name="公式" r:id="rId19" imgW="1104900" imgH="39370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2600" y="4267200"/>
                        <a:ext cx="290195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95710"/>
                                        </p:tgtEl>
                                        <p:attrNameLst>
                                          <p:attrName>style.visibility</p:attrName>
                                        </p:attrNameLst>
                                      </p:cBhvr>
                                      <p:to>
                                        <p:strVal val="visible"/>
                                      </p:to>
                                    </p:set>
                                    <p:animEffect transition="in" filter="fade">
                                      <p:cBhvr>
                                        <p:cTn id="7" dur="1000"/>
                                        <p:tgtEl>
                                          <p:spTgt spid="1095710"/>
                                        </p:tgtEl>
                                      </p:cBhvr>
                                    </p:animEffect>
                                    <p:anim calcmode="lin" valueType="num">
                                      <p:cBhvr>
                                        <p:cTn id="8" dur="1000" fill="hold"/>
                                        <p:tgtEl>
                                          <p:spTgt spid="1095710"/>
                                        </p:tgtEl>
                                        <p:attrNameLst>
                                          <p:attrName>ppt_x</p:attrName>
                                        </p:attrNameLst>
                                      </p:cBhvr>
                                      <p:tavLst>
                                        <p:tav tm="0">
                                          <p:val>
                                            <p:strVal val="#ppt_x"/>
                                          </p:val>
                                        </p:tav>
                                        <p:tav tm="100000">
                                          <p:val>
                                            <p:strVal val="#ppt_x"/>
                                          </p:val>
                                        </p:tav>
                                      </p:tavLst>
                                    </p:anim>
                                    <p:anim calcmode="lin" valueType="num">
                                      <p:cBhvr>
                                        <p:cTn id="9" dur="1000" fill="hold"/>
                                        <p:tgtEl>
                                          <p:spTgt spid="10957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95712"/>
                                        </p:tgtEl>
                                        <p:attrNameLst>
                                          <p:attrName>style.visibility</p:attrName>
                                        </p:attrNameLst>
                                      </p:cBhvr>
                                      <p:to>
                                        <p:strVal val="visible"/>
                                      </p:to>
                                    </p:set>
                                    <p:animEffect transition="in" filter="randombar(horizontal)">
                                      <p:cBhvr>
                                        <p:cTn id="14" dur="500"/>
                                        <p:tgtEl>
                                          <p:spTgt spid="109571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95711"/>
                                        </p:tgtEl>
                                        <p:attrNameLst>
                                          <p:attrName>style.visibility</p:attrName>
                                        </p:attrNameLst>
                                      </p:cBhvr>
                                      <p:to>
                                        <p:strVal val="visible"/>
                                      </p:to>
                                    </p:set>
                                    <p:animEffect transition="in" filter="randombar(horizontal)">
                                      <p:cBhvr>
                                        <p:cTn id="17" dur="500"/>
                                        <p:tgtEl>
                                          <p:spTgt spid="1095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0" grpId="0"/>
      <p:bldP spid="1095711" grpId="0" animBg="1"/>
      <p:bldP spid="10957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zh-CN" smtClean="0"/>
              <a:t>+</a:t>
            </a:r>
            <a:endParaRPr lang="zh-CN" altLang="en-US" smtClean="0"/>
          </a:p>
        </p:txBody>
      </p:sp>
      <p:sp>
        <p:nvSpPr>
          <p:cNvPr id="450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921688B5-4E3E-4D78-95E3-3D98A88D59C0}" type="slidenum">
              <a:rPr lang="en-US" altLang="zh-CN" sz="800" b="0" smtClean="0"/>
              <a:pPr>
                <a:spcBef>
                  <a:spcPct val="0"/>
                </a:spcBef>
                <a:buFontTx/>
                <a:buNone/>
              </a:pPr>
              <a:t>39</a:t>
            </a:fld>
            <a:endParaRPr lang="en-US" altLang="zh-CN" sz="800" b="0" smtClean="0"/>
          </a:p>
        </p:txBody>
      </p:sp>
      <p:pic>
        <p:nvPicPr>
          <p:cNvPr id="45060" name="Picture 3" descr="untitl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425575"/>
            <a:ext cx="640715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AD68DAE-8B24-4BF4-8F82-F6D6E0449261}" type="slidenum">
              <a:rPr lang="en-US" altLang="zh-CN" sz="800" b="0" smtClean="0"/>
              <a:pPr>
                <a:spcBef>
                  <a:spcPct val="0"/>
                </a:spcBef>
                <a:buFontTx/>
                <a:buNone/>
              </a:pPr>
              <a:t>4</a:t>
            </a:fld>
            <a:endParaRPr lang="en-US" altLang="zh-CN" sz="800" b="0" smtClean="0"/>
          </a:p>
        </p:txBody>
      </p:sp>
      <p:sp>
        <p:nvSpPr>
          <p:cNvPr id="8195" name="Rectangle 3"/>
          <p:cNvSpPr>
            <a:spLocks noGrp="1" noChangeArrowheads="1"/>
          </p:cNvSpPr>
          <p:nvPr>
            <p:ph type="body" idx="4294967295"/>
          </p:nvPr>
        </p:nvSpPr>
        <p:spPr>
          <a:xfrm>
            <a:off x="609600" y="990600"/>
            <a:ext cx="8229600" cy="5257800"/>
          </a:xfrm>
        </p:spPr>
        <p:txBody>
          <a:bodyPr/>
          <a:lstStyle/>
          <a:p>
            <a:pPr eaLnBrk="1" hangingPunct="1"/>
            <a:r>
              <a:rPr lang="zh-CN" altLang="en-US" dirty="0" smtClean="0">
                <a:solidFill>
                  <a:srgbClr val="0033CC"/>
                </a:solidFill>
              </a:rPr>
              <a:t>引理一</a:t>
            </a:r>
            <a:r>
              <a:rPr lang="zh-CN" altLang="en-US" dirty="0" smtClean="0"/>
              <a:t>：在无电荷的空间里电势不可能有极大值或极小值。</a:t>
            </a:r>
          </a:p>
        </p:txBody>
      </p:sp>
      <p:sp>
        <p:nvSpPr>
          <p:cNvPr id="8196" name="Line 4"/>
          <p:cNvSpPr>
            <a:spLocks noChangeShapeType="1"/>
          </p:cNvSpPr>
          <p:nvPr/>
        </p:nvSpPr>
        <p:spPr bwMode="auto">
          <a:xfrm flipV="1">
            <a:off x="4648200" y="2286000"/>
            <a:ext cx="609600" cy="1143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197" name="Line 5"/>
          <p:cNvSpPr>
            <a:spLocks noChangeShapeType="1"/>
          </p:cNvSpPr>
          <p:nvPr/>
        </p:nvSpPr>
        <p:spPr bwMode="auto">
          <a:xfrm flipH="1" flipV="1">
            <a:off x="3962400" y="2438400"/>
            <a:ext cx="685800" cy="990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198" name="Line 6"/>
          <p:cNvSpPr>
            <a:spLocks noChangeShapeType="1"/>
          </p:cNvSpPr>
          <p:nvPr/>
        </p:nvSpPr>
        <p:spPr bwMode="auto">
          <a:xfrm flipH="1">
            <a:off x="3581400" y="3429000"/>
            <a:ext cx="1066800" cy="609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199" name="Line 7"/>
          <p:cNvSpPr>
            <a:spLocks noChangeShapeType="1"/>
          </p:cNvSpPr>
          <p:nvPr/>
        </p:nvSpPr>
        <p:spPr bwMode="auto">
          <a:xfrm>
            <a:off x="4648200" y="3429000"/>
            <a:ext cx="609600" cy="10668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0" name="Line 8"/>
          <p:cNvSpPr>
            <a:spLocks noChangeShapeType="1"/>
          </p:cNvSpPr>
          <p:nvPr/>
        </p:nvSpPr>
        <p:spPr bwMode="auto">
          <a:xfrm flipV="1">
            <a:off x="4648200" y="3276600"/>
            <a:ext cx="1295400" cy="1524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69066" name="Oval 10"/>
          <p:cNvSpPr>
            <a:spLocks noChangeArrowheads="1"/>
          </p:cNvSpPr>
          <p:nvPr/>
        </p:nvSpPr>
        <p:spPr bwMode="auto">
          <a:xfrm>
            <a:off x="4191000" y="2895600"/>
            <a:ext cx="990600" cy="10668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069067" name="Object 11"/>
          <p:cNvGraphicFramePr>
            <a:graphicFrameLocks noChangeAspect="1"/>
          </p:cNvGraphicFramePr>
          <p:nvPr/>
        </p:nvGraphicFramePr>
        <p:xfrm>
          <a:off x="3429000" y="4876800"/>
          <a:ext cx="2552700" cy="720725"/>
        </p:xfrm>
        <a:graphic>
          <a:graphicData uri="http://schemas.openxmlformats.org/presentationml/2006/ole">
            <mc:AlternateContent xmlns:mc="http://schemas.openxmlformats.org/markup-compatibility/2006">
              <mc:Choice xmlns:v="urn:schemas-microsoft-com:vml" Requires="v">
                <p:oleObj spid="_x0000_s8215" name="公式" r:id="rId3" imgW="990170" imgH="279279" progId="Equation.3">
                  <p:embed/>
                </p:oleObj>
              </mc:Choice>
              <mc:Fallback>
                <p:oleObj name="公式" r:id="rId3" imgW="990170" imgH="27927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876800"/>
                        <a:ext cx="25527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a:spLocks noRot="1" noChangeAspect="1" noMove="1" noResize="1" noEditPoints="1" noAdjustHandles="1" noChangeArrowheads="1" noChangeShapeType="1" noTextEdit="1"/>
          </p:cNvSpPr>
          <p:nvPr/>
        </p:nvSpPr>
        <p:spPr>
          <a:xfrm>
            <a:off x="107501" y="2438400"/>
            <a:ext cx="3671198" cy="646331"/>
          </a:xfrm>
          <a:prstGeom prst="rect">
            <a:avLst/>
          </a:prstGeom>
          <a:blipFill>
            <a:blip r:embed="rId5"/>
            <a:stretch>
              <a:fillRect l="-1495" t="-6604" r="-831"/>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69066"/>
                                        </p:tgtEl>
                                        <p:attrNameLst>
                                          <p:attrName>style.visibility</p:attrName>
                                        </p:attrNameLst>
                                      </p:cBhvr>
                                      <p:to>
                                        <p:strVal val="visible"/>
                                      </p:to>
                                    </p:set>
                                    <p:animEffect transition="in" filter="randombar(horizontal)">
                                      <p:cBhvr>
                                        <p:cTn id="7" dur="500"/>
                                        <p:tgtEl>
                                          <p:spTgt spid="1069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1069067"/>
                                        </p:tgtEl>
                                        <p:attrNameLst>
                                          <p:attrName>style.visibility</p:attrName>
                                        </p:attrNameLst>
                                      </p:cBhvr>
                                      <p:to>
                                        <p:strVal val="visible"/>
                                      </p:to>
                                    </p:set>
                                    <p:animEffect transition="in" filter="fade">
                                      <p:cBhvr>
                                        <p:cTn id="12" dur="1000"/>
                                        <p:tgtEl>
                                          <p:spTgt spid="1069067"/>
                                        </p:tgtEl>
                                      </p:cBhvr>
                                    </p:animEffect>
                                    <p:anim calcmode="lin" valueType="num">
                                      <p:cBhvr>
                                        <p:cTn id="13" dur="1000" fill="hold"/>
                                        <p:tgtEl>
                                          <p:spTgt spid="1069067"/>
                                        </p:tgtEl>
                                        <p:attrNameLst>
                                          <p:attrName>ppt_x</p:attrName>
                                        </p:attrNameLst>
                                      </p:cBhvr>
                                      <p:tavLst>
                                        <p:tav tm="0">
                                          <p:val>
                                            <p:strVal val="#ppt_x"/>
                                          </p:val>
                                        </p:tav>
                                        <p:tav tm="100000">
                                          <p:val>
                                            <p:strVal val="#ppt_x"/>
                                          </p:val>
                                        </p:tav>
                                      </p:tavLst>
                                    </p:anim>
                                    <p:anim calcmode="lin" valueType="num">
                                      <p:cBhvr>
                                        <p:cTn id="14" dur="1000" fill="hold"/>
                                        <p:tgtEl>
                                          <p:spTgt spid="10690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8229600" cy="990600"/>
          </a:xfrm>
        </p:spPr>
        <p:txBody>
          <a:bodyPr/>
          <a:lstStyle/>
          <a:p>
            <a:r>
              <a:rPr lang="zh-CN" altLang="en-US" smtClean="0">
                <a:solidFill>
                  <a:srgbClr val="792B25"/>
                </a:solidFill>
              </a:rPr>
              <a:t>大作业（一）</a:t>
            </a:r>
            <a:r>
              <a:rPr lang="en-US" altLang="zh-CN" smtClean="0">
                <a:solidFill>
                  <a:srgbClr val="792B25"/>
                </a:solidFill>
              </a:rPr>
              <a:t>(5</a:t>
            </a:r>
            <a:r>
              <a:rPr lang="zh-CN" altLang="en-US" smtClean="0">
                <a:solidFill>
                  <a:srgbClr val="792B25"/>
                </a:solidFill>
              </a:rPr>
              <a:t>分</a:t>
            </a:r>
            <a:r>
              <a:rPr lang="en-US" altLang="zh-CN" smtClean="0">
                <a:solidFill>
                  <a:srgbClr val="792B25"/>
                </a:solidFill>
              </a:rPr>
              <a:t>)</a:t>
            </a:r>
            <a:endParaRPr lang="zh-CN" altLang="en-US" smtClean="0">
              <a:solidFill>
                <a:srgbClr val="792B25"/>
              </a:solidFill>
            </a:endParaRPr>
          </a:p>
        </p:txBody>
      </p:sp>
      <p:sp>
        <p:nvSpPr>
          <p:cNvPr id="46083" name="Content Placeholder 10"/>
          <p:cNvSpPr>
            <a:spLocks noGrp="1"/>
          </p:cNvSpPr>
          <p:nvPr>
            <p:ph idx="1"/>
          </p:nvPr>
        </p:nvSpPr>
        <p:spPr>
          <a:xfrm>
            <a:off x="457200" y="1066800"/>
            <a:ext cx="8229600" cy="4953000"/>
          </a:xfrm>
        </p:spPr>
        <p:txBody>
          <a:bodyPr/>
          <a:lstStyle/>
          <a:p>
            <a:r>
              <a:rPr lang="zh-CN" altLang="en-US" sz="2400" smtClean="0"/>
              <a:t>用共形变换方法求下面二维问题的电势分布，推荐的参考资料：（１）</a:t>
            </a:r>
            <a:r>
              <a:rPr lang="en-US" altLang="zh-CN" sz="2400" smtClean="0"/>
              <a:t> Tobin A. Driscoll and Lloyd N. Trefethen, 《Schwarz–Christoffel Mapping》</a:t>
            </a:r>
            <a:r>
              <a:rPr lang="zh-CN" altLang="en-US" sz="2400" smtClean="0"/>
              <a:t>（２）</a:t>
            </a:r>
            <a:r>
              <a:rPr lang="en-US" altLang="zh-CN" sz="2400" smtClean="0"/>
              <a:t> </a:t>
            </a:r>
            <a:r>
              <a:rPr lang="en-US" altLang="zh-CN" sz="2400" smtClean="0">
                <a:hlinkClick r:id="rId4"/>
              </a:rPr>
              <a:t>http://www.math.udel.edu/~driscoll/software/</a:t>
            </a:r>
            <a:r>
              <a:rPr lang="zh-CN" altLang="en-US" sz="2400" smtClean="0"/>
              <a:t>　</a:t>
            </a:r>
            <a:r>
              <a:rPr lang="zh-CN" altLang="en-US" sz="2400" smtClean="0">
                <a:solidFill>
                  <a:schemeClr val="bg2"/>
                </a:solidFill>
              </a:rPr>
              <a:t>（３）</a:t>
            </a:r>
            <a:r>
              <a:rPr lang="en-US" altLang="zh-CN" sz="2400" smtClean="0">
                <a:solidFill>
                  <a:schemeClr val="bg2"/>
                </a:solidFill>
              </a:rPr>
              <a:t>《</a:t>
            </a:r>
            <a:r>
              <a:rPr lang="zh-CN" altLang="en-US" sz="2400" smtClean="0">
                <a:solidFill>
                  <a:schemeClr val="bg2"/>
                </a:solidFill>
              </a:rPr>
              <a:t>数学物理方法</a:t>
            </a:r>
            <a:r>
              <a:rPr lang="en-US" altLang="zh-CN" sz="2400" smtClean="0">
                <a:solidFill>
                  <a:schemeClr val="bg2"/>
                </a:solidFill>
              </a:rPr>
              <a:t>》</a:t>
            </a:r>
            <a:r>
              <a:rPr lang="zh-CN" altLang="en-US" sz="2400" smtClean="0">
                <a:solidFill>
                  <a:schemeClr val="bg2"/>
                </a:solidFill>
              </a:rPr>
              <a:t>保角变换</a:t>
            </a:r>
            <a:r>
              <a:rPr lang="zh-CN" altLang="en-US" sz="2400" smtClean="0"/>
              <a:t>（４）复分析基础及工程应用（原书第</a:t>
            </a:r>
            <a:r>
              <a:rPr lang="en-US" altLang="zh-CN" sz="2400" smtClean="0"/>
              <a:t>3</a:t>
            </a:r>
            <a:r>
              <a:rPr lang="zh-CN" altLang="en-US" sz="2400" smtClean="0"/>
              <a:t>版）</a:t>
            </a:r>
            <a:r>
              <a:rPr lang="en-US" altLang="zh-CN" sz="2400" smtClean="0"/>
              <a:t>.</a:t>
            </a:r>
            <a:r>
              <a:rPr lang="zh-CN" altLang="en-US" sz="2400" smtClean="0"/>
              <a:t>机械工业出版社</a:t>
            </a:r>
            <a:endParaRPr lang="en-US" altLang="zh-CN" sz="2400" smtClean="0"/>
          </a:p>
        </p:txBody>
      </p:sp>
      <p:sp>
        <p:nvSpPr>
          <p:cNvPr id="4608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5CF5DD5-65D2-4753-B23E-D97A324C875E}" type="slidenum">
              <a:rPr lang="en-US" altLang="zh-CN" sz="800" b="0" smtClean="0"/>
              <a:pPr>
                <a:spcBef>
                  <a:spcPct val="0"/>
                </a:spcBef>
                <a:buFontTx/>
                <a:buNone/>
              </a:pPr>
              <a:t>40</a:t>
            </a:fld>
            <a:endParaRPr lang="en-US" altLang="zh-CN" sz="800" b="0" smtClean="0"/>
          </a:p>
        </p:txBody>
      </p:sp>
      <p:sp>
        <p:nvSpPr>
          <p:cNvPr id="46085" name="Line 12"/>
          <p:cNvSpPr>
            <a:spLocks noChangeShapeType="1"/>
          </p:cNvSpPr>
          <p:nvPr/>
        </p:nvSpPr>
        <p:spPr bwMode="auto">
          <a:xfrm>
            <a:off x="2971800" y="612775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6" name="Line 13"/>
          <p:cNvSpPr>
            <a:spLocks noChangeShapeType="1"/>
          </p:cNvSpPr>
          <p:nvPr/>
        </p:nvSpPr>
        <p:spPr bwMode="auto">
          <a:xfrm>
            <a:off x="2895600" y="3460750"/>
            <a:ext cx="365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Line 15"/>
          <p:cNvSpPr>
            <a:spLocks noChangeShapeType="1"/>
          </p:cNvSpPr>
          <p:nvPr/>
        </p:nvSpPr>
        <p:spPr bwMode="auto">
          <a:xfrm flipV="1">
            <a:off x="2971800" y="3619500"/>
            <a:ext cx="0" cy="2362200"/>
          </a:xfrm>
          <a:prstGeom prst="line">
            <a:avLst/>
          </a:prstGeom>
          <a:noFill/>
          <a:ln w="19050">
            <a:solidFill>
              <a:srgbClr val="0033CC"/>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88" name="Object 16"/>
          <p:cNvGraphicFramePr>
            <a:graphicFrameLocks noChangeAspect="1"/>
          </p:cNvGraphicFramePr>
          <p:nvPr/>
        </p:nvGraphicFramePr>
        <p:xfrm>
          <a:off x="4191000" y="5638800"/>
          <a:ext cx="341313" cy="477838"/>
        </p:xfrm>
        <a:graphic>
          <a:graphicData uri="http://schemas.openxmlformats.org/presentationml/2006/ole">
            <mc:AlternateContent xmlns:mc="http://schemas.openxmlformats.org/markup-compatibility/2006">
              <mc:Choice xmlns:v="urn:schemas-microsoft-com:vml" Requires="v">
                <p:oleObj spid="_x0000_s46165" name="Equation" r:id="rId5" imgW="126725" imgH="177415" progId="Equation.3">
                  <p:embed/>
                </p:oleObj>
              </mc:Choice>
              <mc:Fallback>
                <p:oleObj name="Equation" r:id="rId5" imgW="126725" imgH="177415"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638800"/>
                        <a:ext cx="34131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9" name="Object 17"/>
          <p:cNvGraphicFramePr>
            <a:graphicFrameLocks noChangeAspect="1"/>
          </p:cNvGraphicFramePr>
          <p:nvPr/>
        </p:nvGraphicFramePr>
        <p:xfrm>
          <a:off x="2479675" y="4645025"/>
          <a:ext cx="463550" cy="427038"/>
        </p:xfrm>
        <a:graphic>
          <a:graphicData uri="http://schemas.openxmlformats.org/presentationml/2006/ole">
            <mc:AlternateContent xmlns:mc="http://schemas.openxmlformats.org/markup-compatibility/2006">
              <mc:Choice xmlns:v="urn:schemas-microsoft-com:vml" Requires="v">
                <p:oleObj spid="_x0000_s46166" name="Equation" r:id="rId7" imgW="164957" imgH="152268" progId="Equation.3">
                  <p:embed/>
                </p:oleObj>
              </mc:Choice>
              <mc:Fallback>
                <p:oleObj name="Equation" r:id="rId7" imgW="164957" imgH="152268"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4645025"/>
                        <a:ext cx="4635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0" name="Object 18"/>
          <p:cNvGraphicFramePr>
            <a:graphicFrameLocks noChangeAspect="1"/>
          </p:cNvGraphicFramePr>
          <p:nvPr/>
        </p:nvGraphicFramePr>
        <p:xfrm>
          <a:off x="4191000" y="5181600"/>
          <a:ext cx="300038" cy="419100"/>
        </p:xfrm>
        <a:graphic>
          <a:graphicData uri="http://schemas.openxmlformats.org/presentationml/2006/ole">
            <mc:AlternateContent xmlns:mc="http://schemas.openxmlformats.org/markup-compatibility/2006">
              <mc:Choice xmlns:v="urn:schemas-microsoft-com:vml" Requires="v">
                <p:oleObj spid="_x0000_s46167" name="公式" r:id="rId9" imgW="126725" imgH="177415" progId="Equation.3">
                  <p:embed/>
                </p:oleObj>
              </mc:Choice>
              <mc:Fallback>
                <p:oleObj name="公式" r:id="rId9" imgW="126725" imgH="177415"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5181600"/>
                        <a:ext cx="30003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Line 15"/>
          <p:cNvSpPr>
            <a:spLocks noChangeShapeType="1"/>
          </p:cNvSpPr>
          <p:nvPr/>
        </p:nvSpPr>
        <p:spPr bwMode="auto">
          <a:xfrm flipV="1">
            <a:off x="4572000" y="5638800"/>
            <a:ext cx="0" cy="457200"/>
          </a:xfrm>
          <a:prstGeom prst="line">
            <a:avLst/>
          </a:prstGeom>
          <a:noFill/>
          <a:ln w="19050">
            <a:solidFill>
              <a:srgbClr val="0033CC"/>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6092" name="Line 15"/>
          <p:cNvSpPr>
            <a:spLocks noChangeShapeType="1"/>
          </p:cNvSpPr>
          <p:nvPr/>
        </p:nvSpPr>
        <p:spPr bwMode="auto">
          <a:xfrm>
            <a:off x="4572000" y="5181600"/>
            <a:ext cx="0" cy="457200"/>
          </a:xfrm>
          <a:prstGeom prst="line">
            <a:avLst/>
          </a:prstGeom>
          <a:noFill/>
          <a:ln w="19050">
            <a:solidFill>
              <a:srgbClr val="0033CC"/>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3" name="Object 14"/>
          <p:cNvGraphicFramePr>
            <a:graphicFrameLocks noChangeAspect="1"/>
          </p:cNvGraphicFramePr>
          <p:nvPr/>
        </p:nvGraphicFramePr>
        <p:xfrm>
          <a:off x="6689725" y="5943600"/>
          <a:ext cx="930275" cy="419100"/>
        </p:xfrm>
        <a:graphic>
          <a:graphicData uri="http://schemas.openxmlformats.org/presentationml/2006/ole">
            <mc:AlternateContent xmlns:mc="http://schemas.openxmlformats.org/markup-compatibility/2006">
              <mc:Choice xmlns:v="urn:schemas-microsoft-com:vml" Requires="v">
                <p:oleObj spid="_x0000_s46168" name="公式" r:id="rId11" imgW="393359" imgH="177646" progId="Equation.3">
                  <p:embed/>
                </p:oleObj>
              </mc:Choice>
              <mc:Fallback>
                <p:oleObj name="公式" r:id="rId11" imgW="393359" imgH="177646"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89725" y="5943600"/>
                        <a:ext cx="9302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15"/>
          <p:cNvGraphicFramePr>
            <a:graphicFrameLocks noChangeAspect="1"/>
          </p:cNvGraphicFramePr>
          <p:nvPr/>
        </p:nvGraphicFramePr>
        <p:xfrm>
          <a:off x="6586538" y="3200400"/>
          <a:ext cx="1109662" cy="419100"/>
        </p:xfrm>
        <a:graphic>
          <a:graphicData uri="http://schemas.openxmlformats.org/presentationml/2006/ole">
            <mc:AlternateContent xmlns:mc="http://schemas.openxmlformats.org/markup-compatibility/2006">
              <mc:Choice xmlns:v="urn:schemas-microsoft-com:vml" Requires="v">
                <p:oleObj spid="_x0000_s46169" name="公式" r:id="rId13" imgW="469696" imgH="177723" progId="Equation.3">
                  <p:embed/>
                </p:oleObj>
              </mc:Choice>
              <mc:Fallback>
                <p:oleObj name="公式" r:id="rId13" imgW="469696" imgH="177723"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6538" y="3200400"/>
                        <a:ext cx="110966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Isosceles Triangle 16"/>
          <p:cNvSpPr>
            <a:spLocks noChangeArrowheads="1"/>
          </p:cNvSpPr>
          <p:nvPr/>
        </p:nvSpPr>
        <p:spPr bwMode="auto">
          <a:xfrm>
            <a:off x="4724400" y="5181600"/>
            <a:ext cx="228600" cy="457200"/>
          </a:xfrm>
          <a:prstGeom prst="triangle">
            <a:avLst>
              <a:gd name="adj" fmla="val 50000"/>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096" name="Line 15"/>
          <p:cNvSpPr>
            <a:spLocks noChangeShapeType="1"/>
          </p:cNvSpPr>
          <p:nvPr/>
        </p:nvSpPr>
        <p:spPr bwMode="auto">
          <a:xfrm flipV="1">
            <a:off x="4724400" y="6224588"/>
            <a:ext cx="304800" cy="0"/>
          </a:xfrm>
          <a:prstGeom prst="line">
            <a:avLst/>
          </a:prstGeom>
          <a:noFill/>
          <a:ln w="19050">
            <a:solidFill>
              <a:srgbClr val="0033CC"/>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7" name="Object 7"/>
          <p:cNvGraphicFramePr>
            <a:graphicFrameLocks noChangeAspect="1"/>
          </p:cNvGraphicFramePr>
          <p:nvPr/>
        </p:nvGraphicFramePr>
        <p:xfrm>
          <a:off x="4724400" y="6248400"/>
          <a:ext cx="330200" cy="419100"/>
        </p:xfrm>
        <a:graphic>
          <a:graphicData uri="http://schemas.openxmlformats.org/presentationml/2006/ole">
            <mc:AlternateContent xmlns:mc="http://schemas.openxmlformats.org/markup-compatibility/2006">
              <mc:Choice xmlns:v="urn:schemas-microsoft-com:vml" Requires="v">
                <p:oleObj spid="_x0000_s46170" name="Equation" r:id="rId15" imgW="139579" imgH="177646" progId="Equation.3">
                  <p:embed/>
                </p:oleObj>
              </mc:Choice>
              <mc:Fallback>
                <p:oleObj name="Equation" r:id="rId15" imgW="139579" imgH="177646"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4400" y="6248400"/>
                        <a:ext cx="33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Rectangle 18"/>
          <p:cNvSpPr>
            <a:spLocks noChangeArrowheads="1"/>
          </p:cNvSpPr>
          <p:nvPr/>
        </p:nvSpPr>
        <p:spPr bwMode="auto">
          <a:xfrm>
            <a:off x="4724400" y="5638800"/>
            <a:ext cx="228600" cy="457200"/>
          </a:xfrm>
          <a:prstGeom prst="rect">
            <a:avLst/>
          </a:prstGeom>
          <a:solidFill>
            <a:schemeClr val="tx1"/>
          </a:solidFill>
          <a:ln w="9525" algn="ctr">
            <a:solidFill>
              <a:schemeClr val="tx1"/>
            </a:solidFill>
            <a:round/>
            <a:headEnd/>
            <a:tailEnd/>
          </a:ln>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EC9296A0-0F1A-4B87-B1CC-C92DE7E7D152}" type="slidenum">
              <a:rPr lang="en-US" altLang="zh-CN" sz="800" b="0" smtClean="0"/>
              <a:pPr>
                <a:spcBef>
                  <a:spcPct val="0"/>
                </a:spcBef>
                <a:buFontTx/>
                <a:buNone/>
              </a:pPr>
              <a:t>5</a:t>
            </a:fld>
            <a:endParaRPr lang="en-US" altLang="zh-CN" sz="800" b="0" smtClean="0"/>
          </a:p>
        </p:txBody>
      </p:sp>
      <p:sp>
        <p:nvSpPr>
          <p:cNvPr id="21507" name="Rectangle 3"/>
          <p:cNvSpPr>
            <a:spLocks noGrp="1" noChangeArrowheads="1"/>
          </p:cNvSpPr>
          <p:nvPr>
            <p:ph type="body" idx="4294967295"/>
          </p:nvPr>
        </p:nvSpPr>
        <p:spPr>
          <a:xfrm>
            <a:off x="457200" y="1447800"/>
            <a:ext cx="8229600" cy="3581400"/>
          </a:xfrm>
        </p:spPr>
        <p:txBody>
          <a:bodyPr/>
          <a:lstStyle/>
          <a:p>
            <a:pPr eaLnBrk="1" hangingPunct="1">
              <a:defRPr/>
            </a:pPr>
            <a:r>
              <a:rPr lang="zh-CN" altLang="en-US" dirty="0" smtClean="0">
                <a:solidFill>
                  <a:srgbClr val="0033CC"/>
                </a:solidFill>
              </a:rPr>
              <a:t>引理二</a:t>
            </a:r>
            <a:r>
              <a:rPr lang="zh-CN" altLang="en-US" dirty="0" smtClean="0"/>
              <a:t>：若所有导体的电势为</a:t>
            </a:r>
            <a:r>
              <a:rPr lang="en-US" altLang="zh-CN" dirty="0" smtClean="0"/>
              <a:t>0</a:t>
            </a:r>
            <a:r>
              <a:rPr lang="zh-CN" altLang="en-US" dirty="0" smtClean="0"/>
              <a:t>，则导体以外空间的电势处处为</a:t>
            </a:r>
            <a:r>
              <a:rPr lang="en-US" altLang="zh-CN" dirty="0" smtClean="0"/>
              <a:t>0</a:t>
            </a:r>
            <a:r>
              <a:rPr lang="zh-CN" altLang="en-US" dirty="0" smtClean="0"/>
              <a:t>。</a:t>
            </a:r>
            <a:endParaRPr lang="en-US" altLang="zh-CN" dirty="0" smtClean="0"/>
          </a:p>
          <a:p>
            <a:pPr marL="0" indent="0" eaLnBrk="1" hangingPunct="1">
              <a:buFontTx/>
              <a:buNone/>
              <a:defRPr/>
            </a:pPr>
            <a:r>
              <a:rPr lang="en-US" altLang="zh-CN" dirty="0"/>
              <a:t> </a:t>
            </a:r>
            <a:r>
              <a:rPr lang="en-US" altLang="zh-CN" dirty="0" smtClean="0"/>
              <a:t> </a:t>
            </a:r>
            <a:r>
              <a:rPr lang="zh-CN" altLang="en-US" sz="2000" dirty="0" smtClean="0"/>
              <a:t>（电势在无电荷的空间连续分布，若空间有电势</a:t>
            </a:r>
            <a:r>
              <a:rPr lang="en-US" altLang="zh-CN" sz="2000" dirty="0" smtClean="0"/>
              <a:t>&gt;0</a:t>
            </a:r>
            <a:r>
              <a:rPr lang="zh-CN" altLang="en-US" sz="2000" dirty="0" smtClean="0"/>
              <a:t>的点，而边界又处处</a:t>
            </a:r>
            <a:r>
              <a:rPr lang="en-US" altLang="zh-CN" sz="2000" dirty="0" smtClean="0"/>
              <a:t>=0</a:t>
            </a:r>
            <a:r>
              <a:rPr lang="zh-CN" altLang="en-US" sz="2000" dirty="0" smtClean="0"/>
              <a:t>，则必然在空间出现电势的极大值，违背引理一）</a:t>
            </a:r>
            <a:endParaRPr lang="zh-CN" altLang="en-US" dirty="0" smtClean="0"/>
          </a:p>
          <a:p>
            <a:pPr eaLnBrk="1" hangingPunct="1">
              <a:defRPr/>
            </a:pPr>
            <a:r>
              <a:rPr lang="zh-CN" altLang="en-US" dirty="0" smtClean="0">
                <a:solidFill>
                  <a:srgbClr val="0033CC"/>
                </a:solidFill>
              </a:rPr>
              <a:t>推广</a:t>
            </a:r>
            <a:r>
              <a:rPr lang="zh-CN" altLang="en-US" dirty="0" smtClean="0"/>
              <a:t>：若所有导体的电势都为</a:t>
            </a:r>
            <a:r>
              <a:rPr lang="en-US" altLang="zh-CN" i="1" dirty="0" smtClean="0">
                <a:latin typeface="Times New Roman" panose="02020603050405020304" pitchFamily="18" charset="0"/>
              </a:rPr>
              <a:t>U</a:t>
            </a:r>
            <a:r>
              <a:rPr lang="en-US" altLang="zh-CN" i="1" baseline="-25000" dirty="0" smtClean="0">
                <a:latin typeface="Times New Roman" panose="02020603050405020304" pitchFamily="18" charset="0"/>
              </a:rPr>
              <a:t>0</a:t>
            </a:r>
            <a:r>
              <a:rPr lang="zh-CN" altLang="en-US" dirty="0" smtClean="0"/>
              <a:t>，则导体以外空间的电势处处为</a:t>
            </a:r>
            <a:r>
              <a:rPr lang="en-US" altLang="zh-CN" i="1" dirty="0" smtClean="0">
                <a:latin typeface="Times New Roman" panose="02020603050405020304" pitchFamily="18" charset="0"/>
              </a:rPr>
              <a:t>U</a:t>
            </a:r>
            <a:r>
              <a:rPr lang="en-US" altLang="zh-CN" i="1" baseline="-25000" dirty="0" smtClean="0">
                <a:latin typeface="Times New Roman" panose="02020603050405020304" pitchFamily="18" charset="0"/>
              </a:rPr>
              <a:t>0</a:t>
            </a:r>
            <a:r>
              <a:rPr lang="zh-CN" alt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529E0338-54E1-476C-A158-FAF8C1408600}" type="slidenum">
              <a:rPr lang="en-US" altLang="zh-CN" sz="800" b="0" smtClean="0"/>
              <a:pPr>
                <a:spcBef>
                  <a:spcPct val="0"/>
                </a:spcBef>
                <a:buFontTx/>
                <a:buNone/>
              </a:pPr>
              <a:t>6</a:t>
            </a:fld>
            <a:endParaRPr lang="en-US" altLang="zh-CN" sz="800" b="0" smtClean="0"/>
          </a:p>
        </p:txBody>
      </p:sp>
      <p:sp>
        <p:nvSpPr>
          <p:cNvPr id="10243" name="Rectangle 3"/>
          <p:cNvSpPr>
            <a:spLocks noGrp="1" noChangeArrowheads="1"/>
          </p:cNvSpPr>
          <p:nvPr>
            <p:ph type="body" idx="4294967295"/>
          </p:nvPr>
        </p:nvSpPr>
        <p:spPr>
          <a:xfrm>
            <a:off x="533400" y="762000"/>
            <a:ext cx="8229600" cy="1143000"/>
          </a:xfrm>
        </p:spPr>
        <p:txBody>
          <a:bodyPr/>
          <a:lstStyle/>
          <a:p>
            <a:pPr eaLnBrk="1" hangingPunct="1"/>
            <a:r>
              <a:rPr lang="zh-CN" altLang="en-US" smtClean="0">
                <a:solidFill>
                  <a:srgbClr val="0033CC"/>
                </a:solidFill>
              </a:rPr>
              <a:t>引理三</a:t>
            </a:r>
            <a:r>
              <a:rPr lang="zh-CN" altLang="en-US" smtClean="0"/>
              <a:t>：若所有导体都不带电，则各导体的电势相等。</a:t>
            </a:r>
          </a:p>
          <a:p>
            <a:pPr eaLnBrk="1" hangingPunct="1"/>
            <a:r>
              <a:rPr lang="zh-CN" altLang="en-US" smtClean="0"/>
              <a:t>反证法：若各导体的电势不相等，必有一个电势最高的。则这个导体上电荷不为零。</a:t>
            </a:r>
          </a:p>
        </p:txBody>
      </p:sp>
      <p:sp>
        <p:nvSpPr>
          <p:cNvPr id="10244" name="Oval 4"/>
          <p:cNvSpPr>
            <a:spLocks noChangeArrowheads="1"/>
          </p:cNvSpPr>
          <p:nvPr/>
        </p:nvSpPr>
        <p:spPr bwMode="auto">
          <a:xfrm>
            <a:off x="3505200" y="29718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t>Max</a:t>
            </a:r>
          </a:p>
        </p:txBody>
      </p:sp>
      <p:sp>
        <p:nvSpPr>
          <p:cNvPr id="10245" name="Oval 12"/>
          <p:cNvSpPr>
            <a:spLocks noChangeArrowheads="1"/>
          </p:cNvSpPr>
          <p:nvPr/>
        </p:nvSpPr>
        <p:spPr bwMode="auto">
          <a:xfrm>
            <a:off x="1676400" y="45720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400"/>
          </a:p>
        </p:txBody>
      </p:sp>
      <p:sp>
        <p:nvSpPr>
          <p:cNvPr id="10246" name="Oval 13"/>
          <p:cNvSpPr>
            <a:spLocks noChangeArrowheads="1"/>
          </p:cNvSpPr>
          <p:nvPr/>
        </p:nvSpPr>
        <p:spPr bwMode="auto">
          <a:xfrm>
            <a:off x="4953000" y="4572000"/>
            <a:ext cx="2057400" cy="1219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400"/>
          </a:p>
        </p:txBody>
      </p:sp>
      <p:sp>
        <p:nvSpPr>
          <p:cNvPr id="1071118" name="Freeform 14"/>
          <p:cNvSpPr>
            <a:spLocks/>
          </p:cNvSpPr>
          <p:nvPr/>
        </p:nvSpPr>
        <p:spPr bwMode="auto">
          <a:xfrm>
            <a:off x="2667000" y="3886200"/>
            <a:ext cx="990600" cy="685800"/>
          </a:xfrm>
          <a:custGeom>
            <a:avLst/>
            <a:gdLst>
              <a:gd name="T0" fmla="*/ 2147483646 w 624"/>
              <a:gd name="T1" fmla="*/ 0 h 432"/>
              <a:gd name="T2" fmla="*/ 2147483646 w 624"/>
              <a:gd name="T3" fmla="*/ 2147483646 h 432"/>
              <a:gd name="T4" fmla="*/ 0 w 624"/>
              <a:gd name="T5" fmla="*/ 2147483646 h 432"/>
              <a:gd name="T6" fmla="*/ 0 60000 65536"/>
              <a:gd name="T7" fmla="*/ 0 60000 65536"/>
              <a:gd name="T8" fmla="*/ 0 60000 65536"/>
              <a:gd name="T9" fmla="*/ 0 w 624"/>
              <a:gd name="T10" fmla="*/ 0 h 432"/>
              <a:gd name="T11" fmla="*/ 624 w 624"/>
              <a:gd name="T12" fmla="*/ 432 h 432"/>
            </a:gdLst>
            <a:ahLst/>
            <a:cxnLst>
              <a:cxn ang="T6">
                <a:pos x="T0" y="T1"/>
              </a:cxn>
              <a:cxn ang="T7">
                <a:pos x="T2" y="T3"/>
              </a:cxn>
              <a:cxn ang="T8">
                <a:pos x="T4" y="T5"/>
              </a:cxn>
            </a:cxnLst>
            <a:rect l="T9" t="T10" r="T11" b="T12"/>
            <a:pathLst>
              <a:path w="624" h="432">
                <a:moveTo>
                  <a:pt x="624" y="0"/>
                </a:moveTo>
                <a:cubicBezTo>
                  <a:pt x="460" y="12"/>
                  <a:pt x="296" y="24"/>
                  <a:pt x="192" y="96"/>
                </a:cubicBezTo>
                <a:cubicBezTo>
                  <a:pt x="88" y="168"/>
                  <a:pt x="32" y="376"/>
                  <a:pt x="0"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1119" name="Freeform 15"/>
          <p:cNvSpPr>
            <a:spLocks/>
          </p:cNvSpPr>
          <p:nvPr/>
        </p:nvSpPr>
        <p:spPr bwMode="auto">
          <a:xfrm>
            <a:off x="5334000" y="3962400"/>
            <a:ext cx="1168400" cy="685800"/>
          </a:xfrm>
          <a:custGeom>
            <a:avLst/>
            <a:gdLst>
              <a:gd name="T0" fmla="*/ 0 w 736"/>
              <a:gd name="T1" fmla="*/ 0 h 432"/>
              <a:gd name="T2" fmla="*/ 2147483646 w 736"/>
              <a:gd name="T3" fmla="*/ 2147483646 h 432"/>
              <a:gd name="T4" fmla="*/ 2147483646 w 736"/>
              <a:gd name="T5" fmla="*/ 2147483646 h 432"/>
              <a:gd name="T6" fmla="*/ 0 60000 65536"/>
              <a:gd name="T7" fmla="*/ 0 60000 65536"/>
              <a:gd name="T8" fmla="*/ 0 60000 65536"/>
              <a:gd name="T9" fmla="*/ 0 w 736"/>
              <a:gd name="T10" fmla="*/ 0 h 432"/>
              <a:gd name="T11" fmla="*/ 736 w 736"/>
              <a:gd name="T12" fmla="*/ 432 h 432"/>
            </a:gdLst>
            <a:ahLst/>
            <a:cxnLst>
              <a:cxn ang="T6">
                <a:pos x="T0" y="T1"/>
              </a:cxn>
              <a:cxn ang="T7">
                <a:pos x="T2" y="T3"/>
              </a:cxn>
              <a:cxn ang="T8">
                <a:pos x="T4" y="T5"/>
              </a:cxn>
            </a:cxnLst>
            <a:rect l="T9" t="T10" r="T11" b="T12"/>
            <a:pathLst>
              <a:path w="736" h="432">
                <a:moveTo>
                  <a:pt x="0" y="0"/>
                </a:moveTo>
                <a:cubicBezTo>
                  <a:pt x="256" y="36"/>
                  <a:pt x="512" y="72"/>
                  <a:pt x="624" y="144"/>
                </a:cubicBezTo>
                <a:cubicBezTo>
                  <a:pt x="736" y="216"/>
                  <a:pt x="704" y="324"/>
                  <a:pt x="672" y="432"/>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1120" name="Freeform 16"/>
          <p:cNvSpPr>
            <a:spLocks/>
          </p:cNvSpPr>
          <p:nvPr/>
        </p:nvSpPr>
        <p:spPr bwMode="auto">
          <a:xfrm>
            <a:off x="5562600" y="2971800"/>
            <a:ext cx="2209800" cy="533400"/>
          </a:xfrm>
          <a:custGeom>
            <a:avLst/>
            <a:gdLst>
              <a:gd name="T0" fmla="*/ 2147483646 w 1392"/>
              <a:gd name="T1" fmla="*/ 0 h 336"/>
              <a:gd name="T2" fmla="*/ 2147483646 w 1392"/>
              <a:gd name="T3" fmla="*/ 2147483646 h 336"/>
              <a:gd name="T4" fmla="*/ 0 w 1392"/>
              <a:gd name="T5" fmla="*/ 2147483646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1392" y="0"/>
                </a:moveTo>
                <a:cubicBezTo>
                  <a:pt x="1196" y="92"/>
                  <a:pt x="1000" y="184"/>
                  <a:pt x="768" y="240"/>
                </a:cubicBezTo>
                <a:cubicBezTo>
                  <a:pt x="536" y="296"/>
                  <a:pt x="128" y="320"/>
                  <a:pt x="0" y="336"/>
                </a:cubicBezTo>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1121" name="Text Box 17"/>
          <p:cNvSpPr txBox="1">
            <a:spLocks noChangeArrowheads="1"/>
          </p:cNvSpPr>
          <p:nvPr/>
        </p:nvSpPr>
        <p:spPr bwMode="auto">
          <a:xfrm>
            <a:off x="7772400" y="28194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FF0000"/>
                </a:solidFill>
              </a:rPr>
              <a:t>?</a:t>
            </a:r>
          </a:p>
        </p:txBody>
      </p:sp>
      <p:sp>
        <p:nvSpPr>
          <p:cNvPr id="1071122" name="Oval 18"/>
          <p:cNvSpPr>
            <a:spLocks noChangeArrowheads="1"/>
          </p:cNvSpPr>
          <p:nvPr/>
        </p:nvSpPr>
        <p:spPr bwMode="auto">
          <a:xfrm>
            <a:off x="1371600" y="2895600"/>
            <a:ext cx="6019800" cy="3581400"/>
          </a:xfrm>
          <a:prstGeom prst="ellipse">
            <a:avLst/>
          </a:prstGeom>
          <a:noFill/>
          <a:ln w="190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文本框 1"/>
          <p:cNvSpPr txBox="1">
            <a:spLocks noChangeArrowheads="1"/>
          </p:cNvSpPr>
          <p:nvPr/>
        </p:nvSpPr>
        <p:spPr bwMode="auto">
          <a:xfrm>
            <a:off x="533400" y="5756275"/>
            <a:ext cx="8001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结合引理二与引理三，在所有导体都不带电的情况下，空间各处的电势也和导体一样，等于同一常量。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1119"/>
                                        </p:tgtEl>
                                        <p:attrNameLst>
                                          <p:attrName>style.visibility</p:attrName>
                                        </p:attrNameLst>
                                      </p:cBhvr>
                                      <p:to>
                                        <p:strVal val="visible"/>
                                      </p:to>
                                    </p:set>
                                    <p:animEffect transition="in" filter="wipe(left)">
                                      <p:cBhvr>
                                        <p:cTn id="7" dur="500"/>
                                        <p:tgtEl>
                                          <p:spTgt spid="1071119"/>
                                        </p:tgtEl>
                                      </p:cBhvr>
                                    </p:animEffect>
                                  </p:childTnLst>
                                </p:cTn>
                              </p:par>
                              <p:par>
                                <p:cTn id="8" presetID="22" presetClass="entr" presetSubtype="2" fill="hold" nodeType="withEffect">
                                  <p:stCondLst>
                                    <p:cond delay="0"/>
                                  </p:stCondLst>
                                  <p:childTnLst>
                                    <p:set>
                                      <p:cBhvr>
                                        <p:cTn id="9" dur="1" fill="hold">
                                          <p:stCondLst>
                                            <p:cond delay="0"/>
                                          </p:stCondLst>
                                        </p:cTn>
                                        <p:tgtEl>
                                          <p:spTgt spid="1071118"/>
                                        </p:tgtEl>
                                        <p:attrNameLst>
                                          <p:attrName>style.visibility</p:attrName>
                                        </p:attrNameLst>
                                      </p:cBhvr>
                                      <p:to>
                                        <p:strVal val="visible"/>
                                      </p:to>
                                    </p:set>
                                    <p:animEffect transition="in" filter="wipe(right)">
                                      <p:cBhvr>
                                        <p:cTn id="10" dur="500"/>
                                        <p:tgtEl>
                                          <p:spTgt spid="10711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071120"/>
                                        </p:tgtEl>
                                        <p:attrNameLst>
                                          <p:attrName>style.visibility</p:attrName>
                                        </p:attrNameLst>
                                      </p:cBhvr>
                                      <p:to>
                                        <p:strVal val="visible"/>
                                      </p:to>
                                    </p:set>
                                    <p:animEffect transition="in" filter="wipe(right)">
                                      <p:cBhvr>
                                        <p:cTn id="15" dur="500"/>
                                        <p:tgtEl>
                                          <p:spTgt spid="107112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71121"/>
                                        </p:tgtEl>
                                        <p:attrNameLst>
                                          <p:attrName>style.visibility</p:attrName>
                                        </p:attrNameLst>
                                      </p:cBhvr>
                                      <p:to>
                                        <p:strVal val="visible"/>
                                      </p:to>
                                    </p:set>
                                    <p:animEffect transition="in" filter="wipe(right)">
                                      <p:cBhvr>
                                        <p:cTn id="18" dur="500"/>
                                        <p:tgtEl>
                                          <p:spTgt spid="10711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71122"/>
                                        </p:tgtEl>
                                        <p:attrNameLst>
                                          <p:attrName>style.visibility</p:attrName>
                                        </p:attrNameLst>
                                      </p:cBhvr>
                                      <p:to>
                                        <p:strVal val="visible"/>
                                      </p:to>
                                    </p:set>
                                    <p:animEffect transition="in" filter="randombar(horizontal)">
                                      <p:cBhvr>
                                        <p:cTn id="23" dur="500"/>
                                        <p:tgtEl>
                                          <p:spTgt spid="10711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21" grpId="0"/>
      <p:bldP spid="1071122"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C7D97B8A-2875-4BF8-86CF-E182FBD9D8CC}" type="slidenum">
              <a:rPr lang="en-US" altLang="zh-CN" sz="800" b="0" smtClean="0"/>
              <a:pPr>
                <a:spcBef>
                  <a:spcPct val="0"/>
                </a:spcBef>
                <a:buFontTx/>
                <a:buNone/>
              </a:pPr>
              <a:t>7</a:t>
            </a:fld>
            <a:endParaRPr lang="en-US" altLang="zh-CN" sz="800" b="0" smtClean="0"/>
          </a:p>
        </p:txBody>
      </p:sp>
      <p:sp>
        <p:nvSpPr>
          <p:cNvPr id="11267" name="Rectangle 2"/>
          <p:cNvSpPr>
            <a:spLocks noGrp="1" noChangeArrowheads="1"/>
          </p:cNvSpPr>
          <p:nvPr>
            <p:ph type="title"/>
          </p:nvPr>
        </p:nvSpPr>
        <p:spPr>
          <a:xfrm>
            <a:off x="457200" y="76200"/>
            <a:ext cx="8229600" cy="990600"/>
          </a:xfrm>
        </p:spPr>
        <p:txBody>
          <a:bodyPr/>
          <a:lstStyle/>
          <a:p>
            <a:pPr eaLnBrk="1" hangingPunct="1"/>
            <a:r>
              <a:rPr lang="zh-CN" altLang="en-US" smtClean="0">
                <a:solidFill>
                  <a:srgbClr val="792B25"/>
                </a:solidFill>
              </a:rPr>
              <a:t>叠加原理（给定电势）</a:t>
            </a:r>
          </a:p>
        </p:txBody>
      </p:sp>
      <p:sp>
        <p:nvSpPr>
          <p:cNvPr id="11268" name="Rectangle 3"/>
          <p:cNvSpPr>
            <a:spLocks noGrp="1" noChangeArrowheads="1"/>
          </p:cNvSpPr>
          <p:nvPr>
            <p:ph type="body" idx="1"/>
          </p:nvPr>
        </p:nvSpPr>
        <p:spPr>
          <a:xfrm>
            <a:off x="457200" y="1230313"/>
            <a:ext cx="8229600" cy="2609850"/>
          </a:xfrm>
        </p:spPr>
        <p:txBody>
          <a:bodyPr/>
          <a:lstStyle/>
          <a:p>
            <a:pPr eaLnBrk="1" hangingPunct="1"/>
            <a:r>
              <a:rPr lang="zh-CN" altLang="en-US" sz="2400" dirty="0" smtClean="0">
                <a:solidFill>
                  <a:srgbClr val="0033CC"/>
                </a:solidFill>
              </a:rPr>
              <a:t>给定每个导体的电势：第</a:t>
            </a:r>
            <a:r>
              <a:rPr lang="en-US" altLang="zh-CN" sz="2400" i="1" dirty="0" smtClean="0">
                <a:solidFill>
                  <a:srgbClr val="0033CC"/>
                </a:solidFill>
                <a:latin typeface="Times New Roman" panose="02020603050405020304" pitchFamily="18" charset="0"/>
              </a:rPr>
              <a:t>k</a:t>
            </a:r>
            <a:r>
              <a:rPr lang="zh-CN" altLang="en-US" sz="2400" dirty="0" smtClean="0">
                <a:solidFill>
                  <a:srgbClr val="0033CC"/>
                </a:solidFill>
              </a:rPr>
              <a:t>个导体的电势为</a:t>
            </a:r>
            <a:r>
              <a:rPr lang="en-US" altLang="zh-CN" sz="2400" i="1" dirty="0" smtClean="0">
                <a:solidFill>
                  <a:srgbClr val="0033CC"/>
                </a:solidFill>
                <a:latin typeface="Times New Roman" panose="02020603050405020304" pitchFamily="18" charset="0"/>
              </a:rPr>
              <a:t>U</a:t>
            </a:r>
            <a:r>
              <a:rPr lang="en-US" altLang="zh-CN" sz="2400" i="1" baseline="-25000" dirty="0" smtClean="0">
                <a:solidFill>
                  <a:srgbClr val="0033CC"/>
                </a:solidFill>
                <a:latin typeface="Times New Roman" panose="02020603050405020304" pitchFamily="18" charset="0"/>
              </a:rPr>
              <a:t>I k</a:t>
            </a:r>
            <a:endParaRPr lang="en-US" altLang="zh-CN" sz="2400" dirty="0" smtClean="0">
              <a:solidFill>
                <a:srgbClr val="0033CC"/>
              </a:solidFill>
              <a:latin typeface="Times New Roman" panose="02020603050405020304" pitchFamily="18" charset="0"/>
            </a:endParaRPr>
          </a:p>
          <a:p>
            <a:pPr lvl="1" eaLnBrk="1" hangingPunct="1"/>
            <a:r>
              <a:rPr lang="zh-CN" altLang="en-US" sz="2400" dirty="0" smtClean="0">
                <a:latin typeface="Times New Roman" panose="02020603050405020304" pitchFamily="18" charset="0"/>
              </a:rPr>
              <a:t>空间中电势分布　　　（不一定是唯一的）是</a:t>
            </a:r>
            <a:r>
              <a:rPr lang="zh-CN" altLang="en-US" sz="2400" dirty="0" smtClean="0">
                <a:solidFill>
                  <a:srgbClr val="FF0000"/>
                </a:solidFill>
                <a:latin typeface="Times New Roman" panose="02020603050405020304" pitchFamily="18" charset="0"/>
              </a:rPr>
              <a:t>满足边界条件的恒定电势分布</a:t>
            </a:r>
            <a:r>
              <a:rPr lang="zh-CN" altLang="en-US" sz="2400" dirty="0" smtClean="0">
                <a:latin typeface="Times New Roman" panose="02020603050405020304" pitchFamily="18" charset="0"/>
              </a:rPr>
              <a:t>。</a:t>
            </a:r>
          </a:p>
          <a:p>
            <a:pPr eaLnBrk="1" hangingPunct="1"/>
            <a:r>
              <a:rPr lang="zh-CN" altLang="en-US" sz="2400" dirty="0" smtClean="0">
                <a:solidFill>
                  <a:srgbClr val="0033CC"/>
                </a:solidFill>
              </a:rPr>
              <a:t>给定每个导体的电势：第</a:t>
            </a:r>
            <a:r>
              <a:rPr lang="en-US" altLang="zh-CN" sz="2400" i="1" dirty="0" smtClean="0">
                <a:solidFill>
                  <a:srgbClr val="0033CC"/>
                </a:solidFill>
                <a:latin typeface="Times New Roman" panose="02020603050405020304" pitchFamily="18" charset="0"/>
              </a:rPr>
              <a:t>k</a:t>
            </a:r>
            <a:r>
              <a:rPr lang="zh-CN" altLang="en-US" sz="2400" dirty="0" smtClean="0">
                <a:solidFill>
                  <a:srgbClr val="0033CC"/>
                </a:solidFill>
              </a:rPr>
              <a:t>个导体的电势为</a:t>
            </a:r>
            <a:r>
              <a:rPr lang="en-US" altLang="zh-CN" sz="2400" i="1" dirty="0" smtClean="0">
                <a:solidFill>
                  <a:srgbClr val="0033CC"/>
                </a:solidFill>
                <a:latin typeface="Times New Roman" panose="02020603050405020304" pitchFamily="18" charset="0"/>
              </a:rPr>
              <a:t>U</a:t>
            </a:r>
            <a:r>
              <a:rPr lang="en-US" altLang="zh-CN" sz="2400" i="1" baseline="-25000" dirty="0" smtClean="0">
                <a:solidFill>
                  <a:srgbClr val="0033CC"/>
                </a:solidFill>
                <a:latin typeface="Times New Roman" panose="02020603050405020304" pitchFamily="18" charset="0"/>
              </a:rPr>
              <a:t>II k</a:t>
            </a:r>
          </a:p>
          <a:p>
            <a:pPr lvl="1" eaLnBrk="1" hangingPunct="1"/>
            <a:r>
              <a:rPr lang="zh-CN" altLang="en-US" sz="2400" dirty="0" smtClean="0">
                <a:latin typeface="Times New Roman" panose="02020603050405020304" pitchFamily="18" charset="0"/>
              </a:rPr>
              <a:t>满足边界条件的空间中电势分布是　　　（不一定是唯一的）。</a:t>
            </a:r>
          </a:p>
        </p:txBody>
      </p:sp>
      <p:graphicFrame>
        <p:nvGraphicFramePr>
          <p:cNvPr id="11269" name="Object 4"/>
          <p:cNvGraphicFramePr>
            <a:graphicFrameLocks noChangeAspect="1"/>
          </p:cNvGraphicFramePr>
          <p:nvPr/>
        </p:nvGraphicFramePr>
        <p:xfrm>
          <a:off x="3505200" y="1600200"/>
          <a:ext cx="998538" cy="530225"/>
        </p:xfrm>
        <a:graphic>
          <a:graphicData uri="http://schemas.openxmlformats.org/presentationml/2006/ole">
            <mc:AlternateContent xmlns:mc="http://schemas.openxmlformats.org/markup-compatibility/2006">
              <mc:Choice xmlns:v="urn:schemas-microsoft-com:vml" Requires="v">
                <p:oleObj spid="_x0000_s11308" name="公式" r:id="rId3" imgW="406048" imgH="215713" progId="Equation.3">
                  <p:embed/>
                </p:oleObj>
              </mc:Choice>
              <mc:Fallback>
                <p:oleObj name="公式" r:id="rId3" imgW="40604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600200"/>
                        <a:ext cx="9985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5"/>
          <p:cNvGraphicFramePr>
            <a:graphicFrameLocks noChangeAspect="1"/>
          </p:cNvGraphicFramePr>
          <p:nvPr/>
        </p:nvGraphicFramePr>
        <p:xfrm>
          <a:off x="5942013" y="2873375"/>
          <a:ext cx="1068387" cy="533400"/>
        </p:xfrm>
        <a:graphic>
          <a:graphicData uri="http://schemas.openxmlformats.org/presentationml/2006/ole">
            <mc:AlternateContent xmlns:mc="http://schemas.openxmlformats.org/markup-compatibility/2006">
              <mc:Choice xmlns:v="urn:schemas-microsoft-com:vml" Requires="v">
                <p:oleObj spid="_x0000_s11309" name="公式" r:id="rId5" imgW="431613" imgH="215806" progId="Equation.3">
                  <p:embed/>
                </p:oleObj>
              </mc:Choice>
              <mc:Fallback>
                <p:oleObj name="公式" r:id="rId5" imgW="431613"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013" y="2873375"/>
                        <a:ext cx="10683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Box 8"/>
          <p:cNvSpPr txBox="1">
            <a:spLocks noChangeArrowheads="1"/>
          </p:cNvSpPr>
          <p:nvPr/>
        </p:nvSpPr>
        <p:spPr bwMode="auto">
          <a:xfrm>
            <a:off x="38100" y="7493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如果：</a:t>
            </a:r>
          </a:p>
        </p:txBody>
      </p:sp>
      <p:sp>
        <p:nvSpPr>
          <p:cNvPr id="11274" name="文本框 1"/>
          <p:cNvSpPr txBox="1">
            <a:spLocks noChangeArrowheads="1"/>
          </p:cNvSpPr>
          <p:nvPr/>
        </p:nvSpPr>
        <p:spPr bwMode="auto">
          <a:xfrm>
            <a:off x="304800" y="5514692"/>
            <a:ext cx="883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特例：</a:t>
            </a:r>
            <a:r>
              <a:rPr lang="en-US" altLang="zh-CN" sz="2400" dirty="0"/>
              <a:t>a=1</a:t>
            </a:r>
            <a:r>
              <a:rPr lang="zh-CN" altLang="en-US" sz="2400" dirty="0"/>
              <a:t>，</a:t>
            </a:r>
            <a:r>
              <a:rPr lang="en-US" altLang="zh-CN" sz="2400" dirty="0"/>
              <a:t>b=-1</a:t>
            </a:r>
            <a:r>
              <a:rPr lang="zh-CN" altLang="en-US" sz="2400" dirty="0"/>
              <a:t>，</a:t>
            </a:r>
            <a:r>
              <a:rPr lang="en-US" altLang="zh-CN" sz="2400" i="1" dirty="0">
                <a:solidFill>
                  <a:srgbClr val="0033CC"/>
                </a:solidFill>
                <a:latin typeface="Times New Roman" panose="02020603050405020304" pitchFamily="18" charset="0"/>
              </a:rPr>
              <a:t>U</a:t>
            </a:r>
            <a:r>
              <a:rPr lang="en-US" altLang="zh-CN" sz="2400" i="1" baseline="-25000" dirty="0">
                <a:solidFill>
                  <a:srgbClr val="0033CC"/>
                </a:solidFill>
                <a:latin typeface="Times New Roman" panose="02020603050405020304" pitchFamily="18" charset="0"/>
              </a:rPr>
              <a:t>I k</a:t>
            </a:r>
            <a:r>
              <a:rPr lang="en-US" altLang="zh-CN" sz="2400" dirty="0"/>
              <a:t>=</a:t>
            </a:r>
            <a:r>
              <a:rPr lang="en-US" altLang="zh-CN" sz="2400" i="1" dirty="0">
                <a:solidFill>
                  <a:srgbClr val="0033CC"/>
                </a:solidFill>
                <a:latin typeface="Times New Roman" panose="02020603050405020304" pitchFamily="18" charset="0"/>
              </a:rPr>
              <a:t>U</a:t>
            </a:r>
            <a:r>
              <a:rPr lang="en-US" altLang="zh-CN" sz="2400" i="1" baseline="-25000" dirty="0">
                <a:solidFill>
                  <a:srgbClr val="0033CC"/>
                </a:solidFill>
                <a:latin typeface="Times New Roman" panose="02020603050405020304" pitchFamily="18" charset="0"/>
              </a:rPr>
              <a:t>II k</a:t>
            </a:r>
            <a:r>
              <a:rPr lang="zh-CN" altLang="en-US" sz="2400" dirty="0">
                <a:solidFill>
                  <a:srgbClr val="0033CC"/>
                </a:solidFill>
                <a:latin typeface="Times New Roman" panose="02020603050405020304" pitchFamily="18" charset="0"/>
              </a:rPr>
              <a:t>，</a:t>
            </a:r>
            <a:r>
              <a:rPr lang="en-US" altLang="zh-CN" sz="2400" dirty="0">
                <a:solidFill>
                  <a:srgbClr val="0033CC"/>
                </a:solidFill>
                <a:latin typeface="Times New Roman" panose="02020603050405020304" pitchFamily="18" charset="0"/>
              </a:rPr>
              <a:t>U</a:t>
            </a:r>
            <a:r>
              <a:rPr lang="zh-CN" altLang="en-US" sz="2400" dirty="0">
                <a:solidFill>
                  <a:srgbClr val="0033CC"/>
                </a:solidFill>
                <a:latin typeface="Times New Roman" panose="02020603050405020304" pitchFamily="18" charset="0"/>
              </a:rPr>
              <a:t>是满足“每个导体电势为零”边界条件的稳定电势分布</a:t>
            </a:r>
            <a:endParaRPr lang="en-US" altLang="zh-CN" sz="2400" i="1" baseline="-25000" dirty="0">
              <a:solidFill>
                <a:srgbClr val="0033CC"/>
              </a:solidFill>
              <a:latin typeface="Times New Roman" panose="02020603050405020304" pitchFamily="18" charset="0"/>
            </a:endParaRPr>
          </a:p>
        </p:txBody>
      </p:sp>
      <p:grpSp>
        <p:nvGrpSpPr>
          <p:cNvPr id="4" name="组合 3"/>
          <p:cNvGrpSpPr/>
          <p:nvPr/>
        </p:nvGrpSpPr>
        <p:grpSpPr>
          <a:xfrm>
            <a:off x="41275" y="3511550"/>
            <a:ext cx="9026525" cy="1833421"/>
            <a:chOff x="41275" y="3511550"/>
            <a:chExt cx="9026525" cy="1833421"/>
          </a:xfrm>
        </p:grpSpPr>
        <p:sp>
          <p:nvSpPr>
            <p:cNvPr id="11273" name="TextBox 9"/>
            <p:cNvSpPr txBox="1">
              <a:spLocks noChangeArrowheads="1"/>
            </p:cNvSpPr>
            <p:nvPr/>
          </p:nvSpPr>
          <p:spPr bwMode="auto">
            <a:xfrm>
              <a:off x="41275" y="351155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rgbClr val="FF00FF"/>
                  </a:solidFill>
                </a:rPr>
                <a:t>那么：</a:t>
              </a:r>
            </a:p>
          </p:txBody>
        </p:sp>
        <p:grpSp>
          <p:nvGrpSpPr>
            <p:cNvPr id="3" name="组合 2"/>
            <p:cNvGrpSpPr/>
            <p:nvPr/>
          </p:nvGrpSpPr>
          <p:grpSpPr>
            <a:xfrm>
              <a:off x="440266" y="3614737"/>
              <a:ext cx="8627534" cy="1730234"/>
              <a:chOff x="440266" y="3614737"/>
              <a:chExt cx="8627534" cy="1730234"/>
            </a:xfrm>
          </p:grpSpPr>
          <p:graphicFrame>
            <p:nvGraphicFramePr>
              <p:cNvPr id="11271" name="Object 6"/>
              <p:cNvGraphicFramePr>
                <a:graphicFrameLocks noChangeAspect="1"/>
              </p:cNvGraphicFramePr>
              <p:nvPr>
                <p:extLst>
                  <p:ext uri="{D42A27DB-BD31-4B8C-83A1-F6EECF244321}">
                    <p14:modId xmlns:p14="http://schemas.microsoft.com/office/powerpoint/2010/main" val="36417157"/>
                  </p:ext>
                </p:extLst>
              </p:nvPr>
            </p:nvGraphicFramePr>
            <p:xfrm>
              <a:off x="3581400" y="4840146"/>
              <a:ext cx="2590800" cy="504825"/>
            </p:xfrm>
            <a:graphic>
              <a:graphicData uri="http://schemas.openxmlformats.org/presentationml/2006/ole">
                <mc:AlternateContent xmlns:mc="http://schemas.openxmlformats.org/markup-compatibility/2006">
                  <mc:Choice xmlns:v="urn:schemas-microsoft-com:vml" Requires="v">
                    <p:oleObj spid="_x0000_s11310" name="公式" r:id="rId7" imgW="1104421" imgH="215806" progId="Equation.3">
                      <p:embed/>
                    </p:oleObj>
                  </mc:Choice>
                  <mc:Fallback>
                    <p:oleObj name="公式" r:id="rId7" imgW="1104421"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840146"/>
                            <a:ext cx="25908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440266" y="3614737"/>
                <a:ext cx="8627534" cy="1717393"/>
              </a:xfrm>
              <a:prstGeom prst="rect">
                <a:avLst/>
              </a:prstGeom>
            </p:spPr>
            <p:txBody>
              <a:bodyPr wrap="square">
                <a:spAutoFit/>
              </a:bodyPr>
              <a:lstStyle/>
              <a:p>
                <a:pPr marL="742950" lvl="1" indent="-285750" eaLnBrk="1" hangingPunct="1">
                  <a:spcBef>
                    <a:spcPct val="20000"/>
                  </a:spcBef>
                  <a:buFontTx/>
                  <a:buChar char="–"/>
                </a:pPr>
                <a:endParaRPr lang="zh-CN" altLang="en-US" sz="2400" kern="0" dirty="0">
                  <a:solidFill>
                    <a:srgbClr val="000000"/>
                  </a:solidFill>
                  <a:latin typeface="Times New Roman" panose="02020603050405020304" pitchFamily="18" charset="0"/>
                  <a:ea typeface="宋体"/>
                </a:endParaRPr>
              </a:p>
              <a:p>
                <a:pPr marL="342900" lvl="0" indent="-342900" eaLnBrk="1" hangingPunct="1">
                  <a:spcBef>
                    <a:spcPct val="20000"/>
                  </a:spcBef>
                  <a:buFontTx/>
                  <a:buChar char="•"/>
                </a:pPr>
                <a:r>
                  <a:rPr lang="zh-CN" altLang="en-US" sz="2400" kern="0" dirty="0">
                    <a:solidFill>
                      <a:srgbClr val="0033CC"/>
                    </a:solidFill>
                    <a:latin typeface="Arial"/>
                    <a:ea typeface="宋体"/>
                  </a:rPr>
                  <a:t>给定每个导体的电势：第</a:t>
                </a:r>
                <a:r>
                  <a:rPr lang="en-US" altLang="zh-CN" sz="2400" i="1" kern="0" dirty="0">
                    <a:solidFill>
                      <a:srgbClr val="0033CC"/>
                    </a:solidFill>
                    <a:latin typeface="Times New Roman" panose="02020603050405020304" pitchFamily="18" charset="0"/>
                    <a:ea typeface="宋体"/>
                  </a:rPr>
                  <a:t>k</a:t>
                </a:r>
                <a:r>
                  <a:rPr lang="zh-CN" altLang="en-US" sz="2400" kern="0" dirty="0">
                    <a:solidFill>
                      <a:srgbClr val="0033CC"/>
                    </a:solidFill>
                    <a:latin typeface="Arial"/>
                    <a:ea typeface="宋体"/>
                  </a:rPr>
                  <a:t>个导体的电势为</a:t>
                </a:r>
                <a:br>
                  <a:rPr lang="zh-CN" altLang="en-US" sz="2400" kern="0" dirty="0">
                    <a:solidFill>
                      <a:srgbClr val="0033CC"/>
                    </a:solidFill>
                    <a:latin typeface="Arial"/>
                    <a:ea typeface="宋体"/>
                  </a:rPr>
                </a:br>
                <a:r>
                  <a:rPr lang="en-US" altLang="zh-CN" sz="2400" i="1" kern="0" dirty="0" err="1">
                    <a:solidFill>
                      <a:srgbClr val="0033CC"/>
                    </a:solidFill>
                    <a:latin typeface="Times New Roman" panose="02020603050405020304" pitchFamily="18" charset="0"/>
                    <a:ea typeface="宋体"/>
                  </a:rPr>
                  <a:t>aU</a:t>
                </a:r>
                <a:r>
                  <a:rPr lang="en-US" altLang="zh-CN" sz="2400" i="1" kern="0" baseline="-25000" dirty="0" err="1">
                    <a:solidFill>
                      <a:srgbClr val="0033CC"/>
                    </a:solidFill>
                    <a:latin typeface="Times New Roman" panose="02020603050405020304" pitchFamily="18" charset="0"/>
                    <a:ea typeface="宋体"/>
                  </a:rPr>
                  <a:t>I</a:t>
                </a:r>
                <a:r>
                  <a:rPr lang="en-US" altLang="zh-CN" sz="2400" i="1" kern="0" baseline="-25000" dirty="0">
                    <a:solidFill>
                      <a:srgbClr val="0033CC"/>
                    </a:solidFill>
                    <a:latin typeface="Times New Roman" panose="02020603050405020304" pitchFamily="18" charset="0"/>
                    <a:ea typeface="宋体"/>
                  </a:rPr>
                  <a:t> </a:t>
                </a:r>
                <a:r>
                  <a:rPr lang="en-US" altLang="zh-CN" sz="2400" i="1" kern="0" baseline="-25000" dirty="0" err="1">
                    <a:solidFill>
                      <a:srgbClr val="0033CC"/>
                    </a:solidFill>
                    <a:latin typeface="Times New Roman" panose="02020603050405020304" pitchFamily="18" charset="0"/>
                    <a:ea typeface="宋体"/>
                  </a:rPr>
                  <a:t>k</a:t>
                </a:r>
                <a:r>
                  <a:rPr lang="en-US" altLang="zh-CN" sz="2400" i="1" kern="0" dirty="0" err="1">
                    <a:solidFill>
                      <a:srgbClr val="0033CC"/>
                    </a:solidFill>
                    <a:latin typeface="Times New Roman" panose="02020603050405020304" pitchFamily="18" charset="0"/>
                    <a:ea typeface="宋体"/>
                  </a:rPr>
                  <a:t>+bU</a:t>
                </a:r>
                <a:r>
                  <a:rPr lang="en-US" altLang="zh-CN" sz="2400" i="1" kern="0" baseline="-25000" dirty="0" err="1">
                    <a:solidFill>
                      <a:srgbClr val="0033CC"/>
                    </a:solidFill>
                    <a:latin typeface="Times New Roman" panose="02020603050405020304" pitchFamily="18" charset="0"/>
                    <a:ea typeface="宋体"/>
                  </a:rPr>
                  <a:t>II</a:t>
                </a:r>
                <a:r>
                  <a:rPr lang="en-US" altLang="zh-CN" sz="2400" i="1" kern="0" baseline="-25000" dirty="0">
                    <a:solidFill>
                      <a:srgbClr val="0033CC"/>
                    </a:solidFill>
                    <a:latin typeface="Times New Roman" panose="02020603050405020304" pitchFamily="18" charset="0"/>
                    <a:ea typeface="宋体"/>
                  </a:rPr>
                  <a:t> k</a:t>
                </a:r>
              </a:p>
              <a:p>
                <a:pPr marL="742950" lvl="1" indent="-285750" eaLnBrk="1" hangingPunct="1">
                  <a:spcBef>
                    <a:spcPct val="20000"/>
                  </a:spcBef>
                  <a:buFontTx/>
                  <a:buChar char="–"/>
                </a:pPr>
                <a:r>
                  <a:rPr lang="zh-CN" altLang="en-US" sz="2400" kern="0" dirty="0">
                    <a:solidFill>
                      <a:srgbClr val="000000"/>
                    </a:solidFill>
                    <a:latin typeface="Times New Roman" panose="02020603050405020304" pitchFamily="18" charset="0"/>
                    <a:ea typeface="宋体"/>
                  </a:rPr>
                  <a:t>空间中电势分布　　　　　　　　　</a:t>
                </a:r>
                <a:r>
                  <a:rPr lang="zh-CN" altLang="en-US" sz="2400" kern="0" dirty="0">
                    <a:solidFill>
                      <a:srgbClr val="FF0000"/>
                    </a:solidFill>
                    <a:latin typeface="Times New Roman" panose="02020603050405020304" pitchFamily="18" charset="0"/>
                    <a:ea typeface="宋体"/>
                  </a:rPr>
                  <a:t>也</a:t>
                </a:r>
                <a:r>
                  <a:rPr lang="zh-CN" altLang="en-US" sz="2400" kern="0" dirty="0">
                    <a:solidFill>
                      <a:srgbClr val="000000"/>
                    </a:solidFill>
                    <a:latin typeface="Times New Roman" panose="02020603050405020304" pitchFamily="18" charset="0"/>
                    <a:ea typeface="宋体"/>
                  </a:rPr>
                  <a:t>必定满足边界条件。</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F026BBC8-CB83-4FF4-8ECF-4D707563729C}" type="slidenum">
              <a:rPr lang="en-US" altLang="zh-CN" sz="800" b="0" smtClean="0"/>
              <a:pPr>
                <a:spcBef>
                  <a:spcPct val="0"/>
                </a:spcBef>
                <a:buFontTx/>
                <a:buNone/>
              </a:pPr>
              <a:t>8</a:t>
            </a:fld>
            <a:endParaRPr lang="en-US" altLang="zh-CN" sz="800" b="0" smtClean="0"/>
          </a:p>
        </p:txBody>
      </p:sp>
      <p:sp>
        <p:nvSpPr>
          <p:cNvPr id="12291" name="Rectangle 2"/>
          <p:cNvSpPr>
            <a:spLocks noGrp="1" noChangeArrowheads="1"/>
          </p:cNvSpPr>
          <p:nvPr>
            <p:ph type="title"/>
          </p:nvPr>
        </p:nvSpPr>
        <p:spPr/>
        <p:txBody>
          <a:bodyPr/>
          <a:lstStyle/>
          <a:p>
            <a:pPr eaLnBrk="1" hangingPunct="1"/>
            <a:r>
              <a:rPr lang="zh-CN" altLang="en-US" smtClean="0">
                <a:solidFill>
                  <a:srgbClr val="792B25"/>
                </a:solidFill>
              </a:rPr>
              <a:t>唯一性定理（给定电势）</a:t>
            </a:r>
          </a:p>
        </p:txBody>
      </p:sp>
      <p:sp>
        <p:nvSpPr>
          <p:cNvPr id="12292" name="Rectangle 3"/>
          <p:cNvSpPr>
            <a:spLocks noGrp="1" noChangeArrowheads="1"/>
          </p:cNvSpPr>
          <p:nvPr>
            <p:ph type="body" idx="1"/>
          </p:nvPr>
        </p:nvSpPr>
        <p:spPr>
          <a:xfrm>
            <a:off x="457200" y="1600200"/>
            <a:ext cx="8229600" cy="2057400"/>
          </a:xfrm>
        </p:spPr>
        <p:txBody>
          <a:bodyPr/>
          <a:lstStyle/>
          <a:p>
            <a:pPr eaLnBrk="1" hangingPunct="1"/>
            <a:r>
              <a:rPr lang="zh-CN" altLang="en-US" dirty="0" smtClean="0">
                <a:solidFill>
                  <a:srgbClr val="0033CC"/>
                </a:solidFill>
              </a:rPr>
              <a:t>给定每个导体的电势：第</a:t>
            </a:r>
            <a:r>
              <a:rPr lang="en-US" altLang="zh-CN" i="1" dirty="0" smtClean="0">
                <a:solidFill>
                  <a:srgbClr val="0033CC"/>
                </a:solidFill>
                <a:latin typeface="Times New Roman" panose="02020603050405020304" pitchFamily="18" charset="0"/>
              </a:rPr>
              <a:t>k</a:t>
            </a:r>
            <a:r>
              <a:rPr lang="zh-CN" altLang="en-US" dirty="0" smtClean="0">
                <a:solidFill>
                  <a:srgbClr val="0033CC"/>
                </a:solidFill>
              </a:rPr>
              <a:t>个导体的电势为</a:t>
            </a:r>
            <a:r>
              <a:rPr lang="en-US" altLang="zh-CN" i="1" dirty="0" err="1" smtClean="0">
                <a:solidFill>
                  <a:srgbClr val="0033CC"/>
                </a:solidFill>
                <a:latin typeface="Times New Roman" panose="02020603050405020304" pitchFamily="18" charset="0"/>
              </a:rPr>
              <a:t>U</a:t>
            </a:r>
            <a:r>
              <a:rPr lang="en-US" altLang="zh-CN" i="1" baseline="-25000" dirty="0" err="1" smtClean="0">
                <a:solidFill>
                  <a:srgbClr val="0033CC"/>
                </a:solidFill>
                <a:latin typeface="Times New Roman" panose="02020603050405020304" pitchFamily="18" charset="0"/>
              </a:rPr>
              <a:t>k</a:t>
            </a:r>
            <a:endParaRPr lang="en-US" altLang="zh-CN" i="1" baseline="-25000" dirty="0" smtClean="0">
              <a:solidFill>
                <a:srgbClr val="0033CC"/>
              </a:solidFill>
              <a:latin typeface="Times New Roman" panose="02020603050405020304" pitchFamily="18" charset="0"/>
            </a:endParaRPr>
          </a:p>
          <a:p>
            <a:pPr lvl="1" eaLnBrk="1" hangingPunct="1"/>
            <a:r>
              <a:rPr lang="zh-CN" altLang="en-US" dirty="0" smtClean="0">
                <a:latin typeface="Times New Roman" panose="02020603050405020304" pitchFamily="18" charset="0"/>
              </a:rPr>
              <a:t>空间中电势分布　　　满足边界条件。</a:t>
            </a:r>
          </a:p>
          <a:p>
            <a:pPr lvl="1" eaLnBrk="1" hangingPunct="1"/>
            <a:r>
              <a:rPr lang="zh-CN" altLang="en-US" dirty="0" smtClean="0">
                <a:latin typeface="Times New Roman" panose="02020603050405020304" pitchFamily="18" charset="0"/>
              </a:rPr>
              <a:t>空间中电势分布　　　也满足边界条件。</a:t>
            </a:r>
          </a:p>
        </p:txBody>
      </p:sp>
      <p:graphicFrame>
        <p:nvGraphicFramePr>
          <p:cNvPr id="12293" name="Object 4"/>
          <p:cNvGraphicFramePr>
            <a:graphicFrameLocks noChangeAspect="1"/>
          </p:cNvGraphicFramePr>
          <p:nvPr/>
        </p:nvGraphicFramePr>
        <p:xfrm>
          <a:off x="3810000" y="2590800"/>
          <a:ext cx="1074738" cy="569913"/>
        </p:xfrm>
        <a:graphic>
          <a:graphicData uri="http://schemas.openxmlformats.org/presentationml/2006/ole">
            <mc:AlternateContent xmlns:mc="http://schemas.openxmlformats.org/markup-compatibility/2006">
              <mc:Choice xmlns:v="urn:schemas-microsoft-com:vml" Requires="v">
                <p:oleObj spid="_x0000_s12343" name="公式" r:id="rId3" imgW="406048" imgH="215713" progId="Equation.3">
                  <p:embed/>
                </p:oleObj>
              </mc:Choice>
              <mc:Fallback>
                <p:oleObj name="公式" r:id="rId3" imgW="406048" imgH="2157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1074738"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5"/>
          <p:cNvGraphicFramePr>
            <a:graphicFrameLocks noChangeAspect="1"/>
          </p:cNvGraphicFramePr>
          <p:nvPr/>
        </p:nvGraphicFramePr>
        <p:xfrm>
          <a:off x="3733800" y="3200400"/>
          <a:ext cx="1141413" cy="569913"/>
        </p:xfrm>
        <a:graphic>
          <a:graphicData uri="http://schemas.openxmlformats.org/presentationml/2006/ole">
            <mc:AlternateContent xmlns:mc="http://schemas.openxmlformats.org/markup-compatibility/2006">
              <mc:Choice xmlns:v="urn:schemas-microsoft-com:vml" Requires="v">
                <p:oleObj spid="_x0000_s12344" name="公式" r:id="rId5" imgW="431613" imgH="215806" progId="Equation.3">
                  <p:embed/>
                </p:oleObj>
              </mc:Choice>
              <mc:Fallback>
                <p:oleObj name="公式" r:id="rId5" imgW="431613"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00400"/>
                        <a:ext cx="1141413"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4183" name="Object 7"/>
          <p:cNvGraphicFramePr>
            <a:graphicFrameLocks noChangeAspect="1"/>
          </p:cNvGraphicFramePr>
          <p:nvPr/>
        </p:nvGraphicFramePr>
        <p:xfrm>
          <a:off x="3048000" y="5486400"/>
          <a:ext cx="4038600" cy="1093788"/>
        </p:xfrm>
        <a:graphic>
          <a:graphicData uri="http://schemas.openxmlformats.org/presentationml/2006/ole">
            <mc:AlternateContent xmlns:mc="http://schemas.openxmlformats.org/markup-compatibility/2006">
              <mc:Choice xmlns:v="urn:schemas-microsoft-com:vml" Requires="v">
                <p:oleObj spid="_x0000_s12345" name="公式" r:id="rId7" imgW="1689100" imgH="457200" progId="Equation.3">
                  <p:embed/>
                </p:oleObj>
              </mc:Choice>
              <mc:Fallback>
                <p:oleObj name="公式" r:id="rId7" imgW="16891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486400"/>
                        <a:ext cx="4038600"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Box 8"/>
          <p:cNvSpPr txBox="1">
            <a:spLocks noChangeArrowheads="1"/>
          </p:cNvSpPr>
          <p:nvPr/>
        </p:nvSpPr>
        <p:spPr bwMode="auto">
          <a:xfrm>
            <a:off x="152400" y="10668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00FF"/>
                </a:solidFill>
              </a:rPr>
              <a:t>如果：</a:t>
            </a:r>
          </a:p>
        </p:txBody>
      </p:sp>
      <p:grpSp>
        <p:nvGrpSpPr>
          <p:cNvPr id="4" name="组合 3"/>
          <p:cNvGrpSpPr/>
          <p:nvPr/>
        </p:nvGrpSpPr>
        <p:grpSpPr>
          <a:xfrm>
            <a:off x="152400" y="3759200"/>
            <a:ext cx="8077200" cy="1585218"/>
            <a:chOff x="152400" y="3759200"/>
            <a:chExt cx="8077200" cy="1585218"/>
          </a:xfrm>
        </p:grpSpPr>
        <p:sp>
          <p:nvSpPr>
            <p:cNvPr id="3" name="矩形 2"/>
            <p:cNvSpPr/>
            <p:nvPr/>
          </p:nvSpPr>
          <p:spPr>
            <a:xfrm>
              <a:off x="457200" y="4267200"/>
              <a:ext cx="7772400" cy="1077218"/>
            </a:xfrm>
            <a:prstGeom prst="rect">
              <a:avLst/>
            </a:prstGeom>
          </p:spPr>
          <p:txBody>
            <a:bodyPr wrap="square">
              <a:spAutoFit/>
            </a:bodyPr>
            <a:lstStyle/>
            <a:p>
              <a:pPr marL="342900" lvl="0" indent="-342900" eaLnBrk="1" hangingPunct="1">
                <a:spcBef>
                  <a:spcPct val="20000"/>
                </a:spcBef>
                <a:buFontTx/>
                <a:buChar char="•"/>
              </a:pPr>
              <a:r>
                <a:rPr lang="zh-CN" altLang="en-US" sz="3200" kern="0" dirty="0">
                  <a:solidFill>
                    <a:srgbClr val="0033CC"/>
                  </a:solidFill>
                  <a:latin typeface="Times New Roman" panose="02020603050405020304" pitchFamily="18" charset="0"/>
                  <a:ea typeface="宋体"/>
                </a:rPr>
                <a:t>　　　　　　　　　　是当所有导体的电势为</a:t>
              </a:r>
              <a:r>
                <a:rPr lang="en-US" altLang="zh-CN" sz="3200" i="1" kern="0" dirty="0" err="1">
                  <a:solidFill>
                    <a:srgbClr val="006600"/>
                  </a:solidFill>
                  <a:latin typeface="Times New Roman" panose="02020603050405020304" pitchFamily="18" charset="0"/>
                  <a:ea typeface="宋体"/>
                </a:rPr>
                <a:t>U'</a:t>
              </a:r>
              <a:r>
                <a:rPr lang="en-US" altLang="zh-CN" sz="3200" i="1" kern="0" baseline="-25000" dirty="0" err="1">
                  <a:solidFill>
                    <a:srgbClr val="006600"/>
                  </a:solidFill>
                  <a:latin typeface="Times New Roman" panose="02020603050405020304" pitchFamily="18" charset="0"/>
                  <a:ea typeface="宋体"/>
                </a:rPr>
                <a:t>k</a:t>
              </a:r>
              <a:r>
                <a:rPr lang="en-US" altLang="zh-CN" sz="3200" i="1" kern="0" dirty="0">
                  <a:solidFill>
                    <a:srgbClr val="006600"/>
                  </a:solidFill>
                  <a:latin typeface="Times New Roman" panose="02020603050405020304" pitchFamily="18" charset="0"/>
                  <a:ea typeface="宋体"/>
                </a:rPr>
                <a:t>=</a:t>
              </a:r>
              <a:r>
                <a:rPr lang="en-US" altLang="zh-CN" sz="3200" i="1" kern="0" dirty="0" err="1">
                  <a:solidFill>
                    <a:srgbClr val="006600"/>
                  </a:solidFill>
                  <a:latin typeface="Times New Roman" panose="02020603050405020304" pitchFamily="18" charset="0"/>
                  <a:ea typeface="宋体"/>
                </a:rPr>
                <a:t>U</a:t>
              </a:r>
              <a:r>
                <a:rPr lang="en-US" altLang="zh-CN" sz="3200" i="1" kern="0" baseline="-25000" dirty="0" err="1">
                  <a:solidFill>
                    <a:srgbClr val="006600"/>
                  </a:solidFill>
                  <a:latin typeface="Times New Roman" panose="02020603050405020304" pitchFamily="18" charset="0"/>
                  <a:ea typeface="宋体"/>
                </a:rPr>
                <a:t>k</a:t>
              </a:r>
              <a:r>
                <a:rPr lang="en-US" altLang="zh-CN" sz="3200" i="1" kern="0" baseline="-25000" dirty="0">
                  <a:solidFill>
                    <a:srgbClr val="006600"/>
                  </a:solidFill>
                  <a:latin typeface="Times New Roman" panose="02020603050405020304" pitchFamily="18" charset="0"/>
                  <a:ea typeface="宋体"/>
                </a:rPr>
                <a:t> </a:t>
              </a:r>
              <a:r>
                <a:rPr lang="en-US" altLang="zh-CN" sz="3200" i="1" kern="0" dirty="0">
                  <a:solidFill>
                    <a:srgbClr val="006600"/>
                  </a:solidFill>
                  <a:latin typeface="Times New Roman" panose="02020603050405020304" pitchFamily="18" charset="0"/>
                  <a:ea typeface="宋体"/>
                </a:rPr>
                <a:t>- </a:t>
              </a:r>
              <a:r>
                <a:rPr lang="en-US" altLang="zh-CN" sz="3200" i="1" kern="0" dirty="0" err="1">
                  <a:solidFill>
                    <a:srgbClr val="006600"/>
                  </a:solidFill>
                  <a:latin typeface="Times New Roman" panose="02020603050405020304" pitchFamily="18" charset="0"/>
                  <a:ea typeface="宋体"/>
                </a:rPr>
                <a:t>U</a:t>
              </a:r>
              <a:r>
                <a:rPr lang="en-US" altLang="zh-CN" sz="3200" i="1" kern="0" baseline="-25000" dirty="0" err="1">
                  <a:solidFill>
                    <a:srgbClr val="006600"/>
                  </a:solidFill>
                  <a:latin typeface="Times New Roman" panose="02020603050405020304" pitchFamily="18" charset="0"/>
                  <a:ea typeface="宋体"/>
                </a:rPr>
                <a:t>k</a:t>
              </a:r>
              <a:r>
                <a:rPr lang="en-US" altLang="zh-CN" sz="3200" i="1" kern="0" baseline="-25000" dirty="0">
                  <a:solidFill>
                    <a:srgbClr val="006600"/>
                  </a:solidFill>
                  <a:latin typeface="Times New Roman" panose="02020603050405020304" pitchFamily="18" charset="0"/>
                  <a:ea typeface="宋体"/>
                </a:rPr>
                <a:t> </a:t>
              </a:r>
              <a:r>
                <a:rPr lang="en-US" altLang="zh-CN" sz="3200" i="1" kern="0" dirty="0">
                  <a:solidFill>
                    <a:srgbClr val="006600"/>
                  </a:solidFill>
                  <a:latin typeface="Times New Roman" panose="02020603050405020304" pitchFamily="18" charset="0"/>
                  <a:ea typeface="宋体"/>
                </a:rPr>
                <a:t>=0</a:t>
              </a:r>
              <a:r>
                <a:rPr lang="zh-CN" altLang="en-US" sz="3200" kern="0" dirty="0">
                  <a:solidFill>
                    <a:srgbClr val="0033CC"/>
                  </a:solidFill>
                  <a:latin typeface="Times New Roman" panose="02020603050405020304" pitchFamily="18" charset="0"/>
                  <a:ea typeface="宋体"/>
                </a:rPr>
                <a:t>时的电势分布。</a:t>
              </a:r>
            </a:p>
          </p:txBody>
        </p:sp>
        <p:graphicFrame>
          <p:nvGraphicFramePr>
            <p:cNvPr id="12295" name="Object 6"/>
            <p:cNvGraphicFramePr>
              <a:graphicFrameLocks noChangeAspect="1"/>
            </p:cNvGraphicFramePr>
            <p:nvPr>
              <p:extLst>
                <p:ext uri="{D42A27DB-BD31-4B8C-83A1-F6EECF244321}">
                  <p14:modId xmlns:p14="http://schemas.microsoft.com/office/powerpoint/2010/main" val="972420098"/>
                </p:ext>
              </p:extLst>
            </p:nvPr>
          </p:nvGraphicFramePr>
          <p:xfrm>
            <a:off x="1143000" y="4267200"/>
            <a:ext cx="3627438" cy="569913"/>
          </p:xfrm>
          <a:graphic>
            <a:graphicData uri="http://schemas.openxmlformats.org/presentationml/2006/ole">
              <mc:AlternateContent xmlns:mc="http://schemas.openxmlformats.org/markup-compatibility/2006">
                <mc:Choice xmlns:v="urn:schemas-microsoft-com:vml" Requires="v">
                  <p:oleObj spid="_x0000_s12346" name="公式" r:id="rId9" imgW="1371600" imgH="215900" progId="Equation.3">
                    <p:embed/>
                  </p:oleObj>
                </mc:Choice>
                <mc:Fallback>
                  <p:oleObj name="公式" r:id="rId9" imgW="1371600" imgH="215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267200"/>
                          <a:ext cx="3627438"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Box 9"/>
            <p:cNvSpPr txBox="1">
              <a:spLocks noChangeArrowheads="1"/>
            </p:cNvSpPr>
            <p:nvPr/>
          </p:nvSpPr>
          <p:spPr bwMode="auto">
            <a:xfrm>
              <a:off x="152400" y="3759200"/>
              <a:ext cx="142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rgbClr val="FF00FF"/>
                  </a:solidFill>
                </a:rPr>
                <a:t>那么：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074183"/>
                                        </p:tgtEl>
                                        <p:attrNameLst>
                                          <p:attrName>style.visibility</p:attrName>
                                        </p:attrNameLst>
                                      </p:cBhvr>
                                      <p:to>
                                        <p:strVal val="visible"/>
                                      </p:to>
                                    </p:set>
                                    <p:animEffect transition="in" filter="wipe(up)">
                                      <p:cBhvr>
                                        <p:cTn id="11" dur="500"/>
                                        <p:tgtEl>
                                          <p:spTgt spid="1074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smtClean="0"/>
          </a:p>
        </p:txBody>
      </p:sp>
      <p:sp>
        <p:nvSpPr>
          <p:cNvPr id="13315" name="内容占位符 2"/>
          <p:cNvSpPr>
            <a:spLocks noGrp="1"/>
          </p:cNvSpPr>
          <p:nvPr>
            <p:ph idx="1"/>
          </p:nvPr>
        </p:nvSpPr>
        <p:spPr/>
        <p:txBody>
          <a:bodyPr/>
          <a:lstStyle/>
          <a:p>
            <a:endParaRPr lang="zh-CN" altLang="en-US" smtClean="0"/>
          </a:p>
        </p:txBody>
      </p:sp>
      <p:sp>
        <p:nvSpPr>
          <p:cNvPr id="1331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FontTx/>
              <a:buNone/>
            </a:pPr>
            <a:fld id="{BF8E163F-489E-4C07-859B-43EED686A408}" type="slidenum">
              <a:rPr lang="en-US" altLang="zh-CN" sz="800" b="0" smtClean="0"/>
              <a:pPr>
                <a:spcBef>
                  <a:spcPct val="0"/>
                </a:spcBef>
                <a:buFontTx/>
                <a:buNone/>
              </a:pPr>
              <a:t>9</a:t>
            </a:fld>
            <a:endParaRPr lang="en-US" altLang="zh-CN" sz="800" b="0" smtClean="0"/>
          </a:p>
        </p:txBody>
      </p:sp>
      <p:pic>
        <p:nvPicPr>
          <p:cNvPr id="1331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905000"/>
            <a:ext cx="8863013"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中大模板">
  <a:themeElements>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大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中大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大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大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大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大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大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大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大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大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大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大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大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中大测中模板</Template>
  <TotalTime>17539</TotalTime>
  <Words>1553</Words>
  <Application>Microsoft Office PowerPoint</Application>
  <PresentationFormat>全屏显示(4:3)</PresentationFormat>
  <Paragraphs>265</Paragraphs>
  <Slides>40</Slides>
  <Notes>4</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0" baseType="lpstr">
      <vt:lpstr>黑体</vt:lpstr>
      <vt:lpstr>华文中宋</vt:lpstr>
      <vt:lpstr>宋体</vt:lpstr>
      <vt:lpstr>Arial</vt:lpstr>
      <vt:lpstr>Bookman Old Style</vt:lpstr>
      <vt:lpstr>Times New Roman</vt:lpstr>
      <vt:lpstr>Wingdings</vt:lpstr>
      <vt:lpstr>中大模板</vt:lpstr>
      <vt:lpstr>公式</vt:lpstr>
      <vt:lpstr>Equation</vt:lpstr>
      <vt:lpstr>《电磁学》 静电场边值问题的唯一性定理</vt:lpstr>
      <vt:lpstr>PowerPoint 演示文稿</vt:lpstr>
      <vt:lpstr>静电场边值问题的唯一性定理</vt:lpstr>
      <vt:lpstr>PowerPoint 演示文稿</vt:lpstr>
      <vt:lpstr>PowerPoint 演示文稿</vt:lpstr>
      <vt:lpstr>PowerPoint 演示文稿</vt:lpstr>
      <vt:lpstr>叠加原理（给定电势）</vt:lpstr>
      <vt:lpstr>唯一性定理（给定电势）</vt:lpstr>
      <vt:lpstr>PowerPoint 演示文稿</vt:lpstr>
      <vt:lpstr>叠加原理（给定电荷）</vt:lpstr>
      <vt:lpstr>唯一性定理（给定电荷）</vt:lpstr>
      <vt:lpstr>混合边界条件</vt:lpstr>
      <vt:lpstr>叠加原理唯一性定理 （选择无穷远处为电势零点）</vt:lpstr>
      <vt:lpstr>PowerPoint 演示文稿</vt:lpstr>
      <vt:lpstr>唯一性定理表明</vt:lpstr>
      <vt:lpstr>静电场边值问题的唯一性定理</vt:lpstr>
      <vt:lpstr>《电磁学》 静电场边值问题的唯一性定理</vt:lpstr>
      <vt:lpstr>静电场边值问题的唯一性定理</vt:lpstr>
      <vt:lpstr>唯一性定理应用于求解电场</vt:lpstr>
      <vt:lpstr>镜像法/电像法   P70</vt:lpstr>
      <vt:lpstr>用导体内某个或几个假想电荷的电势来代替导体表面的感应电荷的电势。</vt:lpstr>
      <vt:lpstr>电像法——解静电问题的一种特殊方法</vt:lpstr>
      <vt:lpstr>例1</vt:lpstr>
      <vt:lpstr>例2</vt:lpstr>
      <vt:lpstr>电势</vt:lpstr>
      <vt:lpstr>例3</vt:lpstr>
      <vt:lpstr>总结</vt:lpstr>
      <vt:lpstr>作业</vt:lpstr>
      <vt:lpstr>PowerPoint 演示文稿</vt:lpstr>
      <vt:lpstr>问题：一个电子与无限大理想金属平面的距离为 d 时，它的势能是多少？ </vt:lpstr>
      <vt:lpstr>简单解法</vt:lpstr>
      <vt:lpstr>从势能的定义出发</vt:lpstr>
      <vt:lpstr>附录</vt:lpstr>
      <vt:lpstr>给定边条件，求解静电场的方法</vt:lpstr>
      <vt:lpstr>外电场下石墨烯周围的电场分布</vt:lpstr>
      <vt:lpstr>什么是共形变换?</vt:lpstr>
      <vt:lpstr>共形变换</vt:lpstr>
      <vt:lpstr>共形变换</vt:lpstr>
      <vt:lpstr>+</vt:lpstr>
      <vt:lpstr>大作业（一）(5分)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 GUO</dc:creator>
  <cp:lastModifiedBy>GUO DH</cp:lastModifiedBy>
  <cp:revision>1419</cp:revision>
  <cp:lastPrinted>1601-01-01T00:00:00Z</cp:lastPrinted>
  <dcterms:created xsi:type="dcterms:W3CDTF">1601-01-01T00:00:00Z</dcterms:created>
  <dcterms:modified xsi:type="dcterms:W3CDTF">2019-04-01T15:51:05Z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