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853" r:id="rId2"/>
  </p:sldMasterIdLst>
  <p:notesMasterIdLst>
    <p:notesMasterId r:id="rId42"/>
  </p:notesMasterIdLst>
  <p:sldIdLst>
    <p:sldId id="313" r:id="rId3"/>
    <p:sldId id="353" r:id="rId4"/>
    <p:sldId id="356" r:id="rId5"/>
    <p:sldId id="357" r:id="rId6"/>
    <p:sldId id="368" r:id="rId7"/>
    <p:sldId id="354" r:id="rId8"/>
    <p:sldId id="385" r:id="rId9"/>
    <p:sldId id="331" r:id="rId10"/>
    <p:sldId id="369" r:id="rId11"/>
    <p:sldId id="332" r:id="rId12"/>
    <p:sldId id="333" r:id="rId13"/>
    <p:sldId id="317" r:id="rId14"/>
    <p:sldId id="318" r:id="rId15"/>
    <p:sldId id="374" r:id="rId16"/>
    <p:sldId id="375" r:id="rId17"/>
    <p:sldId id="376" r:id="rId18"/>
    <p:sldId id="377" r:id="rId19"/>
    <p:sldId id="378" r:id="rId20"/>
    <p:sldId id="379" r:id="rId21"/>
    <p:sldId id="380" r:id="rId22"/>
    <p:sldId id="381" r:id="rId23"/>
    <p:sldId id="334" r:id="rId24"/>
    <p:sldId id="335" r:id="rId25"/>
    <p:sldId id="336" r:id="rId26"/>
    <p:sldId id="337" r:id="rId27"/>
    <p:sldId id="338" r:id="rId28"/>
    <p:sldId id="339" r:id="rId29"/>
    <p:sldId id="340" r:id="rId30"/>
    <p:sldId id="341" r:id="rId31"/>
    <p:sldId id="382" r:id="rId32"/>
    <p:sldId id="383" r:id="rId33"/>
    <p:sldId id="343" r:id="rId34"/>
    <p:sldId id="344" r:id="rId35"/>
    <p:sldId id="384" r:id="rId36"/>
    <p:sldId id="347" r:id="rId37"/>
    <p:sldId id="345" r:id="rId38"/>
    <p:sldId id="346" r:id="rId39"/>
    <p:sldId id="352" r:id="rId40"/>
    <p:sldId id="351" r:id="rId4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F0F0F0"/>
    <a:srgbClr val="0000CC"/>
    <a:srgbClr val="792B25"/>
    <a:srgbClr val="FF00FF"/>
    <a:srgbClr val="FFFFFF"/>
    <a:srgbClr val="006600"/>
    <a:srgbClr val="FF0000"/>
    <a:srgbClr val="00CC00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39" autoAdjust="0"/>
    <p:restoredTop sz="97377" autoAdjust="0"/>
  </p:normalViewPr>
  <p:slideViewPr>
    <p:cSldViewPr>
      <p:cViewPr varScale="1">
        <p:scale>
          <a:sx n="104" d="100"/>
          <a:sy n="104" d="100"/>
        </p:scale>
        <p:origin x="67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0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4" Type="http://schemas.openxmlformats.org/officeDocument/2006/relationships/image" Target="../media/image3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png"/><Relationship Id="rId4" Type="http://schemas.openxmlformats.org/officeDocument/2006/relationships/image" Target="../media/image37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image" Target="../media/image40.wmf"/><Relationship Id="rId7" Type="http://schemas.openxmlformats.org/officeDocument/2006/relationships/image" Target="../media/image42.wmf"/><Relationship Id="rId2" Type="http://schemas.openxmlformats.org/officeDocument/2006/relationships/image" Target="../media/image39.wmf"/><Relationship Id="rId1" Type="http://schemas.openxmlformats.org/officeDocument/2006/relationships/image" Target="../media/image38.png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10" Type="http://schemas.openxmlformats.org/officeDocument/2006/relationships/image" Target="../media/image45.wmf"/><Relationship Id="rId4" Type="http://schemas.openxmlformats.org/officeDocument/2006/relationships/image" Target="../media/image41.wmf"/><Relationship Id="rId9" Type="http://schemas.openxmlformats.org/officeDocument/2006/relationships/image" Target="../media/image4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1.wmf"/><Relationship Id="rId5" Type="http://schemas.openxmlformats.org/officeDocument/2006/relationships/image" Target="../media/image45.wmf"/><Relationship Id="rId4" Type="http://schemas.openxmlformats.org/officeDocument/2006/relationships/image" Target="../media/image48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33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png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0.png"/><Relationship Id="rId1" Type="http://schemas.openxmlformats.org/officeDocument/2006/relationships/image" Target="../media/image55.wmf"/><Relationship Id="rId4" Type="http://schemas.openxmlformats.org/officeDocument/2006/relationships/image" Target="../media/image57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image" Target="../media/image60.wmf"/><Relationship Id="rId7" Type="http://schemas.openxmlformats.org/officeDocument/2006/relationships/image" Target="../media/image63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6" Type="http://schemas.openxmlformats.org/officeDocument/2006/relationships/image" Target="../media/image62.wmf"/><Relationship Id="rId5" Type="http://schemas.openxmlformats.org/officeDocument/2006/relationships/image" Target="../media/image50.png"/><Relationship Id="rId4" Type="http://schemas.openxmlformats.org/officeDocument/2006/relationships/image" Target="../media/image61.wmf"/><Relationship Id="rId9" Type="http://schemas.openxmlformats.org/officeDocument/2006/relationships/image" Target="../media/image6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image" Target="../media/image68.emf"/><Relationship Id="rId7" Type="http://schemas.openxmlformats.org/officeDocument/2006/relationships/image" Target="../media/image72.wmf"/><Relationship Id="rId2" Type="http://schemas.openxmlformats.org/officeDocument/2006/relationships/image" Target="../media/image67.wmf"/><Relationship Id="rId1" Type="http://schemas.openxmlformats.org/officeDocument/2006/relationships/image" Target="../media/image66.png"/><Relationship Id="rId6" Type="http://schemas.openxmlformats.org/officeDocument/2006/relationships/image" Target="../media/image71.wmf"/><Relationship Id="rId5" Type="http://schemas.openxmlformats.org/officeDocument/2006/relationships/image" Target="../media/image70.wmf"/><Relationship Id="rId4" Type="http://schemas.openxmlformats.org/officeDocument/2006/relationships/image" Target="../media/image69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emf"/><Relationship Id="rId2" Type="http://schemas.openxmlformats.org/officeDocument/2006/relationships/image" Target="../media/image75.emf"/><Relationship Id="rId1" Type="http://schemas.openxmlformats.org/officeDocument/2006/relationships/image" Target="../media/image74.emf"/><Relationship Id="rId4" Type="http://schemas.openxmlformats.org/officeDocument/2006/relationships/image" Target="../media/image77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4" Type="http://schemas.openxmlformats.org/officeDocument/2006/relationships/image" Target="../media/image84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6.wmf"/><Relationship Id="rId1" Type="http://schemas.openxmlformats.org/officeDocument/2006/relationships/image" Target="../media/image85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7.png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8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Relationship Id="rId5" Type="http://schemas.openxmlformats.org/officeDocument/2006/relationships/image" Target="../media/image93.wmf"/><Relationship Id="rId4" Type="http://schemas.openxmlformats.org/officeDocument/2006/relationships/image" Target="../media/image92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4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5" Type="http://schemas.openxmlformats.org/officeDocument/2006/relationships/image" Target="../media/image12.wmf"/><Relationship Id="rId4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6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fld id="{7F5EE908-770B-4B76-ABCB-8545812604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</a:rPr>
              <a:t>旋度等于零仅相当于两个方程，而不是三个方程。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68DC247-FBD6-4F1F-9FFB-FD6BE82E97D0}" type="slidenum">
              <a:rPr lang="en-US" altLang="zh-CN" smtClean="0"/>
              <a:pPr>
                <a:spcBef>
                  <a:spcPct val="0"/>
                </a:spcBef>
              </a:pPr>
              <a:t>3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599907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抽象的物理图像，不涉及实际物质的具体特性（除了电子）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5EE908-770B-4B76-ABCB-8545812604BC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1640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F4B54BF-647F-40DE-8B0B-209AB21C8140}" type="slidenum">
              <a:rPr lang="en-US" altLang="zh-CN"/>
              <a:pPr>
                <a:spcBef>
                  <a:spcPct val="0"/>
                </a:spcBef>
              </a:pPr>
              <a:t>8</a:t>
            </a:fld>
            <a:endParaRPr lang="en-US" altLang="zh-CN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b="1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0" dirty="0" smtClean="0">
                <a:solidFill>
                  <a:srgbClr val="000000"/>
                </a:solidFill>
                <a:latin typeface="宋体" panose="02010600030101010101" pitchFamily="2" charset="-122"/>
                <a:ea typeface="宋体"/>
                <a:cs typeface="+mn-cs"/>
              </a:rPr>
              <a:t>，但一般来说，取向极化效应比位移极化要强得多</a:t>
            </a:r>
            <a:r>
              <a:rPr lang="en-US" altLang="zh-CN" sz="1200" kern="0" dirty="0" smtClean="0">
                <a:solidFill>
                  <a:srgbClr val="000000"/>
                </a:solidFill>
                <a:latin typeface="宋体" panose="02010600030101010101" pitchFamily="2" charset="-122"/>
                <a:ea typeface="宋体"/>
                <a:cs typeface="+mn-cs"/>
              </a:rPr>
              <a:t>. 16</a:t>
            </a:r>
            <a:r>
              <a:rPr lang="zh-CN" altLang="en-US" sz="1200" kern="0" dirty="0" smtClean="0">
                <a:solidFill>
                  <a:srgbClr val="000000"/>
                </a:solidFill>
                <a:latin typeface="宋体" panose="02010600030101010101" pitchFamily="2" charset="-122"/>
                <a:ea typeface="宋体"/>
                <a:cs typeface="+mn-cs"/>
              </a:rPr>
              <a:t>级版本图片有原格式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5EE908-770B-4B76-ABCB-8545812604BC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0398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ackground 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校徽 copy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77BBFA"/>
              </a:clrFrom>
              <a:clrTo>
                <a:srgbClr val="77BB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16002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9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09800" y="1752600"/>
            <a:ext cx="5562600" cy="10668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39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905000" y="3429000"/>
            <a:ext cx="4648200" cy="9144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762000" y="5943600"/>
            <a:ext cx="4572000" cy="533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2000">
                <a:latin typeface="+mn-lt"/>
              </a:defRPr>
            </a:lvl1pPr>
          </a:lstStyle>
          <a:p>
            <a:pPr>
              <a:defRPr/>
            </a:pPr>
            <a:r>
              <a:rPr lang="zh-CN" altLang="en-US"/>
              <a:t>中山大学</a:t>
            </a:r>
          </a:p>
        </p:txBody>
      </p:sp>
    </p:spTree>
    <p:extLst>
      <p:ext uri="{BB962C8B-B14F-4D97-AF65-F5344CB8AC3E}">
        <p14:creationId xmlns:p14="http://schemas.microsoft.com/office/powerpoint/2010/main" val="3761727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A46AC6-529D-41E5-B763-95B5AD8589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9300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8674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867400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0755D1-0450-4016-AE55-F1F92A4C0E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61943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8809038" y="0"/>
            <a:ext cx="334962" cy="6858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50000">
                <a:schemeClr val="hlink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459" name="Freeform 3"/>
          <p:cNvSpPr>
            <a:spLocks/>
          </p:cNvSpPr>
          <p:nvPr/>
        </p:nvSpPr>
        <p:spPr bwMode="white">
          <a:xfrm>
            <a:off x="-9525" y="4489450"/>
            <a:ext cx="5754688" cy="2368550"/>
          </a:xfrm>
          <a:custGeom>
            <a:avLst/>
            <a:gdLst>
              <a:gd name="T0" fmla="*/ 0 w 3625"/>
              <a:gd name="T1" fmla="*/ 1491 h 1492"/>
              <a:gd name="T2" fmla="*/ 0 w 3625"/>
              <a:gd name="T3" fmla="*/ 0 h 1492"/>
              <a:gd name="T4" fmla="*/ 171 w 3625"/>
              <a:gd name="T5" fmla="*/ 3 h 1492"/>
              <a:gd name="T6" fmla="*/ 355 w 3625"/>
              <a:gd name="T7" fmla="*/ 9 h 1492"/>
              <a:gd name="T8" fmla="*/ 499 w 3625"/>
              <a:gd name="T9" fmla="*/ 21 h 1492"/>
              <a:gd name="T10" fmla="*/ 650 w 3625"/>
              <a:gd name="T11" fmla="*/ 36 h 1492"/>
              <a:gd name="T12" fmla="*/ 809 w 3625"/>
              <a:gd name="T13" fmla="*/ 54 h 1492"/>
              <a:gd name="T14" fmla="*/ 957 w 3625"/>
              <a:gd name="T15" fmla="*/ 78 h 1492"/>
              <a:gd name="T16" fmla="*/ 1119 w 3625"/>
              <a:gd name="T17" fmla="*/ 105 h 1492"/>
              <a:gd name="T18" fmla="*/ 1261 w 3625"/>
              <a:gd name="T19" fmla="*/ 133 h 1492"/>
              <a:gd name="T20" fmla="*/ 1441 w 3625"/>
              <a:gd name="T21" fmla="*/ 175 h 1492"/>
              <a:gd name="T22" fmla="*/ 1598 w 3625"/>
              <a:gd name="T23" fmla="*/ 217 h 1492"/>
              <a:gd name="T24" fmla="*/ 1763 w 3625"/>
              <a:gd name="T25" fmla="*/ 269 h 1492"/>
              <a:gd name="T26" fmla="*/ 1887 w 3625"/>
              <a:gd name="T27" fmla="*/ 308 h 1492"/>
              <a:gd name="T28" fmla="*/ 2085 w 3625"/>
              <a:gd name="T29" fmla="*/ 384 h 1492"/>
              <a:gd name="T30" fmla="*/ 2230 w 3625"/>
              <a:gd name="T31" fmla="*/ 444 h 1492"/>
              <a:gd name="T32" fmla="*/ 2456 w 3625"/>
              <a:gd name="T33" fmla="*/ 547 h 1492"/>
              <a:gd name="T34" fmla="*/ 2666 w 3625"/>
              <a:gd name="T35" fmla="*/ 662 h 1492"/>
              <a:gd name="T36" fmla="*/ 2859 w 3625"/>
              <a:gd name="T37" fmla="*/ 786 h 1492"/>
              <a:gd name="T38" fmla="*/ 3046 w 3625"/>
              <a:gd name="T39" fmla="*/ 920 h 1492"/>
              <a:gd name="T40" fmla="*/ 3193 w 3625"/>
              <a:gd name="T41" fmla="*/ 1038 h 1492"/>
              <a:gd name="T42" fmla="*/ 3332 w 3625"/>
              <a:gd name="T43" fmla="*/ 1168 h 1492"/>
              <a:gd name="T44" fmla="*/ 3440 w 3625"/>
              <a:gd name="T45" fmla="*/ 1280 h 1492"/>
              <a:gd name="T46" fmla="*/ 3524 w 3625"/>
              <a:gd name="T47" fmla="*/ 1380 h 1492"/>
              <a:gd name="T48" fmla="*/ 3624 w 3625"/>
              <a:gd name="T49" fmla="*/ 1491 h 1492"/>
              <a:gd name="T50" fmla="*/ 3608 w 3625"/>
              <a:gd name="T51" fmla="*/ 1491 h 1492"/>
              <a:gd name="T52" fmla="*/ 0 w 3625"/>
              <a:gd name="T53" fmla="*/ 1491 h 1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625" h="1492">
                <a:moveTo>
                  <a:pt x="0" y="1491"/>
                </a:moveTo>
                <a:lnTo>
                  <a:pt x="0" y="0"/>
                </a:lnTo>
                <a:lnTo>
                  <a:pt x="171" y="3"/>
                </a:lnTo>
                <a:lnTo>
                  <a:pt x="355" y="9"/>
                </a:lnTo>
                <a:lnTo>
                  <a:pt x="499" y="21"/>
                </a:lnTo>
                <a:lnTo>
                  <a:pt x="650" y="36"/>
                </a:lnTo>
                <a:lnTo>
                  <a:pt x="809" y="54"/>
                </a:lnTo>
                <a:lnTo>
                  <a:pt x="957" y="78"/>
                </a:lnTo>
                <a:lnTo>
                  <a:pt x="1119" y="105"/>
                </a:lnTo>
                <a:lnTo>
                  <a:pt x="1261" y="133"/>
                </a:lnTo>
                <a:lnTo>
                  <a:pt x="1441" y="175"/>
                </a:lnTo>
                <a:lnTo>
                  <a:pt x="1598" y="217"/>
                </a:lnTo>
                <a:lnTo>
                  <a:pt x="1763" y="269"/>
                </a:lnTo>
                <a:lnTo>
                  <a:pt x="1887" y="308"/>
                </a:lnTo>
                <a:lnTo>
                  <a:pt x="2085" y="384"/>
                </a:lnTo>
                <a:lnTo>
                  <a:pt x="2230" y="444"/>
                </a:lnTo>
                <a:lnTo>
                  <a:pt x="2456" y="547"/>
                </a:lnTo>
                <a:lnTo>
                  <a:pt x="2666" y="662"/>
                </a:lnTo>
                <a:lnTo>
                  <a:pt x="2859" y="786"/>
                </a:lnTo>
                <a:lnTo>
                  <a:pt x="3046" y="920"/>
                </a:lnTo>
                <a:lnTo>
                  <a:pt x="3193" y="1038"/>
                </a:lnTo>
                <a:lnTo>
                  <a:pt x="3332" y="1168"/>
                </a:lnTo>
                <a:lnTo>
                  <a:pt x="3440" y="1280"/>
                </a:lnTo>
                <a:lnTo>
                  <a:pt x="3524" y="1380"/>
                </a:lnTo>
                <a:lnTo>
                  <a:pt x="3624" y="1491"/>
                </a:lnTo>
                <a:lnTo>
                  <a:pt x="3608" y="1491"/>
                </a:lnTo>
                <a:lnTo>
                  <a:pt x="0" y="1491"/>
                </a:lnTo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460" name="Freeform 4"/>
          <p:cNvSpPr>
            <a:spLocks/>
          </p:cNvSpPr>
          <p:nvPr/>
        </p:nvSpPr>
        <p:spPr bwMode="white">
          <a:xfrm>
            <a:off x="0" y="3817938"/>
            <a:ext cx="8164513" cy="3019425"/>
          </a:xfrm>
          <a:custGeom>
            <a:avLst/>
            <a:gdLst>
              <a:gd name="T0" fmla="*/ 2718 w 5143"/>
              <a:gd name="T1" fmla="*/ 405 h 1902"/>
              <a:gd name="T2" fmla="*/ 2466 w 5143"/>
              <a:gd name="T3" fmla="*/ 333 h 1902"/>
              <a:gd name="T4" fmla="*/ 2202 w 5143"/>
              <a:gd name="T5" fmla="*/ 261 h 1902"/>
              <a:gd name="T6" fmla="*/ 1929 w 5143"/>
              <a:gd name="T7" fmla="*/ 198 h 1902"/>
              <a:gd name="T8" fmla="*/ 1695 w 5143"/>
              <a:gd name="T9" fmla="*/ 153 h 1902"/>
              <a:gd name="T10" fmla="*/ 1434 w 5143"/>
              <a:gd name="T11" fmla="*/ 111 h 1902"/>
              <a:gd name="T12" fmla="*/ 1188 w 5143"/>
              <a:gd name="T13" fmla="*/ 75 h 1902"/>
              <a:gd name="T14" fmla="*/ 957 w 5143"/>
              <a:gd name="T15" fmla="*/ 48 h 1902"/>
              <a:gd name="T16" fmla="*/ 747 w 5143"/>
              <a:gd name="T17" fmla="*/ 30 h 1902"/>
              <a:gd name="T18" fmla="*/ 501 w 5143"/>
              <a:gd name="T19" fmla="*/ 15 h 1902"/>
              <a:gd name="T20" fmla="*/ 246 w 5143"/>
              <a:gd name="T21" fmla="*/ 3 h 1902"/>
              <a:gd name="T22" fmla="*/ 0 w 5143"/>
              <a:gd name="T23" fmla="*/ 0 h 1902"/>
              <a:gd name="T24" fmla="*/ 0 w 5143"/>
              <a:gd name="T25" fmla="*/ 275 h 1902"/>
              <a:gd name="T26" fmla="*/ 0 w 5143"/>
              <a:gd name="T27" fmla="*/ 345 h 1902"/>
              <a:gd name="T28" fmla="*/ 0 w 5143"/>
              <a:gd name="T29" fmla="*/ 275 h 1902"/>
              <a:gd name="T30" fmla="*/ 0 w 5143"/>
              <a:gd name="T31" fmla="*/ 342 h 1902"/>
              <a:gd name="T32" fmla="*/ 339 w 5143"/>
              <a:gd name="T33" fmla="*/ 351 h 1902"/>
              <a:gd name="T34" fmla="*/ 606 w 5143"/>
              <a:gd name="T35" fmla="*/ 372 h 1902"/>
              <a:gd name="T36" fmla="*/ 852 w 5143"/>
              <a:gd name="T37" fmla="*/ 399 h 1902"/>
              <a:gd name="T38" fmla="*/ 1068 w 5143"/>
              <a:gd name="T39" fmla="*/ 435 h 1902"/>
              <a:gd name="T40" fmla="*/ 1275 w 5143"/>
              <a:gd name="T41" fmla="*/ 474 h 1902"/>
              <a:gd name="T42" fmla="*/ 1545 w 5143"/>
              <a:gd name="T43" fmla="*/ 540 h 1902"/>
              <a:gd name="T44" fmla="*/ 1761 w 5143"/>
              <a:gd name="T45" fmla="*/ 603 h 1902"/>
              <a:gd name="T46" fmla="*/ 1971 w 5143"/>
              <a:gd name="T47" fmla="*/ 678 h 1902"/>
              <a:gd name="T48" fmla="*/ 2166 w 5143"/>
              <a:gd name="T49" fmla="*/ 747 h 1902"/>
              <a:gd name="T50" fmla="*/ 2397 w 5143"/>
              <a:gd name="T51" fmla="*/ 852 h 1902"/>
              <a:gd name="T52" fmla="*/ 2613 w 5143"/>
              <a:gd name="T53" fmla="*/ 960 h 1902"/>
              <a:gd name="T54" fmla="*/ 2832 w 5143"/>
              <a:gd name="T55" fmla="*/ 1095 h 1902"/>
              <a:gd name="T56" fmla="*/ 3012 w 5143"/>
              <a:gd name="T57" fmla="*/ 1212 h 1902"/>
              <a:gd name="T58" fmla="*/ 3186 w 5143"/>
              <a:gd name="T59" fmla="*/ 1347 h 1902"/>
              <a:gd name="T60" fmla="*/ 3351 w 5143"/>
              <a:gd name="T61" fmla="*/ 1497 h 1902"/>
              <a:gd name="T62" fmla="*/ 3480 w 5143"/>
              <a:gd name="T63" fmla="*/ 1629 h 1902"/>
              <a:gd name="T64" fmla="*/ 3612 w 5143"/>
              <a:gd name="T65" fmla="*/ 1785 h 1902"/>
              <a:gd name="T66" fmla="*/ 3699 w 5143"/>
              <a:gd name="T67" fmla="*/ 1901 h 1902"/>
              <a:gd name="T68" fmla="*/ 5142 w 5143"/>
              <a:gd name="T69" fmla="*/ 1901 h 1902"/>
              <a:gd name="T70" fmla="*/ 5076 w 5143"/>
              <a:gd name="T71" fmla="*/ 1827 h 1902"/>
              <a:gd name="T72" fmla="*/ 4968 w 5143"/>
              <a:gd name="T73" fmla="*/ 1707 h 1902"/>
              <a:gd name="T74" fmla="*/ 4797 w 5143"/>
              <a:gd name="T75" fmla="*/ 1539 h 1902"/>
              <a:gd name="T76" fmla="*/ 4617 w 5143"/>
              <a:gd name="T77" fmla="*/ 1383 h 1902"/>
              <a:gd name="T78" fmla="*/ 4410 w 5143"/>
              <a:gd name="T79" fmla="*/ 1221 h 1902"/>
              <a:gd name="T80" fmla="*/ 4185 w 5143"/>
              <a:gd name="T81" fmla="*/ 1071 h 1902"/>
              <a:gd name="T82" fmla="*/ 3960 w 5143"/>
              <a:gd name="T83" fmla="*/ 939 h 1902"/>
              <a:gd name="T84" fmla="*/ 3708 w 5143"/>
              <a:gd name="T85" fmla="*/ 801 h 1902"/>
              <a:gd name="T86" fmla="*/ 3492 w 5143"/>
              <a:gd name="T87" fmla="*/ 702 h 1902"/>
              <a:gd name="T88" fmla="*/ 3231 w 5143"/>
              <a:gd name="T89" fmla="*/ 588 h 1902"/>
              <a:gd name="T90" fmla="*/ 2964 w 5143"/>
              <a:gd name="T91" fmla="*/ 489 h 1902"/>
              <a:gd name="T92" fmla="*/ 2718 w 5143"/>
              <a:gd name="T93" fmla="*/ 405 h 19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143" h="1902">
                <a:moveTo>
                  <a:pt x="2718" y="405"/>
                </a:moveTo>
                <a:lnTo>
                  <a:pt x="2466" y="333"/>
                </a:lnTo>
                <a:lnTo>
                  <a:pt x="2202" y="261"/>
                </a:lnTo>
                <a:lnTo>
                  <a:pt x="1929" y="198"/>
                </a:lnTo>
                <a:lnTo>
                  <a:pt x="1695" y="153"/>
                </a:lnTo>
                <a:lnTo>
                  <a:pt x="1434" y="111"/>
                </a:lnTo>
                <a:lnTo>
                  <a:pt x="1188" y="75"/>
                </a:lnTo>
                <a:lnTo>
                  <a:pt x="957" y="48"/>
                </a:lnTo>
                <a:lnTo>
                  <a:pt x="747" y="30"/>
                </a:lnTo>
                <a:lnTo>
                  <a:pt x="501" y="15"/>
                </a:lnTo>
                <a:lnTo>
                  <a:pt x="246" y="3"/>
                </a:lnTo>
                <a:lnTo>
                  <a:pt x="0" y="0"/>
                </a:lnTo>
                <a:lnTo>
                  <a:pt x="0" y="275"/>
                </a:lnTo>
                <a:lnTo>
                  <a:pt x="0" y="345"/>
                </a:lnTo>
                <a:lnTo>
                  <a:pt x="0" y="275"/>
                </a:lnTo>
                <a:lnTo>
                  <a:pt x="0" y="342"/>
                </a:lnTo>
                <a:lnTo>
                  <a:pt x="339" y="351"/>
                </a:lnTo>
                <a:lnTo>
                  <a:pt x="606" y="372"/>
                </a:lnTo>
                <a:lnTo>
                  <a:pt x="852" y="399"/>
                </a:lnTo>
                <a:lnTo>
                  <a:pt x="1068" y="435"/>
                </a:lnTo>
                <a:lnTo>
                  <a:pt x="1275" y="474"/>
                </a:lnTo>
                <a:lnTo>
                  <a:pt x="1545" y="540"/>
                </a:lnTo>
                <a:lnTo>
                  <a:pt x="1761" y="603"/>
                </a:lnTo>
                <a:lnTo>
                  <a:pt x="1971" y="678"/>
                </a:lnTo>
                <a:lnTo>
                  <a:pt x="2166" y="747"/>
                </a:lnTo>
                <a:lnTo>
                  <a:pt x="2397" y="852"/>
                </a:lnTo>
                <a:lnTo>
                  <a:pt x="2613" y="960"/>
                </a:lnTo>
                <a:lnTo>
                  <a:pt x="2832" y="1095"/>
                </a:lnTo>
                <a:lnTo>
                  <a:pt x="3012" y="1212"/>
                </a:lnTo>
                <a:lnTo>
                  <a:pt x="3186" y="1347"/>
                </a:lnTo>
                <a:lnTo>
                  <a:pt x="3351" y="1497"/>
                </a:lnTo>
                <a:lnTo>
                  <a:pt x="3480" y="1629"/>
                </a:lnTo>
                <a:lnTo>
                  <a:pt x="3612" y="1785"/>
                </a:lnTo>
                <a:lnTo>
                  <a:pt x="3699" y="1901"/>
                </a:lnTo>
                <a:lnTo>
                  <a:pt x="5142" y="1901"/>
                </a:lnTo>
                <a:lnTo>
                  <a:pt x="5076" y="1827"/>
                </a:lnTo>
                <a:lnTo>
                  <a:pt x="4968" y="1707"/>
                </a:lnTo>
                <a:lnTo>
                  <a:pt x="4797" y="1539"/>
                </a:lnTo>
                <a:lnTo>
                  <a:pt x="4617" y="1383"/>
                </a:lnTo>
                <a:lnTo>
                  <a:pt x="4410" y="1221"/>
                </a:lnTo>
                <a:lnTo>
                  <a:pt x="4185" y="1071"/>
                </a:lnTo>
                <a:lnTo>
                  <a:pt x="3960" y="939"/>
                </a:lnTo>
                <a:lnTo>
                  <a:pt x="3708" y="801"/>
                </a:lnTo>
                <a:lnTo>
                  <a:pt x="3492" y="702"/>
                </a:lnTo>
                <a:lnTo>
                  <a:pt x="3231" y="588"/>
                </a:lnTo>
                <a:lnTo>
                  <a:pt x="2964" y="489"/>
                </a:lnTo>
                <a:lnTo>
                  <a:pt x="2718" y="405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461" name="Freeform 5"/>
          <p:cNvSpPr>
            <a:spLocks/>
          </p:cNvSpPr>
          <p:nvPr/>
        </p:nvSpPr>
        <p:spPr bwMode="white">
          <a:xfrm>
            <a:off x="0" y="3146425"/>
            <a:ext cx="9144000" cy="3690938"/>
          </a:xfrm>
          <a:custGeom>
            <a:avLst/>
            <a:gdLst>
              <a:gd name="T0" fmla="*/ 0 w 5760"/>
              <a:gd name="T1" fmla="*/ 0 h 2325"/>
              <a:gd name="T2" fmla="*/ 0 w 5760"/>
              <a:gd name="T3" fmla="*/ 339 h 2325"/>
              <a:gd name="T4" fmla="*/ 558 w 5760"/>
              <a:gd name="T5" fmla="*/ 357 h 2325"/>
              <a:gd name="T6" fmla="*/ 807 w 5760"/>
              <a:gd name="T7" fmla="*/ 375 h 2325"/>
              <a:gd name="T8" fmla="*/ 1056 w 5760"/>
              <a:gd name="T9" fmla="*/ 399 h 2325"/>
              <a:gd name="T10" fmla="*/ 1272 w 5760"/>
              <a:gd name="T11" fmla="*/ 426 h 2325"/>
              <a:gd name="T12" fmla="*/ 1539 w 5760"/>
              <a:gd name="T13" fmla="*/ 465 h 2325"/>
              <a:gd name="T14" fmla="*/ 1791 w 5760"/>
              <a:gd name="T15" fmla="*/ 510 h 2325"/>
              <a:gd name="T16" fmla="*/ 2076 w 5760"/>
              <a:gd name="T17" fmla="*/ 570 h 2325"/>
              <a:gd name="T18" fmla="*/ 2334 w 5760"/>
              <a:gd name="T19" fmla="*/ 630 h 2325"/>
              <a:gd name="T20" fmla="*/ 2544 w 5760"/>
              <a:gd name="T21" fmla="*/ 687 h 2325"/>
              <a:gd name="T22" fmla="*/ 2775 w 5760"/>
              <a:gd name="T23" fmla="*/ 759 h 2325"/>
              <a:gd name="T24" fmla="*/ 3003 w 5760"/>
              <a:gd name="T25" fmla="*/ 837 h 2325"/>
              <a:gd name="T26" fmla="*/ 3231 w 5760"/>
              <a:gd name="T27" fmla="*/ 924 h 2325"/>
              <a:gd name="T28" fmla="*/ 3438 w 5760"/>
              <a:gd name="T29" fmla="*/ 1005 h 2325"/>
              <a:gd name="T30" fmla="*/ 3663 w 5760"/>
              <a:gd name="T31" fmla="*/ 1110 h 2325"/>
              <a:gd name="T32" fmla="*/ 3903 w 5760"/>
              <a:gd name="T33" fmla="*/ 1233 h 2325"/>
              <a:gd name="T34" fmla="*/ 4149 w 5760"/>
              <a:gd name="T35" fmla="*/ 1374 h 2325"/>
              <a:gd name="T36" fmla="*/ 4353 w 5760"/>
              <a:gd name="T37" fmla="*/ 1506 h 2325"/>
              <a:gd name="T38" fmla="*/ 4491 w 5760"/>
              <a:gd name="T39" fmla="*/ 1602 h 2325"/>
              <a:gd name="T40" fmla="*/ 4668 w 5760"/>
              <a:gd name="T41" fmla="*/ 1740 h 2325"/>
              <a:gd name="T42" fmla="*/ 4824 w 5760"/>
              <a:gd name="T43" fmla="*/ 1875 h 2325"/>
              <a:gd name="T44" fmla="*/ 4968 w 5760"/>
              <a:gd name="T45" fmla="*/ 2016 h 2325"/>
              <a:gd name="T46" fmla="*/ 5100 w 5760"/>
              <a:gd name="T47" fmla="*/ 2154 h 2325"/>
              <a:gd name="T48" fmla="*/ 5238 w 5760"/>
              <a:gd name="T49" fmla="*/ 2324 h 2325"/>
              <a:gd name="T50" fmla="*/ 5759 w 5760"/>
              <a:gd name="T51" fmla="*/ 2324 h 2325"/>
              <a:gd name="T52" fmla="*/ 5759 w 5760"/>
              <a:gd name="T53" fmla="*/ 1245 h 2325"/>
              <a:gd name="T54" fmla="*/ 5580 w 5760"/>
              <a:gd name="T55" fmla="*/ 1119 h 2325"/>
              <a:gd name="T56" fmla="*/ 5400 w 5760"/>
              <a:gd name="T57" fmla="*/ 1020 h 2325"/>
              <a:gd name="T58" fmla="*/ 5205 w 5760"/>
              <a:gd name="T59" fmla="*/ 918 h 2325"/>
              <a:gd name="T60" fmla="*/ 5031 w 5760"/>
              <a:gd name="T61" fmla="*/ 837 h 2325"/>
              <a:gd name="T62" fmla="*/ 4866 w 5760"/>
              <a:gd name="T63" fmla="*/ 771 h 2325"/>
              <a:gd name="T64" fmla="*/ 4710 w 5760"/>
              <a:gd name="T65" fmla="*/ 711 h 2325"/>
              <a:gd name="T66" fmla="*/ 4545 w 5760"/>
              <a:gd name="T67" fmla="*/ 651 h 2325"/>
              <a:gd name="T68" fmla="*/ 4386 w 5760"/>
              <a:gd name="T69" fmla="*/ 600 h 2325"/>
              <a:gd name="T70" fmla="*/ 4248 w 5760"/>
              <a:gd name="T71" fmla="*/ 552 h 2325"/>
              <a:gd name="T72" fmla="*/ 3993 w 5760"/>
              <a:gd name="T73" fmla="*/ 483 h 2325"/>
              <a:gd name="T74" fmla="*/ 3777 w 5760"/>
              <a:gd name="T75" fmla="*/ 423 h 2325"/>
              <a:gd name="T76" fmla="*/ 3564 w 5760"/>
              <a:gd name="T77" fmla="*/ 375 h 2325"/>
              <a:gd name="T78" fmla="*/ 3282 w 5760"/>
              <a:gd name="T79" fmla="*/ 312 h 2325"/>
              <a:gd name="T80" fmla="*/ 3003 w 5760"/>
              <a:gd name="T81" fmla="*/ 261 h 2325"/>
              <a:gd name="T82" fmla="*/ 2733 w 5760"/>
              <a:gd name="T83" fmla="*/ 213 h 2325"/>
              <a:gd name="T84" fmla="*/ 2451 w 5760"/>
              <a:gd name="T85" fmla="*/ 171 h 2325"/>
              <a:gd name="T86" fmla="*/ 2211 w 5760"/>
              <a:gd name="T87" fmla="*/ 138 h 2325"/>
              <a:gd name="T88" fmla="*/ 1974 w 5760"/>
              <a:gd name="T89" fmla="*/ 108 h 2325"/>
              <a:gd name="T90" fmla="*/ 1665 w 5760"/>
              <a:gd name="T91" fmla="*/ 81 h 2325"/>
              <a:gd name="T92" fmla="*/ 1437 w 5760"/>
              <a:gd name="T93" fmla="*/ 60 h 2325"/>
              <a:gd name="T94" fmla="*/ 1125 w 5760"/>
              <a:gd name="T95" fmla="*/ 36 h 2325"/>
              <a:gd name="T96" fmla="*/ 828 w 5760"/>
              <a:gd name="T97" fmla="*/ 21 h 2325"/>
              <a:gd name="T98" fmla="*/ 558 w 5760"/>
              <a:gd name="T99" fmla="*/ 12 h 2325"/>
              <a:gd name="T100" fmla="*/ 282 w 5760"/>
              <a:gd name="T101" fmla="*/ 3 h 2325"/>
              <a:gd name="T102" fmla="*/ 0 w 5760"/>
              <a:gd name="T103" fmla="*/ 0 h 2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760" h="2325">
                <a:moveTo>
                  <a:pt x="0" y="0"/>
                </a:moveTo>
                <a:lnTo>
                  <a:pt x="0" y="339"/>
                </a:lnTo>
                <a:lnTo>
                  <a:pt x="558" y="357"/>
                </a:lnTo>
                <a:lnTo>
                  <a:pt x="807" y="375"/>
                </a:lnTo>
                <a:lnTo>
                  <a:pt x="1056" y="399"/>
                </a:lnTo>
                <a:lnTo>
                  <a:pt x="1272" y="426"/>
                </a:lnTo>
                <a:lnTo>
                  <a:pt x="1539" y="465"/>
                </a:lnTo>
                <a:lnTo>
                  <a:pt x="1791" y="510"/>
                </a:lnTo>
                <a:lnTo>
                  <a:pt x="2076" y="570"/>
                </a:lnTo>
                <a:lnTo>
                  <a:pt x="2334" y="630"/>
                </a:lnTo>
                <a:lnTo>
                  <a:pt x="2544" y="687"/>
                </a:lnTo>
                <a:lnTo>
                  <a:pt x="2775" y="759"/>
                </a:lnTo>
                <a:lnTo>
                  <a:pt x="3003" y="837"/>
                </a:lnTo>
                <a:lnTo>
                  <a:pt x="3231" y="924"/>
                </a:lnTo>
                <a:lnTo>
                  <a:pt x="3438" y="1005"/>
                </a:lnTo>
                <a:lnTo>
                  <a:pt x="3663" y="1110"/>
                </a:lnTo>
                <a:lnTo>
                  <a:pt x="3903" y="1233"/>
                </a:lnTo>
                <a:lnTo>
                  <a:pt x="4149" y="1374"/>
                </a:lnTo>
                <a:lnTo>
                  <a:pt x="4353" y="1506"/>
                </a:lnTo>
                <a:lnTo>
                  <a:pt x="4491" y="1602"/>
                </a:lnTo>
                <a:lnTo>
                  <a:pt x="4668" y="1740"/>
                </a:lnTo>
                <a:lnTo>
                  <a:pt x="4824" y="1875"/>
                </a:lnTo>
                <a:lnTo>
                  <a:pt x="4968" y="2016"/>
                </a:lnTo>
                <a:lnTo>
                  <a:pt x="5100" y="2154"/>
                </a:lnTo>
                <a:lnTo>
                  <a:pt x="5238" y="2324"/>
                </a:lnTo>
                <a:lnTo>
                  <a:pt x="5759" y="2324"/>
                </a:lnTo>
                <a:lnTo>
                  <a:pt x="5759" y="1245"/>
                </a:lnTo>
                <a:lnTo>
                  <a:pt x="5580" y="1119"/>
                </a:lnTo>
                <a:lnTo>
                  <a:pt x="5400" y="1020"/>
                </a:lnTo>
                <a:lnTo>
                  <a:pt x="5205" y="918"/>
                </a:lnTo>
                <a:lnTo>
                  <a:pt x="5031" y="837"/>
                </a:lnTo>
                <a:lnTo>
                  <a:pt x="4866" y="771"/>
                </a:lnTo>
                <a:lnTo>
                  <a:pt x="4710" y="711"/>
                </a:lnTo>
                <a:lnTo>
                  <a:pt x="4545" y="651"/>
                </a:lnTo>
                <a:lnTo>
                  <a:pt x="4386" y="600"/>
                </a:lnTo>
                <a:lnTo>
                  <a:pt x="4248" y="552"/>
                </a:lnTo>
                <a:lnTo>
                  <a:pt x="3993" y="483"/>
                </a:lnTo>
                <a:lnTo>
                  <a:pt x="3777" y="423"/>
                </a:lnTo>
                <a:lnTo>
                  <a:pt x="3564" y="375"/>
                </a:lnTo>
                <a:lnTo>
                  <a:pt x="3282" y="312"/>
                </a:lnTo>
                <a:lnTo>
                  <a:pt x="3003" y="261"/>
                </a:lnTo>
                <a:lnTo>
                  <a:pt x="2733" y="213"/>
                </a:lnTo>
                <a:lnTo>
                  <a:pt x="2451" y="171"/>
                </a:lnTo>
                <a:lnTo>
                  <a:pt x="2211" y="138"/>
                </a:lnTo>
                <a:lnTo>
                  <a:pt x="1974" y="108"/>
                </a:lnTo>
                <a:lnTo>
                  <a:pt x="1665" y="81"/>
                </a:lnTo>
                <a:lnTo>
                  <a:pt x="1437" y="60"/>
                </a:lnTo>
                <a:lnTo>
                  <a:pt x="1125" y="36"/>
                </a:lnTo>
                <a:lnTo>
                  <a:pt x="828" y="21"/>
                </a:lnTo>
                <a:lnTo>
                  <a:pt x="558" y="12"/>
                </a:lnTo>
                <a:lnTo>
                  <a:pt x="282" y="3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462" name="Freeform 6"/>
          <p:cNvSpPr>
            <a:spLocks/>
          </p:cNvSpPr>
          <p:nvPr/>
        </p:nvSpPr>
        <p:spPr bwMode="white">
          <a:xfrm>
            <a:off x="0" y="2460625"/>
            <a:ext cx="9144000" cy="2497138"/>
          </a:xfrm>
          <a:custGeom>
            <a:avLst/>
            <a:gdLst>
              <a:gd name="T0" fmla="*/ 0 w 5760"/>
              <a:gd name="T1" fmla="*/ 0 h 1573"/>
              <a:gd name="T2" fmla="*/ 0 w 5760"/>
              <a:gd name="T3" fmla="*/ 351 h 1573"/>
              <a:gd name="T4" fmla="*/ 282 w 5760"/>
              <a:gd name="T5" fmla="*/ 357 h 1573"/>
              <a:gd name="T6" fmla="*/ 627 w 5760"/>
              <a:gd name="T7" fmla="*/ 363 h 1573"/>
              <a:gd name="T8" fmla="*/ 960 w 5760"/>
              <a:gd name="T9" fmla="*/ 375 h 1573"/>
              <a:gd name="T10" fmla="*/ 1218 w 5760"/>
              <a:gd name="T11" fmla="*/ 393 h 1573"/>
              <a:gd name="T12" fmla="*/ 1470 w 5760"/>
              <a:gd name="T13" fmla="*/ 411 h 1573"/>
              <a:gd name="T14" fmla="*/ 1746 w 5760"/>
              <a:gd name="T15" fmla="*/ 435 h 1573"/>
              <a:gd name="T16" fmla="*/ 2022 w 5760"/>
              <a:gd name="T17" fmla="*/ 462 h 1573"/>
              <a:gd name="T18" fmla="*/ 2340 w 5760"/>
              <a:gd name="T19" fmla="*/ 504 h 1573"/>
              <a:gd name="T20" fmla="*/ 2664 w 5760"/>
              <a:gd name="T21" fmla="*/ 549 h 1573"/>
              <a:gd name="T22" fmla="*/ 2952 w 5760"/>
              <a:gd name="T23" fmla="*/ 597 h 1573"/>
              <a:gd name="T24" fmla="*/ 3225 w 5760"/>
              <a:gd name="T25" fmla="*/ 648 h 1573"/>
              <a:gd name="T26" fmla="*/ 3513 w 5760"/>
              <a:gd name="T27" fmla="*/ 708 h 1573"/>
              <a:gd name="T28" fmla="*/ 3693 w 5760"/>
              <a:gd name="T29" fmla="*/ 750 h 1573"/>
              <a:gd name="T30" fmla="*/ 3936 w 5760"/>
              <a:gd name="T31" fmla="*/ 810 h 1573"/>
              <a:gd name="T32" fmla="*/ 4095 w 5760"/>
              <a:gd name="T33" fmla="*/ 855 h 1573"/>
              <a:gd name="T34" fmla="*/ 4281 w 5760"/>
              <a:gd name="T35" fmla="*/ 909 h 1573"/>
              <a:gd name="T36" fmla="*/ 4503 w 5760"/>
              <a:gd name="T37" fmla="*/ 981 h 1573"/>
              <a:gd name="T38" fmla="*/ 4704 w 5760"/>
              <a:gd name="T39" fmla="*/ 1053 h 1573"/>
              <a:gd name="T40" fmla="*/ 4911 w 5760"/>
              <a:gd name="T41" fmla="*/ 1131 h 1573"/>
              <a:gd name="T42" fmla="*/ 5073 w 5760"/>
              <a:gd name="T43" fmla="*/ 1197 h 1573"/>
              <a:gd name="T44" fmla="*/ 5256 w 5760"/>
              <a:gd name="T45" fmla="*/ 1281 h 1573"/>
              <a:gd name="T46" fmla="*/ 5475 w 5760"/>
              <a:gd name="T47" fmla="*/ 1401 h 1573"/>
              <a:gd name="T48" fmla="*/ 5628 w 5760"/>
              <a:gd name="T49" fmla="*/ 1482 h 1573"/>
              <a:gd name="T50" fmla="*/ 5759 w 5760"/>
              <a:gd name="T51" fmla="*/ 1572 h 1573"/>
              <a:gd name="T52" fmla="*/ 5759 w 5760"/>
              <a:gd name="T53" fmla="*/ 633 h 1573"/>
              <a:gd name="T54" fmla="*/ 5493 w 5760"/>
              <a:gd name="T55" fmla="*/ 570 h 1573"/>
              <a:gd name="T56" fmla="*/ 5214 w 5760"/>
              <a:gd name="T57" fmla="*/ 501 h 1573"/>
              <a:gd name="T58" fmla="*/ 4950 w 5760"/>
              <a:gd name="T59" fmla="*/ 444 h 1573"/>
              <a:gd name="T60" fmla="*/ 4701 w 5760"/>
              <a:gd name="T61" fmla="*/ 396 h 1573"/>
              <a:gd name="T62" fmla="*/ 4425 w 5760"/>
              <a:gd name="T63" fmla="*/ 348 h 1573"/>
              <a:gd name="T64" fmla="*/ 4110 w 5760"/>
              <a:gd name="T65" fmla="*/ 294 h 1573"/>
              <a:gd name="T66" fmla="*/ 3813 w 5760"/>
              <a:gd name="T67" fmla="*/ 252 h 1573"/>
              <a:gd name="T68" fmla="*/ 3549 w 5760"/>
              <a:gd name="T69" fmla="*/ 213 h 1573"/>
              <a:gd name="T70" fmla="*/ 3261 w 5760"/>
              <a:gd name="T71" fmla="*/ 183 h 1573"/>
              <a:gd name="T72" fmla="*/ 3015 w 5760"/>
              <a:gd name="T73" fmla="*/ 153 h 1573"/>
              <a:gd name="T74" fmla="*/ 2757 w 5760"/>
              <a:gd name="T75" fmla="*/ 129 h 1573"/>
              <a:gd name="T76" fmla="*/ 2520 w 5760"/>
              <a:gd name="T77" fmla="*/ 105 h 1573"/>
              <a:gd name="T78" fmla="*/ 2301 w 5760"/>
              <a:gd name="T79" fmla="*/ 87 h 1573"/>
              <a:gd name="T80" fmla="*/ 2013 w 5760"/>
              <a:gd name="T81" fmla="*/ 66 h 1573"/>
              <a:gd name="T82" fmla="*/ 1731 w 5760"/>
              <a:gd name="T83" fmla="*/ 48 h 1573"/>
              <a:gd name="T84" fmla="*/ 1524 w 5760"/>
              <a:gd name="T85" fmla="*/ 39 h 1573"/>
              <a:gd name="T86" fmla="*/ 1260 w 5760"/>
              <a:gd name="T87" fmla="*/ 27 h 1573"/>
              <a:gd name="T88" fmla="*/ 966 w 5760"/>
              <a:gd name="T89" fmla="*/ 15 h 1573"/>
              <a:gd name="T90" fmla="*/ 714 w 5760"/>
              <a:gd name="T91" fmla="*/ 12 h 1573"/>
              <a:gd name="T92" fmla="*/ 510 w 5760"/>
              <a:gd name="T93" fmla="*/ 6 h 1573"/>
              <a:gd name="T94" fmla="*/ 243 w 5760"/>
              <a:gd name="T95" fmla="*/ 0 h 1573"/>
              <a:gd name="T96" fmla="*/ 0 w 5760"/>
              <a:gd name="T97" fmla="*/ 0 h 1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5760" h="1573">
                <a:moveTo>
                  <a:pt x="0" y="0"/>
                </a:moveTo>
                <a:lnTo>
                  <a:pt x="0" y="351"/>
                </a:lnTo>
                <a:lnTo>
                  <a:pt x="282" y="357"/>
                </a:lnTo>
                <a:lnTo>
                  <a:pt x="627" y="363"/>
                </a:lnTo>
                <a:lnTo>
                  <a:pt x="960" y="375"/>
                </a:lnTo>
                <a:lnTo>
                  <a:pt x="1218" y="393"/>
                </a:lnTo>
                <a:lnTo>
                  <a:pt x="1470" y="411"/>
                </a:lnTo>
                <a:lnTo>
                  <a:pt x="1746" y="435"/>
                </a:lnTo>
                <a:lnTo>
                  <a:pt x="2022" y="462"/>
                </a:lnTo>
                <a:lnTo>
                  <a:pt x="2340" y="504"/>
                </a:lnTo>
                <a:lnTo>
                  <a:pt x="2664" y="549"/>
                </a:lnTo>
                <a:lnTo>
                  <a:pt x="2952" y="597"/>
                </a:lnTo>
                <a:lnTo>
                  <a:pt x="3225" y="648"/>
                </a:lnTo>
                <a:lnTo>
                  <a:pt x="3513" y="708"/>
                </a:lnTo>
                <a:lnTo>
                  <a:pt x="3693" y="750"/>
                </a:lnTo>
                <a:lnTo>
                  <a:pt x="3936" y="810"/>
                </a:lnTo>
                <a:lnTo>
                  <a:pt x="4095" y="855"/>
                </a:lnTo>
                <a:lnTo>
                  <a:pt x="4281" y="909"/>
                </a:lnTo>
                <a:lnTo>
                  <a:pt x="4503" y="981"/>
                </a:lnTo>
                <a:lnTo>
                  <a:pt x="4704" y="1053"/>
                </a:lnTo>
                <a:lnTo>
                  <a:pt x="4911" y="1131"/>
                </a:lnTo>
                <a:lnTo>
                  <a:pt x="5073" y="1197"/>
                </a:lnTo>
                <a:lnTo>
                  <a:pt x="5256" y="1281"/>
                </a:lnTo>
                <a:lnTo>
                  <a:pt x="5475" y="1401"/>
                </a:lnTo>
                <a:lnTo>
                  <a:pt x="5628" y="1482"/>
                </a:lnTo>
                <a:lnTo>
                  <a:pt x="5759" y="1572"/>
                </a:lnTo>
                <a:lnTo>
                  <a:pt x="5759" y="633"/>
                </a:lnTo>
                <a:lnTo>
                  <a:pt x="5493" y="570"/>
                </a:lnTo>
                <a:lnTo>
                  <a:pt x="5214" y="501"/>
                </a:lnTo>
                <a:lnTo>
                  <a:pt x="4950" y="444"/>
                </a:lnTo>
                <a:lnTo>
                  <a:pt x="4701" y="396"/>
                </a:lnTo>
                <a:lnTo>
                  <a:pt x="4425" y="348"/>
                </a:lnTo>
                <a:lnTo>
                  <a:pt x="4110" y="294"/>
                </a:lnTo>
                <a:lnTo>
                  <a:pt x="3813" y="252"/>
                </a:lnTo>
                <a:lnTo>
                  <a:pt x="3549" y="213"/>
                </a:lnTo>
                <a:lnTo>
                  <a:pt x="3261" y="183"/>
                </a:lnTo>
                <a:lnTo>
                  <a:pt x="3015" y="153"/>
                </a:lnTo>
                <a:lnTo>
                  <a:pt x="2757" y="129"/>
                </a:lnTo>
                <a:lnTo>
                  <a:pt x="2520" y="105"/>
                </a:lnTo>
                <a:lnTo>
                  <a:pt x="2301" y="87"/>
                </a:lnTo>
                <a:lnTo>
                  <a:pt x="2013" y="66"/>
                </a:lnTo>
                <a:lnTo>
                  <a:pt x="1731" y="48"/>
                </a:lnTo>
                <a:lnTo>
                  <a:pt x="1524" y="39"/>
                </a:lnTo>
                <a:lnTo>
                  <a:pt x="1260" y="27"/>
                </a:lnTo>
                <a:lnTo>
                  <a:pt x="966" y="15"/>
                </a:lnTo>
                <a:lnTo>
                  <a:pt x="714" y="12"/>
                </a:lnTo>
                <a:lnTo>
                  <a:pt x="510" y="6"/>
                </a:lnTo>
                <a:lnTo>
                  <a:pt x="243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463" name="Freeform 7"/>
          <p:cNvSpPr>
            <a:spLocks/>
          </p:cNvSpPr>
          <p:nvPr/>
        </p:nvSpPr>
        <p:spPr bwMode="white">
          <a:xfrm>
            <a:off x="0" y="1793875"/>
            <a:ext cx="9144000" cy="1539875"/>
          </a:xfrm>
          <a:custGeom>
            <a:avLst/>
            <a:gdLst>
              <a:gd name="T0" fmla="*/ 0 w 5760"/>
              <a:gd name="T1" fmla="*/ 0 h 970"/>
              <a:gd name="T2" fmla="*/ 0 w 5760"/>
              <a:gd name="T3" fmla="*/ 339 h 970"/>
              <a:gd name="T4" fmla="*/ 318 w 5760"/>
              <a:gd name="T5" fmla="*/ 342 h 970"/>
              <a:gd name="T6" fmla="*/ 591 w 5760"/>
              <a:gd name="T7" fmla="*/ 348 h 970"/>
              <a:gd name="T8" fmla="*/ 846 w 5760"/>
              <a:gd name="T9" fmla="*/ 354 h 970"/>
              <a:gd name="T10" fmla="*/ 1074 w 5760"/>
              <a:gd name="T11" fmla="*/ 360 h 970"/>
              <a:gd name="T12" fmla="*/ 1314 w 5760"/>
              <a:gd name="T13" fmla="*/ 366 h 970"/>
              <a:gd name="T14" fmla="*/ 1599 w 5760"/>
              <a:gd name="T15" fmla="*/ 381 h 970"/>
              <a:gd name="T16" fmla="*/ 1911 w 5760"/>
              <a:gd name="T17" fmla="*/ 399 h 970"/>
              <a:gd name="T18" fmla="*/ 2241 w 5760"/>
              <a:gd name="T19" fmla="*/ 420 h 970"/>
              <a:gd name="T20" fmla="*/ 2619 w 5760"/>
              <a:gd name="T21" fmla="*/ 453 h 970"/>
              <a:gd name="T22" fmla="*/ 2889 w 5760"/>
              <a:gd name="T23" fmla="*/ 477 h 970"/>
              <a:gd name="T24" fmla="*/ 3177 w 5760"/>
              <a:gd name="T25" fmla="*/ 507 h 970"/>
              <a:gd name="T26" fmla="*/ 3498 w 5760"/>
              <a:gd name="T27" fmla="*/ 543 h 970"/>
              <a:gd name="T28" fmla="*/ 3813 w 5760"/>
              <a:gd name="T29" fmla="*/ 585 h 970"/>
              <a:gd name="T30" fmla="*/ 4044 w 5760"/>
              <a:gd name="T31" fmla="*/ 618 h 970"/>
              <a:gd name="T32" fmla="*/ 4365 w 5760"/>
              <a:gd name="T33" fmla="*/ 669 h 970"/>
              <a:gd name="T34" fmla="*/ 4683 w 5760"/>
              <a:gd name="T35" fmla="*/ 726 h 970"/>
              <a:gd name="T36" fmla="*/ 4980 w 5760"/>
              <a:gd name="T37" fmla="*/ 786 h 970"/>
              <a:gd name="T38" fmla="*/ 5268 w 5760"/>
              <a:gd name="T39" fmla="*/ 846 h 970"/>
              <a:gd name="T40" fmla="*/ 5646 w 5760"/>
              <a:gd name="T41" fmla="*/ 942 h 970"/>
              <a:gd name="T42" fmla="*/ 5759 w 5760"/>
              <a:gd name="T43" fmla="*/ 969 h 970"/>
              <a:gd name="T44" fmla="*/ 5759 w 5760"/>
              <a:gd name="T45" fmla="*/ 0 h 970"/>
              <a:gd name="T46" fmla="*/ 0 w 5760"/>
              <a:gd name="T47" fmla="*/ 0 h 9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760" h="970">
                <a:moveTo>
                  <a:pt x="0" y="0"/>
                </a:moveTo>
                <a:lnTo>
                  <a:pt x="0" y="339"/>
                </a:lnTo>
                <a:lnTo>
                  <a:pt x="318" y="342"/>
                </a:lnTo>
                <a:lnTo>
                  <a:pt x="591" y="348"/>
                </a:lnTo>
                <a:lnTo>
                  <a:pt x="846" y="354"/>
                </a:lnTo>
                <a:lnTo>
                  <a:pt x="1074" y="360"/>
                </a:lnTo>
                <a:lnTo>
                  <a:pt x="1314" y="366"/>
                </a:lnTo>
                <a:lnTo>
                  <a:pt x="1599" y="381"/>
                </a:lnTo>
                <a:lnTo>
                  <a:pt x="1911" y="399"/>
                </a:lnTo>
                <a:lnTo>
                  <a:pt x="2241" y="420"/>
                </a:lnTo>
                <a:lnTo>
                  <a:pt x="2619" y="453"/>
                </a:lnTo>
                <a:lnTo>
                  <a:pt x="2889" y="477"/>
                </a:lnTo>
                <a:lnTo>
                  <a:pt x="3177" y="507"/>
                </a:lnTo>
                <a:lnTo>
                  <a:pt x="3498" y="543"/>
                </a:lnTo>
                <a:lnTo>
                  <a:pt x="3813" y="585"/>
                </a:lnTo>
                <a:lnTo>
                  <a:pt x="4044" y="618"/>
                </a:lnTo>
                <a:lnTo>
                  <a:pt x="4365" y="669"/>
                </a:lnTo>
                <a:lnTo>
                  <a:pt x="4683" y="726"/>
                </a:lnTo>
                <a:lnTo>
                  <a:pt x="4980" y="786"/>
                </a:lnTo>
                <a:lnTo>
                  <a:pt x="5268" y="846"/>
                </a:lnTo>
                <a:lnTo>
                  <a:pt x="5646" y="942"/>
                </a:lnTo>
                <a:lnTo>
                  <a:pt x="5759" y="969"/>
                </a:lnTo>
                <a:lnTo>
                  <a:pt x="5759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464" name="Freeform 8"/>
          <p:cNvSpPr>
            <a:spLocks/>
          </p:cNvSpPr>
          <p:nvPr/>
        </p:nvSpPr>
        <p:spPr bwMode="white">
          <a:xfrm>
            <a:off x="0" y="-20638"/>
            <a:ext cx="9144000" cy="1682751"/>
          </a:xfrm>
          <a:custGeom>
            <a:avLst/>
            <a:gdLst>
              <a:gd name="T0" fmla="*/ 0 w 5760"/>
              <a:gd name="T1" fmla="*/ 753 h 1060"/>
              <a:gd name="T2" fmla="*/ 0 w 5760"/>
              <a:gd name="T3" fmla="*/ 1059 h 1060"/>
              <a:gd name="T4" fmla="*/ 5759 w 5760"/>
              <a:gd name="T5" fmla="*/ 1059 h 1060"/>
              <a:gd name="T6" fmla="*/ 5759 w 5760"/>
              <a:gd name="T7" fmla="*/ 0 h 1060"/>
              <a:gd name="T8" fmla="*/ 5430 w 5760"/>
              <a:gd name="T9" fmla="*/ 0 h 1060"/>
              <a:gd name="T10" fmla="*/ 5298 w 5760"/>
              <a:gd name="T11" fmla="*/ 84 h 1060"/>
              <a:gd name="T12" fmla="*/ 5136 w 5760"/>
              <a:gd name="T13" fmla="*/ 159 h 1060"/>
              <a:gd name="T14" fmla="*/ 4968 w 5760"/>
              <a:gd name="T15" fmla="*/ 222 h 1060"/>
              <a:gd name="T16" fmla="*/ 4812 w 5760"/>
              <a:gd name="T17" fmla="*/ 267 h 1060"/>
              <a:gd name="T18" fmla="*/ 4626 w 5760"/>
              <a:gd name="T19" fmla="*/ 324 h 1060"/>
              <a:gd name="T20" fmla="*/ 4440 w 5760"/>
              <a:gd name="T21" fmla="*/ 366 h 1060"/>
              <a:gd name="T22" fmla="*/ 4230 w 5760"/>
              <a:gd name="T23" fmla="*/ 414 h 1060"/>
              <a:gd name="T24" fmla="*/ 3939 w 5760"/>
              <a:gd name="T25" fmla="*/ 468 h 1060"/>
              <a:gd name="T26" fmla="*/ 3711 w 5760"/>
              <a:gd name="T27" fmla="*/ 504 h 1060"/>
              <a:gd name="T28" fmla="*/ 3441 w 5760"/>
              <a:gd name="T29" fmla="*/ 543 h 1060"/>
              <a:gd name="T30" fmla="*/ 3189 w 5760"/>
              <a:gd name="T31" fmla="*/ 579 h 1060"/>
              <a:gd name="T32" fmla="*/ 2925 w 5760"/>
              <a:gd name="T33" fmla="*/ 606 h 1060"/>
              <a:gd name="T34" fmla="*/ 2679 w 5760"/>
              <a:gd name="T35" fmla="*/ 633 h 1060"/>
              <a:gd name="T36" fmla="*/ 2418 w 5760"/>
              <a:gd name="T37" fmla="*/ 654 h 1060"/>
              <a:gd name="T38" fmla="*/ 2142 w 5760"/>
              <a:gd name="T39" fmla="*/ 675 h 1060"/>
              <a:gd name="T40" fmla="*/ 1896 w 5760"/>
              <a:gd name="T41" fmla="*/ 693 h 1060"/>
              <a:gd name="T42" fmla="*/ 1647 w 5760"/>
              <a:gd name="T43" fmla="*/ 708 h 1060"/>
              <a:gd name="T44" fmla="*/ 1404 w 5760"/>
              <a:gd name="T45" fmla="*/ 720 h 1060"/>
              <a:gd name="T46" fmla="*/ 1170 w 5760"/>
              <a:gd name="T47" fmla="*/ 732 h 1060"/>
              <a:gd name="T48" fmla="*/ 906 w 5760"/>
              <a:gd name="T49" fmla="*/ 738 h 1060"/>
              <a:gd name="T50" fmla="*/ 534 w 5760"/>
              <a:gd name="T51" fmla="*/ 747 h 1060"/>
              <a:gd name="T52" fmla="*/ 201 w 5760"/>
              <a:gd name="T53" fmla="*/ 753 h 1060"/>
              <a:gd name="T54" fmla="*/ 0 w 5760"/>
              <a:gd name="T55" fmla="*/ 753 h 10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760" h="1060">
                <a:moveTo>
                  <a:pt x="0" y="753"/>
                </a:moveTo>
                <a:lnTo>
                  <a:pt x="0" y="1059"/>
                </a:lnTo>
                <a:lnTo>
                  <a:pt x="5759" y="1059"/>
                </a:lnTo>
                <a:lnTo>
                  <a:pt x="5759" y="0"/>
                </a:lnTo>
                <a:lnTo>
                  <a:pt x="5430" y="0"/>
                </a:lnTo>
                <a:lnTo>
                  <a:pt x="5298" y="84"/>
                </a:lnTo>
                <a:lnTo>
                  <a:pt x="5136" y="159"/>
                </a:lnTo>
                <a:lnTo>
                  <a:pt x="4968" y="222"/>
                </a:lnTo>
                <a:lnTo>
                  <a:pt x="4812" y="267"/>
                </a:lnTo>
                <a:lnTo>
                  <a:pt x="4626" y="324"/>
                </a:lnTo>
                <a:lnTo>
                  <a:pt x="4440" y="366"/>
                </a:lnTo>
                <a:lnTo>
                  <a:pt x="4230" y="414"/>
                </a:lnTo>
                <a:lnTo>
                  <a:pt x="3939" y="468"/>
                </a:lnTo>
                <a:lnTo>
                  <a:pt x="3711" y="504"/>
                </a:lnTo>
                <a:lnTo>
                  <a:pt x="3441" y="543"/>
                </a:lnTo>
                <a:lnTo>
                  <a:pt x="3189" y="579"/>
                </a:lnTo>
                <a:lnTo>
                  <a:pt x="2925" y="606"/>
                </a:lnTo>
                <a:lnTo>
                  <a:pt x="2679" y="633"/>
                </a:lnTo>
                <a:lnTo>
                  <a:pt x="2418" y="654"/>
                </a:lnTo>
                <a:lnTo>
                  <a:pt x="2142" y="675"/>
                </a:lnTo>
                <a:lnTo>
                  <a:pt x="1896" y="693"/>
                </a:lnTo>
                <a:lnTo>
                  <a:pt x="1647" y="708"/>
                </a:lnTo>
                <a:lnTo>
                  <a:pt x="1404" y="720"/>
                </a:lnTo>
                <a:lnTo>
                  <a:pt x="1170" y="732"/>
                </a:lnTo>
                <a:lnTo>
                  <a:pt x="906" y="738"/>
                </a:lnTo>
                <a:lnTo>
                  <a:pt x="534" y="747"/>
                </a:lnTo>
                <a:lnTo>
                  <a:pt x="201" y="753"/>
                </a:lnTo>
                <a:lnTo>
                  <a:pt x="0" y="753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465" name="Freeform 9"/>
          <p:cNvSpPr>
            <a:spLocks/>
          </p:cNvSpPr>
          <p:nvPr/>
        </p:nvSpPr>
        <p:spPr bwMode="white">
          <a:xfrm>
            <a:off x="0" y="-20638"/>
            <a:ext cx="8388350" cy="1068388"/>
          </a:xfrm>
          <a:custGeom>
            <a:avLst/>
            <a:gdLst>
              <a:gd name="T0" fmla="*/ 0 w 5284"/>
              <a:gd name="T1" fmla="*/ 366 h 673"/>
              <a:gd name="T2" fmla="*/ 0 w 5284"/>
              <a:gd name="T3" fmla="*/ 672 h 673"/>
              <a:gd name="T4" fmla="*/ 303 w 5284"/>
              <a:gd name="T5" fmla="*/ 672 h 673"/>
              <a:gd name="T6" fmla="*/ 723 w 5284"/>
              <a:gd name="T7" fmla="*/ 663 h 673"/>
              <a:gd name="T8" fmla="*/ 1020 w 5284"/>
              <a:gd name="T9" fmla="*/ 654 h 673"/>
              <a:gd name="T10" fmla="*/ 1302 w 5284"/>
              <a:gd name="T11" fmla="*/ 642 h 673"/>
              <a:gd name="T12" fmla="*/ 1554 w 5284"/>
              <a:gd name="T13" fmla="*/ 630 h 673"/>
              <a:gd name="T14" fmla="*/ 1779 w 5284"/>
              <a:gd name="T15" fmla="*/ 615 h 673"/>
              <a:gd name="T16" fmla="*/ 1962 w 5284"/>
              <a:gd name="T17" fmla="*/ 606 h 673"/>
              <a:gd name="T18" fmla="*/ 2193 w 5284"/>
              <a:gd name="T19" fmla="*/ 588 h 673"/>
              <a:gd name="T20" fmla="*/ 2448 w 5284"/>
              <a:gd name="T21" fmla="*/ 570 h 673"/>
              <a:gd name="T22" fmla="*/ 2700 w 5284"/>
              <a:gd name="T23" fmla="*/ 546 h 673"/>
              <a:gd name="T24" fmla="*/ 2904 w 5284"/>
              <a:gd name="T25" fmla="*/ 528 h 673"/>
              <a:gd name="T26" fmla="*/ 3138 w 5284"/>
              <a:gd name="T27" fmla="*/ 498 h 673"/>
              <a:gd name="T28" fmla="*/ 3324 w 5284"/>
              <a:gd name="T29" fmla="*/ 474 h 673"/>
              <a:gd name="T30" fmla="*/ 3534 w 5284"/>
              <a:gd name="T31" fmla="*/ 447 h 673"/>
              <a:gd name="T32" fmla="*/ 3735 w 5284"/>
              <a:gd name="T33" fmla="*/ 420 h 673"/>
              <a:gd name="T34" fmla="*/ 3933 w 5284"/>
              <a:gd name="T35" fmla="*/ 384 h 673"/>
              <a:gd name="T36" fmla="*/ 4116 w 5284"/>
              <a:gd name="T37" fmla="*/ 351 h 673"/>
              <a:gd name="T38" fmla="*/ 4266 w 5284"/>
              <a:gd name="T39" fmla="*/ 318 h 673"/>
              <a:gd name="T40" fmla="*/ 4446 w 5284"/>
              <a:gd name="T41" fmla="*/ 279 h 673"/>
              <a:gd name="T42" fmla="*/ 4620 w 5284"/>
              <a:gd name="T43" fmla="*/ 237 h 673"/>
              <a:gd name="T44" fmla="*/ 4779 w 5284"/>
              <a:gd name="T45" fmla="*/ 192 h 673"/>
              <a:gd name="T46" fmla="*/ 4920 w 5284"/>
              <a:gd name="T47" fmla="*/ 147 h 673"/>
              <a:gd name="T48" fmla="*/ 5085 w 5284"/>
              <a:gd name="T49" fmla="*/ 90 h 673"/>
              <a:gd name="T50" fmla="*/ 5193 w 5284"/>
              <a:gd name="T51" fmla="*/ 42 h 673"/>
              <a:gd name="T52" fmla="*/ 5283 w 5284"/>
              <a:gd name="T53" fmla="*/ 0 h 673"/>
              <a:gd name="T54" fmla="*/ 3201 w 5284"/>
              <a:gd name="T55" fmla="*/ 0 h 673"/>
              <a:gd name="T56" fmla="*/ 2982 w 5284"/>
              <a:gd name="T57" fmla="*/ 57 h 673"/>
              <a:gd name="T58" fmla="*/ 2775 w 5284"/>
              <a:gd name="T59" fmla="*/ 108 h 673"/>
              <a:gd name="T60" fmla="*/ 2562 w 5284"/>
              <a:gd name="T61" fmla="*/ 150 h 673"/>
              <a:gd name="T62" fmla="*/ 2397 w 5284"/>
              <a:gd name="T63" fmla="*/ 183 h 673"/>
              <a:gd name="T64" fmla="*/ 2205 w 5284"/>
              <a:gd name="T65" fmla="*/ 213 h 673"/>
              <a:gd name="T66" fmla="*/ 2001 w 5284"/>
              <a:gd name="T67" fmla="*/ 243 h 673"/>
              <a:gd name="T68" fmla="*/ 1776 w 5284"/>
              <a:gd name="T69" fmla="*/ 273 h 673"/>
              <a:gd name="T70" fmla="*/ 1536 w 5284"/>
              <a:gd name="T71" fmla="*/ 297 h 673"/>
              <a:gd name="T72" fmla="*/ 1344 w 5284"/>
              <a:gd name="T73" fmla="*/ 312 h 673"/>
              <a:gd name="T74" fmla="*/ 1134 w 5284"/>
              <a:gd name="T75" fmla="*/ 330 h 673"/>
              <a:gd name="T76" fmla="*/ 921 w 5284"/>
              <a:gd name="T77" fmla="*/ 342 h 673"/>
              <a:gd name="T78" fmla="*/ 696 w 5284"/>
              <a:gd name="T79" fmla="*/ 354 h 673"/>
              <a:gd name="T80" fmla="*/ 501 w 5284"/>
              <a:gd name="T81" fmla="*/ 360 h 673"/>
              <a:gd name="T82" fmla="*/ 279 w 5284"/>
              <a:gd name="T83" fmla="*/ 366 h 673"/>
              <a:gd name="T84" fmla="*/ 99 w 5284"/>
              <a:gd name="T85" fmla="*/ 369 h 673"/>
              <a:gd name="T86" fmla="*/ 0 w 5284"/>
              <a:gd name="T87" fmla="*/ 366 h 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5284" h="673">
                <a:moveTo>
                  <a:pt x="0" y="366"/>
                </a:moveTo>
                <a:lnTo>
                  <a:pt x="0" y="672"/>
                </a:lnTo>
                <a:lnTo>
                  <a:pt x="303" y="672"/>
                </a:lnTo>
                <a:lnTo>
                  <a:pt x="723" y="663"/>
                </a:lnTo>
                <a:lnTo>
                  <a:pt x="1020" y="654"/>
                </a:lnTo>
                <a:lnTo>
                  <a:pt x="1302" y="642"/>
                </a:lnTo>
                <a:lnTo>
                  <a:pt x="1554" y="630"/>
                </a:lnTo>
                <a:lnTo>
                  <a:pt x="1779" y="615"/>
                </a:lnTo>
                <a:lnTo>
                  <a:pt x="1962" y="606"/>
                </a:lnTo>
                <a:lnTo>
                  <a:pt x="2193" y="588"/>
                </a:lnTo>
                <a:lnTo>
                  <a:pt x="2448" y="570"/>
                </a:lnTo>
                <a:lnTo>
                  <a:pt x="2700" y="546"/>
                </a:lnTo>
                <a:lnTo>
                  <a:pt x="2904" y="528"/>
                </a:lnTo>
                <a:lnTo>
                  <a:pt x="3138" y="498"/>
                </a:lnTo>
                <a:lnTo>
                  <a:pt x="3324" y="474"/>
                </a:lnTo>
                <a:lnTo>
                  <a:pt x="3534" y="447"/>
                </a:lnTo>
                <a:lnTo>
                  <a:pt x="3735" y="420"/>
                </a:lnTo>
                <a:lnTo>
                  <a:pt x="3933" y="384"/>
                </a:lnTo>
                <a:lnTo>
                  <a:pt x="4116" y="351"/>
                </a:lnTo>
                <a:lnTo>
                  <a:pt x="4266" y="318"/>
                </a:lnTo>
                <a:lnTo>
                  <a:pt x="4446" y="279"/>
                </a:lnTo>
                <a:lnTo>
                  <a:pt x="4620" y="237"/>
                </a:lnTo>
                <a:lnTo>
                  <a:pt x="4779" y="192"/>
                </a:lnTo>
                <a:lnTo>
                  <a:pt x="4920" y="147"/>
                </a:lnTo>
                <a:lnTo>
                  <a:pt x="5085" y="90"/>
                </a:lnTo>
                <a:lnTo>
                  <a:pt x="5193" y="42"/>
                </a:lnTo>
                <a:lnTo>
                  <a:pt x="5283" y="0"/>
                </a:lnTo>
                <a:lnTo>
                  <a:pt x="3201" y="0"/>
                </a:lnTo>
                <a:lnTo>
                  <a:pt x="2982" y="57"/>
                </a:lnTo>
                <a:lnTo>
                  <a:pt x="2775" y="108"/>
                </a:lnTo>
                <a:lnTo>
                  <a:pt x="2562" y="150"/>
                </a:lnTo>
                <a:lnTo>
                  <a:pt x="2397" y="183"/>
                </a:lnTo>
                <a:lnTo>
                  <a:pt x="2205" y="213"/>
                </a:lnTo>
                <a:lnTo>
                  <a:pt x="2001" y="243"/>
                </a:lnTo>
                <a:lnTo>
                  <a:pt x="1776" y="273"/>
                </a:lnTo>
                <a:lnTo>
                  <a:pt x="1536" y="297"/>
                </a:lnTo>
                <a:lnTo>
                  <a:pt x="1344" y="312"/>
                </a:lnTo>
                <a:lnTo>
                  <a:pt x="1134" y="330"/>
                </a:lnTo>
                <a:lnTo>
                  <a:pt x="921" y="342"/>
                </a:lnTo>
                <a:lnTo>
                  <a:pt x="696" y="354"/>
                </a:lnTo>
                <a:lnTo>
                  <a:pt x="501" y="360"/>
                </a:lnTo>
                <a:lnTo>
                  <a:pt x="279" y="366"/>
                </a:lnTo>
                <a:lnTo>
                  <a:pt x="99" y="369"/>
                </a:lnTo>
                <a:lnTo>
                  <a:pt x="0" y="366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466" name="Freeform 10"/>
          <p:cNvSpPr>
            <a:spLocks/>
          </p:cNvSpPr>
          <p:nvPr/>
        </p:nvSpPr>
        <p:spPr bwMode="white">
          <a:xfrm>
            <a:off x="0" y="-20638"/>
            <a:ext cx="4578350" cy="454026"/>
          </a:xfrm>
          <a:custGeom>
            <a:avLst/>
            <a:gdLst>
              <a:gd name="T0" fmla="*/ 0 w 2884"/>
              <a:gd name="T1" fmla="*/ 0 h 286"/>
              <a:gd name="T2" fmla="*/ 0 w 2884"/>
              <a:gd name="T3" fmla="*/ 285 h 286"/>
              <a:gd name="T4" fmla="*/ 192 w 2884"/>
              <a:gd name="T5" fmla="*/ 285 h 286"/>
              <a:gd name="T6" fmla="*/ 384 w 2884"/>
              <a:gd name="T7" fmla="*/ 282 h 286"/>
              <a:gd name="T8" fmla="*/ 579 w 2884"/>
              <a:gd name="T9" fmla="*/ 276 h 286"/>
              <a:gd name="T10" fmla="*/ 789 w 2884"/>
              <a:gd name="T11" fmla="*/ 267 h 286"/>
              <a:gd name="T12" fmla="*/ 999 w 2884"/>
              <a:gd name="T13" fmla="*/ 258 h 286"/>
              <a:gd name="T14" fmla="*/ 1161 w 2884"/>
              <a:gd name="T15" fmla="*/ 246 h 286"/>
              <a:gd name="T16" fmla="*/ 1302 w 2884"/>
              <a:gd name="T17" fmla="*/ 234 h 286"/>
              <a:gd name="T18" fmla="*/ 1458 w 2884"/>
              <a:gd name="T19" fmla="*/ 222 h 286"/>
              <a:gd name="T20" fmla="*/ 1665 w 2884"/>
              <a:gd name="T21" fmla="*/ 201 h 286"/>
              <a:gd name="T22" fmla="*/ 1992 w 2884"/>
              <a:gd name="T23" fmla="*/ 159 h 286"/>
              <a:gd name="T24" fmla="*/ 2301 w 2884"/>
              <a:gd name="T25" fmla="*/ 117 h 286"/>
              <a:gd name="T26" fmla="*/ 2604 w 2884"/>
              <a:gd name="T27" fmla="*/ 60 h 286"/>
              <a:gd name="T28" fmla="*/ 2883 w 2884"/>
              <a:gd name="T29" fmla="*/ 0 h 286"/>
              <a:gd name="T30" fmla="*/ 0 w 2884"/>
              <a:gd name="T31" fmla="*/ 0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884" h="286">
                <a:moveTo>
                  <a:pt x="0" y="0"/>
                </a:moveTo>
                <a:lnTo>
                  <a:pt x="0" y="285"/>
                </a:lnTo>
                <a:lnTo>
                  <a:pt x="192" y="285"/>
                </a:lnTo>
                <a:lnTo>
                  <a:pt x="384" y="282"/>
                </a:lnTo>
                <a:lnTo>
                  <a:pt x="579" y="276"/>
                </a:lnTo>
                <a:lnTo>
                  <a:pt x="789" y="267"/>
                </a:lnTo>
                <a:lnTo>
                  <a:pt x="999" y="258"/>
                </a:lnTo>
                <a:lnTo>
                  <a:pt x="1161" y="246"/>
                </a:lnTo>
                <a:lnTo>
                  <a:pt x="1302" y="234"/>
                </a:lnTo>
                <a:lnTo>
                  <a:pt x="1458" y="222"/>
                </a:lnTo>
                <a:lnTo>
                  <a:pt x="1665" y="201"/>
                </a:lnTo>
                <a:lnTo>
                  <a:pt x="1992" y="159"/>
                </a:lnTo>
                <a:lnTo>
                  <a:pt x="2301" y="117"/>
                </a:lnTo>
                <a:lnTo>
                  <a:pt x="2604" y="60"/>
                </a:lnTo>
                <a:lnTo>
                  <a:pt x="2883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467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zh-CN" noProof="0" smtClean="0"/>
          </a:p>
        </p:txBody>
      </p:sp>
      <p:sp>
        <p:nvSpPr>
          <p:cNvPr id="19468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9469" name="Rectangle 13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470" name="Rectangle 1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471" name="Rectangle 1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2E21DE8-8BB0-4DA7-8057-1E16D92A97BD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4842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animBg="1" autoUpdateAnimBg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7EE58D5-0FA4-48BA-9360-57FA25630736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4701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857590E-00DD-4A60-AD1B-0BA099312CB3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213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B582FB3-8F10-41F7-9883-F3385178C8F2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89073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4ECE3DA-4E09-4ED7-9BCC-F0EA397987FC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77505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793383-053F-414F-9555-595F4896F033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80379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6C0AC80-10BE-41A3-A5E4-7A064F158629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17968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F793D47-AF9D-4509-A904-F1058AFE3599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5760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7B00C2-3A27-4BDB-A392-885FFB6467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9725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25A95A3-0A86-445C-A717-3318C45A6802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08916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EC19DA2-B927-428D-A7E9-1E66CD5467A6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80341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FBD82C8-8F8E-4D91-9659-7E01E8B3E029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7161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9BDE73-82AA-484C-A052-0DDFFA0B08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2362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29FCC5-1426-4038-8C62-1D19F3FF6F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5384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49759D-2900-4792-A666-668FBF025E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9465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5DABD0-61DC-49D7-8927-2450EE10412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5167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69007B-4BD1-4C53-9570-7C25AA40B3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2009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85B4EC-4802-48BC-A085-F3520865E6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8665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C11A0C-9268-4D21-9887-4F05E24EFF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8674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图片1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295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172200" y="6629400"/>
            <a:ext cx="838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 b="0" smtClean="0"/>
            </a:lvl1pPr>
          </a:lstStyle>
          <a:p>
            <a:pPr>
              <a:defRPr/>
            </a:pPr>
            <a:fld id="{8D35E234-7D45-4066-8BFE-4B5616EC4F0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792B25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792B25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792B25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792B25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792B25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792B25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792B25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792B25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792B25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8809038" y="0"/>
            <a:ext cx="334962" cy="6858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50000">
                <a:schemeClr val="hlink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35" name="Freeform 3"/>
          <p:cNvSpPr>
            <a:spLocks/>
          </p:cNvSpPr>
          <p:nvPr/>
        </p:nvSpPr>
        <p:spPr bwMode="white">
          <a:xfrm>
            <a:off x="-9525" y="4489450"/>
            <a:ext cx="5754688" cy="2368550"/>
          </a:xfrm>
          <a:custGeom>
            <a:avLst/>
            <a:gdLst>
              <a:gd name="T0" fmla="*/ 0 w 3625"/>
              <a:gd name="T1" fmla="*/ 1491 h 1492"/>
              <a:gd name="T2" fmla="*/ 0 w 3625"/>
              <a:gd name="T3" fmla="*/ 0 h 1492"/>
              <a:gd name="T4" fmla="*/ 171 w 3625"/>
              <a:gd name="T5" fmla="*/ 3 h 1492"/>
              <a:gd name="T6" fmla="*/ 355 w 3625"/>
              <a:gd name="T7" fmla="*/ 9 h 1492"/>
              <a:gd name="T8" fmla="*/ 499 w 3625"/>
              <a:gd name="T9" fmla="*/ 21 h 1492"/>
              <a:gd name="T10" fmla="*/ 650 w 3625"/>
              <a:gd name="T11" fmla="*/ 36 h 1492"/>
              <a:gd name="T12" fmla="*/ 809 w 3625"/>
              <a:gd name="T13" fmla="*/ 54 h 1492"/>
              <a:gd name="T14" fmla="*/ 957 w 3625"/>
              <a:gd name="T15" fmla="*/ 78 h 1492"/>
              <a:gd name="T16" fmla="*/ 1119 w 3625"/>
              <a:gd name="T17" fmla="*/ 105 h 1492"/>
              <a:gd name="T18" fmla="*/ 1261 w 3625"/>
              <a:gd name="T19" fmla="*/ 133 h 1492"/>
              <a:gd name="T20" fmla="*/ 1441 w 3625"/>
              <a:gd name="T21" fmla="*/ 175 h 1492"/>
              <a:gd name="T22" fmla="*/ 1598 w 3625"/>
              <a:gd name="T23" fmla="*/ 217 h 1492"/>
              <a:gd name="T24" fmla="*/ 1763 w 3625"/>
              <a:gd name="T25" fmla="*/ 269 h 1492"/>
              <a:gd name="T26" fmla="*/ 1887 w 3625"/>
              <a:gd name="T27" fmla="*/ 308 h 1492"/>
              <a:gd name="T28" fmla="*/ 2085 w 3625"/>
              <a:gd name="T29" fmla="*/ 384 h 1492"/>
              <a:gd name="T30" fmla="*/ 2230 w 3625"/>
              <a:gd name="T31" fmla="*/ 444 h 1492"/>
              <a:gd name="T32" fmla="*/ 2456 w 3625"/>
              <a:gd name="T33" fmla="*/ 547 h 1492"/>
              <a:gd name="T34" fmla="*/ 2666 w 3625"/>
              <a:gd name="T35" fmla="*/ 662 h 1492"/>
              <a:gd name="T36" fmla="*/ 2859 w 3625"/>
              <a:gd name="T37" fmla="*/ 786 h 1492"/>
              <a:gd name="T38" fmla="*/ 3046 w 3625"/>
              <a:gd name="T39" fmla="*/ 920 h 1492"/>
              <a:gd name="T40" fmla="*/ 3193 w 3625"/>
              <a:gd name="T41" fmla="*/ 1038 h 1492"/>
              <a:gd name="T42" fmla="*/ 3332 w 3625"/>
              <a:gd name="T43" fmla="*/ 1168 h 1492"/>
              <a:gd name="T44" fmla="*/ 3440 w 3625"/>
              <a:gd name="T45" fmla="*/ 1280 h 1492"/>
              <a:gd name="T46" fmla="*/ 3524 w 3625"/>
              <a:gd name="T47" fmla="*/ 1380 h 1492"/>
              <a:gd name="T48" fmla="*/ 3624 w 3625"/>
              <a:gd name="T49" fmla="*/ 1491 h 1492"/>
              <a:gd name="T50" fmla="*/ 3608 w 3625"/>
              <a:gd name="T51" fmla="*/ 1491 h 1492"/>
              <a:gd name="T52" fmla="*/ 0 w 3625"/>
              <a:gd name="T53" fmla="*/ 1491 h 1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625" h="1492">
                <a:moveTo>
                  <a:pt x="0" y="1491"/>
                </a:moveTo>
                <a:lnTo>
                  <a:pt x="0" y="0"/>
                </a:lnTo>
                <a:lnTo>
                  <a:pt x="171" y="3"/>
                </a:lnTo>
                <a:lnTo>
                  <a:pt x="355" y="9"/>
                </a:lnTo>
                <a:lnTo>
                  <a:pt x="499" y="21"/>
                </a:lnTo>
                <a:lnTo>
                  <a:pt x="650" y="36"/>
                </a:lnTo>
                <a:lnTo>
                  <a:pt x="809" y="54"/>
                </a:lnTo>
                <a:lnTo>
                  <a:pt x="957" y="78"/>
                </a:lnTo>
                <a:lnTo>
                  <a:pt x="1119" y="105"/>
                </a:lnTo>
                <a:lnTo>
                  <a:pt x="1261" y="133"/>
                </a:lnTo>
                <a:lnTo>
                  <a:pt x="1441" y="175"/>
                </a:lnTo>
                <a:lnTo>
                  <a:pt x="1598" y="217"/>
                </a:lnTo>
                <a:lnTo>
                  <a:pt x="1763" y="269"/>
                </a:lnTo>
                <a:lnTo>
                  <a:pt x="1887" y="308"/>
                </a:lnTo>
                <a:lnTo>
                  <a:pt x="2085" y="384"/>
                </a:lnTo>
                <a:lnTo>
                  <a:pt x="2230" y="444"/>
                </a:lnTo>
                <a:lnTo>
                  <a:pt x="2456" y="547"/>
                </a:lnTo>
                <a:lnTo>
                  <a:pt x="2666" y="662"/>
                </a:lnTo>
                <a:lnTo>
                  <a:pt x="2859" y="786"/>
                </a:lnTo>
                <a:lnTo>
                  <a:pt x="3046" y="920"/>
                </a:lnTo>
                <a:lnTo>
                  <a:pt x="3193" y="1038"/>
                </a:lnTo>
                <a:lnTo>
                  <a:pt x="3332" y="1168"/>
                </a:lnTo>
                <a:lnTo>
                  <a:pt x="3440" y="1280"/>
                </a:lnTo>
                <a:lnTo>
                  <a:pt x="3524" y="1380"/>
                </a:lnTo>
                <a:lnTo>
                  <a:pt x="3624" y="1491"/>
                </a:lnTo>
                <a:lnTo>
                  <a:pt x="3608" y="1491"/>
                </a:lnTo>
                <a:lnTo>
                  <a:pt x="0" y="1491"/>
                </a:lnTo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36" name="Freeform 4"/>
          <p:cNvSpPr>
            <a:spLocks/>
          </p:cNvSpPr>
          <p:nvPr/>
        </p:nvSpPr>
        <p:spPr bwMode="white">
          <a:xfrm>
            <a:off x="0" y="3817938"/>
            <a:ext cx="8164513" cy="3019425"/>
          </a:xfrm>
          <a:custGeom>
            <a:avLst/>
            <a:gdLst>
              <a:gd name="T0" fmla="*/ 2718 w 5143"/>
              <a:gd name="T1" fmla="*/ 405 h 1902"/>
              <a:gd name="T2" fmla="*/ 2466 w 5143"/>
              <a:gd name="T3" fmla="*/ 333 h 1902"/>
              <a:gd name="T4" fmla="*/ 2202 w 5143"/>
              <a:gd name="T5" fmla="*/ 261 h 1902"/>
              <a:gd name="T6" fmla="*/ 1929 w 5143"/>
              <a:gd name="T7" fmla="*/ 198 h 1902"/>
              <a:gd name="T8" fmla="*/ 1695 w 5143"/>
              <a:gd name="T9" fmla="*/ 153 h 1902"/>
              <a:gd name="T10" fmla="*/ 1434 w 5143"/>
              <a:gd name="T11" fmla="*/ 111 h 1902"/>
              <a:gd name="T12" fmla="*/ 1188 w 5143"/>
              <a:gd name="T13" fmla="*/ 75 h 1902"/>
              <a:gd name="T14" fmla="*/ 957 w 5143"/>
              <a:gd name="T15" fmla="*/ 48 h 1902"/>
              <a:gd name="T16" fmla="*/ 747 w 5143"/>
              <a:gd name="T17" fmla="*/ 30 h 1902"/>
              <a:gd name="T18" fmla="*/ 501 w 5143"/>
              <a:gd name="T19" fmla="*/ 15 h 1902"/>
              <a:gd name="T20" fmla="*/ 246 w 5143"/>
              <a:gd name="T21" fmla="*/ 3 h 1902"/>
              <a:gd name="T22" fmla="*/ 0 w 5143"/>
              <a:gd name="T23" fmla="*/ 0 h 1902"/>
              <a:gd name="T24" fmla="*/ 0 w 5143"/>
              <a:gd name="T25" fmla="*/ 275 h 1902"/>
              <a:gd name="T26" fmla="*/ 0 w 5143"/>
              <a:gd name="T27" fmla="*/ 345 h 1902"/>
              <a:gd name="T28" fmla="*/ 0 w 5143"/>
              <a:gd name="T29" fmla="*/ 275 h 1902"/>
              <a:gd name="T30" fmla="*/ 0 w 5143"/>
              <a:gd name="T31" fmla="*/ 342 h 1902"/>
              <a:gd name="T32" fmla="*/ 339 w 5143"/>
              <a:gd name="T33" fmla="*/ 351 h 1902"/>
              <a:gd name="T34" fmla="*/ 606 w 5143"/>
              <a:gd name="T35" fmla="*/ 372 h 1902"/>
              <a:gd name="T36" fmla="*/ 852 w 5143"/>
              <a:gd name="T37" fmla="*/ 399 h 1902"/>
              <a:gd name="T38" fmla="*/ 1068 w 5143"/>
              <a:gd name="T39" fmla="*/ 435 h 1902"/>
              <a:gd name="T40" fmla="*/ 1275 w 5143"/>
              <a:gd name="T41" fmla="*/ 474 h 1902"/>
              <a:gd name="T42" fmla="*/ 1545 w 5143"/>
              <a:gd name="T43" fmla="*/ 540 h 1902"/>
              <a:gd name="T44" fmla="*/ 1761 w 5143"/>
              <a:gd name="T45" fmla="*/ 603 h 1902"/>
              <a:gd name="T46" fmla="*/ 1971 w 5143"/>
              <a:gd name="T47" fmla="*/ 678 h 1902"/>
              <a:gd name="T48" fmla="*/ 2166 w 5143"/>
              <a:gd name="T49" fmla="*/ 747 h 1902"/>
              <a:gd name="T50" fmla="*/ 2397 w 5143"/>
              <a:gd name="T51" fmla="*/ 852 h 1902"/>
              <a:gd name="T52" fmla="*/ 2613 w 5143"/>
              <a:gd name="T53" fmla="*/ 960 h 1902"/>
              <a:gd name="T54" fmla="*/ 2832 w 5143"/>
              <a:gd name="T55" fmla="*/ 1095 h 1902"/>
              <a:gd name="T56" fmla="*/ 3012 w 5143"/>
              <a:gd name="T57" fmla="*/ 1212 h 1902"/>
              <a:gd name="T58" fmla="*/ 3186 w 5143"/>
              <a:gd name="T59" fmla="*/ 1347 h 1902"/>
              <a:gd name="T60" fmla="*/ 3351 w 5143"/>
              <a:gd name="T61" fmla="*/ 1497 h 1902"/>
              <a:gd name="T62" fmla="*/ 3480 w 5143"/>
              <a:gd name="T63" fmla="*/ 1629 h 1902"/>
              <a:gd name="T64" fmla="*/ 3612 w 5143"/>
              <a:gd name="T65" fmla="*/ 1785 h 1902"/>
              <a:gd name="T66" fmla="*/ 3699 w 5143"/>
              <a:gd name="T67" fmla="*/ 1901 h 1902"/>
              <a:gd name="T68" fmla="*/ 5142 w 5143"/>
              <a:gd name="T69" fmla="*/ 1901 h 1902"/>
              <a:gd name="T70" fmla="*/ 5076 w 5143"/>
              <a:gd name="T71" fmla="*/ 1827 h 1902"/>
              <a:gd name="T72" fmla="*/ 4968 w 5143"/>
              <a:gd name="T73" fmla="*/ 1707 h 1902"/>
              <a:gd name="T74" fmla="*/ 4797 w 5143"/>
              <a:gd name="T75" fmla="*/ 1539 h 1902"/>
              <a:gd name="T76" fmla="*/ 4617 w 5143"/>
              <a:gd name="T77" fmla="*/ 1383 h 1902"/>
              <a:gd name="T78" fmla="*/ 4410 w 5143"/>
              <a:gd name="T79" fmla="*/ 1221 h 1902"/>
              <a:gd name="T80" fmla="*/ 4185 w 5143"/>
              <a:gd name="T81" fmla="*/ 1071 h 1902"/>
              <a:gd name="T82" fmla="*/ 3960 w 5143"/>
              <a:gd name="T83" fmla="*/ 939 h 1902"/>
              <a:gd name="T84" fmla="*/ 3708 w 5143"/>
              <a:gd name="T85" fmla="*/ 801 h 1902"/>
              <a:gd name="T86" fmla="*/ 3492 w 5143"/>
              <a:gd name="T87" fmla="*/ 702 h 1902"/>
              <a:gd name="T88" fmla="*/ 3231 w 5143"/>
              <a:gd name="T89" fmla="*/ 588 h 1902"/>
              <a:gd name="T90" fmla="*/ 2964 w 5143"/>
              <a:gd name="T91" fmla="*/ 489 h 1902"/>
              <a:gd name="T92" fmla="*/ 2718 w 5143"/>
              <a:gd name="T93" fmla="*/ 405 h 19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143" h="1902">
                <a:moveTo>
                  <a:pt x="2718" y="405"/>
                </a:moveTo>
                <a:lnTo>
                  <a:pt x="2466" y="333"/>
                </a:lnTo>
                <a:lnTo>
                  <a:pt x="2202" y="261"/>
                </a:lnTo>
                <a:lnTo>
                  <a:pt x="1929" y="198"/>
                </a:lnTo>
                <a:lnTo>
                  <a:pt x="1695" y="153"/>
                </a:lnTo>
                <a:lnTo>
                  <a:pt x="1434" y="111"/>
                </a:lnTo>
                <a:lnTo>
                  <a:pt x="1188" y="75"/>
                </a:lnTo>
                <a:lnTo>
                  <a:pt x="957" y="48"/>
                </a:lnTo>
                <a:lnTo>
                  <a:pt x="747" y="30"/>
                </a:lnTo>
                <a:lnTo>
                  <a:pt x="501" y="15"/>
                </a:lnTo>
                <a:lnTo>
                  <a:pt x="246" y="3"/>
                </a:lnTo>
                <a:lnTo>
                  <a:pt x="0" y="0"/>
                </a:lnTo>
                <a:lnTo>
                  <a:pt x="0" y="275"/>
                </a:lnTo>
                <a:lnTo>
                  <a:pt x="0" y="345"/>
                </a:lnTo>
                <a:lnTo>
                  <a:pt x="0" y="275"/>
                </a:lnTo>
                <a:lnTo>
                  <a:pt x="0" y="342"/>
                </a:lnTo>
                <a:lnTo>
                  <a:pt x="339" y="351"/>
                </a:lnTo>
                <a:lnTo>
                  <a:pt x="606" y="372"/>
                </a:lnTo>
                <a:lnTo>
                  <a:pt x="852" y="399"/>
                </a:lnTo>
                <a:lnTo>
                  <a:pt x="1068" y="435"/>
                </a:lnTo>
                <a:lnTo>
                  <a:pt x="1275" y="474"/>
                </a:lnTo>
                <a:lnTo>
                  <a:pt x="1545" y="540"/>
                </a:lnTo>
                <a:lnTo>
                  <a:pt x="1761" y="603"/>
                </a:lnTo>
                <a:lnTo>
                  <a:pt x="1971" y="678"/>
                </a:lnTo>
                <a:lnTo>
                  <a:pt x="2166" y="747"/>
                </a:lnTo>
                <a:lnTo>
                  <a:pt x="2397" y="852"/>
                </a:lnTo>
                <a:lnTo>
                  <a:pt x="2613" y="960"/>
                </a:lnTo>
                <a:lnTo>
                  <a:pt x="2832" y="1095"/>
                </a:lnTo>
                <a:lnTo>
                  <a:pt x="3012" y="1212"/>
                </a:lnTo>
                <a:lnTo>
                  <a:pt x="3186" y="1347"/>
                </a:lnTo>
                <a:lnTo>
                  <a:pt x="3351" y="1497"/>
                </a:lnTo>
                <a:lnTo>
                  <a:pt x="3480" y="1629"/>
                </a:lnTo>
                <a:lnTo>
                  <a:pt x="3612" y="1785"/>
                </a:lnTo>
                <a:lnTo>
                  <a:pt x="3699" y="1901"/>
                </a:lnTo>
                <a:lnTo>
                  <a:pt x="5142" y="1901"/>
                </a:lnTo>
                <a:lnTo>
                  <a:pt x="5076" y="1827"/>
                </a:lnTo>
                <a:lnTo>
                  <a:pt x="4968" y="1707"/>
                </a:lnTo>
                <a:lnTo>
                  <a:pt x="4797" y="1539"/>
                </a:lnTo>
                <a:lnTo>
                  <a:pt x="4617" y="1383"/>
                </a:lnTo>
                <a:lnTo>
                  <a:pt x="4410" y="1221"/>
                </a:lnTo>
                <a:lnTo>
                  <a:pt x="4185" y="1071"/>
                </a:lnTo>
                <a:lnTo>
                  <a:pt x="3960" y="939"/>
                </a:lnTo>
                <a:lnTo>
                  <a:pt x="3708" y="801"/>
                </a:lnTo>
                <a:lnTo>
                  <a:pt x="3492" y="702"/>
                </a:lnTo>
                <a:lnTo>
                  <a:pt x="3231" y="588"/>
                </a:lnTo>
                <a:lnTo>
                  <a:pt x="2964" y="489"/>
                </a:lnTo>
                <a:lnTo>
                  <a:pt x="2718" y="405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37" name="Freeform 5"/>
          <p:cNvSpPr>
            <a:spLocks/>
          </p:cNvSpPr>
          <p:nvPr/>
        </p:nvSpPr>
        <p:spPr bwMode="white">
          <a:xfrm>
            <a:off x="0" y="3146425"/>
            <a:ext cx="9144000" cy="3690938"/>
          </a:xfrm>
          <a:custGeom>
            <a:avLst/>
            <a:gdLst>
              <a:gd name="T0" fmla="*/ 0 w 5760"/>
              <a:gd name="T1" fmla="*/ 0 h 2325"/>
              <a:gd name="T2" fmla="*/ 0 w 5760"/>
              <a:gd name="T3" fmla="*/ 339 h 2325"/>
              <a:gd name="T4" fmla="*/ 558 w 5760"/>
              <a:gd name="T5" fmla="*/ 357 h 2325"/>
              <a:gd name="T6" fmla="*/ 807 w 5760"/>
              <a:gd name="T7" fmla="*/ 375 h 2325"/>
              <a:gd name="T8" fmla="*/ 1056 w 5760"/>
              <a:gd name="T9" fmla="*/ 399 h 2325"/>
              <a:gd name="T10" fmla="*/ 1272 w 5760"/>
              <a:gd name="T11" fmla="*/ 426 h 2325"/>
              <a:gd name="T12" fmla="*/ 1539 w 5760"/>
              <a:gd name="T13" fmla="*/ 465 h 2325"/>
              <a:gd name="T14" fmla="*/ 1791 w 5760"/>
              <a:gd name="T15" fmla="*/ 510 h 2325"/>
              <a:gd name="T16" fmla="*/ 2076 w 5760"/>
              <a:gd name="T17" fmla="*/ 570 h 2325"/>
              <a:gd name="T18" fmla="*/ 2334 w 5760"/>
              <a:gd name="T19" fmla="*/ 630 h 2325"/>
              <a:gd name="T20" fmla="*/ 2544 w 5760"/>
              <a:gd name="T21" fmla="*/ 687 h 2325"/>
              <a:gd name="T22" fmla="*/ 2775 w 5760"/>
              <a:gd name="T23" fmla="*/ 759 h 2325"/>
              <a:gd name="T24" fmla="*/ 3003 w 5760"/>
              <a:gd name="T25" fmla="*/ 837 h 2325"/>
              <a:gd name="T26" fmla="*/ 3231 w 5760"/>
              <a:gd name="T27" fmla="*/ 924 h 2325"/>
              <a:gd name="T28" fmla="*/ 3438 w 5760"/>
              <a:gd name="T29" fmla="*/ 1005 h 2325"/>
              <a:gd name="T30" fmla="*/ 3663 w 5760"/>
              <a:gd name="T31" fmla="*/ 1110 h 2325"/>
              <a:gd name="T32" fmla="*/ 3903 w 5760"/>
              <a:gd name="T33" fmla="*/ 1233 h 2325"/>
              <a:gd name="T34" fmla="*/ 4149 w 5760"/>
              <a:gd name="T35" fmla="*/ 1374 h 2325"/>
              <a:gd name="T36" fmla="*/ 4353 w 5760"/>
              <a:gd name="T37" fmla="*/ 1506 h 2325"/>
              <a:gd name="T38" fmla="*/ 4491 w 5760"/>
              <a:gd name="T39" fmla="*/ 1602 h 2325"/>
              <a:gd name="T40" fmla="*/ 4668 w 5760"/>
              <a:gd name="T41" fmla="*/ 1740 h 2325"/>
              <a:gd name="T42" fmla="*/ 4824 w 5760"/>
              <a:gd name="T43" fmla="*/ 1875 h 2325"/>
              <a:gd name="T44" fmla="*/ 4968 w 5760"/>
              <a:gd name="T45" fmla="*/ 2016 h 2325"/>
              <a:gd name="T46" fmla="*/ 5100 w 5760"/>
              <a:gd name="T47" fmla="*/ 2154 h 2325"/>
              <a:gd name="T48" fmla="*/ 5238 w 5760"/>
              <a:gd name="T49" fmla="*/ 2324 h 2325"/>
              <a:gd name="T50" fmla="*/ 5759 w 5760"/>
              <a:gd name="T51" fmla="*/ 2324 h 2325"/>
              <a:gd name="T52" fmla="*/ 5759 w 5760"/>
              <a:gd name="T53" fmla="*/ 1245 h 2325"/>
              <a:gd name="T54" fmla="*/ 5580 w 5760"/>
              <a:gd name="T55" fmla="*/ 1119 h 2325"/>
              <a:gd name="T56" fmla="*/ 5400 w 5760"/>
              <a:gd name="T57" fmla="*/ 1020 h 2325"/>
              <a:gd name="T58" fmla="*/ 5205 w 5760"/>
              <a:gd name="T59" fmla="*/ 918 h 2325"/>
              <a:gd name="T60" fmla="*/ 5031 w 5760"/>
              <a:gd name="T61" fmla="*/ 837 h 2325"/>
              <a:gd name="T62" fmla="*/ 4866 w 5760"/>
              <a:gd name="T63" fmla="*/ 771 h 2325"/>
              <a:gd name="T64" fmla="*/ 4710 w 5760"/>
              <a:gd name="T65" fmla="*/ 711 h 2325"/>
              <a:gd name="T66" fmla="*/ 4545 w 5760"/>
              <a:gd name="T67" fmla="*/ 651 h 2325"/>
              <a:gd name="T68" fmla="*/ 4386 w 5760"/>
              <a:gd name="T69" fmla="*/ 600 h 2325"/>
              <a:gd name="T70" fmla="*/ 4248 w 5760"/>
              <a:gd name="T71" fmla="*/ 552 h 2325"/>
              <a:gd name="T72" fmla="*/ 3993 w 5760"/>
              <a:gd name="T73" fmla="*/ 483 h 2325"/>
              <a:gd name="T74" fmla="*/ 3777 w 5760"/>
              <a:gd name="T75" fmla="*/ 423 h 2325"/>
              <a:gd name="T76" fmla="*/ 3564 w 5760"/>
              <a:gd name="T77" fmla="*/ 375 h 2325"/>
              <a:gd name="T78" fmla="*/ 3282 w 5760"/>
              <a:gd name="T79" fmla="*/ 312 h 2325"/>
              <a:gd name="T80" fmla="*/ 3003 w 5760"/>
              <a:gd name="T81" fmla="*/ 261 h 2325"/>
              <a:gd name="T82" fmla="*/ 2733 w 5760"/>
              <a:gd name="T83" fmla="*/ 213 h 2325"/>
              <a:gd name="T84" fmla="*/ 2451 w 5760"/>
              <a:gd name="T85" fmla="*/ 171 h 2325"/>
              <a:gd name="T86" fmla="*/ 2211 w 5760"/>
              <a:gd name="T87" fmla="*/ 138 h 2325"/>
              <a:gd name="T88" fmla="*/ 1974 w 5760"/>
              <a:gd name="T89" fmla="*/ 108 h 2325"/>
              <a:gd name="T90" fmla="*/ 1665 w 5760"/>
              <a:gd name="T91" fmla="*/ 81 h 2325"/>
              <a:gd name="T92" fmla="*/ 1437 w 5760"/>
              <a:gd name="T93" fmla="*/ 60 h 2325"/>
              <a:gd name="T94" fmla="*/ 1125 w 5760"/>
              <a:gd name="T95" fmla="*/ 36 h 2325"/>
              <a:gd name="T96" fmla="*/ 828 w 5760"/>
              <a:gd name="T97" fmla="*/ 21 h 2325"/>
              <a:gd name="T98" fmla="*/ 558 w 5760"/>
              <a:gd name="T99" fmla="*/ 12 h 2325"/>
              <a:gd name="T100" fmla="*/ 282 w 5760"/>
              <a:gd name="T101" fmla="*/ 3 h 2325"/>
              <a:gd name="T102" fmla="*/ 0 w 5760"/>
              <a:gd name="T103" fmla="*/ 0 h 2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760" h="2325">
                <a:moveTo>
                  <a:pt x="0" y="0"/>
                </a:moveTo>
                <a:lnTo>
                  <a:pt x="0" y="339"/>
                </a:lnTo>
                <a:lnTo>
                  <a:pt x="558" y="357"/>
                </a:lnTo>
                <a:lnTo>
                  <a:pt x="807" y="375"/>
                </a:lnTo>
                <a:lnTo>
                  <a:pt x="1056" y="399"/>
                </a:lnTo>
                <a:lnTo>
                  <a:pt x="1272" y="426"/>
                </a:lnTo>
                <a:lnTo>
                  <a:pt x="1539" y="465"/>
                </a:lnTo>
                <a:lnTo>
                  <a:pt x="1791" y="510"/>
                </a:lnTo>
                <a:lnTo>
                  <a:pt x="2076" y="570"/>
                </a:lnTo>
                <a:lnTo>
                  <a:pt x="2334" y="630"/>
                </a:lnTo>
                <a:lnTo>
                  <a:pt x="2544" y="687"/>
                </a:lnTo>
                <a:lnTo>
                  <a:pt x="2775" y="759"/>
                </a:lnTo>
                <a:lnTo>
                  <a:pt x="3003" y="837"/>
                </a:lnTo>
                <a:lnTo>
                  <a:pt x="3231" y="924"/>
                </a:lnTo>
                <a:lnTo>
                  <a:pt x="3438" y="1005"/>
                </a:lnTo>
                <a:lnTo>
                  <a:pt x="3663" y="1110"/>
                </a:lnTo>
                <a:lnTo>
                  <a:pt x="3903" y="1233"/>
                </a:lnTo>
                <a:lnTo>
                  <a:pt x="4149" y="1374"/>
                </a:lnTo>
                <a:lnTo>
                  <a:pt x="4353" y="1506"/>
                </a:lnTo>
                <a:lnTo>
                  <a:pt x="4491" y="1602"/>
                </a:lnTo>
                <a:lnTo>
                  <a:pt x="4668" y="1740"/>
                </a:lnTo>
                <a:lnTo>
                  <a:pt x="4824" y="1875"/>
                </a:lnTo>
                <a:lnTo>
                  <a:pt x="4968" y="2016"/>
                </a:lnTo>
                <a:lnTo>
                  <a:pt x="5100" y="2154"/>
                </a:lnTo>
                <a:lnTo>
                  <a:pt x="5238" y="2324"/>
                </a:lnTo>
                <a:lnTo>
                  <a:pt x="5759" y="2324"/>
                </a:lnTo>
                <a:lnTo>
                  <a:pt x="5759" y="1245"/>
                </a:lnTo>
                <a:lnTo>
                  <a:pt x="5580" y="1119"/>
                </a:lnTo>
                <a:lnTo>
                  <a:pt x="5400" y="1020"/>
                </a:lnTo>
                <a:lnTo>
                  <a:pt x="5205" y="918"/>
                </a:lnTo>
                <a:lnTo>
                  <a:pt x="5031" y="837"/>
                </a:lnTo>
                <a:lnTo>
                  <a:pt x="4866" y="771"/>
                </a:lnTo>
                <a:lnTo>
                  <a:pt x="4710" y="711"/>
                </a:lnTo>
                <a:lnTo>
                  <a:pt x="4545" y="651"/>
                </a:lnTo>
                <a:lnTo>
                  <a:pt x="4386" y="600"/>
                </a:lnTo>
                <a:lnTo>
                  <a:pt x="4248" y="552"/>
                </a:lnTo>
                <a:lnTo>
                  <a:pt x="3993" y="483"/>
                </a:lnTo>
                <a:lnTo>
                  <a:pt x="3777" y="423"/>
                </a:lnTo>
                <a:lnTo>
                  <a:pt x="3564" y="375"/>
                </a:lnTo>
                <a:lnTo>
                  <a:pt x="3282" y="312"/>
                </a:lnTo>
                <a:lnTo>
                  <a:pt x="3003" y="261"/>
                </a:lnTo>
                <a:lnTo>
                  <a:pt x="2733" y="213"/>
                </a:lnTo>
                <a:lnTo>
                  <a:pt x="2451" y="171"/>
                </a:lnTo>
                <a:lnTo>
                  <a:pt x="2211" y="138"/>
                </a:lnTo>
                <a:lnTo>
                  <a:pt x="1974" y="108"/>
                </a:lnTo>
                <a:lnTo>
                  <a:pt x="1665" y="81"/>
                </a:lnTo>
                <a:lnTo>
                  <a:pt x="1437" y="60"/>
                </a:lnTo>
                <a:lnTo>
                  <a:pt x="1125" y="36"/>
                </a:lnTo>
                <a:lnTo>
                  <a:pt x="828" y="21"/>
                </a:lnTo>
                <a:lnTo>
                  <a:pt x="558" y="12"/>
                </a:lnTo>
                <a:lnTo>
                  <a:pt x="282" y="3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38" name="Freeform 6"/>
          <p:cNvSpPr>
            <a:spLocks/>
          </p:cNvSpPr>
          <p:nvPr/>
        </p:nvSpPr>
        <p:spPr bwMode="white">
          <a:xfrm>
            <a:off x="0" y="2460625"/>
            <a:ext cx="9144000" cy="2497138"/>
          </a:xfrm>
          <a:custGeom>
            <a:avLst/>
            <a:gdLst>
              <a:gd name="T0" fmla="*/ 0 w 5760"/>
              <a:gd name="T1" fmla="*/ 0 h 1573"/>
              <a:gd name="T2" fmla="*/ 0 w 5760"/>
              <a:gd name="T3" fmla="*/ 351 h 1573"/>
              <a:gd name="T4" fmla="*/ 282 w 5760"/>
              <a:gd name="T5" fmla="*/ 357 h 1573"/>
              <a:gd name="T6" fmla="*/ 627 w 5760"/>
              <a:gd name="T7" fmla="*/ 363 h 1573"/>
              <a:gd name="T8" fmla="*/ 960 w 5760"/>
              <a:gd name="T9" fmla="*/ 375 h 1573"/>
              <a:gd name="T10" fmla="*/ 1218 w 5760"/>
              <a:gd name="T11" fmla="*/ 393 h 1573"/>
              <a:gd name="T12" fmla="*/ 1470 w 5760"/>
              <a:gd name="T13" fmla="*/ 411 h 1573"/>
              <a:gd name="T14" fmla="*/ 1746 w 5760"/>
              <a:gd name="T15" fmla="*/ 435 h 1573"/>
              <a:gd name="T16" fmla="*/ 2022 w 5760"/>
              <a:gd name="T17" fmla="*/ 462 h 1573"/>
              <a:gd name="T18" fmla="*/ 2340 w 5760"/>
              <a:gd name="T19" fmla="*/ 504 h 1573"/>
              <a:gd name="T20" fmla="*/ 2664 w 5760"/>
              <a:gd name="T21" fmla="*/ 549 h 1573"/>
              <a:gd name="T22" fmla="*/ 2952 w 5760"/>
              <a:gd name="T23" fmla="*/ 597 h 1573"/>
              <a:gd name="T24" fmla="*/ 3225 w 5760"/>
              <a:gd name="T25" fmla="*/ 648 h 1573"/>
              <a:gd name="T26" fmla="*/ 3513 w 5760"/>
              <a:gd name="T27" fmla="*/ 708 h 1573"/>
              <a:gd name="T28" fmla="*/ 3693 w 5760"/>
              <a:gd name="T29" fmla="*/ 750 h 1573"/>
              <a:gd name="T30" fmla="*/ 3936 w 5760"/>
              <a:gd name="T31" fmla="*/ 810 h 1573"/>
              <a:gd name="T32" fmla="*/ 4095 w 5760"/>
              <a:gd name="T33" fmla="*/ 855 h 1573"/>
              <a:gd name="T34" fmla="*/ 4281 w 5760"/>
              <a:gd name="T35" fmla="*/ 909 h 1573"/>
              <a:gd name="T36" fmla="*/ 4503 w 5760"/>
              <a:gd name="T37" fmla="*/ 981 h 1573"/>
              <a:gd name="T38" fmla="*/ 4704 w 5760"/>
              <a:gd name="T39" fmla="*/ 1053 h 1573"/>
              <a:gd name="T40" fmla="*/ 4911 w 5760"/>
              <a:gd name="T41" fmla="*/ 1131 h 1573"/>
              <a:gd name="T42" fmla="*/ 5073 w 5760"/>
              <a:gd name="T43" fmla="*/ 1197 h 1573"/>
              <a:gd name="T44" fmla="*/ 5256 w 5760"/>
              <a:gd name="T45" fmla="*/ 1281 h 1573"/>
              <a:gd name="T46" fmla="*/ 5475 w 5760"/>
              <a:gd name="T47" fmla="*/ 1401 h 1573"/>
              <a:gd name="T48" fmla="*/ 5628 w 5760"/>
              <a:gd name="T49" fmla="*/ 1482 h 1573"/>
              <a:gd name="T50" fmla="*/ 5759 w 5760"/>
              <a:gd name="T51" fmla="*/ 1572 h 1573"/>
              <a:gd name="T52" fmla="*/ 5759 w 5760"/>
              <a:gd name="T53" fmla="*/ 633 h 1573"/>
              <a:gd name="T54" fmla="*/ 5493 w 5760"/>
              <a:gd name="T55" fmla="*/ 570 h 1573"/>
              <a:gd name="T56" fmla="*/ 5214 w 5760"/>
              <a:gd name="T57" fmla="*/ 501 h 1573"/>
              <a:gd name="T58" fmla="*/ 4950 w 5760"/>
              <a:gd name="T59" fmla="*/ 444 h 1573"/>
              <a:gd name="T60" fmla="*/ 4701 w 5760"/>
              <a:gd name="T61" fmla="*/ 396 h 1573"/>
              <a:gd name="T62" fmla="*/ 4425 w 5760"/>
              <a:gd name="T63" fmla="*/ 348 h 1573"/>
              <a:gd name="T64" fmla="*/ 4110 w 5760"/>
              <a:gd name="T65" fmla="*/ 294 h 1573"/>
              <a:gd name="T66" fmla="*/ 3813 w 5760"/>
              <a:gd name="T67" fmla="*/ 252 h 1573"/>
              <a:gd name="T68" fmla="*/ 3549 w 5760"/>
              <a:gd name="T69" fmla="*/ 213 h 1573"/>
              <a:gd name="T70" fmla="*/ 3261 w 5760"/>
              <a:gd name="T71" fmla="*/ 183 h 1573"/>
              <a:gd name="T72" fmla="*/ 3015 w 5760"/>
              <a:gd name="T73" fmla="*/ 153 h 1573"/>
              <a:gd name="T74" fmla="*/ 2757 w 5760"/>
              <a:gd name="T75" fmla="*/ 129 h 1573"/>
              <a:gd name="T76" fmla="*/ 2520 w 5760"/>
              <a:gd name="T77" fmla="*/ 105 h 1573"/>
              <a:gd name="T78" fmla="*/ 2301 w 5760"/>
              <a:gd name="T79" fmla="*/ 87 h 1573"/>
              <a:gd name="T80" fmla="*/ 2013 w 5760"/>
              <a:gd name="T81" fmla="*/ 66 h 1573"/>
              <a:gd name="T82" fmla="*/ 1731 w 5760"/>
              <a:gd name="T83" fmla="*/ 48 h 1573"/>
              <a:gd name="T84" fmla="*/ 1524 w 5760"/>
              <a:gd name="T85" fmla="*/ 39 h 1573"/>
              <a:gd name="T86" fmla="*/ 1260 w 5760"/>
              <a:gd name="T87" fmla="*/ 27 h 1573"/>
              <a:gd name="T88" fmla="*/ 966 w 5760"/>
              <a:gd name="T89" fmla="*/ 15 h 1573"/>
              <a:gd name="T90" fmla="*/ 714 w 5760"/>
              <a:gd name="T91" fmla="*/ 12 h 1573"/>
              <a:gd name="T92" fmla="*/ 510 w 5760"/>
              <a:gd name="T93" fmla="*/ 6 h 1573"/>
              <a:gd name="T94" fmla="*/ 243 w 5760"/>
              <a:gd name="T95" fmla="*/ 0 h 1573"/>
              <a:gd name="T96" fmla="*/ 0 w 5760"/>
              <a:gd name="T97" fmla="*/ 0 h 1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5760" h="1573">
                <a:moveTo>
                  <a:pt x="0" y="0"/>
                </a:moveTo>
                <a:lnTo>
                  <a:pt x="0" y="351"/>
                </a:lnTo>
                <a:lnTo>
                  <a:pt x="282" y="357"/>
                </a:lnTo>
                <a:lnTo>
                  <a:pt x="627" y="363"/>
                </a:lnTo>
                <a:lnTo>
                  <a:pt x="960" y="375"/>
                </a:lnTo>
                <a:lnTo>
                  <a:pt x="1218" y="393"/>
                </a:lnTo>
                <a:lnTo>
                  <a:pt x="1470" y="411"/>
                </a:lnTo>
                <a:lnTo>
                  <a:pt x="1746" y="435"/>
                </a:lnTo>
                <a:lnTo>
                  <a:pt x="2022" y="462"/>
                </a:lnTo>
                <a:lnTo>
                  <a:pt x="2340" y="504"/>
                </a:lnTo>
                <a:lnTo>
                  <a:pt x="2664" y="549"/>
                </a:lnTo>
                <a:lnTo>
                  <a:pt x="2952" y="597"/>
                </a:lnTo>
                <a:lnTo>
                  <a:pt x="3225" y="648"/>
                </a:lnTo>
                <a:lnTo>
                  <a:pt x="3513" y="708"/>
                </a:lnTo>
                <a:lnTo>
                  <a:pt x="3693" y="750"/>
                </a:lnTo>
                <a:lnTo>
                  <a:pt x="3936" y="810"/>
                </a:lnTo>
                <a:lnTo>
                  <a:pt x="4095" y="855"/>
                </a:lnTo>
                <a:lnTo>
                  <a:pt x="4281" y="909"/>
                </a:lnTo>
                <a:lnTo>
                  <a:pt x="4503" y="981"/>
                </a:lnTo>
                <a:lnTo>
                  <a:pt x="4704" y="1053"/>
                </a:lnTo>
                <a:lnTo>
                  <a:pt x="4911" y="1131"/>
                </a:lnTo>
                <a:lnTo>
                  <a:pt x="5073" y="1197"/>
                </a:lnTo>
                <a:lnTo>
                  <a:pt x="5256" y="1281"/>
                </a:lnTo>
                <a:lnTo>
                  <a:pt x="5475" y="1401"/>
                </a:lnTo>
                <a:lnTo>
                  <a:pt x="5628" y="1482"/>
                </a:lnTo>
                <a:lnTo>
                  <a:pt x="5759" y="1572"/>
                </a:lnTo>
                <a:lnTo>
                  <a:pt x="5759" y="633"/>
                </a:lnTo>
                <a:lnTo>
                  <a:pt x="5493" y="570"/>
                </a:lnTo>
                <a:lnTo>
                  <a:pt x="5214" y="501"/>
                </a:lnTo>
                <a:lnTo>
                  <a:pt x="4950" y="444"/>
                </a:lnTo>
                <a:lnTo>
                  <a:pt x="4701" y="396"/>
                </a:lnTo>
                <a:lnTo>
                  <a:pt x="4425" y="348"/>
                </a:lnTo>
                <a:lnTo>
                  <a:pt x="4110" y="294"/>
                </a:lnTo>
                <a:lnTo>
                  <a:pt x="3813" y="252"/>
                </a:lnTo>
                <a:lnTo>
                  <a:pt x="3549" y="213"/>
                </a:lnTo>
                <a:lnTo>
                  <a:pt x="3261" y="183"/>
                </a:lnTo>
                <a:lnTo>
                  <a:pt x="3015" y="153"/>
                </a:lnTo>
                <a:lnTo>
                  <a:pt x="2757" y="129"/>
                </a:lnTo>
                <a:lnTo>
                  <a:pt x="2520" y="105"/>
                </a:lnTo>
                <a:lnTo>
                  <a:pt x="2301" y="87"/>
                </a:lnTo>
                <a:lnTo>
                  <a:pt x="2013" y="66"/>
                </a:lnTo>
                <a:lnTo>
                  <a:pt x="1731" y="48"/>
                </a:lnTo>
                <a:lnTo>
                  <a:pt x="1524" y="39"/>
                </a:lnTo>
                <a:lnTo>
                  <a:pt x="1260" y="27"/>
                </a:lnTo>
                <a:lnTo>
                  <a:pt x="966" y="15"/>
                </a:lnTo>
                <a:lnTo>
                  <a:pt x="714" y="12"/>
                </a:lnTo>
                <a:lnTo>
                  <a:pt x="510" y="6"/>
                </a:lnTo>
                <a:lnTo>
                  <a:pt x="243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39" name="Freeform 7"/>
          <p:cNvSpPr>
            <a:spLocks/>
          </p:cNvSpPr>
          <p:nvPr/>
        </p:nvSpPr>
        <p:spPr bwMode="white">
          <a:xfrm>
            <a:off x="0" y="1793875"/>
            <a:ext cx="9144000" cy="1539875"/>
          </a:xfrm>
          <a:custGeom>
            <a:avLst/>
            <a:gdLst>
              <a:gd name="T0" fmla="*/ 0 w 5760"/>
              <a:gd name="T1" fmla="*/ 0 h 970"/>
              <a:gd name="T2" fmla="*/ 0 w 5760"/>
              <a:gd name="T3" fmla="*/ 339 h 970"/>
              <a:gd name="T4" fmla="*/ 318 w 5760"/>
              <a:gd name="T5" fmla="*/ 342 h 970"/>
              <a:gd name="T6" fmla="*/ 591 w 5760"/>
              <a:gd name="T7" fmla="*/ 348 h 970"/>
              <a:gd name="T8" fmla="*/ 846 w 5760"/>
              <a:gd name="T9" fmla="*/ 354 h 970"/>
              <a:gd name="T10" fmla="*/ 1074 w 5760"/>
              <a:gd name="T11" fmla="*/ 360 h 970"/>
              <a:gd name="T12" fmla="*/ 1314 w 5760"/>
              <a:gd name="T13" fmla="*/ 366 h 970"/>
              <a:gd name="T14" fmla="*/ 1599 w 5760"/>
              <a:gd name="T15" fmla="*/ 381 h 970"/>
              <a:gd name="T16" fmla="*/ 1911 w 5760"/>
              <a:gd name="T17" fmla="*/ 399 h 970"/>
              <a:gd name="T18" fmla="*/ 2241 w 5760"/>
              <a:gd name="T19" fmla="*/ 420 h 970"/>
              <a:gd name="T20" fmla="*/ 2619 w 5760"/>
              <a:gd name="T21" fmla="*/ 453 h 970"/>
              <a:gd name="T22" fmla="*/ 2889 w 5760"/>
              <a:gd name="T23" fmla="*/ 477 h 970"/>
              <a:gd name="T24" fmla="*/ 3177 w 5760"/>
              <a:gd name="T25" fmla="*/ 507 h 970"/>
              <a:gd name="T26" fmla="*/ 3498 w 5760"/>
              <a:gd name="T27" fmla="*/ 543 h 970"/>
              <a:gd name="T28" fmla="*/ 3813 w 5760"/>
              <a:gd name="T29" fmla="*/ 585 h 970"/>
              <a:gd name="T30" fmla="*/ 4044 w 5760"/>
              <a:gd name="T31" fmla="*/ 618 h 970"/>
              <a:gd name="T32" fmla="*/ 4365 w 5760"/>
              <a:gd name="T33" fmla="*/ 669 h 970"/>
              <a:gd name="T34" fmla="*/ 4683 w 5760"/>
              <a:gd name="T35" fmla="*/ 726 h 970"/>
              <a:gd name="T36" fmla="*/ 4980 w 5760"/>
              <a:gd name="T37" fmla="*/ 786 h 970"/>
              <a:gd name="T38" fmla="*/ 5268 w 5760"/>
              <a:gd name="T39" fmla="*/ 846 h 970"/>
              <a:gd name="T40" fmla="*/ 5646 w 5760"/>
              <a:gd name="T41" fmla="*/ 942 h 970"/>
              <a:gd name="T42" fmla="*/ 5759 w 5760"/>
              <a:gd name="T43" fmla="*/ 969 h 970"/>
              <a:gd name="T44" fmla="*/ 5759 w 5760"/>
              <a:gd name="T45" fmla="*/ 0 h 970"/>
              <a:gd name="T46" fmla="*/ 0 w 5760"/>
              <a:gd name="T47" fmla="*/ 0 h 9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760" h="970">
                <a:moveTo>
                  <a:pt x="0" y="0"/>
                </a:moveTo>
                <a:lnTo>
                  <a:pt x="0" y="339"/>
                </a:lnTo>
                <a:lnTo>
                  <a:pt x="318" y="342"/>
                </a:lnTo>
                <a:lnTo>
                  <a:pt x="591" y="348"/>
                </a:lnTo>
                <a:lnTo>
                  <a:pt x="846" y="354"/>
                </a:lnTo>
                <a:lnTo>
                  <a:pt x="1074" y="360"/>
                </a:lnTo>
                <a:lnTo>
                  <a:pt x="1314" y="366"/>
                </a:lnTo>
                <a:lnTo>
                  <a:pt x="1599" y="381"/>
                </a:lnTo>
                <a:lnTo>
                  <a:pt x="1911" y="399"/>
                </a:lnTo>
                <a:lnTo>
                  <a:pt x="2241" y="420"/>
                </a:lnTo>
                <a:lnTo>
                  <a:pt x="2619" y="453"/>
                </a:lnTo>
                <a:lnTo>
                  <a:pt x="2889" y="477"/>
                </a:lnTo>
                <a:lnTo>
                  <a:pt x="3177" y="507"/>
                </a:lnTo>
                <a:lnTo>
                  <a:pt x="3498" y="543"/>
                </a:lnTo>
                <a:lnTo>
                  <a:pt x="3813" y="585"/>
                </a:lnTo>
                <a:lnTo>
                  <a:pt x="4044" y="618"/>
                </a:lnTo>
                <a:lnTo>
                  <a:pt x="4365" y="669"/>
                </a:lnTo>
                <a:lnTo>
                  <a:pt x="4683" y="726"/>
                </a:lnTo>
                <a:lnTo>
                  <a:pt x="4980" y="786"/>
                </a:lnTo>
                <a:lnTo>
                  <a:pt x="5268" y="846"/>
                </a:lnTo>
                <a:lnTo>
                  <a:pt x="5646" y="942"/>
                </a:lnTo>
                <a:lnTo>
                  <a:pt x="5759" y="969"/>
                </a:lnTo>
                <a:lnTo>
                  <a:pt x="5759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40" name="Freeform 8"/>
          <p:cNvSpPr>
            <a:spLocks/>
          </p:cNvSpPr>
          <p:nvPr/>
        </p:nvSpPr>
        <p:spPr bwMode="white">
          <a:xfrm>
            <a:off x="0" y="-20638"/>
            <a:ext cx="9144000" cy="1682751"/>
          </a:xfrm>
          <a:custGeom>
            <a:avLst/>
            <a:gdLst>
              <a:gd name="T0" fmla="*/ 0 w 5760"/>
              <a:gd name="T1" fmla="*/ 753 h 1060"/>
              <a:gd name="T2" fmla="*/ 0 w 5760"/>
              <a:gd name="T3" fmla="*/ 1059 h 1060"/>
              <a:gd name="T4" fmla="*/ 5759 w 5760"/>
              <a:gd name="T5" fmla="*/ 1059 h 1060"/>
              <a:gd name="T6" fmla="*/ 5759 w 5760"/>
              <a:gd name="T7" fmla="*/ 0 h 1060"/>
              <a:gd name="T8" fmla="*/ 5430 w 5760"/>
              <a:gd name="T9" fmla="*/ 0 h 1060"/>
              <a:gd name="T10" fmla="*/ 5298 w 5760"/>
              <a:gd name="T11" fmla="*/ 84 h 1060"/>
              <a:gd name="T12" fmla="*/ 5136 w 5760"/>
              <a:gd name="T13" fmla="*/ 159 h 1060"/>
              <a:gd name="T14" fmla="*/ 4968 w 5760"/>
              <a:gd name="T15" fmla="*/ 222 h 1060"/>
              <a:gd name="T16" fmla="*/ 4812 w 5760"/>
              <a:gd name="T17" fmla="*/ 267 h 1060"/>
              <a:gd name="T18" fmla="*/ 4626 w 5760"/>
              <a:gd name="T19" fmla="*/ 324 h 1060"/>
              <a:gd name="T20" fmla="*/ 4440 w 5760"/>
              <a:gd name="T21" fmla="*/ 366 h 1060"/>
              <a:gd name="T22" fmla="*/ 4230 w 5760"/>
              <a:gd name="T23" fmla="*/ 414 h 1060"/>
              <a:gd name="T24" fmla="*/ 3939 w 5760"/>
              <a:gd name="T25" fmla="*/ 468 h 1060"/>
              <a:gd name="T26" fmla="*/ 3711 w 5760"/>
              <a:gd name="T27" fmla="*/ 504 h 1060"/>
              <a:gd name="T28" fmla="*/ 3441 w 5760"/>
              <a:gd name="T29" fmla="*/ 543 h 1060"/>
              <a:gd name="T30" fmla="*/ 3189 w 5760"/>
              <a:gd name="T31" fmla="*/ 579 h 1060"/>
              <a:gd name="T32" fmla="*/ 2925 w 5760"/>
              <a:gd name="T33" fmla="*/ 606 h 1060"/>
              <a:gd name="T34" fmla="*/ 2679 w 5760"/>
              <a:gd name="T35" fmla="*/ 633 h 1060"/>
              <a:gd name="T36" fmla="*/ 2418 w 5760"/>
              <a:gd name="T37" fmla="*/ 654 h 1060"/>
              <a:gd name="T38" fmla="*/ 2142 w 5760"/>
              <a:gd name="T39" fmla="*/ 675 h 1060"/>
              <a:gd name="T40" fmla="*/ 1896 w 5760"/>
              <a:gd name="T41" fmla="*/ 693 h 1060"/>
              <a:gd name="T42" fmla="*/ 1647 w 5760"/>
              <a:gd name="T43" fmla="*/ 708 h 1060"/>
              <a:gd name="T44" fmla="*/ 1404 w 5760"/>
              <a:gd name="T45" fmla="*/ 720 h 1060"/>
              <a:gd name="T46" fmla="*/ 1170 w 5760"/>
              <a:gd name="T47" fmla="*/ 732 h 1060"/>
              <a:gd name="T48" fmla="*/ 906 w 5760"/>
              <a:gd name="T49" fmla="*/ 738 h 1060"/>
              <a:gd name="T50" fmla="*/ 534 w 5760"/>
              <a:gd name="T51" fmla="*/ 747 h 1060"/>
              <a:gd name="T52" fmla="*/ 201 w 5760"/>
              <a:gd name="T53" fmla="*/ 753 h 1060"/>
              <a:gd name="T54" fmla="*/ 0 w 5760"/>
              <a:gd name="T55" fmla="*/ 753 h 10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760" h="1060">
                <a:moveTo>
                  <a:pt x="0" y="753"/>
                </a:moveTo>
                <a:lnTo>
                  <a:pt x="0" y="1059"/>
                </a:lnTo>
                <a:lnTo>
                  <a:pt x="5759" y="1059"/>
                </a:lnTo>
                <a:lnTo>
                  <a:pt x="5759" y="0"/>
                </a:lnTo>
                <a:lnTo>
                  <a:pt x="5430" y="0"/>
                </a:lnTo>
                <a:lnTo>
                  <a:pt x="5298" y="84"/>
                </a:lnTo>
                <a:lnTo>
                  <a:pt x="5136" y="159"/>
                </a:lnTo>
                <a:lnTo>
                  <a:pt x="4968" y="222"/>
                </a:lnTo>
                <a:lnTo>
                  <a:pt x="4812" y="267"/>
                </a:lnTo>
                <a:lnTo>
                  <a:pt x="4626" y="324"/>
                </a:lnTo>
                <a:lnTo>
                  <a:pt x="4440" y="366"/>
                </a:lnTo>
                <a:lnTo>
                  <a:pt x="4230" y="414"/>
                </a:lnTo>
                <a:lnTo>
                  <a:pt x="3939" y="468"/>
                </a:lnTo>
                <a:lnTo>
                  <a:pt x="3711" y="504"/>
                </a:lnTo>
                <a:lnTo>
                  <a:pt x="3441" y="543"/>
                </a:lnTo>
                <a:lnTo>
                  <a:pt x="3189" y="579"/>
                </a:lnTo>
                <a:lnTo>
                  <a:pt x="2925" y="606"/>
                </a:lnTo>
                <a:lnTo>
                  <a:pt x="2679" y="633"/>
                </a:lnTo>
                <a:lnTo>
                  <a:pt x="2418" y="654"/>
                </a:lnTo>
                <a:lnTo>
                  <a:pt x="2142" y="675"/>
                </a:lnTo>
                <a:lnTo>
                  <a:pt x="1896" y="693"/>
                </a:lnTo>
                <a:lnTo>
                  <a:pt x="1647" y="708"/>
                </a:lnTo>
                <a:lnTo>
                  <a:pt x="1404" y="720"/>
                </a:lnTo>
                <a:lnTo>
                  <a:pt x="1170" y="732"/>
                </a:lnTo>
                <a:lnTo>
                  <a:pt x="906" y="738"/>
                </a:lnTo>
                <a:lnTo>
                  <a:pt x="534" y="747"/>
                </a:lnTo>
                <a:lnTo>
                  <a:pt x="201" y="753"/>
                </a:lnTo>
                <a:lnTo>
                  <a:pt x="0" y="753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41" name="Freeform 9"/>
          <p:cNvSpPr>
            <a:spLocks/>
          </p:cNvSpPr>
          <p:nvPr/>
        </p:nvSpPr>
        <p:spPr bwMode="white">
          <a:xfrm>
            <a:off x="0" y="-20638"/>
            <a:ext cx="8388350" cy="1068388"/>
          </a:xfrm>
          <a:custGeom>
            <a:avLst/>
            <a:gdLst>
              <a:gd name="T0" fmla="*/ 0 w 5284"/>
              <a:gd name="T1" fmla="*/ 366 h 673"/>
              <a:gd name="T2" fmla="*/ 0 w 5284"/>
              <a:gd name="T3" fmla="*/ 672 h 673"/>
              <a:gd name="T4" fmla="*/ 303 w 5284"/>
              <a:gd name="T5" fmla="*/ 672 h 673"/>
              <a:gd name="T6" fmla="*/ 723 w 5284"/>
              <a:gd name="T7" fmla="*/ 663 h 673"/>
              <a:gd name="T8" fmla="*/ 1020 w 5284"/>
              <a:gd name="T9" fmla="*/ 654 h 673"/>
              <a:gd name="T10" fmla="*/ 1302 w 5284"/>
              <a:gd name="T11" fmla="*/ 642 h 673"/>
              <a:gd name="T12" fmla="*/ 1554 w 5284"/>
              <a:gd name="T13" fmla="*/ 630 h 673"/>
              <a:gd name="T14" fmla="*/ 1779 w 5284"/>
              <a:gd name="T15" fmla="*/ 615 h 673"/>
              <a:gd name="T16" fmla="*/ 1962 w 5284"/>
              <a:gd name="T17" fmla="*/ 606 h 673"/>
              <a:gd name="T18" fmla="*/ 2193 w 5284"/>
              <a:gd name="T19" fmla="*/ 588 h 673"/>
              <a:gd name="T20" fmla="*/ 2448 w 5284"/>
              <a:gd name="T21" fmla="*/ 570 h 673"/>
              <a:gd name="T22" fmla="*/ 2700 w 5284"/>
              <a:gd name="T23" fmla="*/ 546 h 673"/>
              <a:gd name="T24" fmla="*/ 2904 w 5284"/>
              <a:gd name="T25" fmla="*/ 528 h 673"/>
              <a:gd name="T26" fmla="*/ 3138 w 5284"/>
              <a:gd name="T27" fmla="*/ 498 h 673"/>
              <a:gd name="T28" fmla="*/ 3324 w 5284"/>
              <a:gd name="T29" fmla="*/ 474 h 673"/>
              <a:gd name="T30" fmla="*/ 3534 w 5284"/>
              <a:gd name="T31" fmla="*/ 447 h 673"/>
              <a:gd name="T32" fmla="*/ 3735 w 5284"/>
              <a:gd name="T33" fmla="*/ 420 h 673"/>
              <a:gd name="T34" fmla="*/ 3933 w 5284"/>
              <a:gd name="T35" fmla="*/ 384 h 673"/>
              <a:gd name="T36" fmla="*/ 4116 w 5284"/>
              <a:gd name="T37" fmla="*/ 351 h 673"/>
              <a:gd name="T38" fmla="*/ 4266 w 5284"/>
              <a:gd name="T39" fmla="*/ 318 h 673"/>
              <a:gd name="T40" fmla="*/ 4446 w 5284"/>
              <a:gd name="T41" fmla="*/ 279 h 673"/>
              <a:gd name="T42" fmla="*/ 4620 w 5284"/>
              <a:gd name="T43" fmla="*/ 237 h 673"/>
              <a:gd name="T44" fmla="*/ 4779 w 5284"/>
              <a:gd name="T45" fmla="*/ 192 h 673"/>
              <a:gd name="T46" fmla="*/ 4920 w 5284"/>
              <a:gd name="T47" fmla="*/ 147 h 673"/>
              <a:gd name="T48" fmla="*/ 5085 w 5284"/>
              <a:gd name="T49" fmla="*/ 90 h 673"/>
              <a:gd name="T50" fmla="*/ 5193 w 5284"/>
              <a:gd name="T51" fmla="*/ 42 h 673"/>
              <a:gd name="T52" fmla="*/ 5283 w 5284"/>
              <a:gd name="T53" fmla="*/ 0 h 673"/>
              <a:gd name="T54" fmla="*/ 3201 w 5284"/>
              <a:gd name="T55" fmla="*/ 0 h 673"/>
              <a:gd name="T56" fmla="*/ 2982 w 5284"/>
              <a:gd name="T57" fmla="*/ 57 h 673"/>
              <a:gd name="T58" fmla="*/ 2775 w 5284"/>
              <a:gd name="T59" fmla="*/ 108 h 673"/>
              <a:gd name="T60" fmla="*/ 2562 w 5284"/>
              <a:gd name="T61" fmla="*/ 150 h 673"/>
              <a:gd name="T62" fmla="*/ 2397 w 5284"/>
              <a:gd name="T63" fmla="*/ 183 h 673"/>
              <a:gd name="T64" fmla="*/ 2205 w 5284"/>
              <a:gd name="T65" fmla="*/ 213 h 673"/>
              <a:gd name="T66" fmla="*/ 2001 w 5284"/>
              <a:gd name="T67" fmla="*/ 243 h 673"/>
              <a:gd name="T68" fmla="*/ 1776 w 5284"/>
              <a:gd name="T69" fmla="*/ 273 h 673"/>
              <a:gd name="T70" fmla="*/ 1536 w 5284"/>
              <a:gd name="T71" fmla="*/ 297 h 673"/>
              <a:gd name="T72" fmla="*/ 1344 w 5284"/>
              <a:gd name="T73" fmla="*/ 312 h 673"/>
              <a:gd name="T74" fmla="*/ 1134 w 5284"/>
              <a:gd name="T75" fmla="*/ 330 h 673"/>
              <a:gd name="T76" fmla="*/ 921 w 5284"/>
              <a:gd name="T77" fmla="*/ 342 h 673"/>
              <a:gd name="T78" fmla="*/ 696 w 5284"/>
              <a:gd name="T79" fmla="*/ 354 h 673"/>
              <a:gd name="T80" fmla="*/ 501 w 5284"/>
              <a:gd name="T81" fmla="*/ 360 h 673"/>
              <a:gd name="T82" fmla="*/ 279 w 5284"/>
              <a:gd name="T83" fmla="*/ 366 h 673"/>
              <a:gd name="T84" fmla="*/ 99 w 5284"/>
              <a:gd name="T85" fmla="*/ 369 h 673"/>
              <a:gd name="T86" fmla="*/ 0 w 5284"/>
              <a:gd name="T87" fmla="*/ 366 h 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5284" h="673">
                <a:moveTo>
                  <a:pt x="0" y="366"/>
                </a:moveTo>
                <a:lnTo>
                  <a:pt x="0" y="672"/>
                </a:lnTo>
                <a:lnTo>
                  <a:pt x="303" y="672"/>
                </a:lnTo>
                <a:lnTo>
                  <a:pt x="723" y="663"/>
                </a:lnTo>
                <a:lnTo>
                  <a:pt x="1020" y="654"/>
                </a:lnTo>
                <a:lnTo>
                  <a:pt x="1302" y="642"/>
                </a:lnTo>
                <a:lnTo>
                  <a:pt x="1554" y="630"/>
                </a:lnTo>
                <a:lnTo>
                  <a:pt x="1779" y="615"/>
                </a:lnTo>
                <a:lnTo>
                  <a:pt x="1962" y="606"/>
                </a:lnTo>
                <a:lnTo>
                  <a:pt x="2193" y="588"/>
                </a:lnTo>
                <a:lnTo>
                  <a:pt x="2448" y="570"/>
                </a:lnTo>
                <a:lnTo>
                  <a:pt x="2700" y="546"/>
                </a:lnTo>
                <a:lnTo>
                  <a:pt x="2904" y="528"/>
                </a:lnTo>
                <a:lnTo>
                  <a:pt x="3138" y="498"/>
                </a:lnTo>
                <a:lnTo>
                  <a:pt x="3324" y="474"/>
                </a:lnTo>
                <a:lnTo>
                  <a:pt x="3534" y="447"/>
                </a:lnTo>
                <a:lnTo>
                  <a:pt x="3735" y="420"/>
                </a:lnTo>
                <a:lnTo>
                  <a:pt x="3933" y="384"/>
                </a:lnTo>
                <a:lnTo>
                  <a:pt x="4116" y="351"/>
                </a:lnTo>
                <a:lnTo>
                  <a:pt x="4266" y="318"/>
                </a:lnTo>
                <a:lnTo>
                  <a:pt x="4446" y="279"/>
                </a:lnTo>
                <a:lnTo>
                  <a:pt x="4620" y="237"/>
                </a:lnTo>
                <a:lnTo>
                  <a:pt x="4779" y="192"/>
                </a:lnTo>
                <a:lnTo>
                  <a:pt x="4920" y="147"/>
                </a:lnTo>
                <a:lnTo>
                  <a:pt x="5085" y="90"/>
                </a:lnTo>
                <a:lnTo>
                  <a:pt x="5193" y="42"/>
                </a:lnTo>
                <a:lnTo>
                  <a:pt x="5283" y="0"/>
                </a:lnTo>
                <a:lnTo>
                  <a:pt x="3201" y="0"/>
                </a:lnTo>
                <a:lnTo>
                  <a:pt x="2982" y="57"/>
                </a:lnTo>
                <a:lnTo>
                  <a:pt x="2775" y="108"/>
                </a:lnTo>
                <a:lnTo>
                  <a:pt x="2562" y="150"/>
                </a:lnTo>
                <a:lnTo>
                  <a:pt x="2397" y="183"/>
                </a:lnTo>
                <a:lnTo>
                  <a:pt x="2205" y="213"/>
                </a:lnTo>
                <a:lnTo>
                  <a:pt x="2001" y="243"/>
                </a:lnTo>
                <a:lnTo>
                  <a:pt x="1776" y="273"/>
                </a:lnTo>
                <a:lnTo>
                  <a:pt x="1536" y="297"/>
                </a:lnTo>
                <a:lnTo>
                  <a:pt x="1344" y="312"/>
                </a:lnTo>
                <a:lnTo>
                  <a:pt x="1134" y="330"/>
                </a:lnTo>
                <a:lnTo>
                  <a:pt x="921" y="342"/>
                </a:lnTo>
                <a:lnTo>
                  <a:pt x="696" y="354"/>
                </a:lnTo>
                <a:lnTo>
                  <a:pt x="501" y="360"/>
                </a:lnTo>
                <a:lnTo>
                  <a:pt x="279" y="366"/>
                </a:lnTo>
                <a:lnTo>
                  <a:pt x="99" y="369"/>
                </a:lnTo>
                <a:lnTo>
                  <a:pt x="0" y="366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42" name="Freeform 10"/>
          <p:cNvSpPr>
            <a:spLocks/>
          </p:cNvSpPr>
          <p:nvPr/>
        </p:nvSpPr>
        <p:spPr bwMode="white">
          <a:xfrm>
            <a:off x="0" y="-20638"/>
            <a:ext cx="4578350" cy="454026"/>
          </a:xfrm>
          <a:custGeom>
            <a:avLst/>
            <a:gdLst>
              <a:gd name="T0" fmla="*/ 0 w 2884"/>
              <a:gd name="T1" fmla="*/ 0 h 286"/>
              <a:gd name="T2" fmla="*/ 0 w 2884"/>
              <a:gd name="T3" fmla="*/ 285 h 286"/>
              <a:gd name="T4" fmla="*/ 192 w 2884"/>
              <a:gd name="T5" fmla="*/ 285 h 286"/>
              <a:gd name="T6" fmla="*/ 384 w 2884"/>
              <a:gd name="T7" fmla="*/ 282 h 286"/>
              <a:gd name="T8" fmla="*/ 579 w 2884"/>
              <a:gd name="T9" fmla="*/ 276 h 286"/>
              <a:gd name="T10" fmla="*/ 789 w 2884"/>
              <a:gd name="T11" fmla="*/ 267 h 286"/>
              <a:gd name="T12" fmla="*/ 999 w 2884"/>
              <a:gd name="T13" fmla="*/ 258 h 286"/>
              <a:gd name="T14" fmla="*/ 1161 w 2884"/>
              <a:gd name="T15" fmla="*/ 246 h 286"/>
              <a:gd name="T16" fmla="*/ 1302 w 2884"/>
              <a:gd name="T17" fmla="*/ 234 h 286"/>
              <a:gd name="T18" fmla="*/ 1458 w 2884"/>
              <a:gd name="T19" fmla="*/ 222 h 286"/>
              <a:gd name="T20" fmla="*/ 1665 w 2884"/>
              <a:gd name="T21" fmla="*/ 201 h 286"/>
              <a:gd name="T22" fmla="*/ 1992 w 2884"/>
              <a:gd name="T23" fmla="*/ 159 h 286"/>
              <a:gd name="T24" fmla="*/ 2301 w 2884"/>
              <a:gd name="T25" fmla="*/ 117 h 286"/>
              <a:gd name="T26" fmla="*/ 2604 w 2884"/>
              <a:gd name="T27" fmla="*/ 60 h 286"/>
              <a:gd name="T28" fmla="*/ 2883 w 2884"/>
              <a:gd name="T29" fmla="*/ 0 h 286"/>
              <a:gd name="T30" fmla="*/ 0 w 2884"/>
              <a:gd name="T31" fmla="*/ 0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884" h="286">
                <a:moveTo>
                  <a:pt x="0" y="0"/>
                </a:moveTo>
                <a:lnTo>
                  <a:pt x="0" y="285"/>
                </a:lnTo>
                <a:lnTo>
                  <a:pt x="192" y="285"/>
                </a:lnTo>
                <a:lnTo>
                  <a:pt x="384" y="282"/>
                </a:lnTo>
                <a:lnTo>
                  <a:pt x="579" y="276"/>
                </a:lnTo>
                <a:lnTo>
                  <a:pt x="789" y="267"/>
                </a:lnTo>
                <a:lnTo>
                  <a:pt x="999" y="258"/>
                </a:lnTo>
                <a:lnTo>
                  <a:pt x="1161" y="246"/>
                </a:lnTo>
                <a:lnTo>
                  <a:pt x="1302" y="234"/>
                </a:lnTo>
                <a:lnTo>
                  <a:pt x="1458" y="222"/>
                </a:lnTo>
                <a:lnTo>
                  <a:pt x="1665" y="201"/>
                </a:lnTo>
                <a:lnTo>
                  <a:pt x="1992" y="159"/>
                </a:lnTo>
                <a:lnTo>
                  <a:pt x="2301" y="117"/>
                </a:lnTo>
                <a:lnTo>
                  <a:pt x="2604" y="60"/>
                </a:lnTo>
                <a:lnTo>
                  <a:pt x="2883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43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8444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8445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46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47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D2D7C7C-71BF-4F0C-B7C6-4EB9EB2FAA33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6857514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animBg="1" autoUpdateAnimBg="0"/>
    </p:bld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7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0.emf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2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19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26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19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26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37.wmf"/><Relationship Id="rId4" Type="http://schemas.openxmlformats.org/officeDocument/2006/relationships/image" Target="../media/image34.png"/><Relationship Id="rId9" Type="http://schemas.openxmlformats.org/officeDocument/2006/relationships/oleObject" Target="../embeddings/oleObject30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13" Type="http://schemas.openxmlformats.org/officeDocument/2006/relationships/image" Target="../media/image35.wmf"/><Relationship Id="rId18" Type="http://schemas.openxmlformats.org/officeDocument/2006/relationships/oleObject" Target="../embeddings/oleObject39.bin"/><Relationship Id="rId3" Type="http://schemas.openxmlformats.org/officeDocument/2006/relationships/oleObject" Target="../embeddings/oleObject31.bin"/><Relationship Id="rId21" Type="http://schemas.openxmlformats.org/officeDocument/2006/relationships/image" Target="../media/image44.wmf"/><Relationship Id="rId7" Type="http://schemas.openxmlformats.org/officeDocument/2006/relationships/oleObject" Target="../embeddings/oleObject33.bin"/><Relationship Id="rId12" Type="http://schemas.openxmlformats.org/officeDocument/2006/relationships/oleObject" Target="../embeddings/oleObject36.bin"/><Relationship Id="rId17" Type="http://schemas.openxmlformats.org/officeDocument/2006/relationships/image" Target="../media/image42.w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38.bin"/><Relationship Id="rId20" Type="http://schemas.openxmlformats.org/officeDocument/2006/relationships/oleObject" Target="../embeddings/oleObject40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9.wmf"/><Relationship Id="rId11" Type="http://schemas.openxmlformats.org/officeDocument/2006/relationships/image" Target="../media/image41.wmf"/><Relationship Id="rId5" Type="http://schemas.openxmlformats.org/officeDocument/2006/relationships/oleObject" Target="../embeddings/oleObject32.bin"/><Relationship Id="rId15" Type="http://schemas.openxmlformats.org/officeDocument/2006/relationships/image" Target="../media/image36.wmf"/><Relationship Id="rId23" Type="http://schemas.openxmlformats.org/officeDocument/2006/relationships/image" Target="../media/image45.wmf"/><Relationship Id="rId10" Type="http://schemas.openxmlformats.org/officeDocument/2006/relationships/oleObject" Target="../embeddings/oleObject35.bin"/><Relationship Id="rId19" Type="http://schemas.openxmlformats.org/officeDocument/2006/relationships/image" Target="../media/image43.wmf"/><Relationship Id="rId4" Type="http://schemas.openxmlformats.org/officeDocument/2006/relationships/image" Target="../media/image38.png"/><Relationship Id="rId9" Type="http://schemas.openxmlformats.org/officeDocument/2006/relationships/image" Target="../media/image40.wmf"/><Relationship Id="rId14" Type="http://schemas.openxmlformats.org/officeDocument/2006/relationships/oleObject" Target="../embeddings/oleObject37.bin"/><Relationship Id="rId22" Type="http://schemas.openxmlformats.org/officeDocument/2006/relationships/oleObject" Target="../embeddings/oleObject41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9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45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48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45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33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49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5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51.wmf"/><Relationship Id="rId9" Type="http://schemas.openxmlformats.org/officeDocument/2006/relationships/image" Target="../media/image5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0.png"/><Relationship Id="rId5" Type="http://schemas.openxmlformats.org/officeDocument/2006/relationships/oleObject" Target="../embeddings/oleObject54.bin"/><Relationship Id="rId10" Type="http://schemas.openxmlformats.org/officeDocument/2006/relationships/image" Target="../media/image57.wmf"/><Relationship Id="rId4" Type="http://schemas.openxmlformats.org/officeDocument/2006/relationships/image" Target="../media/image55.wmf"/><Relationship Id="rId9" Type="http://schemas.openxmlformats.org/officeDocument/2006/relationships/oleObject" Target="../embeddings/oleObject56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13" Type="http://schemas.openxmlformats.org/officeDocument/2006/relationships/oleObject" Target="../embeddings/oleObject62.bin"/><Relationship Id="rId18" Type="http://schemas.openxmlformats.org/officeDocument/2006/relationships/image" Target="../media/image64.w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50.png"/><Relationship Id="rId17" Type="http://schemas.openxmlformats.org/officeDocument/2006/relationships/oleObject" Target="../embeddings/oleObject6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3.wmf"/><Relationship Id="rId20" Type="http://schemas.openxmlformats.org/officeDocument/2006/relationships/image" Target="../media/image65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9.wmf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58.bin"/><Relationship Id="rId15" Type="http://schemas.openxmlformats.org/officeDocument/2006/relationships/oleObject" Target="../embeddings/oleObject63.bin"/><Relationship Id="rId10" Type="http://schemas.openxmlformats.org/officeDocument/2006/relationships/image" Target="../media/image61.wmf"/><Relationship Id="rId19" Type="http://schemas.openxmlformats.org/officeDocument/2006/relationships/oleObject" Target="../embeddings/oleObject65.bin"/><Relationship Id="rId4" Type="http://schemas.openxmlformats.org/officeDocument/2006/relationships/image" Target="../media/image58.wmf"/><Relationship Id="rId9" Type="http://schemas.openxmlformats.org/officeDocument/2006/relationships/oleObject" Target="../embeddings/oleObject60.bin"/><Relationship Id="rId14" Type="http://schemas.openxmlformats.org/officeDocument/2006/relationships/image" Target="../media/image62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emf"/><Relationship Id="rId13" Type="http://schemas.openxmlformats.org/officeDocument/2006/relationships/oleObject" Target="../embeddings/oleObject71.bin"/><Relationship Id="rId18" Type="http://schemas.openxmlformats.org/officeDocument/2006/relationships/image" Target="../media/image73.wmf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70.wmf"/><Relationship Id="rId17" Type="http://schemas.openxmlformats.org/officeDocument/2006/relationships/oleObject" Target="../embeddings/oleObject7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2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7.wmf"/><Relationship Id="rId11" Type="http://schemas.openxmlformats.org/officeDocument/2006/relationships/oleObject" Target="../embeddings/oleObject70.bin"/><Relationship Id="rId5" Type="http://schemas.openxmlformats.org/officeDocument/2006/relationships/oleObject" Target="../embeddings/oleObject67.bin"/><Relationship Id="rId15" Type="http://schemas.openxmlformats.org/officeDocument/2006/relationships/oleObject" Target="../embeddings/oleObject72.bin"/><Relationship Id="rId10" Type="http://schemas.openxmlformats.org/officeDocument/2006/relationships/image" Target="../media/image69.emf"/><Relationship Id="rId4" Type="http://schemas.openxmlformats.org/officeDocument/2006/relationships/image" Target="../media/image66.png"/><Relationship Id="rId9" Type="http://schemas.openxmlformats.org/officeDocument/2006/relationships/oleObject" Target="../embeddings/oleObject69.bin"/><Relationship Id="rId14" Type="http://schemas.openxmlformats.org/officeDocument/2006/relationships/image" Target="../media/image71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emf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75.emf"/><Relationship Id="rId5" Type="http://schemas.openxmlformats.org/officeDocument/2006/relationships/oleObject" Target="../embeddings/oleObject75.bin"/><Relationship Id="rId10" Type="http://schemas.openxmlformats.org/officeDocument/2006/relationships/image" Target="../media/image77.wmf"/><Relationship Id="rId4" Type="http://schemas.openxmlformats.org/officeDocument/2006/relationships/image" Target="../media/image74.emf"/><Relationship Id="rId9" Type="http://schemas.openxmlformats.org/officeDocument/2006/relationships/oleObject" Target="../embeddings/oleObject77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14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3.wmf"/><Relationship Id="rId5" Type="http://schemas.openxmlformats.org/officeDocument/2006/relationships/image" Target="../media/image10.wmf"/><Relationship Id="rId15" Type="http://schemas.openxmlformats.org/officeDocument/2006/relationships/image" Target="../media/image15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12.wmf"/><Relationship Id="rId14" Type="http://schemas.openxmlformats.org/officeDocument/2006/relationships/oleObject" Target="../embeddings/oleObject12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79.wmf"/><Relationship Id="rId5" Type="http://schemas.openxmlformats.org/officeDocument/2006/relationships/oleObject" Target="../embeddings/oleObject79.bin"/><Relationship Id="rId4" Type="http://schemas.openxmlformats.org/officeDocument/2006/relationships/image" Target="../media/image78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82.wmf"/><Relationship Id="rId5" Type="http://schemas.openxmlformats.org/officeDocument/2006/relationships/oleObject" Target="../embeddings/oleObject82.bin"/><Relationship Id="rId10" Type="http://schemas.openxmlformats.org/officeDocument/2006/relationships/image" Target="../media/image84.wmf"/><Relationship Id="rId4" Type="http://schemas.openxmlformats.org/officeDocument/2006/relationships/image" Target="../media/image81.wmf"/><Relationship Id="rId9" Type="http://schemas.openxmlformats.org/officeDocument/2006/relationships/oleObject" Target="../embeddings/oleObject84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86.wmf"/><Relationship Id="rId5" Type="http://schemas.openxmlformats.org/officeDocument/2006/relationships/oleObject" Target="../embeddings/oleObject86.bin"/><Relationship Id="rId4" Type="http://schemas.openxmlformats.org/officeDocument/2006/relationships/image" Target="../media/image85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8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88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89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3" Type="http://schemas.openxmlformats.org/officeDocument/2006/relationships/oleObject" Target="../embeddings/oleObject90.bin"/><Relationship Id="rId7" Type="http://schemas.openxmlformats.org/officeDocument/2006/relationships/oleObject" Target="../embeddings/oleObject92.bin"/><Relationship Id="rId12" Type="http://schemas.openxmlformats.org/officeDocument/2006/relationships/image" Target="../media/image9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90.wmf"/><Relationship Id="rId11" Type="http://schemas.openxmlformats.org/officeDocument/2006/relationships/oleObject" Target="../embeddings/oleObject94.bin"/><Relationship Id="rId5" Type="http://schemas.openxmlformats.org/officeDocument/2006/relationships/oleObject" Target="../embeddings/oleObject91.bin"/><Relationship Id="rId10" Type="http://schemas.openxmlformats.org/officeDocument/2006/relationships/image" Target="../media/image92.wmf"/><Relationship Id="rId4" Type="http://schemas.openxmlformats.org/officeDocument/2006/relationships/image" Target="../media/image89.wmf"/><Relationship Id="rId9" Type="http://schemas.openxmlformats.org/officeDocument/2006/relationships/oleObject" Target="../embeddings/oleObject93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94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5" Type="http://schemas.openxmlformats.org/officeDocument/2006/relationships/slide" Target="slide9.xml"/><Relationship Id="rId4" Type="http://schemas.openxmlformats.org/officeDocument/2006/relationships/image" Target="../media/image95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9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8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5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5" Type="http://schemas.openxmlformats.org/officeDocument/2006/relationships/image" Target="../media/image9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wmf"/><Relationship Id="rId14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中山大学</a:t>
            </a:r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981200" y="1981200"/>
            <a:ext cx="5257800" cy="10668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黑体" panose="02010609060101010101" pitchFamily="49" charset="-122"/>
              </a:rPr>
              <a:t>电磁学</a:t>
            </a:r>
            <a:endParaRPr lang="zh-CN" altLang="en-US" sz="3600" dirty="0" smtClean="0">
              <a:latin typeface="黑体" panose="02010609060101010101" pitchFamily="49" charset="-122"/>
            </a:endParaRP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4610100" y="5486400"/>
            <a:ext cx="4648200" cy="914400"/>
          </a:xfrm>
        </p:spPr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</a:rPr>
              <a:t>电介质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3A576CD-3AD0-418F-B927-F200F336606D}" type="slidenum">
              <a:rPr lang="en-US" altLang="zh-CN" sz="800" b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800" b="0">
              <a:latin typeface="Arial" panose="020B0604020202020204" pitchFamily="34" charset="0"/>
            </a:endParaRPr>
          </a:p>
        </p:txBody>
      </p:sp>
      <p:sp>
        <p:nvSpPr>
          <p:cNvPr id="1210370" name="Text Box 2"/>
          <p:cNvSpPr txBox="1">
            <a:spLocks noChangeArrowheads="1"/>
          </p:cNvSpPr>
          <p:nvPr/>
        </p:nvSpPr>
        <p:spPr bwMode="auto">
          <a:xfrm>
            <a:off x="395288" y="260350"/>
            <a:ext cx="73152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3200" baseline="300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　　</a:t>
            </a:r>
            <a:r>
              <a:rPr kumimoji="1" lang="zh-CN" altLang="en-US" sz="32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一 电介质</a:t>
            </a:r>
            <a:r>
              <a:rPr kumimoji="1" lang="zh-CN" altLang="en-US" sz="3200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的微观电</a:t>
            </a:r>
            <a:r>
              <a:rPr kumimoji="1" lang="zh-CN" altLang="en-US" sz="32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结构</a:t>
            </a: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250825" y="1700213"/>
            <a:ext cx="8353425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800" dirty="0">
                <a:latin typeface="宋体" panose="02010600030101010101" pitchFamily="2" charset="-122"/>
              </a:rPr>
              <a:t>  </a:t>
            </a:r>
            <a:r>
              <a:rPr kumimoji="1" lang="zh-CN" altLang="en-US" sz="2800" dirty="0">
                <a:solidFill>
                  <a:srgbClr val="C00000"/>
                </a:solidFill>
                <a:latin typeface="宋体" panose="02010600030101010101" pitchFamily="2" charset="-122"/>
              </a:rPr>
              <a:t>有极分子：</a:t>
            </a:r>
            <a:r>
              <a:rPr kumimoji="1" lang="zh-CN" altLang="en-US" sz="2800" dirty="0">
                <a:latin typeface="宋体" panose="02010600030101010101" pitchFamily="2" charset="-122"/>
              </a:rPr>
              <a:t>分子的正电荷中心与负电荷中心不重合。它们相当于一对距离极近的等值异号点电荷，设它们的重心距离为</a:t>
            </a:r>
            <a:r>
              <a:rPr kumimoji="1" lang="en-US" altLang="zh-CN" sz="2800" i="1" dirty="0"/>
              <a:t>l</a:t>
            </a:r>
            <a:r>
              <a:rPr kumimoji="1" lang="zh-CN" altLang="en-US" sz="2800" dirty="0">
                <a:latin typeface="宋体" panose="02010600030101010101" pitchFamily="2" charset="-122"/>
              </a:rPr>
              <a:t>，等效电偶极矩为</a:t>
            </a:r>
          </a:p>
        </p:txBody>
      </p:sp>
      <p:graphicFrame>
        <p:nvGraphicFramePr>
          <p:cNvPr id="8197" name="Object 4"/>
          <p:cNvGraphicFramePr>
            <a:graphicFrameLocks noChangeAspect="1"/>
          </p:cNvGraphicFramePr>
          <p:nvPr/>
        </p:nvGraphicFramePr>
        <p:xfrm>
          <a:off x="1524000" y="3886200"/>
          <a:ext cx="1631950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3" name="公式" r:id="rId3" imgW="457200" imgH="228600" progId="Equation.3">
                  <p:embed/>
                </p:oleObj>
              </mc:Choice>
              <mc:Fallback>
                <p:oleObj name="公式" r:id="rId3" imgW="4572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886200"/>
                        <a:ext cx="1631950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Text Box 25"/>
          <p:cNvSpPr txBox="1">
            <a:spLocks noChangeArrowheads="1"/>
          </p:cNvSpPr>
          <p:nvPr/>
        </p:nvSpPr>
        <p:spPr bwMode="auto">
          <a:xfrm>
            <a:off x="323850" y="836613"/>
            <a:ext cx="836453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0" dirty="0">
                <a:latin typeface="宋体" panose="02010600030101010101" pitchFamily="2" charset="-122"/>
              </a:rPr>
              <a:t>     </a:t>
            </a:r>
            <a:r>
              <a:rPr kumimoji="1" lang="zh-CN" altLang="en-US" sz="2800" dirty="0">
                <a:latin typeface="宋体" panose="02010600030101010101" pitchFamily="2" charset="-122"/>
              </a:rPr>
              <a:t>电介质分为两类</a:t>
            </a:r>
            <a:r>
              <a:rPr kumimoji="1" lang="en-US" altLang="zh-CN" sz="2800" dirty="0">
                <a:latin typeface="宋体" panose="02010600030101010101" pitchFamily="2" charset="-122"/>
              </a:rPr>
              <a:t>:</a:t>
            </a:r>
            <a:r>
              <a:rPr kumimoji="1" lang="zh-CN" altLang="en-US" sz="2800" dirty="0">
                <a:solidFill>
                  <a:srgbClr val="C00000"/>
                </a:solidFill>
                <a:latin typeface="宋体" panose="02010600030101010101" pitchFamily="2" charset="-122"/>
              </a:rPr>
              <a:t>有极分子</a:t>
            </a:r>
            <a:r>
              <a:rPr kumimoji="1" lang="zh-CN" altLang="en-US" sz="2800" dirty="0">
                <a:latin typeface="宋体" panose="02010600030101010101" pitchFamily="2" charset="-122"/>
              </a:rPr>
              <a:t>电介质</a:t>
            </a:r>
            <a:r>
              <a:rPr kumimoji="1" lang="zh-CN" altLang="en-US" sz="2800" dirty="0">
                <a:solidFill>
                  <a:srgbClr val="000066"/>
                </a:solidFill>
                <a:latin typeface="宋体" panose="02010600030101010101" pitchFamily="2" charset="-122"/>
              </a:rPr>
              <a:t>和</a:t>
            </a:r>
            <a:r>
              <a:rPr kumimoji="1" lang="zh-CN" altLang="en-US" sz="2800" dirty="0">
                <a:solidFill>
                  <a:srgbClr val="0000CC"/>
                </a:solidFill>
                <a:latin typeface="宋体" panose="02010600030101010101" pitchFamily="2" charset="-122"/>
              </a:rPr>
              <a:t>无极分子</a:t>
            </a:r>
            <a:r>
              <a:rPr kumimoji="1" lang="zh-CN" altLang="en-US" sz="2800" dirty="0">
                <a:latin typeface="宋体" panose="02010600030101010101" pitchFamily="2" charset="-122"/>
              </a:rPr>
              <a:t>电介质。</a:t>
            </a:r>
            <a:r>
              <a:rPr kumimoji="1" lang="zh-CN" altLang="en-US" sz="2800" b="0" dirty="0"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8199" name="Text Box 26"/>
          <p:cNvSpPr txBox="1">
            <a:spLocks noChangeArrowheads="1"/>
          </p:cNvSpPr>
          <p:nvPr/>
        </p:nvSpPr>
        <p:spPr bwMode="auto">
          <a:xfrm>
            <a:off x="250825" y="5084763"/>
            <a:ext cx="8512175" cy="116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n-US" altLang="zh-CN" sz="2800">
              <a:latin typeface="宋体" panose="02010600030101010101" pitchFamily="2" charset="-122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宋体" panose="02010600030101010101" pitchFamily="2" charset="-122"/>
              </a:rPr>
              <a:t>方向：由负电荷中心指向正电荷中心。</a:t>
            </a:r>
          </a:p>
        </p:txBody>
      </p:sp>
      <p:grpSp>
        <p:nvGrpSpPr>
          <p:cNvPr id="8200" name="Group 4"/>
          <p:cNvGrpSpPr>
            <a:grpSpLocks/>
          </p:cNvGrpSpPr>
          <p:nvPr/>
        </p:nvGrpSpPr>
        <p:grpSpPr bwMode="auto">
          <a:xfrm>
            <a:off x="5791200" y="3505200"/>
            <a:ext cx="1647825" cy="1738313"/>
            <a:chOff x="288" y="1517"/>
            <a:chExt cx="1038" cy="1095"/>
          </a:xfrm>
        </p:grpSpPr>
        <p:grpSp>
          <p:nvGrpSpPr>
            <p:cNvPr id="8201" name="Group 5"/>
            <p:cNvGrpSpPr>
              <a:grpSpLocks/>
            </p:cNvGrpSpPr>
            <p:nvPr/>
          </p:nvGrpSpPr>
          <p:grpSpPr bwMode="auto">
            <a:xfrm>
              <a:off x="288" y="1517"/>
              <a:ext cx="1038" cy="1095"/>
              <a:chOff x="288" y="1517"/>
              <a:chExt cx="1038" cy="1095"/>
            </a:xfrm>
          </p:grpSpPr>
          <p:grpSp>
            <p:nvGrpSpPr>
              <p:cNvPr id="8203" name="Group 6"/>
              <p:cNvGrpSpPr>
                <a:grpSpLocks/>
              </p:cNvGrpSpPr>
              <p:nvPr/>
            </p:nvGrpSpPr>
            <p:grpSpPr bwMode="auto">
              <a:xfrm>
                <a:off x="288" y="1757"/>
                <a:ext cx="1038" cy="855"/>
                <a:chOff x="144" y="3245"/>
                <a:chExt cx="1038" cy="855"/>
              </a:xfrm>
            </p:grpSpPr>
            <p:sp>
              <p:nvSpPr>
                <p:cNvPr id="8207" name="Oval 7"/>
                <p:cNvSpPr>
                  <a:spLocks noChangeArrowheads="1"/>
                </p:cNvSpPr>
                <p:nvPr/>
              </p:nvSpPr>
              <p:spPr bwMode="auto">
                <a:xfrm>
                  <a:off x="624" y="3264"/>
                  <a:ext cx="336" cy="33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3300"/>
                    </a:gs>
                    <a:gs pos="100000">
                      <a:srgbClr val="761800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208" name="Oval 8"/>
                <p:cNvSpPr>
                  <a:spLocks noChangeArrowheads="1"/>
                </p:cNvSpPr>
                <p:nvPr/>
              </p:nvSpPr>
              <p:spPr bwMode="auto">
                <a:xfrm>
                  <a:off x="144" y="3312"/>
                  <a:ext cx="576" cy="5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FF33"/>
                    </a:gs>
                    <a:gs pos="100000">
                      <a:srgbClr val="36881B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209" name="AutoShape 9"/>
                <p:cNvSpPr>
                  <a:spLocks noChangeArrowheads="1"/>
                </p:cNvSpPr>
                <p:nvPr/>
              </p:nvSpPr>
              <p:spPr bwMode="auto">
                <a:xfrm rot="-1439460">
                  <a:off x="480" y="3456"/>
                  <a:ext cx="384" cy="96"/>
                </a:xfrm>
                <a:prstGeom prst="rightArrow">
                  <a:avLst>
                    <a:gd name="adj1" fmla="val 50000"/>
                    <a:gd name="adj2" fmla="val 100000"/>
                  </a:avLst>
                </a:prstGeom>
                <a:solidFill>
                  <a:schemeClr val="tx1"/>
                </a:solidFill>
                <a:ln w="9525">
                  <a:solidFill>
                    <a:srgbClr val="FFFF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210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720" y="3773"/>
                  <a:ext cx="455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2800">
                      <a:latin typeface="宋体" panose="02010600030101010101" pitchFamily="2" charset="-122"/>
                    </a:rPr>
                    <a:t>HCl</a:t>
                  </a:r>
                </a:p>
              </p:txBody>
            </p:sp>
            <p:sp>
              <p:nvSpPr>
                <p:cNvPr id="82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953" y="3245"/>
                  <a:ext cx="229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2800">
                      <a:latin typeface="宋体" panose="02010600030101010101" pitchFamily="2" charset="-122"/>
                    </a:rPr>
                    <a:t>H</a:t>
                  </a:r>
                </a:p>
              </p:txBody>
            </p:sp>
          </p:grpSp>
          <p:grpSp>
            <p:nvGrpSpPr>
              <p:cNvPr id="8204" name="Group 12"/>
              <p:cNvGrpSpPr>
                <a:grpSpLocks/>
              </p:cNvGrpSpPr>
              <p:nvPr/>
            </p:nvGrpSpPr>
            <p:grpSpPr bwMode="auto">
              <a:xfrm>
                <a:off x="672" y="1517"/>
                <a:ext cx="240" cy="327"/>
                <a:chOff x="4224" y="3341"/>
                <a:chExt cx="240" cy="327"/>
              </a:xfrm>
            </p:grpSpPr>
            <p:sp>
              <p:nvSpPr>
                <p:cNvPr id="8205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4224" y="3341"/>
                  <a:ext cx="229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2800" i="1">
                      <a:latin typeface="宋体" panose="02010600030101010101" pitchFamily="2" charset="-122"/>
                    </a:rPr>
                    <a:t>p</a:t>
                  </a:r>
                </a:p>
              </p:txBody>
            </p:sp>
            <p:sp>
              <p:nvSpPr>
                <p:cNvPr id="8206" name="Line 14"/>
                <p:cNvSpPr>
                  <a:spLocks noChangeShapeType="1"/>
                </p:cNvSpPr>
                <p:nvPr/>
              </p:nvSpPr>
              <p:spPr bwMode="auto">
                <a:xfrm>
                  <a:off x="4272" y="3437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8202" name="Text Box 15"/>
            <p:cNvSpPr txBox="1">
              <a:spLocks noChangeArrowheads="1"/>
            </p:cNvSpPr>
            <p:nvPr/>
          </p:nvSpPr>
          <p:spPr bwMode="auto">
            <a:xfrm flipH="1">
              <a:off x="336" y="1949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>
                  <a:latin typeface="宋体" panose="02010600030101010101" pitchFamily="2" charset="-122"/>
                </a:rPr>
                <a:t>Cl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848600" y="6670488"/>
            <a:ext cx="838200" cy="228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4D465A5-DB44-4F11-BB64-AEB130C2909B}" type="slidenum">
              <a:rPr lang="en-US" altLang="zh-CN" sz="800" b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800" b="0" dirty="0">
              <a:latin typeface="Arial" panose="020B0604020202020204" pitchFamily="34" charset="0"/>
            </a:endParaRP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539750" y="260350"/>
            <a:ext cx="8604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 dirty="0">
                <a:latin typeface="宋体" panose="02010600030101010101" pitchFamily="2" charset="-122"/>
              </a:rPr>
              <a:t>　水、氨、一氧化碳、氯化氢等分子即为</a:t>
            </a:r>
            <a:r>
              <a:rPr lang="zh-CN" altLang="en-US" sz="2800" dirty="0">
                <a:solidFill>
                  <a:srgbClr val="C00000"/>
                </a:solidFill>
                <a:latin typeface="宋体" panose="02010600030101010101" pitchFamily="2" charset="-122"/>
              </a:rPr>
              <a:t>有极分子</a:t>
            </a:r>
            <a:r>
              <a:rPr lang="zh-CN" altLang="en-US" sz="2800" dirty="0">
                <a:latin typeface="宋体" panose="02010600030101010101" pitchFamily="2" charset="-122"/>
              </a:rPr>
              <a:t>。</a:t>
            </a:r>
          </a:p>
        </p:txBody>
      </p:sp>
      <p:grpSp>
        <p:nvGrpSpPr>
          <p:cNvPr id="9221" name="Group 4"/>
          <p:cNvGrpSpPr>
            <a:grpSpLocks/>
          </p:cNvGrpSpPr>
          <p:nvPr/>
        </p:nvGrpSpPr>
        <p:grpSpPr bwMode="auto">
          <a:xfrm>
            <a:off x="6545263" y="1160463"/>
            <a:ext cx="1647825" cy="1501775"/>
            <a:chOff x="288" y="1570"/>
            <a:chExt cx="1038" cy="946"/>
          </a:xfrm>
        </p:grpSpPr>
        <p:grpSp>
          <p:nvGrpSpPr>
            <p:cNvPr id="9265" name="Group 5"/>
            <p:cNvGrpSpPr>
              <a:grpSpLocks/>
            </p:cNvGrpSpPr>
            <p:nvPr/>
          </p:nvGrpSpPr>
          <p:grpSpPr bwMode="auto">
            <a:xfrm>
              <a:off x="288" y="1570"/>
              <a:ext cx="1038" cy="946"/>
              <a:chOff x="288" y="1570"/>
              <a:chExt cx="1038" cy="946"/>
            </a:xfrm>
          </p:grpSpPr>
          <p:grpSp>
            <p:nvGrpSpPr>
              <p:cNvPr id="9267" name="Group 6"/>
              <p:cNvGrpSpPr>
                <a:grpSpLocks/>
              </p:cNvGrpSpPr>
              <p:nvPr/>
            </p:nvGrpSpPr>
            <p:grpSpPr bwMode="auto">
              <a:xfrm>
                <a:off x="288" y="1757"/>
                <a:ext cx="1038" cy="759"/>
                <a:chOff x="144" y="3245"/>
                <a:chExt cx="1038" cy="759"/>
              </a:xfrm>
            </p:grpSpPr>
            <p:sp>
              <p:nvSpPr>
                <p:cNvPr id="9271" name="Oval 7"/>
                <p:cNvSpPr>
                  <a:spLocks noChangeArrowheads="1"/>
                </p:cNvSpPr>
                <p:nvPr/>
              </p:nvSpPr>
              <p:spPr bwMode="auto">
                <a:xfrm>
                  <a:off x="624" y="3264"/>
                  <a:ext cx="336" cy="33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3300"/>
                    </a:gs>
                    <a:gs pos="100000">
                      <a:srgbClr val="761800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272" name="Oval 8"/>
                <p:cNvSpPr>
                  <a:spLocks noChangeArrowheads="1"/>
                </p:cNvSpPr>
                <p:nvPr/>
              </p:nvSpPr>
              <p:spPr bwMode="auto">
                <a:xfrm>
                  <a:off x="144" y="3312"/>
                  <a:ext cx="576" cy="5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FF33"/>
                    </a:gs>
                    <a:gs pos="100000">
                      <a:srgbClr val="36881B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273" name="AutoShape 9"/>
                <p:cNvSpPr>
                  <a:spLocks noChangeArrowheads="1"/>
                </p:cNvSpPr>
                <p:nvPr/>
              </p:nvSpPr>
              <p:spPr bwMode="auto">
                <a:xfrm rot="-1439460">
                  <a:off x="480" y="3456"/>
                  <a:ext cx="384" cy="96"/>
                </a:xfrm>
                <a:prstGeom prst="rightArrow">
                  <a:avLst>
                    <a:gd name="adj1" fmla="val 50000"/>
                    <a:gd name="adj2" fmla="val 100000"/>
                  </a:avLst>
                </a:prstGeom>
                <a:solidFill>
                  <a:schemeClr val="tx1"/>
                </a:solidFill>
                <a:ln w="9525">
                  <a:solidFill>
                    <a:srgbClr val="FFFF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274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551" y="3677"/>
                  <a:ext cx="455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2800">
                      <a:latin typeface="宋体" panose="02010600030101010101" pitchFamily="2" charset="-122"/>
                    </a:rPr>
                    <a:t>HCl</a:t>
                  </a:r>
                </a:p>
              </p:txBody>
            </p:sp>
            <p:sp>
              <p:nvSpPr>
                <p:cNvPr id="9275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953" y="3245"/>
                  <a:ext cx="229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2800">
                      <a:latin typeface="宋体" panose="02010600030101010101" pitchFamily="2" charset="-122"/>
                    </a:rPr>
                    <a:t>H</a:t>
                  </a:r>
                </a:p>
              </p:txBody>
            </p:sp>
          </p:grpSp>
          <p:grpSp>
            <p:nvGrpSpPr>
              <p:cNvPr id="9268" name="Group 12"/>
              <p:cNvGrpSpPr>
                <a:grpSpLocks/>
              </p:cNvGrpSpPr>
              <p:nvPr/>
            </p:nvGrpSpPr>
            <p:grpSpPr bwMode="auto">
              <a:xfrm>
                <a:off x="650" y="1570"/>
                <a:ext cx="229" cy="327"/>
                <a:chOff x="4202" y="3394"/>
                <a:chExt cx="229" cy="327"/>
              </a:xfrm>
            </p:grpSpPr>
            <p:sp>
              <p:nvSpPr>
                <p:cNvPr id="9269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4202" y="3394"/>
                  <a:ext cx="229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2800" i="1">
                      <a:latin typeface="宋体" panose="02010600030101010101" pitchFamily="2" charset="-122"/>
                    </a:rPr>
                    <a:t>p</a:t>
                  </a:r>
                </a:p>
              </p:txBody>
            </p:sp>
            <p:sp>
              <p:nvSpPr>
                <p:cNvPr id="9270" name="Line 14"/>
                <p:cNvSpPr>
                  <a:spLocks noChangeShapeType="1"/>
                </p:cNvSpPr>
                <p:nvPr/>
              </p:nvSpPr>
              <p:spPr bwMode="auto">
                <a:xfrm>
                  <a:off x="4202" y="3481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9266" name="Text Box 15"/>
            <p:cNvSpPr txBox="1">
              <a:spLocks noChangeArrowheads="1"/>
            </p:cNvSpPr>
            <p:nvPr/>
          </p:nvSpPr>
          <p:spPr bwMode="auto">
            <a:xfrm flipH="1">
              <a:off x="336" y="1949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>
                  <a:latin typeface="宋体" panose="02010600030101010101" pitchFamily="2" charset="-122"/>
                </a:rPr>
                <a:t>Cl</a:t>
              </a:r>
            </a:p>
          </p:txBody>
        </p:sp>
      </p:grpSp>
      <p:grpSp>
        <p:nvGrpSpPr>
          <p:cNvPr id="9222" name="Group 16"/>
          <p:cNvGrpSpPr>
            <a:grpSpLocks/>
          </p:cNvGrpSpPr>
          <p:nvPr/>
        </p:nvGrpSpPr>
        <p:grpSpPr bwMode="auto">
          <a:xfrm>
            <a:off x="1000126" y="1301750"/>
            <a:ext cx="1916112" cy="1811338"/>
            <a:chOff x="2200" y="572"/>
            <a:chExt cx="1207" cy="1141"/>
          </a:xfrm>
        </p:grpSpPr>
        <p:sp>
          <p:nvSpPr>
            <p:cNvPr id="9254" name="Oval 17"/>
            <p:cNvSpPr>
              <a:spLocks noChangeArrowheads="1"/>
            </p:cNvSpPr>
            <p:nvPr/>
          </p:nvSpPr>
          <p:spPr bwMode="auto">
            <a:xfrm>
              <a:off x="2344" y="572"/>
              <a:ext cx="672" cy="672"/>
            </a:xfrm>
            <a:prstGeom prst="ellipse">
              <a:avLst/>
            </a:prstGeom>
            <a:gradFill rotWithShape="0">
              <a:gsLst>
                <a:gs pos="0">
                  <a:srgbClr val="0066FF"/>
                </a:gs>
                <a:gs pos="100000">
                  <a:srgbClr val="00398E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9255" name="Text Box 18"/>
            <p:cNvSpPr txBox="1">
              <a:spLocks noChangeArrowheads="1"/>
            </p:cNvSpPr>
            <p:nvPr/>
          </p:nvSpPr>
          <p:spPr bwMode="auto">
            <a:xfrm>
              <a:off x="2653" y="663"/>
              <a:ext cx="22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>
                  <a:solidFill>
                    <a:srgbClr val="99FF33"/>
                  </a:solidFill>
                  <a:latin typeface="宋体" panose="02010600030101010101" pitchFamily="2" charset="-122"/>
                </a:rPr>
                <a:t>O</a:t>
              </a:r>
            </a:p>
          </p:txBody>
        </p:sp>
        <p:grpSp>
          <p:nvGrpSpPr>
            <p:cNvPr id="9256" name="Group 19"/>
            <p:cNvGrpSpPr>
              <a:grpSpLocks/>
            </p:cNvGrpSpPr>
            <p:nvPr/>
          </p:nvGrpSpPr>
          <p:grpSpPr bwMode="auto">
            <a:xfrm>
              <a:off x="2200" y="845"/>
              <a:ext cx="1207" cy="868"/>
              <a:chOff x="2200" y="845"/>
              <a:chExt cx="1207" cy="868"/>
            </a:xfrm>
          </p:grpSpPr>
          <p:sp>
            <p:nvSpPr>
              <p:cNvPr id="9257" name="Oval 20"/>
              <p:cNvSpPr>
                <a:spLocks noChangeArrowheads="1"/>
              </p:cNvSpPr>
              <p:nvPr/>
            </p:nvSpPr>
            <p:spPr bwMode="auto">
              <a:xfrm>
                <a:off x="2872" y="1052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rgbClr val="FF3300"/>
                  </a:gs>
                  <a:gs pos="100000">
                    <a:srgbClr val="7618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9258" name="AutoShape 21"/>
              <p:cNvSpPr>
                <a:spLocks noChangeArrowheads="1"/>
              </p:cNvSpPr>
              <p:nvPr/>
            </p:nvSpPr>
            <p:spPr bwMode="auto">
              <a:xfrm rot="5400000">
                <a:off x="2437" y="1043"/>
                <a:ext cx="528" cy="132"/>
              </a:xfrm>
              <a:prstGeom prst="rightArrow">
                <a:avLst>
                  <a:gd name="adj1" fmla="val 50000"/>
                  <a:gd name="adj2" fmla="val 100000"/>
                </a:avLst>
              </a:prstGeom>
              <a:solidFill>
                <a:schemeClr val="tx1"/>
              </a:solidFill>
              <a:ln w="9525">
                <a:solidFill>
                  <a:srgbClr val="FFFF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9259" name="Text Box 22"/>
              <p:cNvSpPr txBox="1">
                <a:spLocks noChangeArrowheads="1"/>
              </p:cNvSpPr>
              <p:nvPr/>
            </p:nvSpPr>
            <p:spPr bwMode="auto">
              <a:xfrm>
                <a:off x="3178" y="1129"/>
                <a:ext cx="22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800">
                    <a:latin typeface="宋体" panose="02010600030101010101" pitchFamily="2" charset="-122"/>
                  </a:rPr>
                  <a:t>H</a:t>
                </a:r>
              </a:p>
            </p:txBody>
          </p:sp>
          <p:sp>
            <p:nvSpPr>
              <p:cNvPr id="9260" name="Oval 23"/>
              <p:cNvSpPr>
                <a:spLocks noChangeArrowheads="1"/>
              </p:cNvSpPr>
              <p:nvPr/>
            </p:nvSpPr>
            <p:spPr bwMode="auto">
              <a:xfrm>
                <a:off x="2200" y="1052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rgbClr val="FF3300"/>
                  </a:gs>
                  <a:gs pos="100000">
                    <a:srgbClr val="7618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9261" name="Text Box 24"/>
              <p:cNvSpPr txBox="1">
                <a:spLocks noChangeArrowheads="1"/>
              </p:cNvSpPr>
              <p:nvPr/>
            </p:nvSpPr>
            <p:spPr bwMode="auto">
              <a:xfrm>
                <a:off x="2218" y="1369"/>
                <a:ext cx="22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800">
                    <a:latin typeface="宋体" panose="02010600030101010101" pitchFamily="2" charset="-122"/>
                  </a:rPr>
                  <a:t>H</a:t>
                </a:r>
              </a:p>
            </p:txBody>
          </p:sp>
          <p:grpSp>
            <p:nvGrpSpPr>
              <p:cNvPr id="9262" name="Group 25"/>
              <p:cNvGrpSpPr>
                <a:grpSpLocks/>
              </p:cNvGrpSpPr>
              <p:nvPr/>
            </p:nvGrpSpPr>
            <p:grpSpPr bwMode="auto">
              <a:xfrm>
                <a:off x="2682" y="1386"/>
                <a:ext cx="248" cy="327"/>
                <a:chOff x="4370" y="3358"/>
                <a:chExt cx="248" cy="327"/>
              </a:xfrm>
            </p:grpSpPr>
            <p:sp>
              <p:nvSpPr>
                <p:cNvPr id="9263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4370" y="3358"/>
                  <a:ext cx="229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2800" i="1">
                      <a:latin typeface="宋体" panose="02010600030101010101" pitchFamily="2" charset="-122"/>
                    </a:rPr>
                    <a:t>p</a:t>
                  </a:r>
                </a:p>
              </p:txBody>
            </p:sp>
            <p:sp>
              <p:nvSpPr>
                <p:cNvPr id="9264" name="Line 27"/>
                <p:cNvSpPr>
                  <a:spLocks noChangeShapeType="1"/>
                </p:cNvSpPr>
                <p:nvPr/>
              </p:nvSpPr>
              <p:spPr bwMode="auto">
                <a:xfrm>
                  <a:off x="4426" y="3456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9223" name="Group 28"/>
          <p:cNvGrpSpPr>
            <a:grpSpLocks/>
          </p:cNvGrpSpPr>
          <p:nvPr/>
        </p:nvGrpSpPr>
        <p:grpSpPr bwMode="auto">
          <a:xfrm>
            <a:off x="3736976" y="1301750"/>
            <a:ext cx="1952625" cy="1811338"/>
            <a:chOff x="4014" y="663"/>
            <a:chExt cx="1230" cy="1141"/>
          </a:xfrm>
        </p:grpSpPr>
        <p:sp>
          <p:nvSpPr>
            <p:cNvPr id="9242" name="Oval 29"/>
            <p:cNvSpPr>
              <a:spLocks noChangeArrowheads="1"/>
            </p:cNvSpPr>
            <p:nvPr/>
          </p:nvSpPr>
          <p:spPr bwMode="auto">
            <a:xfrm>
              <a:off x="4014" y="1095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3300"/>
                </a:gs>
                <a:gs pos="100000">
                  <a:srgbClr val="7618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9243" name="Oval 30"/>
            <p:cNvSpPr>
              <a:spLocks noChangeArrowheads="1"/>
            </p:cNvSpPr>
            <p:nvPr/>
          </p:nvSpPr>
          <p:spPr bwMode="auto">
            <a:xfrm>
              <a:off x="4686" y="999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3300"/>
                </a:gs>
                <a:gs pos="100000">
                  <a:srgbClr val="7618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9244" name="Oval 31"/>
            <p:cNvSpPr>
              <a:spLocks noChangeArrowheads="1"/>
            </p:cNvSpPr>
            <p:nvPr/>
          </p:nvSpPr>
          <p:spPr bwMode="auto">
            <a:xfrm>
              <a:off x="4206" y="663"/>
              <a:ext cx="672" cy="672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rgbClr val="8181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9245" name="AutoShape 32"/>
            <p:cNvSpPr>
              <a:spLocks noChangeArrowheads="1"/>
            </p:cNvSpPr>
            <p:nvPr/>
          </p:nvSpPr>
          <p:spPr bwMode="auto">
            <a:xfrm rot="5340815">
              <a:off x="4270" y="1179"/>
              <a:ext cx="528" cy="132"/>
            </a:xfrm>
            <a:prstGeom prst="rightArrow">
              <a:avLst>
                <a:gd name="adj1" fmla="val 50000"/>
                <a:gd name="adj2" fmla="val 100000"/>
              </a:avLst>
            </a:prstGeom>
            <a:solidFill>
              <a:schemeClr val="tx1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9246" name="Text Box 33"/>
            <p:cNvSpPr txBox="1">
              <a:spLocks noChangeArrowheads="1"/>
            </p:cNvSpPr>
            <p:nvPr/>
          </p:nvSpPr>
          <p:spPr bwMode="auto">
            <a:xfrm>
              <a:off x="5015" y="980"/>
              <a:ext cx="22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>
                  <a:latin typeface="宋体" panose="02010600030101010101" pitchFamily="2" charset="-122"/>
                </a:rPr>
                <a:t>H</a:t>
              </a:r>
            </a:p>
          </p:txBody>
        </p:sp>
        <p:sp>
          <p:nvSpPr>
            <p:cNvPr id="9247" name="Oval 34"/>
            <p:cNvSpPr>
              <a:spLocks noChangeArrowheads="1"/>
            </p:cNvSpPr>
            <p:nvPr/>
          </p:nvSpPr>
          <p:spPr bwMode="auto">
            <a:xfrm>
              <a:off x="4542" y="1191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3300"/>
                </a:gs>
                <a:gs pos="100000">
                  <a:srgbClr val="7618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9248" name="Text Box 35"/>
            <p:cNvSpPr txBox="1">
              <a:spLocks noChangeArrowheads="1"/>
            </p:cNvSpPr>
            <p:nvPr/>
          </p:nvSpPr>
          <p:spPr bwMode="auto">
            <a:xfrm>
              <a:off x="4080" y="1460"/>
              <a:ext cx="22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>
                  <a:latin typeface="宋体" panose="02010600030101010101" pitchFamily="2" charset="-122"/>
                </a:rPr>
                <a:t>H</a:t>
              </a:r>
            </a:p>
          </p:txBody>
        </p:sp>
        <p:sp>
          <p:nvSpPr>
            <p:cNvPr id="9249" name="Text Box 36"/>
            <p:cNvSpPr txBox="1">
              <a:spLocks noChangeArrowheads="1"/>
            </p:cNvSpPr>
            <p:nvPr/>
          </p:nvSpPr>
          <p:spPr bwMode="auto">
            <a:xfrm>
              <a:off x="4704" y="1460"/>
              <a:ext cx="22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>
                  <a:latin typeface="宋体" panose="02010600030101010101" pitchFamily="2" charset="-122"/>
                </a:rPr>
                <a:t>H</a:t>
              </a:r>
            </a:p>
          </p:txBody>
        </p:sp>
        <p:sp>
          <p:nvSpPr>
            <p:cNvPr id="9250" name="Text Box 37"/>
            <p:cNvSpPr txBox="1">
              <a:spLocks noChangeArrowheads="1"/>
            </p:cNvSpPr>
            <p:nvPr/>
          </p:nvSpPr>
          <p:spPr bwMode="auto">
            <a:xfrm>
              <a:off x="4398" y="836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>
                  <a:solidFill>
                    <a:schemeClr val="accent1"/>
                  </a:solidFill>
                  <a:latin typeface="宋体" panose="02010600030101010101" pitchFamily="2" charset="-122"/>
                </a:rPr>
                <a:t>N</a:t>
              </a:r>
            </a:p>
          </p:txBody>
        </p:sp>
        <p:grpSp>
          <p:nvGrpSpPr>
            <p:cNvPr id="9251" name="Group 38"/>
            <p:cNvGrpSpPr>
              <a:grpSpLocks/>
            </p:cNvGrpSpPr>
            <p:nvPr/>
          </p:nvGrpSpPr>
          <p:grpSpPr bwMode="auto">
            <a:xfrm>
              <a:off x="4400" y="1477"/>
              <a:ext cx="248" cy="327"/>
              <a:chOff x="4370" y="3358"/>
              <a:chExt cx="248" cy="327"/>
            </a:xfrm>
          </p:grpSpPr>
          <p:sp>
            <p:nvSpPr>
              <p:cNvPr id="9252" name="Text Box 39"/>
              <p:cNvSpPr txBox="1">
                <a:spLocks noChangeArrowheads="1"/>
              </p:cNvSpPr>
              <p:nvPr/>
            </p:nvSpPr>
            <p:spPr bwMode="auto">
              <a:xfrm>
                <a:off x="4370" y="3358"/>
                <a:ext cx="22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800" i="1">
                    <a:latin typeface="宋体" panose="02010600030101010101" pitchFamily="2" charset="-122"/>
                  </a:rPr>
                  <a:t>p</a:t>
                </a:r>
              </a:p>
            </p:txBody>
          </p:sp>
          <p:sp>
            <p:nvSpPr>
              <p:cNvPr id="9253" name="Line 40"/>
              <p:cNvSpPr>
                <a:spLocks noChangeShapeType="1"/>
              </p:cNvSpPr>
              <p:nvPr/>
            </p:nvSpPr>
            <p:spPr bwMode="auto">
              <a:xfrm>
                <a:off x="4426" y="345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240507" y="4000181"/>
            <a:ext cx="8903493" cy="2806935"/>
            <a:chOff x="240507" y="4000181"/>
            <a:chExt cx="8903493" cy="2806935"/>
          </a:xfrm>
        </p:grpSpPr>
        <p:grpSp>
          <p:nvGrpSpPr>
            <p:cNvPr id="2" name="组合 1"/>
            <p:cNvGrpSpPr/>
            <p:nvPr/>
          </p:nvGrpSpPr>
          <p:grpSpPr>
            <a:xfrm>
              <a:off x="240507" y="4000181"/>
              <a:ext cx="8903493" cy="2677656"/>
              <a:chOff x="240507" y="4000181"/>
              <a:chExt cx="8903493" cy="2677656"/>
            </a:xfrm>
          </p:grpSpPr>
          <p:sp>
            <p:nvSpPr>
              <p:cNvPr id="9219" name="Text Box 2"/>
              <p:cNvSpPr txBox="1">
                <a:spLocks noChangeArrowheads="1"/>
              </p:cNvSpPr>
              <p:nvPr/>
            </p:nvSpPr>
            <p:spPr bwMode="auto">
              <a:xfrm>
                <a:off x="240507" y="4000181"/>
                <a:ext cx="4752975" cy="26776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800" dirty="0">
                    <a:latin typeface="宋体" panose="02010600030101010101" pitchFamily="2" charset="-122"/>
                  </a:rPr>
                  <a:t> </a:t>
                </a:r>
                <a:r>
                  <a:rPr kumimoji="1" lang="zh-CN" altLang="en-US" sz="2800" dirty="0">
                    <a:solidFill>
                      <a:srgbClr val="000066"/>
                    </a:solidFill>
                    <a:latin typeface="宋体" panose="02010600030101010101" pitchFamily="2" charset="-122"/>
                  </a:rPr>
                  <a:t>无极分子：</a:t>
                </a:r>
                <a:r>
                  <a:rPr kumimoji="1" lang="zh-CN" altLang="en-US" sz="2800" dirty="0">
                    <a:latin typeface="宋体" panose="02010600030101010101" pitchFamily="2" charset="-122"/>
                  </a:rPr>
                  <a:t>分子的正电荷中心与负电荷中心重合。等效电偶极矩为零。</a:t>
                </a:r>
                <a:r>
                  <a:rPr kumimoji="1" lang="zh-CN" altLang="en-US" sz="2800" dirty="0" smtClean="0">
                    <a:latin typeface="宋体" panose="02010600030101010101" pitchFamily="2" charset="-122"/>
                  </a:rPr>
                  <a:t>如氢、氦</a:t>
                </a:r>
                <a:r>
                  <a:rPr kumimoji="1" lang="zh-CN" altLang="en-US" sz="2800" dirty="0">
                    <a:latin typeface="宋体" panose="02010600030101010101" pitchFamily="2" charset="-122"/>
                  </a:rPr>
                  <a:t>、氮</a:t>
                </a:r>
                <a:r>
                  <a:rPr kumimoji="1" lang="zh-CN" altLang="en-US" sz="2800" dirty="0" smtClean="0">
                    <a:latin typeface="宋体" panose="02010600030101010101" pitchFamily="2" charset="-122"/>
                  </a:rPr>
                  <a:t>、氧、二氧化碳（</a:t>
                </a:r>
                <a:r>
                  <a:rPr kumimoji="1" lang="en-US" altLang="zh-CN" sz="2800" dirty="0" smtClean="0">
                    <a:latin typeface="宋体" panose="02010600030101010101" pitchFamily="2" charset="-122"/>
                  </a:rPr>
                  <a:t>CO</a:t>
                </a:r>
                <a:r>
                  <a:rPr kumimoji="1" lang="en-US" altLang="zh-CN" sz="2800" baseline="-25000" dirty="0" smtClean="0">
                    <a:latin typeface="宋体" panose="02010600030101010101" pitchFamily="2" charset="-122"/>
                  </a:rPr>
                  <a:t>2</a:t>
                </a:r>
                <a:r>
                  <a:rPr kumimoji="1" lang="zh-CN" altLang="en-US" sz="2800" dirty="0" smtClean="0">
                    <a:latin typeface="宋体" panose="02010600030101010101" pitchFamily="2" charset="-122"/>
                  </a:rPr>
                  <a:t>）、甲烷（</a:t>
                </a:r>
                <a:r>
                  <a:rPr kumimoji="1" lang="en-US" altLang="zh-CN" sz="2800" dirty="0" smtClean="0">
                    <a:latin typeface="宋体" panose="02010600030101010101" pitchFamily="2" charset="-122"/>
                  </a:rPr>
                  <a:t>CH</a:t>
                </a:r>
                <a:r>
                  <a:rPr kumimoji="1" lang="en-US" altLang="zh-CN" sz="2800" baseline="-25000" dirty="0" smtClean="0">
                    <a:latin typeface="宋体" panose="02010600030101010101" pitchFamily="2" charset="-122"/>
                  </a:rPr>
                  <a:t>4</a:t>
                </a:r>
                <a:r>
                  <a:rPr kumimoji="1" lang="zh-CN" altLang="en-US" sz="2800" dirty="0" smtClean="0">
                    <a:latin typeface="宋体" panose="02010600030101010101" pitchFamily="2" charset="-122"/>
                  </a:rPr>
                  <a:t>）的</a:t>
                </a:r>
                <a:r>
                  <a:rPr kumimoji="1" lang="zh-CN" altLang="en-US" sz="2800" dirty="0">
                    <a:latin typeface="宋体" panose="02010600030101010101" pitchFamily="2" charset="-122"/>
                  </a:rPr>
                  <a:t>分子。</a:t>
                </a:r>
              </a:p>
            </p:txBody>
          </p:sp>
          <p:grpSp>
            <p:nvGrpSpPr>
              <p:cNvPr id="9224" name="Group 42"/>
              <p:cNvGrpSpPr>
                <a:grpSpLocks/>
              </p:cNvGrpSpPr>
              <p:nvPr/>
            </p:nvGrpSpPr>
            <p:grpSpPr bwMode="auto">
              <a:xfrm>
                <a:off x="5076825" y="4437063"/>
                <a:ext cx="1066800" cy="1447800"/>
                <a:chOff x="3312" y="1008"/>
                <a:chExt cx="672" cy="912"/>
              </a:xfrm>
            </p:grpSpPr>
            <p:sp>
              <p:nvSpPr>
                <p:cNvPr id="9239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3470" y="1632"/>
                  <a:ext cx="32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2400"/>
                    <a:t>H</a:t>
                  </a:r>
                  <a:r>
                    <a:rPr kumimoji="1" lang="en-US" altLang="zh-CN" sz="2400" baseline="-25000"/>
                    <a:t>e</a:t>
                  </a:r>
                  <a:endParaRPr kumimoji="1" lang="en-US" altLang="zh-CN" sz="2400"/>
                </a:p>
              </p:txBody>
            </p:sp>
            <p:sp>
              <p:nvSpPr>
                <p:cNvPr id="9240" name="Oval 44"/>
                <p:cNvSpPr>
                  <a:spLocks noChangeArrowheads="1"/>
                </p:cNvSpPr>
                <p:nvPr/>
              </p:nvSpPr>
              <p:spPr bwMode="auto">
                <a:xfrm>
                  <a:off x="3312" y="1008"/>
                  <a:ext cx="672" cy="67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CC66"/>
                    </a:gs>
                    <a:gs pos="100000">
                      <a:srgbClr val="9B7C3E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241" name="Oval 45"/>
                <p:cNvSpPr>
                  <a:spLocks noChangeArrowheads="1"/>
                </p:cNvSpPr>
                <p:nvPr/>
              </p:nvSpPr>
              <p:spPr bwMode="auto">
                <a:xfrm>
                  <a:off x="3552" y="1248"/>
                  <a:ext cx="192" cy="19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9900"/>
                    </a:gs>
                    <a:gs pos="100000">
                      <a:srgbClr val="5E4700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9225" name="Group 46"/>
              <p:cNvGrpSpPr>
                <a:grpSpLocks/>
              </p:cNvGrpSpPr>
              <p:nvPr/>
            </p:nvGrpSpPr>
            <p:grpSpPr bwMode="auto">
              <a:xfrm>
                <a:off x="6858000" y="4005263"/>
                <a:ext cx="2286000" cy="2133600"/>
                <a:chOff x="4416" y="864"/>
                <a:chExt cx="1440" cy="1344"/>
              </a:xfrm>
            </p:grpSpPr>
            <p:grpSp>
              <p:nvGrpSpPr>
                <p:cNvPr id="9226" name="Group 47"/>
                <p:cNvGrpSpPr>
                  <a:grpSpLocks/>
                </p:cNvGrpSpPr>
                <p:nvPr/>
              </p:nvGrpSpPr>
              <p:grpSpPr bwMode="auto">
                <a:xfrm>
                  <a:off x="4416" y="864"/>
                  <a:ext cx="1440" cy="1152"/>
                  <a:chOff x="4320" y="864"/>
                  <a:chExt cx="1440" cy="1152"/>
                </a:xfrm>
              </p:grpSpPr>
              <p:sp>
                <p:nvSpPr>
                  <p:cNvPr id="9228" name="Text Box 4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63" y="1632"/>
                    <a:ext cx="11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kumimoji="1" lang="zh-CN" altLang="zh-CN" sz="2400"/>
                  </a:p>
                </p:txBody>
              </p:sp>
              <p:sp>
                <p:nvSpPr>
                  <p:cNvPr id="9229" name="Oval 49"/>
                  <p:cNvSpPr>
                    <a:spLocks noChangeArrowheads="1"/>
                  </p:cNvSpPr>
                  <p:nvPr/>
                </p:nvSpPr>
                <p:spPr bwMode="auto">
                  <a:xfrm>
                    <a:off x="4512" y="1488"/>
                    <a:ext cx="336" cy="33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761800"/>
                      </a:gs>
                    </a:gsLst>
                    <a:path path="shape">
                      <a:fillToRect l="50000" t="50000" r="50000" b="50000"/>
                    </a:path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9230" name="Oval 50"/>
                  <p:cNvSpPr>
                    <a:spLocks noChangeArrowheads="1"/>
                  </p:cNvSpPr>
                  <p:nvPr/>
                </p:nvSpPr>
                <p:spPr bwMode="auto">
                  <a:xfrm>
                    <a:off x="5184" y="1392"/>
                    <a:ext cx="336" cy="33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761800"/>
                      </a:gs>
                    </a:gsLst>
                    <a:path path="shape">
                      <a:fillToRect l="50000" t="50000" r="50000" b="50000"/>
                    </a:path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9231" name="Oval 51"/>
                  <p:cNvSpPr>
                    <a:spLocks noChangeArrowheads="1"/>
                  </p:cNvSpPr>
                  <p:nvPr/>
                </p:nvSpPr>
                <p:spPr bwMode="auto">
                  <a:xfrm>
                    <a:off x="4704" y="1056"/>
                    <a:ext cx="672" cy="672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CCFFFF"/>
                      </a:gs>
                      <a:gs pos="100000">
                        <a:srgbClr val="5E7676"/>
                      </a:gs>
                    </a:gsLst>
                    <a:path path="shape">
                      <a:fillToRect l="50000" t="50000" r="50000" b="50000"/>
                    </a:path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9232" name="Text Box 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495" y="1392"/>
                    <a:ext cx="26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kumimoji="1" lang="en-US" altLang="zh-CN" sz="2400"/>
                      <a:t>H</a:t>
                    </a:r>
                  </a:p>
                </p:txBody>
              </p:sp>
              <p:sp>
                <p:nvSpPr>
                  <p:cNvPr id="9233" name="Oval 53"/>
                  <p:cNvSpPr>
                    <a:spLocks noChangeArrowheads="1"/>
                  </p:cNvSpPr>
                  <p:nvPr/>
                </p:nvSpPr>
                <p:spPr bwMode="auto">
                  <a:xfrm>
                    <a:off x="5040" y="1584"/>
                    <a:ext cx="336" cy="33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761800"/>
                      </a:gs>
                    </a:gsLst>
                    <a:path path="shape">
                      <a:fillToRect l="50000" t="50000" r="50000" b="50000"/>
                    </a:path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9234" name="Text Box 5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0" y="1680"/>
                    <a:ext cx="26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kumimoji="1" lang="en-US" altLang="zh-CN" sz="2400"/>
                      <a:t>H</a:t>
                    </a:r>
                  </a:p>
                </p:txBody>
              </p:sp>
              <p:sp>
                <p:nvSpPr>
                  <p:cNvPr id="9235" name="Text Box 5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03" y="1728"/>
                    <a:ext cx="26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kumimoji="1" lang="en-US" altLang="zh-CN" sz="2400"/>
                      <a:t>H</a:t>
                    </a:r>
                  </a:p>
                </p:txBody>
              </p:sp>
              <p:sp>
                <p:nvSpPr>
                  <p:cNvPr id="9236" name="Text Box 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96" y="1248"/>
                    <a:ext cx="26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kumimoji="1" lang="en-US" altLang="zh-CN" sz="2400">
                        <a:solidFill>
                          <a:srgbClr val="0066FF"/>
                        </a:solidFill>
                      </a:rPr>
                      <a:t>C</a:t>
                    </a:r>
                  </a:p>
                </p:txBody>
              </p:sp>
              <p:sp>
                <p:nvSpPr>
                  <p:cNvPr id="9237" name="Oval 57"/>
                  <p:cNvSpPr>
                    <a:spLocks noChangeArrowheads="1"/>
                  </p:cNvSpPr>
                  <p:nvPr/>
                </p:nvSpPr>
                <p:spPr bwMode="auto">
                  <a:xfrm>
                    <a:off x="4848" y="864"/>
                    <a:ext cx="336" cy="33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761800"/>
                      </a:gs>
                    </a:gsLst>
                    <a:path path="shape">
                      <a:fillToRect l="50000" t="50000" r="50000" b="50000"/>
                    </a:path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9238" name="Text Box 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83" y="864"/>
                    <a:ext cx="26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kumimoji="1" lang="en-US" altLang="zh-CN" sz="2400"/>
                      <a:t>H</a:t>
                    </a:r>
                  </a:p>
                </p:txBody>
              </p:sp>
            </p:grpSp>
            <p:sp>
              <p:nvSpPr>
                <p:cNvPr id="9227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4752" y="1920"/>
                  <a:ext cx="46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2400"/>
                    <a:t>CH</a:t>
                  </a:r>
                  <a:r>
                    <a:rPr kumimoji="1" lang="en-US" altLang="zh-CN" sz="2400" baseline="-25000"/>
                    <a:t>4</a:t>
                  </a:r>
                  <a:endParaRPr kumimoji="1" lang="en-US" altLang="zh-CN" sz="2400"/>
                </a:p>
              </p:txBody>
            </p:sp>
          </p:grpSp>
        </p:grp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8549" y="5960364"/>
              <a:ext cx="1290548" cy="846752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6637191" y="6242233"/>
              <a:ext cx="4956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800" dirty="0" smtClean="0">
                  <a:latin typeface="宋体" panose="02010600030101010101" pitchFamily="2" charset="-122"/>
                </a:rPr>
                <a:t>CO</a:t>
              </a:r>
              <a:r>
                <a:rPr kumimoji="1" lang="en-US" altLang="zh-CN" sz="1800" baseline="-25000" dirty="0" smtClean="0">
                  <a:latin typeface="宋体" panose="02010600030101010101" pitchFamily="2" charset="-122"/>
                </a:rPr>
                <a:t>2</a:t>
              </a:r>
              <a:endParaRPr lang="zh-CN" altLang="en-US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560D2D9-EB09-4484-AF67-BFC8405EC342}" type="slidenum">
              <a:rPr lang="en-US" altLang="zh-CN" sz="800" b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800" b="0">
              <a:latin typeface="Arial" panose="020B0604020202020204" pitchFamily="34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solidFill>
                  <a:srgbClr val="A50021"/>
                </a:solidFill>
                <a:latin typeface="宋体" panose="02010600030101010101" pitchFamily="2" charset="-122"/>
              </a:rPr>
              <a:t>1.</a:t>
            </a:r>
            <a:r>
              <a:rPr lang="zh-CN" altLang="en-US" sz="3200" dirty="0" smtClean="0">
                <a:solidFill>
                  <a:srgbClr val="A50021"/>
                </a:solidFill>
                <a:latin typeface="宋体" panose="02010600030101010101" pitchFamily="2" charset="-122"/>
              </a:rPr>
              <a:t>电介质受静电场作用</a:t>
            </a:r>
            <a:r>
              <a:rPr lang="en-US" altLang="zh-CN" sz="3200" dirty="0" smtClean="0">
                <a:solidFill>
                  <a:srgbClr val="A50021"/>
                </a:solidFill>
                <a:latin typeface="宋体" panose="02010600030101010101" pitchFamily="2" charset="-122"/>
              </a:rPr>
              <a:t>:</a:t>
            </a:r>
            <a:r>
              <a:rPr lang="zh-CN" altLang="en-US" sz="3200" dirty="0" smtClean="0">
                <a:solidFill>
                  <a:srgbClr val="A50021"/>
                </a:solidFill>
                <a:latin typeface="宋体" panose="02010600030101010101" pitchFamily="2" charset="-122"/>
              </a:rPr>
              <a:t>电介质极化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228600" y="838200"/>
            <a:ext cx="8610600" cy="5422900"/>
          </a:xfrm>
        </p:spPr>
        <p:txBody>
          <a:bodyPr/>
          <a:lstStyle/>
          <a:p>
            <a:pPr marL="0" indent="0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latin typeface="宋体" panose="02010600030101010101" pitchFamily="2" charset="-122"/>
              </a:rPr>
              <a:t>    </a:t>
            </a:r>
            <a:r>
              <a:rPr lang="zh-CN" altLang="en-US" sz="2800" u="sng" dirty="0" smtClean="0">
                <a:solidFill>
                  <a:srgbClr val="0000CC"/>
                </a:solidFill>
                <a:latin typeface="宋体" panose="02010600030101010101" pitchFamily="2" charset="-122"/>
              </a:rPr>
              <a:t>无极分子电介质的</a:t>
            </a:r>
            <a:r>
              <a:rPr lang="zh-CN" altLang="en-US" sz="2800" u="sng" dirty="0" smtClean="0">
                <a:solidFill>
                  <a:srgbClr val="0000CC"/>
                </a:solidFill>
                <a:latin typeface="AcmoSSK" charset="0"/>
              </a:rPr>
              <a:t>“</a:t>
            </a:r>
            <a:r>
              <a:rPr lang="zh-CN" altLang="en-US" sz="2800" u="sng" dirty="0" smtClean="0">
                <a:solidFill>
                  <a:srgbClr val="0000CC"/>
                </a:solidFill>
                <a:latin typeface="宋体" panose="02010600030101010101" pitchFamily="2" charset="-122"/>
              </a:rPr>
              <a:t>位移极化</a:t>
            </a:r>
            <a:r>
              <a:rPr lang="zh-CN" altLang="en-US" sz="2800" u="sng" dirty="0" smtClean="0">
                <a:solidFill>
                  <a:srgbClr val="0000CC"/>
                </a:solidFill>
                <a:latin typeface="AcmoSSK" charset="0"/>
              </a:rPr>
              <a:t>”</a:t>
            </a:r>
            <a:endParaRPr lang="zh-CN" altLang="en-US" sz="2400" u="sng" dirty="0" smtClean="0">
              <a:solidFill>
                <a:srgbClr val="0000CC"/>
              </a:solidFill>
              <a:latin typeface="宋体" panose="02010600030101010101" pitchFamily="2" charset="-122"/>
            </a:endParaRPr>
          </a:p>
          <a:p>
            <a:pPr marL="0" indent="0" algn="just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latin typeface="宋体" panose="02010600030101010101" pitchFamily="2" charset="-122"/>
              </a:rPr>
              <a:t>    </a:t>
            </a:r>
            <a:r>
              <a:rPr lang="zh-CN" altLang="en-US" sz="2400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无极分子</a:t>
            </a:r>
            <a:r>
              <a:rPr lang="zh-CN" altLang="en-US" sz="2400" dirty="0" smtClean="0">
                <a:latin typeface="宋体" panose="02010600030101010101" pitchFamily="2" charset="-122"/>
              </a:rPr>
              <a:t>电介质在外部电场作用下，分子中的电子云分布将偏离球对称，于是每个分子都</a:t>
            </a:r>
            <a:r>
              <a:rPr lang="zh-CN" altLang="en-US" sz="2400" dirty="0" smtClean="0">
                <a:solidFill>
                  <a:srgbClr val="0000CC"/>
                </a:solidFill>
                <a:latin typeface="宋体" panose="02010600030101010101" pitchFamily="2" charset="-122"/>
              </a:rPr>
              <a:t>出现电偶极矩</a:t>
            </a:r>
            <a:r>
              <a:rPr lang="en-US" altLang="zh-CN" sz="2400" i="1" dirty="0" smtClean="0"/>
              <a:t>p = </a:t>
            </a:r>
            <a:r>
              <a:rPr lang="en-US" altLang="zh-CN" sz="2400" i="1" dirty="0" err="1" smtClean="0"/>
              <a:t>ql</a:t>
            </a:r>
            <a:r>
              <a:rPr lang="zh-CN" altLang="en-US" sz="2400" dirty="0" smtClean="0">
                <a:latin typeface="宋体" panose="02010600030101010101" pitchFamily="2" charset="-122"/>
              </a:rPr>
              <a:t>，而且它们都倾向于朝外电场</a:t>
            </a:r>
            <a:r>
              <a:rPr lang="en-US" altLang="zh-CN" sz="2400" i="1" dirty="0" smtClean="0"/>
              <a:t>E </a:t>
            </a:r>
            <a:r>
              <a:rPr lang="zh-CN" altLang="en-US" sz="2400" dirty="0" smtClean="0">
                <a:latin typeface="宋体" panose="02010600030101010101" pitchFamily="2" charset="-122"/>
              </a:rPr>
              <a:t>的方向排列，因而显示出宏观电偶极矩</a:t>
            </a:r>
            <a:r>
              <a:rPr lang="en-US" altLang="zh-CN" sz="2400" dirty="0" smtClean="0">
                <a:latin typeface="宋体" panose="02010600030101010101" pitchFamily="2" charset="-122"/>
              </a:rPr>
              <a:t>.</a:t>
            </a:r>
          </a:p>
        </p:txBody>
      </p:sp>
      <p:graphicFrame>
        <p:nvGraphicFramePr>
          <p:cNvPr id="10245" name="Object 4"/>
          <p:cNvGraphicFramePr>
            <a:graphicFrameLocks noChangeAspect="1"/>
          </p:cNvGraphicFramePr>
          <p:nvPr/>
        </p:nvGraphicFramePr>
        <p:xfrm>
          <a:off x="457200" y="2819400"/>
          <a:ext cx="8001000" cy="373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6" name="Image" r:id="rId3" imgW="3408537" imgH="1789634" progId="Photoshop.Image.6">
                  <p:embed/>
                </p:oleObj>
              </mc:Choice>
              <mc:Fallback>
                <p:oleObj name="Image" r:id="rId3" imgW="3408537" imgH="1789634" progId="Photoshop.Image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819400"/>
                        <a:ext cx="8001000" cy="3732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 bwMode="auto">
          <a:xfrm>
            <a:off x="3810000" y="2842644"/>
            <a:ext cx="4724400" cy="3732213"/>
          </a:xfrm>
          <a:prstGeom prst="rect">
            <a:avLst/>
          </a:prstGeom>
          <a:solidFill>
            <a:srgbClr val="F0F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5"/>
          <a:srcRect l="41431"/>
          <a:stretch/>
        </p:blipFill>
        <p:spPr>
          <a:xfrm>
            <a:off x="3784833" y="2807777"/>
            <a:ext cx="4720206" cy="37554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3A7539-79ED-49D7-A76C-E46157E3C391}" type="slidenum">
              <a:rPr lang="en-US" altLang="zh-CN" sz="800" b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800" b="0">
              <a:latin typeface="Arial" panose="020B0604020202020204" pitchFamily="34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28600" y="228600"/>
            <a:ext cx="8610600" cy="3352800"/>
          </a:xfrm>
        </p:spPr>
        <p:txBody>
          <a:bodyPr/>
          <a:lstStyle/>
          <a:p>
            <a:pPr algn="l" eaLnBrk="1" hangingPunct="1"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FF00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800" u="sng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有极分子电介质的</a:t>
            </a:r>
            <a:r>
              <a:rPr lang="zh-CN" altLang="en-US" sz="2800" u="sng" dirty="0" smtClean="0">
                <a:solidFill>
                  <a:srgbClr val="C00000"/>
                </a:solidFill>
                <a:latin typeface="AcmoSSK" charset="0"/>
              </a:rPr>
              <a:t>“</a:t>
            </a:r>
            <a:r>
              <a:rPr lang="zh-CN" altLang="en-US" sz="2800" u="sng" dirty="0" smtClean="0">
                <a:solidFill>
                  <a:srgbClr val="C00000"/>
                </a:solidFill>
                <a:latin typeface="宋体" panose="02010600030101010101" pitchFamily="2" charset="-122"/>
              </a:rPr>
              <a:t>取向极化</a:t>
            </a:r>
            <a:r>
              <a:rPr lang="zh-CN" altLang="en-US" sz="2800" u="sng" dirty="0" smtClean="0">
                <a:solidFill>
                  <a:srgbClr val="C00000"/>
                </a:solidFill>
                <a:latin typeface="AcmoSSK" charset="0"/>
              </a:rPr>
              <a:t>”</a:t>
            </a:r>
            <a:r>
              <a:rPr lang="zh-CN" altLang="en-US" sz="2800" u="sng" dirty="0" smtClean="0">
                <a:solidFill>
                  <a:srgbClr val="C00000"/>
                </a:solidFill>
                <a:latin typeface="宋体" panose="02010600030101010101" pitchFamily="2" charset="-122"/>
              </a:rPr>
              <a:t/>
            </a:r>
            <a:br>
              <a:rPr lang="zh-CN" altLang="en-US" sz="2800" u="sng" dirty="0" smtClean="0">
                <a:solidFill>
                  <a:srgbClr val="C00000"/>
                </a:solidFill>
                <a:latin typeface="宋体" panose="02010600030101010101" pitchFamily="2" charset="-122"/>
              </a:rPr>
            </a:b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400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有极分子</a:t>
            </a: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</a:rPr>
              <a:t>电介质在外部电场作用下，每个分子电偶极矩</a:t>
            </a:r>
            <a:r>
              <a:rPr lang="en-US" altLang="zh-CN" sz="2400" i="1" dirty="0" smtClean="0">
                <a:solidFill>
                  <a:schemeClr val="tx1"/>
                </a:solidFill>
              </a:rPr>
              <a:t>P </a:t>
            </a:r>
            <a:r>
              <a:rPr lang="zh-CN" altLang="en-US" sz="2400" dirty="0" smtClean="0">
                <a:solidFill>
                  <a:schemeClr val="tx1"/>
                </a:solidFill>
              </a:rPr>
              <a:t>都</a:t>
            </a: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</a:rPr>
              <a:t>受到力矩</a:t>
            </a:r>
            <a:r>
              <a:rPr lang="en-US" altLang="zh-CN" sz="2400" i="1" dirty="0" smtClean="0">
                <a:solidFill>
                  <a:schemeClr val="tx1"/>
                </a:solidFill>
              </a:rPr>
              <a:t>L</a:t>
            </a:r>
            <a:r>
              <a:rPr lang="en-US" altLang="zh-CN" sz="2400" b="0" i="1" dirty="0" smtClean="0">
                <a:solidFill>
                  <a:schemeClr val="tx1"/>
                </a:solidFill>
              </a:rPr>
              <a:t>=</a:t>
            </a:r>
            <a:r>
              <a:rPr lang="en-US" altLang="zh-CN" sz="2400" i="1" dirty="0" err="1" smtClean="0">
                <a:solidFill>
                  <a:schemeClr val="tx1"/>
                </a:solidFill>
              </a:rPr>
              <a:t>p</a:t>
            </a:r>
            <a:r>
              <a:rPr lang="en-US" altLang="zh-CN" sz="2400" b="0" dirty="0" err="1" smtClean="0">
                <a:solidFill>
                  <a:schemeClr val="tx1"/>
                </a:solidFill>
                <a:latin typeface="宋体" panose="02010600030101010101" pitchFamily="2" charset="-122"/>
              </a:rPr>
              <a:t>×</a:t>
            </a:r>
            <a:r>
              <a:rPr lang="en-US" altLang="zh-CN" sz="2400" i="1" dirty="0" err="1" smtClean="0">
                <a:solidFill>
                  <a:schemeClr val="tx1"/>
                </a:solidFill>
              </a:rPr>
              <a:t>E</a:t>
            </a:r>
            <a:r>
              <a:rPr lang="en-US" altLang="zh-CN" sz="2400" i="1" dirty="0" smtClean="0">
                <a:solidFill>
                  <a:schemeClr val="tx1"/>
                </a:solidFill>
              </a:rPr>
              <a:t> </a:t>
            </a:r>
            <a:r>
              <a:rPr lang="zh-CN" altLang="en-US" sz="2400" dirty="0" smtClean="0">
                <a:solidFill>
                  <a:schemeClr val="tx1"/>
                </a:solidFill>
              </a:rPr>
              <a:t>的作用</a:t>
            </a: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</a:rPr>
              <a:t>而倾向于</a:t>
            </a:r>
            <a:r>
              <a:rPr lang="zh-CN" altLang="en-US" sz="2400" dirty="0" smtClean="0">
                <a:solidFill>
                  <a:srgbClr val="C00000"/>
                </a:solidFill>
                <a:latin typeface="宋体" panose="02010600030101010101" pitchFamily="2" charset="-122"/>
              </a:rPr>
              <a:t>转向外电场方向</a:t>
            </a: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</a:rPr>
              <a:t>排列，因而显示出宏观电偶极矩</a:t>
            </a:r>
            <a:r>
              <a:rPr lang="en-US" altLang="zh-CN" sz="2400" dirty="0" smtClean="0">
                <a:solidFill>
                  <a:schemeClr val="tx1"/>
                </a:solidFill>
                <a:latin typeface="宋体" panose="02010600030101010101" pitchFamily="2" charset="-122"/>
              </a:rPr>
              <a:t>.</a:t>
            </a:r>
            <a:br>
              <a:rPr lang="en-US" altLang="zh-CN" sz="2400" dirty="0" smtClean="0">
                <a:solidFill>
                  <a:schemeClr val="tx1"/>
                </a:solidFill>
                <a:latin typeface="宋体" panose="02010600030101010101" pitchFamily="2" charset="-122"/>
              </a:rPr>
            </a:br>
            <a:r>
              <a:rPr lang="en-US" altLang="zh-CN" sz="2400" dirty="0" smtClean="0">
                <a:solidFill>
                  <a:schemeClr val="tx1"/>
                </a:solidFill>
                <a:latin typeface="宋体" panose="02010600030101010101" pitchFamily="2" charset="-122"/>
              </a:rPr>
              <a:t>   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l="67531"/>
          <a:stretch/>
        </p:blipFill>
        <p:spPr>
          <a:xfrm>
            <a:off x="6248400" y="2895600"/>
            <a:ext cx="2590800" cy="259955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l="32676" r="34648"/>
          <a:stretch/>
        </p:blipFill>
        <p:spPr>
          <a:xfrm>
            <a:off x="3287344" y="2895600"/>
            <a:ext cx="2607308" cy="259955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r="68413"/>
          <a:stretch/>
        </p:blipFill>
        <p:spPr>
          <a:xfrm>
            <a:off x="413199" y="2895601"/>
            <a:ext cx="2520398" cy="259955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69896" y="5786735"/>
            <a:ext cx="88422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kern="0" dirty="0" smtClean="0">
                <a:solidFill>
                  <a:srgbClr val="000000"/>
                </a:solidFill>
                <a:latin typeface="宋体" panose="02010600030101010101" pitchFamily="2" charset="-122"/>
                <a:ea typeface="宋体"/>
                <a:cs typeface="+mj-cs"/>
              </a:rPr>
              <a:t>*</a:t>
            </a:r>
            <a:r>
              <a:rPr lang="zh-CN" altLang="en-US" sz="2400" kern="0" dirty="0" smtClean="0">
                <a:solidFill>
                  <a:srgbClr val="000000"/>
                </a:solidFill>
                <a:latin typeface="宋体" panose="02010600030101010101" pitchFamily="2" charset="-122"/>
                <a:ea typeface="宋体"/>
                <a:cs typeface="+mj-cs"/>
              </a:rPr>
              <a:t>有极分子</a:t>
            </a:r>
            <a:r>
              <a:rPr lang="zh-CN" altLang="en-US" sz="2400" kern="0" dirty="0">
                <a:solidFill>
                  <a:srgbClr val="000000"/>
                </a:solidFill>
                <a:latin typeface="宋体" panose="02010600030101010101" pitchFamily="2" charset="-122"/>
                <a:ea typeface="宋体"/>
                <a:cs typeface="+mj-cs"/>
              </a:rPr>
              <a:t>电介质在外电场的作用下，也会出现</a:t>
            </a:r>
            <a:r>
              <a:rPr lang="zh-CN" altLang="en-US" sz="2400" kern="0" dirty="0" smtClean="0">
                <a:solidFill>
                  <a:srgbClr val="000000"/>
                </a:solidFill>
                <a:latin typeface="AcmoSSK" charset="0"/>
                <a:ea typeface="宋体"/>
                <a:cs typeface="+mj-cs"/>
              </a:rPr>
              <a:t>“</a:t>
            </a:r>
            <a:r>
              <a:rPr lang="zh-CN" altLang="en-US" sz="2400" kern="0" dirty="0" smtClean="0">
                <a:solidFill>
                  <a:srgbClr val="000000"/>
                </a:solidFill>
                <a:latin typeface="宋体" panose="02010600030101010101" pitchFamily="2" charset="-122"/>
                <a:ea typeface="宋体"/>
                <a:cs typeface="+mj-cs"/>
              </a:rPr>
              <a:t>位移极化</a:t>
            </a:r>
            <a:r>
              <a:rPr lang="zh-CN" altLang="en-US" sz="2400" kern="0" dirty="0" smtClean="0">
                <a:solidFill>
                  <a:srgbClr val="000000"/>
                </a:solidFill>
                <a:latin typeface="AcmoSSK" charset="0"/>
                <a:ea typeface="宋体"/>
                <a:cs typeface="+mj-cs"/>
              </a:rPr>
              <a:t>”</a:t>
            </a:r>
            <a:r>
              <a:rPr lang="en-US" altLang="zh-CN" sz="2400" kern="0" dirty="0">
                <a:solidFill>
                  <a:srgbClr val="000000"/>
                </a:solidFill>
                <a:latin typeface="AcmoSSK" charset="0"/>
                <a:ea typeface="宋体"/>
                <a:cs typeface="+mj-cs"/>
              </a:rPr>
              <a:t>?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52400"/>
            <a:ext cx="8763000" cy="609600"/>
          </a:xfrm>
        </p:spPr>
        <p:txBody>
          <a:bodyPr/>
          <a:lstStyle/>
          <a:p>
            <a:pPr algn="l"/>
            <a:r>
              <a:rPr lang="zh-CN" altLang="en-US" sz="2400" b="1" dirty="0" smtClean="0">
                <a:solidFill>
                  <a:schemeClr val="bg1"/>
                </a:solidFill>
              </a:rPr>
              <a:t>二、极化强度</a:t>
            </a:r>
            <a:r>
              <a:rPr lang="zh-CN" altLang="en-US" sz="2400" b="1" dirty="0">
                <a:solidFill>
                  <a:schemeClr val="bg1"/>
                </a:solidFill>
              </a:rPr>
              <a:t>与极化电荷</a:t>
            </a:r>
            <a:r>
              <a:rPr lang="zh-CN" altLang="en-US" sz="2000" b="1" dirty="0">
                <a:solidFill>
                  <a:schemeClr val="bg1"/>
                </a:solidFill>
              </a:rPr>
              <a:t>     </a:t>
            </a:r>
            <a:r>
              <a:rPr lang="en-US" altLang="zh-CN" sz="2000" b="1" dirty="0">
                <a:solidFill>
                  <a:schemeClr val="bg1"/>
                </a:solidFill>
              </a:rPr>
              <a:t>( </a:t>
            </a:r>
            <a:r>
              <a:rPr lang="zh-CN" altLang="en-US" sz="2000" b="1" dirty="0">
                <a:solidFill>
                  <a:schemeClr val="bg1"/>
                </a:solidFill>
              </a:rPr>
              <a:t>教材</a:t>
            </a:r>
            <a:r>
              <a:rPr lang="en-US" altLang="zh-CN" sz="2000" b="1" dirty="0">
                <a:solidFill>
                  <a:schemeClr val="bg1"/>
                </a:solidFill>
              </a:rPr>
              <a:t>P181)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838200"/>
            <a:ext cx="8763000" cy="3962400"/>
          </a:xfrm>
        </p:spPr>
        <p:txBody>
          <a:bodyPr/>
          <a:lstStyle/>
          <a:p>
            <a:pPr algn="just"/>
            <a:r>
              <a:rPr lang="zh-CN" altLang="en-US" sz="2000" b="1" dirty="0" smtClean="0">
                <a:solidFill>
                  <a:schemeClr val="bg1"/>
                </a:solidFill>
              </a:rPr>
              <a:t>极化强度：</a:t>
            </a:r>
            <a:r>
              <a:rPr lang="zh-CN" altLang="en-US" sz="2000" b="1" dirty="0" smtClean="0">
                <a:solidFill>
                  <a:schemeClr val="bg2"/>
                </a:solidFill>
              </a:rPr>
              <a:t>介质</a:t>
            </a:r>
            <a:r>
              <a:rPr lang="zh-CN" altLang="en-US" sz="2000" b="1" dirty="0">
                <a:solidFill>
                  <a:schemeClr val="bg2"/>
                </a:solidFill>
              </a:rPr>
              <a:t>的极化强度矢量</a:t>
            </a:r>
            <a:r>
              <a:rPr lang="en-US" altLang="zh-CN" sz="2000" b="1" dirty="0">
                <a:solidFill>
                  <a:schemeClr val="bg2"/>
                </a:solidFill>
              </a:rPr>
              <a:t>P</a:t>
            </a:r>
            <a:r>
              <a:rPr lang="zh-CN" altLang="en-US" sz="2000" b="1" dirty="0">
                <a:solidFill>
                  <a:schemeClr val="bg2"/>
                </a:solidFill>
              </a:rPr>
              <a:t>，</a:t>
            </a:r>
            <a:r>
              <a:rPr lang="zh-CN" altLang="en-US" sz="2000" b="1" dirty="0">
                <a:solidFill>
                  <a:srgbClr val="C00000"/>
                </a:solidFill>
              </a:rPr>
              <a:t>定义为</a:t>
            </a:r>
            <a:r>
              <a:rPr lang="zh-CN" altLang="en-US" sz="2000" b="1" dirty="0">
                <a:solidFill>
                  <a:schemeClr val="bg2"/>
                </a:solidFill>
              </a:rPr>
              <a:t>单位体积内的分子电偶极矩</a:t>
            </a:r>
            <a:r>
              <a:rPr lang="en-US" altLang="zh-CN" sz="2000" b="1" i="1" dirty="0">
                <a:solidFill>
                  <a:schemeClr val="bg2"/>
                </a:solidFill>
              </a:rPr>
              <a:t>P </a:t>
            </a:r>
            <a:r>
              <a:rPr lang="zh-CN" altLang="en-US" sz="2000" b="1" dirty="0">
                <a:solidFill>
                  <a:schemeClr val="bg2"/>
                </a:solidFill>
              </a:rPr>
              <a:t>的矢量和：</a:t>
            </a:r>
          </a:p>
          <a:p>
            <a:pPr algn="just"/>
            <a:endParaRPr lang="zh-CN" altLang="en-US" sz="2000" b="1" dirty="0">
              <a:solidFill>
                <a:schemeClr val="bg2"/>
              </a:solidFill>
            </a:endParaRPr>
          </a:p>
          <a:p>
            <a:pPr algn="just"/>
            <a:r>
              <a:rPr lang="zh-CN" altLang="en-US" sz="2000" b="1" dirty="0">
                <a:solidFill>
                  <a:schemeClr val="bg2"/>
                </a:solidFill>
              </a:rPr>
              <a:t>                                                                                       </a:t>
            </a:r>
            <a:r>
              <a:rPr lang="en-US" altLang="zh-CN" sz="2000" b="1" dirty="0">
                <a:solidFill>
                  <a:schemeClr val="bg2"/>
                </a:solidFill>
              </a:rPr>
              <a:t>(4.1-1)</a:t>
            </a:r>
          </a:p>
          <a:p>
            <a:pPr algn="just"/>
            <a:endParaRPr lang="en-US" altLang="zh-CN" sz="2000" b="1" dirty="0">
              <a:solidFill>
                <a:schemeClr val="bg2"/>
              </a:solidFill>
            </a:endParaRPr>
          </a:p>
          <a:p>
            <a:pPr algn="just">
              <a:lnSpc>
                <a:spcPct val="140000"/>
              </a:lnSpc>
            </a:pPr>
            <a:r>
              <a:rPr lang="zh-CN" altLang="en-US" sz="2000" b="1" dirty="0">
                <a:solidFill>
                  <a:schemeClr val="bg2"/>
                </a:solidFill>
              </a:rPr>
              <a:t>其中，</a:t>
            </a:r>
            <a:r>
              <a:rPr lang="zh-CN" altLang="en-US" sz="2000" b="1" dirty="0">
                <a:solidFill>
                  <a:srgbClr val="C00000"/>
                </a:solidFill>
              </a:rPr>
              <a:t>△</a:t>
            </a:r>
            <a:r>
              <a:rPr lang="en-US" altLang="zh-CN" sz="2000" b="1" i="1" dirty="0">
                <a:solidFill>
                  <a:srgbClr val="C00000"/>
                </a:solidFill>
              </a:rPr>
              <a:t>V </a:t>
            </a:r>
            <a:r>
              <a:rPr lang="zh-CN" altLang="en-US" sz="2000" b="1" dirty="0">
                <a:solidFill>
                  <a:schemeClr val="bg2"/>
                </a:solidFill>
              </a:rPr>
              <a:t>表示很小的物理体积，但它又含有大量的介质分子</a:t>
            </a:r>
            <a:r>
              <a:rPr lang="en-US" altLang="zh-CN" sz="2000" b="1" dirty="0">
                <a:solidFill>
                  <a:schemeClr val="bg2"/>
                </a:solidFill>
              </a:rPr>
              <a:t>.</a:t>
            </a:r>
            <a:r>
              <a:rPr lang="zh-CN" altLang="en-US" sz="2000" b="1" dirty="0">
                <a:solidFill>
                  <a:schemeClr val="bg2"/>
                </a:solidFill>
              </a:rPr>
              <a:t>由这定义可知，极化强度矢量</a:t>
            </a:r>
            <a:r>
              <a:rPr lang="en-US" altLang="zh-CN" sz="2000" b="1" dirty="0">
                <a:solidFill>
                  <a:schemeClr val="bg2"/>
                </a:solidFill>
              </a:rPr>
              <a:t>P</a:t>
            </a:r>
            <a:r>
              <a:rPr lang="zh-CN" altLang="en-US" sz="2000" b="1" dirty="0">
                <a:solidFill>
                  <a:schemeClr val="bg2"/>
                </a:solidFill>
              </a:rPr>
              <a:t>是一个衡量介质内各处极化状态（极化强度与取向）的物理量，单位是库仑</a:t>
            </a:r>
            <a:r>
              <a:rPr lang="en-US" altLang="zh-CN" sz="2000" b="1" dirty="0">
                <a:solidFill>
                  <a:schemeClr val="bg2"/>
                </a:solidFill>
                <a:latin typeface="宋体" panose="02010600030101010101" pitchFamily="2" charset="-122"/>
              </a:rPr>
              <a:t>/</a:t>
            </a:r>
            <a:r>
              <a:rPr lang="zh-CN" altLang="en-US" sz="2000" b="1" dirty="0">
                <a:solidFill>
                  <a:schemeClr val="bg2"/>
                </a:solidFill>
              </a:rPr>
              <a:t>米</a:t>
            </a:r>
            <a:r>
              <a:rPr lang="en-US" altLang="zh-CN" sz="2000" b="1" baseline="30000" dirty="0">
                <a:solidFill>
                  <a:schemeClr val="bg2"/>
                </a:solidFill>
              </a:rPr>
              <a:t>2</a:t>
            </a:r>
            <a:r>
              <a:rPr lang="en-US" altLang="zh-CN" sz="2000" b="1" dirty="0" smtClean="0">
                <a:solidFill>
                  <a:schemeClr val="bg2"/>
                </a:solidFill>
              </a:rPr>
              <a:t>. </a:t>
            </a:r>
            <a:r>
              <a:rPr lang="zh-CN" altLang="en-US" sz="2000" b="1" dirty="0" smtClean="0">
                <a:solidFill>
                  <a:schemeClr val="bg2"/>
                </a:solidFill>
              </a:rPr>
              <a:t>（单位与</a:t>
            </a:r>
            <a:r>
              <a:rPr lang="zh-CN" altLang="en-US" sz="2000" b="1" u="sng" dirty="0" smtClean="0">
                <a:solidFill>
                  <a:schemeClr val="bg2"/>
                </a:solidFill>
              </a:rPr>
              <a:t>                   </a:t>
            </a:r>
            <a:r>
              <a:rPr lang="zh-CN" altLang="en-US" sz="2000" b="1" dirty="0" smtClean="0">
                <a:solidFill>
                  <a:schemeClr val="bg2"/>
                </a:solidFill>
              </a:rPr>
              <a:t>相同。）</a:t>
            </a:r>
            <a:endParaRPr lang="en-US" altLang="zh-CN" sz="2000" b="1" dirty="0">
              <a:solidFill>
                <a:schemeClr val="bg2"/>
              </a:solidFill>
            </a:endParaRPr>
          </a:p>
          <a:p>
            <a:pPr algn="just">
              <a:lnSpc>
                <a:spcPct val="140000"/>
              </a:lnSpc>
            </a:pPr>
            <a:r>
              <a:rPr lang="en-US" altLang="zh-CN" sz="2000" b="1" dirty="0">
                <a:solidFill>
                  <a:schemeClr val="bg2"/>
                </a:solidFill>
              </a:rPr>
              <a:t>       </a:t>
            </a:r>
            <a:r>
              <a:rPr lang="zh-CN" altLang="en-US" sz="2000" b="1" dirty="0">
                <a:solidFill>
                  <a:schemeClr val="bg2"/>
                </a:solidFill>
              </a:rPr>
              <a:t>若介质内所有各点的</a:t>
            </a:r>
            <a:r>
              <a:rPr lang="en-US" altLang="zh-CN" sz="2000" b="1" dirty="0">
                <a:solidFill>
                  <a:schemeClr val="bg2"/>
                </a:solidFill>
              </a:rPr>
              <a:t>P</a:t>
            </a:r>
            <a:r>
              <a:rPr lang="zh-CN" altLang="en-US" sz="2000" b="1" dirty="0">
                <a:solidFill>
                  <a:schemeClr val="bg2"/>
                </a:solidFill>
              </a:rPr>
              <a:t>都有相同的数值和取向，亦即</a:t>
            </a:r>
            <a:r>
              <a:rPr lang="en-US" altLang="zh-CN" sz="2000" b="1" dirty="0">
                <a:solidFill>
                  <a:schemeClr val="bg2"/>
                </a:solidFill>
              </a:rPr>
              <a:t>P</a:t>
            </a:r>
            <a:r>
              <a:rPr lang="zh-CN" altLang="en-US" sz="2000" b="1" dirty="0">
                <a:solidFill>
                  <a:schemeClr val="bg2"/>
                </a:solidFill>
              </a:rPr>
              <a:t>是一个与坐标无关的常矢量时，就表示介质是均匀极化的，否则是非均匀极化的</a:t>
            </a:r>
            <a:r>
              <a:rPr lang="en-US" altLang="zh-CN" sz="2000" b="1" dirty="0">
                <a:solidFill>
                  <a:schemeClr val="bg2"/>
                </a:solidFill>
              </a:rPr>
              <a:t>.</a:t>
            </a:r>
          </a:p>
          <a:p>
            <a:pPr algn="just">
              <a:lnSpc>
                <a:spcPct val="140000"/>
              </a:lnSpc>
            </a:pPr>
            <a:endParaRPr lang="en-US" altLang="zh-CN" sz="2000" b="1" dirty="0">
              <a:solidFill>
                <a:schemeClr val="bg2"/>
              </a:solidFill>
            </a:endParaRPr>
          </a:p>
        </p:txBody>
      </p:sp>
      <p:graphicFrame>
        <p:nvGraphicFramePr>
          <p:cNvPr id="81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0420995"/>
              </p:ext>
            </p:extLst>
          </p:nvPr>
        </p:nvGraphicFramePr>
        <p:xfrm>
          <a:off x="3162300" y="1524000"/>
          <a:ext cx="144780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3" r:id="rId3" imgW="609336" imgH="431613" progId="Equation.3">
                  <p:embed/>
                </p:oleObj>
              </mc:Choice>
              <mc:Fallback>
                <p:oleObj r:id="rId3" imgW="609336" imgH="431613" progId="Equation.3">
                  <p:embed/>
                  <p:pic>
                    <p:nvPicPr>
                      <p:cNvPr id="819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2300" y="1524000"/>
                        <a:ext cx="1447800" cy="90487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241300" y="5105400"/>
            <a:ext cx="87503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极化电荷：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/>
                <a:ea typeface="宋体"/>
              </a:rPr>
              <a:t>虽然</a:t>
            </a:r>
            <a:r>
              <a:rPr lang="zh-CN" altLang="en-US" sz="2000" dirty="0">
                <a:solidFill>
                  <a:srgbClr val="000000"/>
                </a:solidFill>
                <a:latin typeface="Times New Roman"/>
                <a:ea typeface="宋体"/>
              </a:rPr>
              <a:t>电介质内没有自由电荷，但由于极化后分子电偶极矩都呈现某种倾向性的排列，就必然出现一定的宏观束缚电荷分布，这类电荷分布有时候也称为</a:t>
            </a:r>
            <a:r>
              <a:rPr lang="zh-CN" altLang="en-US" sz="2000" dirty="0">
                <a:solidFill>
                  <a:srgbClr val="FF0000"/>
                </a:solidFill>
                <a:latin typeface="Times New Roman"/>
                <a:ea typeface="宋体"/>
              </a:rPr>
              <a:t>极化电荷</a:t>
            </a:r>
            <a:r>
              <a:rPr lang="en-US" altLang="zh-CN" sz="2000" dirty="0">
                <a:solidFill>
                  <a:srgbClr val="FF0000"/>
                </a:solidFill>
                <a:latin typeface="Times New Roman"/>
                <a:ea typeface="宋体"/>
              </a:rPr>
              <a:t>.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170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52400"/>
            <a:ext cx="8763000" cy="1524000"/>
          </a:xfrm>
        </p:spPr>
        <p:txBody>
          <a:bodyPr/>
          <a:lstStyle/>
          <a:p>
            <a:pPr algn="l">
              <a:lnSpc>
                <a:spcPct val="140000"/>
              </a:lnSpc>
            </a:pPr>
            <a:r>
              <a:rPr lang="en-US" altLang="zh-CN" sz="2000" b="1" dirty="0">
                <a:solidFill>
                  <a:schemeClr val="bg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sz="2000" b="1" dirty="0">
                <a:solidFill>
                  <a:schemeClr val="bg2"/>
                </a:solidFill>
              </a:rPr>
              <a:t>设介质单位体积内含</a:t>
            </a:r>
            <a:r>
              <a:rPr lang="en-US" altLang="zh-CN" sz="2000" b="1" i="1" dirty="0">
                <a:solidFill>
                  <a:srgbClr val="C00000"/>
                </a:solidFill>
              </a:rPr>
              <a:t>n</a:t>
            </a:r>
            <a:r>
              <a:rPr lang="zh-CN" altLang="en-US" sz="2000" b="1" dirty="0">
                <a:solidFill>
                  <a:schemeClr val="bg2"/>
                </a:solidFill>
              </a:rPr>
              <a:t>个分子，每个分子的电偶极矩为</a:t>
            </a:r>
            <a:r>
              <a:rPr lang="en-US" altLang="zh-CN" sz="2000" b="1" i="1" dirty="0">
                <a:solidFill>
                  <a:srgbClr val="C00000"/>
                </a:solidFill>
              </a:rPr>
              <a:t>p </a:t>
            </a:r>
            <a:r>
              <a:rPr lang="en-US" altLang="zh-CN" sz="2000" b="1" dirty="0">
                <a:solidFill>
                  <a:srgbClr val="C00000"/>
                </a:solidFill>
              </a:rPr>
              <a:t>=</a:t>
            </a:r>
            <a:r>
              <a:rPr lang="en-US" altLang="zh-CN" sz="2000" b="1" i="1" dirty="0">
                <a:solidFill>
                  <a:srgbClr val="C00000"/>
                </a:solidFill>
              </a:rPr>
              <a:t>q l</a:t>
            </a:r>
            <a:r>
              <a:rPr lang="en-US" altLang="zh-CN" sz="2000" b="1" dirty="0">
                <a:solidFill>
                  <a:srgbClr val="C00000"/>
                </a:solidFill>
              </a:rPr>
              <a:t> </a:t>
            </a:r>
            <a:r>
              <a:rPr lang="zh-CN" altLang="en-US" sz="2000" b="1" dirty="0">
                <a:solidFill>
                  <a:schemeClr val="bg2"/>
                </a:solidFill>
              </a:rPr>
              <a:t>，按定义</a:t>
            </a:r>
            <a:r>
              <a:rPr lang="en-US" altLang="zh-CN" sz="2000" b="1" dirty="0">
                <a:solidFill>
                  <a:schemeClr val="bg2"/>
                </a:solidFill>
              </a:rPr>
              <a:t>(4.1-1)</a:t>
            </a:r>
            <a:r>
              <a:rPr lang="zh-CN" altLang="en-US" sz="2000" b="1" dirty="0">
                <a:solidFill>
                  <a:schemeClr val="bg2"/>
                </a:solidFill>
              </a:rPr>
              <a:t>，</a:t>
            </a:r>
            <a:r>
              <a:rPr lang="zh-CN" altLang="en-US" sz="2000" b="1" dirty="0">
                <a:solidFill>
                  <a:srgbClr val="FF0000"/>
                </a:solidFill>
              </a:rPr>
              <a:t>极化强度</a:t>
            </a:r>
            <a:r>
              <a:rPr lang="zh-CN" altLang="en-US" sz="2000" b="1" dirty="0">
                <a:solidFill>
                  <a:schemeClr val="bg2"/>
                </a:solidFill>
              </a:rPr>
              <a:t>就是</a:t>
            </a:r>
            <a:br>
              <a:rPr lang="zh-CN" altLang="en-US" sz="2000" b="1" dirty="0">
                <a:solidFill>
                  <a:schemeClr val="bg2"/>
                </a:solidFill>
              </a:rPr>
            </a:br>
            <a:r>
              <a:rPr lang="zh-CN" altLang="en-US" sz="2000" b="1" dirty="0">
                <a:solidFill>
                  <a:schemeClr val="bg2"/>
                </a:solidFill>
              </a:rPr>
              <a:t>                                                                                                  </a:t>
            </a:r>
            <a:r>
              <a:rPr lang="en-US" altLang="zh-CN" sz="2000" b="1" dirty="0">
                <a:solidFill>
                  <a:schemeClr val="bg2"/>
                </a:solidFill>
              </a:rPr>
              <a:t>(4.1-2)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752600"/>
            <a:ext cx="4114800" cy="4953000"/>
          </a:xfrm>
        </p:spPr>
        <p:txBody>
          <a:bodyPr/>
          <a:lstStyle/>
          <a:p>
            <a:pPr algn="just"/>
            <a:r>
              <a:rPr lang="zh-CN" altLang="en-US" sz="2000" b="1" dirty="0">
                <a:solidFill>
                  <a:schemeClr val="bg2"/>
                </a:solidFill>
              </a:rPr>
              <a:t>在介质内取一体积为</a:t>
            </a:r>
          </a:p>
          <a:p>
            <a:pPr algn="just"/>
            <a:endParaRPr lang="zh-CN" altLang="en-US" sz="2000" b="1" dirty="0">
              <a:solidFill>
                <a:schemeClr val="bg2"/>
              </a:solidFill>
            </a:endParaRPr>
          </a:p>
          <a:p>
            <a:pPr algn="just"/>
            <a:endParaRPr lang="zh-CN" altLang="en-US" sz="2000" b="1" dirty="0">
              <a:solidFill>
                <a:schemeClr val="bg2"/>
              </a:solidFill>
            </a:endParaRPr>
          </a:p>
          <a:p>
            <a:pPr algn="just">
              <a:lnSpc>
                <a:spcPct val="140000"/>
              </a:lnSpc>
            </a:pPr>
            <a:r>
              <a:rPr lang="zh-CN" altLang="en-US" sz="2000" b="1" dirty="0">
                <a:solidFill>
                  <a:schemeClr val="bg2"/>
                </a:solidFill>
              </a:rPr>
              <a:t>的小柱体，如图</a:t>
            </a:r>
            <a:r>
              <a:rPr lang="en-US" altLang="zh-CN" sz="2000" b="1" dirty="0">
                <a:solidFill>
                  <a:schemeClr val="bg2"/>
                </a:solidFill>
              </a:rPr>
              <a:t>4-4</a:t>
            </a:r>
            <a:r>
              <a:rPr lang="zh-CN" altLang="en-US" sz="2000" b="1" dirty="0">
                <a:solidFill>
                  <a:schemeClr val="bg2"/>
                </a:solidFill>
              </a:rPr>
              <a:t>，</a:t>
            </a:r>
            <a:r>
              <a:rPr lang="zh-CN" altLang="en-US" sz="2000" b="1" dirty="0" smtClean="0">
                <a:solidFill>
                  <a:schemeClr val="bg2"/>
                </a:solidFill>
              </a:rPr>
              <a:t>由于</a:t>
            </a:r>
            <a:endParaRPr lang="en-US" altLang="zh-CN" sz="2000" b="1" dirty="0" smtClean="0">
              <a:solidFill>
                <a:schemeClr val="bg2"/>
              </a:solidFill>
            </a:endParaRPr>
          </a:p>
          <a:p>
            <a:pPr algn="just">
              <a:lnSpc>
                <a:spcPct val="140000"/>
              </a:lnSpc>
            </a:pPr>
            <a:r>
              <a:rPr lang="en-US" altLang="zh-CN" sz="2000" b="1" dirty="0" smtClean="0">
                <a:solidFill>
                  <a:schemeClr val="bg2"/>
                </a:solidFill>
              </a:rPr>
              <a:t>(1)</a:t>
            </a:r>
            <a:r>
              <a:rPr lang="zh-CN" altLang="en-US" sz="2000" b="1" dirty="0" smtClean="0">
                <a:solidFill>
                  <a:schemeClr val="bg2"/>
                </a:solidFill>
              </a:rPr>
              <a:t>分子</a:t>
            </a:r>
            <a:r>
              <a:rPr lang="zh-CN" altLang="en-US" sz="2000" b="1" dirty="0">
                <a:solidFill>
                  <a:schemeClr val="bg2"/>
                </a:solidFill>
              </a:rPr>
              <a:t>电偶极矩的有规则排列</a:t>
            </a:r>
            <a:r>
              <a:rPr lang="zh-CN" altLang="en-US" sz="2000" b="1" dirty="0" smtClean="0">
                <a:solidFill>
                  <a:schemeClr val="bg2"/>
                </a:solidFill>
              </a:rPr>
              <a:t>，</a:t>
            </a:r>
            <a:endParaRPr lang="en-US" altLang="zh-CN" sz="2000" b="1" dirty="0" smtClean="0">
              <a:solidFill>
                <a:schemeClr val="bg2"/>
              </a:solidFill>
            </a:endParaRPr>
          </a:p>
          <a:p>
            <a:pPr algn="just">
              <a:lnSpc>
                <a:spcPct val="140000"/>
              </a:lnSpc>
            </a:pPr>
            <a:r>
              <a:rPr lang="en-US" altLang="zh-CN" sz="2000" b="1" dirty="0" smtClean="0">
                <a:solidFill>
                  <a:schemeClr val="bg2"/>
                </a:solidFill>
              </a:rPr>
              <a:t>(2)</a:t>
            </a:r>
            <a:r>
              <a:rPr lang="zh-CN" altLang="en-US" sz="2000" b="1" dirty="0" smtClean="0">
                <a:solidFill>
                  <a:schemeClr val="bg2"/>
                </a:solidFill>
              </a:rPr>
              <a:t>每个</a:t>
            </a:r>
            <a:r>
              <a:rPr lang="zh-CN" altLang="en-US" sz="2000" b="1" dirty="0">
                <a:solidFill>
                  <a:schemeClr val="bg2"/>
                </a:solidFill>
              </a:rPr>
              <a:t>分子都是电中性的</a:t>
            </a:r>
            <a:r>
              <a:rPr lang="zh-CN" altLang="en-US" sz="2000" b="1" dirty="0" smtClean="0">
                <a:solidFill>
                  <a:schemeClr val="bg2"/>
                </a:solidFill>
              </a:rPr>
              <a:t>，</a:t>
            </a:r>
            <a:endParaRPr lang="en-US" altLang="zh-CN" sz="2000" b="1" dirty="0" smtClean="0">
              <a:solidFill>
                <a:schemeClr val="bg2"/>
              </a:solidFill>
            </a:endParaRPr>
          </a:p>
          <a:p>
            <a:pPr algn="just">
              <a:lnSpc>
                <a:spcPct val="140000"/>
              </a:lnSpc>
            </a:pPr>
            <a:r>
              <a:rPr lang="zh-CN" altLang="en-US" sz="2000" b="1" dirty="0" smtClean="0">
                <a:solidFill>
                  <a:schemeClr val="bg2"/>
                </a:solidFill>
              </a:rPr>
              <a:t>因此</a:t>
            </a:r>
            <a:r>
              <a:rPr lang="zh-CN" altLang="en-US" sz="2000" b="1" dirty="0">
                <a:solidFill>
                  <a:schemeClr val="bg2"/>
                </a:solidFill>
              </a:rPr>
              <a:t>，如果从小柱体底面穿出的电荷为</a:t>
            </a:r>
            <a:r>
              <a:rPr lang="en-US" altLang="zh-CN" sz="2000" b="1" i="1" dirty="0" err="1">
                <a:solidFill>
                  <a:schemeClr val="bg2"/>
                </a:solidFill>
              </a:rPr>
              <a:t>dq</a:t>
            </a:r>
            <a:r>
              <a:rPr lang="en-US" altLang="zh-CN" sz="2000" b="1" i="1" baseline="-30000" dirty="0" err="1">
                <a:solidFill>
                  <a:schemeClr val="bg2"/>
                </a:solidFill>
              </a:rPr>
              <a:t>P</a:t>
            </a:r>
            <a:r>
              <a:rPr lang="en-US" altLang="zh-CN" sz="2000" b="1" dirty="0">
                <a:solidFill>
                  <a:schemeClr val="bg2"/>
                </a:solidFill>
              </a:rPr>
              <a:t> </a:t>
            </a:r>
            <a:r>
              <a:rPr lang="zh-CN" altLang="en-US" sz="2000" b="1" dirty="0">
                <a:solidFill>
                  <a:schemeClr val="bg2"/>
                </a:solidFill>
              </a:rPr>
              <a:t>，则这小体积内的净电荷应是</a:t>
            </a:r>
          </a:p>
          <a:p>
            <a:pPr algn="just"/>
            <a:r>
              <a:rPr lang="zh-CN" altLang="en-US" sz="2000" b="1" dirty="0">
                <a:solidFill>
                  <a:schemeClr val="bg2"/>
                </a:solidFill>
              </a:rPr>
              <a:t> </a:t>
            </a:r>
          </a:p>
          <a:p>
            <a:pPr algn="l"/>
            <a:endParaRPr lang="en-US" altLang="zh-CN" sz="2000" b="1" dirty="0">
              <a:solidFill>
                <a:schemeClr val="bg2"/>
              </a:solidFill>
            </a:endParaRPr>
          </a:p>
        </p:txBody>
      </p:sp>
      <p:graphicFrame>
        <p:nvGraphicFramePr>
          <p:cNvPr id="92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1865509"/>
              </p:ext>
            </p:extLst>
          </p:nvPr>
        </p:nvGraphicFramePr>
        <p:xfrm>
          <a:off x="2667000" y="1219200"/>
          <a:ext cx="19050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6" r:id="rId3" imgW="825500" imgH="203200" progId="Equation.3">
                  <p:embed/>
                </p:oleObj>
              </mc:Choice>
              <mc:Fallback>
                <p:oleObj r:id="rId3" imgW="825500" imgH="203200" progId="Equation.3">
                  <p:embed/>
                  <p:pic>
                    <p:nvPicPr>
                      <p:cNvPr id="922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219200"/>
                        <a:ext cx="1905000" cy="46037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0155802"/>
              </p:ext>
            </p:extLst>
          </p:nvPr>
        </p:nvGraphicFramePr>
        <p:xfrm>
          <a:off x="609600" y="2438400"/>
          <a:ext cx="327660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7" r:id="rId5" imgW="1409088" imgH="177723" progId="Equation.3">
                  <p:embed/>
                </p:oleObj>
              </mc:Choice>
              <mc:Fallback>
                <p:oleObj r:id="rId5" imgW="1409088" imgH="177723" progId="Equation.3">
                  <p:embed/>
                  <p:pic>
                    <p:nvPicPr>
                      <p:cNvPr id="922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438400"/>
                        <a:ext cx="3276600" cy="32702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8651528"/>
              </p:ext>
            </p:extLst>
          </p:nvPr>
        </p:nvGraphicFramePr>
        <p:xfrm>
          <a:off x="4572000" y="2057400"/>
          <a:ext cx="4419600" cy="282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8" name="Image" r:id="rId7" imgW="2091286" imgH="1335253" progId="Photoshop.Image.6">
                  <p:embed/>
                </p:oleObj>
              </mc:Choice>
              <mc:Fallback>
                <p:oleObj name="Image" r:id="rId7" imgW="2091286" imgH="1335253" progId="Photoshop.Image.6">
                  <p:embed/>
                  <p:pic>
                    <p:nvPicPr>
                      <p:cNvPr id="922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057400"/>
                        <a:ext cx="4419600" cy="282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1214441"/>
              </p:ext>
            </p:extLst>
          </p:nvPr>
        </p:nvGraphicFramePr>
        <p:xfrm>
          <a:off x="1524000" y="5410200"/>
          <a:ext cx="48768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9" r:id="rId9" imgW="2005729" imgH="215806" progId="Equation.3">
                  <p:embed/>
                </p:oleObj>
              </mc:Choice>
              <mc:Fallback>
                <p:oleObj r:id="rId9" imgW="2005729" imgH="215806" progId="Equation.3">
                  <p:embed/>
                  <p:pic>
                    <p:nvPicPr>
                      <p:cNvPr id="922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410200"/>
                        <a:ext cx="4876800" cy="468313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6934200" y="4953000"/>
            <a:ext cx="750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2"/>
                </a:solidFill>
              </a:rPr>
              <a:t>图</a:t>
            </a:r>
            <a:r>
              <a:rPr lang="en-US" altLang="zh-CN" dirty="0">
                <a:solidFill>
                  <a:schemeClr val="bg2"/>
                </a:solidFill>
              </a:rPr>
              <a:t>4-4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915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" y="622500"/>
            <a:ext cx="8763000" cy="1371600"/>
          </a:xfrm>
        </p:spPr>
        <p:txBody>
          <a:bodyPr/>
          <a:lstStyle/>
          <a:p>
            <a:pPr algn="l">
              <a:lnSpc>
                <a:spcPct val="140000"/>
              </a:lnSpc>
            </a:pPr>
            <a:r>
              <a:rPr lang="en-US" altLang="zh-CN" sz="2000" b="1" dirty="0">
                <a:solidFill>
                  <a:schemeClr val="bg2"/>
                </a:solidFill>
              </a:rPr>
              <a:t>      </a:t>
            </a:r>
            <a:r>
              <a:rPr lang="zh-CN" altLang="en-US" sz="2000" b="1" dirty="0">
                <a:solidFill>
                  <a:schemeClr val="bg2"/>
                </a:solidFill>
              </a:rPr>
              <a:t>我们将此式对介质内</a:t>
            </a:r>
            <a:r>
              <a:rPr lang="zh-CN" altLang="en-US" sz="2000" b="1" dirty="0">
                <a:solidFill>
                  <a:srgbClr val="FF0000"/>
                </a:solidFill>
              </a:rPr>
              <a:t>任一</a:t>
            </a:r>
            <a:r>
              <a:rPr lang="zh-CN" altLang="en-US" sz="2000" b="1" dirty="0">
                <a:solidFill>
                  <a:schemeClr val="bg2"/>
                </a:solidFill>
              </a:rPr>
              <a:t>闭合曲面</a:t>
            </a:r>
            <a:r>
              <a:rPr lang="en-US" altLang="zh-CN" sz="2000" b="1" i="1" dirty="0">
                <a:solidFill>
                  <a:schemeClr val="bg2"/>
                </a:solidFill>
              </a:rPr>
              <a:t>S </a:t>
            </a:r>
            <a:r>
              <a:rPr lang="zh-CN" altLang="en-US" sz="2000" b="1" dirty="0">
                <a:solidFill>
                  <a:schemeClr val="bg2"/>
                </a:solidFill>
              </a:rPr>
              <a:t>积分，便有</a:t>
            </a:r>
            <a:br>
              <a:rPr lang="zh-CN" altLang="en-US" sz="2000" b="1" dirty="0">
                <a:solidFill>
                  <a:schemeClr val="bg2"/>
                </a:solidFill>
              </a:rPr>
            </a:br>
            <a:r>
              <a:rPr lang="zh-CN" altLang="en-US" sz="2000" b="1" dirty="0">
                <a:solidFill>
                  <a:schemeClr val="bg2"/>
                </a:solidFill>
              </a:rPr>
              <a:t>                                                                                               </a:t>
            </a:r>
            <a:r>
              <a:rPr lang="en-US" altLang="zh-CN" sz="2000" b="1" dirty="0">
                <a:solidFill>
                  <a:schemeClr val="bg2"/>
                </a:solidFill>
              </a:rPr>
              <a:t>(4.1-3)</a:t>
            </a:r>
            <a:br>
              <a:rPr lang="en-US" altLang="zh-CN" sz="2000" b="1" dirty="0">
                <a:solidFill>
                  <a:schemeClr val="bg2"/>
                </a:solidFill>
              </a:rPr>
            </a:br>
            <a:endParaRPr lang="en-US" altLang="zh-CN" sz="2000" b="1" dirty="0">
              <a:solidFill>
                <a:schemeClr val="bg2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1600" y="2064545"/>
            <a:ext cx="8839200" cy="4848225"/>
          </a:xfrm>
        </p:spPr>
        <p:txBody>
          <a:bodyPr/>
          <a:lstStyle/>
          <a:p>
            <a:pPr algn="just"/>
            <a:r>
              <a:rPr lang="en-US" altLang="zh-CN" sz="2000" b="1" i="1" dirty="0">
                <a:solidFill>
                  <a:schemeClr val="bg2"/>
                </a:solidFill>
              </a:rPr>
              <a:t>V</a:t>
            </a:r>
            <a:r>
              <a:rPr lang="zh-CN" altLang="en-US" sz="2000" b="1" dirty="0">
                <a:solidFill>
                  <a:schemeClr val="bg2"/>
                </a:solidFill>
              </a:rPr>
              <a:t>是闭合曲面所包围的体积， </a:t>
            </a:r>
            <a:r>
              <a:rPr lang="en-US" altLang="zh-CN" sz="2000" b="1" i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Symbol" panose="05050102010706020507" pitchFamily="18" charset="2"/>
              </a:rPr>
              <a:t>r</a:t>
            </a:r>
            <a:r>
              <a:rPr lang="en-US" altLang="zh-CN" sz="2000" b="1" i="1" baseline="-30000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p</a:t>
            </a:r>
            <a:r>
              <a:rPr lang="zh-CN" altLang="en-US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表示</a:t>
            </a:r>
            <a:r>
              <a:rPr lang="en-US" altLang="zh-CN" sz="2000" b="1" i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V</a:t>
            </a:r>
            <a:r>
              <a:rPr lang="zh-CN" altLang="en-US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内的极化电荷的体密度</a:t>
            </a:r>
            <a:r>
              <a:rPr lang="en-US" altLang="zh-CN" sz="2000" b="1" dirty="0">
                <a:solidFill>
                  <a:schemeClr val="bg2"/>
                </a:solidFill>
              </a:rPr>
              <a:t>. </a:t>
            </a:r>
            <a:endParaRPr lang="en-US" altLang="zh-CN" sz="2000" b="1" dirty="0" smtClean="0">
              <a:solidFill>
                <a:schemeClr val="bg2"/>
              </a:solidFill>
            </a:endParaRPr>
          </a:p>
          <a:p>
            <a:pPr algn="just"/>
            <a:r>
              <a:rPr lang="zh-CN" altLang="en-US" sz="2000" b="1" u="sng" dirty="0" smtClean="0">
                <a:solidFill>
                  <a:srgbClr val="7030A0"/>
                </a:solidFill>
              </a:rPr>
              <a:t>利用</a:t>
            </a:r>
            <a:r>
              <a:rPr lang="zh-CN" altLang="en-US" sz="2000" b="1" u="sng" dirty="0">
                <a:solidFill>
                  <a:srgbClr val="7030A0"/>
                </a:solidFill>
              </a:rPr>
              <a:t>高斯积分变换定理</a:t>
            </a:r>
          </a:p>
          <a:p>
            <a:pPr algn="just"/>
            <a:endParaRPr lang="zh-CN" altLang="en-US" sz="2000" b="1" dirty="0">
              <a:solidFill>
                <a:schemeClr val="bg2"/>
              </a:solidFill>
            </a:endParaRPr>
          </a:p>
          <a:p>
            <a:pPr algn="just"/>
            <a:r>
              <a:rPr lang="zh-CN" altLang="en-US" sz="2000" b="1" dirty="0">
                <a:solidFill>
                  <a:schemeClr val="bg2"/>
                </a:solidFill>
              </a:rPr>
              <a:t>                                                                                                </a:t>
            </a:r>
            <a:r>
              <a:rPr lang="en-US" altLang="zh-CN" sz="2000" b="1" dirty="0">
                <a:solidFill>
                  <a:schemeClr val="bg2"/>
                </a:solidFill>
              </a:rPr>
              <a:t>(4.1-4)</a:t>
            </a:r>
          </a:p>
          <a:p>
            <a:pPr algn="just"/>
            <a:endParaRPr lang="en-US" altLang="zh-CN" sz="2000" b="1" dirty="0">
              <a:solidFill>
                <a:schemeClr val="bg2"/>
              </a:solidFill>
            </a:endParaRPr>
          </a:p>
          <a:p>
            <a:pPr algn="just"/>
            <a:r>
              <a:rPr lang="zh-CN" altLang="en-US" sz="2000" b="1" dirty="0">
                <a:solidFill>
                  <a:schemeClr val="bg2"/>
                </a:solidFill>
              </a:rPr>
              <a:t>从</a:t>
            </a:r>
            <a:r>
              <a:rPr lang="en-US" altLang="zh-CN" sz="2000" b="1" dirty="0">
                <a:solidFill>
                  <a:schemeClr val="bg2"/>
                </a:solidFill>
              </a:rPr>
              <a:t>(4.1-3)</a:t>
            </a:r>
            <a:r>
              <a:rPr lang="zh-CN" altLang="en-US" sz="2000" b="1" dirty="0">
                <a:solidFill>
                  <a:schemeClr val="bg2"/>
                </a:solidFill>
              </a:rPr>
              <a:t>式，我们得到</a:t>
            </a:r>
            <a:r>
              <a:rPr lang="zh-CN" altLang="en-US" sz="2000" b="1" dirty="0">
                <a:solidFill>
                  <a:srgbClr val="C00000"/>
                </a:solidFill>
              </a:rPr>
              <a:t>电介质内极化电荷的体密度</a:t>
            </a:r>
            <a:r>
              <a:rPr lang="zh-CN" altLang="en-US" sz="2000" b="1" dirty="0">
                <a:solidFill>
                  <a:schemeClr val="bg2"/>
                </a:solidFill>
              </a:rPr>
              <a:t>：</a:t>
            </a:r>
          </a:p>
          <a:p>
            <a:pPr algn="just"/>
            <a:endParaRPr lang="zh-CN" altLang="en-US" sz="2000" b="1" dirty="0">
              <a:solidFill>
                <a:schemeClr val="bg2"/>
              </a:solidFill>
            </a:endParaRPr>
          </a:p>
          <a:p>
            <a:pPr algn="just"/>
            <a:r>
              <a:rPr lang="zh-CN" altLang="en-US" sz="2000" b="1" dirty="0">
                <a:solidFill>
                  <a:schemeClr val="bg2"/>
                </a:solidFill>
              </a:rPr>
              <a:t>                                                                                                </a:t>
            </a:r>
            <a:r>
              <a:rPr lang="en-US" altLang="zh-CN" sz="2000" b="1" dirty="0">
                <a:solidFill>
                  <a:schemeClr val="bg2"/>
                </a:solidFill>
              </a:rPr>
              <a:t>(4.1-5)</a:t>
            </a:r>
          </a:p>
          <a:p>
            <a:pPr algn="just">
              <a:lnSpc>
                <a:spcPct val="140000"/>
              </a:lnSpc>
            </a:pPr>
            <a:r>
              <a:rPr lang="zh-CN" altLang="en-US" sz="2000" b="1" dirty="0">
                <a:solidFill>
                  <a:schemeClr val="bg2"/>
                </a:solidFill>
              </a:rPr>
              <a:t>可见，如果介质是均匀极化的，即极化强度</a:t>
            </a:r>
            <a:r>
              <a:rPr lang="en-US" altLang="zh-CN" sz="2000" b="1" dirty="0">
                <a:solidFill>
                  <a:schemeClr val="bg2"/>
                </a:solidFill>
              </a:rPr>
              <a:t>P</a:t>
            </a:r>
            <a:r>
              <a:rPr lang="zh-CN" altLang="en-US" sz="2000" b="1" dirty="0">
                <a:solidFill>
                  <a:schemeClr val="bg2"/>
                </a:solidFill>
              </a:rPr>
              <a:t>是与坐标无关的常矢量时，将处处有</a:t>
            </a:r>
            <a:r>
              <a:rPr lang="en-US" altLang="zh-CN" sz="2000" b="1" i="1" dirty="0" err="1">
                <a:solidFill>
                  <a:schemeClr val="bg2"/>
                </a:solidFill>
                <a:latin typeface="Symbol" panose="05050102010706020507" pitchFamily="18" charset="2"/>
              </a:rPr>
              <a:t>r</a:t>
            </a:r>
            <a:r>
              <a:rPr lang="en-US" altLang="zh-CN" sz="2000" b="1" i="1" baseline="-30000" dirty="0" err="1">
                <a:solidFill>
                  <a:schemeClr val="bg2"/>
                </a:solidFill>
              </a:rPr>
              <a:t>p</a:t>
            </a:r>
            <a:r>
              <a:rPr lang="en-US" altLang="zh-CN" sz="2000" b="1" dirty="0">
                <a:solidFill>
                  <a:schemeClr val="bg2"/>
                </a:solidFill>
              </a:rPr>
              <a:t>=0</a:t>
            </a:r>
            <a:r>
              <a:rPr lang="zh-CN" altLang="en-US" sz="2000" b="1" dirty="0">
                <a:solidFill>
                  <a:schemeClr val="bg2"/>
                </a:solidFill>
              </a:rPr>
              <a:t>，亦即均匀极化的介质内部不会存在宏观的极化电荷体分布</a:t>
            </a:r>
            <a:r>
              <a:rPr lang="en-US" altLang="zh-CN" sz="2000" b="1" dirty="0">
                <a:solidFill>
                  <a:schemeClr val="bg2"/>
                </a:solidFill>
              </a:rPr>
              <a:t>.</a:t>
            </a:r>
          </a:p>
          <a:p>
            <a:pPr algn="just">
              <a:lnSpc>
                <a:spcPct val="140000"/>
              </a:lnSpc>
            </a:pPr>
            <a:r>
              <a:rPr lang="en-US" altLang="zh-CN" sz="2000" b="1" dirty="0">
                <a:solidFill>
                  <a:schemeClr val="bg2"/>
                </a:solidFill>
              </a:rPr>
              <a:t>       </a:t>
            </a:r>
            <a:r>
              <a:rPr lang="zh-CN" altLang="en-US" sz="2000" b="1" dirty="0">
                <a:solidFill>
                  <a:schemeClr val="bg2"/>
                </a:solidFill>
              </a:rPr>
              <a:t>但是，如果介质是非均匀极化的，其内部将会出现宏观极化电荷分布</a:t>
            </a:r>
            <a:r>
              <a:rPr lang="en-US" altLang="zh-CN" sz="2000" b="1" dirty="0">
                <a:solidFill>
                  <a:schemeClr val="bg2"/>
                </a:solidFill>
              </a:rPr>
              <a:t>.</a:t>
            </a:r>
          </a:p>
        </p:txBody>
      </p:sp>
      <p:graphicFrame>
        <p:nvGraphicFramePr>
          <p:cNvPr id="102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9091637"/>
              </p:ext>
            </p:extLst>
          </p:nvPr>
        </p:nvGraphicFramePr>
        <p:xfrm>
          <a:off x="1828800" y="1181402"/>
          <a:ext cx="3657600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87" r:id="rId3" imgW="1892300" imgH="292100" progId="Equation.3">
                  <p:embed/>
                </p:oleObj>
              </mc:Choice>
              <mc:Fallback>
                <p:oleObj r:id="rId3" imgW="1892300" imgH="292100" progId="Equation.3">
                  <p:embed/>
                  <p:pic>
                    <p:nvPicPr>
                      <p:cNvPr id="1024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181402"/>
                        <a:ext cx="3657600" cy="569912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9897713"/>
              </p:ext>
            </p:extLst>
          </p:nvPr>
        </p:nvGraphicFramePr>
        <p:xfrm>
          <a:off x="2286000" y="3124200"/>
          <a:ext cx="2743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88" r:id="rId5" imgW="1218671" imgH="291973" progId="Equation.3">
                  <p:embed/>
                </p:oleObj>
              </mc:Choice>
              <mc:Fallback>
                <p:oleObj r:id="rId5" imgW="1218671" imgH="291973" progId="Equation.3">
                  <p:embed/>
                  <p:pic>
                    <p:nvPicPr>
                      <p:cNvPr id="1024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124200"/>
                        <a:ext cx="2743200" cy="5334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2185566"/>
              </p:ext>
            </p:extLst>
          </p:nvPr>
        </p:nvGraphicFramePr>
        <p:xfrm>
          <a:off x="2743200" y="4343400"/>
          <a:ext cx="1449387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89" name="公式" r:id="rId7" imgW="736560" imgH="241200" progId="Equation.3">
                  <p:embed/>
                </p:oleObj>
              </mc:Choice>
              <mc:Fallback>
                <p:oleObj name="公式" r:id="rId7" imgW="736560" imgH="241200" progId="Equation.3">
                  <p:embed/>
                  <p:pic>
                    <p:nvPicPr>
                      <p:cNvPr id="1024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343400"/>
                        <a:ext cx="1449387" cy="471488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5437625"/>
              </p:ext>
            </p:extLst>
          </p:nvPr>
        </p:nvGraphicFramePr>
        <p:xfrm>
          <a:off x="1754187" y="119167"/>
          <a:ext cx="48768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90" r:id="rId9" imgW="2005729" imgH="215806" progId="Equation.3">
                  <p:embed/>
                </p:oleObj>
              </mc:Choice>
              <mc:Fallback>
                <p:oleObj r:id="rId9" imgW="2005729" imgH="215806" progId="Equation.3">
                  <p:embed/>
                  <p:pic>
                    <p:nvPicPr>
                      <p:cNvPr id="922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4187" y="119167"/>
                        <a:ext cx="4876800" cy="46831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6445502"/>
              </p:ext>
            </p:extLst>
          </p:nvPr>
        </p:nvGraphicFramePr>
        <p:xfrm>
          <a:off x="2667793" y="5414566"/>
          <a:ext cx="160020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91" name="公式" r:id="rId11" imgW="647700" imgH="431800" progId="Equation.3">
                  <p:embed/>
                </p:oleObj>
              </mc:Choice>
              <mc:Fallback>
                <p:oleObj name="公式" r:id="rId11" imgW="647700" imgH="431800" progId="Equation.3">
                  <p:embed/>
                  <p:pic>
                    <p:nvPicPr>
                      <p:cNvPr id="2048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793" y="5414566"/>
                        <a:ext cx="1600200" cy="898525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4877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" y="106363"/>
            <a:ext cx="8763000" cy="60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0080"/>
                </a:solidFill>
              </a14:hiddenFill>
            </a:ext>
          </a:extLst>
        </p:spPr>
        <p:txBody>
          <a:bodyPr/>
          <a:lstStyle/>
          <a:p>
            <a:pPr algn="l"/>
            <a:r>
              <a:rPr lang="zh-CN" altLang="en-US" sz="2000" b="1" dirty="0" smtClean="0">
                <a:solidFill>
                  <a:schemeClr val="bg1"/>
                </a:solidFill>
              </a:rPr>
              <a:t>极化电荷</a:t>
            </a:r>
            <a:r>
              <a:rPr lang="zh-CN" altLang="en-US" sz="2000" b="1" dirty="0">
                <a:solidFill>
                  <a:schemeClr val="bg1"/>
                </a:solidFill>
              </a:rPr>
              <a:t>在介质表面的分布（教材</a:t>
            </a:r>
            <a:r>
              <a:rPr lang="en-US" altLang="zh-CN" sz="2000" b="1" dirty="0">
                <a:solidFill>
                  <a:schemeClr val="bg1"/>
                </a:solidFill>
              </a:rPr>
              <a:t>P184</a:t>
            </a:r>
            <a:r>
              <a:rPr lang="zh-CN" altLang="en-US" sz="2000" b="1" dirty="0">
                <a:solidFill>
                  <a:schemeClr val="bg1"/>
                </a:solidFill>
              </a:rPr>
              <a:t>）</a:t>
            </a:r>
            <a:r>
              <a:rPr lang="en-US" altLang="zh-CN" sz="2000" b="1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914400"/>
            <a:ext cx="8763000" cy="5715000"/>
          </a:xfrm>
        </p:spPr>
        <p:txBody>
          <a:bodyPr/>
          <a:lstStyle/>
          <a:p>
            <a:pPr algn="just">
              <a:lnSpc>
                <a:spcPct val="140000"/>
              </a:lnSpc>
            </a:pPr>
            <a:r>
              <a:rPr lang="en-US" altLang="zh-CN" sz="2000" b="1" dirty="0">
                <a:solidFill>
                  <a:schemeClr val="bg2"/>
                </a:solidFill>
              </a:rPr>
              <a:t>       </a:t>
            </a:r>
            <a:r>
              <a:rPr lang="zh-CN" altLang="en-US" sz="2000" b="1" dirty="0">
                <a:solidFill>
                  <a:schemeClr val="bg2"/>
                </a:solidFill>
              </a:rPr>
              <a:t>我们仍设单位体积内的分子数为</a:t>
            </a:r>
            <a:r>
              <a:rPr lang="en-US" altLang="zh-CN" sz="2000" b="1" i="1" dirty="0">
                <a:solidFill>
                  <a:schemeClr val="bg2"/>
                </a:solidFill>
              </a:rPr>
              <a:t>n</a:t>
            </a:r>
            <a:r>
              <a:rPr lang="en-US" altLang="zh-CN" sz="2000" b="1" dirty="0">
                <a:solidFill>
                  <a:schemeClr val="bg2"/>
                </a:solidFill>
              </a:rPr>
              <a:t>,</a:t>
            </a:r>
            <a:r>
              <a:rPr lang="zh-CN" altLang="en-US" sz="2000" b="1" dirty="0">
                <a:solidFill>
                  <a:schemeClr val="bg2"/>
                </a:solidFill>
              </a:rPr>
              <a:t>并在介质表面薄层取一小体积</a:t>
            </a:r>
          </a:p>
          <a:p>
            <a:pPr algn="just">
              <a:lnSpc>
                <a:spcPct val="140000"/>
              </a:lnSpc>
            </a:pPr>
            <a:endParaRPr lang="zh-CN" altLang="en-US" sz="2000" b="1" dirty="0">
              <a:solidFill>
                <a:schemeClr val="bg2"/>
              </a:solidFill>
            </a:endParaRPr>
          </a:p>
          <a:p>
            <a:pPr algn="just">
              <a:lnSpc>
                <a:spcPct val="140000"/>
              </a:lnSpc>
            </a:pPr>
            <a:r>
              <a:rPr lang="zh-CN" altLang="en-US" sz="2000" b="1" dirty="0">
                <a:solidFill>
                  <a:schemeClr val="bg2"/>
                </a:solidFill>
              </a:rPr>
              <a:t>如图</a:t>
            </a:r>
            <a:r>
              <a:rPr lang="en-US" altLang="zh-CN" sz="2000" b="1" dirty="0">
                <a:solidFill>
                  <a:schemeClr val="bg2"/>
                </a:solidFill>
              </a:rPr>
              <a:t>4-5</a:t>
            </a:r>
            <a:r>
              <a:rPr lang="zh-CN" altLang="en-US" sz="2000" b="1" dirty="0">
                <a:solidFill>
                  <a:schemeClr val="bg2"/>
                </a:solidFill>
              </a:rPr>
              <a:t>，其中</a:t>
            </a:r>
            <a:r>
              <a:rPr lang="zh-CN" altLang="en-US" sz="2000" b="1" dirty="0" smtClean="0">
                <a:solidFill>
                  <a:schemeClr val="bg2"/>
                </a:solidFill>
              </a:rPr>
              <a:t>，</a:t>
            </a:r>
            <a:r>
              <a:rPr lang="en-US" altLang="zh-CN" sz="2000" i="1" dirty="0" err="1" smtClean="0">
                <a:solidFill>
                  <a:schemeClr val="bg2"/>
                </a:solidFill>
              </a:rPr>
              <a:t>d</a:t>
            </a:r>
            <a:r>
              <a:rPr lang="en-US" altLang="zh-CN" sz="2000" b="1" i="1" dirty="0" err="1" smtClean="0">
                <a:solidFill>
                  <a:schemeClr val="bg2"/>
                </a:solidFill>
              </a:rPr>
              <a:t>S</a:t>
            </a:r>
            <a:r>
              <a:rPr lang="en-US" altLang="zh-CN" sz="2000" b="1" dirty="0" smtClean="0">
                <a:solidFill>
                  <a:schemeClr val="bg2"/>
                </a:solidFill>
              </a:rPr>
              <a:t> = </a:t>
            </a:r>
            <a:r>
              <a:rPr lang="en-US" altLang="zh-CN" sz="2000" i="1" dirty="0" err="1" smtClean="0">
                <a:solidFill>
                  <a:schemeClr val="bg2"/>
                </a:solidFill>
              </a:rPr>
              <a:t>d</a:t>
            </a:r>
            <a:r>
              <a:rPr lang="en-US" altLang="zh-CN" sz="2000" b="1" i="1" dirty="0" err="1" smtClean="0">
                <a:solidFill>
                  <a:schemeClr val="bg2"/>
                </a:solidFill>
              </a:rPr>
              <a:t>Se</a:t>
            </a:r>
            <a:r>
              <a:rPr lang="en-US" altLang="zh-CN" sz="2000" baseline="-25000" dirty="0" err="1" smtClean="0">
                <a:solidFill>
                  <a:schemeClr val="bg2"/>
                </a:solidFill>
              </a:rPr>
              <a:t>n</a:t>
            </a:r>
            <a:r>
              <a:rPr lang="zh-CN" altLang="en-US" sz="2000" b="1" dirty="0" smtClean="0">
                <a:solidFill>
                  <a:schemeClr val="bg2"/>
                </a:solidFill>
              </a:rPr>
              <a:t>是</a:t>
            </a:r>
            <a:r>
              <a:rPr lang="zh-CN" altLang="en-US" sz="2000" b="1" dirty="0">
                <a:solidFill>
                  <a:schemeClr val="bg2"/>
                </a:solidFill>
              </a:rPr>
              <a:t>介质表面的面积元矢量，方向沿外法</a:t>
            </a:r>
            <a:r>
              <a:rPr lang="zh-CN" altLang="en-US" sz="2000" b="1" dirty="0" smtClean="0">
                <a:solidFill>
                  <a:schemeClr val="bg2"/>
                </a:solidFill>
              </a:rPr>
              <a:t>向</a:t>
            </a:r>
            <a:r>
              <a:rPr lang="en-US" altLang="zh-CN" sz="2000" b="1" i="1" dirty="0" err="1" smtClean="0">
                <a:solidFill>
                  <a:schemeClr val="bg2"/>
                </a:solidFill>
              </a:rPr>
              <a:t>e</a:t>
            </a:r>
            <a:r>
              <a:rPr lang="en-US" altLang="zh-CN" sz="2000" baseline="-25000" dirty="0" err="1" smtClean="0">
                <a:solidFill>
                  <a:schemeClr val="bg2"/>
                </a:solidFill>
              </a:rPr>
              <a:t>n</a:t>
            </a:r>
            <a:r>
              <a:rPr lang="zh-CN" altLang="en-US" sz="2000" b="1" dirty="0" smtClean="0">
                <a:solidFill>
                  <a:schemeClr val="bg2"/>
                </a:solidFill>
              </a:rPr>
              <a:t> </a:t>
            </a:r>
            <a:r>
              <a:rPr lang="en-US" altLang="zh-CN" sz="2000" b="1" dirty="0">
                <a:solidFill>
                  <a:schemeClr val="bg2"/>
                </a:solidFill>
              </a:rPr>
              <a:t>. </a:t>
            </a:r>
            <a:endParaRPr lang="en-US" altLang="zh-CN" sz="2000" b="1" dirty="0" smtClean="0">
              <a:solidFill>
                <a:schemeClr val="bg2"/>
              </a:solidFill>
            </a:endParaRPr>
          </a:p>
          <a:p>
            <a:pPr algn="just">
              <a:lnSpc>
                <a:spcPct val="140000"/>
              </a:lnSpc>
            </a:pPr>
            <a:r>
              <a:rPr lang="zh-CN" altLang="en-US" sz="20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则，这</a:t>
            </a:r>
            <a:r>
              <a:rPr lang="zh-CN" altLang="en-US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小体积内的极化电荷量为</a:t>
            </a:r>
          </a:p>
          <a:p>
            <a:pPr algn="just">
              <a:lnSpc>
                <a:spcPct val="140000"/>
              </a:lnSpc>
            </a:pPr>
            <a:endParaRPr lang="zh-CN" altLang="en-US" sz="2000" b="1" dirty="0">
              <a:solidFill>
                <a:schemeClr val="bg2"/>
              </a:solidFill>
            </a:endParaRPr>
          </a:p>
          <a:p>
            <a:pPr algn="just">
              <a:lnSpc>
                <a:spcPct val="140000"/>
              </a:lnSpc>
            </a:pPr>
            <a:endParaRPr lang="zh-CN" altLang="en-US" sz="2000" b="1" dirty="0">
              <a:solidFill>
                <a:schemeClr val="bg2"/>
              </a:solidFill>
            </a:endParaRPr>
          </a:p>
          <a:p>
            <a:pPr algn="just">
              <a:lnSpc>
                <a:spcPct val="140000"/>
              </a:lnSpc>
            </a:pPr>
            <a:r>
              <a:rPr lang="zh-CN" altLang="en-US" sz="2000" b="1" dirty="0">
                <a:solidFill>
                  <a:schemeClr val="bg2"/>
                </a:solidFill>
              </a:rPr>
              <a:t>由于这薄层的厚度仅为分子线度，</a:t>
            </a:r>
            <a:r>
              <a:rPr lang="zh-CN" altLang="en-US" sz="2000" b="1" dirty="0" smtClean="0">
                <a:solidFill>
                  <a:schemeClr val="bg2"/>
                </a:solidFill>
              </a:rPr>
              <a:t>因</a:t>
            </a:r>
          </a:p>
          <a:p>
            <a:pPr algn="just">
              <a:lnSpc>
                <a:spcPct val="140000"/>
              </a:lnSpc>
            </a:pPr>
            <a:r>
              <a:rPr lang="zh-CN" altLang="en-US" sz="2000" b="1" dirty="0" smtClean="0">
                <a:solidFill>
                  <a:schemeClr val="bg2"/>
                </a:solidFill>
              </a:rPr>
              <a:t>此可以将这薄层的电荷看成是面分布的，</a:t>
            </a:r>
          </a:p>
          <a:p>
            <a:pPr algn="just">
              <a:lnSpc>
                <a:spcPct val="140000"/>
              </a:lnSpc>
            </a:pPr>
            <a:r>
              <a:rPr lang="zh-CN" altLang="en-US" sz="2000" b="1" dirty="0" smtClean="0">
                <a:solidFill>
                  <a:schemeClr val="bg2"/>
                </a:solidFill>
              </a:rPr>
              <a:t>于是</a:t>
            </a:r>
            <a:r>
              <a:rPr lang="zh-CN" altLang="en-US" sz="2000" b="1" dirty="0">
                <a:solidFill>
                  <a:schemeClr val="bg2"/>
                </a:solidFill>
              </a:rPr>
              <a:t>得到</a:t>
            </a:r>
            <a:r>
              <a:rPr lang="zh-CN" altLang="en-US" sz="2000" b="1" dirty="0">
                <a:solidFill>
                  <a:srgbClr val="C00000"/>
                </a:solidFill>
              </a:rPr>
              <a:t>极化电荷面密度</a:t>
            </a:r>
          </a:p>
          <a:p>
            <a:pPr algn="just">
              <a:lnSpc>
                <a:spcPct val="140000"/>
              </a:lnSpc>
            </a:pPr>
            <a:endParaRPr lang="zh-CN" altLang="en-US" sz="2000" b="1" dirty="0">
              <a:solidFill>
                <a:schemeClr val="bg2"/>
              </a:solidFill>
            </a:endParaRPr>
          </a:p>
          <a:p>
            <a:pPr algn="just">
              <a:lnSpc>
                <a:spcPct val="140000"/>
              </a:lnSpc>
            </a:pPr>
            <a:r>
              <a:rPr lang="zh-CN" altLang="en-US" sz="2000" b="1" dirty="0">
                <a:solidFill>
                  <a:schemeClr val="bg2"/>
                </a:solidFill>
              </a:rPr>
              <a:t>                                                        </a:t>
            </a:r>
            <a:r>
              <a:rPr lang="en-US" altLang="zh-CN" sz="2000" b="1" dirty="0">
                <a:solidFill>
                  <a:schemeClr val="bg2"/>
                </a:solidFill>
              </a:rPr>
              <a:t>(4.1-6)</a:t>
            </a:r>
          </a:p>
          <a:p>
            <a:pPr algn="just">
              <a:lnSpc>
                <a:spcPct val="140000"/>
              </a:lnSpc>
            </a:pPr>
            <a:r>
              <a:rPr lang="zh-CN" altLang="en-US" sz="2000" b="1" dirty="0">
                <a:solidFill>
                  <a:schemeClr val="bg2"/>
                </a:solidFill>
              </a:rPr>
              <a:t>这里，</a:t>
            </a:r>
            <a:r>
              <a:rPr lang="en-US" altLang="zh-CN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P</a:t>
            </a:r>
            <a:r>
              <a:rPr lang="zh-CN" altLang="en-US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是介质表面某处的极化强度</a:t>
            </a:r>
            <a:r>
              <a:rPr lang="zh-CN" altLang="en-US" sz="2000" b="1" dirty="0" smtClean="0">
                <a:solidFill>
                  <a:schemeClr val="bg2"/>
                </a:solidFill>
              </a:rPr>
              <a:t>，</a:t>
            </a:r>
            <a:r>
              <a:rPr lang="en-US" altLang="zh-CN" sz="2000" b="1" i="1" dirty="0" err="1" smtClean="0">
                <a:solidFill>
                  <a:schemeClr val="bg2"/>
                </a:solidFill>
              </a:rPr>
              <a:t>e</a:t>
            </a:r>
            <a:r>
              <a:rPr lang="en-US" altLang="zh-CN" sz="2000" baseline="-25000" dirty="0" err="1" smtClean="0">
                <a:solidFill>
                  <a:schemeClr val="bg2"/>
                </a:solidFill>
              </a:rPr>
              <a:t>n</a:t>
            </a:r>
            <a:r>
              <a:rPr lang="zh-CN" altLang="en-US" sz="2000" b="1" dirty="0" smtClean="0">
                <a:solidFill>
                  <a:schemeClr val="bg2"/>
                </a:solidFill>
              </a:rPr>
              <a:t>是</a:t>
            </a:r>
            <a:r>
              <a:rPr lang="zh-CN" altLang="en-US" sz="2000" b="1" dirty="0">
                <a:solidFill>
                  <a:schemeClr val="bg2"/>
                </a:solidFill>
              </a:rPr>
              <a:t>该处的外法向单位矢量</a:t>
            </a:r>
            <a:r>
              <a:rPr lang="en-US" altLang="zh-CN" sz="2000" b="1" dirty="0">
                <a:solidFill>
                  <a:schemeClr val="bg2"/>
                </a:solidFill>
              </a:rPr>
              <a:t>. </a:t>
            </a:r>
          </a:p>
        </p:txBody>
      </p:sp>
      <p:graphicFrame>
        <p:nvGraphicFramePr>
          <p:cNvPr id="112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4336342"/>
              </p:ext>
            </p:extLst>
          </p:nvPr>
        </p:nvGraphicFramePr>
        <p:xfrm>
          <a:off x="2365375" y="1413669"/>
          <a:ext cx="28194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01" r:id="rId3" imgW="1409088" imgH="177723" progId="Equation.3">
                  <p:embed/>
                </p:oleObj>
              </mc:Choice>
              <mc:Fallback>
                <p:oleObj r:id="rId3" imgW="1409088" imgH="177723" progId="Equation.3">
                  <p:embed/>
                  <p:pic>
                    <p:nvPicPr>
                      <p:cNvPr id="1126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5375" y="1413669"/>
                        <a:ext cx="2819400" cy="36195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7966908"/>
              </p:ext>
            </p:extLst>
          </p:nvPr>
        </p:nvGraphicFramePr>
        <p:xfrm>
          <a:off x="966788" y="3014663"/>
          <a:ext cx="548640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02" r:id="rId5" imgW="2679700" imgH="241300" progId="Equation.3">
                  <p:embed/>
                </p:oleObj>
              </mc:Choice>
              <mc:Fallback>
                <p:oleObj r:id="rId5" imgW="2679700" imgH="241300" progId="Equation.3">
                  <p:embed/>
                  <p:pic>
                    <p:nvPicPr>
                      <p:cNvPr id="1127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6788" y="3014663"/>
                        <a:ext cx="5486400" cy="487363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6" name="Freeform 12"/>
          <p:cNvSpPr>
            <a:spLocks/>
          </p:cNvSpPr>
          <p:nvPr/>
        </p:nvSpPr>
        <p:spPr bwMode="auto">
          <a:xfrm>
            <a:off x="6019800" y="3708400"/>
            <a:ext cx="2806700" cy="2387600"/>
          </a:xfrm>
          <a:custGeom>
            <a:avLst/>
            <a:gdLst>
              <a:gd name="T0" fmla="*/ 752 w 2136"/>
              <a:gd name="T1" fmla="*/ 352 h 1576"/>
              <a:gd name="T2" fmla="*/ 664 w 2136"/>
              <a:gd name="T3" fmla="*/ 400 h 1576"/>
              <a:gd name="T4" fmla="*/ 616 w 2136"/>
              <a:gd name="T5" fmla="*/ 408 h 1576"/>
              <a:gd name="T6" fmla="*/ 392 w 2136"/>
              <a:gd name="T7" fmla="*/ 472 h 1576"/>
              <a:gd name="T8" fmla="*/ 256 w 2136"/>
              <a:gd name="T9" fmla="*/ 576 h 1576"/>
              <a:gd name="T10" fmla="*/ 200 w 2136"/>
              <a:gd name="T11" fmla="*/ 640 h 1576"/>
              <a:gd name="T12" fmla="*/ 112 w 2136"/>
              <a:gd name="T13" fmla="*/ 832 h 1576"/>
              <a:gd name="T14" fmla="*/ 16 w 2136"/>
              <a:gd name="T15" fmla="*/ 1120 h 1576"/>
              <a:gd name="T16" fmla="*/ 0 w 2136"/>
              <a:gd name="T17" fmla="*/ 1264 h 1576"/>
              <a:gd name="T18" fmla="*/ 24 w 2136"/>
              <a:gd name="T19" fmla="*/ 1432 h 1576"/>
              <a:gd name="T20" fmla="*/ 312 w 2136"/>
              <a:gd name="T21" fmla="*/ 1544 h 1576"/>
              <a:gd name="T22" fmla="*/ 600 w 2136"/>
              <a:gd name="T23" fmla="*/ 1576 h 1576"/>
              <a:gd name="T24" fmla="*/ 1000 w 2136"/>
              <a:gd name="T25" fmla="*/ 1568 h 1576"/>
              <a:gd name="T26" fmla="*/ 1096 w 2136"/>
              <a:gd name="T27" fmla="*/ 1552 h 1576"/>
              <a:gd name="T28" fmla="*/ 1144 w 2136"/>
              <a:gd name="T29" fmla="*/ 1544 h 1576"/>
              <a:gd name="T30" fmla="*/ 1656 w 2136"/>
              <a:gd name="T31" fmla="*/ 1424 h 1576"/>
              <a:gd name="T32" fmla="*/ 1776 w 2136"/>
              <a:gd name="T33" fmla="*/ 1248 h 1576"/>
              <a:gd name="T34" fmla="*/ 1944 w 2136"/>
              <a:gd name="T35" fmla="*/ 1056 h 1576"/>
              <a:gd name="T36" fmla="*/ 2032 w 2136"/>
              <a:gd name="T37" fmla="*/ 768 h 1576"/>
              <a:gd name="T38" fmla="*/ 2136 w 2136"/>
              <a:gd name="T39" fmla="*/ 424 h 1576"/>
              <a:gd name="T40" fmla="*/ 2064 w 2136"/>
              <a:gd name="T41" fmla="*/ 168 h 1576"/>
              <a:gd name="T42" fmla="*/ 2032 w 2136"/>
              <a:gd name="T43" fmla="*/ 120 h 1576"/>
              <a:gd name="T44" fmla="*/ 1896 w 2136"/>
              <a:gd name="T45" fmla="*/ 24 h 1576"/>
              <a:gd name="T46" fmla="*/ 1808 w 2136"/>
              <a:gd name="T47" fmla="*/ 0 h 1576"/>
              <a:gd name="T48" fmla="*/ 1304 w 2136"/>
              <a:gd name="T49" fmla="*/ 8 h 1576"/>
              <a:gd name="T50" fmla="*/ 1224 w 2136"/>
              <a:gd name="T51" fmla="*/ 32 h 1576"/>
              <a:gd name="T52" fmla="*/ 1064 w 2136"/>
              <a:gd name="T53" fmla="*/ 64 h 1576"/>
              <a:gd name="T54" fmla="*/ 848 w 2136"/>
              <a:gd name="T55" fmla="*/ 168 h 1576"/>
              <a:gd name="T56" fmla="*/ 800 w 2136"/>
              <a:gd name="T57" fmla="*/ 216 h 1576"/>
              <a:gd name="T58" fmla="*/ 776 w 2136"/>
              <a:gd name="T59" fmla="*/ 240 h 1576"/>
              <a:gd name="T60" fmla="*/ 744 w 2136"/>
              <a:gd name="T61" fmla="*/ 320 h 1576"/>
              <a:gd name="T62" fmla="*/ 752 w 2136"/>
              <a:gd name="T63" fmla="*/ 352 h 1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136" h="1576">
                <a:moveTo>
                  <a:pt x="752" y="352"/>
                </a:moveTo>
                <a:cubicBezTo>
                  <a:pt x="716" y="364"/>
                  <a:pt x="692" y="389"/>
                  <a:pt x="664" y="400"/>
                </a:cubicBezTo>
                <a:cubicBezTo>
                  <a:pt x="649" y="406"/>
                  <a:pt x="632" y="405"/>
                  <a:pt x="616" y="408"/>
                </a:cubicBezTo>
                <a:cubicBezTo>
                  <a:pt x="544" y="435"/>
                  <a:pt x="468" y="459"/>
                  <a:pt x="392" y="472"/>
                </a:cubicBezTo>
                <a:cubicBezTo>
                  <a:pt x="347" y="506"/>
                  <a:pt x="296" y="536"/>
                  <a:pt x="256" y="576"/>
                </a:cubicBezTo>
                <a:cubicBezTo>
                  <a:pt x="252" y="580"/>
                  <a:pt x="202" y="638"/>
                  <a:pt x="200" y="640"/>
                </a:cubicBezTo>
                <a:cubicBezTo>
                  <a:pt x="178" y="707"/>
                  <a:pt x="139" y="765"/>
                  <a:pt x="112" y="832"/>
                </a:cubicBezTo>
                <a:cubicBezTo>
                  <a:pt x="74" y="928"/>
                  <a:pt x="63" y="1027"/>
                  <a:pt x="16" y="1120"/>
                </a:cubicBezTo>
                <a:cubicBezTo>
                  <a:pt x="7" y="1171"/>
                  <a:pt x="0" y="1208"/>
                  <a:pt x="0" y="1264"/>
                </a:cubicBezTo>
                <a:cubicBezTo>
                  <a:pt x="0" y="1286"/>
                  <a:pt x="1" y="1402"/>
                  <a:pt x="24" y="1432"/>
                </a:cubicBezTo>
                <a:cubicBezTo>
                  <a:pt x="92" y="1519"/>
                  <a:pt x="209" y="1534"/>
                  <a:pt x="312" y="1544"/>
                </a:cubicBezTo>
                <a:cubicBezTo>
                  <a:pt x="408" y="1576"/>
                  <a:pt x="497" y="1571"/>
                  <a:pt x="600" y="1576"/>
                </a:cubicBezTo>
                <a:cubicBezTo>
                  <a:pt x="733" y="1573"/>
                  <a:pt x="867" y="1574"/>
                  <a:pt x="1000" y="1568"/>
                </a:cubicBezTo>
                <a:cubicBezTo>
                  <a:pt x="1032" y="1566"/>
                  <a:pt x="1064" y="1557"/>
                  <a:pt x="1096" y="1552"/>
                </a:cubicBezTo>
                <a:cubicBezTo>
                  <a:pt x="1112" y="1549"/>
                  <a:pt x="1144" y="1544"/>
                  <a:pt x="1144" y="1544"/>
                </a:cubicBezTo>
                <a:cubicBezTo>
                  <a:pt x="1310" y="1482"/>
                  <a:pt x="1490" y="1486"/>
                  <a:pt x="1656" y="1424"/>
                </a:cubicBezTo>
                <a:cubicBezTo>
                  <a:pt x="1710" y="1370"/>
                  <a:pt x="1730" y="1309"/>
                  <a:pt x="1776" y="1248"/>
                </a:cubicBezTo>
                <a:cubicBezTo>
                  <a:pt x="1828" y="1178"/>
                  <a:pt x="1904" y="1135"/>
                  <a:pt x="1944" y="1056"/>
                </a:cubicBezTo>
                <a:cubicBezTo>
                  <a:pt x="1961" y="957"/>
                  <a:pt x="1957" y="843"/>
                  <a:pt x="2032" y="768"/>
                </a:cubicBezTo>
                <a:cubicBezTo>
                  <a:pt x="2070" y="654"/>
                  <a:pt x="2116" y="544"/>
                  <a:pt x="2136" y="424"/>
                </a:cubicBezTo>
                <a:cubicBezTo>
                  <a:pt x="2127" y="274"/>
                  <a:pt x="2135" y="275"/>
                  <a:pt x="2064" y="168"/>
                </a:cubicBezTo>
                <a:cubicBezTo>
                  <a:pt x="2053" y="152"/>
                  <a:pt x="2048" y="131"/>
                  <a:pt x="2032" y="120"/>
                </a:cubicBezTo>
                <a:cubicBezTo>
                  <a:pt x="1986" y="89"/>
                  <a:pt x="1947" y="46"/>
                  <a:pt x="1896" y="24"/>
                </a:cubicBezTo>
                <a:cubicBezTo>
                  <a:pt x="1868" y="12"/>
                  <a:pt x="1808" y="0"/>
                  <a:pt x="1808" y="0"/>
                </a:cubicBezTo>
                <a:cubicBezTo>
                  <a:pt x="1640" y="3"/>
                  <a:pt x="1472" y="3"/>
                  <a:pt x="1304" y="8"/>
                </a:cubicBezTo>
                <a:cubicBezTo>
                  <a:pt x="1288" y="8"/>
                  <a:pt x="1232" y="30"/>
                  <a:pt x="1224" y="32"/>
                </a:cubicBezTo>
                <a:cubicBezTo>
                  <a:pt x="1172" y="42"/>
                  <a:pt x="1115" y="51"/>
                  <a:pt x="1064" y="64"/>
                </a:cubicBezTo>
                <a:cubicBezTo>
                  <a:pt x="994" y="81"/>
                  <a:pt x="899" y="117"/>
                  <a:pt x="848" y="168"/>
                </a:cubicBezTo>
                <a:cubicBezTo>
                  <a:pt x="832" y="184"/>
                  <a:pt x="816" y="200"/>
                  <a:pt x="800" y="216"/>
                </a:cubicBezTo>
                <a:cubicBezTo>
                  <a:pt x="792" y="224"/>
                  <a:pt x="776" y="240"/>
                  <a:pt x="776" y="240"/>
                </a:cubicBezTo>
                <a:cubicBezTo>
                  <a:pt x="768" y="273"/>
                  <a:pt x="757" y="291"/>
                  <a:pt x="744" y="320"/>
                </a:cubicBezTo>
                <a:cubicBezTo>
                  <a:pt x="716" y="383"/>
                  <a:pt x="719" y="374"/>
                  <a:pt x="752" y="352"/>
                </a:cubicBezTo>
                <a:close/>
              </a:path>
            </a:pathLst>
          </a:custGeom>
          <a:solidFill>
            <a:srgbClr val="009900"/>
          </a:solidFill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77" name="Oval 13"/>
          <p:cNvSpPr>
            <a:spLocks noChangeArrowheads="1"/>
          </p:cNvSpPr>
          <p:nvPr/>
        </p:nvSpPr>
        <p:spPr bwMode="auto">
          <a:xfrm>
            <a:off x="8382000" y="3733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78" name="Oval 14"/>
          <p:cNvSpPr>
            <a:spLocks noChangeArrowheads="1"/>
          </p:cNvSpPr>
          <p:nvPr/>
        </p:nvSpPr>
        <p:spPr bwMode="auto">
          <a:xfrm>
            <a:off x="7924800" y="3733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79" name="Oval 15"/>
          <p:cNvSpPr>
            <a:spLocks noChangeArrowheads="1"/>
          </p:cNvSpPr>
          <p:nvPr/>
        </p:nvSpPr>
        <p:spPr bwMode="auto">
          <a:xfrm>
            <a:off x="7162800" y="4038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80" name="Oval 16"/>
          <p:cNvSpPr>
            <a:spLocks noChangeArrowheads="1"/>
          </p:cNvSpPr>
          <p:nvPr/>
        </p:nvSpPr>
        <p:spPr bwMode="auto">
          <a:xfrm>
            <a:off x="8534400" y="4800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81" name="Oval 17"/>
          <p:cNvSpPr>
            <a:spLocks noChangeArrowheads="1"/>
          </p:cNvSpPr>
          <p:nvPr/>
        </p:nvSpPr>
        <p:spPr bwMode="auto">
          <a:xfrm>
            <a:off x="8686800" y="4191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82" name="Oval 18"/>
          <p:cNvSpPr>
            <a:spLocks noChangeArrowheads="1"/>
          </p:cNvSpPr>
          <p:nvPr/>
        </p:nvSpPr>
        <p:spPr bwMode="auto">
          <a:xfrm>
            <a:off x="7162800" y="4495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83" name="Oval 19"/>
          <p:cNvSpPr>
            <a:spLocks noChangeArrowheads="1"/>
          </p:cNvSpPr>
          <p:nvPr/>
        </p:nvSpPr>
        <p:spPr bwMode="auto">
          <a:xfrm>
            <a:off x="7924800" y="4800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84" name="Oval 20"/>
          <p:cNvSpPr>
            <a:spLocks noChangeArrowheads="1"/>
          </p:cNvSpPr>
          <p:nvPr/>
        </p:nvSpPr>
        <p:spPr bwMode="auto">
          <a:xfrm>
            <a:off x="7467600" y="4191000"/>
            <a:ext cx="152400" cy="152400"/>
          </a:xfrm>
          <a:prstGeom prst="ellipse">
            <a:avLst/>
          </a:prstGeom>
          <a:solidFill>
            <a:srgbClr val="0066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85" name="Oval 21"/>
          <p:cNvSpPr>
            <a:spLocks noChangeArrowheads="1"/>
          </p:cNvSpPr>
          <p:nvPr/>
        </p:nvSpPr>
        <p:spPr bwMode="auto">
          <a:xfrm>
            <a:off x="7924800" y="4267200"/>
            <a:ext cx="152400" cy="152400"/>
          </a:xfrm>
          <a:prstGeom prst="ellipse">
            <a:avLst/>
          </a:prstGeom>
          <a:solidFill>
            <a:srgbClr val="0066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86" name="Oval 22"/>
          <p:cNvSpPr>
            <a:spLocks noChangeArrowheads="1"/>
          </p:cNvSpPr>
          <p:nvPr/>
        </p:nvSpPr>
        <p:spPr bwMode="auto">
          <a:xfrm>
            <a:off x="8153400" y="4648200"/>
            <a:ext cx="152400" cy="152400"/>
          </a:xfrm>
          <a:prstGeom prst="ellipse">
            <a:avLst/>
          </a:prstGeom>
          <a:solidFill>
            <a:srgbClr val="0066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87" name="Oval 23"/>
          <p:cNvSpPr>
            <a:spLocks noChangeArrowheads="1"/>
          </p:cNvSpPr>
          <p:nvPr/>
        </p:nvSpPr>
        <p:spPr bwMode="auto">
          <a:xfrm>
            <a:off x="8077200" y="5257800"/>
            <a:ext cx="152400" cy="152400"/>
          </a:xfrm>
          <a:prstGeom prst="ellipse">
            <a:avLst/>
          </a:prstGeom>
          <a:solidFill>
            <a:srgbClr val="0066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88" name="Oval 24"/>
          <p:cNvSpPr>
            <a:spLocks noChangeArrowheads="1"/>
          </p:cNvSpPr>
          <p:nvPr/>
        </p:nvSpPr>
        <p:spPr bwMode="auto">
          <a:xfrm>
            <a:off x="6705600" y="4495800"/>
            <a:ext cx="152400" cy="152400"/>
          </a:xfrm>
          <a:prstGeom prst="ellipse">
            <a:avLst/>
          </a:prstGeom>
          <a:solidFill>
            <a:srgbClr val="0066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89" name="Line 25"/>
          <p:cNvSpPr>
            <a:spLocks noChangeShapeType="1"/>
          </p:cNvSpPr>
          <p:nvPr/>
        </p:nvSpPr>
        <p:spPr bwMode="auto">
          <a:xfrm flipV="1">
            <a:off x="8077200" y="3886200"/>
            <a:ext cx="3810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90" name="Line 26"/>
          <p:cNvSpPr>
            <a:spLocks noChangeShapeType="1"/>
          </p:cNvSpPr>
          <p:nvPr/>
        </p:nvSpPr>
        <p:spPr bwMode="auto">
          <a:xfrm flipV="1">
            <a:off x="7620000" y="3810000"/>
            <a:ext cx="3810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91" name="Line 27"/>
          <p:cNvSpPr>
            <a:spLocks noChangeShapeType="1"/>
          </p:cNvSpPr>
          <p:nvPr/>
        </p:nvSpPr>
        <p:spPr bwMode="auto">
          <a:xfrm flipV="1">
            <a:off x="8305800" y="4267200"/>
            <a:ext cx="3810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92" name="Oval 28"/>
          <p:cNvSpPr>
            <a:spLocks noChangeArrowheads="1"/>
          </p:cNvSpPr>
          <p:nvPr/>
        </p:nvSpPr>
        <p:spPr bwMode="auto">
          <a:xfrm>
            <a:off x="7696200" y="4495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93" name="Line 29"/>
          <p:cNvSpPr>
            <a:spLocks noChangeShapeType="1"/>
          </p:cNvSpPr>
          <p:nvPr/>
        </p:nvSpPr>
        <p:spPr bwMode="auto">
          <a:xfrm flipV="1">
            <a:off x="8229600" y="4876800"/>
            <a:ext cx="3810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94" name="Oval 30"/>
          <p:cNvSpPr>
            <a:spLocks noChangeArrowheads="1"/>
          </p:cNvSpPr>
          <p:nvPr/>
        </p:nvSpPr>
        <p:spPr bwMode="auto">
          <a:xfrm>
            <a:off x="6705600" y="4953000"/>
            <a:ext cx="152400" cy="152400"/>
          </a:xfrm>
          <a:prstGeom prst="ellipse">
            <a:avLst/>
          </a:prstGeom>
          <a:solidFill>
            <a:srgbClr val="0066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95" name="Oval 31"/>
          <p:cNvSpPr>
            <a:spLocks noChangeArrowheads="1"/>
          </p:cNvSpPr>
          <p:nvPr/>
        </p:nvSpPr>
        <p:spPr bwMode="auto">
          <a:xfrm>
            <a:off x="7162800" y="4953000"/>
            <a:ext cx="152400" cy="152400"/>
          </a:xfrm>
          <a:prstGeom prst="ellipse">
            <a:avLst/>
          </a:prstGeom>
          <a:solidFill>
            <a:srgbClr val="0066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96" name="Oval 32"/>
          <p:cNvSpPr>
            <a:spLocks noChangeArrowheads="1"/>
          </p:cNvSpPr>
          <p:nvPr/>
        </p:nvSpPr>
        <p:spPr bwMode="auto">
          <a:xfrm>
            <a:off x="7467600" y="5257800"/>
            <a:ext cx="152400" cy="152400"/>
          </a:xfrm>
          <a:prstGeom prst="ellipse">
            <a:avLst/>
          </a:prstGeom>
          <a:solidFill>
            <a:srgbClr val="0066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97" name="Line 33"/>
          <p:cNvSpPr>
            <a:spLocks noChangeShapeType="1"/>
          </p:cNvSpPr>
          <p:nvPr/>
        </p:nvSpPr>
        <p:spPr bwMode="auto">
          <a:xfrm flipV="1">
            <a:off x="7315200" y="4572000"/>
            <a:ext cx="3810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98" name="Line 34"/>
          <p:cNvSpPr>
            <a:spLocks noChangeShapeType="1"/>
          </p:cNvSpPr>
          <p:nvPr/>
        </p:nvSpPr>
        <p:spPr bwMode="auto">
          <a:xfrm flipV="1">
            <a:off x="6858000" y="4114800"/>
            <a:ext cx="3810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99" name="Line 35"/>
          <p:cNvSpPr>
            <a:spLocks noChangeShapeType="1"/>
          </p:cNvSpPr>
          <p:nvPr/>
        </p:nvSpPr>
        <p:spPr bwMode="auto">
          <a:xfrm flipV="1">
            <a:off x="7620000" y="4876800"/>
            <a:ext cx="3810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300" name="Line 36"/>
          <p:cNvSpPr>
            <a:spLocks noChangeShapeType="1"/>
          </p:cNvSpPr>
          <p:nvPr/>
        </p:nvSpPr>
        <p:spPr bwMode="auto">
          <a:xfrm flipV="1">
            <a:off x="6858000" y="4572000"/>
            <a:ext cx="3810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301" name="Oval 37"/>
          <p:cNvSpPr>
            <a:spLocks noChangeArrowheads="1"/>
          </p:cNvSpPr>
          <p:nvPr/>
        </p:nvSpPr>
        <p:spPr bwMode="auto">
          <a:xfrm>
            <a:off x="6858000" y="5334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302" name="Oval 38"/>
          <p:cNvSpPr>
            <a:spLocks noChangeArrowheads="1"/>
          </p:cNvSpPr>
          <p:nvPr/>
        </p:nvSpPr>
        <p:spPr bwMode="auto">
          <a:xfrm>
            <a:off x="6477000" y="5105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303" name="Oval 39"/>
          <p:cNvSpPr>
            <a:spLocks noChangeArrowheads="1"/>
          </p:cNvSpPr>
          <p:nvPr/>
        </p:nvSpPr>
        <p:spPr bwMode="auto">
          <a:xfrm>
            <a:off x="6858000" y="5943600"/>
            <a:ext cx="152400" cy="152400"/>
          </a:xfrm>
          <a:prstGeom prst="ellipse">
            <a:avLst/>
          </a:prstGeom>
          <a:solidFill>
            <a:srgbClr val="0066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304" name="Oval 40"/>
          <p:cNvSpPr>
            <a:spLocks noChangeArrowheads="1"/>
          </p:cNvSpPr>
          <p:nvPr/>
        </p:nvSpPr>
        <p:spPr bwMode="auto">
          <a:xfrm>
            <a:off x="7315200" y="5486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305" name="Oval 41"/>
          <p:cNvSpPr>
            <a:spLocks noChangeArrowheads="1"/>
          </p:cNvSpPr>
          <p:nvPr/>
        </p:nvSpPr>
        <p:spPr bwMode="auto">
          <a:xfrm>
            <a:off x="6248400" y="5867400"/>
            <a:ext cx="152400" cy="152400"/>
          </a:xfrm>
          <a:prstGeom prst="ellipse">
            <a:avLst/>
          </a:prstGeom>
          <a:solidFill>
            <a:srgbClr val="0066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306" name="Oval 42"/>
          <p:cNvSpPr>
            <a:spLocks noChangeArrowheads="1"/>
          </p:cNvSpPr>
          <p:nvPr/>
        </p:nvSpPr>
        <p:spPr bwMode="auto">
          <a:xfrm>
            <a:off x="6019800" y="5562600"/>
            <a:ext cx="152400" cy="152400"/>
          </a:xfrm>
          <a:prstGeom prst="ellipse">
            <a:avLst/>
          </a:prstGeom>
          <a:solidFill>
            <a:srgbClr val="0066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307" name="Line 43"/>
          <p:cNvSpPr>
            <a:spLocks noChangeShapeType="1"/>
          </p:cNvSpPr>
          <p:nvPr/>
        </p:nvSpPr>
        <p:spPr bwMode="auto">
          <a:xfrm flipV="1">
            <a:off x="6477000" y="5486400"/>
            <a:ext cx="3810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308" name="Line 44"/>
          <p:cNvSpPr>
            <a:spLocks noChangeShapeType="1"/>
          </p:cNvSpPr>
          <p:nvPr/>
        </p:nvSpPr>
        <p:spPr bwMode="auto">
          <a:xfrm flipV="1">
            <a:off x="6172200" y="5181600"/>
            <a:ext cx="3810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309" name="Line 45"/>
          <p:cNvSpPr>
            <a:spLocks noChangeShapeType="1"/>
          </p:cNvSpPr>
          <p:nvPr/>
        </p:nvSpPr>
        <p:spPr bwMode="auto">
          <a:xfrm flipV="1">
            <a:off x="7010400" y="5562600"/>
            <a:ext cx="3810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310" name="Oval 46"/>
          <p:cNvSpPr>
            <a:spLocks noChangeArrowheads="1"/>
          </p:cNvSpPr>
          <p:nvPr/>
        </p:nvSpPr>
        <p:spPr bwMode="auto">
          <a:xfrm>
            <a:off x="7848600" y="5486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311" name="Oval 47"/>
          <p:cNvSpPr>
            <a:spLocks noChangeArrowheads="1"/>
          </p:cNvSpPr>
          <p:nvPr/>
        </p:nvSpPr>
        <p:spPr bwMode="auto">
          <a:xfrm>
            <a:off x="7391400" y="5943600"/>
            <a:ext cx="152400" cy="152400"/>
          </a:xfrm>
          <a:prstGeom prst="ellipse">
            <a:avLst/>
          </a:prstGeom>
          <a:solidFill>
            <a:srgbClr val="0066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312" name="Line 48"/>
          <p:cNvSpPr>
            <a:spLocks noChangeShapeType="1"/>
          </p:cNvSpPr>
          <p:nvPr/>
        </p:nvSpPr>
        <p:spPr bwMode="auto">
          <a:xfrm flipV="1">
            <a:off x="7543800" y="5562600"/>
            <a:ext cx="3810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313" name="Oval 49"/>
          <p:cNvSpPr>
            <a:spLocks noChangeArrowheads="1"/>
          </p:cNvSpPr>
          <p:nvPr/>
        </p:nvSpPr>
        <p:spPr bwMode="auto">
          <a:xfrm>
            <a:off x="6096000" y="5029200"/>
            <a:ext cx="152400" cy="152400"/>
          </a:xfrm>
          <a:prstGeom prst="ellipse">
            <a:avLst/>
          </a:prstGeom>
          <a:solidFill>
            <a:srgbClr val="0066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314" name="Oval 50"/>
          <p:cNvSpPr>
            <a:spLocks noChangeArrowheads="1"/>
          </p:cNvSpPr>
          <p:nvPr/>
        </p:nvSpPr>
        <p:spPr bwMode="auto">
          <a:xfrm>
            <a:off x="6553200" y="4572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315" name="Line 51"/>
          <p:cNvSpPr>
            <a:spLocks noChangeShapeType="1"/>
          </p:cNvSpPr>
          <p:nvPr/>
        </p:nvSpPr>
        <p:spPr bwMode="auto">
          <a:xfrm flipV="1">
            <a:off x="6248400" y="4648200"/>
            <a:ext cx="3810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316" name="Oval 52"/>
          <p:cNvSpPr>
            <a:spLocks noChangeArrowheads="1"/>
          </p:cNvSpPr>
          <p:nvPr/>
        </p:nvSpPr>
        <p:spPr bwMode="auto">
          <a:xfrm>
            <a:off x="7924800" y="5791200"/>
            <a:ext cx="152400" cy="152400"/>
          </a:xfrm>
          <a:prstGeom prst="ellipse">
            <a:avLst/>
          </a:prstGeom>
          <a:solidFill>
            <a:srgbClr val="0066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317" name="Oval 53"/>
          <p:cNvSpPr>
            <a:spLocks noChangeArrowheads="1"/>
          </p:cNvSpPr>
          <p:nvPr/>
        </p:nvSpPr>
        <p:spPr bwMode="auto">
          <a:xfrm>
            <a:off x="8382000" y="5334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318" name="Line 54"/>
          <p:cNvSpPr>
            <a:spLocks noChangeShapeType="1"/>
          </p:cNvSpPr>
          <p:nvPr/>
        </p:nvSpPr>
        <p:spPr bwMode="auto">
          <a:xfrm flipV="1">
            <a:off x="8077200" y="5410200"/>
            <a:ext cx="3810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319" name="Freeform 55"/>
          <p:cNvSpPr>
            <a:spLocks/>
          </p:cNvSpPr>
          <p:nvPr/>
        </p:nvSpPr>
        <p:spPr bwMode="auto">
          <a:xfrm>
            <a:off x="6319838" y="4038600"/>
            <a:ext cx="2252662" cy="1763713"/>
          </a:xfrm>
          <a:custGeom>
            <a:avLst/>
            <a:gdLst>
              <a:gd name="T0" fmla="*/ 35 w 1419"/>
              <a:gd name="T1" fmla="*/ 640 h 1111"/>
              <a:gd name="T2" fmla="*/ 107 w 1419"/>
              <a:gd name="T3" fmla="*/ 584 h 1111"/>
              <a:gd name="T4" fmla="*/ 243 w 1419"/>
              <a:gd name="T5" fmla="*/ 472 h 1111"/>
              <a:gd name="T6" fmla="*/ 323 w 1419"/>
              <a:gd name="T7" fmla="*/ 376 h 1111"/>
              <a:gd name="T8" fmla="*/ 347 w 1419"/>
              <a:gd name="T9" fmla="*/ 360 h 1111"/>
              <a:gd name="T10" fmla="*/ 395 w 1419"/>
              <a:gd name="T11" fmla="*/ 312 h 1111"/>
              <a:gd name="T12" fmla="*/ 491 w 1419"/>
              <a:gd name="T13" fmla="*/ 248 h 1111"/>
              <a:gd name="T14" fmla="*/ 539 w 1419"/>
              <a:gd name="T15" fmla="*/ 216 h 1111"/>
              <a:gd name="T16" fmla="*/ 595 w 1419"/>
              <a:gd name="T17" fmla="*/ 152 h 1111"/>
              <a:gd name="T18" fmla="*/ 627 w 1419"/>
              <a:gd name="T19" fmla="*/ 104 h 1111"/>
              <a:gd name="T20" fmla="*/ 755 w 1419"/>
              <a:gd name="T21" fmla="*/ 40 h 1111"/>
              <a:gd name="T22" fmla="*/ 835 w 1419"/>
              <a:gd name="T23" fmla="*/ 0 h 1111"/>
              <a:gd name="T24" fmla="*/ 1123 w 1419"/>
              <a:gd name="T25" fmla="*/ 8 h 1111"/>
              <a:gd name="T26" fmla="*/ 1219 w 1419"/>
              <a:gd name="T27" fmla="*/ 56 h 1111"/>
              <a:gd name="T28" fmla="*/ 1315 w 1419"/>
              <a:gd name="T29" fmla="*/ 88 h 1111"/>
              <a:gd name="T30" fmla="*/ 1387 w 1419"/>
              <a:gd name="T31" fmla="*/ 144 h 1111"/>
              <a:gd name="T32" fmla="*/ 1403 w 1419"/>
              <a:gd name="T33" fmla="*/ 200 h 1111"/>
              <a:gd name="T34" fmla="*/ 1419 w 1419"/>
              <a:gd name="T35" fmla="*/ 248 h 1111"/>
              <a:gd name="T36" fmla="*/ 1379 w 1419"/>
              <a:gd name="T37" fmla="*/ 432 h 1111"/>
              <a:gd name="T38" fmla="*/ 1347 w 1419"/>
              <a:gd name="T39" fmla="*/ 504 h 1111"/>
              <a:gd name="T40" fmla="*/ 1323 w 1419"/>
              <a:gd name="T41" fmla="*/ 632 h 1111"/>
              <a:gd name="T42" fmla="*/ 1291 w 1419"/>
              <a:gd name="T43" fmla="*/ 680 h 1111"/>
              <a:gd name="T44" fmla="*/ 1243 w 1419"/>
              <a:gd name="T45" fmla="*/ 800 h 1111"/>
              <a:gd name="T46" fmla="*/ 1179 w 1419"/>
              <a:gd name="T47" fmla="*/ 896 h 1111"/>
              <a:gd name="T48" fmla="*/ 1107 w 1419"/>
              <a:gd name="T49" fmla="*/ 984 h 1111"/>
              <a:gd name="T50" fmla="*/ 1019 w 1419"/>
              <a:gd name="T51" fmla="*/ 1032 h 1111"/>
              <a:gd name="T52" fmla="*/ 731 w 1419"/>
              <a:gd name="T53" fmla="*/ 1080 h 1111"/>
              <a:gd name="T54" fmla="*/ 579 w 1419"/>
              <a:gd name="T55" fmla="*/ 1104 h 1111"/>
              <a:gd name="T56" fmla="*/ 331 w 1419"/>
              <a:gd name="T57" fmla="*/ 1080 h 1111"/>
              <a:gd name="T58" fmla="*/ 243 w 1419"/>
              <a:gd name="T59" fmla="*/ 1056 h 1111"/>
              <a:gd name="T60" fmla="*/ 195 w 1419"/>
              <a:gd name="T61" fmla="*/ 1040 h 1111"/>
              <a:gd name="T62" fmla="*/ 83 w 1419"/>
              <a:gd name="T63" fmla="*/ 976 h 1111"/>
              <a:gd name="T64" fmla="*/ 27 w 1419"/>
              <a:gd name="T65" fmla="*/ 880 h 1111"/>
              <a:gd name="T66" fmla="*/ 3 w 1419"/>
              <a:gd name="T67" fmla="*/ 832 h 1111"/>
              <a:gd name="T68" fmla="*/ 27 w 1419"/>
              <a:gd name="T69" fmla="*/ 680 h 1111"/>
              <a:gd name="T70" fmla="*/ 67 w 1419"/>
              <a:gd name="T71" fmla="*/ 632 h 1111"/>
              <a:gd name="T72" fmla="*/ 83 w 1419"/>
              <a:gd name="T73" fmla="*/ 608 h 1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19" h="1111">
                <a:moveTo>
                  <a:pt x="35" y="640"/>
                </a:moveTo>
                <a:cubicBezTo>
                  <a:pt x="89" y="586"/>
                  <a:pt x="62" y="599"/>
                  <a:pt x="107" y="584"/>
                </a:cubicBezTo>
                <a:cubicBezTo>
                  <a:pt x="138" y="537"/>
                  <a:pt x="201" y="510"/>
                  <a:pt x="243" y="472"/>
                </a:cubicBezTo>
                <a:cubicBezTo>
                  <a:pt x="293" y="427"/>
                  <a:pt x="288" y="429"/>
                  <a:pt x="323" y="376"/>
                </a:cubicBezTo>
                <a:cubicBezTo>
                  <a:pt x="328" y="368"/>
                  <a:pt x="340" y="366"/>
                  <a:pt x="347" y="360"/>
                </a:cubicBezTo>
                <a:cubicBezTo>
                  <a:pt x="364" y="345"/>
                  <a:pt x="379" y="328"/>
                  <a:pt x="395" y="312"/>
                </a:cubicBezTo>
                <a:cubicBezTo>
                  <a:pt x="423" y="284"/>
                  <a:pt x="457" y="267"/>
                  <a:pt x="491" y="248"/>
                </a:cubicBezTo>
                <a:cubicBezTo>
                  <a:pt x="508" y="239"/>
                  <a:pt x="539" y="216"/>
                  <a:pt x="539" y="216"/>
                </a:cubicBezTo>
                <a:cubicBezTo>
                  <a:pt x="576" y="160"/>
                  <a:pt x="555" y="179"/>
                  <a:pt x="595" y="152"/>
                </a:cubicBezTo>
                <a:cubicBezTo>
                  <a:pt x="606" y="136"/>
                  <a:pt x="616" y="120"/>
                  <a:pt x="627" y="104"/>
                </a:cubicBezTo>
                <a:cubicBezTo>
                  <a:pt x="647" y="73"/>
                  <a:pt x="720" y="63"/>
                  <a:pt x="755" y="40"/>
                </a:cubicBezTo>
                <a:cubicBezTo>
                  <a:pt x="778" y="6"/>
                  <a:pt x="794" y="8"/>
                  <a:pt x="835" y="0"/>
                </a:cubicBezTo>
                <a:cubicBezTo>
                  <a:pt x="931" y="3"/>
                  <a:pt x="1027" y="1"/>
                  <a:pt x="1123" y="8"/>
                </a:cubicBezTo>
                <a:cubicBezTo>
                  <a:pt x="1192" y="13"/>
                  <a:pt x="1154" y="34"/>
                  <a:pt x="1219" y="56"/>
                </a:cubicBezTo>
                <a:cubicBezTo>
                  <a:pt x="1251" y="67"/>
                  <a:pt x="1283" y="77"/>
                  <a:pt x="1315" y="88"/>
                </a:cubicBezTo>
                <a:cubicBezTo>
                  <a:pt x="1342" y="97"/>
                  <a:pt x="1363" y="128"/>
                  <a:pt x="1387" y="144"/>
                </a:cubicBezTo>
                <a:cubicBezTo>
                  <a:pt x="1414" y="225"/>
                  <a:pt x="1373" y="100"/>
                  <a:pt x="1403" y="200"/>
                </a:cubicBezTo>
                <a:cubicBezTo>
                  <a:pt x="1408" y="216"/>
                  <a:pt x="1419" y="248"/>
                  <a:pt x="1419" y="248"/>
                </a:cubicBezTo>
                <a:cubicBezTo>
                  <a:pt x="1410" y="310"/>
                  <a:pt x="1396" y="372"/>
                  <a:pt x="1379" y="432"/>
                </a:cubicBezTo>
                <a:cubicBezTo>
                  <a:pt x="1371" y="459"/>
                  <a:pt x="1354" y="477"/>
                  <a:pt x="1347" y="504"/>
                </a:cubicBezTo>
                <a:cubicBezTo>
                  <a:pt x="1337" y="545"/>
                  <a:pt x="1344" y="595"/>
                  <a:pt x="1323" y="632"/>
                </a:cubicBezTo>
                <a:cubicBezTo>
                  <a:pt x="1314" y="649"/>
                  <a:pt x="1297" y="662"/>
                  <a:pt x="1291" y="680"/>
                </a:cubicBezTo>
                <a:cubicBezTo>
                  <a:pt x="1275" y="728"/>
                  <a:pt x="1280" y="763"/>
                  <a:pt x="1243" y="800"/>
                </a:cubicBezTo>
                <a:cubicBezTo>
                  <a:pt x="1229" y="841"/>
                  <a:pt x="1204" y="864"/>
                  <a:pt x="1179" y="896"/>
                </a:cubicBezTo>
                <a:cubicBezTo>
                  <a:pt x="1150" y="933"/>
                  <a:pt x="1144" y="960"/>
                  <a:pt x="1107" y="984"/>
                </a:cubicBezTo>
                <a:cubicBezTo>
                  <a:pt x="1085" y="1018"/>
                  <a:pt x="1056" y="1020"/>
                  <a:pt x="1019" y="1032"/>
                </a:cubicBezTo>
                <a:cubicBezTo>
                  <a:pt x="925" y="1063"/>
                  <a:pt x="829" y="1068"/>
                  <a:pt x="731" y="1080"/>
                </a:cubicBezTo>
                <a:cubicBezTo>
                  <a:pt x="682" y="1096"/>
                  <a:pt x="630" y="1098"/>
                  <a:pt x="579" y="1104"/>
                </a:cubicBezTo>
                <a:cubicBezTo>
                  <a:pt x="373" y="1095"/>
                  <a:pt x="455" y="1111"/>
                  <a:pt x="331" y="1080"/>
                </a:cubicBezTo>
                <a:cubicBezTo>
                  <a:pt x="241" y="1057"/>
                  <a:pt x="346" y="1090"/>
                  <a:pt x="243" y="1056"/>
                </a:cubicBezTo>
                <a:cubicBezTo>
                  <a:pt x="227" y="1051"/>
                  <a:pt x="195" y="1040"/>
                  <a:pt x="195" y="1040"/>
                </a:cubicBezTo>
                <a:cubicBezTo>
                  <a:pt x="165" y="1010"/>
                  <a:pt x="122" y="995"/>
                  <a:pt x="83" y="976"/>
                </a:cubicBezTo>
                <a:cubicBezTo>
                  <a:pt x="71" y="940"/>
                  <a:pt x="48" y="911"/>
                  <a:pt x="27" y="880"/>
                </a:cubicBezTo>
                <a:cubicBezTo>
                  <a:pt x="17" y="865"/>
                  <a:pt x="13" y="847"/>
                  <a:pt x="3" y="832"/>
                </a:cubicBezTo>
                <a:cubicBezTo>
                  <a:pt x="12" y="711"/>
                  <a:pt x="0" y="761"/>
                  <a:pt x="27" y="680"/>
                </a:cubicBezTo>
                <a:cubicBezTo>
                  <a:pt x="34" y="660"/>
                  <a:pt x="55" y="647"/>
                  <a:pt x="67" y="632"/>
                </a:cubicBezTo>
                <a:cubicBezTo>
                  <a:pt x="73" y="625"/>
                  <a:pt x="83" y="608"/>
                  <a:pt x="83" y="608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320" name="Line 56"/>
          <p:cNvSpPr>
            <a:spLocks noChangeShapeType="1"/>
          </p:cNvSpPr>
          <p:nvPr/>
        </p:nvSpPr>
        <p:spPr bwMode="auto">
          <a:xfrm flipH="1">
            <a:off x="7620000" y="3733800"/>
            <a:ext cx="228600" cy="304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321" name="Line 57"/>
          <p:cNvSpPr>
            <a:spLocks noChangeShapeType="1"/>
          </p:cNvSpPr>
          <p:nvPr/>
        </p:nvSpPr>
        <p:spPr bwMode="auto">
          <a:xfrm flipH="1">
            <a:off x="8458200" y="3886200"/>
            <a:ext cx="228600" cy="304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322" name="Freeform 58"/>
          <p:cNvSpPr>
            <a:spLocks/>
          </p:cNvSpPr>
          <p:nvPr/>
        </p:nvSpPr>
        <p:spPr bwMode="auto">
          <a:xfrm>
            <a:off x="7632700" y="4076700"/>
            <a:ext cx="812800" cy="127000"/>
          </a:xfrm>
          <a:custGeom>
            <a:avLst/>
            <a:gdLst>
              <a:gd name="T0" fmla="*/ 0 w 512"/>
              <a:gd name="T1" fmla="*/ 0 h 80"/>
              <a:gd name="T2" fmla="*/ 216 w 512"/>
              <a:gd name="T3" fmla="*/ 72 h 80"/>
              <a:gd name="T4" fmla="*/ 512 w 512"/>
              <a:gd name="T5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12" h="80">
                <a:moveTo>
                  <a:pt x="0" y="0"/>
                </a:moveTo>
                <a:cubicBezTo>
                  <a:pt x="69" y="23"/>
                  <a:pt x="143" y="68"/>
                  <a:pt x="216" y="72"/>
                </a:cubicBezTo>
                <a:cubicBezTo>
                  <a:pt x="372" y="80"/>
                  <a:pt x="408" y="80"/>
                  <a:pt x="512" y="80"/>
                </a:cubicBezTo>
              </a:path>
            </a:pathLst>
          </a:custGeom>
          <a:noFill/>
          <a:ln w="28575" cap="flat" cmpd="sng">
            <a:solidFill>
              <a:srgbClr val="FF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323" name="Freeform 59"/>
          <p:cNvSpPr>
            <a:spLocks/>
          </p:cNvSpPr>
          <p:nvPr/>
        </p:nvSpPr>
        <p:spPr bwMode="auto">
          <a:xfrm>
            <a:off x="7835900" y="3784600"/>
            <a:ext cx="825500" cy="133350"/>
          </a:xfrm>
          <a:custGeom>
            <a:avLst/>
            <a:gdLst>
              <a:gd name="T0" fmla="*/ 0 w 520"/>
              <a:gd name="T1" fmla="*/ 0 h 84"/>
              <a:gd name="T2" fmla="*/ 120 w 520"/>
              <a:gd name="T3" fmla="*/ 56 h 84"/>
              <a:gd name="T4" fmla="*/ 280 w 520"/>
              <a:gd name="T5" fmla="*/ 64 h 84"/>
              <a:gd name="T6" fmla="*/ 520 w 520"/>
              <a:gd name="T7" fmla="*/ 8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20" h="84">
                <a:moveTo>
                  <a:pt x="0" y="0"/>
                </a:moveTo>
                <a:cubicBezTo>
                  <a:pt x="39" y="13"/>
                  <a:pt x="80" y="52"/>
                  <a:pt x="120" y="56"/>
                </a:cubicBezTo>
                <a:cubicBezTo>
                  <a:pt x="173" y="61"/>
                  <a:pt x="227" y="61"/>
                  <a:pt x="280" y="64"/>
                </a:cubicBezTo>
                <a:cubicBezTo>
                  <a:pt x="358" y="84"/>
                  <a:pt x="440" y="80"/>
                  <a:pt x="520" y="80"/>
                </a:cubicBezTo>
              </a:path>
            </a:pathLst>
          </a:custGeom>
          <a:noFill/>
          <a:ln w="28575" cap="flat" cmpd="sng">
            <a:solidFill>
              <a:srgbClr val="FF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324" name="Freeform 60"/>
          <p:cNvSpPr>
            <a:spLocks/>
          </p:cNvSpPr>
          <p:nvPr/>
        </p:nvSpPr>
        <p:spPr bwMode="auto">
          <a:xfrm>
            <a:off x="7835900" y="3644900"/>
            <a:ext cx="825500" cy="241300"/>
          </a:xfrm>
          <a:custGeom>
            <a:avLst/>
            <a:gdLst>
              <a:gd name="T0" fmla="*/ 0 w 520"/>
              <a:gd name="T1" fmla="*/ 56 h 152"/>
              <a:gd name="T2" fmla="*/ 32 w 520"/>
              <a:gd name="T3" fmla="*/ 48 h 152"/>
              <a:gd name="T4" fmla="*/ 80 w 520"/>
              <a:gd name="T5" fmla="*/ 32 h 152"/>
              <a:gd name="T6" fmla="*/ 496 w 520"/>
              <a:gd name="T7" fmla="*/ 104 h 152"/>
              <a:gd name="T8" fmla="*/ 504 w 520"/>
              <a:gd name="T9" fmla="*/ 128 h 152"/>
              <a:gd name="T10" fmla="*/ 520 w 520"/>
              <a:gd name="T11" fmla="*/ 152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20" h="152">
                <a:moveTo>
                  <a:pt x="0" y="56"/>
                </a:moveTo>
                <a:cubicBezTo>
                  <a:pt x="11" y="53"/>
                  <a:pt x="21" y="51"/>
                  <a:pt x="32" y="48"/>
                </a:cubicBezTo>
                <a:cubicBezTo>
                  <a:pt x="48" y="43"/>
                  <a:pt x="80" y="32"/>
                  <a:pt x="80" y="32"/>
                </a:cubicBezTo>
                <a:cubicBezTo>
                  <a:pt x="206" y="36"/>
                  <a:pt x="392" y="0"/>
                  <a:pt x="496" y="104"/>
                </a:cubicBezTo>
                <a:cubicBezTo>
                  <a:pt x="499" y="112"/>
                  <a:pt x="500" y="120"/>
                  <a:pt x="504" y="128"/>
                </a:cubicBezTo>
                <a:cubicBezTo>
                  <a:pt x="508" y="137"/>
                  <a:pt x="520" y="152"/>
                  <a:pt x="520" y="152"/>
                </a:cubicBezTo>
              </a:path>
            </a:pathLst>
          </a:custGeom>
          <a:noFill/>
          <a:ln w="28575" cap="flat" cmpd="sng">
            <a:solidFill>
              <a:srgbClr val="FF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325" name="Line 61"/>
          <p:cNvSpPr>
            <a:spLocks noChangeShapeType="1"/>
          </p:cNvSpPr>
          <p:nvPr/>
        </p:nvSpPr>
        <p:spPr bwMode="auto">
          <a:xfrm flipV="1">
            <a:off x="8534400" y="3429000"/>
            <a:ext cx="304800" cy="3048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326" name="Line 62"/>
          <p:cNvSpPr>
            <a:spLocks noChangeShapeType="1"/>
          </p:cNvSpPr>
          <p:nvPr/>
        </p:nvSpPr>
        <p:spPr bwMode="auto">
          <a:xfrm flipV="1">
            <a:off x="8458200" y="3124200"/>
            <a:ext cx="1524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328" name="Rectangle 64"/>
          <p:cNvSpPr>
            <a:spLocks noChangeArrowheads="1"/>
          </p:cNvSpPr>
          <p:nvPr/>
        </p:nvSpPr>
        <p:spPr bwMode="auto">
          <a:xfrm>
            <a:off x="8763000" y="3505200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</a:p>
        </p:txBody>
      </p:sp>
      <p:sp>
        <p:nvSpPr>
          <p:cNvPr id="11329" name="Freeform 65"/>
          <p:cNvSpPr>
            <a:spLocks/>
          </p:cNvSpPr>
          <p:nvPr/>
        </p:nvSpPr>
        <p:spPr bwMode="auto">
          <a:xfrm>
            <a:off x="8534400" y="3505200"/>
            <a:ext cx="76200" cy="152400"/>
          </a:xfrm>
          <a:custGeom>
            <a:avLst/>
            <a:gdLst>
              <a:gd name="T0" fmla="*/ 0 w 56"/>
              <a:gd name="T1" fmla="*/ 0 h 24"/>
              <a:gd name="T2" fmla="*/ 56 w 56"/>
              <a:gd name="T3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6" h="24">
                <a:moveTo>
                  <a:pt x="0" y="0"/>
                </a:moveTo>
                <a:cubicBezTo>
                  <a:pt x="18" y="6"/>
                  <a:pt x="39" y="24"/>
                  <a:pt x="56" y="24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330" name="Rectangle 66"/>
          <p:cNvSpPr>
            <a:spLocks noChangeArrowheads="1"/>
          </p:cNvSpPr>
          <p:nvPr/>
        </p:nvSpPr>
        <p:spPr bwMode="auto">
          <a:xfrm>
            <a:off x="8686800" y="2895600"/>
            <a:ext cx="317716" cy="470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q</a:t>
            </a:r>
          </a:p>
        </p:txBody>
      </p:sp>
      <p:graphicFrame>
        <p:nvGraphicFramePr>
          <p:cNvPr id="11335" name="Object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2550498"/>
              </p:ext>
            </p:extLst>
          </p:nvPr>
        </p:nvGraphicFramePr>
        <p:xfrm>
          <a:off x="7524750" y="2636838"/>
          <a:ext cx="115252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03" name="公式" r:id="rId7" imgW="660240" imgH="215640" progId="Equation.3">
                  <p:embed/>
                </p:oleObj>
              </mc:Choice>
              <mc:Fallback>
                <p:oleObj name="公式" r:id="rId7" imgW="660240" imgH="215640" progId="Equation.3">
                  <p:embed/>
                  <p:pic>
                    <p:nvPicPr>
                      <p:cNvPr id="11335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0" y="2636838"/>
                        <a:ext cx="1152525" cy="377825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 w="9525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37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7065001"/>
              </p:ext>
            </p:extLst>
          </p:nvPr>
        </p:nvGraphicFramePr>
        <p:xfrm>
          <a:off x="609600" y="5410200"/>
          <a:ext cx="3024187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04" name="公式" r:id="rId9" imgW="1701720" imgH="419040" progId="Equation.3">
                  <p:embed/>
                </p:oleObj>
              </mc:Choice>
              <mc:Fallback>
                <p:oleObj name="公式" r:id="rId9" imgW="1701720" imgH="419040" progId="Equation.3">
                  <p:embed/>
                  <p:pic>
                    <p:nvPicPr>
                      <p:cNvPr id="11337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410200"/>
                        <a:ext cx="3024187" cy="74295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0733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52400"/>
            <a:ext cx="8763000" cy="381000"/>
          </a:xfrm>
        </p:spPr>
        <p:txBody>
          <a:bodyPr/>
          <a:lstStyle/>
          <a:p>
            <a:pPr algn="l"/>
            <a:r>
              <a:rPr lang="en-US" altLang="zh-CN" sz="2000" b="1" dirty="0">
                <a:solidFill>
                  <a:schemeClr val="bg1"/>
                </a:solidFill>
              </a:rPr>
              <a:t>     [</a:t>
            </a:r>
            <a:r>
              <a:rPr lang="zh-CN" altLang="en-US" sz="2000" b="1" dirty="0">
                <a:solidFill>
                  <a:schemeClr val="bg1"/>
                </a:solidFill>
              </a:rPr>
              <a:t>例</a:t>
            </a:r>
            <a:r>
              <a:rPr lang="en-US" altLang="zh-CN" sz="2000" b="1" dirty="0">
                <a:solidFill>
                  <a:schemeClr val="bg1"/>
                </a:solidFill>
              </a:rPr>
              <a:t>4-1]</a:t>
            </a:r>
            <a:r>
              <a:rPr lang="zh-CN" altLang="en-US" sz="2000" b="1" dirty="0">
                <a:solidFill>
                  <a:schemeClr val="bg1"/>
                </a:solidFill>
              </a:rPr>
              <a:t>均匀极化的介质球的极化电荷分布（教材</a:t>
            </a:r>
            <a:r>
              <a:rPr lang="en-US" altLang="zh-CN" sz="2000" b="1" dirty="0">
                <a:solidFill>
                  <a:schemeClr val="bg1"/>
                </a:solidFill>
              </a:rPr>
              <a:t>P184</a:t>
            </a:r>
            <a:r>
              <a:rPr lang="zh-CN" altLang="en-US" sz="2000" b="1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141663"/>
            <a:ext cx="8583613" cy="35052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n-US" altLang="zh-CN" sz="2000" b="1" dirty="0">
                <a:solidFill>
                  <a:schemeClr val="bg1"/>
                </a:solidFill>
              </a:rPr>
              <a:t>     [</a:t>
            </a:r>
            <a:r>
              <a:rPr lang="zh-CN" altLang="en-US" sz="2000" b="1" dirty="0">
                <a:solidFill>
                  <a:schemeClr val="bg1"/>
                </a:solidFill>
              </a:rPr>
              <a:t>解</a:t>
            </a:r>
            <a:r>
              <a:rPr lang="en-US" altLang="zh-CN" sz="2000" b="1" dirty="0">
                <a:solidFill>
                  <a:schemeClr val="bg1"/>
                </a:solidFill>
              </a:rPr>
              <a:t>]</a:t>
            </a:r>
            <a:r>
              <a:rPr lang="zh-CN" altLang="en-US" sz="2000" b="1" dirty="0">
                <a:solidFill>
                  <a:schemeClr val="bg1"/>
                </a:solidFill>
              </a:rPr>
              <a:t>如图</a:t>
            </a:r>
            <a:r>
              <a:rPr lang="en-US" altLang="zh-CN" sz="2000" b="1" dirty="0">
                <a:solidFill>
                  <a:schemeClr val="bg1"/>
                </a:solidFill>
              </a:rPr>
              <a:t>4-6</a:t>
            </a:r>
            <a:r>
              <a:rPr lang="zh-CN" altLang="en-US" sz="2000" b="1" dirty="0">
                <a:solidFill>
                  <a:schemeClr val="bg1"/>
                </a:solidFill>
              </a:rPr>
              <a:t>，令介质球的极化强度为</a:t>
            </a:r>
          </a:p>
          <a:p>
            <a:pPr algn="just"/>
            <a:endParaRPr lang="zh-CN" altLang="en-US" sz="2000" b="1" dirty="0">
              <a:solidFill>
                <a:schemeClr val="bg1"/>
              </a:solidFill>
            </a:endParaRPr>
          </a:p>
          <a:p>
            <a:pPr algn="just"/>
            <a:r>
              <a:rPr lang="zh-CN" altLang="en-US" sz="2000" b="1" dirty="0">
                <a:solidFill>
                  <a:schemeClr val="bg1"/>
                </a:solidFill>
              </a:rPr>
              <a:t>由于介质球内的</a:t>
            </a:r>
            <a:r>
              <a:rPr lang="en-US" altLang="zh-CN" sz="2000" b="1" dirty="0">
                <a:solidFill>
                  <a:schemeClr val="bg1"/>
                </a:solidFill>
              </a:rPr>
              <a:t>P </a:t>
            </a:r>
            <a:r>
              <a:rPr lang="zh-CN" altLang="en-US" sz="2000" b="1" dirty="0">
                <a:solidFill>
                  <a:schemeClr val="bg1"/>
                </a:solidFill>
              </a:rPr>
              <a:t>是与于坐标无关的常矢量，因此，球内的</a:t>
            </a:r>
            <a:r>
              <a:rPr lang="zh-CN" altLang="en-US" sz="2000" b="1" dirty="0">
                <a:solidFill>
                  <a:srgbClr val="C00000"/>
                </a:solidFill>
              </a:rPr>
              <a:t>极化电荷体密度</a:t>
            </a:r>
          </a:p>
          <a:p>
            <a:pPr algn="just"/>
            <a:endParaRPr lang="zh-CN" altLang="en-US" sz="2000" b="1" dirty="0">
              <a:solidFill>
                <a:schemeClr val="bg1"/>
              </a:solidFill>
            </a:endParaRPr>
          </a:p>
          <a:p>
            <a:pPr algn="just"/>
            <a:endParaRPr lang="zh-CN" altLang="en-US" sz="2000" b="1" dirty="0">
              <a:solidFill>
                <a:schemeClr val="bg1"/>
              </a:solidFill>
            </a:endParaRPr>
          </a:p>
          <a:p>
            <a:pPr algn="just"/>
            <a:r>
              <a:rPr lang="zh-CN" altLang="en-US" sz="2000" b="1" dirty="0">
                <a:solidFill>
                  <a:schemeClr val="bg1"/>
                </a:solidFill>
              </a:rPr>
              <a:t>介质球表面的</a:t>
            </a:r>
            <a:r>
              <a:rPr lang="zh-CN" altLang="en-US" sz="2000" b="1" dirty="0">
                <a:solidFill>
                  <a:srgbClr val="C00000"/>
                </a:solidFill>
              </a:rPr>
              <a:t>极化电荷面密度</a:t>
            </a:r>
            <a:r>
              <a:rPr lang="zh-CN" altLang="en-US" sz="2000" b="1" dirty="0">
                <a:solidFill>
                  <a:schemeClr val="bg1"/>
                </a:solidFill>
              </a:rPr>
              <a:t>为</a:t>
            </a:r>
          </a:p>
          <a:p>
            <a:pPr algn="just"/>
            <a:endParaRPr lang="zh-CN" altLang="en-US" sz="2000" b="1" dirty="0">
              <a:solidFill>
                <a:schemeClr val="bg1"/>
              </a:solidFill>
            </a:endParaRPr>
          </a:p>
          <a:p>
            <a:pPr algn="just"/>
            <a:r>
              <a:rPr lang="zh-CN" altLang="en-US" sz="2000" b="1" dirty="0">
                <a:solidFill>
                  <a:schemeClr val="bg1"/>
                </a:solidFill>
              </a:rPr>
              <a:t>即右半球面出现正的极化电荷，左半球面则出现负的极化电荷，但介质球</a:t>
            </a:r>
          </a:p>
          <a:p>
            <a:pPr algn="just">
              <a:lnSpc>
                <a:spcPct val="14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整体仍然是电中性的</a:t>
            </a:r>
            <a:r>
              <a:rPr lang="en-US" altLang="zh-CN" sz="2000" b="1" dirty="0">
                <a:solidFill>
                  <a:schemeClr val="bg1"/>
                </a:solidFill>
              </a:rPr>
              <a:t>.</a:t>
            </a:r>
          </a:p>
        </p:txBody>
      </p:sp>
      <p:graphicFrame>
        <p:nvGraphicFramePr>
          <p:cNvPr id="1229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469775"/>
              </p:ext>
            </p:extLst>
          </p:nvPr>
        </p:nvGraphicFramePr>
        <p:xfrm>
          <a:off x="2700338" y="692150"/>
          <a:ext cx="3887787" cy="241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4" name="Image" r:id="rId3" imgW="1539373" imgH="972396" progId="Photoshop.Image.6">
                  <p:embed/>
                </p:oleObj>
              </mc:Choice>
              <mc:Fallback>
                <p:oleObj name="Image" r:id="rId3" imgW="1539373" imgH="972396" progId="Photoshop.Image.6">
                  <p:embed/>
                  <p:pic>
                    <p:nvPicPr>
                      <p:cNvPr id="1229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692150"/>
                        <a:ext cx="3887787" cy="241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4638211"/>
              </p:ext>
            </p:extLst>
          </p:nvPr>
        </p:nvGraphicFramePr>
        <p:xfrm>
          <a:off x="5076825" y="3429000"/>
          <a:ext cx="95567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5" name="公式" r:id="rId5" imgW="507960" imgH="215640" progId="Equation.3">
                  <p:embed/>
                </p:oleObj>
              </mc:Choice>
              <mc:Fallback>
                <p:oleObj name="公式" r:id="rId5" imgW="507960" imgH="215640" progId="Equation.3">
                  <p:embed/>
                  <p:pic>
                    <p:nvPicPr>
                      <p:cNvPr id="1229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3429000"/>
                        <a:ext cx="955675" cy="34607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5089499"/>
              </p:ext>
            </p:extLst>
          </p:nvPr>
        </p:nvGraphicFramePr>
        <p:xfrm>
          <a:off x="1908175" y="4365625"/>
          <a:ext cx="4319588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6" name="公式" r:id="rId7" imgW="2946240" imgH="419040" progId="Equation.3">
                  <p:embed/>
                </p:oleObj>
              </mc:Choice>
              <mc:Fallback>
                <p:oleObj name="公式" r:id="rId7" imgW="2946240" imgH="419040" progId="Equation.3">
                  <p:embed/>
                  <p:pic>
                    <p:nvPicPr>
                      <p:cNvPr id="1229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365625"/>
                        <a:ext cx="4319588" cy="614363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6035552"/>
              </p:ext>
            </p:extLst>
          </p:nvPr>
        </p:nvGraphicFramePr>
        <p:xfrm>
          <a:off x="4140200" y="5229225"/>
          <a:ext cx="3095625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7" name="公式" r:id="rId9" imgW="1765080" imgH="241200" progId="Equation.3">
                  <p:embed/>
                </p:oleObj>
              </mc:Choice>
              <mc:Fallback>
                <p:oleObj name="公式" r:id="rId9" imgW="1765080" imgH="241200" progId="Equation.3">
                  <p:embed/>
                  <p:pic>
                    <p:nvPicPr>
                      <p:cNvPr id="1230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5229225"/>
                        <a:ext cx="3095625" cy="423863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956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228600"/>
            <a:ext cx="8763000" cy="457200"/>
          </a:xfrm>
        </p:spPr>
        <p:txBody>
          <a:bodyPr/>
          <a:lstStyle/>
          <a:p>
            <a:pPr algn="l"/>
            <a:r>
              <a:rPr lang="en-US" altLang="zh-CN" sz="2400" b="1">
                <a:solidFill>
                  <a:schemeClr val="bg1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sz="2000" b="1">
                <a:solidFill>
                  <a:schemeClr val="bg1"/>
                </a:solidFill>
                <a:latin typeface="宋体" panose="02010600030101010101" pitchFamily="2" charset="-122"/>
              </a:rPr>
              <a:t>[</a:t>
            </a:r>
            <a:r>
              <a:rPr lang="zh-CN" altLang="en-US" sz="2000" b="1">
                <a:solidFill>
                  <a:schemeClr val="bg1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000" b="1">
                <a:solidFill>
                  <a:schemeClr val="bg1"/>
                </a:solidFill>
                <a:latin typeface="宋体" panose="02010600030101010101" pitchFamily="2" charset="-122"/>
              </a:rPr>
              <a:t>4-2] </a:t>
            </a:r>
            <a:r>
              <a:rPr lang="zh-CN" altLang="en-US" sz="2000" b="1">
                <a:solidFill>
                  <a:schemeClr val="bg1"/>
                </a:solidFill>
                <a:latin typeface="宋体" panose="02010600030101010101" pitchFamily="2" charset="-122"/>
              </a:rPr>
              <a:t>沿其长度方向均匀极化及非均匀极化的介质圆柱</a:t>
            </a:r>
            <a:r>
              <a:rPr lang="en-US" altLang="zh-CN" sz="2000" b="1">
                <a:solidFill>
                  <a:schemeClr val="bg1"/>
                </a:solidFill>
                <a:latin typeface="宋体" panose="02010600030101010101" pitchFamily="2" charset="-122"/>
              </a:rPr>
              <a:t>.</a:t>
            </a:r>
            <a:endParaRPr lang="en-US" altLang="zh-CN" sz="2000">
              <a:solidFill>
                <a:schemeClr val="bg1"/>
              </a:solidFill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048000"/>
            <a:ext cx="8991600" cy="3657600"/>
          </a:xfrm>
        </p:spPr>
        <p:txBody>
          <a:bodyPr/>
          <a:lstStyle/>
          <a:p>
            <a:pPr algn="l">
              <a:lnSpc>
                <a:spcPct val="140000"/>
              </a:lnSpc>
            </a:pPr>
            <a:r>
              <a:rPr lang="en-US" altLang="zh-CN" sz="2000" b="1">
                <a:solidFill>
                  <a:schemeClr val="bg1"/>
                </a:solidFill>
                <a:latin typeface="宋体" panose="02010600030101010101" pitchFamily="2" charset="-122"/>
              </a:rPr>
              <a:t>    [</a:t>
            </a:r>
            <a:r>
              <a:rPr lang="zh-CN" altLang="en-US" sz="2000" b="1">
                <a:solidFill>
                  <a:schemeClr val="bg1"/>
                </a:solidFill>
                <a:latin typeface="宋体" panose="02010600030101010101" pitchFamily="2" charset="-122"/>
              </a:rPr>
              <a:t>解</a:t>
            </a:r>
            <a:r>
              <a:rPr lang="en-US" altLang="zh-CN" sz="2000" b="1">
                <a:solidFill>
                  <a:schemeClr val="bg1"/>
                </a:solidFill>
                <a:latin typeface="宋体" panose="02010600030101010101" pitchFamily="2" charset="-122"/>
              </a:rPr>
              <a:t>] </a:t>
            </a:r>
            <a:r>
              <a:rPr lang="zh-CN" altLang="en-US" sz="2000" b="1">
                <a:solidFill>
                  <a:schemeClr val="bg1"/>
                </a:solidFill>
                <a:latin typeface="宋体" panose="02010600030101010101" pitchFamily="2" charset="-122"/>
              </a:rPr>
              <a:t>如图</a:t>
            </a:r>
            <a:r>
              <a:rPr lang="en-US" altLang="zh-CN" sz="2000" b="1">
                <a:solidFill>
                  <a:schemeClr val="bg1"/>
                </a:solidFill>
                <a:latin typeface="宋体" panose="02010600030101010101" pitchFamily="2" charset="-122"/>
              </a:rPr>
              <a:t>4-6</a:t>
            </a:r>
            <a:r>
              <a:rPr lang="zh-CN" altLang="en-US" sz="2000" b="1">
                <a:solidFill>
                  <a:schemeClr val="bg1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000" b="1">
                <a:solidFill>
                  <a:schemeClr val="bg1"/>
                </a:solidFill>
              </a:rPr>
              <a:t>a</a:t>
            </a:r>
            <a:r>
              <a:rPr lang="zh-CN" altLang="en-US" sz="2000" b="1">
                <a:solidFill>
                  <a:schemeClr val="bg1"/>
                </a:solidFill>
                <a:latin typeface="宋体" panose="02010600030101010101" pitchFamily="2" charset="-122"/>
              </a:rPr>
              <a:t>），介质圆柱沿其长度方向均匀极化，即棒内的极化强度处处相同，我们令         ，</a:t>
            </a:r>
            <a:r>
              <a:rPr lang="en-US" altLang="zh-CN" sz="2000">
                <a:solidFill>
                  <a:schemeClr val="bg1"/>
                </a:solidFill>
              </a:rPr>
              <a:t>P </a:t>
            </a:r>
            <a:r>
              <a:rPr lang="zh-CN" altLang="en-US" sz="2000" b="1">
                <a:solidFill>
                  <a:schemeClr val="bg1"/>
                </a:solidFill>
                <a:latin typeface="宋体" panose="02010600030101010101" pitchFamily="2" charset="-122"/>
              </a:rPr>
              <a:t>是与坐标无关的常数，因此介质柱内极化电荷体密度</a:t>
            </a:r>
            <a:r>
              <a:rPr lang="en-US" altLang="zh-CN" sz="2000" b="1" i="1">
                <a:solidFill>
                  <a:schemeClr val="bg1"/>
                </a:solidFill>
                <a:latin typeface="Symbol" panose="05050102010706020507" pitchFamily="18" charset="2"/>
              </a:rPr>
              <a:t>r</a:t>
            </a:r>
            <a:r>
              <a:rPr lang="en-US" altLang="zh-CN" sz="2000" b="1" i="1" baseline="-25000">
                <a:solidFill>
                  <a:schemeClr val="bg1"/>
                </a:solidFill>
              </a:rPr>
              <a:t>p</a:t>
            </a:r>
            <a:r>
              <a:rPr lang="zh-CN" altLang="en-US" sz="2000" b="1">
                <a:solidFill>
                  <a:schemeClr val="bg1"/>
                </a:solidFill>
                <a:latin typeface="宋体" panose="02010600030101010101" pitchFamily="2" charset="-122"/>
              </a:rPr>
              <a:t>处处为零</a:t>
            </a:r>
            <a:r>
              <a:rPr lang="en-US" altLang="zh-CN" sz="2000" b="1">
                <a:solidFill>
                  <a:schemeClr val="bg1"/>
                </a:solidFill>
                <a:latin typeface="宋体" panose="02010600030101010101" pitchFamily="2" charset="-122"/>
              </a:rPr>
              <a:t>:</a:t>
            </a:r>
          </a:p>
          <a:p>
            <a:pPr algn="l">
              <a:lnSpc>
                <a:spcPct val="140000"/>
              </a:lnSpc>
            </a:pPr>
            <a:endParaRPr lang="en-US" altLang="zh-CN" sz="2000" b="1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40000"/>
              </a:lnSpc>
            </a:pPr>
            <a:r>
              <a:rPr lang="zh-CN" altLang="en-US" sz="2000" b="1">
                <a:solidFill>
                  <a:schemeClr val="bg1"/>
                </a:solidFill>
                <a:latin typeface="宋体" panose="02010600030101010101" pitchFamily="2" charset="-122"/>
              </a:rPr>
              <a:t>介质柱右端面的外法向为   ，左端面的外法向为    ，而側面的外法向为    ，于是由</a:t>
            </a:r>
          </a:p>
          <a:p>
            <a:pPr algn="l">
              <a:lnSpc>
                <a:spcPct val="140000"/>
              </a:lnSpc>
            </a:pPr>
            <a:endParaRPr lang="zh-CN" altLang="en-US" sz="2000" b="1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40000"/>
              </a:lnSpc>
            </a:pPr>
            <a:r>
              <a:rPr lang="zh-CN" altLang="en-US" sz="2000" b="1">
                <a:solidFill>
                  <a:schemeClr val="bg1"/>
                </a:solidFill>
                <a:latin typeface="宋体" panose="02010600030101010101" pitchFamily="2" charset="-122"/>
              </a:rPr>
              <a:t>得介质柱右端面的极化电荷面密度       ，左端面上       ，側面上       </a:t>
            </a:r>
          </a:p>
        </p:txBody>
      </p:sp>
      <p:graphicFrame>
        <p:nvGraphicFramePr>
          <p:cNvPr id="2048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3944850"/>
              </p:ext>
            </p:extLst>
          </p:nvPr>
        </p:nvGraphicFramePr>
        <p:xfrm>
          <a:off x="609600" y="762000"/>
          <a:ext cx="800100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94" name="Image" r:id="rId3" imgW="3624693" imgH="1115665" progId="Photoshop.Image.5">
                  <p:embed/>
                </p:oleObj>
              </mc:Choice>
              <mc:Fallback>
                <p:oleObj name="Image" r:id="rId3" imgW="3624693" imgH="1115665" progId="Photoshop.Image.5">
                  <p:embed/>
                  <p:pic>
                    <p:nvPicPr>
                      <p:cNvPr id="2048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762000"/>
                        <a:ext cx="8001000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4536271"/>
              </p:ext>
            </p:extLst>
          </p:nvPr>
        </p:nvGraphicFramePr>
        <p:xfrm>
          <a:off x="4330700" y="3308350"/>
          <a:ext cx="481013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95" name="公式" r:id="rId5" imgW="482400" imgH="241200" progId="Equation.3">
                  <p:embed/>
                </p:oleObj>
              </mc:Choice>
              <mc:Fallback>
                <p:oleObj name="公式" r:id="rId5" imgW="482400" imgH="241200" progId="Equation.3">
                  <p:embed/>
                  <p:pic>
                    <p:nvPicPr>
                      <p:cNvPr id="2049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0700" y="3308350"/>
                        <a:ext cx="481013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392502"/>
              </p:ext>
            </p:extLst>
          </p:nvPr>
        </p:nvGraphicFramePr>
        <p:xfrm>
          <a:off x="4140200" y="6308725"/>
          <a:ext cx="76200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96" name="公式" r:id="rId7" imgW="482400" imgH="241200" progId="Equation.3">
                  <p:embed/>
                </p:oleObj>
              </mc:Choice>
              <mc:Fallback>
                <p:oleObj name="公式" r:id="rId7" imgW="482400" imgH="241200" progId="Equation.3">
                  <p:embed/>
                  <p:pic>
                    <p:nvPicPr>
                      <p:cNvPr id="2049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6308725"/>
                        <a:ext cx="762000" cy="379413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1953378"/>
              </p:ext>
            </p:extLst>
          </p:nvPr>
        </p:nvGraphicFramePr>
        <p:xfrm>
          <a:off x="6324600" y="6362701"/>
          <a:ext cx="838200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97" name="公式" r:id="rId8" imgW="571320" imgH="241200" progId="Equation.3">
                  <p:embed/>
                </p:oleObj>
              </mc:Choice>
              <mc:Fallback>
                <p:oleObj name="公式" r:id="rId8" imgW="571320" imgH="241200" progId="Equation.3">
                  <p:embed/>
                  <p:pic>
                    <p:nvPicPr>
                      <p:cNvPr id="2049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6362701"/>
                        <a:ext cx="838200" cy="350837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3217319"/>
              </p:ext>
            </p:extLst>
          </p:nvPr>
        </p:nvGraphicFramePr>
        <p:xfrm>
          <a:off x="8229600" y="6324600"/>
          <a:ext cx="762000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98" name="公式" r:id="rId10" imgW="469800" imgH="241200" progId="Equation.3">
                  <p:embed/>
                </p:oleObj>
              </mc:Choice>
              <mc:Fallback>
                <p:oleObj name="公式" r:id="rId10" imgW="469800" imgH="241200" progId="Equation.3">
                  <p:embed/>
                  <p:pic>
                    <p:nvPicPr>
                      <p:cNvPr id="2049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00" y="6324600"/>
                        <a:ext cx="762000" cy="388938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6389139"/>
              </p:ext>
            </p:extLst>
          </p:nvPr>
        </p:nvGraphicFramePr>
        <p:xfrm>
          <a:off x="2627313" y="3594100"/>
          <a:ext cx="95567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99" name="公式" r:id="rId12" imgW="507960" imgH="215640" progId="Equation.3">
                  <p:embed/>
                </p:oleObj>
              </mc:Choice>
              <mc:Fallback>
                <p:oleObj name="公式" r:id="rId12" imgW="507960" imgH="215640" progId="Equation.3">
                  <p:embed/>
                  <p:pic>
                    <p:nvPicPr>
                      <p:cNvPr id="2049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3594100"/>
                        <a:ext cx="955675" cy="34607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8391549"/>
              </p:ext>
            </p:extLst>
          </p:nvPr>
        </p:nvGraphicFramePr>
        <p:xfrm>
          <a:off x="2843213" y="4156868"/>
          <a:ext cx="4319587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00" name="公式" r:id="rId14" imgW="2946240" imgH="419040" progId="Equation.3">
                  <p:embed/>
                </p:oleObj>
              </mc:Choice>
              <mc:Fallback>
                <p:oleObj name="公式" r:id="rId14" imgW="2946240" imgH="419040" progId="Equation.3">
                  <p:embed/>
                  <p:pic>
                    <p:nvPicPr>
                      <p:cNvPr id="2049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4156868"/>
                        <a:ext cx="4319587" cy="614363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29699"/>
              </p:ext>
            </p:extLst>
          </p:nvPr>
        </p:nvGraphicFramePr>
        <p:xfrm>
          <a:off x="3132138" y="5013325"/>
          <a:ext cx="27622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01" name="公式" r:id="rId16" imgW="164880" imgH="215640" progId="Equation.3">
                  <p:embed/>
                </p:oleObj>
              </mc:Choice>
              <mc:Fallback>
                <p:oleObj name="公式" r:id="rId16" imgW="164880" imgH="215640" progId="Equation.3">
                  <p:embed/>
                  <p:pic>
                    <p:nvPicPr>
                      <p:cNvPr id="20497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5013325"/>
                        <a:ext cx="276225" cy="360363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7265410"/>
              </p:ext>
            </p:extLst>
          </p:nvPr>
        </p:nvGraphicFramePr>
        <p:xfrm>
          <a:off x="5724525" y="5013325"/>
          <a:ext cx="36036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02" name="公式" r:id="rId18" imgW="241200" imgH="215640" progId="Equation.3">
                  <p:embed/>
                </p:oleObj>
              </mc:Choice>
              <mc:Fallback>
                <p:oleObj name="公式" r:id="rId18" imgW="241200" imgH="215640" progId="Equation.3">
                  <p:embed/>
                  <p:pic>
                    <p:nvPicPr>
                      <p:cNvPr id="20498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5013325"/>
                        <a:ext cx="360363" cy="3937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1352434"/>
              </p:ext>
            </p:extLst>
          </p:nvPr>
        </p:nvGraphicFramePr>
        <p:xfrm>
          <a:off x="611188" y="5445125"/>
          <a:ext cx="25400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03" name="公式" r:id="rId20" imgW="152280" imgH="215640" progId="Equation.3">
                  <p:embed/>
                </p:oleObj>
              </mc:Choice>
              <mc:Fallback>
                <p:oleObj name="公式" r:id="rId20" imgW="152280" imgH="215640" progId="Equation.3">
                  <p:embed/>
                  <p:pic>
                    <p:nvPicPr>
                      <p:cNvPr id="20499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445125"/>
                        <a:ext cx="254000" cy="360363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2151834"/>
              </p:ext>
            </p:extLst>
          </p:nvPr>
        </p:nvGraphicFramePr>
        <p:xfrm>
          <a:off x="2843213" y="5734050"/>
          <a:ext cx="1223962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04" name="公式" r:id="rId22" imgW="698400" imgH="241200" progId="Equation.3">
                  <p:embed/>
                </p:oleObj>
              </mc:Choice>
              <mc:Fallback>
                <p:oleObj name="公式" r:id="rId22" imgW="698400" imgH="241200" progId="Equation.3">
                  <p:embed/>
                  <p:pic>
                    <p:nvPicPr>
                      <p:cNvPr id="2050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5734050"/>
                        <a:ext cx="1223962" cy="42227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780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回顾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电荷 </a:t>
            </a:r>
            <a:r>
              <a:rPr lang="en-US" altLang="zh-CN" dirty="0" smtClean="0">
                <a:sym typeface="Wingdings" panose="05000000000000000000" pitchFamily="2" charset="2"/>
              </a:rPr>
              <a:t> </a:t>
            </a:r>
            <a:r>
              <a:rPr lang="zh-CN" altLang="en-US" dirty="0" smtClean="0">
                <a:sym typeface="Wingdings" panose="05000000000000000000" pitchFamily="2" charset="2"/>
              </a:rPr>
              <a:t>静电场 </a:t>
            </a:r>
            <a:r>
              <a:rPr lang="en-US" altLang="zh-CN" dirty="0" smtClean="0">
                <a:sym typeface="Wingdings" panose="05000000000000000000" pitchFamily="2" charset="2"/>
              </a:rPr>
              <a:t></a:t>
            </a:r>
            <a:r>
              <a:rPr lang="zh-CN" altLang="en-US" dirty="0" smtClean="0"/>
              <a:t>电荷</a:t>
            </a:r>
            <a:endParaRPr lang="en-US" altLang="zh-CN" dirty="0" smtClean="0"/>
          </a:p>
          <a:p>
            <a:r>
              <a:rPr lang="zh-CN" altLang="en-US" dirty="0" smtClean="0"/>
              <a:t>特定形状的带电体（电荷分布）</a:t>
            </a:r>
            <a:endParaRPr lang="en-US" altLang="zh-CN" dirty="0" smtClean="0"/>
          </a:p>
          <a:p>
            <a:r>
              <a:rPr lang="zh-CN" altLang="en-US" dirty="0" smtClean="0"/>
              <a:t>电场强度 （及电场叠加原理）</a:t>
            </a:r>
            <a:endParaRPr lang="en-US" altLang="zh-CN" dirty="0" smtClean="0"/>
          </a:p>
          <a:p>
            <a:r>
              <a:rPr lang="zh-CN" altLang="en-US" dirty="0" smtClean="0"/>
              <a:t>高斯定理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环路积分定理 </a:t>
            </a:r>
            <a:r>
              <a:rPr lang="zh-CN" altLang="en-US" sz="2000" dirty="0" smtClean="0"/>
              <a:t>（电场的有源性及保守性）</a:t>
            </a:r>
            <a:endParaRPr lang="en-US" altLang="zh-CN" dirty="0" smtClean="0"/>
          </a:p>
          <a:p>
            <a:r>
              <a:rPr lang="zh-CN" altLang="en-US" dirty="0" smtClean="0"/>
              <a:t>电势</a:t>
            </a:r>
            <a:endParaRPr lang="en-US" altLang="zh-CN" dirty="0" smtClean="0"/>
          </a:p>
          <a:p>
            <a:r>
              <a:rPr lang="zh-CN" altLang="en-US" dirty="0" smtClean="0"/>
              <a:t>静电能及能量密度</a:t>
            </a:r>
            <a:endParaRPr lang="en-US" altLang="zh-CN" dirty="0" smtClean="0"/>
          </a:p>
          <a:p>
            <a:r>
              <a:rPr lang="zh-CN" altLang="en-US" dirty="0" smtClean="0"/>
              <a:t>电容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9DF3BB4-BD0F-4269-99E5-DFA922F101C8}" type="slidenum">
              <a:rPr lang="en-US" altLang="zh-CN" b="0"/>
              <a:pPr/>
              <a:t>2</a:t>
            </a:fld>
            <a:endParaRPr lang="en-US" altLang="zh-CN" b="0"/>
          </a:p>
        </p:txBody>
      </p:sp>
      <p:graphicFrame>
        <p:nvGraphicFramePr>
          <p:cNvPr id="6" name="Object 21"/>
          <p:cNvGraphicFramePr>
            <a:graphicFrameLocks noChangeAspect="1"/>
          </p:cNvGraphicFramePr>
          <p:nvPr/>
        </p:nvGraphicFramePr>
        <p:xfrm>
          <a:off x="6553200" y="2743200"/>
          <a:ext cx="22780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0" name="Equation" r:id="rId3" imgW="1892300" imgH="457200" progId="Equation.3">
                  <p:embed/>
                </p:oleObj>
              </mc:Choice>
              <mc:Fallback>
                <p:oleObj name="Equation" r:id="rId3" imgW="1892300" imgH="4572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743200"/>
                        <a:ext cx="2278063" cy="5334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2286000" y="3908425"/>
            <a:ext cx="4953000" cy="500063"/>
            <a:chOff x="2286000" y="3907971"/>
            <a:chExt cx="4953000" cy="500118"/>
          </a:xfrm>
        </p:grpSpPr>
        <p:graphicFrame>
          <p:nvGraphicFramePr>
            <p:cNvPr id="5132" name="Object 6"/>
            <p:cNvGraphicFramePr>
              <a:graphicFrameLocks noChangeAspect="1"/>
            </p:cNvGraphicFramePr>
            <p:nvPr/>
          </p:nvGraphicFramePr>
          <p:xfrm>
            <a:off x="2286000" y="3907971"/>
            <a:ext cx="2648706" cy="5001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01" name="公式" r:id="rId5" imgW="2273300" imgH="431800" progId="Equation.3">
                    <p:embed/>
                  </p:oleObj>
                </mc:Choice>
                <mc:Fallback>
                  <p:oleObj name="公式" r:id="rId5" imgW="2273300" imgH="4318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6000" y="3907971"/>
                          <a:ext cx="2648706" cy="500118"/>
                        </a:xfrm>
                        <a:prstGeom prst="rect">
                          <a:avLst/>
                        </a:prstGeom>
                        <a:solidFill>
                          <a:srgbClr val="FFFFCC"/>
                        </a:solidFill>
                        <a:ln w="9525">
                          <a:solidFill>
                            <a:schemeClr val="accent1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3" name="Object 15"/>
            <p:cNvGraphicFramePr>
              <a:graphicFrameLocks noChangeAspect="1"/>
            </p:cNvGraphicFramePr>
            <p:nvPr/>
          </p:nvGraphicFramePr>
          <p:xfrm>
            <a:off x="5410200" y="3910450"/>
            <a:ext cx="1828800" cy="467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02" name="Equation" r:id="rId7" imgW="647419" imgH="203112" progId="Equation.3">
                    <p:embed/>
                  </p:oleObj>
                </mc:Choice>
                <mc:Fallback>
                  <p:oleObj name="Equation" r:id="rId7" imgW="647419" imgH="203112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10200" y="3910450"/>
                          <a:ext cx="1828800" cy="467227"/>
                        </a:xfrm>
                        <a:prstGeom prst="rect">
                          <a:avLst/>
                        </a:prstGeom>
                        <a:solidFill>
                          <a:srgbClr val="CCFFFF"/>
                        </a:solidFill>
                        <a:ln w="9525">
                          <a:solidFill>
                            <a:schemeClr val="accent1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4476750" y="4548188"/>
            <a:ext cx="2743200" cy="542925"/>
            <a:chOff x="4477139" y="4548069"/>
            <a:chExt cx="2743200" cy="542925"/>
          </a:xfrm>
        </p:grpSpPr>
        <p:graphicFrame>
          <p:nvGraphicFramePr>
            <p:cNvPr id="5130" name="Object 4"/>
            <p:cNvGraphicFramePr>
              <a:graphicFrameLocks noChangeAspect="1"/>
            </p:cNvGraphicFramePr>
            <p:nvPr/>
          </p:nvGraphicFramePr>
          <p:xfrm>
            <a:off x="4477139" y="4548069"/>
            <a:ext cx="1447800" cy="542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03" name="公式" r:id="rId9" imgW="939392" imgH="431613" progId="Equation.3">
                    <p:embed/>
                  </p:oleObj>
                </mc:Choice>
                <mc:Fallback>
                  <p:oleObj name="公式" r:id="rId9" imgW="939392" imgH="431613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7139" y="4548069"/>
                          <a:ext cx="1447800" cy="542925"/>
                        </a:xfrm>
                        <a:prstGeom prst="rect">
                          <a:avLst/>
                        </a:prstGeom>
                        <a:solidFill>
                          <a:srgbClr val="CCFFFF"/>
                        </a:solidFill>
                        <a:ln w="9525">
                          <a:solidFill>
                            <a:schemeClr val="accent1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1" name="Object 48"/>
            <p:cNvGraphicFramePr>
              <a:graphicFrameLocks noChangeAspect="1"/>
            </p:cNvGraphicFramePr>
            <p:nvPr/>
          </p:nvGraphicFramePr>
          <p:xfrm>
            <a:off x="6110677" y="4552522"/>
            <a:ext cx="1109662" cy="5384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04" name="公式" r:id="rId11" imgW="838080" imgH="406080" progId="Equation.3">
                    <p:embed/>
                  </p:oleObj>
                </mc:Choice>
                <mc:Fallback>
                  <p:oleObj name="公式" r:id="rId11" imgW="838080" imgH="406080" progId="Equation.3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10677" y="4552522"/>
                          <a:ext cx="1109662" cy="538472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 w="9525">
                          <a:solidFill>
                            <a:schemeClr val="accent1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" name="Object 4"/>
          <p:cNvGraphicFramePr>
            <a:graphicFrameLocks noChangeAspect="1"/>
          </p:cNvGraphicFramePr>
          <p:nvPr/>
        </p:nvGraphicFramePr>
        <p:xfrm>
          <a:off x="2263775" y="5130800"/>
          <a:ext cx="147002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5" name="公式" r:id="rId13" imgW="1066800" imgH="431800" progId="Equation.3">
                  <p:embed/>
                </p:oleObj>
              </mc:Choice>
              <mc:Fallback>
                <p:oleObj name="公式" r:id="rId13" imgW="10668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3775" y="5130800"/>
                        <a:ext cx="1470025" cy="593725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50000">
                            <a:srgbClr val="FFFFFF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52400"/>
            <a:ext cx="8839200" cy="838200"/>
          </a:xfrm>
        </p:spPr>
        <p:txBody>
          <a:bodyPr/>
          <a:lstStyle/>
          <a:p>
            <a:pPr algn="l">
              <a:lnSpc>
                <a:spcPct val="14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000" b="1" dirty="0">
                <a:solidFill>
                  <a:schemeClr val="bg1"/>
                </a:solidFill>
                <a:latin typeface="宋体" panose="02010600030101010101" pitchFamily="2" charset="-122"/>
              </a:rPr>
              <a:t>图</a:t>
            </a:r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</a:rPr>
              <a:t>4-6</a:t>
            </a:r>
            <a:r>
              <a:rPr lang="zh-CN" altLang="en-US" sz="2000" b="1" dirty="0">
                <a:solidFill>
                  <a:schemeClr val="bg1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000" b="1" dirty="0">
                <a:solidFill>
                  <a:schemeClr val="bg1"/>
                </a:solidFill>
              </a:rPr>
              <a:t>b</a:t>
            </a:r>
            <a:r>
              <a:rPr lang="zh-CN" altLang="en-US" sz="2000" b="1" dirty="0">
                <a:solidFill>
                  <a:schemeClr val="bg1"/>
                </a:solidFill>
                <a:latin typeface="宋体" panose="02010600030101010101" pitchFamily="2" charset="-122"/>
              </a:rPr>
              <a:t>）表示介质柱的极化是非均匀的，假定沿着长度的方向，其极化强度为         ，</a:t>
            </a:r>
            <a:r>
              <a:rPr lang="en-US" altLang="zh-CN" sz="2000" b="1" i="1" dirty="0">
                <a:solidFill>
                  <a:schemeClr val="bg1"/>
                </a:solidFill>
              </a:rPr>
              <a:t>A</a:t>
            </a:r>
            <a:r>
              <a:rPr lang="zh-CN" altLang="en-US" sz="2000" b="1" dirty="0">
                <a:solidFill>
                  <a:schemeClr val="bg1"/>
                </a:solidFill>
                <a:latin typeface="宋体" panose="02010600030101010101" pitchFamily="2" charset="-122"/>
              </a:rPr>
              <a:t>是常数</a:t>
            </a:r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</a:rPr>
              <a:t>.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990600"/>
            <a:ext cx="8839200" cy="5715000"/>
          </a:xfrm>
        </p:spPr>
        <p:txBody>
          <a:bodyPr/>
          <a:lstStyle/>
          <a:p>
            <a:pPr algn="just">
              <a:lnSpc>
                <a:spcPct val="140000"/>
              </a:lnSpc>
            </a:pPr>
            <a:r>
              <a:rPr lang="en-US" altLang="zh-CN" sz="2000" b="1" dirty="0">
                <a:solidFill>
                  <a:schemeClr val="bg1"/>
                </a:solidFill>
              </a:rPr>
              <a:t>     </a:t>
            </a:r>
            <a:r>
              <a:rPr lang="zh-CN" altLang="en-US" sz="2000" b="1" dirty="0">
                <a:solidFill>
                  <a:schemeClr val="bg1"/>
                </a:solidFill>
              </a:rPr>
              <a:t>于是</a:t>
            </a:r>
            <a:r>
              <a:rPr lang="zh-CN" altLang="en-US" sz="2000" b="1" dirty="0">
                <a:solidFill>
                  <a:schemeClr val="bg1"/>
                </a:solidFill>
                <a:latin typeface="宋体" panose="02010600030101010101" pitchFamily="2" charset="-122"/>
              </a:rPr>
              <a:t>其内部的极化电荷体密度</a:t>
            </a:r>
          </a:p>
          <a:p>
            <a:pPr algn="just">
              <a:lnSpc>
                <a:spcPct val="140000"/>
              </a:lnSpc>
            </a:pP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pPr algn="just">
              <a:lnSpc>
                <a:spcPct val="140000"/>
              </a:lnSpc>
            </a:pP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pPr algn="just">
              <a:lnSpc>
                <a:spcPct val="14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是一个与坐标无关的常数</a:t>
            </a:r>
            <a:r>
              <a:rPr lang="en-US" altLang="zh-CN" sz="2000" b="1" dirty="0">
                <a:solidFill>
                  <a:schemeClr val="bg1"/>
                </a:solidFill>
              </a:rPr>
              <a:t>.</a:t>
            </a:r>
            <a:r>
              <a:rPr lang="zh-CN" altLang="en-US" sz="2000" b="1" dirty="0">
                <a:solidFill>
                  <a:schemeClr val="bg1"/>
                </a:solidFill>
              </a:rPr>
              <a:t>由</a:t>
            </a:r>
          </a:p>
          <a:p>
            <a:pPr algn="just">
              <a:lnSpc>
                <a:spcPct val="140000"/>
              </a:lnSpc>
            </a:pPr>
            <a:endParaRPr lang="zh-CN" altLang="en-US" sz="2000" b="1" dirty="0">
              <a:solidFill>
                <a:schemeClr val="bg1"/>
              </a:solidFill>
            </a:endParaRPr>
          </a:p>
          <a:p>
            <a:pPr algn="just">
              <a:lnSpc>
                <a:spcPct val="14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在</a:t>
            </a:r>
            <a:r>
              <a:rPr lang="zh-CN" altLang="en-US" sz="2000" b="1" dirty="0">
                <a:solidFill>
                  <a:schemeClr val="bg1"/>
                </a:solidFill>
                <a:latin typeface="宋体" panose="02010600030101010101" pitchFamily="2" charset="-122"/>
              </a:rPr>
              <a:t>介质柱的左端面即 </a:t>
            </a:r>
            <a:r>
              <a:rPr lang="en-US" altLang="zh-CN" sz="2000" b="1" i="1" dirty="0">
                <a:solidFill>
                  <a:schemeClr val="bg1"/>
                </a:solidFill>
              </a:rPr>
              <a:t>z =</a:t>
            </a:r>
            <a:r>
              <a:rPr lang="en-US" altLang="zh-CN" sz="2000" b="1" dirty="0">
                <a:solidFill>
                  <a:schemeClr val="bg1"/>
                </a:solidFill>
              </a:rPr>
              <a:t>0</a:t>
            </a:r>
            <a:r>
              <a:rPr lang="zh-CN" altLang="en-US" sz="2000" b="1" dirty="0">
                <a:solidFill>
                  <a:schemeClr val="bg1"/>
                </a:solidFill>
              </a:rPr>
              <a:t>处，</a:t>
            </a:r>
            <a:r>
              <a:rPr lang="en-US" altLang="zh-CN" sz="2000" b="1" dirty="0">
                <a:solidFill>
                  <a:schemeClr val="bg1"/>
                </a:solidFill>
              </a:rPr>
              <a:t>P=0</a:t>
            </a:r>
            <a:r>
              <a:rPr lang="zh-CN" altLang="en-US" sz="2000" b="1" dirty="0">
                <a:solidFill>
                  <a:schemeClr val="bg1"/>
                </a:solidFill>
              </a:rPr>
              <a:t>，此处</a:t>
            </a:r>
            <a:r>
              <a:rPr lang="zh-CN" altLang="en-US" sz="2000" b="1" dirty="0">
                <a:solidFill>
                  <a:schemeClr val="bg1"/>
                </a:solidFill>
                <a:latin typeface="宋体" panose="02010600030101010101" pitchFamily="2" charset="-122"/>
              </a:rPr>
              <a:t>极化电荷面密度        ，</a:t>
            </a:r>
          </a:p>
          <a:p>
            <a:pPr algn="just">
              <a:lnSpc>
                <a:spcPct val="14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宋体" panose="02010600030101010101" pitchFamily="2" charset="-122"/>
              </a:rPr>
              <a:t>        而右端面即</a:t>
            </a:r>
            <a:r>
              <a:rPr lang="en-US" altLang="zh-CN" sz="2000" b="1" i="1" dirty="0">
                <a:solidFill>
                  <a:schemeClr val="bg1"/>
                </a:solidFill>
              </a:rPr>
              <a:t>z =L</a:t>
            </a:r>
            <a:r>
              <a:rPr lang="zh-CN" altLang="en-US" sz="2000" b="1" dirty="0">
                <a:solidFill>
                  <a:schemeClr val="bg1"/>
                </a:solidFill>
              </a:rPr>
              <a:t>处，</a:t>
            </a:r>
            <a:r>
              <a:rPr lang="en-US" altLang="zh-CN" sz="2000" b="1" dirty="0">
                <a:solidFill>
                  <a:schemeClr val="bg1"/>
                </a:solidFill>
              </a:rPr>
              <a:t>P=</a:t>
            </a:r>
            <a:r>
              <a:rPr lang="en-US" altLang="zh-CN" sz="2000" b="1" i="1" dirty="0">
                <a:solidFill>
                  <a:schemeClr val="bg1"/>
                </a:solidFill>
              </a:rPr>
              <a:t>AL</a:t>
            </a:r>
            <a:r>
              <a:rPr lang="zh-CN" altLang="en-US" sz="2000" b="1" i="1" dirty="0">
                <a:solidFill>
                  <a:schemeClr val="bg1"/>
                </a:solidFill>
              </a:rPr>
              <a:t>，</a:t>
            </a:r>
            <a:r>
              <a:rPr lang="zh-CN" altLang="en-US" sz="2000" b="1" dirty="0">
                <a:solidFill>
                  <a:schemeClr val="bg1"/>
                </a:solidFill>
              </a:rPr>
              <a:t>此处</a:t>
            </a:r>
            <a:r>
              <a:rPr lang="zh-CN" altLang="en-US" sz="2000" b="1" dirty="0">
                <a:solidFill>
                  <a:schemeClr val="bg1"/>
                </a:solidFill>
                <a:latin typeface="宋体" panose="02010600030101010101" pitchFamily="2" charset="-122"/>
              </a:rPr>
              <a:t>极化电荷面密度</a:t>
            </a:r>
            <a:r>
              <a:rPr lang="zh-CN" altLang="en-US" sz="2000" b="1" dirty="0">
                <a:solidFill>
                  <a:schemeClr val="bg1"/>
                </a:solidFill>
              </a:rPr>
              <a:t>                   </a:t>
            </a:r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</a:rPr>
              <a:t>.</a:t>
            </a:r>
          </a:p>
          <a:p>
            <a:pPr algn="just">
              <a:lnSpc>
                <a:spcPct val="14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000" b="1" dirty="0">
                <a:solidFill>
                  <a:schemeClr val="bg1"/>
                </a:solidFill>
                <a:latin typeface="宋体" panose="02010600030101010101" pitchFamily="2" charset="-122"/>
              </a:rPr>
              <a:t>在上述两种情况下，虽然极化介质柱都显示出宏观的极化电荷分布，但是我们可以验证，极化电荷的总量都为零，这是因为，介质柱在整体上本来就是电中性的，极化现象只是令其内部分子中的电子云分布发生了改变而已</a:t>
            </a:r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</a:rPr>
              <a:t>.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endParaRPr lang="en-US" altLang="zh-CN" sz="2000" b="1" dirty="0">
              <a:solidFill>
                <a:schemeClr val="bg1"/>
              </a:solidFill>
            </a:endParaRPr>
          </a:p>
        </p:txBody>
      </p:sp>
      <p:graphicFrame>
        <p:nvGraphicFramePr>
          <p:cNvPr id="215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7499736"/>
              </p:ext>
            </p:extLst>
          </p:nvPr>
        </p:nvGraphicFramePr>
        <p:xfrm>
          <a:off x="6705600" y="3581400"/>
          <a:ext cx="6921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70" name="公式" r:id="rId3" imgW="469800" imgH="241200" progId="Equation.3">
                  <p:embed/>
                </p:oleObj>
              </mc:Choice>
              <mc:Fallback>
                <p:oleObj name="公式" r:id="rId3" imgW="469800" imgH="241200" progId="Equation.3">
                  <p:embed/>
                  <p:pic>
                    <p:nvPicPr>
                      <p:cNvPr id="2150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3581400"/>
                        <a:ext cx="692150" cy="35242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4485689"/>
              </p:ext>
            </p:extLst>
          </p:nvPr>
        </p:nvGraphicFramePr>
        <p:xfrm>
          <a:off x="6732588" y="4076700"/>
          <a:ext cx="990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71" name="公式" r:id="rId5" imgW="583920" imgH="241200" progId="Equation.3">
                  <p:embed/>
                </p:oleObj>
              </mc:Choice>
              <mc:Fallback>
                <p:oleObj name="公式" r:id="rId5" imgW="583920" imgH="241200" progId="Equation.3">
                  <p:embed/>
                  <p:pic>
                    <p:nvPicPr>
                      <p:cNvPr id="2151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4076700"/>
                        <a:ext cx="990600" cy="4064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3547488"/>
              </p:ext>
            </p:extLst>
          </p:nvPr>
        </p:nvGraphicFramePr>
        <p:xfrm>
          <a:off x="1295400" y="609600"/>
          <a:ext cx="1081087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72" name="公式" r:id="rId7" imgW="596880" imgH="215640" progId="Equation.3">
                  <p:embed/>
                </p:oleObj>
              </mc:Choice>
              <mc:Fallback>
                <p:oleObj name="公式" r:id="rId7" imgW="596880" imgH="215640" progId="Equation.3">
                  <p:embed/>
                  <p:pic>
                    <p:nvPicPr>
                      <p:cNvPr id="2151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609600"/>
                        <a:ext cx="1081087" cy="39052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0000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1576861"/>
              </p:ext>
            </p:extLst>
          </p:nvPr>
        </p:nvGraphicFramePr>
        <p:xfrm>
          <a:off x="1371600" y="1600200"/>
          <a:ext cx="5648325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73" name="公式" r:id="rId9" imgW="3682800" imgH="419040" progId="Equation.3">
                  <p:embed/>
                </p:oleObj>
              </mc:Choice>
              <mc:Fallback>
                <p:oleObj name="公式" r:id="rId9" imgW="3682800" imgH="419040" progId="Equation.3">
                  <p:embed/>
                  <p:pic>
                    <p:nvPicPr>
                      <p:cNvPr id="2151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600200"/>
                        <a:ext cx="5648325" cy="642938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0000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2776876"/>
              </p:ext>
            </p:extLst>
          </p:nvPr>
        </p:nvGraphicFramePr>
        <p:xfrm>
          <a:off x="3419475" y="2997200"/>
          <a:ext cx="1223963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74" name="公式" r:id="rId11" imgW="698400" imgH="241200" progId="Equation.3">
                  <p:embed/>
                </p:oleObj>
              </mc:Choice>
              <mc:Fallback>
                <p:oleObj name="公式" r:id="rId11" imgW="698400" imgH="241200" progId="Equation.3">
                  <p:embed/>
                  <p:pic>
                    <p:nvPicPr>
                      <p:cNvPr id="2151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2997200"/>
                        <a:ext cx="1223963" cy="42227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996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  <a:endParaRPr lang="zh-CN" altLang="en-US" dirty="0" smtClean="0"/>
          </a:p>
        </p:txBody>
      </p:sp>
      <p:sp>
        <p:nvSpPr>
          <p:cNvPr id="21507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极化电荷的面密度与体密度</a:t>
            </a:r>
          </a:p>
        </p:txBody>
      </p:sp>
      <p:sp>
        <p:nvSpPr>
          <p:cNvPr id="2150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CBE85E-D23A-463A-9FB4-245A57901387}" type="slidenum">
              <a:rPr kumimoji="0" lang="en-US" altLang="zh-CN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zh-CN" sz="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6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7146459"/>
              </p:ext>
            </p:extLst>
          </p:nvPr>
        </p:nvGraphicFramePr>
        <p:xfrm>
          <a:off x="2438400" y="2438400"/>
          <a:ext cx="3024187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9" name="公式" r:id="rId3" imgW="1701720" imgH="419040" progId="Equation.3">
                  <p:embed/>
                </p:oleObj>
              </mc:Choice>
              <mc:Fallback>
                <p:oleObj name="公式" r:id="rId3" imgW="1701720" imgH="419040" progId="Equation.3">
                  <p:embed/>
                  <p:pic>
                    <p:nvPicPr>
                      <p:cNvPr id="11337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438400"/>
                        <a:ext cx="3024187" cy="74295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0891923"/>
              </p:ext>
            </p:extLst>
          </p:nvPr>
        </p:nvGraphicFramePr>
        <p:xfrm>
          <a:off x="2438400" y="3351212"/>
          <a:ext cx="1449387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0" name="公式" r:id="rId5" imgW="736560" imgH="241200" progId="Equation.3">
                  <p:embed/>
                </p:oleObj>
              </mc:Choice>
              <mc:Fallback>
                <p:oleObj name="公式" r:id="rId5" imgW="736560" imgH="241200" progId="Equation.3">
                  <p:embed/>
                  <p:pic>
                    <p:nvPicPr>
                      <p:cNvPr id="1024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351212"/>
                        <a:ext cx="1449387" cy="471488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267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8D3E60B-D15E-460A-91E8-DFB35FAF335C}" type="slidenum">
              <a:rPr lang="en-US" altLang="zh-CN" sz="800" b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CN" sz="800" b="0">
              <a:latin typeface="Arial" panose="020B0604020202020204" pitchFamily="34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990600"/>
          </a:xfrm>
          <a:noFill/>
        </p:spPr>
        <p:txBody>
          <a:bodyPr/>
          <a:lstStyle/>
          <a:p>
            <a:pPr eaLnBrk="1" hangingPunct="1"/>
            <a:r>
              <a:rPr lang="en-US" altLang="zh-CN" sz="3200" smtClean="0">
                <a:solidFill>
                  <a:srgbClr val="A50021"/>
                </a:solidFill>
                <a:latin typeface="宋体" panose="02010600030101010101" pitchFamily="2" charset="-122"/>
              </a:rPr>
              <a:t>3.</a:t>
            </a:r>
            <a:r>
              <a:rPr lang="zh-CN" altLang="en-US" sz="3200" smtClean="0">
                <a:solidFill>
                  <a:srgbClr val="A50021"/>
                </a:solidFill>
                <a:latin typeface="宋体" panose="02010600030101010101" pitchFamily="2" charset="-122"/>
              </a:rPr>
              <a:t>极化电荷的电场</a:t>
            </a:r>
            <a:r>
              <a:rPr lang="zh-CN" altLang="en-US" sz="2800" smtClean="0">
                <a:latin typeface="宋体" panose="02010600030101010101" pitchFamily="2" charset="-122"/>
              </a:rPr>
              <a:t>    </a:t>
            </a:r>
            <a:r>
              <a:rPr lang="zh-CN" altLang="en-US" sz="2400" smtClean="0">
                <a:solidFill>
                  <a:srgbClr val="0000CC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400" smtClean="0">
                <a:solidFill>
                  <a:srgbClr val="0000CC"/>
                </a:solidFill>
                <a:latin typeface="宋体" panose="02010600030101010101" pitchFamily="2" charset="-122"/>
              </a:rPr>
              <a:t>P229</a:t>
            </a:r>
            <a:r>
              <a:rPr lang="zh-CN" altLang="en-US" sz="2400" smtClean="0">
                <a:solidFill>
                  <a:srgbClr val="0000CC"/>
                </a:solidFill>
                <a:latin typeface="宋体" panose="02010600030101010101" pitchFamily="2" charset="-122"/>
              </a:rPr>
              <a:t>）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228600" y="1447800"/>
            <a:ext cx="8588375" cy="5111750"/>
          </a:xfrm>
        </p:spPr>
        <p:txBody>
          <a:bodyPr/>
          <a:lstStyle/>
          <a:p>
            <a:pPr marL="0" indent="0" algn="just" eaLnBrk="1" hangingPunct="1">
              <a:lnSpc>
                <a:spcPct val="140000"/>
              </a:lnSpc>
              <a:buFontTx/>
              <a:buNone/>
            </a:pPr>
            <a:r>
              <a:rPr lang="en-US" altLang="zh-CN" sz="2400" dirty="0" smtClean="0">
                <a:latin typeface="宋体" panose="02010600030101010101" pitchFamily="2" charset="-122"/>
              </a:rPr>
              <a:t>    </a:t>
            </a:r>
            <a:r>
              <a:rPr lang="zh-CN" altLang="en-US" sz="2400" dirty="0" smtClean="0">
                <a:latin typeface="宋体" panose="02010600030101010101" pitchFamily="2" charset="-122"/>
              </a:rPr>
              <a:t>极化电荷一定会在介质的内部和外部产生宏观电场</a:t>
            </a:r>
            <a:r>
              <a:rPr lang="en-US" altLang="zh-CN" sz="2400" i="1" dirty="0" smtClean="0"/>
              <a:t>E'</a:t>
            </a:r>
            <a:r>
              <a:rPr lang="zh-CN" altLang="en-US" sz="2400" dirty="0" smtClean="0">
                <a:latin typeface="宋体" panose="02010600030101010101" pitchFamily="2" charset="-122"/>
              </a:rPr>
              <a:t>，这</a:t>
            </a:r>
            <a:r>
              <a:rPr lang="zh-CN" altLang="en-US" sz="2400" dirty="0" smtClean="0"/>
              <a:t>“</a:t>
            </a:r>
            <a:r>
              <a:rPr lang="zh-CN" altLang="en-US" sz="2400" dirty="0" smtClean="0">
                <a:latin typeface="宋体" panose="02010600030101010101" pitchFamily="2" charset="-122"/>
              </a:rPr>
              <a:t>附加</a:t>
            </a:r>
            <a:r>
              <a:rPr lang="zh-CN" altLang="en-US" sz="2400" dirty="0" smtClean="0"/>
              <a:t>”</a:t>
            </a:r>
            <a:r>
              <a:rPr lang="zh-CN" altLang="en-US" sz="2400" dirty="0" smtClean="0">
                <a:latin typeface="宋体" panose="02010600030101010101" pitchFamily="2" charset="-122"/>
              </a:rPr>
              <a:t>电场</a:t>
            </a:r>
            <a:r>
              <a:rPr lang="en-US" altLang="zh-CN" sz="2400" i="1" dirty="0" smtClean="0"/>
              <a:t>E'</a:t>
            </a:r>
            <a:r>
              <a:rPr lang="en-US" altLang="zh-CN" sz="2400" dirty="0" smtClean="0">
                <a:latin typeface="宋体" panose="02010600030101010101" pitchFamily="2" charset="-122"/>
              </a:rPr>
              <a:t> </a:t>
            </a:r>
            <a:r>
              <a:rPr lang="zh-CN" altLang="en-US" sz="2400" dirty="0" smtClean="0">
                <a:latin typeface="宋体" panose="02010600030101010101" pitchFamily="2" charset="-122"/>
              </a:rPr>
              <a:t>反过来又会作用于产生外电场</a:t>
            </a:r>
            <a:r>
              <a:rPr lang="en-US" altLang="zh-CN" sz="2400" i="1" dirty="0" smtClean="0"/>
              <a:t>E</a:t>
            </a:r>
            <a:r>
              <a:rPr lang="en-US" altLang="zh-CN" sz="2400" baseline="-25000" dirty="0" smtClean="0"/>
              <a:t>0</a:t>
            </a:r>
            <a:r>
              <a:rPr lang="zh-CN" altLang="en-US" sz="2400" dirty="0" smtClean="0"/>
              <a:t>的电荷，并使之重新分布，这意味着一般情况下作用于介质的那个外电场</a:t>
            </a:r>
            <a:r>
              <a:rPr lang="en-US" altLang="zh-CN" sz="2400" i="1" dirty="0" smtClean="0"/>
              <a:t>E</a:t>
            </a:r>
            <a:r>
              <a:rPr lang="en-US" altLang="zh-CN" sz="2400" baseline="-25000" dirty="0" smtClean="0"/>
              <a:t>0</a:t>
            </a:r>
            <a:r>
              <a:rPr lang="zh-CN" altLang="en-US" sz="2400" dirty="0" smtClean="0"/>
              <a:t>也发生了改</a:t>
            </a:r>
            <a:r>
              <a:rPr lang="zh-CN" altLang="en-US" sz="2400" dirty="0" smtClean="0">
                <a:latin typeface="宋体" panose="02010600030101010101" pitchFamily="2" charset="-122"/>
              </a:rPr>
              <a:t>变</a:t>
            </a:r>
            <a:r>
              <a:rPr lang="en-US" altLang="zh-CN" sz="2400" dirty="0" smtClean="0">
                <a:latin typeface="宋体" panose="02010600030101010101" pitchFamily="2" charset="-122"/>
              </a:rPr>
              <a:t>. </a:t>
            </a:r>
          </a:p>
          <a:p>
            <a:pPr marL="0" indent="0" algn="just" eaLnBrk="1" hangingPunct="1">
              <a:lnSpc>
                <a:spcPct val="140000"/>
              </a:lnSpc>
              <a:buFontTx/>
              <a:buNone/>
            </a:pPr>
            <a:r>
              <a:rPr lang="en-US" altLang="zh-CN" sz="2400" dirty="0" smtClean="0">
                <a:latin typeface="宋体" panose="02010600030101010101" pitchFamily="2" charset="-122"/>
              </a:rPr>
              <a:t>    </a:t>
            </a:r>
            <a:r>
              <a:rPr lang="zh-CN" altLang="en-US" sz="2400" dirty="0" smtClean="0">
                <a:latin typeface="宋体" panose="02010600030101010101" pitchFamily="2" charset="-122"/>
              </a:rPr>
              <a:t>根据电场叠加原理，介质内和介质外每一点上的总场强</a:t>
            </a:r>
            <a:r>
              <a:rPr lang="en-US" altLang="zh-CN" sz="2400" i="1" dirty="0" smtClean="0"/>
              <a:t>E</a:t>
            </a:r>
            <a:r>
              <a:rPr lang="zh-CN" altLang="en-US" sz="2400" dirty="0" smtClean="0">
                <a:latin typeface="宋体" panose="02010600030101010101" pitchFamily="2" charset="-122"/>
              </a:rPr>
              <a:t>，都是外电场</a:t>
            </a:r>
            <a:r>
              <a:rPr lang="en-US" altLang="zh-CN" sz="2400" i="1" dirty="0" smtClean="0"/>
              <a:t>E</a:t>
            </a:r>
            <a:r>
              <a:rPr lang="en-US" altLang="zh-CN" sz="2400" baseline="-25000" dirty="0" smtClean="0"/>
              <a:t>0</a:t>
            </a:r>
            <a:r>
              <a:rPr lang="zh-CN" altLang="en-US" sz="2400" dirty="0" smtClean="0"/>
              <a:t>与</a:t>
            </a:r>
            <a:r>
              <a:rPr lang="zh-CN" altLang="en-US" sz="2400" dirty="0" smtClean="0">
                <a:latin typeface="宋体" panose="02010600030101010101" pitchFamily="2" charset="-122"/>
              </a:rPr>
              <a:t>极化电荷的电场</a:t>
            </a:r>
            <a:r>
              <a:rPr lang="en-US" altLang="zh-CN" sz="2400" i="1" dirty="0" smtClean="0"/>
              <a:t>E'</a:t>
            </a:r>
            <a:r>
              <a:rPr lang="en-US" altLang="zh-CN" sz="2400" dirty="0" smtClean="0">
                <a:latin typeface="宋体" panose="02010600030101010101" pitchFamily="2" charset="-122"/>
              </a:rPr>
              <a:t> </a:t>
            </a:r>
            <a:r>
              <a:rPr lang="zh-CN" altLang="en-US" sz="2400" dirty="0" smtClean="0">
                <a:latin typeface="宋体" panose="02010600030101010101" pitchFamily="2" charset="-122"/>
              </a:rPr>
              <a:t>之矢量和：</a:t>
            </a:r>
          </a:p>
          <a:p>
            <a:pPr marL="0" indent="0" algn="just" eaLnBrk="1" hangingPunct="1">
              <a:lnSpc>
                <a:spcPct val="140000"/>
              </a:lnSpc>
              <a:buFontTx/>
              <a:buNone/>
            </a:pPr>
            <a:r>
              <a:rPr lang="zh-CN" altLang="en-US" sz="2400" dirty="0" smtClean="0">
                <a:latin typeface="宋体" panose="02010600030101010101" pitchFamily="2" charset="-122"/>
              </a:rPr>
              <a:t>                </a:t>
            </a:r>
            <a:r>
              <a:rPr lang="zh-CN" altLang="en-US" sz="2400" i="1" dirty="0" smtClean="0"/>
              <a:t> </a:t>
            </a:r>
            <a:r>
              <a:rPr lang="en-US" altLang="zh-CN" sz="2400" i="1" dirty="0" smtClean="0"/>
              <a:t>E </a:t>
            </a:r>
            <a:r>
              <a:rPr lang="en-US" altLang="zh-CN" sz="2400" dirty="0" smtClean="0"/>
              <a:t>=</a:t>
            </a:r>
            <a:r>
              <a:rPr lang="en-US" altLang="zh-CN" sz="2400" i="1" dirty="0" smtClean="0"/>
              <a:t> E</a:t>
            </a:r>
            <a:r>
              <a:rPr lang="en-US" altLang="zh-CN" sz="2400" baseline="-25000" dirty="0" smtClean="0"/>
              <a:t>0</a:t>
            </a:r>
            <a:r>
              <a:rPr lang="en-US" altLang="zh-CN" sz="2400" dirty="0" smtClean="0"/>
              <a:t> +</a:t>
            </a:r>
            <a:r>
              <a:rPr lang="en-US" altLang="zh-CN" sz="2400" i="1" dirty="0" smtClean="0"/>
              <a:t> E'</a:t>
            </a:r>
            <a:r>
              <a:rPr lang="en-US" altLang="zh-CN" sz="2400" dirty="0" smtClean="0">
                <a:latin typeface="宋体" panose="02010600030101010101" pitchFamily="2" charset="-122"/>
              </a:rPr>
              <a:t>                   (4.1-7)</a:t>
            </a:r>
          </a:p>
          <a:p>
            <a:pPr marL="0" indent="0" algn="just" eaLnBrk="1" hangingPunct="1">
              <a:lnSpc>
                <a:spcPct val="140000"/>
              </a:lnSpc>
              <a:buFontTx/>
              <a:buNone/>
            </a:pPr>
            <a:r>
              <a:rPr lang="en-US" altLang="zh-CN" sz="2400" dirty="0" smtClean="0">
                <a:latin typeface="宋体" panose="02010600030101010101" pitchFamily="2" charset="-122"/>
              </a:rPr>
              <a:t>    </a:t>
            </a:r>
            <a:r>
              <a:rPr lang="zh-CN" altLang="en-US" sz="2400" dirty="0" smtClean="0">
                <a:latin typeface="宋体" panose="02010600030101010101" pitchFamily="2" charset="-122"/>
              </a:rPr>
              <a:t>上式中的</a:t>
            </a:r>
            <a:r>
              <a:rPr lang="en-US" altLang="zh-CN" sz="2400" i="1" dirty="0" smtClean="0">
                <a:solidFill>
                  <a:srgbClr val="0000CC"/>
                </a:solidFill>
              </a:rPr>
              <a:t>E</a:t>
            </a:r>
            <a:r>
              <a:rPr lang="en-US" altLang="zh-CN" sz="2400" baseline="-25000" dirty="0" smtClean="0">
                <a:solidFill>
                  <a:srgbClr val="0000CC"/>
                </a:solidFill>
              </a:rPr>
              <a:t>0</a:t>
            </a:r>
            <a:r>
              <a:rPr lang="zh-CN" altLang="en-US" sz="2400" dirty="0" smtClean="0">
                <a:solidFill>
                  <a:srgbClr val="0000CC"/>
                </a:solidFill>
              </a:rPr>
              <a:t>，一般情况下已经不是没有电介质存在时的那个原外</a:t>
            </a:r>
            <a:r>
              <a:rPr lang="zh-CN" altLang="en-US" sz="2400" dirty="0" smtClean="0">
                <a:solidFill>
                  <a:srgbClr val="0000CC"/>
                </a:solidFill>
                <a:latin typeface="宋体" panose="02010600030101010101" pitchFamily="2" charset="-122"/>
              </a:rPr>
              <a:t>场</a:t>
            </a:r>
            <a:r>
              <a:rPr lang="en-US" altLang="zh-CN" sz="2400" dirty="0" smtClean="0">
                <a:solidFill>
                  <a:srgbClr val="0000CC"/>
                </a:solidFill>
                <a:latin typeface="宋体" panose="02010600030101010101" pitchFamily="2" charset="-122"/>
              </a:rPr>
              <a:t>.</a:t>
            </a:r>
            <a:endParaRPr lang="en-US" altLang="zh-CN" sz="2400" dirty="0" smtClean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0351940-1205-4B86-90B7-41F722DE52B9}" type="slidenum">
              <a:rPr lang="en-US" altLang="zh-CN" sz="800" b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z="800" b="0">
              <a:latin typeface="Arial" panose="020B0604020202020204" pitchFamily="34" charset="0"/>
            </a:endParaRPr>
          </a:p>
        </p:txBody>
      </p:sp>
      <p:sp>
        <p:nvSpPr>
          <p:cNvPr id="29699" name="Rectangle 2"/>
          <p:cNvSpPr>
            <a:spLocks noChangeArrowheads="1"/>
          </p:cNvSpPr>
          <p:nvPr/>
        </p:nvSpPr>
        <p:spPr bwMode="auto">
          <a:xfrm>
            <a:off x="152400" y="2438400"/>
            <a:ext cx="89916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152400" y="152400"/>
            <a:ext cx="8763000" cy="2057400"/>
          </a:xfrm>
        </p:spPr>
        <p:txBody>
          <a:bodyPr/>
          <a:lstStyle/>
          <a:p>
            <a:pPr algn="l" eaLnBrk="1" hangingPunct="1">
              <a:lnSpc>
                <a:spcPct val="140000"/>
              </a:lnSpc>
            </a:pPr>
            <a:r>
              <a:rPr lang="zh-CN" altLang="en-US" sz="2800" smtClean="0">
                <a:solidFill>
                  <a:schemeClr val="accent1"/>
                </a:solidFill>
                <a:latin typeface="宋体" panose="02010600030101010101" pitchFamily="2" charset="-122"/>
              </a:rPr>
              <a:t>　　</a:t>
            </a:r>
            <a:r>
              <a:rPr lang="zh-CN" altLang="en-US" sz="2800" smtClean="0">
                <a:solidFill>
                  <a:srgbClr val="0000CC"/>
                </a:solidFill>
                <a:latin typeface="宋体" panose="02010600030101010101" pitchFamily="2" charset="-122"/>
              </a:rPr>
              <a:t>极化</a:t>
            </a:r>
            <a:r>
              <a:rPr lang="zh-CN" altLang="en-US" sz="2800" smtClean="0">
                <a:solidFill>
                  <a:srgbClr val="0000CC"/>
                </a:solidFill>
              </a:rPr>
              <a:t>介质棒</a:t>
            </a:r>
            <a:r>
              <a:rPr lang="zh-CN" altLang="en-US" sz="2800" smtClean="0">
                <a:solidFill>
                  <a:schemeClr val="tx1"/>
                </a:solidFill>
              </a:rPr>
              <a:t>产生的</a:t>
            </a:r>
            <a:r>
              <a:rPr lang="zh-CN" altLang="en-US" sz="2800" smtClean="0">
                <a:solidFill>
                  <a:srgbClr val="0000CC"/>
                </a:solidFill>
              </a:rPr>
              <a:t>电场</a:t>
            </a:r>
            <a:r>
              <a:rPr lang="en-US" altLang="zh-CN" sz="2800" i="1" smtClean="0">
                <a:solidFill>
                  <a:srgbClr val="0000CC"/>
                </a:solidFill>
              </a:rPr>
              <a:t>E'</a:t>
            </a:r>
            <a:r>
              <a:rPr lang="zh-CN" altLang="en-US" sz="2800" smtClean="0">
                <a:solidFill>
                  <a:srgbClr val="0000CC"/>
                </a:solidFill>
                <a:latin typeface="宋体" panose="02010600030101010101" pitchFamily="2" charset="-122"/>
              </a:rPr>
              <a:t>，</a:t>
            </a:r>
            <a:r>
              <a:rPr lang="zh-CN" altLang="en-US" sz="2800" smtClean="0">
                <a:solidFill>
                  <a:schemeClr val="tx1"/>
                </a:solidFill>
              </a:rPr>
              <a:t>反过来又作用于</a:t>
            </a:r>
            <a:r>
              <a:rPr lang="zh-CN" altLang="en-US" sz="2800" smtClean="0">
                <a:solidFill>
                  <a:schemeClr val="tx1"/>
                </a:solidFill>
                <a:latin typeface="宋体" panose="02010600030101010101" pitchFamily="2" charset="-122"/>
              </a:rPr>
              <a:t>导体球壳的电荷并使之</a:t>
            </a:r>
            <a:r>
              <a:rPr lang="zh-CN" altLang="en-US" sz="2800" smtClean="0">
                <a:solidFill>
                  <a:srgbClr val="0000CC"/>
                </a:solidFill>
                <a:latin typeface="宋体" panose="02010600030101010101" pitchFamily="2" charset="-122"/>
              </a:rPr>
              <a:t>偏离球对称分布，</a:t>
            </a:r>
            <a:r>
              <a:rPr lang="zh-CN" altLang="en-US" sz="2800" smtClean="0">
                <a:solidFill>
                  <a:schemeClr val="tx1"/>
                </a:solidFill>
                <a:latin typeface="宋体" panose="02010600030101010101" pitchFamily="2" charset="-122"/>
              </a:rPr>
              <a:t>于是</a:t>
            </a:r>
            <a:r>
              <a:rPr lang="en-US" altLang="zh-CN" sz="2800" i="1" smtClean="0">
                <a:solidFill>
                  <a:schemeClr val="tx1"/>
                </a:solidFill>
              </a:rPr>
              <a:t>E</a:t>
            </a:r>
            <a:r>
              <a:rPr lang="en-US" altLang="zh-CN" sz="2800" baseline="-25000" smtClean="0">
                <a:solidFill>
                  <a:schemeClr val="tx1"/>
                </a:solidFill>
              </a:rPr>
              <a:t>0</a:t>
            </a:r>
            <a:r>
              <a:rPr lang="zh-CN" altLang="en-US" sz="2800" smtClean="0">
                <a:solidFill>
                  <a:schemeClr val="tx1"/>
                </a:solidFill>
              </a:rPr>
              <a:t>不再具有</a:t>
            </a:r>
            <a:r>
              <a:rPr lang="zh-CN" altLang="en-US" sz="2800" smtClean="0">
                <a:solidFill>
                  <a:schemeClr val="tx1"/>
                </a:solidFill>
                <a:latin typeface="宋体" panose="02010600030101010101" pitchFamily="2" charset="-122"/>
              </a:rPr>
              <a:t>球对称性</a:t>
            </a:r>
            <a:r>
              <a:rPr lang="en-US" altLang="zh-CN" sz="2800" smtClean="0">
                <a:solidFill>
                  <a:schemeClr val="tx1"/>
                </a:solidFill>
                <a:latin typeface="宋体" panose="02010600030101010101" pitchFamily="2" charset="-122"/>
              </a:rPr>
              <a:t>.</a:t>
            </a:r>
            <a:endParaRPr lang="en-US" altLang="zh-CN" sz="2800" smtClean="0">
              <a:solidFill>
                <a:schemeClr val="tx1"/>
              </a:solidFill>
            </a:endParaRPr>
          </a:p>
        </p:txBody>
      </p:sp>
      <p:sp>
        <p:nvSpPr>
          <p:cNvPr id="29701" name="Oval 4"/>
          <p:cNvSpPr>
            <a:spLocks noChangeArrowheads="1"/>
          </p:cNvSpPr>
          <p:nvPr/>
        </p:nvSpPr>
        <p:spPr bwMode="auto">
          <a:xfrm>
            <a:off x="1066800" y="3505200"/>
            <a:ext cx="914400" cy="914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29702" name="Rectangle 5"/>
          <p:cNvSpPr>
            <a:spLocks noChangeArrowheads="1"/>
          </p:cNvSpPr>
          <p:nvPr/>
        </p:nvSpPr>
        <p:spPr bwMode="auto">
          <a:xfrm>
            <a:off x="990600" y="3667125"/>
            <a:ext cx="365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>
                <a:latin typeface="宋体" panose="02010600030101010101" pitchFamily="2" charset="-122"/>
              </a:rPr>
              <a:t>+</a:t>
            </a:r>
            <a:endParaRPr kumimoji="1" lang="en-US" altLang="zh-CN" sz="2800" i="1"/>
          </a:p>
        </p:txBody>
      </p:sp>
      <p:sp>
        <p:nvSpPr>
          <p:cNvPr id="29703" name="Line 6"/>
          <p:cNvSpPr>
            <a:spLocks noChangeShapeType="1"/>
          </p:cNvSpPr>
          <p:nvPr/>
        </p:nvSpPr>
        <p:spPr bwMode="auto">
          <a:xfrm>
            <a:off x="2012950" y="4021138"/>
            <a:ext cx="838200" cy="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4" name="Line 7"/>
          <p:cNvSpPr>
            <a:spLocks noChangeShapeType="1"/>
          </p:cNvSpPr>
          <p:nvPr/>
        </p:nvSpPr>
        <p:spPr bwMode="auto">
          <a:xfrm flipH="1">
            <a:off x="336550" y="3944938"/>
            <a:ext cx="685800" cy="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5" name="Line 8"/>
          <p:cNvSpPr>
            <a:spLocks noChangeShapeType="1"/>
          </p:cNvSpPr>
          <p:nvPr/>
        </p:nvSpPr>
        <p:spPr bwMode="auto">
          <a:xfrm flipV="1">
            <a:off x="1555750" y="2725738"/>
            <a:ext cx="0" cy="68580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6" name="Line 9"/>
          <p:cNvSpPr>
            <a:spLocks noChangeShapeType="1"/>
          </p:cNvSpPr>
          <p:nvPr/>
        </p:nvSpPr>
        <p:spPr bwMode="auto">
          <a:xfrm>
            <a:off x="1531938" y="4402138"/>
            <a:ext cx="0" cy="83820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7" name="Line 10"/>
          <p:cNvSpPr>
            <a:spLocks noChangeShapeType="1"/>
          </p:cNvSpPr>
          <p:nvPr/>
        </p:nvSpPr>
        <p:spPr bwMode="auto">
          <a:xfrm>
            <a:off x="1860550" y="4325938"/>
            <a:ext cx="533400" cy="60960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8" name="Line 11"/>
          <p:cNvSpPr>
            <a:spLocks noChangeShapeType="1"/>
          </p:cNvSpPr>
          <p:nvPr/>
        </p:nvSpPr>
        <p:spPr bwMode="auto">
          <a:xfrm flipH="1" flipV="1">
            <a:off x="793750" y="3030538"/>
            <a:ext cx="457200" cy="53340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9" name="Line 12"/>
          <p:cNvSpPr>
            <a:spLocks noChangeShapeType="1"/>
          </p:cNvSpPr>
          <p:nvPr/>
        </p:nvSpPr>
        <p:spPr bwMode="auto">
          <a:xfrm flipH="1">
            <a:off x="588963" y="4297363"/>
            <a:ext cx="609600" cy="60960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10" name="Line 13"/>
          <p:cNvSpPr>
            <a:spLocks noChangeShapeType="1"/>
          </p:cNvSpPr>
          <p:nvPr/>
        </p:nvSpPr>
        <p:spPr bwMode="auto">
          <a:xfrm flipV="1">
            <a:off x="1860550" y="3030538"/>
            <a:ext cx="609600" cy="60960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11" name="Oval 14"/>
          <p:cNvSpPr>
            <a:spLocks noChangeArrowheads="1"/>
          </p:cNvSpPr>
          <p:nvPr/>
        </p:nvSpPr>
        <p:spPr bwMode="auto">
          <a:xfrm>
            <a:off x="4724400" y="3581400"/>
            <a:ext cx="914400" cy="914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29712" name="Rectangle 15"/>
          <p:cNvSpPr>
            <a:spLocks noChangeArrowheads="1"/>
          </p:cNvSpPr>
          <p:nvPr/>
        </p:nvSpPr>
        <p:spPr bwMode="auto">
          <a:xfrm>
            <a:off x="5349875" y="3759200"/>
            <a:ext cx="365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>
                <a:latin typeface="宋体" panose="02010600030101010101" pitchFamily="2" charset="-122"/>
              </a:rPr>
              <a:t>+</a:t>
            </a:r>
            <a:endParaRPr kumimoji="1" lang="en-US" altLang="zh-CN" sz="2800" i="1"/>
          </a:p>
        </p:txBody>
      </p:sp>
      <p:sp>
        <p:nvSpPr>
          <p:cNvPr id="29713" name="Oval 16"/>
          <p:cNvSpPr>
            <a:spLocks noChangeArrowheads="1"/>
          </p:cNvSpPr>
          <p:nvPr/>
        </p:nvSpPr>
        <p:spPr bwMode="auto">
          <a:xfrm>
            <a:off x="6813550" y="3792538"/>
            <a:ext cx="1524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29714" name="Oval 17"/>
          <p:cNvSpPr>
            <a:spLocks noChangeArrowheads="1"/>
          </p:cNvSpPr>
          <p:nvPr/>
        </p:nvSpPr>
        <p:spPr bwMode="auto">
          <a:xfrm>
            <a:off x="8185150" y="3792538"/>
            <a:ext cx="1524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29715" name="Line 18"/>
          <p:cNvSpPr>
            <a:spLocks noChangeShapeType="1"/>
          </p:cNvSpPr>
          <p:nvPr/>
        </p:nvSpPr>
        <p:spPr bwMode="auto">
          <a:xfrm>
            <a:off x="6889750" y="3792538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16" name="Line 19"/>
          <p:cNvSpPr>
            <a:spLocks noChangeShapeType="1"/>
          </p:cNvSpPr>
          <p:nvPr/>
        </p:nvSpPr>
        <p:spPr bwMode="auto">
          <a:xfrm>
            <a:off x="6889750" y="4249738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17" name="Rectangle 20"/>
          <p:cNvSpPr>
            <a:spLocks noChangeArrowheads="1"/>
          </p:cNvSpPr>
          <p:nvPr/>
        </p:nvSpPr>
        <p:spPr bwMode="auto">
          <a:xfrm>
            <a:off x="6737350" y="3763963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>
                <a:solidFill>
                  <a:srgbClr val="006600"/>
                </a:solidFill>
                <a:latin typeface="宋体" panose="02010600030101010101" pitchFamily="2" charset="-122"/>
              </a:rPr>
              <a:t>-</a:t>
            </a:r>
          </a:p>
        </p:txBody>
      </p:sp>
      <p:sp>
        <p:nvSpPr>
          <p:cNvPr id="29718" name="Rectangle 21"/>
          <p:cNvSpPr>
            <a:spLocks noChangeArrowheads="1"/>
          </p:cNvSpPr>
          <p:nvPr/>
        </p:nvSpPr>
        <p:spPr bwMode="auto">
          <a:xfrm>
            <a:off x="8075613" y="3725863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>
                <a:solidFill>
                  <a:srgbClr val="006600"/>
                </a:solidFill>
                <a:latin typeface="宋体" panose="02010600030101010101" pitchFamily="2" charset="-122"/>
              </a:rPr>
              <a:t>+</a:t>
            </a:r>
          </a:p>
        </p:txBody>
      </p:sp>
      <p:sp>
        <p:nvSpPr>
          <p:cNvPr id="29719" name="Line 22"/>
          <p:cNvSpPr>
            <a:spLocks noChangeShapeType="1"/>
          </p:cNvSpPr>
          <p:nvPr/>
        </p:nvSpPr>
        <p:spPr bwMode="auto">
          <a:xfrm>
            <a:off x="5670550" y="4021138"/>
            <a:ext cx="1066800" cy="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20" name="Freeform 23"/>
          <p:cNvSpPr>
            <a:spLocks/>
          </p:cNvSpPr>
          <p:nvPr/>
        </p:nvSpPr>
        <p:spPr bwMode="auto">
          <a:xfrm>
            <a:off x="5599113" y="3716338"/>
            <a:ext cx="1138237" cy="173037"/>
          </a:xfrm>
          <a:custGeom>
            <a:avLst/>
            <a:gdLst>
              <a:gd name="T0" fmla="*/ 2147483646 w 717"/>
              <a:gd name="T1" fmla="*/ 2147483646 h 109"/>
              <a:gd name="T2" fmla="*/ 2147483646 w 717"/>
              <a:gd name="T3" fmla="*/ 2147483646 h 109"/>
              <a:gd name="T4" fmla="*/ 2147483646 w 717"/>
              <a:gd name="T5" fmla="*/ 0 h 109"/>
              <a:gd name="T6" fmla="*/ 2147483646 w 717"/>
              <a:gd name="T7" fmla="*/ 2147483646 h 109"/>
              <a:gd name="T8" fmla="*/ 2147483646 w 717"/>
              <a:gd name="T9" fmla="*/ 2147483646 h 109"/>
              <a:gd name="T10" fmla="*/ 2147483646 w 717"/>
              <a:gd name="T11" fmla="*/ 2147483646 h 109"/>
              <a:gd name="T12" fmla="*/ 2147483646 w 717"/>
              <a:gd name="T13" fmla="*/ 2147483646 h 10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17"/>
              <a:gd name="T22" fmla="*/ 0 h 109"/>
              <a:gd name="T23" fmla="*/ 717 w 717"/>
              <a:gd name="T24" fmla="*/ 109 h 10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17" h="109">
                <a:moveTo>
                  <a:pt x="13" y="96"/>
                </a:moveTo>
                <a:cubicBezTo>
                  <a:pt x="77" y="53"/>
                  <a:pt x="0" y="109"/>
                  <a:pt x="53" y="56"/>
                </a:cubicBezTo>
                <a:cubicBezTo>
                  <a:pt x="84" y="25"/>
                  <a:pt x="155" y="7"/>
                  <a:pt x="197" y="0"/>
                </a:cubicBezTo>
                <a:cubicBezTo>
                  <a:pt x="306" y="3"/>
                  <a:pt x="416" y="1"/>
                  <a:pt x="525" y="8"/>
                </a:cubicBezTo>
                <a:cubicBezTo>
                  <a:pt x="550" y="10"/>
                  <a:pt x="601" y="32"/>
                  <a:pt x="629" y="40"/>
                </a:cubicBezTo>
                <a:cubicBezTo>
                  <a:pt x="645" y="45"/>
                  <a:pt x="677" y="56"/>
                  <a:pt x="677" y="56"/>
                </a:cubicBezTo>
                <a:cubicBezTo>
                  <a:pt x="691" y="97"/>
                  <a:pt x="692" y="71"/>
                  <a:pt x="717" y="96"/>
                </a:cubicBezTo>
              </a:path>
            </a:pathLst>
          </a:custGeom>
          <a:noFill/>
          <a:ln w="28575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21" name="Line 24"/>
          <p:cNvSpPr>
            <a:spLocks noChangeShapeType="1"/>
          </p:cNvSpPr>
          <p:nvPr/>
        </p:nvSpPr>
        <p:spPr bwMode="auto">
          <a:xfrm>
            <a:off x="6508750" y="3716338"/>
            <a:ext cx="228600" cy="15240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22" name="Freeform 25"/>
          <p:cNvSpPr>
            <a:spLocks/>
          </p:cNvSpPr>
          <p:nvPr/>
        </p:nvSpPr>
        <p:spPr bwMode="auto">
          <a:xfrm>
            <a:off x="5632450" y="4275138"/>
            <a:ext cx="1079500" cy="142875"/>
          </a:xfrm>
          <a:custGeom>
            <a:avLst/>
            <a:gdLst>
              <a:gd name="T0" fmla="*/ 0 w 680"/>
              <a:gd name="T1" fmla="*/ 0 h 90"/>
              <a:gd name="T2" fmla="*/ 2147483646 w 680"/>
              <a:gd name="T3" fmla="*/ 2147483646 h 90"/>
              <a:gd name="T4" fmla="*/ 2147483646 w 680"/>
              <a:gd name="T5" fmla="*/ 2147483646 h 90"/>
              <a:gd name="T6" fmla="*/ 2147483646 w 680"/>
              <a:gd name="T7" fmla="*/ 2147483646 h 90"/>
              <a:gd name="T8" fmla="*/ 2147483646 w 680"/>
              <a:gd name="T9" fmla="*/ 2147483646 h 90"/>
              <a:gd name="T10" fmla="*/ 2147483646 w 680"/>
              <a:gd name="T11" fmla="*/ 2147483646 h 90"/>
              <a:gd name="T12" fmla="*/ 2147483646 w 680"/>
              <a:gd name="T13" fmla="*/ 0 h 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80"/>
              <a:gd name="T22" fmla="*/ 0 h 90"/>
              <a:gd name="T23" fmla="*/ 680 w 680"/>
              <a:gd name="T24" fmla="*/ 90 h 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80" h="90">
                <a:moveTo>
                  <a:pt x="0" y="0"/>
                </a:moveTo>
                <a:cubicBezTo>
                  <a:pt x="36" y="12"/>
                  <a:pt x="62" y="45"/>
                  <a:pt x="96" y="56"/>
                </a:cubicBezTo>
                <a:cubicBezTo>
                  <a:pt x="151" y="74"/>
                  <a:pt x="199" y="82"/>
                  <a:pt x="256" y="88"/>
                </a:cubicBezTo>
                <a:cubicBezTo>
                  <a:pt x="411" y="81"/>
                  <a:pt x="391" y="90"/>
                  <a:pt x="488" y="72"/>
                </a:cubicBezTo>
                <a:cubicBezTo>
                  <a:pt x="538" y="63"/>
                  <a:pt x="524" y="65"/>
                  <a:pt x="576" y="48"/>
                </a:cubicBezTo>
                <a:cubicBezTo>
                  <a:pt x="584" y="45"/>
                  <a:pt x="600" y="40"/>
                  <a:pt x="600" y="40"/>
                </a:cubicBezTo>
                <a:cubicBezTo>
                  <a:pt x="620" y="10"/>
                  <a:pt x="644" y="0"/>
                  <a:pt x="680" y="0"/>
                </a:cubicBezTo>
              </a:path>
            </a:pathLst>
          </a:custGeom>
          <a:noFill/>
          <a:ln w="28575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23" name="Line 26"/>
          <p:cNvSpPr>
            <a:spLocks noChangeShapeType="1"/>
          </p:cNvSpPr>
          <p:nvPr/>
        </p:nvSpPr>
        <p:spPr bwMode="auto">
          <a:xfrm flipV="1">
            <a:off x="6432550" y="4249738"/>
            <a:ext cx="304800" cy="15240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24" name="Line 27"/>
          <p:cNvSpPr>
            <a:spLocks noChangeShapeType="1"/>
          </p:cNvSpPr>
          <p:nvPr/>
        </p:nvSpPr>
        <p:spPr bwMode="auto">
          <a:xfrm flipV="1">
            <a:off x="5441950" y="3106738"/>
            <a:ext cx="609600" cy="53340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25" name="Line 28"/>
          <p:cNvSpPr>
            <a:spLocks noChangeShapeType="1"/>
          </p:cNvSpPr>
          <p:nvPr/>
        </p:nvSpPr>
        <p:spPr bwMode="auto">
          <a:xfrm>
            <a:off x="5441950" y="4402138"/>
            <a:ext cx="533400" cy="45720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26" name="Line 29"/>
          <p:cNvSpPr>
            <a:spLocks noChangeShapeType="1"/>
          </p:cNvSpPr>
          <p:nvPr/>
        </p:nvSpPr>
        <p:spPr bwMode="auto">
          <a:xfrm flipH="1">
            <a:off x="3994150" y="4021138"/>
            <a:ext cx="685800" cy="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27" name="Freeform 30"/>
          <p:cNvSpPr>
            <a:spLocks/>
          </p:cNvSpPr>
          <p:nvPr/>
        </p:nvSpPr>
        <p:spPr bwMode="auto">
          <a:xfrm>
            <a:off x="4273550" y="3017838"/>
            <a:ext cx="685800" cy="635000"/>
          </a:xfrm>
          <a:custGeom>
            <a:avLst/>
            <a:gdLst>
              <a:gd name="T0" fmla="*/ 2147483646 w 432"/>
              <a:gd name="T1" fmla="*/ 2147483646 h 400"/>
              <a:gd name="T2" fmla="*/ 2147483646 w 432"/>
              <a:gd name="T3" fmla="*/ 2147483646 h 400"/>
              <a:gd name="T4" fmla="*/ 2147483646 w 432"/>
              <a:gd name="T5" fmla="*/ 2147483646 h 400"/>
              <a:gd name="T6" fmla="*/ 2147483646 w 432"/>
              <a:gd name="T7" fmla="*/ 2147483646 h 400"/>
              <a:gd name="T8" fmla="*/ 0 w 432"/>
              <a:gd name="T9" fmla="*/ 0 h 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2"/>
              <a:gd name="T16" fmla="*/ 0 h 400"/>
              <a:gd name="T17" fmla="*/ 432 w 432"/>
              <a:gd name="T18" fmla="*/ 400 h 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2" h="400">
                <a:moveTo>
                  <a:pt x="432" y="400"/>
                </a:moveTo>
                <a:cubicBezTo>
                  <a:pt x="420" y="317"/>
                  <a:pt x="412" y="256"/>
                  <a:pt x="376" y="184"/>
                </a:cubicBezTo>
                <a:cubicBezTo>
                  <a:pt x="363" y="159"/>
                  <a:pt x="312" y="128"/>
                  <a:pt x="312" y="128"/>
                </a:cubicBezTo>
                <a:cubicBezTo>
                  <a:pt x="284" y="86"/>
                  <a:pt x="310" y="120"/>
                  <a:pt x="264" y="80"/>
                </a:cubicBezTo>
                <a:cubicBezTo>
                  <a:pt x="171" y="0"/>
                  <a:pt x="126" y="0"/>
                  <a:pt x="0" y="0"/>
                </a:cubicBezTo>
              </a:path>
            </a:pathLst>
          </a:custGeom>
          <a:noFill/>
          <a:ln w="28575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28" name="Freeform 31"/>
          <p:cNvSpPr>
            <a:spLocks/>
          </p:cNvSpPr>
          <p:nvPr/>
        </p:nvSpPr>
        <p:spPr bwMode="auto">
          <a:xfrm>
            <a:off x="4070350" y="4402138"/>
            <a:ext cx="800100" cy="533400"/>
          </a:xfrm>
          <a:custGeom>
            <a:avLst/>
            <a:gdLst>
              <a:gd name="T0" fmla="*/ 2147483646 w 504"/>
              <a:gd name="T1" fmla="*/ 0 h 336"/>
              <a:gd name="T2" fmla="*/ 2147483646 w 504"/>
              <a:gd name="T3" fmla="*/ 2147483646 h 336"/>
              <a:gd name="T4" fmla="*/ 2147483646 w 504"/>
              <a:gd name="T5" fmla="*/ 2147483646 h 336"/>
              <a:gd name="T6" fmla="*/ 2147483646 w 504"/>
              <a:gd name="T7" fmla="*/ 2147483646 h 336"/>
              <a:gd name="T8" fmla="*/ 2147483646 w 504"/>
              <a:gd name="T9" fmla="*/ 2147483646 h 336"/>
              <a:gd name="T10" fmla="*/ 2147483646 w 504"/>
              <a:gd name="T11" fmla="*/ 2147483646 h 336"/>
              <a:gd name="T12" fmla="*/ 0 w 504"/>
              <a:gd name="T13" fmla="*/ 2147483646 h 33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04"/>
              <a:gd name="T22" fmla="*/ 0 h 336"/>
              <a:gd name="T23" fmla="*/ 504 w 504"/>
              <a:gd name="T24" fmla="*/ 336 h 3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04" h="336">
                <a:moveTo>
                  <a:pt x="504" y="0"/>
                </a:moveTo>
                <a:cubicBezTo>
                  <a:pt x="493" y="77"/>
                  <a:pt x="492" y="72"/>
                  <a:pt x="448" y="128"/>
                </a:cubicBezTo>
                <a:cubicBezTo>
                  <a:pt x="403" y="186"/>
                  <a:pt x="438" y="169"/>
                  <a:pt x="392" y="184"/>
                </a:cubicBezTo>
                <a:cubicBezTo>
                  <a:pt x="377" y="228"/>
                  <a:pt x="396" y="193"/>
                  <a:pt x="360" y="216"/>
                </a:cubicBezTo>
                <a:cubicBezTo>
                  <a:pt x="338" y="230"/>
                  <a:pt x="321" y="256"/>
                  <a:pt x="296" y="264"/>
                </a:cubicBezTo>
                <a:cubicBezTo>
                  <a:pt x="243" y="282"/>
                  <a:pt x="190" y="290"/>
                  <a:pt x="136" y="304"/>
                </a:cubicBezTo>
                <a:cubicBezTo>
                  <a:pt x="90" y="316"/>
                  <a:pt x="36" y="300"/>
                  <a:pt x="0" y="336"/>
                </a:cubicBezTo>
              </a:path>
            </a:pathLst>
          </a:custGeom>
          <a:noFill/>
          <a:ln w="28575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29" name="Line 32"/>
          <p:cNvSpPr>
            <a:spLocks noChangeShapeType="1"/>
          </p:cNvSpPr>
          <p:nvPr/>
        </p:nvSpPr>
        <p:spPr bwMode="auto">
          <a:xfrm flipH="1">
            <a:off x="4070350" y="4859338"/>
            <a:ext cx="381000" cy="7620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30" name="Line 33"/>
          <p:cNvSpPr>
            <a:spLocks noChangeShapeType="1"/>
          </p:cNvSpPr>
          <p:nvPr/>
        </p:nvSpPr>
        <p:spPr bwMode="auto">
          <a:xfrm flipH="1" flipV="1">
            <a:off x="4146550" y="2954338"/>
            <a:ext cx="304800" cy="7620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31" name="Line 34"/>
          <p:cNvSpPr>
            <a:spLocks noChangeShapeType="1"/>
          </p:cNvSpPr>
          <p:nvPr/>
        </p:nvSpPr>
        <p:spPr bwMode="auto">
          <a:xfrm flipH="1">
            <a:off x="5060950" y="4478338"/>
            <a:ext cx="152400" cy="60960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32" name="Line 35"/>
          <p:cNvSpPr>
            <a:spLocks noChangeShapeType="1"/>
          </p:cNvSpPr>
          <p:nvPr/>
        </p:nvSpPr>
        <p:spPr bwMode="auto">
          <a:xfrm flipH="1" flipV="1">
            <a:off x="5213350" y="2878138"/>
            <a:ext cx="0" cy="68580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33" name="Line 36"/>
          <p:cNvSpPr>
            <a:spLocks noChangeShapeType="1"/>
          </p:cNvSpPr>
          <p:nvPr/>
        </p:nvSpPr>
        <p:spPr bwMode="auto">
          <a:xfrm>
            <a:off x="8413750" y="4021138"/>
            <a:ext cx="457200" cy="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34" name="Line 37"/>
          <p:cNvSpPr>
            <a:spLocks noChangeShapeType="1"/>
          </p:cNvSpPr>
          <p:nvPr/>
        </p:nvSpPr>
        <p:spPr bwMode="auto">
          <a:xfrm flipV="1">
            <a:off x="8337550" y="3716338"/>
            <a:ext cx="381000" cy="15240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35" name="Line 38"/>
          <p:cNvSpPr>
            <a:spLocks noChangeShapeType="1"/>
          </p:cNvSpPr>
          <p:nvPr/>
        </p:nvSpPr>
        <p:spPr bwMode="auto">
          <a:xfrm>
            <a:off x="8261350" y="4173538"/>
            <a:ext cx="457200" cy="15240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36" name="Rectangle 39"/>
          <p:cNvSpPr>
            <a:spLocks noChangeArrowheads="1"/>
          </p:cNvSpPr>
          <p:nvPr/>
        </p:nvSpPr>
        <p:spPr bwMode="auto">
          <a:xfrm>
            <a:off x="7194550" y="4678363"/>
            <a:ext cx="1606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电介质棒</a:t>
            </a:r>
          </a:p>
        </p:txBody>
      </p:sp>
      <p:sp>
        <p:nvSpPr>
          <p:cNvPr id="29737" name="Rectangle 40"/>
          <p:cNvSpPr>
            <a:spLocks noChangeArrowheads="1"/>
          </p:cNvSpPr>
          <p:nvPr/>
        </p:nvSpPr>
        <p:spPr bwMode="auto">
          <a:xfrm>
            <a:off x="152400" y="5348288"/>
            <a:ext cx="3384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latin typeface="宋体" panose="02010600030101010101" pitchFamily="2" charset="-122"/>
              </a:rPr>
              <a:t>孤立的带电导体球壳</a:t>
            </a:r>
          </a:p>
        </p:txBody>
      </p:sp>
      <p:graphicFrame>
        <p:nvGraphicFramePr>
          <p:cNvPr id="29738" name="Object 41"/>
          <p:cNvGraphicFramePr>
            <a:graphicFrameLocks noChangeAspect="1"/>
          </p:cNvGraphicFramePr>
          <p:nvPr/>
        </p:nvGraphicFramePr>
        <p:xfrm>
          <a:off x="5292725" y="2473325"/>
          <a:ext cx="2087563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3" name="公式" r:id="rId3" imgW="724117" imgH="228446" progId="Equation.3">
                  <p:embed/>
                </p:oleObj>
              </mc:Choice>
              <mc:Fallback>
                <p:oleObj name="公式" r:id="rId3" imgW="724117" imgH="228446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2473325"/>
                        <a:ext cx="2087563" cy="68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39" name="Rectangle 5"/>
          <p:cNvSpPr>
            <a:spLocks noChangeArrowheads="1"/>
          </p:cNvSpPr>
          <p:nvPr/>
        </p:nvSpPr>
        <p:spPr bwMode="auto">
          <a:xfrm>
            <a:off x="1143000" y="3429000"/>
            <a:ext cx="365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>
                <a:latin typeface="宋体" panose="02010600030101010101" pitchFamily="2" charset="-122"/>
              </a:rPr>
              <a:t>+</a:t>
            </a:r>
            <a:endParaRPr kumimoji="1" lang="en-US" altLang="zh-CN" sz="2800" i="1"/>
          </a:p>
        </p:txBody>
      </p:sp>
      <p:sp>
        <p:nvSpPr>
          <p:cNvPr id="29740" name="Rectangle 5"/>
          <p:cNvSpPr>
            <a:spLocks noChangeArrowheads="1"/>
          </p:cNvSpPr>
          <p:nvPr/>
        </p:nvSpPr>
        <p:spPr bwMode="auto">
          <a:xfrm>
            <a:off x="1103313" y="3946525"/>
            <a:ext cx="3651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>
                <a:latin typeface="宋体" panose="02010600030101010101" pitchFamily="2" charset="-122"/>
              </a:rPr>
              <a:t>+</a:t>
            </a:r>
            <a:endParaRPr kumimoji="1" lang="en-US" altLang="zh-CN" sz="2800" i="1"/>
          </a:p>
        </p:txBody>
      </p:sp>
      <p:sp>
        <p:nvSpPr>
          <p:cNvPr id="29741" name="Rectangle 5"/>
          <p:cNvSpPr>
            <a:spLocks noChangeArrowheads="1"/>
          </p:cNvSpPr>
          <p:nvPr/>
        </p:nvSpPr>
        <p:spPr bwMode="auto">
          <a:xfrm>
            <a:off x="1358900" y="3352800"/>
            <a:ext cx="3667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>
                <a:latin typeface="宋体" panose="02010600030101010101" pitchFamily="2" charset="-122"/>
              </a:rPr>
              <a:t>+</a:t>
            </a:r>
            <a:endParaRPr kumimoji="1" lang="en-US" altLang="zh-CN" sz="2800" i="1"/>
          </a:p>
        </p:txBody>
      </p:sp>
      <p:sp>
        <p:nvSpPr>
          <p:cNvPr id="29742" name="Rectangle 5"/>
          <p:cNvSpPr>
            <a:spLocks noChangeArrowheads="1"/>
          </p:cNvSpPr>
          <p:nvPr/>
        </p:nvSpPr>
        <p:spPr bwMode="auto">
          <a:xfrm>
            <a:off x="1684338" y="3733800"/>
            <a:ext cx="365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>
                <a:latin typeface="宋体" panose="02010600030101010101" pitchFamily="2" charset="-122"/>
              </a:rPr>
              <a:t>+</a:t>
            </a:r>
            <a:endParaRPr kumimoji="1" lang="en-US" altLang="zh-CN" sz="2800" i="1"/>
          </a:p>
        </p:txBody>
      </p:sp>
      <p:sp>
        <p:nvSpPr>
          <p:cNvPr id="29743" name="Rectangle 5"/>
          <p:cNvSpPr>
            <a:spLocks noChangeArrowheads="1"/>
          </p:cNvSpPr>
          <p:nvPr/>
        </p:nvSpPr>
        <p:spPr bwMode="auto">
          <a:xfrm>
            <a:off x="1604963" y="3468688"/>
            <a:ext cx="365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>
                <a:latin typeface="宋体" panose="02010600030101010101" pitchFamily="2" charset="-122"/>
              </a:rPr>
              <a:t>+</a:t>
            </a:r>
            <a:endParaRPr kumimoji="1" lang="en-US" altLang="zh-CN" sz="2800" i="1"/>
          </a:p>
        </p:txBody>
      </p:sp>
      <p:sp>
        <p:nvSpPr>
          <p:cNvPr id="29744" name="Rectangle 5"/>
          <p:cNvSpPr>
            <a:spLocks noChangeArrowheads="1"/>
          </p:cNvSpPr>
          <p:nvPr/>
        </p:nvSpPr>
        <p:spPr bwMode="auto">
          <a:xfrm>
            <a:off x="1600200" y="3962400"/>
            <a:ext cx="365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>
                <a:latin typeface="宋体" panose="02010600030101010101" pitchFamily="2" charset="-122"/>
              </a:rPr>
              <a:t>+</a:t>
            </a:r>
            <a:endParaRPr kumimoji="1" lang="en-US" altLang="zh-CN" sz="2800" i="1"/>
          </a:p>
        </p:txBody>
      </p:sp>
      <p:sp>
        <p:nvSpPr>
          <p:cNvPr id="29745" name="Rectangle 5"/>
          <p:cNvSpPr>
            <a:spLocks noChangeArrowheads="1"/>
          </p:cNvSpPr>
          <p:nvPr/>
        </p:nvSpPr>
        <p:spPr bwMode="auto">
          <a:xfrm>
            <a:off x="1347788" y="4038600"/>
            <a:ext cx="365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>
                <a:latin typeface="宋体" panose="02010600030101010101" pitchFamily="2" charset="-122"/>
              </a:rPr>
              <a:t>+</a:t>
            </a:r>
            <a:endParaRPr kumimoji="1" lang="en-US" altLang="zh-CN" sz="2800" i="1"/>
          </a:p>
        </p:txBody>
      </p:sp>
      <p:sp>
        <p:nvSpPr>
          <p:cNvPr id="29746" name="Rectangle 5"/>
          <p:cNvSpPr>
            <a:spLocks noChangeArrowheads="1"/>
          </p:cNvSpPr>
          <p:nvPr/>
        </p:nvSpPr>
        <p:spPr bwMode="auto">
          <a:xfrm>
            <a:off x="4648200" y="3733800"/>
            <a:ext cx="365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>
                <a:latin typeface="宋体" panose="02010600030101010101" pitchFamily="2" charset="-122"/>
              </a:rPr>
              <a:t>+</a:t>
            </a:r>
            <a:endParaRPr kumimoji="1" lang="en-US" altLang="zh-CN" sz="2800" i="1"/>
          </a:p>
        </p:txBody>
      </p:sp>
      <p:sp>
        <p:nvSpPr>
          <p:cNvPr id="29747" name="Rectangle 5"/>
          <p:cNvSpPr>
            <a:spLocks noChangeArrowheads="1"/>
          </p:cNvSpPr>
          <p:nvPr/>
        </p:nvSpPr>
        <p:spPr bwMode="auto">
          <a:xfrm>
            <a:off x="4835525" y="3468688"/>
            <a:ext cx="3667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>
                <a:latin typeface="宋体" panose="02010600030101010101" pitchFamily="2" charset="-122"/>
              </a:rPr>
              <a:t>+</a:t>
            </a:r>
            <a:endParaRPr kumimoji="1" lang="en-US" altLang="zh-CN" sz="2800" i="1"/>
          </a:p>
        </p:txBody>
      </p:sp>
      <p:sp>
        <p:nvSpPr>
          <p:cNvPr id="29748" name="Rectangle 5"/>
          <p:cNvSpPr>
            <a:spLocks noChangeArrowheads="1"/>
          </p:cNvSpPr>
          <p:nvPr/>
        </p:nvSpPr>
        <p:spPr bwMode="auto">
          <a:xfrm>
            <a:off x="4837113" y="4084638"/>
            <a:ext cx="365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>
                <a:latin typeface="宋体" panose="02010600030101010101" pitchFamily="2" charset="-122"/>
              </a:rPr>
              <a:t>+</a:t>
            </a:r>
            <a:endParaRPr kumimoji="1" lang="en-US" altLang="zh-CN" sz="2800" i="1"/>
          </a:p>
        </p:txBody>
      </p:sp>
      <p:sp>
        <p:nvSpPr>
          <p:cNvPr id="29749" name="Rectangle 5"/>
          <p:cNvSpPr>
            <a:spLocks noChangeArrowheads="1"/>
          </p:cNvSpPr>
          <p:nvPr/>
        </p:nvSpPr>
        <p:spPr bwMode="auto">
          <a:xfrm>
            <a:off x="5105400" y="4124325"/>
            <a:ext cx="365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>
                <a:latin typeface="宋体" panose="02010600030101010101" pitchFamily="2" charset="-122"/>
              </a:rPr>
              <a:t>+</a:t>
            </a:r>
            <a:endParaRPr kumimoji="1" lang="en-US" altLang="zh-CN" sz="2800" i="1"/>
          </a:p>
        </p:txBody>
      </p:sp>
      <p:sp>
        <p:nvSpPr>
          <p:cNvPr id="29750" name="Rectangle 5"/>
          <p:cNvSpPr>
            <a:spLocks noChangeArrowheads="1"/>
          </p:cNvSpPr>
          <p:nvPr/>
        </p:nvSpPr>
        <p:spPr bwMode="auto">
          <a:xfrm>
            <a:off x="5105400" y="3429000"/>
            <a:ext cx="365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>
                <a:latin typeface="宋体" panose="02010600030101010101" pitchFamily="2" charset="-122"/>
              </a:rPr>
              <a:t>+</a:t>
            </a:r>
            <a:endParaRPr kumimoji="1" lang="en-US" altLang="zh-CN" sz="2800" i="1"/>
          </a:p>
        </p:txBody>
      </p:sp>
      <p:sp>
        <p:nvSpPr>
          <p:cNvPr id="29751" name="Rectangle 5"/>
          <p:cNvSpPr>
            <a:spLocks noChangeArrowheads="1"/>
          </p:cNvSpPr>
          <p:nvPr/>
        </p:nvSpPr>
        <p:spPr bwMode="auto">
          <a:xfrm>
            <a:off x="5270500" y="3975100"/>
            <a:ext cx="3651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>
                <a:latin typeface="宋体" panose="02010600030101010101" pitchFamily="2" charset="-122"/>
              </a:rPr>
              <a:t>+</a:t>
            </a:r>
            <a:endParaRPr kumimoji="1" lang="en-US" altLang="zh-CN" sz="2800" i="1"/>
          </a:p>
        </p:txBody>
      </p:sp>
      <p:sp>
        <p:nvSpPr>
          <p:cNvPr id="29752" name="Rectangle 5"/>
          <p:cNvSpPr>
            <a:spLocks noChangeArrowheads="1"/>
          </p:cNvSpPr>
          <p:nvPr/>
        </p:nvSpPr>
        <p:spPr bwMode="auto">
          <a:xfrm>
            <a:off x="5253038" y="3581400"/>
            <a:ext cx="3667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>
                <a:latin typeface="宋体" panose="02010600030101010101" pitchFamily="2" charset="-122"/>
              </a:rPr>
              <a:t>+</a:t>
            </a:r>
            <a:endParaRPr kumimoji="1" lang="en-US" altLang="zh-CN" sz="2800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B6B81B-BA2D-4516-A574-3263D08DB3DD}" type="slidenum">
              <a:rPr lang="en-US" altLang="zh-CN" sz="800" b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CN" sz="800" b="0">
              <a:latin typeface="Arial" panose="020B0604020202020204" pitchFamily="34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52400" y="188913"/>
            <a:ext cx="8839200" cy="5000625"/>
          </a:xfrm>
        </p:spPr>
        <p:txBody>
          <a:bodyPr/>
          <a:lstStyle/>
          <a:p>
            <a:pPr algn="l" eaLnBrk="1" hangingPunct="1">
              <a:lnSpc>
                <a:spcPct val="140000"/>
              </a:lnSpc>
            </a:pPr>
            <a:r>
              <a:rPr lang="en-US" altLang="zh-CN" sz="2400" smtClean="0">
                <a:solidFill>
                  <a:schemeClr val="tx1"/>
                </a:solidFill>
                <a:latin typeface="宋体" panose="02010600030101010101" pitchFamily="2" charset="-122"/>
              </a:rPr>
              <a:t>    </a:t>
            </a:r>
            <a:r>
              <a:rPr lang="en-US" altLang="zh-CN" sz="2400" smtClean="0">
                <a:solidFill>
                  <a:srgbClr val="006600"/>
                </a:solidFill>
                <a:latin typeface="宋体" panose="02010600030101010101" pitchFamily="2" charset="-122"/>
              </a:rPr>
              <a:t>[</a:t>
            </a:r>
            <a:r>
              <a:rPr lang="zh-CN" altLang="en-US" sz="2400" smtClean="0">
                <a:solidFill>
                  <a:srgbClr val="006600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400" smtClean="0">
                <a:solidFill>
                  <a:srgbClr val="006600"/>
                </a:solidFill>
                <a:latin typeface="宋体" panose="02010600030101010101" pitchFamily="2" charset="-122"/>
              </a:rPr>
              <a:t>]</a:t>
            </a:r>
            <a:r>
              <a:rPr lang="zh-CN" altLang="en-US" sz="2400" smtClean="0">
                <a:solidFill>
                  <a:schemeClr val="tx1"/>
                </a:solidFill>
                <a:latin typeface="宋体" panose="02010600030101010101" pitchFamily="2" charset="-122"/>
              </a:rPr>
              <a:t>设一个无限大平行板电容器两极板的距离为</a:t>
            </a:r>
            <a:r>
              <a:rPr lang="en-US" altLang="zh-CN" sz="2400" i="1" smtClean="0">
                <a:solidFill>
                  <a:srgbClr val="0000CC"/>
                </a:solidFill>
              </a:rPr>
              <a:t>l</a:t>
            </a:r>
            <a:r>
              <a:rPr lang="zh-CN" altLang="en-US" sz="2400" smtClean="0">
                <a:solidFill>
                  <a:schemeClr val="tx1"/>
                </a:solidFill>
                <a:latin typeface="宋体" panose="02010600030101010101" pitchFamily="2" charset="-122"/>
              </a:rPr>
              <a:t>，利用电源给它充电</a:t>
            </a:r>
            <a:r>
              <a:rPr lang="en-US" altLang="zh-CN" sz="2400" smtClean="0">
                <a:solidFill>
                  <a:schemeClr val="tx1"/>
                </a:solidFill>
                <a:latin typeface="宋体" panose="02010600030101010101" pitchFamily="2" charset="-122"/>
              </a:rPr>
              <a:t>.</a:t>
            </a:r>
            <a:r>
              <a:rPr lang="zh-CN" altLang="en-US" sz="2400" smtClean="0">
                <a:solidFill>
                  <a:schemeClr val="tx1"/>
                </a:solidFill>
                <a:latin typeface="宋体" panose="02010600030101010101" pitchFamily="2" charset="-122"/>
              </a:rPr>
              <a:t>然后在电容器内插入一块厚度为</a:t>
            </a:r>
            <a:r>
              <a:rPr lang="zh-CN" altLang="en-US" sz="2400" smtClean="0">
                <a:solidFill>
                  <a:srgbClr val="0000CC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400" i="1" smtClean="0">
                <a:solidFill>
                  <a:srgbClr val="0000CC"/>
                </a:solidFill>
              </a:rPr>
              <a:t>d </a:t>
            </a:r>
            <a:r>
              <a:rPr lang="zh-CN" altLang="en-US" sz="2400" smtClean="0">
                <a:solidFill>
                  <a:schemeClr val="tx1"/>
                </a:solidFill>
                <a:latin typeface="宋体" panose="02010600030101010101" pitchFamily="2" charset="-122"/>
              </a:rPr>
              <a:t>的无限大电介质平板，设它的极化强度矢量</a:t>
            </a:r>
            <a:r>
              <a:rPr lang="en-US" altLang="zh-CN" sz="2400" smtClean="0">
                <a:solidFill>
                  <a:srgbClr val="0000CC"/>
                </a:solidFill>
              </a:rPr>
              <a:t>P</a:t>
            </a:r>
            <a:r>
              <a:rPr lang="zh-CN" altLang="en-US" sz="2400" smtClean="0">
                <a:solidFill>
                  <a:schemeClr val="tx1"/>
                </a:solidFill>
                <a:latin typeface="宋体" panose="02010600030101010101" pitchFamily="2" charset="-122"/>
              </a:rPr>
              <a:t>处处相同并与电容器的极板垂直</a:t>
            </a:r>
            <a:r>
              <a:rPr lang="en-US" altLang="zh-CN" sz="2400" smtClean="0">
                <a:solidFill>
                  <a:schemeClr val="tx1"/>
                </a:solidFill>
                <a:latin typeface="宋体" panose="02010600030101010101" pitchFamily="2" charset="-122"/>
              </a:rPr>
              <a:t>.    </a:t>
            </a:r>
            <a:r>
              <a:rPr lang="zh-CN" altLang="en-US" sz="2400" smtClean="0">
                <a:solidFill>
                  <a:srgbClr val="006600"/>
                </a:solidFill>
                <a:latin typeface="宋体" panose="02010600030101010101" pitchFamily="2" charset="-122"/>
              </a:rPr>
              <a:t>（另可参见</a:t>
            </a:r>
            <a:r>
              <a:rPr lang="en-US" altLang="zh-CN" sz="2400" smtClean="0">
                <a:solidFill>
                  <a:srgbClr val="006600"/>
                </a:solidFill>
                <a:latin typeface="宋体" panose="02010600030101010101" pitchFamily="2" charset="-122"/>
              </a:rPr>
              <a:t>P230</a:t>
            </a:r>
            <a:r>
              <a:rPr lang="zh-CN" altLang="en-US" sz="2400" smtClean="0">
                <a:solidFill>
                  <a:srgbClr val="006600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400" smtClean="0">
                <a:solidFill>
                  <a:srgbClr val="006600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2400" smtClean="0">
                <a:solidFill>
                  <a:srgbClr val="006600"/>
                </a:solidFill>
                <a:latin typeface="宋体" panose="02010600030101010101" pitchFamily="2" charset="-122"/>
              </a:rPr>
              <a:t>）</a:t>
            </a:r>
            <a:br>
              <a:rPr lang="zh-CN" altLang="en-US" sz="2400" smtClean="0">
                <a:solidFill>
                  <a:srgbClr val="006600"/>
                </a:solidFill>
                <a:latin typeface="宋体" panose="02010600030101010101" pitchFamily="2" charset="-122"/>
              </a:rPr>
            </a:br>
            <a:r>
              <a:rPr lang="zh-CN" altLang="en-US" sz="2400" smtClean="0">
                <a:solidFill>
                  <a:srgbClr val="0066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sz="2400" smtClean="0">
                <a:solidFill>
                  <a:srgbClr val="A50021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400" smtClean="0">
                <a:solidFill>
                  <a:srgbClr val="A50021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400" smtClean="0">
                <a:solidFill>
                  <a:srgbClr val="A50021"/>
                </a:solidFill>
              </a:rPr>
              <a:t>）</a:t>
            </a:r>
            <a:r>
              <a:rPr lang="zh-CN" altLang="en-US" sz="2400" smtClean="0">
                <a:solidFill>
                  <a:schemeClr val="tx1"/>
                </a:solidFill>
                <a:latin typeface="宋体" panose="02010600030101010101" pitchFamily="2" charset="-122"/>
              </a:rPr>
              <a:t>若保持电容器两极板</a:t>
            </a:r>
            <a:br>
              <a:rPr lang="zh-CN" altLang="en-US" sz="2400" smtClean="0">
                <a:solidFill>
                  <a:schemeClr val="tx1"/>
                </a:solidFill>
                <a:latin typeface="宋体" panose="02010600030101010101" pitchFamily="2" charset="-122"/>
              </a:rPr>
            </a:br>
            <a:r>
              <a:rPr lang="zh-CN" altLang="en-US" sz="2400" smtClean="0">
                <a:solidFill>
                  <a:schemeClr val="tx1"/>
                </a:solidFill>
                <a:latin typeface="宋体" panose="02010600030101010101" pitchFamily="2" charset="-122"/>
              </a:rPr>
              <a:t>上的电荷面密度</a:t>
            </a:r>
            <a:r>
              <a:rPr lang="en-US" altLang="zh-CN" sz="2400" smtClean="0">
                <a:solidFill>
                  <a:srgbClr val="0000CC"/>
                </a:solidFill>
                <a:latin typeface="宋体" panose="02010600030101010101" pitchFamily="2" charset="-122"/>
              </a:rPr>
              <a:t>±</a:t>
            </a:r>
            <a:r>
              <a:rPr lang="en-US" altLang="zh-CN" sz="2400" smtClean="0">
                <a:solidFill>
                  <a:srgbClr val="0000CC"/>
                </a:solidFill>
                <a:latin typeface="Symbol" panose="05050102010706020507" pitchFamily="18" charset="2"/>
              </a:rPr>
              <a:t>s</a:t>
            </a:r>
            <a:r>
              <a:rPr lang="en-US" altLang="zh-CN" sz="2400" i="1" baseline="-25000" smtClean="0">
                <a:solidFill>
                  <a:srgbClr val="0000CC"/>
                </a:solidFill>
              </a:rPr>
              <a:t>f</a:t>
            </a:r>
            <a:r>
              <a:rPr lang="zh-CN" altLang="en-US" sz="2400" smtClean="0">
                <a:solidFill>
                  <a:schemeClr val="tx1"/>
                </a:solidFill>
                <a:latin typeface="宋体" panose="02010600030101010101" pitchFamily="2" charset="-122"/>
              </a:rPr>
              <a:t>不变，</a:t>
            </a:r>
            <a:r>
              <a:rPr lang="zh-CN" altLang="en-US" sz="2400" smtClean="0">
                <a:solidFill>
                  <a:schemeClr val="folHlink"/>
                </a:solidFill>
                <a:latin typeface="宋体" panose="02010600030101010101" pitchFamily="2" charset="-122"/>
              </a:rPr>
              <a:t/>
            </a:r>
            <a:br>
              <a:rPr lang="zh-CN" altLang="en-US" sz="2400" smtClean="0">
                <a:solidFill>
                  <a:schemeClr val="folHlink"/>
                </a:solidFill>
                <a:latin typeface="宋体" panose="02010600030101010101" pitchFamily="2" charset="-122"/>
              </a:rPr>
            </a:br>
            <a:r>
              <a:rPr lang="zh-CN" altLang="en-US" sz="2400" smtClean="0">
                <a:solidFill>
                  <a:schemeClr val="tx1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sz="2400" smtClean="0">
                <a:solidFill>
                  <a:srgbClr val="A50021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400" smtClean="0">
                <a:solidFill>
                  <a:srgbClr val="A50021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400" smtClean="0">
                <a:solidFill>
                  <a:srgbClr val="A50021"/>
                </a:solidFill>
                <a:latin typeface="宋体" panose="02010600030101010101" pitchFamily="2" charset="-122"/>
              </a:rPr>
              <a:t>）</a:t>
            </a:r>
            <a:r>
              <a:rPr lang="en-US" altLang="zh-CN" sz="2400" smtClean="0">
                <a:solidFill>
                  <a:srgbClr val="A50021"/>
                </a:solidFill>
                <a:latin typeface="宋体" panose="02010600030101010101" pitchFamily="2" charset="-122"/>
              </a:rPr>
              <a:t>*</a:t>
            </a:r>
            <a:r>
              <a:rPr lang="zh-CN" altLang="en-US" sz="2400" smtClean="0">
                <a:solidFill>
                  <a:schemeClr val="tx1"/>
                </a:solidFill>
                <a:latin typeface="宋体" panose="02010600030101010101" pitchFamily="2" charset="-122"/>
              </a:rPr>
              <a:t>或如果保持电容器两</a:t>
            </a:r>
            <a:br>
              <a:rPr lang="zh-CN" altLang="en-US" sz="2400" smtClean="0">
                <a:solidFill>
                  <a:schemeClr val="tx1"/>
                </a:solidFill>
                <a:latin typeface="宋体" panose="02010600030101010101" pitchFamily="2" charset="-122"/>
              </a:rPr>
            </a:br>
            <a:r>
              <a:rPr lang="zh-CN" altLang="en-US" sz="2400" smtClean="0">
                <a:solidFill>
                  <a:schemeClr val="tx1"/>
                </a:solidFill>
                <a:latin typeface="宋体" panose="02010600030101010101" pitchFamily="2" charset="-122"/>
              </a:rPr>
              <a:t>极板的电势差</a:t>
            </a:r>
            <a:r>
              <a:rPr lang="zh-CN" altLang="en-US" sz="2400" smtClean="0">
                <a:solidFill>
                  <a:srgbClr val="0000CC"/>
                </a:solidFill>
                <a:latin typeface="宋体" panose="02010600030101010101" pitchFamily="2" charset="-122"/>
              </a:rPr>
              <a:t>△</a:t>
            </a:r>
            <a:r>
              <a:rPr lang="en-US" altLang="zh-CN" sz="2400" i="1" smtClean="0">
                <a:solidFill>
                  <a:srgbClr val="0000CC"/>
                </a:solidFill>
              </a:rPr>
              <a:t>U</a:t>
            </a:r>
            <a:r>
              <a:rPr lang="en-US" altLang="zh-CN" sz="2400" smtClean="0">
                <a:solidFill>
                  <a:srgbClr val="0000CC"/>
                </a:solidFill>
              </a:rPr>
              <a:t>=</a:t>
            </a:r>
            <a:r>
              <a:rPr lang="en-US" altLang="zh-CN" sz="2400" i="1" smtClean="0">
                <a:solidFill>
                  <a:srgbClr val="0000CC"/>
                </a:solidFill>
              </a:rPr>
              <a:t>U</a:t>
            </a:r>
            <a:r>
              <a:rPr lang="en-US" altLang="zh-CN" sz="2400" baseline="-25000" smtClean="0">
                <a:solidFill>
                  <a:srgbClr val="0000CC"/>
                </a:solidFill>
              </a:rPr>
              <a:t>+</a:t>
            </a:r>
            <a:r>
              <a:rPr lang="en-US" altLang="zh-CN" sz="2400" smtClean="0">
                <a:solidFill>
                  <a:srgbClr val="0000CC"/>
                </a:solidFill>
                <a:latin typeface="宋体" panose="02010600030101010101" pitchFamily="2" charset="-122"/>
              </a:rPr>
              <a:t>-</a:t>
            </a:r>
            <a:r>
              <a:rPr lang="en-US" altLang="zh-CN" sz="2400" i="1" smtClean="0">
                <a:solidFill>
                  <a:srgbClr val="0000CC"/>
                </a:solidFill>
              </a:rPr>
              <a:t>U</a:t>
            </a:r>
            <a:r>
              <a:rPr lang="en-US" altLang="zh-CN" sz="2400" baseline="-25000" smtClean="0">
                <a:solidFill>
                  <a:srgbClr val="0000CC"/>
                </a:solidFill>
                <a:latin typeface="宋体" panose="02010600030101010101" pitchFamily="2" charset="-122"/>
              </a:rPr>
              <a:t>-</a:t>
            </a:r>
            <a:r>
              <a:rPr lang="zh-CN" altLang="en-US" sz="2400" smtClean="0">
                <a:solidFill>
                  <a:schemeClr val="tx1"/>
                </a:solidFill>
                <a:latin typeface="宋体" panose="02010600030101010101" pitchFamily="2" charset="-122"/>
              </a:rPr>
              <a:t>不变，</a:t>
            </a:r>
            <a:r>
              <a:rPr lang="zh-CN" altLang="en-US" sz="2400" smtClean="0">
                <a:solidFill>
                  <a:srgbClr val="66FF33"/>
                </a:solidFill>
                <a:latin typeface="宋体" panose="02010600030101010101" pitchFamily="2" charset="-122"/>
              </a:rPr>
              <a:t/>
            </a:r>
            <a:br>
              <a:rPr lang="zh-CN" altLang="en-US" sz="2400" smtClean="0">
                <a:solidFill>
                  <a:srgbClr val="66FF33"/>
                </a:solidFill>
                <a:latin typeface="宋体" panose="02010600030101010101" pitchFamily="2" charset="-122"/>
              </a:rPr>
            </a:br>
            <a:r>
              <a:rPr lang="zh-CN" altLang="en-US" sz="2400" smtClean="0">
                <a:solidFill>
                  <a:srgbClr val="A50021"/>
                </a:solidFill>
                <a:latin typeface="宋体" panose="02010600030101010101" pitchFamily="2" charset="-122"/>
              </a:rPr>
              <a:t>求各点的总电场强度</a:t>
            </a:r>
            <a:r>
              <a:rPr lang="en-US" altLang="zh-CN" sz="2400" smtClean="0">
                <a:solidFill>
                  <a:srgbClr val="A50021"/>
                </a:solidFill>
                <a:latin typeface="宋体" panose="02010600030101010101" pitchFamily="2" charset="-122"/>
              </a:rPr>
              <a:t>.</a:t>
            </a:r>
          </a:p>
        </p:txBody>
      </p:sp>
      <p:graphicFrame>
        <p:nvGraphicFramePr>
          <p:cNvPr id="30724" name="Object 3"/>
          <p:cNvGraphicFramePr>
            <a:graphicFrameLocks noChangeAspect="1"/>
          </p:cNvGraphicFramePr>
          <p:nvPr/>
        </p:nvGraphicFramePr>
        <p:xfrm>
          <a:off x="4419600" y="2608263"/>
          <a:ext cx="4724400" cy="303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5" name="Image" r:id="rId3" imgW="2475400" imgH="2225610" progId="Photoshop.Image.8">
                  <p:embed/>
                </p:oleObj>
              </mc:Choice>
              <mc:Fallback>
                <p:oleObj name="Image" r:id="rId3" imgW="2475400" imgH="2225610" progId="Photoshop.Imag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28690"/>
                      <a:stretch>
                        <a:fillRect/>
                      </a:stretch>
                    </p:blipFill>
                    <p:spPr bwMode="auto">
                      <a:xfrm>
                        <a:off x="4419600" y="2608263"/>
                        <a:ext cx="4724400" cy="303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90E1A5D-740B-4297-A82E-A80F57E4055F}" type="slidenum">
              <a:rPr lang="en-US" altLang="zh-CN" sz="800" b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CN" sz="800" b="0">
              <a:latin typeface="Arial" panose="020B0604020202020204" pitchFamily="34" charset="0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52400" y="152400"/>
            <a:ext cx="8839200" cy="6172200"/>
          </a:xfrm>
        </p:spPr>
        <p:txBody>
          <a:bodyPr/>
          <a:lstStyle/>
          <a:p>
            <a:pPr marL="0" indent="0" algn="just" eaLnBrk="1" hangingPunct="1">
              <a:lnSpc>
                <a:spcPct val="140000"/>
              </a:lnSpc>
              <a:buFontTx/>
              <a:buNone/>
            </a:pPr>
            <a:r>
              <a:rPr lang="en-US" altLang="zh-CN" sz="2800" smtClean="0">
                <a:solidFill>
                  <a:srgbClr val="006600"/>
                </a:solidFill>
                <a:latin typeface="宋体" panose="02010600030101010101" pitchFamily="2" charset="-122"/>
              </a:rPr>
              <a:t>       [</a:t>
            </a:r>
            <a:r>
              <a:rPr lang="zh-CN" altLang="en-US" sz="2800" smtClean="0">
                <a:solidFill>
                  <a:srgbClr val="006600"/>
                </a:solidFill>
                <a:latin typeface="宋体" panose="02010600030101010101" pitchFamily="2" charset="-122"/>
              </a:rPr>
              <a:t>解</a:t>
            </a:r>
            <a:r>
              <a:rPr lang="en-US" altLang="zh-CN" sz="2800" smtClean="0">
                <a:solidFill>
                  <a:srgbClr val="006600"/>
                </a:solidFill>
                <a:latin typeface="宋体" panose="02010600030101010101" pitchFamily="2" charset="-122"/>
              </a:rPr>
              <a:t>]</a:t>
            </a:r>
          </a:p>
          <a:p>
            <a:pPr marL="0" indent="0" algn="just" eaLnBrk="1" hangingPunct="1">
              <a:lnSpc>
                <a:spcPct val="140000"/>
              </a:lnSpc>
              <a:buFontTx/>
              <a:buNone/>
            </a:pPr>
            <a:r>
              <a:rPr lang="en-US" altLang="zh-CN" sz="2800" smtClean="0">
                <a:solidFill>
                  <a:srgbClr val="006600"/>
                </a:solidFill>
                <a:latin typeface="宋体" panose="02010600030101010101" pitchFamily="2" charset="-122"/>
              </a:rPr>
              <a:t>(1)</a:t>
            </a:r>
            <a:r>
              <a:rPr lang="zh-CN" altLang="en-US" sz="2800" smtClean="0">
                <a:latin typeface="宋体" panose="02010600030101010101" pitchFamily="2" charset="-122"/>
              </a:rPr>
              <a:t>介质板左、右两面的极化电荷面密度分别为         </a:t>
            </a:r>
          </a:p>
          <a:p>
            <a:pPr marL="0" indent="0" algn="just" eaLnBrk="1" hangingPunct="1">
              <a:lnSpc>
                <a:spcPct val="140000"/>
              </a:lnSpc>
              <a:buFontTx/>
              <a:buNone/>
            </a:pPr>
            <a:r>
              <a:rPr lang="zh-CN" altLang="en-US" sz="2800" smtClean="0">
                <a:latin typeface="宋体" panose="02010600030101010101" pitchFamily="2" charset="-122"/>
              </a:rPr>
              <a:t>这些极化电荷在介质板内产生的附加电场</a:t>
            </a:r>
          </a:p>
          <a:p>
            <a:pPr marL="0" indent="0" algn="just" eaLnBrk="1" hangingPunct="1">
              <a:lnSpc>
                <a:spcPct val="140000"/>
              </a:lnSpc>
              <a:buFontTx/>
              <a:buNone/>
            </a:pPr>
            <a:endParaRPr lang="zh-CN" altLang="en-US" sz="2800" smtClean="0">
              <a:latin typeface="宋体" panose="02010600030101010101" pitchFamily="2" charset="-122"/>
            </a:endParaRPr>
          </a:p>
          <a:p>
            <a:pPr marL="0" indent="0" algn="just" eaLnBrk="1" hangingPunct="1">
              <a:lnSpc>
                <a:spcPct val="140000"/>
              </a:lnSpc>
              <a:buFontTx/>
              <a:buNone/>
            </a:pPr>
            <a:r>
              <a:rPr lang="zh-CN" altLang="en-US" sz="2800" smtClean="0">
                <a:latin typeface="宋体" panose="02010600030101010101" pitchFamily="2" charset="-122"/>
              </a:rPr>
              <a:t>                                            </a:t>
            </a:r>
            <a:endParaRPr lang="en-US" altLang="zh-CN" sz="2800" smtClean="0">
              <a:latin typeface="宋体" panose="02010600030101010101" pitchFamily="2" charset="-122"/>
            </a:endParaRPr>
          </a:p>
          <a:p>
            <a:pPr marL="0" indent="0" algn="just" eaLnBrk="1" hangingPunct="1">
              <a:lnSpc>
                <a:spcPct val="140000"/>
              </a:lnSpc>
              <a:buFontTx/>
              <a:buNone/>
            </a:pPr>
            <a:r>
              <a:rPr lang="zh-CN" altLang="en-US" sz="2800" smtClean="0">
                <a:solidFill>
                  <a:srgbClr val="0000CC"/>
                </a:solidFill>
                <a:latin typeface="宋体" panose="02010600030101010101" pitchFamily="2" charset="-122"/>
              </a:rPr>
              <a:t>介质板内的总电场</a:t>
            </a:r>
          </a:p>
          <a:p>
            <a:pPr marL="0" indent="0" algn="just" eaLnBrk="1" hangingPunct="1">
              <a:lnSpc>
                <a:spcPct val="140000"/>
              </a:lnSpc>
              <a:buFontTx/>
              <a:buNone/>
            </a:pPr>
            <a:r>
              <a:rPr lang="zh-CN" altLang="en-US" sz="2800" smtClean="0">
                <a:latin typeface="宋体" panose="02010600030101010101" pitchFamily="2" charset="-122"/>
              </a:rPr>
              <a:t>　　　　　　　　　　　　　　　　</a:t>
            </a:r>
            <a:endParaRPr lang="en-US" altLang="zh-CN" sz="2800" smtClean="0">
              <a:solidFill>
                <a:schemeClr val="accent1"/>
              </a:solidFill>
              <a:latin typeface="宋体" panose="02010600030101010101" pitchFamily="2" charset="-122"/>
            </a:endParaRPr>
          </a:p>
          <a:p>
            <a:pPr marL="0" indent="0" algn="just" eaLnBrk="1" hangingPunct="1">
              <a:lnSpc>
                <a:spcPct val="130000"/>
              </a:lnSpc>
              <a:buFontTx/>
              <a:buNone/>
            </a:pPr>
            <a:endParaRPr lang="en-US" altLang="zh-CN" sz="2800" smtClean="0">
              <a:latin typeface="宋体" panose="02010600030101010101" pitchFamily="2" charset="-122"/>
            </a:endParaRPr>
          </a:p>
          <a:p>
            <a:pPr marL="0" indent="0" algn="just" eaLnBrk="1" hangingPunct="1">
              <a:lnSpc>
                <a:spcPct val="130000"/>
              </a:lnSpc>
              <a:buFontTx/>
              <a:buNone/>
            </a:pPr>
            <a:r>
              <a:rPr lang="zh-CN" altLang="en-US" sz="2800" smtClean="0">
                <a:latin typeface="宋体" panose="02010600030101010101" pitchFamily="2" charset="-122"/>
              </a:rPr>
              <a:t>比原来作用于介质的外电场</a:t>
            </a:r>
            <a:r>
              <a:rPr lang="en-US" altLang="zh-CN" sz="2800" i="1" smtClean="0"/>
              <a:t>E</a:t>
            </a:r>
            <a:r>
              <a:rPr lang="en-US" altLang="zh-CN" sz="2800" baseline="-25000" smtClean="0">
                <a:latin typeface="宋体" panose="02010600030101010101" pitchFamily="2" charset="-122"/>
              </a:rPr>
              <a:t>0</a:t>
            </a:r>
            <a:r>
              <a:rPr lang="zh-CN" altLang="en-US" sz="2800" smtClean="0">
                <a:latin typeface="宋体" panose="02010600030101010101" pitchFamily="2" charset="-122"/>
              </a:rPr>
              <a:t>减弱了</a:t>
            </a:r>
            <a:r>
              <a:rPr lang="en-US" altLang="zh-CN" sz="2800" smtClean="0">
                <a:latin typeface="宋体" panose="02010600030101010101" pitchFamily="2" charset="-122"/>
              </a:rPr>
              <a:t>.</a:t>
            </a:r>
          </a:p>
        </p:txBody>
      </p:sp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7620000" y="884238"/>
          <a:ext cx="1524000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2" name="公式" r:id="rId3" imgW="571252" imgH="241195" progId="Equation.3">
                  <p:embed/>
                </p:oleObj>
              </mc:Choice>
              <mc:Fallback>
                <p:oleObj name="公式" r:id="rId3" imgW="571252" imgH="24119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884238"/>
                        <a:ext cx="1524000" cy="639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6"/>
          <p:cNvGraphicFramePr>
            <a:graphicFrameLocks noChangeAspect="1"/>
          </p:cNvGraphicFramePr>
          <p:nvPr/>
        </p:nvGraphicFramePr>
        <p:xfrm>
          <a:off x="577850" y="2209800"/>
          <a:ext cx="4222750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3" name="公式" r:id="rId5" imgW="1346200" imgH="457200" progId="Equation.3">
                  <p:embed/>
                </p:oleObj>
              </mc:Choice>
              <mc:Fallback>
                <p:oleObj name="公式" r:id="rId5" imgW="13462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50" y="2209800"/>
                        <a:ext cx="4222750" cy="131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0000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7"/>
          <p:cNvGraphicFramePr>
            <a:graphicFrameLocks noChangeAspect="1"/>
          </p:cNvGraphicFramePr>
          <p:nvPr/>
        </p:nvGraphicFramePr>
        <p:xfrm>
          <a:off x="463550" y="4279900"/>
          <a:ext cx="4794250" cy="1239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4" name="Equation" r:id="rId7" imgW="1765300" imgH="457200" progId="Equation.3">
                  <p:embed/>
                </p:oleObj>
              </mc:Choice>
              <mc:Fallback>
                <p:oleObj name="Equation" r:id="rId7" imgW="17653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50" y="4279900"/>
                        <a:ext cx="4794250" cy="1239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0000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751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75" t="22000" r="41875" b="31000"/>
          <a:stretch>
            <a:fillRect/>
          </a:stretch>
        </p:blipFill>
        <p:spPr bwMode="auto">
          <a:xfrm>
            <a:off x="5788025" y="2209800"/>
            <a:ext cx="335597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2123CCE-FF90-4E29-9E03-1E4E195527B0}" type="slidenum">
              <a:rPr lang="en-US" altLang="zh-CN" sz="800" b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zh-CN" sz="800" b="0">
              <a:latin typeface="Arial" panose="020B0604020202020204" pitchFamily="34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0"/>
            <a:ext cx="8763000" cy="762000"/>
          </a:xfrm>
        </p:spPr>
        <p:txBody>
          <a:bodyPr/>
          <a:lstStyle/>
          <a:p>
            <a:pPr algn="l" eaLnBrk="1" hangingPunct="1"/>
            <a:r>
              <a:rPr lang="en-US" altLang="zh-CN" sz="2000" smtClean="0">
                <a:solidFill>
                  <a:schemeClr val="tx1"/>
                </a:solidFill>
                <a:latin typeface="宋体" panose="02010600030101010101" pitchFamily="2" charset="-122"/>
              </a:rPr>
              <a:t/>
            </a:r>
            <a:br>
              <a:rPr lang="en-US" altLang="zh-CN" sz="2000" smtClean="0">
                <a:solidFill>
                  <a:schemeClr val="tx1"/>
                </a:solidFill>
                <a:latin typeface="宋体" panose="02010600030101010101" pitchFamily="2" charset="-122"/>
              </a:rPr>
            </a:br>
            <a:r>
              <a:rPr lang="en-US" altLang="zh-CN" sz="2000" smtClean="0">
                <a:solidFill>
                  <a:schemeClr val="tx1"/>
                </a:solidFill>
                <a:latin typeface="宋体" panose="02010600030101010101" pitchFamily="2" charset="-122"/>
              </a:rPr>
              <a:t>                                               </a:t>
            </a:r>
            <a:endParaRPr lang="en-US" altLang="zh-CN" smtClean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914400" y="228600"/>
            <a:ext cx="7848600" cy="1563688"/>
          </a:xfrm>
        </p:spPr>
        <p:txBody>
          <a:bodyPr/>
          <a:lstStyle/>
          <a:p>
            <a:pPr marL="0" indent="0" algn="just" eaLnBrk="1" hangingPunct="1">
              <a:lnSpc>
                <a:spcPct val="140000"/>
              </a:lnSpc>
              <a:buFontTx/>
              <a:buNone/>
            </a:pPr>
            <a:r>
              <a:rPr lang="zh-CN" altLang="en-US" sz="2800" smtClean="0">
                <a:solidFill>
                  <a:srgbClr val="0000CC"/>
                </a:solidFill>
                <a:latin typeface="宋体" panose="02010600030101010101" pitchFamily="2" charset="-122"/>
              </a:rPr>
              <a:t>介质板外</a:t>
            </a:r>
            <a:r>
              <a:rPr lang="zh-CN" altLang="en-US" sz="2800" smtClean="0">
                <a:latin typeface="宋体" panose="02010600030101010101" pitchFamily="2" charset="-122"/>
              </a:rPr>
              <a:t>的总电场仍然为</a:t>
            </a:r>
          </a:p>
        </p:txBody>
      </p:sp>
      <p:graphicFrame>
        <p:nvGraphicFramePr>
          <p:cNvPr id="32773" name="Object 4"/>
          <p:cNvGraphicFramePr>
            <a:graphicFrameLocks noChangeAspect="1"/>
          </p:cNvGraphicFramePr>
          <p:nvPr/>
        </p:nvGraphicFramePr>
        <p:xfrm>
          <a:off x="2971800" y="838200"/>
          <a:ext cx="2667000" cy="118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1" name="公式" r:id="rId3" imgW="1028700" imgH="457200" progId="Equation.3">
                  <p:embed/>
                </p:oleObj>
              </mc:Choice>
              <mc:Fallback>
                <p:oleObj name="公式" r:id="rId3" imgW="10287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838200"/>
                        <a:ext cx="2667000" cy="1185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0000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2560262"/>
              </p:ext>
            </p:extLst>
          </p:nvPr>
        </p:nvGraphicFramePr>
        <p:xfrm>
          <a:off x="2024063" y="2209800"/>
          <a:ext cx="5011737" cy="450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2" name="Image" r:id="rId5" imgW="2475400" imgH="2225610" progId="Photoshop.Image.5">
                  <p:embed/>
                </p:oleObj>
              </mc:Choice>
              <mc:Fallback>
                <p:oleObj name="Image" r:id="rId5" imgW="2475400" imgH="2225610" progId="Photoshop.Image.5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4063" y="2209800"/>
                        <a:ext cx="5011737" cy="450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7262838"/>
              </p:ext>
            </p:extLst>
          </p:nvPr>
        </p:nvGraphicFramePr>
        <p:xfrm>
          <a:off x="3319463" y="6016625"/>
          <a:ext cx="1465263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3" name="公式" r:id="rId7" imgW="952500" imgH="457200" progId="Equation.3">
                  <p:embed/>
                </p:oleObj>
              </mc:Choice>
              <mc:Fallback>
                <p:oleObj name="公式" r:id="rId7" imgW="9525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9463" y="6016625"/>
                        <a:ext cx="1465263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0000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6" name="Object 7"/>
          <p:cNvGraphicFramePr>
            <a:graphicFrameLocks noChangeAspect="1"/>
          </p:cNvGraphicFramePr>
          <p:nvPr/>
        </p:nvGraphicFramePr>
        <p:xfrm>
          <a:off x="1524000" y="5410200"/>
          <a:ext cx="12954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4" name="公式" r:id="rId9" imgW="698500" imgH="457200" progId="Equation.3">
                  <p:embed/>
                </p:oleObj>
              </mc:Choice>
              <mc:Fallback>
                <p:oleObj name="公式" r:id="rId9" imgW="6985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410200"/>
                        <a:ext cx="129540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0000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8F05E1E-0521-485E-8C9F-5C40F83A6AC3}" type="slidenum">
              <a:rPr lang="en-US" altLang="zh-CN" sz="800" b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zh-CN" sz="800" b="0">
              <a:latin typeface="Arial" panose="020B0604020202020204" pitchFamily="34" charset="0"/>
            </a:endParaRPr>
          </a:p>
        </p:txBody>
      </p:sp>
      <p:sp>
        <p:nvSpPr>
          <p:cNvPr id="20491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52400" y="260350"/>
            <a:ext cx="8763000" cy="6140450"/>
          </a:xfrm>
        </p:spPr>
        <p:txBody>
          <a:bodyPr/>
          <a:lstStyle/>
          <a:p>
            <a:pPr marL="0" indent="0" algn="just" eaLnBrk="1" hangingPunct="1">
              <a:lnSpc>
                <a:spcPct val="130000"/>
              </a:lnSpc>
              <a:buFontTx/>
              <a:buNone/>
            </a:pPr>
            <a:r>
              <a:rPr lang="en-US" altLang="zh-CN" sz="2400" dirty="0" smtClean="0">
                <a:latin typeface="宋体" panose="02010600030101010101" pitchFamily="2" charset="-122"/>
              </a:rPr>
              <a:t>     </a:t>
            </a:r>
            <a:r>
              <a:rPr lang="zh-CN" altLang="en-US" sz="2400" dirty="0" smtClean="0">
                <a:solidFill>
                  <a:srgbClr val="C00000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400" dirty="0" smtClean="0">
                <a:solidFill>
                  <a:srgbClr val="C00000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400" dirty="0" smtClean="0">
                <a:solidFill>
                  <a:srgbClr val="C00000"/>
                </a:solidFill>
                <a:latin typeface="宋体" panose="02010600030101010101" pitchFamily="2" charset="-122"/>
              </a:rPr>
              <a:t>）</a:t>
            </a:r>
            <a:r>
              <a:rPr lang="en-US" altLang="zh-CN" sz="2400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sz="2400" dirty="0" smtClean="0">
                <a:solidFill>
                  <a:srgbClr val="0000CC"/>
                </a:solidFill>
                <a:latin typeface="宋体" panose="02010600030101010101" pitchFamily="2" charset="-122"/>
              </a:rPr>
              <a:t>如果保持电容器两极的电势差△</a:t>
            </a:r>
            <a:r>
              <a:rPr lang="en-US" altLang="zh-CN" sz="2400" i="1" dirty="0" smtClean="0">
                <a:solidFill>
                  <a:srgbClr val="0000CC"/>
                </a:solidFill>
              </a:rPr>
              <a:t>U</a:t>
            </a:r>
            <a:r>
              <a:rPr lang="en-US" altLang="zh-CN" sz="2400" dirty="0" smtClean="0">
                <a:solidFill>
                  <a:srgbClr val="0000CC"/>
                </a:solidFill>
              </a:rPr>
              <a:t>=</a:t>
            </a:r>
            <a:r>
              <a:rPr lang="en-US" altLang="zh-CN" sz="2400" i="1" dirty="0" smtClean="0">
                <a:solidFill>
                  <a:srgbClr val="0000CC"/>
                </a:solidFill>
              </a:rPr>
              <a:t>U</a:t>
            </a:r>
            <a:r>
              <a:rPr lang="en-US" altLang="zh-CN" sz="2400" baseline="-25000" dirty="0" smtClean="0">
                <a:solidFill>
                  <a:srgbClr val="0000CC"/>
                </a:solidFill>
              </a:rPr>
              <a:t>1</a:t>
            </a:r>
            <a:r>
              <a:rPr lang="en-US" altLang="zh-CN" sz="2400" dirty="0" smtClean="0">
                <a:solidFill>
                  <a:srgbClr val="0000CC"/>
                </a:solidFill>
                <a:latin typeface="宋体" panose="02010600030101010101" pitchFamily="2" charset="-122"/>
              </a:rPr>
              <a:t>-</a:t>
            </a:r>
            <a:r>
              <a:rPr lang="en-US" altLang="zh-CN" sz="2400" i="1" dirty="0" smtClean="0">
                <a:solidFill>
                  <a:srgbClr val="0000CC"/>
                </a:solidFill>
              </a:rPr>
              <a:t>U</a:t>
            </a:r>
            <a:r>
              <a:rPr lang="en-US" altLang="zh-CN" sz="2400" i="1" baseline="-25000" dirty="0" smtClean="0">
                <a:solidFill>
                  <a:srgbClr val="0000CC"/>
                </a:solidFill>
              </a:rPr>
              <a:t>2</a:t>
            </a:r>
            <a:r>
              <a:rPr lang="zh-CN" altLang="en-US" sz="2400" dirty="0" smtClean="0">
                <a:solidFill>
                  <a:srgbClr val="0000CC"/>
                </a:solidFill>
                <a:latin typeface="宋体" panose="02010600030101010101" pitchFamily="2" charset="-122"/>
              </a:rPr>
              <a:t>不变</a:t>
            </a:r>
            <a:r>
              <a:rPr lang="zh-CN" altLang="en-US" sz="2400" dirty="0" smtClean="0">
                <a:latin typeface="宋体" panose="02010600030101010101" pitchFamily="2" charset="-122"/>
              </a:rPr>
              <a:t>，</a:t>
            </a:r>
            <a:endParaRPr lang="en-US" altLang="zh-CN" sz="2400" dirty="0" smtClean="0">
              <a:latin typeface="宋体" panose="02010600030101010101" pitchFamily="2" charset="-122"/>
            </a:endParaRPr>
          </a:p>
          <a:p>
            <a:pPr marL="0" indent="0" algn="just" eaLnBrk="1" hangingPunct="1">
              <a:lnSpc>
                <a:spcPct val="130000"/>
              </a:lnSpc>
              <a:buFontTx/>
              <a:buNone/>
            </a:pPr>
            <a:r>
              <a:rPr lang="zh-CN" altLang="en-US" sz="2400" dirty="0" smtClean="0">
                <a:latin typeface="宋体" panose="02010600030101010101" pitchFamily="2" charset="-122"/>
              </a:rPr>
              <a:t>由电容器两极板的电势差</a:t>
            </a:r>
          </a:p>
          <a:p>
            <a:pPr marL="0" indent="0" algn="just" eaLnBrk="1" hangingPunct="1">
              <a:lnSpc>
                <a:spcPct val="130000"/>
              </a:lnSpc>
              <a:buFontTx/>
              <a:buNone/>
            </a:pPr>
            <a:endParaRPr lang="zh-CN" altLang="en-US" sz="2400" dirty="0" smtClean="0">
              <a:latin typeface="宋体" panose="02010600030101010101" pitchFamily="2" charset="-122"/>
            </a:endParaRPr>
          </a:p>
          <a:p>
            <a:pPr marL="0" indent="0" algn="just" eaLnBrk="1" hangingPunct="1">
              <a:lnSpc>
                <a:spcPct val="130000"/>
              </a:lnSpc>
              <a:buFontTx/>
              <a:buNone/>
            </a:pPr>
            <a:endParaRPr lang="zh-CN" altLang="en-US" sz="2400" dirty="0" smtClean="0">
              <a:latin typeface="宋体" panose="02010600030101010101" pitchFamily="2" charset="-122"/>
            </a:endParaRPr>
          </a:p>
          <a:p>
            <a:pPr marL="0" indent="0" algn="just" eaLnBrk="1" hangingPunct="1">
              <a:lnSpc>
                <a:spcPct val="130000"/>
              </a:lnSpc>
              <a:buFontTx/>
              <a:buNone/>
            </a:pPr>
            <a:r>
              <a:rPr lang="zh-CN" altLang="en-US" sz="2400" dirty="0" smtClean="0">
                <a:latin typeface="宋体" panose="02010600030101010101" pitchFamily="2" charset="-122"/>
              </a:rPr>
              <a:t>得这情况下电容器极板的自由电荷密度</a:t>
            </a:r>
          </a:p>
          <a:p>
            <a:pPr marL="0" indent="0" algn="just" eaLnBrk="1" hangingPunct="1">
              <a:lnSpc>
                <a:spcPct val="130000"/>
              </a:lnSpc>
              <a:buFontTx/>
              <a:buNone/>
            </a:pPr>
            <a:endParaRPr lang="zh-CN" altLang="en-US" sz="2400" dirty="0" smtClean="0">
              <a:latin typeface="宋体" panose="02010600030101010101" pitchFamily="2" charset="-122"/>
            </a:endParaRPr>
          </a:p>
          <a:p>
            <a:pPr marL="0" indent="0" algn="just" eaLnBrk="1" hangingPunct="1">
              <a:lnSpc>
                <a:spcPct val="130000"/>
              </a:lnSpc>
              <a:buFontTx/>
              <a:buNone/>
            </a:pPr>
            <a:endParaRPr lang="zh-CN" altLang="en-US" sz="2400" dirty="0" smtClean="0">
              <a:latin typeface="宋体" panose="02010600030101010101" pitchFamily="2" charset="-122"/>
            </a:endParaRPr>
          </a:p>
          <a:p>
            <a:pPr marL="0" indent="0" algn="just" eaLnBrk="1" hangingPunct="1">
              <a:lnSpc>
                <a:spcPct val="130000"/>
              </a:lnSpc>
              <a:buFontTx/>
              <a:buNone/>
            </a:pPr>
            <a:r>
              <a:rPr lang="zh-CN" altLang="en-US" sz="2400" dirty="0" smtClean="0">
                <a:latin typeface="宋体" panose="02010600030101010101" pitchFamily="2" charset="-122"/>
              </a:rPr>
              <a:t>于是介质外和介质内的电场强度分别是</a:t>
            </a:r>
          </a:p>
          <a:p>
            <a:pPr marL="0" indent="0" algn="just" eaLnBrk="1" hangingPunct="1">
              <a:lnSpc>
                <a:spcPct val="130000"/>
              </a:lnSpc>
              <a:buFontTx/>
              <a:buNone/>
            </a:pPr>
            <a:endParaRPr lang="zh-CN" altLang="en-US" sz="2400" dirty="0" smtClean="0">
              <a:latin typeface="宋体" panose="02010600030101010101" pitchFamily="2" charset="-122"/>
            </a:endParaRPr>
          </a:p>
        </p:txBody>
      </p:sp>
      <p:graphicFrame>
        <p:nvGraphicFramePr>
          <p:cNvPr id="20482" name="Object 3"/>
          <p:cNvGraphicFramePr>
            <a:graphicFrameLocks noChangeAspect="1"/>
          </p:cNvGraphicFramePr>
          <p:nvPr/>
        </p:nvGraphicFramePr>
        <p:xfrm>
          <a:off x="342900" y="1341438"/>
          <a:ext cx="8097838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7" name="公式" r:id="rId3" imgW="3898900" imgH="457200" progId="Equation.3">
                  <p:embed/>
                </p:oleObj>
              </mc:Choice>
              <mc:Fallback>
                <p:oleObj name="公式" r:id="rId3" imgW="38989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" y="1341438"/>
                        <a:ext cx="8097838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4"/>
          <p:cNvGraphicFramePr>
            <a:graphicFrameLocks noChangeAspect="1"/>
          </p:cNvGraphicFramePr>
          <p:nvPr/>
        </p:nvGraphicFramePr>
        <p:xfrm>
          <a:off x="395288" y="3068638"/>
          <a:ext cx="266382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8" name="公式" r:id="rId5" imgW="1117115" imgH="406224" progId="Equation.3">
                  <p:embed/>
                </p:oleObj>
              </mc:Choice>
              <mc:Fallback>
                <p:oleObj name="公式" r:id="rId5" imgW="1117115" imgH="40622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068638"/>
                        <a:ext cx="2663825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5"/>
          <p:cNvGraphicFramePr>
            <a:graphicFrameLocks noChangeAspect="1"/>
          </p:cNvGraphicFramePr>
          <p:nvPr/>
        </p:nvGraphicFramePr>
        <p:xfrm>
          <a:off x="395288" y="4724400"/>
          <a:ext cx="3262312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9" name="公式" r:id="rId7" imgW="1689100" imgH="457200" progId="Equation.3">
                  <p:embed/>
                </p:oleObj>
              </mc:Choice>
              <mc:Fallback>
                <p:oleObj name="公式" r:id="rId7" imgW="16891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724400"/>
                        <a:ext cx="3262312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0000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7"/>
          <p:cNvGraphicFramePr>
            <a:graphicFrameLocks noChangeAspect="1"/>
          </p:cNvGraphicFramePr>
          <p:nvPr/>
        </p:nvGraphicFramePr>
        <p:xfrm>
          <a:off x="395288" y="5849938"/>
          <a:ext cx="4916487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0" name="公式" r:id="rId9" imgW="2235200" imgH="457200" progId="Equation.3">
                  <p:embed/>
                </p:oleObj>
              </mc:Choice>
              <mc:Fallback>
                <p:oleObj name="公式" r:id="rId9" imgW="22352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5849938"/>
                        <a:ext cx="4916487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0000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6891965"/>
              </p:ext>
            </p:extLst>
          </p:nvPr>
        </p:nvGraphicFramePr>
        <p:xfrm>
          <a:off x="6335712" y="3371851"/>
          <a:ext cx="2592388" cy="273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1" name="Image" r:id="rId11" imgW="2475400" imgH="2225610" progId="Photoshop.Image.8">
                  <p:embed/>
                </p:oleObj>
              </mc:Choice>
              <mc:Fallback>
                <p:oleObj name="Image" r:id="rId11" imgW="2475400" imgH="2225610" progId="Photoshop.Image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4508" r="33766" b="39331"/>
                      <a:stretch>
                        <a:fillRect/>
                      </a:stretch>
                    </p:blipFill>
                    <p:spPr bwMode="auto">
                      <a:xfrm>
                        <a:off x="6335712" y="3371851"/>
                        <a:ext cx="2592388" cy="2735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8182385"/>
              </p:ext>
            </p:extLst>
          </p:nvPr>
        </p:nvGraphicFramePr>
        <p:xfrm>
          <a:off x="7288212" y="5245101"/>
          <a:ext cx="5715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2" name="公式" r:id="rId13" imgW="190335" imgH="215713" progId="Equation.3">
                  <p:embed/>
                </p:oleObj>
              </mc:Choice>
              <mc:Fallback>
                <p:oleObj name="公式" r:id="rId13" imgW="190335" imgH="215713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8212" y="5245101"/>
                        <a:ext cx="5715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5594039"/>
              </p:ext>
            </p:extLst>
          </p:nvPr>
        </p:nvGraphicFramePr>
        <p:xfrm>
          <a:off x="6665912" y="5245101"/>
          <a:ext cx="5334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3" name="公式" r:id="rId15" imgW="177569" imgH="215619" progId="Equation.3">
                  <p:embed/>
                </p:oleObj>
              </mc:Choice>
              <mc:Fallback>
                <p:oleObj name="公式" r:id="rId15" imgW="177569" imgH="21561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5912" y="5245101"/>
                        <a:ext cx="5334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2932528"/>
              </p:ext>
            </p:extLst>
          </p:nvPr>
        </p:nvGraphicFramePr>
        <p:xfrm>
          <a:off x="7962900" y="5245101"/>
          <a:ext cx="5334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4" name="公式" r:id="rId17" imgW="177569" imgH="215619" progId="Equation.3">
                  <p:embed/>
                </p:oleObj>
              </mc:Choice>
              <mc:Fallback>
                <p:oleObj name="公式" r:id="rId17" imgW="177569" imgH="215619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2900" y="5245101"/>
                        <a:ext cx="5334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7093139"/>
              </p:ext>
            </p:extLst>
          </p:nvPr>
        </p:nvGraphicFramePr>
        <p:xfrm>
          <a:off x="6361112" y="2220914"/>
          <a:ext cx="153035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5" name="公式" r:id="rId19" imgW="736560" imgH="457200" progId="Equation.3">
                  <p:embed/>
                </p:oleObj>
              </mc:Choice>
              <mc:Fallback>
                <p:oleObj name="公式" r:id="rId19" imgW="736560" imgH="457200" progId="Equation.3">
                  <p:embed/>
                  <p:pic>
                    <p:nvPicPr>
                      <p:cNvPr id="2048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1112" y="2220914"/>
                        <a:ext cx="153035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7D5706F-0732-4886-AF3A-D8152831BCC6}" type="slidenum">
              <a:rPr lang="en-US" altLang="zh-CN" sz="800" b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zh-CN" sz="800" b="0">
              <a:latin typeface="Arial" panose="020B0604020202020204" pitchFamily="34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228600" y="115888"/>
            <a:ext cx="8763000" cy="4800600"/>
          </a:xfrm>
        </p:spPr>
        <p:txBody>
          <a:bodyPr/>
          <a:lstStyle/>
          <a:p>
            <a:pPr marL="0" indent="0" algn="just" eaLnBrk="1" hangingPunct="1">
              <a:lnSpc>
                <a:spcPct val="140000"/>
              </a:lnSpc>
              <a:buFontTx/>
              <a:buNone/>
            </a:pPr>
            <a:r>
              <a:rPr lang="en-US" altLang="zh-CN" sz="2400" dirty="0" smtClean="0">
                <a:solidFill>
                  <a:srgbClr val="006600"/>
                </a:solidFill>
                <a:latin typeface="宋体" panose="02010600030101010101" pitchFamily="2" charset="-122"/>
              </a:rPr>
              <a:t>     [</a:t>
            </a:r>
            <a:r>
              <a:rPr lang="zh-CN" altLang="en-US" sz="2400" dirty="0" smtClean="0">
                <a:solidFill>
                  <a:srgbClr val="006600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400" dirty="0" smtClean="0">
                <a:solidFill>
                  <a:srgbClr val="006600"/>
                </a:solidFill>
                <a:latin typeface="宋体" panose="02010600030101010101" pitchFamily="2" charset="-122"/>
              </a:rPr>
              <a:t>]</a:t>
            </a:r>
            <a:r>
              <a:rPr lang="en-US" altLang="zh-CN" sz="2400" dirty="0" smtClean="0">
                <a:solidFill>
                  <a:srgbClr val="66FF33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400" dirty="0" smtClean="0">
                <a:solidFill>
                  <a:srgbClr val="0000CC"/>
                </a:solidFill>
                <a:latin typeface="宋体" panose="02010600030101010101" pitchFamily="2" charset="-122"/>
              </a:rPr>
              <a:t>均匀极化介质球的电场</a:t>
            </a:r>
            <a:r>
              <a:rPr lang="zh-CN" altLang="en-US" sz="2400" dirty="0" smtClean="0">
                <a:latin typeface="宋体" panose="02010600030101010101" pitchFamily="2" charset="-122"/>
              </a:rPr>
              <a:t>（</a:t>
            </a:r>
            <a:r>
              <a:rPr lang="en-US" altLang="zh-CN" sz="2400" dirty="0" smtClean="0">
                <a:latin typeface="宋体" panose="02010600030101010101" pitchFamily="2" charset="-122"/>
              </a:rPr>
              <a:t>P230</a:t>
            </a:r>
            <a:r>
              <a:rPr lang="zh-CN" altLang="en-US" sz="2400" dirty="0" smtClean="0">
                <a:latin typeface="宋体" panose="02010600030101010101" pitchFamily="2" charset="-122"/>
              </a:rPr>
              <a:t>）</a:t>
            </a:r>
          </a:p>
          <a:p>
            <a:pPr marL="0" indent="0" algn="just" eaLnBrk="1" hangingPunct="1">
              <a:lnSpc>
                <a:spcPct val="140000"/>
              </a:lnSpc>
              <a:buFontTx/>
              <a:buNone/>
            </a:pPr>
            <a:r>
              <a:rPr lang="zh-CN" altLang="en-US" sz="2000" dirty="0" smtClean="0">
                <a:latin typeface="宋体" panose="02010600030101010101" pitchFamily="2" charset="-122"/>
              </a:rPr>
              <a:t>  </a:t>
            </a:r>
            <a:r>
              <a:rPr lang="en-US" altLang="zh-CN" sz="2000" dirty="0" smtClean="0">
                <a:solidFill>
                  <a:srgbClr val="006600"/>
                </a:solidFill>
                <a:latin typeface="宋体" panose="02010600030101010101" pitchFamily="2" charset="-122"/>
              </a:rPr>
              <a:t>[</a:t>
            </a:r>
            <a:r>
              <a:rPr lang="zh-CN" altLang="en-US" sz="2000" dirty="0" smtClean="0">
                <a:solidFill>
                  <a:srgbClr val="006600"/>
                </a:solidFill>
                <a:latin typeface="宋体" panose="02010600030101010101" pitchFamily="2" charset="-122"/>
              </a:rPr>
              <a:t>解</a:t>
            </a:r>
            <a:r>
              <a:rPr lang="en-US" altLang="zh-CN" sz="2000" dirty="0" smtClean="0">
                <a:solidFill>
                  <a:srgbClr val="006600"/>
                </a:solidFill>
                <a:latin typeface="宋体" panose="02010600030101010101" pitchFamily="2" charset="-122"/>
              </a:rPr>
              <a:t>]</a:t>
            </a:r>
            <a:r>
              <a:rPr lang="zh-CN" altLang="en-US" sz="2000" dirty="0" smtClean="0">
                <a:latin typeface="宋体" panose="02010600030101010101" pitchFamily="2" charset="-122"/>
              </a:rPr>
              <a:t>前面已经求出均匀极化介质球面的极化电荷密度</a:t>
            </a:r>
          </a:p>
        </p:txBody>
      </p:sp>
      <p:graphicFrame>
        <p:nvGraphicFramePr>
          <p:cNvPr id="3482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5758921"/>
              </p:ext>
            </p:extLst>
          </p:nvPr>
        </p:nvGraphicFramePr>
        <p:xfrm>
          <a:off x="429419" y="2135272"/>
          <a:ext cx="3505200" cy="237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32" name="Image" r:id="rId3" imgW="1554878" imgH="1051562" progId="Photoshop.Image.5">
                  <p:embed/>
                </p:oleObj>
              </mc:Choice>
              <mc:Fallback>
                <p:oleObj name="Image" r:id="rId3" imgW="1554878" imgH="1051562" progId="Photoshop.Image.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419" y="2135272"/>
                        <a:ext cx="3505200" cy="2370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0391882"/>
              </p:ext>
            </p:extLst>
          </p:nvPr>
        </p:nvGraphicFramePr>
        <p:xfrm>
          <a:off x="3200400" y="1085611"/>
          <a:ext cx="1954526" cy="5678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33" name="公式" r:id="rId5" imgW="825500" imgH="241300" progId="Equation.3">
                  <p:embed/>
                </p:oleObj>
              </mc:Choice>
              <mc:Fallback>
                <p:oleObj name="公式" r:id="rId5" imgW="825500" imgH="24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085611"/>
                        <a:ext cx="1954526" cy="5678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6" name="Oval 6"/>
          <p:cNvSpPr>
            <a:spLocks noChangeArrowheads="1"/>
          </p:cNvSpPr>
          <p:nvPr/>
        </p:nvSpPr>
        <p:spPr bwMode="auto">
          <a:xfrm>
            <a:off x="5651500" y="2328863"/>
            <a:ext cx="2592388" cy="2376487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218567" name="Oval 7"/>
          <p:cNvSpPr>
            <a:spLocks noChangeArrowheads="1"/>
          </p:cNvSpPr>
          <p:nvPr/>
        </p:nvSpPr>
        <p:spPr bwMode="auto">
          <a:xfrm>
            <a:off x="5554663" y="2328863"/>
            <a:ext cx="2592387" cy="2376487"/>
          </a:xfrm>
          <a:prstGeom prst="ellipse">
            <a:avLst/>
          </a:prstGeom>
          <a:solidFill>
            <a:srgbClr val="00FF00">
              <a:alpha val="5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218568" name="Line 8"/>
          <p:cNvSpPr>
            <a:spLocks noChangeShapeType="1"/>
          </p:cNvSpPr>
          <p:nvPr/>
        </p:nvSpPr>
        <p:spPr bwMode="auto">
          <a:xfrm flipH="1">
            <a:off x="8172450" y="2978150"/>
            <a:ext cx="431800" cy="5746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21856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870593"/>
              </p:ext>
            </p:extLst>
          </p:nvPr>
        </p:nvGraphicFramePr>
        <p:xfrm>
          <a:off x="8674100" y="2671763"/>
          <a:ext cx="242888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34" name="公式" r:id="rId7" imgW="76345" imgH="171450" progId="Equation.3">
                  <p:embed/>
                </p:oleObj>
              </mc:Choice>
              <mc:Fallback>
                <p:oleObj name="公式" r:id="rId7" imgW="76345" imgH="17145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74100" y="2671763"/>
                        <a:ext cx="242888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570" name="Line 10"/>
          <p:cNvSpPr>
            <a:spLocks noChangeShapeType="1"/>
          </p:cNvSpPr>
          <p:nvPr/>
        </p:nvSpPr>
        <p:spPr bwMode="auto">
          <a:xfrm flipH="1">
            <a:off x="7885113" y="2184400"/>
            <a:ext cx="431800" cy="5746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21857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4119169"/>
              </p:ext>
            </p:extLst>
          </p:nvPr>
        </p:nvGraphicFramePr>
        <p:xfrm>
          <a:off x="7856538" y="1752600"/>
          <a:ext cx="1147762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35" name="公式" r:id="rId9" imgW="409485" imgH="171450" progId="Equation.3">
                  <p:embed/>
                </p:oleObj>
              </mc:Choice>
              <mc:Fallback>
                <p:oleObj name="公式" r:id="rId9" imgW="409485" imgH="17145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6538" y="1752600"/>
                        <a:ext cx="1147762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572" name="Line 12"/>
          <p:cNvSpPr>
            <a:spLocks noChangeShapeType="1"/>
          </p:cNvSpPr>
          <p:nvPr/>
        </p:nvSpPr>
        <p:spPr bwMode="auto">
          <a:xfrm>
            <a:off x="4787900" y="3552825"/>
            <a:ext cx="41767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21857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3021012"/>
              </p:ext>
            </p:extLst>
          </p:nvPr>
        </p:nvGraphicFramePr>
        <p:xfrm>
          <a:off x="1664494" y="4705350"/>
          <a:ext cx="454025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36" name="公式" r:id="rId11" imgW="2120900" imgH="393700" progId="Equation.3">
                  <p:embed/>
                </p:oleObj>
              </mc:Choice>
              <mc:Fallback>
                <p:oleObj name="公式" r:id="rId11" imgW="2120900" imgH="3937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4494" y="4705350"/>
                        <a:ext cx="4540250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574" name="Line 14"/>
          <p:cNvSpPr>
            <a:spLocks noChangeShapeType="1"/>
          </p:cNvSpPr>
          <p:nvPr/>
        </p:nvSpPr>
        <p:spPr bwMode="auto">
          <a:xfrm flipV="1">
            <a:off x="6948488" y="2832100"/>
            <a:ext cx="287337" cy="7207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18575" name="Line 15"/>
          <p:cNvSpPr>
            <a:spLocks noChangeShapeType="1"/>
          </p:cNvSpPr>
          <p:nvPr/>
        </p:nvSpPr>
        <p:spPr bwMode="auto">
          <a:xfrm flipV="1">
            <a:off x="6804025" y="2832100"/>
            <a:ext cx="431800" cy="7207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21857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5870408"/>
              </p:ext>
            </p:extLst>
          </p:nvPr>
        </p:nvGraphicFramePr>
        <p:xfrm>
          <a:off x="7092950" y="2905125"/>
          <a:ext cx="423863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37" name="公式" r:id="rId13" imgW="126780" imgH="215526" progId="Equation.3">
                  <p:embed/>
                </p:oleObj>
              </mc:Choice>
              <mc:Fallback>
                <p:oleObj name="公式" r:id="rId13" imgW="126780" imgH="215526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950" y="2905125"/>
                        <a:ext cx="423863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57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7129924"/>
              </p:ext>
            </p:extLst>
          </p:nvPr>
        </p:nvGraphicFramePr>
        <p:xfrm>
          <a:off x="6567488" y="2689225"/>
          <a:ext cx="46672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38" name="公式" r:id="rId15" imgW="139579" imgH="215713" progId="Equation.3">
                  <p:embed/>
                </p:oleObj>
              </mc:Choice>
              <mc:Fallback>
                <p:oleObj name="公式" r:id="rId15" imgW="139579" imgH="215713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7488" y="2689225"/>
                        <a:ext cx="466725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578" name="Object 18"/>
          <p:cNvGraphicFramePr>
            <a:graphicFrameLocks noChangeAspect="1"/>
          </p:cNvGraphicFramePr>
          <p:nvPr/>
        </p:nvGraphicFramePr>
        <p:xfrm>
          <a:off x="1752600" y="5902325"/>
          <a:ext cx="4995863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39" name="公式" r:id="rId17" imgW="2260600" imgH="431800" progId="Equation.3">
                  <p:embed/>
                </p:oleObj>
              </mc:Choice>
              <mc:Fallback>
                <p:oleObj name="公式" r:id="rId17" imgW="2260600" imgH="4318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902325"/>
                        <a:ext cx="4995863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579" name="Rectangle 19"/>
          <p:cNvSpPr>
            <a:spLocks noChangeArrowheads="1"/>
          </p:cNvSpPr>
          <p:nvPr/>
        </p:nvSpPr>
        <p:spPr bwMode="auto">
          <a:xfrm rot="2700000">
            <a:off x="7812882" y="2761456"/>
            <a:ext cx="215900" cy="71437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8607" y="1567935"/>
            <a:ext cx="793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把介质球看成两个均匀带有等量相反电荷的球</a:t>
            </a:r>
            <a:r>
              <a:rPr lang="en-US" altLang="zh-CN" dirty="0" smtClean="0"/>
              <a:t>”</a:t>
            </a:r>
            <a:r>
              <a:rPr lang="zh-CN" altLang="en-US" dirty="0" smtClean="0"/>
              <a:t>具有微小偏移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l”</a:t>
            </a:r>
            <a:r>
              <a:rPr lang="zh-CN" altLang="en-US" dirty="0" smtClean="0"/>
              <a:t>地重叠在一起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28600" y="5556333"/>
            <a:ext cx="2585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两个</a:t>
            </a:r>
            <a:r>
              <a:rPr lang="zh-CN" altLang="en-US" dirty="0" smtClean="0"/>
              <a:t>球的内部电场叠加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555253" y="4627346"/>
            <a:ext cx="1409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r1:</a:t>
            </a:r>
            <a:r>
              <a:rPr lang="zh-CN" altLang="en-US" dirty="0" smtClean="0"/>
              <a:t>正电荷球</a:t>
            </a:r>
            <a:endParaRPr lang="en-US" altLang="zh-CN" dirty="0" smtClean="0"/>
          </a:p>
          <a:p>
            <a:r>
              <a:rPr lang="en-US" altLang="zh-CN" dirty="0" smtClean="0"/>
              <a:t>r2</a:t>
            </a:r>
            <a:r>
              <a:rPr lang="en-US" altLang="zh-CN" dirty="0"/>
              <a:t>:</a:t>
            </a:r>
            <a:r>
              <a:rPr lang="zh-CN" altLang="en-US" dirty="0" smtClean="0"/>
              <a:t>负电荷球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18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218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218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218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218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218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218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185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185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18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218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218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218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218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185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185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218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6" grpId="0" animBg="1"/>
      <p:bldP spid="1218567" grpId="0" animBg="1"/>
      <p:bldP spid="121857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B6F02DC-D81D-4CBC-81EF-C3C35C309A1C}" type="slidenum">
              <a:rPr lang="en-US" altLang="zh-CN" sz="800" b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zh-CN" sz="800" b="0">
              <a:latin typeface="Arial" panose="020B0604020202020204" pitchFamily="34" charset="0"/>
            </a:endParaRPr>
          </a:p>
        </p:txBody>
      </p:sp>
      <p:sp>
        <p:nvSpPr>
          <p:cNvPr id="35843" name="Oval 3"/>
          <p:cNvSpPr>
            <a:spLocks noChangeArrowheads="1"/>
          </p:cNvSpPr>
          <p:nvPr/>
        </p:nvSpPr>
        <p:spPr bwMode="auto">
          <a:xfrm>
            <a:off x="1476375" y="404813"/>
            <a:ext cx="6624638" cy="6192837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35844" name="Oval 4"/>
          <p:cNvSpPr>
            <a:spLocks noChangeArrowheads="1"/>
          </p:cNvSpPr>
          <p:nvPr/>
        </p:nvSpPr>
        <p:spPr bwMode="auto">
          <a:xfrm>
            <a:off x="1258888" y="404813"/>
            <a:ext cx="6624637" cy="6192837"/>
          </a:xfrm>
          <a:prstGeom prst="ellipse">
            <a:avLst/>
          </a:prstGeom>
          <a:solidFill>
            <a:srgbClr val="00FF00">
              <a:alpha val="5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35845" name="Object 5"/>
          <p:cNvGraphicFramePr>
            <a:graphicFrameLocks noChangeAspect="1"/>
          </p:cNvGraphicFramePr>
          <p:nvPr/>
        </p:nvGraphicFramePr>
        <p:xfrm>
          <a:off x="7881938" y="3051175"/>
          <a:ext cx="242887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4" name="公式" r:id="rId3" imgW="76345" imgH="171450" progId="Equation.3">
                  <p:embed/>
                </p:oleObj>
              </mc:Choice>
              <mc:Fallback>
                <p:oleObj name="公式" r:id="rId3" imgW="76345" imgH="17145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1938" y="3051175"/>
                        <a:ext cx="242887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Object 6"/>
          <p:cNvGraphicFramePr>
            <a:graphicFrameLocks noChangeAspect="1"/>
          </p:cNvGraphicFramePr>
          <p:nvPr/>
        </p:nvGraphicFramePr>
        <p:xfrm>
          <a:off x="7996238" y="2276475"/>
          <a:ext cx="1147762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5" name="公式" r:id="rId5" imgW="409485" imgH="171450" progId="Equation.3">
                  <p:embed/>
                </p:oleObj>
              </mc:Choice>
              <mc:Fallback>
                <p:oleObj name="公式" r:id="rId5" imgW="409485" imgH="17145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96238" y="2276475"/>
                        <a:ext cx="1147762" cy="4857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7" name="Line 7"/>
          <p:cNvSpPr>
            <a:spLocks noChangeShapeType="1"/>
          </p:cNvSpPr>
          <p:nvPr/>
        </p:nvSpPr>
        <p:spPr bwMode="auto">
          <a:xfrm>
            <a:off x="684213" y="3500438"/>
            <a:ext cx="8280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8" name="Line 9"/>
          <p:cNvSpPr>
            <a:spLocks noChangeShapeType="1"/>
          </p:cNvSpPr>
          <p:nvPr/>
        </p:nvSpPr>
        <p:spPr bwMode="auto">
          <a:xfrm flipH="1">
            <a:off x="7380288" y="1916113"/>
            <a:ext cx="2873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5849" name="Object 10"/>
          <p:cNvGraphicFramePr>
            <a:graphicFrameLocks noChangeAspect="1"/>
          </p:cNvGraphicFramePr>
          <p:nvPr/>
        </p:nvGraphicFramePr>
        <p:xfrm>
          <a:off x="7378700" y="1395413"/>
          <a:ext cx="242888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6" name="公式" r:id="rId7" imgW="76345" imgH="171450" progId="Equation.3">
                  <p:embed/>
                </p:oleObj>
              </mc:Choice>
              <mc:Fallback>
                <p:oleObj name="公式" r:id="rId7" imgW="76345" imgH="17145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8700" y="1395413"/>
                        <a:ext cx="242888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0" name="Line 11"/>
          <p:cNvSpPr>
            <a:spLocks noChangeShapeType="1"/>
          </p:cNvSpPr>
          <p:nvPr/>
        </p:nvSpPr>
        <p:spPr bwMode="auto">
          <a:xfrm flipH="1">
            <a:off x="4716463" y="1916113"/>
            <a:ext cx="2951162" cy="15843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5851" name="Object 12"/>
          <p:cNvGraphicFramePr>
            <a:graphicFrameLocks noChangeAspect="1"/>
          </p:cNvGraphicFramePr>
          <p:nvPr/>
        </p:nvGraphicFramePr>
        <p:xfrm>
          <a:off x="5651500" y="2852738"/>
          <a:ext cx="474663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7" name="公式" r:id="rId9" imgW="126725" imgH="177415" progId="Equation.3">
                  <p:embed/>
                </p:oleObj>
              </mc:Choice>
              <mc:Fallback>
                <p:oleObj name="公式" r:id="rId9" imgW="126725" imgH="177415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2852738"/>
                        <a:ext cx="474663" cy="665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2" name="Line 13"/>
          <p:cNvSpPr>
            <a:spLocks noChangeShapeType="1"/>
          </p:cNvSpPr>
          <p:nvPr/>
        </p:nvSpPr>
        <p:spPr bwMode="auto">
          <a:xfrm flipH="1" flipV="1">
            <a:off x="7667625" y="2060575"/>
            <a:ext cx="649288" cy="215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53" name="Line 14"/>
          <p:cNvSpPr>
            <a:spLocks noChangeShapeType="1"/>
          </p:cNvSpPr>
          <p:nvPr/>
        </p:nvSpPr>
        <p:spPr bwMode="auto">
          <a:xfrm flipV="1">
            <a:off x="7467600" y="1927225"/>
            <a:ext cx="215900" cy="730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4DCF58-6910-4568-9144-66EFFC8C8ADF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800" b="0" smtClean="0"/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87475"/>
            <a:ext cx="8229600" cy="46482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静电场的两个基本性质（宏观角度）</a:t>
            </a:r>
          </a:p>
          <a:p>
            <a:pPr eaLnBrk="1" hangingPunct="1"/>
            <a:endParaRPr lang="zh-CN" altLang="en-US" dirty="0" smtClean="0"/>
          </a:p>
          <a:p>
            <a:pPr eaLnBrk="1" hangingPunct="1"/>
            <a:endParaRPr lang="zh-CN" altLang="en-US" dirty="0" smtClean="0"/>
          </a:p>
          <a:p>
            <a:pPr eaLnBrk="1" hangingPunct="1"/>
            <a:r>
              <a:rPr lang="zh-CN" altLang="en-US" dirty="0" smtClean="0"/>
              <a:t>其微分形式（微观角度）</a:t>
            </a:r>
          </a:p>
          <a:p>
            <a:pPr eaLnBrk="1" hangingPunct="1"/>
            <a:endParaRPr lang="zh-CN" altLang="en-US" dirty="0" smtClean="0"/>
          </a:p>
          <a:p>
            <a:pPr eaLnBrk="1" hangingPunct="1"/>
            <a:endParaRPr lang="zh-CN" altLang="en-US" dirty="0" smtClean="0"/>
          </a:p>
          <a:p>
            <a:pPr eaLnBrk="1" hangingPunct="1"/>
            <a:r>
              <a:rPr lang="zh-CN" altLang="en-US" dirty="0" smtClean="0"/>
              <a:t>用标量场来描述</a:t>
            </a:r>
          </a:p>
        </p:txBody>
      </p:sp>
      <p:graphicFrame>
        <p:nvGraphicFramePr>
          <p:cNvPr id="20485" name="Object 4"/>
          <p:cNvGraphicFramePr>
            <a:graphicFrameLocks noChangeAspect="1"/>
          </p:cNvGraphicFramePr>
          <p:nvPr/>
        </p:nvGraphicFramePr>
        <p:xfrm>
          <a:off x="1219200" y="2073275"/>
          <a:ext cx="2973388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88" name="公式" r:id="rId4" imgW="1231366" imgH="431613" progId="Equation.3">
                  <p:embed/>
                </p:oleObj>
              </mc:Choice>
              <mc:Fallback>
                <p:oleObj name="公式" r:id="rId4" imgW="1231366" imgH="431613" progId="Equation.3">
                  <p:embed/>
                  <p:pic>
                    <p:nvPicPr>
                      <p:cNvPr id="2048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073275"/>
                        <a:ext cx="2973388" cy="854075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FFFF"/>
                          </a:gs>
                          <a:gs pos="50000">
                            <a:srgbClr val="CCFFFF"/>
                          </a:gs>
                          <a:gs pos="100000">
                            <a:srgbClr val="FFFFFF"/>
                          </a:gs>
                        </a:gsLst>
                        <a:lin ang="5400000" scaled="1"/>
                      </a:gradFill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5"/>
          <p:cNvGraphicFramePr>
            <a:graphicFrameLocks noChangeAspect="1"/>
          </p:cNvGraphicFramePr>
          <p:nvPr/>
        </p:nvGraphicFramePr>
        <p:xfrm>
          <a:off x="4953000" y="2149475"/>
          <a:ext cx="15525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89" name="公式" r:id="rId6" imgW="698197" imgH="291973" progId="Equation.3">
                  <p:embed/>
                </p:oleObj>
              </mc:Choice>
              <mc:Fallback>
                <p:oleObj name="公式" r:id="rId6" imgW="698197" imgH="291973" progId="Equation.3">
                  <p:embed/>
                  <p:pic>
                    <p:nvPicPr>
                      <p:cNvPr id="2048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149475"/>
                        <a:ext cx="1552575" cy="609600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FFFF"/>
                          </a:gs>
                          <a:gs pos="50000">
                            <a:schemeClr val="accent1"/>
                          </a:gs>
                          <a:gs pos="100000">
                            <a:srgbClr val="FFFFFF"/>
                          </a:gs>
                        </a:gsLst>
                        <a:lin ang="5400000" scaled="1"/>
                      </a:gradFill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6"/>
          <p:cNvGraphicFramePr>
            <a:graphicFrameLocks noChangeAspect="1"/>
          </p:cNvGraphicFramePr>
          <p:nvPr/>
        </p:nvGraphicFramePr>
        <p:xfrm>
          <a:off x="1752600" y="3749675"/>
          <a:ext cx="160020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90" name="公式" r:id="rId8" imgW="647700" imgH="431800" progId="Equation.3">
                  <p:embed/>
                </p:oleObj>
              </mc:Choice>
              <mc:Fallback>
                <p:oleObj name="公式" r:id="rId8" imgW="647700" imgH="431800" progId="Equation.3">
                  <p:embed/>
                  <p:pic>
                    <p:nvPicPr>
                      <p:cNvPr id="2048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749675"/>
                        <a:ext cx="1600200" cy="8985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Object 7"/>
          <p:cNvGraphicFramePr>
            <a:graphicFrameLocks noChangeAspect="1"/>
          </p:cNvGraphicFramePr>
          <p:nvPr/>
        </p:nvGraphicFramePr>
        <p:xfrm>
          <a:off x="5029200" y="3978275"/>
          <a:ext cx="1506538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91" name="公式" r:id="rId10" imgW="609336" imgH="203112" progId="Equation.3">
                  <p:embed/>
                </p:oleObj>
              </mc:Choice>
              <mc:Fallback>
                <p:oleObj name="公式" r:id="rId10" imgW="609336" imgH="203112" progId="Equation.3">
                  <p:embed/>
                  <p:pic>
                    <p:nvPicPr>
                      <p:cNvPr id="2048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978275"/>
                        <a:ext cx="1506538" cy="4238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9" name="Object 8"/>
          <p:cNvGraphicFramePr>
            <a:graphicFrameLocks noChangeAspect="1"/>
          </p:cNvGraphicFramePr>
          <p:nvPr/>
        </p:nvGraphicFramePr>
        <p:xfrm>
          <a:off x="3810000" y="4968875"/>
          <a:ext cx="14605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92" name="公式" r:id="rId12" imgW="634725" imgH="203112" progId="Equation.3">
                  <p:embed/>
                </p:oleObj>
              </mc:Choice>
              <mc:Fallback>
                <p:oleObj name="公式" r:id="rId12" imgW="634725" imgH="203112" progId="Equation.3">
                  <p:embed/>
                  <p:pic>
                    <p:nvPicPr>
                      <p:cNvPr id="2048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968875"/>
                        <a:ext cx="1460500" cy="466725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FFFF"/>
                          </a:gs>
                          <a:gs pos="50000">
                            <a:schemeClr val="accent1"/>
                          </a:gs>
                          <a:gs pos="100000">
                            <a:srgbClr val="FFFFFF"/>
                          </a:gs>
                        </a:gsLst>
                        <a:lin ang="5400000" scaled="1"/>
                      </a:gradFill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0" name="Object 9"/>
          <p:cNvGraphicFramePr>
            <a:graphicFrameLocks noChangeAspect="1"/>
          </p:cNvGraphicFramePr>
          <p:nvPr/>
        </p:nvGraphicFramePr>
        <p:xfrm>
          <a:off x="2895600" y="5638800"/>
          <a:ext cx="1851025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93" name="公式" r:id="rId14" imgW="748975" imgH="431613" progId="Equation.3">
                  <p:embed/>
                </p:oleObj>
              </mc:Choice>
              <mc:Fallback>
                <p:oleObj name="公式" r:id="rId14" imgW="748975" imgH="431613" progId="Equation.3">
                  <p:embed/>
                  <p:pic>
                    <p:nvPicPr>
                      <p:cNvPr id="2049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638800"/>
                        <a:ext cx="1851025" cy="8985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8890" name="Rectangle 10"/>
          <p:cNvSpPr>
            <a:spLocks noChangeArrowheads="1"/>
          </p:cNvSpPr>
          <p:nvPr/>
        </p:nvSpPr>
        <p:spPr bwMode="auto">
          <a:xfrm>
            <a:off x="381000" y="1295400"/>
            <a:ext cx="7315200" cy="34290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018891" name="Rectangle 11"/>
          <p:cNvSpPr>
            <a:spLocks noChangeArrowheads="1"/>
          </p:cNvSpPr>
          <p:nvPr/>
        </p:nvSpPr>
        <p:spPr bwMode="auto">
          <a:xfrm>
            <a:off x="381000" y="4783137"/>
            <a:ext cx="7315200" cy="8382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90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172200" y="5105400"/>
            <a:ext cx="838200" cy="228600"/>
          </a:xfrm>
        </p:spPr>
        <p:txBody>
          <a:bodyPr/>
          <a:lstStyle/>
          <a:p>
            <a:pPr>
              <a:defRPr/>
            </a:pPr>
            <a:fld id="{6969007B-4BD1-4C53-9570-7C25AA40B3C1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52400" y="1143000"/>
            <a:ext cx="8686800" cy="5105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/>
            <a:r>
              <a:rPr lang="zh-CN" altLang="en-US" sz="2000" kern="0" dirty="0" smtClean="0">
                <a:latin typeface="宋体" panose="02010600030101010101" pitchFamily="2" charset="-122"/>
              </a:rPr>
              <a:t>介质球内所有点上的场强，事实上都有这个数值和取向，即球内</a:t>
            </a:r>
          </a:p>
          <a:p>
            <a:pPr algn="just"/>
            <a:endParaRPr lang="zh-CN" altLang="en-US" sz="2000" kern="0" dirty="0" smtClean="0">
              <a:latin typeface="宋体" panose="02010600030101010101" pitchFamily="2" charset="-122"/>
            </a:endParaRPr>
          </a:p>
          <a:p>
            <a:pPr algn="just">
              <a:lnSpc>
                <a:spcPct val="140000"/>
              </a:lnSpc>
            </a:pPr>
            <a:endParaRPr lang="en-US" altLang="zh-CN" sz="2000" kern="0" dirty="0" smtClean="0">
              <a:latin typeface="宋体" panose="02010600030101010101" pitchFamily="2" charset="-122"/>
            </a:endParaRPr>
          </a:p>
          <a:p>
            <a:pPr algn="just">
              <a:lnSpc>
                <a:spcPct val="140000"/>
              </a:lnSpc>
            </a:pPr>
            <a:r>
              <a:rPr lang="zh-CN" altLang="en-US" sz="2000" kern="0" dirty="0" smtClean="0">
                <a:solidFill>
                  <a:srgbClr val="C00000"/>
                </a:solidFill>
                <a:latin typeface="宋体" panose="02010600030101010101" pitchFamily="2" charset="-122"/>
              </a:rPr>
              <a:t>球面上的电荷分布构成一个宏观电偶极子</a:t>
            </a:r>
            <a:r>
              <a:rPr lang="en-US" altLang="zh-CN" sz="2000" kern="0" dirty="0" smtClean="0">
                <a:latin typeface="宋体" panose="02010600030101010101" pitchFamily="2" charset="-122"/>
              </a:rPr>
              <a:t>.</a:t>
            </a:r>
            <a:r>
              <a:rPr lang="zh-CN" altLang="en-US" sz="2000" kern="0" dirty="0" smtClean="0">
                <a:latin typeface="宋体" panose="02010600030101010101" pitchFamily="2" charset="-122"/>
              </a:rPr>
              <a:t>由于球内极化强度</a:t>
            </a:r>
            <a:r>
              <a:rPr lang="en-US" altLang="zh-CN" sz="2000" kern="0" dirty="0" smtClean="0"/>
              <a:t>P</a:t>
            </a:r>
            <a:r>
              <a:rPr lang="zh-CN" altLang="en-US" sz="2000" kern="0" dirty="0" smtClean="0"/>
              <a:t>是常矢量，故根据定义</a:t>
            </a:r>
            <a:r>
              <a:rPr lang="en-US" altLang="zh-CN" sz="2000" kern="0" dirty="0" smtClean="0">
                <a:latin typeface="宋体" panose="02010600030101010101" pitchFamily="2" charset="-122"/>
              </a:rPr>
              <a:t>(4.1-1)</a:t>
            </a:r>
            <a:r>
              <a:rPr lang="zh-CN" altLang="en-US" sz="2000" kern="0" dirty="0" smtClean="0">
                <a:latin typeface="宋体" panose="02010600030101010101" pitchFamily="2" charset="-122"/>
              </a:rPr>
              <a:t>，这宏观电偶极子的电矩矢量为</a:t>
            </a:r>
          </a:p>
          <a:p>
            <a:pPr algn="just">
              <a:lnSpc>
                <a:spcPct val="140000"/>
              </a:lnSpc>
            </a:pPr>
            <a:endParaRPr lang="zh-CN" altLang="en-US" sz="2000" kern="0" dirty="0" smtClean="0">
              <a:latin typeface="宋体" panose="02010600030101010101" pitchFamily="2" charset="-122"/>
            </a:endParaRPr>
          </a:p>
          <a:p>
            <a:pPr marL="0" indent="0" algn="just">
              <a:lnSpc>
                <a:spcPct val="140000"/>
              </a:lnSpc>
              <a:buNone/>
            </a:pPr>
            <a:r>
              <a:rPr lang="zh-CN" altLang="en-US" sz="2000" kern="0" dirty="0" smtClean="0">
                <a:latin typeface="宋体" panose="02010600030101010101" pitchFamily="2" charset="-122"/>
              </a:rPr>
              <a:t>                                             </a:t>
            </a:r>
            <a:endParaRPr lang="en-US" altLang="zh-CN" sz="2000" kern="0" dirty="0" smtClean="0">
              <a:latin typeface="宋体" panose="02010600030101010101" pitchFamily="2" charset="-122"/>
            </a:endParaRPr>
          </a:p>
          <a:p>
            <a:pPr marL="0" indent="0" algn="just">
              <a:lnSpc>
                <a:spcPct val="140000"/>
              </a:lnSpc>
              <a:buNone/>
            </a:pPr>
            <a:endParaRPr lang="en-US" altLang="zh-CN" sz="2000" kern="0" dirty="0">
              <a:latin typeface="宋体" panose="02010600030101010101" pitchFamily="2" charset="-122"/>
            </a:endParaRPr>
          </a:p>
          <a:p>
            <a:pPr marL="0" indent="0" algn="just">
              <a:lnSpc>
                <a:spcPct val="140000"/>
              </a:lnSpc>
              <a:buNone/>
            </a:pPr>
            <a:r>
              <a:rPr lang="zh-CN" altLang="en-US" sz="2000" kern="0" dirty="0" smtClean="0">
                <a:latin typeface="宋体" panose="02010600030101010101" pitchFamily="2" charset="-122"/>
              </a:rPr>
              <a:t>  </a:t>
            </a:r>
            <a:endParaRPr lang="en-US" altLang="zh-CN" sz="2000" kern="0" dirty="0" smtClean="0">
              <a:latin typeface="宋体" panose="02010600030101010101" pitchFamily="2" charset="-122"/>
            </a:endParaRPr>
          </a:p>
          <a:p>
            <a:pPr algn="just">
              <a:lnSpc>
                <a:spcPct val="140000"/>
              </a:lnSpc>
            </a:pPr>
            <a:r>
              <a:rPr lang="zh-CN" altLang="en-US" sz="2000" kern="0" dirty="0" smtClean="0">
                <a:latin typeface="宋体" panose="02010600030101010101" pitchFamily="2" charset="-122"/>
              </a:rPr>
              <a:t>这意味着</a:t>
            </a:r>
            <a:r>
              <a:rPr lang="zh-CN" altLang="en-US" sz="2000" kern="0" dirty="0" smtClean="0"/>
              <a:t>极化介质球在其外部产生</a:t>
            </a:r>
            <a:r>
              <a:rPr lang="zh-CN" altLang="en-US" sz="2000" kern="0" dirty="0" smtClean="0">
                <a:solidFill>
                  <a:srgbClr val="C00000"/>
                </a:solidFill>
              </a:rPr>
              <a:t>电偶极场</a:t>
            </a:r>
            <a:r>
              <a:rPr lang="zh-CN" altLang="en-US" sz="2000" kern="0" dirty="0" smtClean="0"/>
              <a:t>，即球外区域由这个电偶极</a:t>
            </a:r>
            <a:r>
              <a:rPr lang="zh-CN" altLang="en-US" sz="2000" kern="0" dirty="0" smtClean="0">
                <a:latin typeface="宋体" panose="02010600030101010101" pitchFamily="2" charset="-122"/>
              </a:rPr>
              <a:t>矩产生的</a:t>
            </a:r>
            <a:r>
              <a:rPr lang="zh-CN" altLang="en-US" sz="2000" kern="0" dirty="0" smtClean="0"/>
              <a:t>电势和场强分别是（见教材</a:t>
            </a:r>
            <a:r>
              <a:rPr lang="en-US" altLang="zh-CN" sz="2000" kern="0" dirty="0" smtClean="0"/>
              <a:t>P92-93</a:t>
            </a:r>
            <a:r>
              <a:rPr lang="zh-CN" altLang="en-US" sz="2000" kern="0" dirty="0" smtClean="0"/>
              <a:t>）：</a:t>
            </a:r>
            <a:endParaRPr lang="zh-CN" altLang="en-US" sz="2000" kern="0" dirty="0"/>
          </a:p>
        </p:txBody>
      </p:sp>
      <p:graphicFrame>
        <p:nvGraphicFramePr>
          <p:cNvPr id="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7526187"/>
              </p:ext>
            </p:extLst>
          </p:nvPr>
        </p:nvGraphicFramePr>
        <p:xfrm>
          <a:off x="2819400" y="3352800"/>
          <a:ext cx="236220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8" name="公式" r:id="rId3" imgW="1307880" imgH="419040" progId="Equation.3">
                  <p:embed/>
                </p:oleObj>
              </mc:Choice>
              <mc:Fallback>
                <p:oleObj name="公式" r:id="rId3" imgW="1307880" imgH="419040" progId="Equation.3">
                  <p:embed/>
                  <p:pic>
                    <p:nvPicPr>
                      <p:cNvPr id="1229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352800"/>
                        <a:ext cx="2362200" cy="75565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3325846"/>
              </p:ext>
            </p:extLst>
          </p:nvPr>
        </p:nvGraphicFramePr>
        <p:xfrm>
          <a:off x="3287713" y="1600200"/>
          <a:ext cx="1557337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9" name="公式" r:id="rId5" imgW="787320" imgH="431640" progId="Equation.3">
                  <p:embed/>
                </p:oleObj>
              </mc:Choice>
              <mc:Fallback>
                <p:oleObj name="公式" r:id="rId5" imgW="787320" imgH="431640" progId="Equation.3">
                  <p:embed/>
                  <p:pic>
                    <p:nvPicPr>
                      <p:cNvPr id="1229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3" y="1600200"/>
                        <a:ext cx="1557337" cy="67627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0000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5988540"/>
              </p:ext>
            </p:extLst>
          </p:nvPr>
        </p:nvGraphicFramePr>
        <p:xfrm>
          <a:off x="2819400" y="4267200"/>
          <a:ext cx="2743200" cy="589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0" name="公式" r:id="rId7" imgW="1828800" imgH="393700" progId="Equation.3">
                  <p:embed/>
                </p:oleObj>
              </mc:Choice>
              <mc:Fallback>
                <p:oleObj name="公式" r:id="rId7" imgW="1828800" imgH="393700" progId="Equation.3">
                  <p:embed/>
                  <p:pic>
                    <p:nvPicPr>
                      <p:cNvPr id="3687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267200"/>
                        <a:ext cx="2743200" cy="5899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1937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69007B-4BD1-4C53-9570-7C25AA40B3C1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52400" y="228600"/>
            <a:ext cx="8534400" cy="24384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792B25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792B25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792B25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792B25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792B25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792B25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792B25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792B25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792B25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2000" kern="0" dirty="0" smtClean="0">
                <a:solidFill>
                  <a:schemeClr val="tx1"/>
                </a:solidFill>
              </a:rPr>
              <a:t>                                                                                                 </a:t>
            </a:r>
            <a:r>
              <a:rPr lang="en-US" altLang="zh-CN" sz="2000" kern="0" dirty="0" smtClean="0">
                <a:solidFill>
                  <a:schemeClr val="tx1"/>
                </a:solidFill>
                <a:latin typeface="宋体" panose="02010600030101010101" pitchFamily="2" charset="-122"/>
              </a:rPr>
              <a:t>(4.1-15)</a:t>
            </a:r>
            <a:br>
              <a:rPr lang="en-US" altLang="zh-CN" sz="2000" kern="0" dirty="0" smtClean="0">
                <a:solidFill>
                  <a:schemeClr val="tx1"/>
                </a:solidFill>
                <a:latin typeface="宋体" panose="02010600030101010101" pitchFamily="2" charset="-122"/>
              </a:rPr>
            </a:br>
            <a:r>
              <a:rPr lang="en-US" altLang="zh-CN" sz="2000" kern="0" dirty="0" smtClean="0">
                <a:solidFill>
                  <a:schemeClr val="tx1"/>
                </a:solidFill>
                <a:latin typeface="宋体" panose="02010600030101010101" pitchFamily="2" charset="-122"/>
              </a:rPr>
              <a:t/>
            </a:r>
            <a:br>
              <a:rPr lang="en-US" altLang="zh-CN" sz="2000" kern="0" dirty="0" smtClean="0">
                <a:solidFill>
                  <a:schemeClr val="tx1"/>
                </a:solidFill>
                <a:latin typeface="宋体" panose="02010600030101010101" pitchFamily="2" charset="-122"/>
              </a:rPr>
            </a:br>
            <a:r>
              <a:rPr lang="en-US" altLang="zh-CN" sz="2000" kern="0" dirty="0" smtClean="0">
                <a:solidFill>
                  <a:schemeClr val="tx1"/>
                </a:solidFill>
                <a:latin typeface="宋体" panose="02010600030101010101" pitchFamily="2" charset="-122"/>
              </a:rPr>
              <a:t>                                                  </a:t>
            </a:r>
            <a:br>
              <a:rPr lang="en-US" altLang="zh-CN" sz="2000" kern="0" dirty="0" smtClean="0">
                <a:solidFill>
                  <a:schemeClr val="tx1"/>
                </a:solidFill>
                <a:latin typeface="宋体" panose="02010600030101010101" pitchFamily="2" charset="-122"/>
              </a:rPr>
            </a:br>
            <a:r>
              <a:rPr lang="en-US" altLang="zh-CN" sz="2000" kern="0" dirty="0" smtClean="0">
                <a:solidFill>
                  <a:schemeClr val="tx1"/>
                </a:solidFill>
                <a:latin typeface="宋体" panose="02010600030101010101" pitchFamily="2" charset="-122"/>
              </a:rPr>
              <a:t>                                                 (4.1-16)</a:t>
            </a:r>
            <a:br>
              <a:rPr lang="en-US" altLang="zh-CN" sz="2000" kern="0" dirty="0" smtClean="0">
                <a:solidFill>
                  <a:schemeClr val="tx1"/>
                </a:solidFill>
                <a:latin typeface="宋体" panose="02010600030101010101" pitchFamily="2" charset="-122"/>
              </a:rPr>
            </a:br>
            <a:r>
              <a:rPr lang="en-US" altLang="zh-CN" kern="0" dirty="0" smtClean="0">
                <a:solidFill>
                  <a:schemeClr val="tx1"/>
                </a:solidFill>
                <a:latin typeface="宋体" panose="02010600030101010101" pitchFamily="2" charset="-122"/>
              </a:rPr>
              <a:t/>
            </a:r>
            <a:br>
              <a:rPr lang="en-US" altLang="zh-CN" kern="0" dirty="0" smtClean="0">
                <a:solidFill>
                  <a:schemeClr val="tx1"/>
                </a:solidFill>
                <a:latin typeface="宋体" panose="02010600030101010101" pitchFamily="2" charset="-122"/>
              </a:rPr>
            </a:br>
            <a:endParaRPr lang="en-US" altLang="zh-CN" sz="2000" kern="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8600" y="2057400"/>
            <a:ext cx="8686800" cy="4648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lnSpc>
                <a:spcPct val="140000"/>
              </a:lnSpc>
            </a:pPr>
            <a:r>
              <a:rPr lang="en-US" altLang="zh-CN" sz="2000" kern="0" dirty="0" smtClean="0">
                <a:latin typeface="宋体" panose="02010600030101010101" pitchFamily="2" charset="-122"/>
              </a:rPr>
              <a:t>    </a:t>
            </a:r>
            <a:r>
              <a:rPr lang="zh-CN" altLang="en-US" sz="2000" kern="0" dirty="0" smtClean="0">
                <a:latin typeface="宋体" panose="02010600030101010101" pitchFamily="2" charset="-122"/>
              </a:rPr>
              <a:t>当我们把一个均匀的介质球放进均匀外电场</a:t>
            </a:r>
            <a:r>
              <a:rPr lang="en-US" altLang="zh-CN" sz="2000" i="1" kern="0" dirty="0" smtClean="0"/>
              <a:t>E</a:t>
            </a:r>
            <a:r>
              <a:rPr lang="en-US" altLang="zh-CN" sz="2000" kern="0" baseline="-25000" dirty="0" smtClean="0"/>
              <a:t>0</a:t>
            </a:r>
            <a:r>
              <a:rPr lang="zh-CN" altLang="en-US" sz="2000" kern="0" dirty="0" smtClean="0">
                <a:latin typeface="宋体" panose="02010600030101010101" pitchFamily="2" charset="-122"/>
              </a:rPr>
              <a:t>中，它就会被极化而出现上述的极化电荷分布</a:t>
            </a:r>
            <a:r>
              <a:rPr lang="en-US" altLang="zh-CN" sz="2000" kern="0" dirty="0" smtClean="0">
                <a:latin typeface="宋体" panose="02010600030101010101" pitchFamily="2" charset="-122"/>
              </a:rPr>
              <a:t>.</a:t>
            </a:r>
            <a:r>
              <a:rPr lang="zh-CN" altLang="en-US" sz="2000" kern="0" dirty="0" smtClean="0">
                <a:latin typeface="宋体" panose="02010600030101010101" pitchFamily="2" charset="-122"/>
              </a:rPr>
              <a:t>如果我们假定均匀外电场</a:t>
            </a:r>
            <a:r>
              <a:rPr lang="en-US" altLang="zh-CN" sz="2000" i="1" kern="0" dirty="0" smtClean="0"/>
              <a:t>E</a:t>
            </a:r>
            <a:r>
              <a:rPr lang="en-US" altLang="zh-CN" sz="2000" kern="0" baseline="-25000" dirty="0" smtClean="0"/>
              <a:t>0</a:t>
            </a:r>
            <a:r>
              <a:rPr lang="zh-CN" altLang="en-US" sz="2000" kern="0" dirty="0" smtClean="0"/>
              <a:t>不变（例如，</a:t>
            </a:r>
            <a:r>
              <a:rPr lang="zh-CN" altLang="en-US" sz="2000" kern="0" dirty="0" smtClean="0">
                <a:latin typeface="宋体" panose="02010600030101010101" pitchFamily="2" charset="-122"/>
              </a:rPr>
              <a:t>介质球的尺度很小，而且离开产生均匀电场的两块导体平板很远时，介质球的电场对导体平板上自由电荷分布的影响即可忽略），</a:t>
            </a:r>
            <a:r>
              <a:rPr lang="zh-CN" altLang="en-US" sz="2000" kern="0" dirty="0" smtClean="0"/>
              <a:t>则介质球内的总电场是</a:t>
            </a:r>
          </a:p>
          <a:p>
            <a:pPr algn="just">
              <a:lnSpc>
                <a:spcPct val="140000"/>
              </a:lnSpc>
            </a:pPr>
            <a:endParaRPr lang="zh-CN" altLang="en-US" sz="2000" kern="0" dirty="0" smtClean="0"/>
          </a:p>
          <a:p>
            <a:pPr algn="just">
              <a:lnSpc>
                <a:spcPct val="140000"/>
              </a:lnSpc>
            </a:pPr>
            <a:r>
              <a:rPr lang="zh-CN" altLang="en-US" sz="2000" kern="0" dirty="0" smtClean="0"/>
              <a:t>                                                                                               </a:t>
            </a:r>
            <a:r>
              <a:rPr lang="en-US" altLang="zh-CN" sz="2000" kern="0" dirty="0" smtClean="0">
                <a:latin typeface="宋体" panose="02010600030101010101" pitchFamily="2" charset="-122"/>
              </a:rPr>
              <a:t>(4.1-17)</a:t>
            </a:r>
          </a:p>
          <a:p>
            <a:pPr algn="just">
              <a:lnSpc>
                <a:spcPct val="140000"/>
              </a:lnSpc>
            </a:pPr>
            <a:r>
              <a:rPr lang="zh-CN" altLang="en-US" sz="2000" kern="0" dirty="0" smtClean="0"/>
              <a:t>它仍然是均匀场，但比原外场</a:t>
            </a:r>
            <a:r>
              <a:rPr lang="en-US" altLang="zh-CN" sz="2000" i="1" kern="0" dirty="0" smtClean="0"/>
              <a:t>E</a:t>
            </a:r>
            <a:r>
              <a:rPr lang="en-US" altLang="zh-CN" sz="2000" kern="0" baseline="-25000" dirty="0" smtClean="0"/>
              <a:t>0</a:t>
            </a:r>
            <a:r>
              <a:rPr lang="zh-CN" altLang="en-US" sz="2000" kern="0" dirty="0" smtClean="0"/>
              <a:t>减弱</a:t>
            </a:r>
            <a:r>
              <a:rPr lang="zh-CN" altLang="en-US" sz="2000" kern="0" dirty="0" smtClean="0">
                <a:latin typeface="宋体" panose="02010600030101010101" pitchFamily="2" charset="-122"/>
              </a:rPr>
              <a:t>了</a:t>
            </a:r>
            <a:r>
              <a:rPr lang="en-US" altLang="zh-CN" sz="2000" kern="0" dirty="0" smtClean="0">
                <a:latin typeface="宋体" panose="02010600030101010101" pitchFamily="2" charset="-122"/>
              </a:rPr>
              <a:t>.</a:t>
            </a:r>
          </a:p>
          <a:p>
            <a:pPr algn="just">
              <a:lnSpc>
                <a:spcPct val="140000"/>
              </a:lnSpc>
            </a:pPr>
            <a:r>
              <a:rPr lang="en-US" altLang="zh-CN" sz="2000" kern="0" dirty="0" smtClean="0">
                <a:latin typeface="宋体" panose="02010600030101010101" pitchFamily="2" charset="-122"/>
              </a:rPr>
              <a:t>    </a:t>
            </a:r>
            <a:r>
              <a:rPr lang="zh-CN" altLang="en-US" sz="2000" kern="0" dirty="0" smtClean="0"/>
              <a:t>球外区域的总电场则是</a:t>
            </a:r>
            <a:r>
              <a:rPr lang="zh-CN" altLang="en-US" sz="2000" kern="0" dirty="0" smtClean="0">
                <a:latin typeface="宋体" panose="02010600030101010101" pitchFamily="2" charset="-122"/>
              </a:rPr>
              <a:t>均匀场</a:t>
            </a:r>
            <a:r>
              <a:rPr lang="en-US" altLang="zh-CN" sz="2000" i="1" kern="0" dirty="0" smtClean="0"/>
              <a:t>E</a:t>
            </a:r>
            <a:r>
              <a:rPr lang="en-US" altLang="zh-CN" sz="2000" kern="0" baseline="-25000" dirty="0" smtClean="0"/>
              <a:t>0</a:t>
            </a:r>
            <a:r>
              <a:rPr lang="zh-CN" altLang="en-US" sz="2000" kern="0" dirty="0" smtClean="0"/>
              <a:t>与电偶极场的叠加：</a:t>
            </a:r>
            <a:r>
              <a:rPr lang="zh-CN" altLang="en-US" sz="2000" kern="0" dirty="0" smtClean="0">
                <a:latin typeface="宋体" panose="02010600030101010101" pitchFamily="2" charset="-122"/>
              </a:rPr>
              <a:t> </a:t>
            </a:r>
          </a:p>
          <a:p>
            <a:pPr algn="just">
              <a:lnSpc>
                <a:spcPct val="140000"/>
              </a:lnSpc>
            </a:pPr>
            <a:r>
              <a:rPr lang="zh-CN" altLang="en-US" sz="2000" kern="0" dirty="0" smtClean="0">
                <a:latin typeface="宋体" panose="02010600030101010101" pitchFamily="2" charset="-122"/>
              </a:rPr>
              <a:t>                                             </a:t>
            </a:r>
            <a:r>
              <a:rPr lang="en-US" altLang="zh-CN" sz="2000" kern="0" dirty="0" smtClean="0">
                <a:latin typeface="宋体" panose="02010600030101010101" pitchFamily="2" charset="-122"/>
              </a:rPr>
              <a:t>(4.1-18) </a:t>
            </a:r>
            <a:r>
              <a:rPr lang="zh-CN" altLang="en-US" sz="2000" kern="0" dirty="0" smtClean="0">
                <a:latin typeface="宋体" panose="02010600030101010101" pitchFamily="2" charset="-122"/>
              </a:rPr>
              <a:t>如图</a:t>
            </a:r>
            <a:r>
              <a:rPr lang="en-US" altLang="zh-CN" sz="2000" kern="0" dirty="0" smtClean="0">
                <a:latin typeface="宋体" panose="02010600030101010101" pitchFamily="2" charset="-122"/>
              </a:rPr>
              <a:t>4-10.</a:t>
            </a:r>
            <a:endParaRPr lang="en-US" altLang="zh-CN" sz="2000" kern="0" dirty="0"/>
          </a:p>
        </p:txBody>
      </p:sp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8484530"/>
              </p:ext>
            </p:extLst>
          </p:nvPr>
        </p:nvGraphicFramePr>
        <p:xfrm>
          <a:off x="2819400" y="6248400"/>
          <a:ext cx="2057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6" name="公式" r:id="rId3" imgW="863280" imgH="241200" progId="Equation.3">
                  <p:embed/>
                </p:oleObj>
              </mc:Choice>
              <mc:Fallback>
                <p:oleObj name="公式" r:id="rId3" imgW="863280" imgH="241200" progId="Equation.3">
                  <p:embed/>
                  <p:pic>
                    <p:nvPicPr>
                      <p:cNvPr id="1331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6248400"/>
                        <a:ext cx="2057400" cy="3810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782795"/>
              </p:ext>
            </p:extLst>
          </p:nvPr>
        </p:nvGraphicFramePr>
        <p:xfrm>
          <a:off x="2916238" y="188913"/>
          <a:ext cx="1584325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7" name="公式" r:id="rId5" imgW="838080" imgH="444240" progId="Equation.3">
                  <p:embed/>
                </p:oleObj>
              </mc:Choice>
              <mc:Fallback>
                <p:oleObj name="公式" r:id="rId5" imgW="838080" imgH="444240" progId="Equation.3">
                  <p:embed/>
                  <p:pic>
                    <p:nvPicPr>
                      <p:cNvPr id="1332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188913"/>
                        <a:ext cx="1584325" cy="687387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0000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0129639"/>
              </p:ext>
            </p:extLst>
          </p:nvPr>
        </p:nvGraphicFramePr>
        <p:xfrm>
          <a:off x="1547813" y="1268413"/>
          <a:ext cx="4248150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8" name="公式" r:id="rId7" imgW="2577960" imgH="431640" progId="Equation.3">
                  <p:embed/>
                </p:oleObj>
              </mc:Choice>
              <mc:Fallback>
                <p:oleObj name="公式" r:id="rId7" imgW="2577960" imgH="431640" progId="Equation.3">
                  <p:embed/>
                  <p:pic>
                    <p:nvPicPr>
                      <p:cNvPr id="1332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268413"/>
                        <a:ext cx="4248150" cy="623887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0000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0718440"/>
              </p:ext>
            </p:extLst>
          </p:nvPr>
        </p:nvGraphicFramePr>
        <p:xfrm>
          <a:off x="2590800" y="4038600"/>
          <a:ext cx="2844800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9" name="公式" r:id="rId9" imgW="1777680" imgH="431640" progId="Equation.3">
                  <p:embed/>
                </p:oleObj>
              </mc:Choice>
              <mc:Fallback>
                <p:oleObj name="公式" r:id="rId9" imgW="1777680" imgH="431640" progId="Equation.3">
                  <p:embed/>
                  <p:pic>
                    <p:nvPicPr>
                      <p:cNvPr id="1332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038600"/>
                        <a:ext cx="2844800" cy="690563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0000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61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1C44E29-448F-4C50-AC95-B5A110BDB12A}" type="slidenum">
              <a:rPr lang="en-US" altLang="zh-CN" sz="800" b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zh-CN" sz="800" b="0">
              <a:latin typeface="Arial" panose="020B0604020202020204" pitchFamily="34" charset="0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228600" y="188913"/>
            <a:ext cx="8686800" cy="6516687"/>
          </a:xfrm>
        </p:spPr>
        <p:txBody>
          <a:bodyPr/>
          <a:lstStyle/>
          <a:p>
            <a:pPr marL="0" indent="0" algn="just" eaLnBrk="1" hangingPunct="1">
              <a:lnSpc>
                <a:spcPct val="140000"/>
              </a:lnSpc>
              <a:buFontTx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    </a:t>
            </a:r>
            <a:r>
              <a:rPr lang="zh-CN" altLang="en-US" sz="2400" smtClean="0">
                <a:latin typeface="宋体" panose="02010600030101010101" pitchFamily="2" charset="-122"/>
              </a:rPr>
              <a:t>当我们</a:t>
            </a:r>
            <a:r>
              <a:rPr lang="zh-CN" altLang="en-US" sz="2400" smtClean="0">
                <a:solidFill>
                  <a:srgbClr val="0000CC"/>
                </a:solidFill>
                <a:latin typeface="宋体" panose="02010600030101010101" pitchFamily="2" charset="-122"/>
              </a:rPr>
              <a:t>把一个均匀的介质球放进均匀外电场</a:t>
            </a:r>
            <a:r>
              <a:rPr lang="en-US" altLang="zh-CN" sz="2400" i="1" smtClean="0">
                <a:solidFill>
                  <a:srgbClr val="0000CC"/>
                </a:solidFill>
              </a:rPr>
              <a:t>E</a:t>
            </a:r>
            <a:r>
              <a:rPr lang="en-US" altLang="zh-CN" sz="2400" baseline="-25000" smtClean="0">
                <a:solidFill>
                  <a:srgbClr val="0000CC"/>
                </a:solidFill>
              </a:rPr>
              <a:t>0</a:t>
            </a:r>
            <a:r>
              <a:rPr lang="zh-CN" altLang="en-US" sz="2400" smtClean="0">
                <a:solidFill>
                  <a:srgbClr val="0000CC"/>
                </a:solidFill>
                <a:latin typeface="宋体" panose="02010600030101010101" pitchFamily="2" charset="-122"/>
              </a:rPr>
              <a:t>中</a:t>
            </a:r>
            <a:r>
              <a:rPr lang="zh-CN" altLang="en-US" sz="2400" smtClean="0">
                <a:latin typeface="宋体" panose="02010600030101010101" pitchFamily="2" charset="-122"/>
              </a:rPr>
              <a:t>，它就会被极化而出现上述的极化电荷分布</a:t>
            </a:r>
            <a:r>
              <a:rPr lang="en-US" altLang="zh-CN" sz="2400" smtClean="0">
                <a:latin typeface="宋体" panose="02010600030101010101" pitchFamily="2" charset="-122"/>
              </a:rPr>
              <a:t>.</a:t>
            </a:r>
            <a:r>
              <a:rPr lang="zh-CN" altLang="en-US" sz="2400" smtClean="0">
                <a:latin typeface="宋体" panose="02010600030101010101" pitchFamily="2" charset="-122"/>
              </a:rPr>
              <a:t>如果我们假定均匀外电场</a:t>
            </a:r>
            <a:r>
              <a:rPr lang="en-US" altLang="zh-CN" sz="2400" i="1" smtClean="0"/>
              <a:t>E</a:t>
            </a:r>
            <a:r>
              <a:rPr lang="en-US" altLang="zh-CN" sz="2400" baseline="-25000" smtClean="0"/>
              <a:t>0</a:t>
            </a:r>
            <a:r>
              <a:rPr lang="zh-CN" altLang="en-US" sz="2400" smtClean="0"/>
              <a:t>不变（例如，</a:t>
            </a:r>
            <a:r>
              <a:rPr lang="zh-CN" altLang="en-US" sz="2400" smtClean="0">
                <a:latin typeface="宋体" panose="02010600030101010101" pitchFamily="2" charset="-122"/>
              </a:rPr>
              <a:t>介质球的尺度很小，而且离开产生均匀电场的两块导体平板很远时，介质球的电场对导体平板上自由电荷分布的影响即可忽略），</a:t>
            </a:r>
            <a:r>
              <a:rPr lang="zh-CN" altLang="en-US" sz="2400" smtClean="0"/>
              <a:t>则</a:t>
            </a:r>
            <a:r>
              <a:rPr lang="zh-CN" altLang="en-US" sz="2400" smtClean="0">
                <a:solidFill>
                  <a:srgbClr val="0000CC"/>
                </a:solidFill>
              </a:rPr>
              <a:t>介质球内的总电场</a:t>
            </a:r>
            <a:r>
              <a:rPr lang="zh-CN" altLang="en-US" sz="2400" smtClean="0"/>
              <a:t>是</a:t>
            </a:r>
          </a:p>
          <a:p>
            <a:pPr marL="0" indent="0" algn="just" eaLnBrk="1" hangingPunct="1">
              <a:lnSpc>
                <a:spcPct val="140000"/>
              </a:lnSpc>
              <a:buFontTx/>
              <a:buNone/>
            </a:pPr>
            <a:endParaRPr lang="zh-CN" altLang="en-US" sz="2400" smtClean="0"/>
          </a:p>
          <a:p>
            <a:pPr marL="0" indent="0" algn="just" eaLnBrk="1" hangingPunct="1">
              <a:lnSpc>
                <a:spcPct val="140000"/>
              </a:lnSpc>
              <a:buFontTx/>
              <a:buNone/>
            </a:pPr>
            <a:r>
              <a:rPr lang="zh-CN" altLang="en-US" sz="2400" smtClean="0"/>
              <a:t>                                                                                               </a:t>
            </a:r>
            <a:r>
              <a:rPr lang="en-US" altLang="zh-CN" sz="2400" smtClean="0">
                <a:latin typeface="宋体" panose="02010600030101010101" pitchFamily="2" charset="-122"/>
              </a:rPr>
              <a:t>(4.1-17)</a:t>
            </a:r>
          </a:p>
          <a:p>
            <a:pPr marL="0" indent="0" algn="just" eaLnBrk="1" hangingPunct="1">
              <a:lnSpc>
                <a:spcPct val="140000"/>
              </a:lnSpc>
              <a:buFontTx/>
              <a:buNone/>
            </a:pPr>
            <a:r>
              <a:rPr lang="zh-CN" altLang="en-US" sz="2400" smtClean="0">
                <a:solidFill>
                  <a:srgbClr val="A50021"/>
                </a:solidFill>
              </a:rPr>
              <a:t>它仍然是均匀场，但比原外场</a:t>
            </a:r>
            <a:r>
              <a:rPr lang="en-US" altLang="zh-CN" sz="2400" i="1" smtClean="0">
                <a:solidFill>
                  <a:srgbClr val="A50021"/>
                </a:solidFill>
              </a:rPr>
              <a:t>E</a:t>
            </a:r>
            <a:r>
              <a:rPr lang="en-US" altLang="zh-CN" sz="2400" baseline="-25000" smtClean="0">
                <a:solidFill>
                  <a:srgbClr val="A50021"/>
                </a:solidFill>
              </a:rPr>
              <a:t>0</a:t>
            </a:r>
            <a:r>
              <a:rPr lang="zh-CN" altLang="en-US" sz="2400" smtClean="0">
                <a:solidFill>
                  <a:srgbClr val="A50021"/>
                </a:solidFill>
              </a:rPr>
              <a:t>减弱</a:t>
            </a:r>
            <a:r>
              <a:rPr lang="zh-CN" altLang="en-US" sz="2400" smtClean="0">
                <a:solidFill>
                  <a:srgbClr val="A50021"/>
                </a:solidFill>
                <a:latin typeface="宋体" panose="02010600030101010101" pitchFamily="2" charset="-122"/>
              </a:rPr>
              <a:t>了</a:t>
            </a:r>
            <a:r>
              <a:rPr lang="en-US" altLang="zh-CN" sz="2400" smtClean="0">
                <a:latin typeface="宋体" panose="02010600030101010101" pitchFamily="2" charset="-122"/>
              </a:rPr>
              <a:t>.</a:t>
            </a:r>
          </a:p>
          <a:p>
            <a:pPr marL="0" indent="0" algn="just" eaLnBrk="1" hangingPunct="1">
              <a:lnSpc>
                <a:spcPct val="140000"/>
              </a:lnSpc>
              <a:buFontTx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    </a:t>
            </a:r>
            <a:r>
              <a:rPr lang="zh-CN" altLang="en-US" sz="2400" smtClean="0">
                <a:solidFill>
                  <a:srgbClr val="0000CC"/>
                </a:solidFill>
              </a:rPr>
              <a:t>球外区域的总电场</a:t>
            </a:r>
            <a:r>
              <a:rPr lang="zh-CN" altLang="en-US" sz="2400" smtClean="0"/>
              <a:t>则是</a:t>
            </a:r>
            <a:r>
              <a:rPr lang="zh-CN" altLang="en-US" sz="2400" smtClean="0">
                <a:latin typeface="宋体" panose="02010600030101010101" pitchFamily="2" charset="-122"/>
              </a:rPr>
              <a:t>均匀场</a:t>
            </a:r>
            <a:r>
              <a:rPr lang="en-US" altLang="zh-CN" sz="2400" i="1" smtClean="0"/>
              <a:t>E</a:t>
            </a:r>
            <a:r>
              <a:rPr lang="en-US" altLang="zh-CN" sz="2400" baseline="-25000" smtClean="0"/>
              <a:t>0</a:t>
            </a:r>
            <a:r>
              <a:rPr lang="zh-CN" altLang="en-US" sz="2400" smtClean="0"/>
              <a:t>与电偶极场的叠加：</a:t>
            </a:r>
            <a:r>
              <a:rPr lang="zh-CN" altLang="en-US" sz="2400" smtClean="0">
                <a:latin typeface="宋体" panose="02010600030101010101" pitchFamily="2" charset="-122"/>
              </a:rPr>
              <a:t> </a:t>
            </a:r>
          </a:p>
          <a:p>
            <a:pPr marL="0" indent="0" algn="just" eaLnBrk="1" hangingPunct="1">
              <a:lnSpc>
                <a:spcPct val="140000"/>
              </a:lnSpc>
              <a:buFontTx/>
              <a:buNone/>
            </a:pPr>
            <a:r>
              <a:rPr lang="zh-CN" altLang="en-US" sz="2400" smtClean="0">
                <a:latin typeface="宋体" panose="02010600030101010101" pitchFamily="2" charset="-122"/>
              </a:rPr>
              <a:t>                                               </a:t>
            </a:r>
            <a:r>
              <a:rPr lang="en-US" altLang="zh-CN" sz="2400" smtClean="0">
                <a:latin typeface="宋体" panose="02010600030101010101" pitchFamily="2" charset="-122"/>
              </a:rPr>
              <a:t>(4.1-18)</a:t>
            </a:r>
          </a:p>
          <a:p>
            <a:pPr marL="0" indent="0" algn="just" eaLnBrk="1" hangingPunct="1">
              <a:buFontTx/>
              <a:buNone/>
            </a:pPr>
            <a:r>
              <a:rPr lang="zh-CN" altLang="en-US" sz="2400" smtClean="0">
                <a:latin typeface="宋体" panose="02010600030101010101" pitchFamily="2" charset="-122"/>
              </a:rPr>
              <a:t>如图</a:t>
            </a:r>
            <a:r>
              <a:rPr lang="en-US" altLang="zh-CN" sz="2400" smtClean="0">
                <a:latin typeface="宋体" panose="02010600030101010101" pitchFamily="2" charset="-122"/>
              </a:rPr>
              <a:t>4-10.</a:t>
            </a:r>
            <a:endParaRPr lang="en-US" altLang="zh-CN" sz="2400" smtClean="0"/>
          </a:p>
        </p:txBody>
      </p:sp>
      <p:graphicFrame>
        <p:nvGraphicFramePr>
          <p:cNvPr id="37892" name="Object 3"/>
          <p:cNvGraphicFramePr>
            <a:graphicFrameLocks noChangeAspect="1"/>
          </p:cNvGraphicFramePr>
          <p:nvPr/>
        </p:nvGraphicFramePr>
        <p:xfrm>
          <a:off x="2651125" y="5233988"/>
          <a:ext cx="256857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4" name="公式" r:id="rId3" imgW="812447" imgH="241195" progId="Equation.3">
                  <p:embed/>
                </p:oleObj>
              </mc:Choice>
              <mc:Fallback>
                <p:oleObj name="公式" r:id="rId3" imgW="812447" imgH="24119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1125" y="5233988"/>
                        <a:ext cx="2568575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3" name="Object 4"/>
          <p:cNvGraphicFramePr>
            <a:graphicFrameLocks noChangeAspect="1"/>
          </p:cNvGraphicFramePr>
          <p:nvPr/>
        </p:nvGraphicFramePr>
        <p:xfrm>
          <a:off x="2084388" y="2997200"/>
          <a:ext cx="3967162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5" name="公式" r:id="rId5" imgW="1688367" imgH="431613" progId="Equation.3">
                  <p:embed/>
                </p:oleObj>
              </mc:Choice>
              <mc:Fallback>
                <p:oleObj name="公式" r:id="rId5" imgW="1688367" imgH="43161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4388" y="2997200"/>
                        <a:ext cx="3967162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0000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3FABE16-17A6-442A-9E26-73575DC6D323}" type="slidenum">
              <a:rPr lang="en-US" altLang="zh-CN" sz="800" b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zh-CN" sz="800" b="0">
              <a:latin typeface="Arial" panose="020B0604020202020204" pitchFamily="34" charset="0"/>
            </a:endParaRPr>
          </a:p>
        </p:txBody>
      </p:sp>
      <p:graphicFrame>
        <p:nvGraphicFramePr>
          <p:cNvPr id="38915" name="Object 2"/>
          <p:cNvGraphicFramePr>
            <a:graphicFrameLocks noChangeAspect="1"/>
          </p:cNvGraphicFramePr>
          <p:nvPr/>
        </p:nvGraphicFramePr>
        <p:xfrm>
          <a:off x="152400" y="838200"/>
          <a:ext cx="8991600" cy="460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6" name="Image" r:id="rId3" imgW="3914303" imgH="2003049" progId="Photoshop.Image.5">
                  <p:embed/>
                </p:oleObj>
              </mc:Choice>
              <mc:Fallback>
                <p:oleObj name="Image" r:id="rId3" imgW="3914303" imgH="2003049" progId="Photoshop.Image.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838200"/>
                        <a:ext cx="8991600" cy="460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32A6B0C-4F66-4977-86C1-98042333CB02}" type="slidenum">
              <a:rPr lang="en-US" altLang="zh-CN" sz="800" b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zh-CN" sz="800" b="0">
              <a:latin typeface="Arial" panose="020B0604020202020204" pitchFamily="34" charset="0"/>
            </a:endParaRPr>
          </a:p>
        </p:txBody>
      </p:sp>
      <p:sp>
        <p:nvSpPr>
          <p:cNvPr id="21508" name="Text Box 2"/>
          <p:cNvSpPr txBox="1">
            <a:spLocks noChangeArrowheads="1"/>
          </p:cNvSpPr>
          <p:nvPr/>
        </p:nvSpPr>
        <p:spPr bwMode="auto">
          <a:xfrm>
            <a:off x="533400" y="2209800"/>
            <a:ext cx="7964488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zh-CN" altLang="en-US" sz="2800" dirty="0" smtClean="0">
                <a:latin typeface="Arial" charset="0"/>
              </a:rPr>
              <a:t>作业</a:t>
            </a:r>
            <a:r>
              <a:rPr lang="en-US" altLang="zh-CN" sz="2800" dirty="0" smtClean="0">
                <a:latin typeface="Arial" charset="0"/>
              </a:rPr>
              <a:t>2</a:t>
            </a:r>
            <a:r>
              <a:rPr lang="zh-CN" altLang="en-US" sz="2800" dirty="0" smtClean="0">
                <a:latin typeface="Arial" charset="0"/>
              </a:rPr>
              <a:t>：假设</a:t>
            </a:r>
            <a:r>
              <a:rPr lang="zh-CN" altLang="en-US" sz="2800" dirty="0">
                <a:latin typeface="Arial" charset="0"/>
              </a:rPr>
              <a:t>电子是半径为　　　　　　　的球，电荷均匀分布在表面，则电子的静电能的</a:t>
            </a:r>
            <a:r>
              <a:rPr lang="en-US" altLang="zh-CN" sz="2800" dirty="0">
                <a:latin typeface="Arial" charset="0"/>
              </a:rPr>
              <a:t>99%</a:t>
            </a:r>
            <a:r>
              <a:rPr lang="zh-CN" altLang="en-US" sz="2800" dirty="0">
                <a:latin typeface="Arial" charset="0"/>
              </a:rPr>
              <a:t>都集中在多大的范围之内？</a:t>
            </a:r>
            <a:r>
              <a:rPr lang="zh-CN" altLang="en-US" sz="2800" dirty="0">
                <a:solidFill>
                  <a:srgbClr val="006600"/>
                </a:solidFill>
                <a:latin typeface="Arial" charset="0"/>
              </a:rPr>
              <a:t>（即以电子中心为球心作一个半径为</a:t>
            </a:r>
            <a:r>
              <a:rPr lang="en-US" altLang="zh-CN" sz="2800" i="1" dirty="0">
                <a:solidFill>
                  <a:srgbClr val="006600"/>
                </a:solidFill>
                <a:latin typeface="+mj-lt"/>
              </a:rPr>
              <a:t>R</a:t>
            </a:r>
            <a:r>
              <a:rPr lang="zh-CN" altLang="en-US" sz="2800" dirty="0">
                <a:solidFill>
                  <a:srgbClr val="006600"/>
                </a:solidFill>
                <a:latin typeface="Arial" charset="0"/>
              </a:rPr>
              <a:t>的球，</a:t>
            </a:r>
            <a:r>
              <a:rPr lang="en-US" altLang="zh-CN" sz="2800" i="1" dirty="0">
                <a:solidFill>
                  <a:srgbClr val="006600"/>
                </a:solidFill>
                <a:latin typeface="+mj-lt"/>
              </a:rPr>
              <a:t>R</a:t>
            </a:r>
            <a:r>
              <a:rPr lang="zh-CN" altLang="en-US" sz="2800" dirty="0">
                <a:solidFill>
                  <a:srgbClr val="006600"/>
                </a:solidFill>
                <a:latin typeface="Arial" charset="0"/>
              </a:rPr>
              <a:t>为多大时，电子</a:t>
            </a:r>
            <a:r>
              <a:rPr lang="en-US" altLang="zh-CN" sz="2800" dirty="0">
                <a:solidFill>
                  <a:srgbClr val="006600"/>
                </a:solidFill>
                <a:latin typeface="Arial" charset="0"/>
              </a:rPr>
              <a:t>99%</a:t>
            </a:r>
            <a:r>
              <a:rPr lang="zh-CN" altLang="en-US" sz="2800" dirty="0">
                <a:solidFill>
                  <a:srgbClr val="006600"/>
                </a:solidFill>
                <a:latin typeface="Arial" charset="0"/>
              </a:rPr>
              <a:t>的静电能都在这个球内？）</a:t>
            </a:r>
          </a:p>
        </p:txBody>
      </p:sp>
      <p:graphicFrame>
        <p:nvGraphicFramePr>
          <p:cNvPr id="55300" name="Object 4"/>
          <p:cNvGraphicFramePr>
            <a:graphicFrameLocks noChangeAspect="1"/>
          </p:cNvGraphicFramePr>
          <p:nvPr/>
        </p:nvGraphicFramePr>
        <p:xfrm>
          <a:off x="4800600" y="2209800"/>
          <a:ext cx="236220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1" name="公式" r:id="rId3" imgW="1002865" imgH="203112" progId="Equation.3">
                  <p:embed/>
                </p:oleObj>
              </mc:Choice>
              <mc:Fallback>
                <p:oleObj name="公式" r:id="rId3" imgW="1002865" imgH="203112" progId="Equation.3">
                  <p:embed/>
                  <p:pic>
                    <p:nvPicPr>
                      <p:cNvPr id="5530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209800"/>
                        <a:ext cx="2362200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438944" y="762000"/>
            <a:ext cx="8153400" cy="1255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 eaLnBrk="1" hangingPunct="1">
              <a:lnSpc>
                <a:spcPct val="135000"/>
              </a:lnSpc>
              <a:buFontTx/>
              <a:buNone/>
            </a:pPr>
            <a:r>
              <a:rPr lang="zh-CN" altLang="en-US" sz="2800" dirty="0" smtClean="0">
                <a:solidFill>
                  <a:srgbClr val="FF0000"/>
                </a:solidFill>
              </a:rPr>
              <a:t>作业</a:t>
            </a:r>
            <a:r>
              <a:rPr lang="en-US" altLang="zh-CN" sz="2800" dirty="0" smtClean="0">
                <a:solidFill>
                  <a:srgbClr val="FF0000"/>
                </a:solidFill>
              </a:rPr>
              <a:t>1</a:t>
            </a:r>
            <a:r>
              <a:rPr lang="zh-CN" altLang="en-US" sz="2800" dirty="0" smtClean="0">
                <a:solidFill>
                  <a:srgbClr val="FF0000"/>
                </a:solidFill>
              </a:rPr>
              <a:t>：</a:t>
            </a:r>
            <a:r>
              <a:rPr lang="zh-CN" altLang="en-US" sz="2800" dirty="0" smtClean="0"/>
              <a:t>把</a:t>
            </a:r>
            <a:r>
              <a:rPr lang="zh-CN" altLang="en-US" sz="2800" dirty="0" smtClean="0">
                <a:solidFill>
                  <a:srgbClr val="0000CC"/>
                </a:solidFill>
              </a:rPr>
              <a:t>电子电荷看成为均匀分布于球体内</a:t>
            </a:r>
            <a:r>
              <a:rPr lang="zh-CN" altLang="en-US" sz="2800" dirty="0" smtClean="0"/>
              <a:t>，利用已知的电子质量，求电子半</a:t>
            </a:r>
            <a:r>
              <a:rPr lang="zh-CN" altLang="en-US" sz="2800" dirty="0" smtClean="0">
                <a:latin typeface="宋体" panose="02010600030101010101" pitchFamily="2" charset="-122"/>
              </a:rPr>
              <a:t>径</a:t>
            </a:r>
            <a:r>
              <a:rPr lang="en-US" altLang="zh-CN" sz="2800" dirty="0" smtClean="0">
                <a:latin typeface="宋体" panose="02010600030101010101" pitchFamily="2" charset="-122"/>
              </a:rPr>
              <a:t>.</a:t>
            </a:r>
            <a:endParaRPr lang="en-US" altLang="zh-CN" sz="2800" dirty="0" smtClean="0">
              <a:solidFill>
                <a:srgbClr val="0000CC"/>
              </a:solidFill>
              <a:latin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3400" y="5058006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P287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988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2"/>
          <p:cNvSpPr>
            <a:spLocks noGrp="1"/>
          </p:cNvSpPr>
          <p:nvPr>
            <p:ph type="title"/>
          </p:nvPr>
        </p:nvSpPr>
        <p:spPr>
          <a:xfrm>
            <a:off x="381000" y="2667000"/>
            <a:ext cx="8229600" cy="990600"/>
          </a:xfrm>
        </p:spPr>
        <p:txBody>
          <a:bodyPr/>
          <a:lstStyle/>
          <a:p>
            <a:r>
              <a:rPr lang="en-US" altLang="zh-CN" smtClean="0"/>
              <a:t>The end.</a:t>
            </a:r>
            <a:endParaRPr lang="zh-CN" altLang="en-US" smtClean="0"/>
          </a:p>
        </p:txBody>
      </p:sp>
      <p:sp>
        <p:nvSpPr>
          <p:cNvPr id="3993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132F6F1-AA04-4ABF-83A5-65143D6CE085}" type="slidenum">
              <a:rPr lang="en-US" altLang="zh-CN" sz="800" b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zh-CN" sz="800" b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1D6822E-6EB7-41D1-A296-1A9932766238}" type="slidenum">
              <a:rPr lang="en-US" altLang="zh-CN" sz="800" b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zh-CN" sz="800" b="0">
              <a:latin typeface="Arial" panose="020B0604020202020204" pitchFamily="34" charset="0"/>
            </a:endParaRPr>
          </a:p>
        </p:txBody>
      </p:sp>
      <p:sp>
        <p:nvSpPr>
          <p:cNvPr id="40963" name="Text Box 2"/>
          <p:cNvSpPr txBox="1">
            <a:spLocks noChangeArrowheads="1"/>
          </p:cNvSpPr>
          <p:nvPr/>
        </p:nvSpPr>
        <p:spPr bwMode="auto">
          <a:xfrm>
            <a:off x="228600" y="1752600"/>
            <a:ext cx="8610600" cy="217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latin typeface="Arial" panose="020B0604020202020204" pitchFamily="34" charset="0"/>
              </a:rPr>
              <a:t>半径为</a:t>
            </a:r>
            <a:r>
              <a:rPr lang="en-US" altLang="zh-CN" sz="2800">
                <a:latin typeface="Arial" panose="020B0604020202020204" pitchFamily="34" charset="0"/>
              </a:rPr>
              <a:t>R</a:t>
            </a:r>
            <a:r>
              <a:rPr lang="zh-CN" altLang="en-US" sz="2800">
                <a:latin typeface="Arial" panose="020B0604020202020204" pitchFamily="34" charset="0"/>
              </a:rPr>
              <a:t>、厚度为</a:t>
            </a:r>
            <a:r>
              <a:rPr lang="en-US" altLang="zh-CN" sz="2800">
                <a:latin typeface="Arial" panose="020B0604020202020204" pitchFamily="34" charset="0"/>
              </a:rPr>
              <a:t>h (&lt;&lt;R)</a:t>
            </a:r>
            <a:r>
              <a:rPr lang="zh-CN" altLang="en-US" sz="2800">
                <a:latin typeface="Arial" panose="020B0604020202020204" pitchFamily="34" charset="0"/>
              </a:rPr>
              <a:t>的均匀介质圆板被均匀极化，极化强度</a:t>
            </a:r>
            <a:r>
              <a:rPr lang="en-US" altLang="zh-CN" sz="2800">
                <a:latin typeface="Arial" panose="020B0604020202020204" pitchFamily="34" charset="0"/>
              </a:rPr>
              <a:t>P</a:t>
            </a:r>
            <a:r>
              <a:rPr lang="zh-CN" altLang="en-US" sz="2800">
                <a:latin typeface="Arial" panose="020B0604020202020204" pitchFamily="34" charset="0"/>
              </a:rPr>
              <a:t>平行于板面，求极化电荷在圆板中心产生的电场强度</a:t>
            </a:r>
            <a:r>
              <a:rPr lang="en-US" altLang="zh-CN" sz="2800">
                <a:latin typeface="Arial" panose="020B0604020202020204" pitchFamily="34" charset="0"/>
              </a:rPr>
              <a:t>E'</a:t>
            </a:r>
            <a:r>
              <a:rPr lang="zh-CN" altLang="en-US" sz="2800">
                <a:latin typeface="Arial" panose="020B0604020202020204" pitchFamily="34" charset="0"/>
              </a:rPr>
              <a:t>。</a:t>
            </a:r>
          </a:p>
        </p:txBody>
      </p:sp>
      <p:sp>
        <p:nvSpPr>
          <p:cNvPr id="40964" name="Oval 3"/>
          <p:cNvSpPr>
            <a:spLocks noChangeArrowheads="1"/>
          </p:cNvSpPr>
          <p:nvPr/>
        </p:nvSpPr>
        <p:spPr bwMode="auto">
          <a:xfrm>
            <a:off x="3733800" y="3810000"/>
            <a:ext cx="1752600" cy="1676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40965" name="Line 4"/>
          <p:cNvSpPr>
            <a:spLocks noChangeShapeType="1"/>
          </p:cNvSpPr>
          <p:nvPr/>
        </p:nvSpPr>
        <p:spPr bwMode="auto">
          <a:xfrm>
            <a:off x="4114800" y="4648200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0966" name="Object 5"/>
          <p:cNvGraphicFramePr>
            <a:graphicFrameLocks noChangeAspect="1"/>
          </p:cNvGraphicFramePr>
          <p:nvPr/>
        </p:nvGraphicFramePr>
        <p:xfrm>
          <a:off x="4419600" y="4800600"/>
          <a:ext cx="3810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7" name="公式" r:id="rId3" imgW="152334" imgH="190417" progId="Equation.3">
                  <p:embed/>
                </p:oleObj>
              </mc:Choice>
              <mc:Fallback>
                <p:oleObj name="公式" r:id="rId3" imgW="152334" imgH="190417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800600"/>
                        <a:ext cx="3810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F8D850-D72B-49D4-950A-5A0229F69C44}" type="slidenum">
              <a:rPr lang="en-US" altLang="zh-CN" sz="800" b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zh-CN" sz="800" b="0">
              <a:latin typeface="Arial" panose="020B0604020202020204" pitchFamily="34" charset="0"/>
            </a:endParaRPr>
          </a:p>
        </p:txBody>
      </p:sp>
      <p:sp>
        <p:nvSpPr>
          <p:cNvPr id="41987" name="Text Box 2"/>
          <p:cNvSpPr txBox="1">
            <a:spLocks noChangeArrowheads="1"/>
          </p:cNvSpPr>
          <p:nvPr/>
        </p:nvSpPr>
        <p:spPr bwMode="auto">
          <a:xfrm>
            <a:off x="838200" y="152400"/>
            <a:ext cx="8153400" cy="217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半径为</a:t>
            </a:r>
            <a:r>
              <a:rPr lang="en-US" altLang="zh-CN" sz="2400">
                <a:latin typeface="Arial" panose="020B0604020202020204" pitchFamily="34" charset="0"/>
              </a:rPr>
              <a:t>R</a:t>
            </a:r>
            <a:r>
              <a:rPr lang="zh-CN" altLang="en-US" sz="2400">
                <a:latin typeface="Arial" panose="020B0604020202020204" pitchFamily="34" charset="0"/>
              </a:rPr>
              <a:t>、厚度为</a:t>
            </a:r>
            <a:r>
              <a:rPr lang="en-US" altLang="zh-CN" sz="2400">
                <a:latin typeface="Arial" panose="020B0604020202020204" pitchFamily="34" charset="0"/>
              </a:rPr>
              <a:t>h (&lt;&lt;R)</a:t>
            </a:r>
            <a:r>
              <a:rPr lang="zh-CN" altLang="en-US" sz="2400">
                <a:latin typeface="Arial" panose="020B0604020202020204" pitchFamily="34" charset="0"/>
              </a:rPr>
              <a:t>的均匀介质圆板被均匀极化，极化强度</a:t>
            </a:r>
            <a:r>
              <a:rPr lang="en-US" altLang="zh-CN" sz="2400">
                <a:latin typeface="Arial" panose="020B0604020202020204" pitchFamily="34" charset="0"/>
              </a:rPr>
              <a:t>P</a:t>
            </a:r>
            <a:r>
              <a:rPr lang="zh-CN" altLang="en-US" sz="2400">
                <a:latin typeface="Arial" panose="020B0604020202020204" pitchFamily="34" charset="0"/>
              </a:rPr>
              <a:t>平行于板面，求极化电荷在圆板中心产生的电场强度</a:t>
            </a:r>
            <a:r>
              <a:rPr lang="en-US" altLang="zh-CN" sz="2400">
                <a:latin typeface="Arial" panose="020B0604020202020204" pitchFamily="34" charset="0"/>
              </a:rPr>
              <a:t>E'</a:t>
            </a:r>
            <a:r>
              <a:rPr lang="zh-CN" altLang="en-US" sz="2400">
                <a:latin typeface="Arial" panose="020B0604020202020204" pitchFamily="34" charset="0"/>
              </a:rPr>
              <a:t>。</a:t>
            </a:r>
          </a:p>
        </p:txBody>
      </p:sp>
      <p:sp>
        <p:nvSpPr>
          <p:cNvPr id="41988" name="Oval 3"/>
          <p:cNvSpPr>
            <a:spLocks noChangeArrowheads="1"/>
          </p:cNvSpPr>
          <p:nvPr/>
        </p:nvSpPr>
        <p:spPr bwMode="auto">
          <a:xfrm>
            <a:off x="6858000" y="1828800"/>
            <a:ext cx="1752600" cy="1676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41989" name="Line 4"/>
          <p:cNvSpPr>
            <a:spLocks noChangeShapeType="1"/>
          </p:cNvSpPr>
          <p:nvPr/>
        </p:nvSpPr>
        <p:spPr bwMode="auto">
          <a:xfrm>
            <a:off x="7239000" y="2819400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1990" name="Object 5"/>
          <p:cNvGraphicFramePr>
            <a:graphicFrameLocks noChangeAspect="1"/>
          </p:cNvGraphicFramePr>
          <p:nvPr/>
        </p:nvGraphicFramePr>
        <p:xfrm>
          <a:off x="7620000" y="2895600"/>
          <a:ext cx="3810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7" name="公式" r:id="rId3" imgW="152334" imgH="190417" progId="Equation.3">
                  <p:embed/>
                </p:oleObj>
              </mc:Choice>
              <mc:Fallback>
                <p:oleObj name="公式" r:id="rId3" imgW="152334" imgH="190417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2895600"/>
                        <a:ext cx="3810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1" name="Object 6"/>
          <p:cNvGraphicFramePr>
            <a:graphicFrameLocks noChangeAspect="1"/>
          </p:cNvGraphicFramePr>
          <p:nvPr/>
        </p:nvGraphicFramePr>
        <p:xfrm>
          <a:off x="685800" y="1524000"/>
          <a:ext cx="299402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8" name="公式" r:id="rId5" imgW="1155700" imgH="203200" progId="Equation.3">
                  <p:embed/>
                </p:oleObj>
              </mc:Choice>
              <mc:Fallback>
                <p:oleObj name="公式" r:id="rId5" imgW="1155700" imgH="203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524000"/>
                        <a:ext cx="2994025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2" name="Line 7"/>
          <p:cNvSpPr>
            <a:spLocks noChangeShapeType="1"/>
          </p:cNvSpPr>
          <p:nvPr/>
        </p:nvSpPr>
        <p:spPr bwMode="auto">
          <a:xfrm>
            <a:off x="6324600" y="2667000"/>
            <a:ext cx="2590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93" name="Line 8"/>
          <p:cNvSpPr>
            <a:spLocks noChangeShapeType="1"/>
          </p:cNvSpPr>
          <p:nvPr/>
        </p:nvSpPr>
        <p:spPr bwMode="auto">
          <a:xfrm flipV="1">
            <a:off x="7772400" y="2057400"/>
            <a:ext cx="533400" cy="6096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1994" name="Object 9"/>
          <p:cNvGraphicFramePr>
            <a:graphicFrameLocks noChangeAspect="1"/>
          </p:cNvGraphicFramePr>
          <p:nvPr/>
        </p:nvGraphicFramePr>
        <p:xfrm>
          <a:off x="8001000" y="2286000"/>
          <a:ext cx="38100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9" name="公式" r:id="rId7" imgW="152334" imgH="139639" progId="Equation.3">
                  <p:embed/>
                </p:oleObj>
              </mc:Choice>
              <mc:Fallback>
                <p:oleObj name="公式" r:id="rId7" imgW="152334" imgH="139639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2286000"/>
                        <a:ext cx="381000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5" name="Object 10"/>
          <p:cNvGraphicFramePr>
            <a:graphicFrameLocks noChangeAspect="1"/>
          </p:cNvGraphicFramePr>
          <p:nvPr/>
        </p:nvGraphicFramePr>
        <p:xfrm>
          <a:off x="609600" y="2286000"/>
          <a:ext cx="4419600" cy="337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0" name="公式" r:id="rId9" imgW="1765300" imgH="1346200" progId="Equation.3">
                  <p:embed/>
                </p:oleObj>
              </mc:Choice>
              <mc:Fallback>
                <p:oleObj name="公式" r:id="rId9" imgW="1765300" imgH="1346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286000"/>
                        <a:ext cx="4419600" cy="337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6" name="Object 11"/>
          <p:cNvGraphicFramePr>
            <a:graphicFrameLocks noChangeAspect="1"/>
          </p:cNvGraphicFramePr>
          <p:nvPr/>
        </p:nvGraphicFramePr>
        <p:xfrm>
          <a:off x="533400" y="5562600"/>
          <a:ext cx="5818188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1" name="公式" r:id="rId11" imgW="2324100" imgH="457200" progId="Equation.3">
                  <p:embed/>
                </p:oleObj>
              </mc:Choice>
              <mc:Fallback>
                <p:oleObj name="公式" r:id="rId11" imgW="2324100" imgH="457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562600"/>
                        <a:ext cx="5818188" cy="1144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40E1A9-1FEC-4EE4-99B5-3CB57FAF4DD9}" type="slidenum">
              <a:rPr lang="en-US" altLang="zh-CN" sz="800" b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zh-CN" sz="800" b="0">
              <a:latin typeface="Arial" panose="020B0604020202020204" pitchFamily="34" charset="0"/>
            </a:endParaRPr>
          </a:p>
        </p:txBody>
      </p:sp>
      <p:graphicFrame>
        <p:nvGraphicFramePr>
          <p:cNvPr id="43011" name="Object 3"/>
          <p:cNvGraphicFramePr>
            <a:graphicFrameLocks noChangeAspect="1"/>
          </p:cNvGraphicFramePr>
          <p:nvPr/>
        </p:nvGraphicFramePr>
        <p:xfrm>
          <a:off x="290513" y="928688"/>
          <a:ext cx="8496300" cy="560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2" name="公式" r:id="rId3" imgW="3594100" imgH="2374900" progId="Equation.3">
                  <p:embed/>
                </p:oleObj>
              </mc:Choice>
              <mc:Fallback>
                <p:oleObj name="公式" r:id="rId3" imgW="3594100" imgH="2374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513" y="928688"/>
                        <a:ext cx="8496300" cy="560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43CB559-D50C-4C3C-9E77-20CBB45E8485}" type="slidenum">
              <a:rPr lang="en-US" altLang="zh-CN" sz="800" b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zh-CN" sz="800" b="0">
              <a:latin typeface="Arial" panose="020B0604020202020204" pitchFamily="34" charset="0"/>
            </a:endParaRPr>
          </a:p>
        </p:txBody>
      </p:sp>
      <p:graphicFrame>
        <p:nvGraphicFramePr>
          <p:cNvPr id="44035" name="Object 2"/>
          <p:cNvGraphicFramePr>
            <a:graphicFrameLocks noChangeAspect="1"/>
          </p:cNvGraphicFramePr>
          <p:nvPr/>
        </p:nvGraphicFramePr>
        <p:xfrm>
          <a:off x="914400" y="2514600"/>
          <a:ext cx="7085013" cy="116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7" name="Equation" r:id="rId3" imgW="2997200" imgH="495300" progId="Equation.3">
                  <p:embed/>
                </p:oleObj>
              </mc:Choice>
              <mc:Fallback>
                <p:oleObj name="Equation" r:id="rId3" imgW="2997200" imgH="495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514600"/>
                        <a:ext cx="7085013" cy="1169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6" name="TextBox 4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8229600" y="5791200"/>
            <a:ext cx="5889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&lt;&lt;&lt;</a:t>
            </a:r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6849281-2FFA-4B66-98F7-7B4A697E5F4F}" type="slidenum">
              <a:rPr lang="en-US" altLang="zh-CN" sz="800" b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800" b="0">
              <a:latin typeface="Arial" panose="020B0604020202020204" pitchFamily="34" charset="0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7772400" cy="863600"/>
          </a:xfrm>
          <a:noFill/>
        </p:spPr>
        <p:txBody>
          <a:bodyPr lIns="0" rIns="0"/>
          <a:lstStyle/>
          <a:p>
            <a:pPr eaLnBrk="1" hangingPunct="1"/>
            <a:r>
              <a:rPr lang="zh-CN" altLang="en-US" sz="3600" smtClean="0">
                <a:solidFill>
                  <a:srgbClr val="A50021"/>
                </a:solidFill>
                <a:latin typeface="宋体" panose="02010600030101010101" pitchFamily="2" charset="-122"/>
              </a:rPr>
              <a:t>关于电磁质量</a:t>
            </a:r>
          </a:p>
        </p:txBody>
      </p:sp>
      <p:sp>
        <p:nvSpPr>
          <p:cNvPr id="50180" name="Text Box 3"/>
          <p:cNvSpPr txBox="1">
            <a:spLocks noChangeArrowheads="1"/>
          </p:cNvSpPr>
          <p:nvPr/>
        </p:nvSpPr>
        <p:spPr bwMode="auto">
          <a:xfrm>
            <a:off x="0" y="1143000"/>
            <a:ext cx="9144000" cy="523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zh-CN" sz="2800"/>
              <a:t>    </a:t>
            </a:r>
            <a:r>
              <a:rPr lang="zh-CN" altLang="en-US" sz="2800"/>
              <a:t>既然电场具有一定的能量，根据爱因斯坦质能关系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 sz="2800"/>
              <a:t>                    </a:t>
            </a:r>
            <a:r>
              <a:rPr lang="en-US" altLang="zh-CN" sz="2800" i="1"/>
              <a:t>W = m c</a:t>
            </a:r>
            <a:r>
              <a:rPr lang="en-US" altLang="zh-CN" sz="2800" baseline="30000"/>
              <a:t>2</a:t>
            </a:r>
            <a:r>
              <a:rPr lang="en-US" altLang="zh-CN" sz="2800"/>
              <a:t>                                </a:t>
            </a:r>
            <a:r>
              <a:rPr lang="zh-CN" altLang="en-US" sz="2800"/>
              <a:t>（</a:t>
            </a:r>
            <a:r>
              <a:rPr lang="en-US" altLang="zh-CN" sz="2800"/>
              <a:t>1.8-23</a:t>
            </a:r>
            <a:r>
              <a:rPr lang="zh-CN" altLang="en-US" sz="2800"/>
              <a:t>）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C00000"/>
                </a:solidFill>
              </a:rPr>
              <a:t>电场必定也具有一定的质量</a:t>
            </a:r>
            <a:r>
              <a:rPr lang="en-US" altLang="zh-CN" sz="2800"/>
              <a:t>.</a:t>
            </a:r>
            <a:r>
              <a:rPr lang="zh-CN" altLang="en-US" sz="2800"/>
              <a:t>也就是说，电场是一种客观存在的物质</a:t>
            </a:r>
            <a:r>
              <a:rPr lang="en-US" altLang="zh-CN" sz="2800"/>
              <a:t>.       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zh-CN" sz="280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251298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目前为止，我们已经学了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电荷 </a:t>
            </a:r>
            <a:r>
              <a:rPr lang="en-US" altLang="zh-CN" dirty="0" smtClean="0">
                <a:sym typeface="Wingdings" panose="05000000000000000000" pitchFamily="2" charset="2"/>
              </a:rPr>
              <a:t> </a:t>
            </a:r>
            <a:r>
              <a:rPr lang="zh-CN" altLang="en-US" dirty="0" smtClean="0">
                <a:sym typeface="Wingdings" panose="05000000000000000000" pitchFamily="2" charset="2"/>
              </a:rPr>
              <a:t>静电场 </a:t>
            </a:r>
            <a:r>
              <a:rPr lang="en-US" altLang="zh-CN" dirty="0" smtClean="0">
                <a:sym typeface="Wingdings" panose="05000000000000000000" pitchFamily="2" charset="2"/>
              </a:rPr>
              <a:t></a:t>
            </a:r>
            <a:r>
              <a:rPr lang="zh-CN" altLang="en-US" dirty="0" smtClean="0"/>
              <a:t>电荷</a:t>
            </a:r>
            <a:endParaRPr lang="en-US" altLang="zh-CN" dirty="0" smtClean="0"/>
          </a:p>
          <a:p>
            <a:r>
              <a:rPr lang="zh-CN" altLang="en-US" dirty="0" smtClean="0"/>
              <a:t>特定形状的带电体（电荷分布）</a:t>
            </a:r>
            <a:endParaRPr lang="en-US" altLang="zh-CN" dirty="0" smtClean="0"/>
          </a:p>
          <a:p>
            <a:r>
              <a:rPr lang="zh-CN" altLang="en-US" dirty="0" smtClean="0"/>
              <a:t>电场强度 （及电场叠加原理）</a:t>
            </a:r>
            <a:endParaRPr lang="en-US" altLang="zh-CN" dirty="0" smtClean="0"/>
          </a:p>
          <a:p>
            <a:r>
              <a:rPr lang="zh-CN" altLang="en-US" dirty="0" smtClean="0"/>
              <a:t>高斯定理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环路积分定理 </a:t>
            </a:r>
            <a:r>
              <a:rPr lang="zh-CN" altLang="en-US" sz="2000" dirty="0" smtClean="0"/>
              <a:t>（电场的有源性及保守性）</a:t>
            </a:r>
            <a:endParaRPr lang="en-US" altLang="zh-CN" dirty="0" smtClean="0"/>
          </a:p>
          <a:p>
            <a:r>
              <a:rPr lang="zh-CN" altLang="en-US" dirty="0" smtClean="0"/>
              <a:t>电势</a:t>
            </a:r>
            <a:endParaRPr lang="en-US" altLang="zh-CN" dirty="0" smtClean="0"/>
          </a:p>
          <a:p>
            <a:r>
              <a:rPr lang="zh-CN" altLang="en-US" dirty="0" smtClean="0"/>
              <a:t>静电能及能量密度</a:t>
            </a:r>
            <a:endParaRPr lang="en-US" altLang="zh-CN" dirty="0" smtClean="0"/>
          </a:p>
          <a:p>
            <a:r>
              <a:rPr lang="zh-CN" altLang="en-US" dirty="0" smtClean="0"/>
              <a:t>电容</a:t>
            </a:r>
            <a:endParaRPr lang="en-US" altLang="zh-CN" dirty="0" smtClean="0"/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9DF3BB4-BD0F-4269-99E5-DFA922F101C8}" type="slidenum">
              <a:rPr lang="en-US" altLang="zh-CN" b="0"/>
              <a:pPr/>
              <a:t>5</a:t>
            </a:fld>
            <a:endParaRPr lang="en-US" altLang="zh-CN" b="0"/>
          </a:p>
        </p:txBody>
      </p:sp>
      <p:graphicFrame>
        <p:nvGraphicFramePr>
          <p:cNvPr id="6" name="Object 21"/>
          <p:cNvGraphicFramePr>
            <a:graphicFrameLocks noChangeAspect="1"/>
          </p:cNvGraphicFramePr>
          <p:nvPr/>
        </p:nvGraphicFramePr>
        <p:xfrm>
          <a:off x="6553200" y="2743200"/>
          <a:ext cx="22780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74" name="Equation" r:id="rId3" imgW="1892300" imgH="457200" progId="Equation.3">
                  <p:embed/>
                </p:oleObj>
              </mc:Choice>
              <mc:Fallback>
                <p:oleObj name="Equation" r:id="rId3" imgW="1892300" imgH="457200" progId="Equation.3">
                  <p:embed/>
                  <p:pic>
                    <p:nvPicPr>
                      <p:cNvPr id="6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743200"/>
                        <a:ext cx="2278063" cy="5334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2286000" y="3908425"/>
            <a:ext cx="4953000" cy="500063"/>
            <a:chOff x="2286000" y="3907971"/>
            <a:chExt cx="4953000" cy="500118"/>
          </a:xfrm>
        </p:grpSpPr>
        <p:graphicFrame>
          <p:nvGraphicFramePr>
            <p:cNvPr id="5132" name="Object 6"/>
            <p:cNvGraphicFramePr>
              <a:graphicFrameLocks noChangeAspect="1"/>
            </p:cNvGraphicFramePr>
            <p:nvPr/>
          </p:nvGraphicFramePr>
          <p:xfrm>
            <a:off x="2286000" y="3907971"/>
            <a:ext cx="2648706" cy="5001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75" name="公式" r:id="rId5" imgW="2273300" imgH="431800" progId="Equation.3">
                    <p:embed/>
                  </p:oleObj>
                </mc:Choice>
                <mc:Fallback>
                  <p:oleObj name="公式" r:id="rId5" imgW="2273300" imgH="431800" progId="Equation.3">
                    <p:embed/>
                    <p:pic>
                      <p:nvPicPr>
                        <p:cNvPr id="5132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6000" y="3907971"/>
                          <a:ext cx="2648706" cy="500118"/>
                        </a:xfrm>
                        <a:prstGeom prst="rect">
                          <a:avLst/>
                        </a:prstGeom>
                        <a:solidFill>
                          <a:srgbClr val="FFFFCC"/>
                        </a:solidFill>
                        <a:ln w="9525">
                          <a:solidFill>
                            <a:schemeClr val="accent1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3" name="Object 15"/>
            <p:cNvGraphicFramePr>
              <a:graphicFrameLocks noChangeAspect="1"/>
            </p:cNvGraphicFramePr>
            <p:nvPr/>
          </p:nvGraphicFramePr>
          <p:xfrm>
            <a:off x="5410200" y="3910450"/>
            <a:ext cx="1828800" cy="467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76" name="Equation" r:id="rId7" imgW="647419" imgH="203112" progId="Equation.3">
                    <p:embed/>
                  </p:oleObj>
                </mc:Choice>
                <mc:Fallback>
                  <p:oleObj name="Equation" r:id="rId7" imgW="647419" imgH="203112" progId="Equation.3">
                    <p:embed/>
                    <p:pic>
                      <p:nvPicPr>
                        <p:cNvPr id="5133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10200" y="3910450"/>
                          <a:ext cx="1828800" cy="467227"/>
                        </a:xfrm>
                        <a:prstGeom prst="rect">
                          <a:avLst/>
                        </a:prstGeom>
                        <a:solidFill>
                          <a:srgbClr val="CCFFFF"/>
                        </a:solidFill>
                        <a:ln w="9525">
                          <a:solidFill>
                            <a:schemeClr val="accent1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4476750" y="4548188"/>
            <a:ext cx="2743200" cy="542925"/>
            <a:chOff x="4477139" y="4548069"/>
            <a:chExt cx="2743200" cy="542925"/>
          </a:xfrm>
        </p:grpSpPr>
        <p:graphicFrame>
          <p:nvGraphicFramePr>
            <p:cNvPr id="5130" name="Object 4"/>
            <p:cNvGraphicFramePr>
              <a:graphicFrameLocks noChangeAspect="1"/>
            </p:cNvGraphicFramePr>
            <p:nvPr/>
          </p:nvGraphicFramePr>
          <p:xfrm>
            <a:off x="4477139" y="4548069"/>
            <a:ext cx="1447800" cy="542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77" name="公式" r:id="rId9" imgW="939392" imgH="431613" progId="Equation.3">
                    <p:embed/>
                  </p:oleObj>
                </mc:Choice>
                <mc:Fallback>
                  <p:oleObj name="公式" r:id="rId9" imgW="939392" imgH="431613" progId="Equation.3">
                    <p:embed/>
                    <p:pic>
                      <p:nvPicPr>
                        <p:cNvPr id="513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7139" y="4548069"/>
                          <a:ext cx="1447800" cy="542925"/>
                        </a:xfrm>
                        <a:prstGeom prst="rect">
                          <a:avLst/>
                        </a:prstGeom>
                        <a:solidFill>
                          <a:srgbClr val="CCFFFF"/>
                        </a:solidFill>
                        <a:ln w="9525">
                          <a:solidFill>
                            <a:schemeClr val="accent1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1" name="Object 48"/>
            <p:cNvGraphicFramePr>
              <a:graphicFrameLocks noChangeAspect="1"/>
            </p:cNvGraphicFramePr>
            <p:nvPr/>
          </p:nvGraphicFramePr>
          <p:xfrm>
            <a:off x="6110677" y="4552522"/>
            <a:ext cx="1109662" cy="5384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78" name="公式" r:id="rId11" imgW="838080" imgH="406080" progId="Equation.3">
                    <p:embed/>
                  </p:oleObj>
                </mc:Choice>
                <mc:Fallback>
                  <p:oleObj name="公式" r:id="rId11" imgW="838080" imgH="406080" progId="Equation.3">
                    <p:embed/>
                    <p:pic>
                      <p:nvPicPr>
                        <p:cNvPr id="5131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10677" y="4552522"/>
                          <a:ext cx="1109662" cy="538472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 w="9525">
                          <a:solidFill>
                            <a:schemeClr val="accent1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" name="Object 4"/>
          <p:cNvGraphicFramePr>
            <a:graphicFrameLocks noChangeAspect="1"/>
          </p:cNvGraphicFramePr>
          <p:nvPr/>
        </p:nvGraphicFramePr>
        <p:xfrm>
          <a:off x="2263775" y="5130800"/>
          <a:ext cx="147002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79" name="公式" r:id="rId13" imgW="1066800" imgH="431800" progId="Equation.3">
                  <p:embed/>
                </p:oleObj>
              </mc:Choice>
              <mc:Fallback>
                <p:oleObj name="公式" r:id="rId13" imgW="1066800" imgH="431800" progId="Equation.3">
                  <p:embed/>
                  <p:pic>
                    <p:nvPicPr>
                      <p:cNvPr id="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3775" y="5130800"/>
                        <a:ext cx="1470025" cy="593725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50000">
                            <a:srgbClr val="FFFFFF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487279" y="5734398"/>
            <a:ext cx="34147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lang="zh-CN" altLang="en-US" sz="3200" kern="0" dirty="0">
                <a:solidFill>
                  <a:srgbClr val="000000"/>
                </a:solidFill>
                <a:latin typeface="Times New Roman"/>
                <a:ea typeface="宋体"/>
              </a:rPr>
              <a:t>静电场中的导体</a:t>
            </a:r>
          </a:p>
        </p:txBody>
      </p:sp>
    </p:spTree>
    <p:extLst>
      <p:ext uri="{BB962C8B-B14F-4D97-AF65-F5344CB8AC3E}">
        <p14:creationId xmlns:p14="http://schemas.microsoft.com/office/powerpoint/2010/main" val="22775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69596"/>
            <a:ext cx="8229600" cy="990600"/>
          </a:xfrm>
        </p:spPr>
        <p:txBody>
          <a:bodyPr/>
          <a:lstStyle/>
          <a:p>
            <a:r>
              <a:rPr lang="zh-CN" altLang="en-US" dirty="0" smtClean="0"/>
              <a:t>静电平衡的导体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65010F-BEB0-424E-A655-482334ED3522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0" y="1561237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/>
              <a:t>（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）导体</a:t>
            </a:r>
            <a:r>
              <a:rPr lang="zh-CN" altLang="en-US" sz="3200" dirty="0"/>
              <a:t>达到静电平衡的条件是</a:t>
            </a:r>
            <a:r>
              <a:rPr lang="zh-CN" altLang="en-US" sz="3200" dirty="0" smtClean="0"/>
              <a:t>：其“</a:t>
            </a:r>
            <a:r>
              <a:rPr lang="zh-CN" altLang="en-US" sz="3200" dirty="0" smtClean="0">
                <a:solidFill>
                  <a:srgbClr val="0033CC"/>
                </a:solidFill>
              </a:rPr>
              <a:t>内部”的</a:t>
            </a:r>
            <a:r>
              <a:rPr lang="zh-CN" altLang="en-US" sz="3200" dirty="0">
                <a:solidFill>
                  <a:srgbClr val="0033CC"/>
                </a:solidFill>
              </a:rPr>
              <a:t>电场强度</a:t>
            </a:r>
            <a:r>
              <a:rPr lang="en-US" altLang="zh-CN" sz="3200" i="1" dirty="0">
                <a:solidFill>
                  <a:srgbClr val="0033CC"/>
                </a:solidFill>
              </a:rPr>
              <a:t>E</a:t>
            </a:r>
            <a:r>
              <a:rPr lang="zh-CN" altLang="en-US" sz="3200" dirty="0">
                <a:solidFill>
                  <a:srgbClr val="0033CC"/>
                </a:solidFill>
              </a:rPr>
              <a:t>处处为</a:t>
            </a:r>
            <a:r>
              <a:rPr lang="zh-CN" altLang="en-US" sz="3200" dirty="0" smtClean="0">
                <a:solidFill>
                  <a:srgbClr val="0033CC"/>
                </a:solidFill>
              </a:rPr>
              <a:t>零。</a:t>
            </a:r>
            <a:endParaRPr lang="en-US" altLang="zh-CN" sz="3200" dirty="0" smtClean="0">
              <a:solidFill>
                <a:srgbClr val="0033CC"/>
              </a:solidFill>
            </a:endParaRPr>
          </a:p>
          <a:p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推论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一：</a:t>
            </a:r>
            <a:r>
              <a:rPr lang="zh-CN" altLang="en-US" sz="2000" dirty="0">
                <a:latin typeface="Times New Roman" panose="02020603050405020304" pitchFamily="18" charset="0"/>
              </a:rPr>
              <a:t>静电导体内部净电荷体密度</a:t>
            </a:r>
            <a:r>
              <a:rPr lang="en-US" altLang="zh-CN" sz="2000" i="1" dirty="0" smtClean="0">
                <a:latin typeface="Symbol" panose="05050102010706020507" pitchFamily="18" charset="2"/>
              </a:rPr>
              <a:t>r</a:t>
            </a:r>
            <a:r>
              <a:rPr lang="en-US" altLang="zh-CN" sz="2000" i="1" u="sng" dirty="0" smtClean="0">
                <a:latin typeface="Symbol" panose="05050102010706020507" pitchFamily="18" charset="2"/>
              </a:rPr>
              <a:t>                </a:t>
            </a:r>
            <a:r>
              <a:rPr lang="zh-CN" altLang="en-US" sz="2000" dirty="0" smtClean="0">
                <a:latin typeface="Symbol" panose="05050102010706020507" pitchFamily="18" charset="2"/>
              </a:rPr>
              <a:t>，</a:t>
            </a:r>
            <a:r>
              <a:rPr lang="zh-CN" altLang="en-US" sz="2000" dirty="0">
                <a:latin typeface="Symbol" panose="05050102010706020507" pitchFamily="18" charset="2"/>
              </a:rPr>
              <a:t>电荷只能稳定地分布于其表</a:t>
            </a:r>
            <a:r>
              <a:rPr lang="zh-CN" altLang="en-US" sz="2000" dirty="0">
                <a:latin typeface="Times New Roman" panose="02020603050405020304" pitchFamily="18" charset="0"/>
              </a:rPr>
              <a:t>面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.</a:t>
            </a:r>
          </a:p>
          <a:p>
            <a:r>
              <a:rPr lang="zh-CN" altLang="en-US" sz="2000" dirty="0">
                <a:solidFill>
                  <a:srgbClr val="FF0000"/>
                </a:solidFill>
              </a:rPr>
              <a:t>推论二：</a:t>
            </a:r>
            <a:r>
              <a:rPr lang="zh-CN" altLang="en-US" sz="2000" dirty="0"/>
              <a:t>静电导体</a:t>
            </a:r>
            <a:r>
              <a:rPr lang="zh-CN" altLang="en-US" sz="2000" dirty="0" smtClean="0"/>
              <a:t>是</a:t>
            </a:r>
            <a:r>
              <a:rPr lang="zh-CN" altLang="en-US" sz="2000" u="sng" dirty="0" smtClean="0"/>
              <a:t>              </a:t>
            </a:r>
            <a:r>
              <a:rPr lang="zh-CN" altLang="en-US" sz="2000" dirty="0" smtClean="0"/>
              <a:t>，</a:t>
            </a:r>
            <a:r>
              <a:rPr lang="zh-CN" altLang="en-US" sz="2000" dirty="0"/>
              <a:t>其表面</a:t>
            </a:r>
            <a:r>
              <a:rPr lang="zh-CN" altLang="en-US" sz="2000" dirty="0" smtClean="0"/>
              <a:t>是</a:t>
            </a:r>
            <a:r>
              <a:rPr lang="zh-CN" altLang="en-US" sz="2000" u="sng" dirty="0" smtClean="0"/>
              <a:t>              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推论</a:t>
            </a:r>
            <a:r>
              <a:rPr lang="zh-CN" altLang="en-US" sz="2000" dirty="0">
                <a:solidFill>
                  <a:srgbClr val="FF0000"/>
                </a:solidFill>
              </a:rPr>
              <a:t>三：</a:t>
            </a:r>
            <a:r>
              <a:rPr lang="zh-CN" altLang="en-US" sz="2000" dirty="0"/>
              <a:t>导体表面外側的电场强度</a:t>
            </a:r>
            <a:r>
              <a:rPr lang="en-US" altLang="zh-CN" sz="2000" i="1" dirty="0"/>
              <a:t>E</a:t>
            </a:r>
            <a:r>
              <a:rPr lang="zh-CN" altLang="en-US" sz="2000" dirty="0" smtClean="0"/>
              <a:t>只有</a:t>
            </a:r>
            <a:r>
              <a:rPr lang="zh-CN" altLang="en-US" sz="2000" u="sng" dirty="0" smtClean="0"/>
              <a:t>         </a:t>
            </a:r>
            <a:r>
              <a:rPr lang="zh-CN" altLang="en-US" sz="2000" dirty="0" smtClean="0"/>
              <a:t>分量</a:t>
            </a:r>
            <a:r>
              <a:rPr lang="zh-CN" altLang="en-US" sz="2000" dirty="0"/>
              <a:t>，且与该处的电荷面密度</a:t>
            </a:r>
            <a:r>
              <a:rPr lang="en-US" altLang="zh-CN" sz="2000" i="1" dirty="0">
                <a:latin typeface="Symbol" panose="05050102010706020507" pitchFamily="18" charset="2"/>
              </a:rPr>
              <a:t>s </a:t>
            </a:r>
            <a:r>
              <a:rPr lang="zh-CN" altLang="en-US" sz="2000" dirty="0">
                <a:latin typeface="Symbol" panose="05050102010706020507" pitchFamily="18" charset="2"/>
              </a:rPr>
              <a:t>成正比</a:t>
            </a:r>
            <a:r>
              <a:rPr lang="en-US" altLang="zh-CN" sz="2000" dirty="0"/>
              <a:t>.</a:t>
            </a:r>
            <a:endParaRPr lang="zh-CN" altLang="en-US" sz="2000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4748" y="4059198"/>
            <a:ext cx="8763000" cy="1960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zh-CN" altLang="en-US" sz="3200" kern="0" dirty="0" smtClean="0">
                <a:solidFill>
                  <a:srgbClr val="0033CC"/>
                </a:solidFill>
              </a:rPr>
              <a:t>（</a:t>
            </a:r>
            <a:r>
              <a:rPr lang="en-US" altLang="zh-CN" sz="3200" kern="0" dirty="0" smtClean="0">
                <a:solidFill>
                  <a:srgbClr val="0033CC"/>
                </a:solidFill>
              </a:rPr>
              <a:t>2</a:t>
            </a:r>
            <a:r>
              <a:rPr lang="zh-CN" altLang="en-US" sz="3200" kern="0" dirty="0" smtClean="0">
                <a:solidFill>
                  <a:srgbClr val="0033CC"/>
                </a:solidFill>
              </a:rPr>
              <a:t>）导体</a:t>
            </a:r>
            <a:r>
              <a:rPr lang="zh-CN" altLang="en-US" sz="3200" kern="0" dirty="0" smtClean="0">
                <a:solidFill>
                  <a:srgbClr val="792B25"/>
                </a:solidFill>
              </a:rPr>
              <a:t>表面曲率</a:t>
            </a:r>
            <a:r>
              <a:rPr lang="zh-CN" altLang="en-US" sz="3200" kern="0" dirty="0" smtClean="0">
                <a:solidFill>
                  <a:srgbClr val="0033CC"/>
                </a:solidFill>
              </a:rPr>
              <a:t>对电荷分布和场强的影响、</a:t>
            </a:r>
            <a:br>
              <a:rPr lang="zh-CN" altLang="en-US" sz="3200" kern="0" dirty="0" smtClean="0">
                <a:solidFill>
                  <a:srgbClr val="0033CC"/>
                </a:solidFill>
              </a:rPr>
            </a:br>
            <a:r>
              <a:rPr lang="zh-CN" altLang="en-US" sz="3200" kern="0" dirty="0" smtClean="0">
                <a:solidFill>
                  <a:srgbClr val="0033CC"/>
                </a:solidFill>
              </a:rPr>
              <a:t>尖端放电现象。</a:t>
            </a:r>
            <a:r>
              <a:rPr lang="zh-CN" altLang="en-US" sz="2000" kern="0" dirty="0" smtClean="0">
                <a:solidFill>
                  <a:schemeClr val="tx1"/>
                </a:solidFill>
              </a:rPr>
              <a:t>（功函数：不同材料的不同晶面，电子从费米面到真空之间的能力带隙不同</a:t>
            </a:r>
            <a:r>
              <a:rPr lang="en-US" altLang="zh-CN" sz="2000" kern="0" dirty="0" smtClean="0">
                <a:solidFill>
                  <a:schemeClr val="tx1"/>
                </a:solidFill>
              </a:rPr>
              <a:t>,</a:t>
            </a:r>
            <a:r>
              <a:rPr lang="zh-CN" altLang="en-US" sz="2000" kern="0" dirty="0" smtClean="0">
                <a:solidFill>
                  <a:schemeClr val="tx1"/>
                </a:solidFill>
              </a:rPr>
              <a:t>光电效应）</a:t>
            </a:r>
            <a:endParaRPr lang="en-US" altLang="zh-CN" sz="3200" kern="0" dirty="0" smtClean="0">
              <a:solidFill>
                <a:schemeClr val="tx1"/>
              </a:solidFill>
            </a:endParaRPr>
          </a:p>
          <a:p>
            <a:pPr algn="just" eaLnBrk="1" hangingPunct="1"/>
            <a:r>
              <a:rPr lang="en-US" altLang="zh-CN" sz="3200" b="0" kern="0" dirty="0" smtClean="0">
                <a:solidFill>
                  <a:srgbClr val="0033CC"/>
                </a:solidFill>
              </a:rPr>
              <a:t>           </a:t>
            </a:r>
            <a:endParaRPr lang="zh-CN" altLang="en-US" sz="3200" b="0" kern="0" dirty="0" smtClean="0">
              <a:solidFill>
                <a:srgbClr val="0033CC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876800" y="1926462"/>
            <a:ext cx="2012861" cy="4282975"/>
            <a:chOff x="4876800" y="1926462"/>
            <a:chExt cx="2012861" cy="4282975"/>
          </a:xfrm>
        </p:grpSpPr>
        <p:sp>
          <p:nvSpPr>
            <p:cNvPr id="7" name="下箭头 6"/>
            <p:cNvSpPr/>
            <p:nvPr/>
          </p:nvSpPr>
          <p:spPr bwMode="auto">
            <a:xfrm rot="1487389">
              <a:off x="6432461" y="1926462"/>
              <a:ext cx="457200" cy="3886200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876800" y="5686217"/>
              <a:ext cx="1627369" cy="52322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sz="2800" dirty="0" smtClean="0"/>
                <a:t>静电屏蔽</a:t>
              </a:r>
              <a:endParaRPr lang="zh-CN" altLang="en-US" sz="2800" dirty="0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4319596" y="2519948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33CC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处处为零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2438400" y="2819400"/>
            <a:ext cx="3101831" cy="387231"/>
            <a:chOff x="2438400" y="2819400"/>
            <a:chExt cx="3101831" cy="387231"/>
          </a:xfrm>
        </p:grpSpPr>
        <p:sp>
          <p:nvSpPr>
            <p:cNvPr id="11" name="矩形 10"/>
            <p:cNvSpPr/>
            <p:nvPr/>
          </p:nvSpPr>
          <p:spPr>
            <a:xfrm>
              <a:off x="2438400" y="2819400"/>
              <a:ext cx="88197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0033CC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等势体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4658258" y="2837299"/>
              <a:ext cx="88197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0033CC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等势面</a:t>
              </a:r>
            </a:p>
          </p:txBody>
        </p:sp>
      </p:grpSp>
      <p:sp>
        <p:nvSpPr>
          <p:cNvPr id="13" name="矩形 12"/>
          <p:cNvSpPr/>
          <p:nvPr/>
        </p:nvSpPr>
        <p:spPr>
          <a:xfrm>
            <a:off x="4608051" y="3168764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33CC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法向</a:t>
            </a:r>
          </a:p>
        </p:txBody>
      </p:sp>
    </p:spTree>
    <p:extLst>
      <p:ext uri="{BB962C8B-B14F-4D97-AF65-F5344CB8AC3E}">
        <p14:creationId xmlns:p14="http://schemas.microsoft.com/office/powerpoint/2010/main" val="3099072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目前为止，我们已经学了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电荷 </a:t>
            </a:r>
            <a:r>
              <a:rPr lang="en-US" altLang="zh-CN" dirty="0" smtClean="0">
                <a:sym typeface="Wingdings" panose="05000000000000000000" pitchFamily="2" charset="2"/>
              </a:rPr>
              <a:t> </a:t>
            </a:r>
            <a:r>
              <a:rPr lang="zh-CN" altLang="en-US" dirty="0" smtClean="0">
                <a:sym typeface="Wingdings" panose="05000000000000000000" pitchFamily="2" charset="2"/>
              </a:rPr>
              <a:t>静电场 </a:t>
            </a:r>
            <a:r>
              <a:rPr lang="en-US" altLang="zh-CN" dirty="0" smtClean="0">
                <a:sym typeface="Wingdings" panose="05000000000000000000" pitchFamily="2" charset="2"/>
              </a:rPr>
              <a:t></a:t>
            </a:r>
            <a:r>
              <a:rPr lang="zh-CN" altLang="en-US" dirty="0" smtClean="0"/>
              <a:t>电荷</a:t>
            </a:r>
            <a:endParaRPr lang="en-US" altLang="zh-CN" dirty="0" smtClean="0"/>
          </a:p>
          <a:p>
            <a:r>
              <a:rPr lang="zh-CN" altLang="en-US" dirty="0" smtClean="0"/>
              <a:t>特定形状的带电体（电荷分布）</a:t>
            </a:r>
            <a:endParaRPr lang="en-US" altLang="zh-CN" dirty="0" smtClean="0"/>
          </a:p>
          <a:p>
            <a:r>
              <a:rPr lang="zh-CN" altLang="en-US" dirty="0" smtClean="0"/>
              <a:t>电场强度 （及电场叠加原理）</a:t>
            </a:r>
            <a:endParaRPr lang="en-US" altLang="zh-CN" dirty="0" smtClean="0"/>
          </a:p>
          <a:p>
            <a:r>
              <a:rPr lang="zh-CN" altLang="en-US" dirty="0" smtClean="0"/>
              <a:t>高斯定理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环路积分定理 </a:t>
            </a:r>
            <a:r>
              <a:rPr lang="zh-CN" altLang="en-US" sz="2000" dirty="0" smtClean="0"/>
              <a:t>（电场的有源性及保守性）</a:t>
            </a:r>
            <a:endParaRPr lang="en-US" altLang="zh-CN" dirty="0" smtClean="0"/>
          </a:p>
          <a:p>
            <a:r>
              <a:rPr lang="zh-CN" altLang="en-US" dirty="0" smtClean="0"/>
              <a:t>电势</a:t>
            </a:r>
            <a:endParaRPr lang="en-US" altLang="zh-CN" dirty="0" smtClean="0"/>
          </a:p>
          <a:p>
            <a:r>
              <a:rPr lang="zh-CN" altLang="en-US" dirty="0" smtClean="0"/>
              <a:t>静电能及能量密度</a:t>
            </a:r>
            <a:endParaRPr lang="en-US" altLang="zh-CN" dirty="0" smtClean="0"/>
          </a:p>
          <a:p>
            <a:r>
              <a:rPr lang="zh-CN" altLang="en-US" dirty="0" smtClean="0"/>
              <a:t>电容</a:t>
            </a:r>
            <a:endParaRPr lang="en-US" altLang="zh-CN" dirty="0" smtClean="0"/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9DF3BB4-BD0F-4269-99E5-DFA922F101C8}" type="slidenum">
              <a:rPr lang="en-US" altLang="zh-CN" b="0"/>
              <a:pPr/>
              <a:t>7</a:t>
            </a:fld>
            <a:endParaRPr lang="en-US" altLang="zh-CN" b="0"/>
          </a:p>
        </p:txBody>
      </p:sp>
      <p:graphicFrame>
        <p:nvGraphicFramePr>
          <p:cNvPr id="6" name="Object 21"/>
          <p:cNvGraphicFramePr>
            <a:graphicFrameLocks noChangeAspect="1"/>
          </p:cNvGraphicFramePr>
          <p:nvPr/>
        </p:nvGraphicFramePr>
        <p:xfrm>
          <a:off x="6553200" y="2743200"/>
          <a:ext cx="22780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74" name="Equation" r:id="rId4" imgW="1892300" imgH="457200" progId="Equation.3">
                  <p:embed/>
                </p:oleObj>
              </mc:Choice>
              <mc:Fallback>
                <p:oleObj name="Equation" r:id="rId4" imgW="1892300" imgH="457200" progId="Equation.3">
                  <p:embed/>
                  <p:pic>
                    <p:nvPicPr>
                      <p:cNvPr id="6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743200"/>
                        <a:ext cx="2278063" cy="5334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2286000" y="3908425"/>
            <a:ext cx="4953000" cy="500063"/>
            <a:chOff x="2286000" y="3907971"/>
            <a:chExt cx="4953000" cy="500118"/>
          </a:xfrm>
        </p:grpSpPr>
        <p:graphicFrame>
          <p:nvGraphicFramePr>
            <p:cNvPr id="5132" name="Object 6"/>
            <p:cNvGraphicFramePr>
              <a:graphicFrameLocks noChangeAspect="1"/>
            </p:cNvGraphicFramePr>
            <p:nvPr/>
          </p:nvGraphicFramePr>
          <p:xfrm>
            <a:off x="2286000" y="3907971"/>
            <a:ext cx="2648706" cy="5001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875" name="公式" r:id="rId6" imgW="2273300" imgH="431800" progId="Equation.3">
                    <p:embed/>
                  </p:oleObj>
                </mc:Choice>
                <mc:Fallback>
                  <p:oleObj name="公式" r:id="rId6" imgW="2273300" imgH="431800" progId="Equation.3">
                    <p:embed/>
                    <p:pic>
                      <p:nvPicPr>
                        <p:cNvPr id="5132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6000" y="3907971"/>
                          <a:ext cx="2648706" cy="500118"/>
                        </a:xfrm>
                        <a:prstGeom prst="rect">
                          <a:avLst/>
                        </a:prstGeom>
                        <a:solidFill>
                          <a:srgbClr val="FFFFCC"/>
                        </a:solidFill>
                        <a:ln w="9525">
                          <a:solidFill>
                            <a:schemeClr val="accent1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3" name="Object 15"/>
            <p:cNvGraphicFramePr>
              <a:graphicFrameLocks noChangeAspect="1"/>
            </p:cNvGraphicFramePr>
            <p:nvPr/>
          </p:nvGraphicFramePr>
          <p:xfrm>
            <a:off x="5410200" y="3910450"/>
            <a:ext cx="1828800" cy="467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876" name="Equation" r:id="rId8" imgW="647419" imgH="203112" progId="Equation.3">
                    <p:embed/>
                  </p:oleObj>
                </mc:Choice>
                <mc:Fallback>
                  <p:oleObj name="Equation" r:id="rId8" imgW="647419" imgH="203112" progId="Equation.3">
                    <p:embed/>
                    <p:pic>
                      <p:nvPicPr>
                        <p:cNvPr id="5133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10200" y="3910450"/>
                          <a:ext cx="1828800" cy="467227"/>
                        </a:xfrm>
                        <a:prstGeom prst="rect">
                          <a:avLst/>
                        </a:prstGeom>
                        <a:solidFill>
                          <a:srgbClr val="CCFFFF"/>
                        </a:solidFill>
                        <a:ln w="9525">
                          <a:solidFill>
                            <a:schemeClr val="accent1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4476750" y="4548188"/>
            <a:ext cx="2743200" cy="542925"/>
            <a:chOff x="4477139" y="4548069"/>
            <a:chExt cx="2743200" cy="542925"/>
          </a:xfrm>
        </p:grpSpPr>
        <p:graphicFrame>
          <p:nvGraphicFramePr>
            <p:cNvPr id="5130" name="Object 4"/>
            <p:cNvGraphicFramePr>
              <a:graphicFrameLocks noChangeAspect="1"/>
            </p:cNvGraphicFramePr>
            <p:nvPr/>
          </p:nvGraphicFramePr>
          <p:xfrm>
            <a:off x="4477139" y="4548069"/>
            <a:ext cx="1447800" cy="542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877" name="公式" r:id="rId10" imgW="939392" imgH="431613" progId="Equation.3">
                    <p:embed/>
                  </p:oleObj>
                </mc:Choice>
                <mc:Fallback>
                  <p:oleObj name="公式" r:id="rId10" imgW="939392" imgH="431613" progId="Equation.3">
                    <p:embed/>
                    <p:pic>
                      <p:nvPicPr>
                        <p:cNvPr id="513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7139" y="4548069"/>
                          <a:ext cx="1447800" cy="542925"/>
                        </a:xfrm>
                        <a:prstGeom prst="rect">
                          <a:avLst/>
                        </a:prstGeom>
                        <a:solidFill>
                          <a:srgbClr val="CCFFFF"/>
                        </a:solidFill>
                        <a:ln w="9525">
                          <a:solidFill>
                            <a:schemeClr val="accent1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1" name="Object 48"/>
            <p:cNvGraphicFramePr>
              <a:graphicFrameLocks noChangeAspect="1"/>
            </p:cNvGraphicFramePr>
            <p:nvPr/>
          </p:nvGraphicFramePr>
          <p:xfrm>
            <a:off x="6110677" y="4552522"/>
            <a:ext cx="1109662" cy="5384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878" name="公式" r:id="rId12" imgW="838080" imgH="406080" progId="Equation.3">
                    <p:embed/>
                  </p:oleObj>
                </mc:Choice>
                <mc:Fallback>
                  <p:oleObj name="公式" r:id="rId12" imgW="838080" imgH="406080" progId="Equation.3">
                    <p:embed/>
                    <p:pic>
                      <p:nvPicPr>
                        <p:cNvPr id="5131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10677" y="4552522"/>
                          <a:ext cx="1109662" cy="538472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 w="9525">
                          <a:solidFill>
                            <a:schemeClr val="accent1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" name="Object 4"/>
          <p:cNvGraphicFramePr>
            <a:graphicFrameLocks noChangeAspect="1"/>
          </p:cNvGraphicFramePr>
          <p:nvPr/>
        </p:nvGraphicFramePr>
        <p:xfrm>
          <a:off x="2263775" y="5130800"/>
          <a:ext cx="147002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79" name="公式" r:id="rId14" imgW="1066800" imgH="431800" progId="Equation.3">
                  <p:embed/>
                </p:oleObj>
              </mc:Choice>
              <mc:Fallback>
                <p:oleObj name="公式" r:id="rId14" imgW="1066800" imgH="431800" progId="Equation.3">
                  <p:embed/>
                  <p:pic>
                    <p:nvPicPr>
                      <p:cNvPr id="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3775" y="5130800"/>
                        <a:ext cx="1470025" cy="593725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50000">
                            <a:srgbClr val="FFFFFF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487279" y="5734398"/>
            <a:ext cx="34147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lang="zh-CN" altLang="en-US" sz="3200" kern="0" dirty="0">
                <a:solidFill>
                  <a:srgbClr val="000000"/>
                </a:solidFill>
                <a:latin typeface="Times New Roman"/>
                <a:ea typeface="宋体"/>
              </a:rPr>
              <a:t>静电场中的导体</a:t>
            </a:r>
          </a:p>
        </p:txBody>
      </p:sp>
    </p:spTree>
    <p:extLst>
      <p:ext uri="{BB962C8B-B14F-4D97-AF65-F5344CB8AC3E}">
        <p14:creationId xmlns:p14="http://schemas.microsoft.com/office/powerpoint/2010/main" val="2941061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5002553-B727-46A3-9060-B3A29B8711ED}" type="slidenum">
              <a:rPr lang="en-US" altLang="zh-CN" sz="800" b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800" b="0">
              <a:latin typeface="Arial" panose="020B0604020202020204" pitchFamily="34" charset="0"/>
            </a:endParaRPr>
          </a:p>
        </p:txBody>
      </p:sp>
      <p:sp>
        <p:nvSpPr>
          <p:cNvPr id="1208322" name="Rectangle 2"/>
          <p:cNvSpPr>
            <a:spLocks noChangeArrowheads="1"/>
          </p:cNvSpPr>
          <p:nvPr/>
        </p:nvSpPr>
        <p:spPr bwMode="auto">
          <a:xfrm>
            <a:off x="1676400" y="457200"/>
            <a:ext cx="60753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>
              <a:defRPr/>
            </a:pPr>
            <a:r>
              <a:rPr kumimoji="1" lang="zh-CN" altLang="en-US" sz="36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静电场中的电介质　</a:t>
            </a:r>
            <a:r>
              <a:rPr kumimoji="1" lang="en-US" altLang="zh-CN" sz="24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P224</a:t>
            </a:r>
          </a:p>
        </p:txBody>
      </p:sp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457200" y="1676400"/>
            <a:ext cx="784225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zh-CN" altLang="en-US" sz="2800" dirty="0">
                <a:solidFill>
                  <a:srgbClr val="000066"/>
                </a:solidFill>
                <a:latin typeface="宋体" panose="02010600030101010101" pitchFamily="2" charset="-122"/>
              </a:rPr>
              <a:t>电介质：</a:t>
            </a:r>
            <a:r>
              <a:rPr kumimoji="1" lang="zh-CN" altLang="en-US" sz="2800" dirty="0">
                <a:latin typeface="宋体" panose="02010600030101010101" pitchFamily="2" charset="-122"/>
              </a:rPr>
              <a:t>电阻率很大</a:t>
            </a:r>
            <a:r>
              <a:rPr kumimoji="1" lang="en-US" altLang="zh-CN" sz="2800" dirty="0">
                <a:latin typeface="宋体" panose="02010600030101010101" pitchFamily="2" charset="-122"/>
              </a:rPr>
              <a:t>,</a:t>
            </a:r>
            <a:r>
              <a:rPr kumimoji="1" lang="zh-CN" altLang="en-US" sz="2800" dirty="0">
                <a:latin typeface="宋体" panose="02010600030101010101" pitchFamily="2" charset="-122"/>
              </a:rPr>
              <a:t>导电能力很差的物质</a:t>
            </a:r>
            <a:r>
              <a:rPr kumimoji="1" lang="zh-CN" altLang="en-US" sz="2800" dirty="0" smtClean="0">
                <a:latin typeface="宋体" panose="02010600030101010101" pitchFamily="2" charset="-122"/>
              </a:rPr>
              <a:t>。如陶瓷、玻璃、橡胶、大理石、煤油等等。其体内没有多少自由电荷，电子处于束缚态。</a:t>
            </a:r>
            <a:endParaRPr kumimoji="1" lang="en-US" altLang="zh-CN" sz="2800" dirty="0" smtClean="0">
              <a:latin typeface="宋体" panose="02010600030101010101" pitchFamily="2" charset="-122"/>
            </a:endParaRP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57200" y="3886200"/>
            <a:ext cx="80010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 dirty="0">
                <a:solidFill>
                  <a:srgbClr val="000066"/>
                </a:solidFill>
                <a:latin typeface="Arial" panose="020B0604020202020204" pitchFamily="34" charset="0"/>
              </a:rPr>
              <a:t>电介质的极化</a:t>
            </a:r>
            <a:r>
              <a:rPr lang="zh-CN" altLang="en-US" sz="2800" dirty="0" smtClean="0">
                <a:solidFill>
                  <a:srgbClr val="000066"/>
                </a:solidFill>
                <a:latin typeface="Arial" panose="020B0604020202020204" pitchFamily="34" charset="0"/>
              </a:rPr>
              <a:t>：</a:t>
            </a:r>
            <a:r>
              <a:rPr lang="zh-CN" altLang="en-US" sz="2800" dirty="0" smtClean="0">
                <a:latin typeface="Arial" panose="020B0604020202020204" pitchFamily="34" charset="0"/>
              </a:rPr>
              <a:t>当</a:t>
            </a:r>
            <a:r>
              <a:rPr lang="zh-CN" altLang="en-US" sz="2800" dirty="0">
                <a:latin typeface="Arial" panose="020B0604020202020204" pitchFamily="34" charset="0"/>
              </a:rPr>
              <a:t>电介质处于电场中达到静电平衡时，在电介质的表面层或电介质体内会出现电荷，这种现象就叫电介质的极化。</a:t>
            </a:r>
          </a:p>
        </p:txBody>
      </p:sp>
      <p:sp>
        <p:nvSpPr>
          <p:cNvPr id="2" name="矩形 1"/>
          <p:cNvSpPr/>
          <p:nvPr/>
        </p:nvSpPr>
        <p:spPr>
          <a:xfrm>
            <a:off x="457200" y="3555831"/>
            <a:ext cx="72183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66"/>
                </a:solidFill>
              </a:rPr>
              <a:t>电介质在外电场中也会受电场影响，电荷会重新</a:t>
            </a:r>
            <a:r>
              <a:rPr lang="zh-CN" altLang="en-US" dirty="0" smtClean="0">
                <a:solidFill>
                  <a:srgbClr val="000066"/>
                </a:solidFill>
              </a:rPr>
              <a:t>分布</a:t>
            </a:r>
            <a:r>
              <a:rPr lang="en-US" altLang="zh-CN" dirty="0" smtClean="0">
                <a:solidFill>
                  <a:srgbClr val="000066"/>
                </a:solidFill>
              </a:rPr>
              <a:t>: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5DABD0-61DC-49D7-8927-2450EE104127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31185"/>
            <a:ext cx="5867400" cy="627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52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中大模板">
  <a:themeElements>
    <a:clrScheme name="中大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中大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中大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大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大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大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大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大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大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大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大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大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大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大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冲动型模板">
  <a:themeElements>
    <a:clrScheme name="冲动型模板 2">
      <a:dk1>
        <a:srgbClr val="000000"/>
      </a:dk1>
      <a:lt1>
        <a:srgbClr val="FFFFFF"/>
      </a:lt1>
      <a:dk2>
        <a:srgbClr val="000066"/>
      </a:dk2>
      <a:lt2>
        <a:srgbClr val="FFCC66"/>
      </a:lt2>
      <a:accent1>
        <a:srgbClr val="FF9900"/>
      </a:accent1>
      <a:accent2>
        <a:srgbClr val="000044"/>
      </a:accent2>
      <a:accent3>
        <a:srgbClr val="AAAAB8"/>
      </a:accent3>
      <a:accent4>
        <a:srgbClr val="DADADA"/>
      </a:accent4>
      <a:accent5>
        <a:srgbClr val="FFCAAA"/>
      </a:accent5>
      <a:accent6>
        <a:srgbClr val="00003D"/>
      </a:accent6>
      <a:hlink>
        <a:srgbClr val="3366FF"/>
      </a:hlink>
      <a:folHlink>
        <a:srgbClr val="FFFF00"/>
      </a:folHlink>
    </a:clrScheme>
    <a:fontScheme name="冲动型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冲动型模板 1">
        <a:dk1>
          <a:srgbClr val="000000"/>
        </a:dk1>
        <a:lt1>
          <a:srgbClr val="CCECFF"/>
        </a:lt1>
        <a:dk2>
          <a:srgbClr val="000066"/>
        </a:dk2>
        <a:lt2>
          <a:srgbClr val="6699FF"/>
        </a:lt2>
        <a:accent1>
          <a:srgbClr val="33CCCC"/>
        </a:accent1>
        <a:accent2>
          <a:srgbClr val="0099FF"/>
        </a:accent2>
        <a:accent3>
          <a:srgbClr val="E2F4FF"/>
        </a:accent3>
        <a:accent4>
          <a:srgbClr val="000000"/>
        </a:accent4>
        <a:accent5>
          <a:srgbClr val="ADE2E2"/>
        </a:accent5>
        <a:accent6>
          <a:srgbClr val="008AE7"/>
        </a:accent6>
        <a:hlink>
          <a:srgbClr val="FFFFFF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冲动型模板 2">
        <a:dk1>
          <a:srgbClr val="000000"/>
        </a:dk1>
        <a:lt1>
          <a:srgbClr val="FFFFFF"/>
        </a:lt1>
        <a:dk2>
          <a:srgbClr val="000066"/>
        </a:dk2>
        <a:lt2>
          <a:srgbClr val="FFCC66"/>
        </a:lt2>
        <a:accent1>
          <a:srgbClr val="FF9900"/>
        </a:accent1>
        <a:accent2>
          <a:srgbClr val="000044"/>
        </a:accent2>
        <a:accent3>
          <a:srgbClr val="AAAAB8"/>
        </a:accent3>
        <a:accent4>
          <a:srgbClr val="DADADA"/>
        </a:accent4>
        <a:accent5>
          <a:srgbClr val="FFCAAA"/>
        </a:accent5>
        <a:accent6>
          <a:srgbClr val="00003D"/>
        </a:accent6>
        <a:hlink>
          <a:srgbClr val="3366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冲动型模板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AEAEAE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冲动型模板 4">
        <a:dk1>
          <a:srgbClr val="000000"/>
        </a:dk1>
        <a:lt1>
          <a:srgbClr val="FFFFFF"/>
        </a:lt1>
        <a:dk2>
          <a:srgbClr val="660033"/>
        </a:dk2>
        <a:lt2>
          <a:srgbClr val="FFCC66"/>
        </a:lt2>
        <a:accent1>
          <a:srgbClr val="FF9900"/>
        </a:accent1>
        <a:accent2>
          <a:srgbClr val="440022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3D001E"/>
        </a:accent6>
        <a:hlink>
          <a:srgbClr val="B20059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冲动型模板 5">
        <a:dk1>
          <a:srgbClr val="000000"/>
        </a:dk1>
        <a:lt1>
          <a:srgbClr val="FFFFFF"/>
        </a:lt1>
        <a:dk2>
          <a:srgbClr val="663300"/>
        </a:dk2>
        <a:lt2>
          <a:srgbClr val="FFCC66"/>
        </a:lt2>
        <a:accent1>
          <a:srgbClr val="FF9900"/>
        </a:accent1>
        <a:accent2>
          <a:srgbClr val="361B00"/>
        </a:accent2>
        <a:accent3>
          <a:srgbClr val="B8ADAA"/>
        </a:accent3>
        <a:accent4>
          <a:srgbClr val="DADADA"/>
        </a:accent4>
        <a:accent5>
          <a:srgbClr val="FFCAAA"/>
        </a:accent5>
        <a:accent6>
          <a:srgbClr val="301700"/>
        </a:accent6>
        <a:hlink>
          <a:srgbClr val="996633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冲动型模板 6">
        <a:dk1>
          <a:srgbClr val="000000"/>
        </a:dk1>
        <a:lt1>
          <a:srgbClr val="FFFFFF"/>
        </a:lt1>
        <a:dk2>
          <a:srgbClr val="003300"/>
        </a:dk2>
        <a:lt2>
          <a:srgbClr val="FFCC66"/>
        </a:lt2>
        <a:accent1>
          <a:srgbClr val="CC9900"/>
        </a:accent1>
        <a:accent2>
          <a:srgbClr val="001600"/>
        </a:accent2>
        <a:accent3>
          <a:srgbClr val="AAADAA"/>
        </a:accent3>
        <a:accent4>
          <a:srgbClr val="DADADA"/>
        </a:accent4>
        <a:accent5>
          <a:srgbClr val="E2CAAA"/>
        </a:accent5>
        <a:accent6>
          <a:srgbClr val="001300"/>
        </a:accent6>
        <a:hlink>
          <a:srgbClr val="0066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中大测中模板</Template>
  <TotalTime>19309</TotalTime>
  <Words>2336</Words>
  <Application>Microsoft Office PowerPoint</Application>
  <PresentationFormat>全屏显示(4:3)</PresentationFormat>
  <Paragraphs>285</Paragraphs>
  <Slides>39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39</vt:i4>
      </vt:variant>
    </vt:vector>
  </HeadingPairs>
  <TitlesOfParts>
    <vt:vector size="53" baseType="lpstr">
      <vt:lpstr>AcmoSSK</vt:lpstr>
      <vt:lpstr>方正姚体</vt:lpstr>
      <vt:lpstr>黑体</vt:lpstr>
      <vt:lpstr>宋体</vt:lpstr>
      <vt:lpstr>Arial</vt:lpstr>
      <vt:lpstr>Symbol</vt:lpstr>
      <vt:lpstr>Times New Roman</vt:lpstr>
      <vt:lpstr>Wingdings</vt:lpstr>
      <vt:lpstr>中大模板</vt:lpstr>
      <vt:lpstr>冲动型模板</vt:lpstr>
      <vt:lpstr>Equation</vt:lpstr>
      <vt:lpstr>公式</vt:lpstr>
      <vt:lpstr>Image</vt:lpstr>
      <vt:lpstr>Equation.3</vt:lpstr>
      <vt:lpstr>电磁学</vt:lpstr>
      <vt:lpstr>回顾</vt:lpstr>
      <vt:lpstr>PowerPoint 演示文稿</vt:lpstr>
      <vt:lpstr>关于电磁质量</vt:lpstr>
      <vt:lpstr>目前为止，我们已经学了</vt:lpstr>
      <vt:lpstr>静电平衡的导体</vt:lpstr>
      <vt:lpstr>目前为止，我们已经学了</vt:lpstr>
      <vt:lpstr>PowerPoint 演示文稿</vt:lpstr>
      <vt:lpstr>PowerPoint 演示文稿</vt:lpstr>
      <vt:lpstr>PowerPoint 演示文稿</vt:lpstr>
      <vt:lpstr>PowerPoint 演示文稿</vt:lpstr>
      <vt:lpstr>1.电介质受静电场作用:电介质极化</vt:lpstr>
      <vt:lpstr>    有极分子电介质的“取向极化”     有极分子电介质在外部电场作用下，每个分子电偶极矩P 都受到力矩L=p×E 的作用而倾向于转向外电场方向排列，因而显示出宏观电偶极矩.     </vt:lpstr>
      <vt:lpstr>二、极化强度与极化电荷     ( 教材P181)</vt:lpstr>
      <vt:lpstr>     设介质单位体积内含n个分子，每个分子的电偶极矩为p =q l ，按定义(4.1-1)，极化强度就是                                                                                                   (4.1-2)</vt:lpstr>
      <vt:lpstr>      我们将此式对介质内任一闭合曲面S 积分，便有                                                                                                (4.1-3) </vt:lpstr>
      <vt:lpstr>极化电荷在介质表面的分布（教材P184）.</vt:lpstr>
      <vt:lpstr>     [例4-1]均匀极化的介质球的极化电荷分布（教材P184）</vt:lpstr>
      <vt:lpstr>   [例4-2] 沿其长度方向均匀极化及非均匀极化的介质圆柱.</vt:lpstr>
      <vt:lpstr>    图4-6（b）表示介质柱的极化是非均匀的，假定沿着长度的方向，其极化强度为         ，A是常数.</vt:lpstr>
      <vt:lpstr>小结</vt:lpstr>
      <vt:lpstr>3.极化电荷的电场    （P229）</vt:lpstr>
      <vt:lpstr>　　极化介质棒产生的电场E'，反过来又作用于导体球壳的电荷并使之偏离球对称分布，于是E0不再具有球对称性.</vt:lpstr>
      <vt:lpstr>    [例]设一个无限大平行板电容器两极板的距离为l，利用电源给它充电.然后在电容器内插入一块厚度为 d 的无限大电介质平板，设它的极化强度矢量P处处相同并与电容器的极板垂直.    （另可参见P230例3）    （1）若保持电容器两极板 上的电荷面密度±sf不变，    （2）*或如果保持电容器两 极板的电势差△U=U+-U-不变， 求各点的总电场强度.</vt:lpstr>
      <vt:lpstr>PowerPoint 演示文稿</vt:lpstr>
      <vt:lpstr>                                             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The end.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 GUO</dc:creator>
  <cp:lastModifiedBy>GUO DH</cp:lastModifiedBy>
  <cp:revision>1586</cp:revision>
  <cp:lastPrinted>1601-01-01T00:00:00Z</cp:lastPrinted>
  <dcterms:created xsi:type="dcterms:W3CDTF">1601-01-01T00:00:00Z</dcterms:created>
  <dcterms:modified xsi:type="dcterms:W3CDTF">2019-04-19T17:31:26Z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