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77" r:id="rId2"/>
    <p:sldMasterId id="2147483889" r:id="rId3"/>
    <p:sldMasterId id="2147483901" r:id="rId4"/>
  </p:sldMasterIdLst>
  <p:notesMasterIdLst>
    <p:notesMasterId r:id="rId77"/>
  </p:notesMasterIdLst>
  <p:sldIdLst>
    <p:sldId id="313" r:id="rId5"/>
    <p:sldId id="410" r:id="rId6"/>
    <p:sldId id="396" r:id="rId7"/>
    <p:sldId id="397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392" r:id="rId17"/>
    <p:sldId id="401" r:id="rId18"/>
    <p:sldId id="314" r:id="rId19"/>
    <p:sldId id="315" r:id="rId20"/>
    <p:sldId id="316" r:id="rId21"/>
    <p:sldId id="317" r:id="rId22"/>
    <p:sldId id="318" r:id="rId23"/>
    <p:sldId id="324" r:id="rId24"/>
    <p:sldId id="393" r:id="rId25"/>
    <p:sldId id="319" r:id="rId26"/>
    <p:sldId id="411" r:id="rId27"/>
    <p:sldId id="412" r:id="rId28"/>
    <p:sldId id="386" r:id="rId29"/>
    <p:sldId id="323" r:id="rId30"/>
    <p:sldId id="320" r:id="rId31"/>
    <p:sldId id="372" r:id="rId32"/>
    <p:sldId id="373" r:id="rId33"/>
    <p:sldId id="415" r:id="rId34"/>
    <p:sldId id="417" r:id="rId35"/>
    <p:sldId id="354" r:id="rId36"/>
    <p:sldId id="325" r:id="rId37"/>
    <p:sldId id="326" r:id="rId38"/>
    <p:sldId id="327" r:id="rId39"/>
    <p:sldId id="384" r:id="rId40"/>
    <p:sldId id="385" r:id="rId41"/>
    <p:sldId id="442" r:id="rId42"/>
    <p:sldId id="443" r:id="rId43"/>
    <p:sldId id="418" r:id="rId44"/>
    <p:sldId id="419" r:id="rId45"/>
    <p:sldId id="420" r:id="rId46"/>
    <p:sldId id="422" r:id="rId47"/>
    <p:sldId id="424" r:id="rId48"/>
    <p:sldId id="425" r:id="rId49"/>
    <p:sldId id="426" r:id="rId50"/>
    <p:sldId id="428" r:id="rId51"/>
    <p:sldId id="429" r:id="rId52"/>
    <p:sldId id="430" r:id="rId53"/>
    <p:sldId id="427" r:id="rId54"/>
    <p:sldId id="440" r:id="rId55"/>
    <p:sldId id="431" r:id="rId56"/>
    <p:sldId id="441" r:id="rId57"/>
    <p:sldId id="432" r:id="rId58"/>
    <p:sldId id="434" r:id="rId59"/>
    <p:sldId id="436" r:id="rId60"/>
    <p:sldId id="438" r:id="rId61"/>
    <p:sldId id="356" r:id="rId62"/>
    <p:sldId id="359" r:id="rId63"/>
    <p:sldId id="360" r:id="rId64"/>
    <p:sldId id="390" r:id="rId65"/>
    <p:sldId id="391" r:id="rId66"/>
    <p:sldId id="366" r:id="rId67"/>
    <p:sldId id="367" r:id="rId68"/>
    <p:sldId id="444" r:id="rId69"/>
    <p:sldId id="368" r:id="rId70"/>
    <p:sldId id="378" r:id="rId71"/>
    <p:sldId id="379" r:id="rId72"/>
    <p:sldId id="445" r:id="rId73"/>
    <p:sldId id="380" r:id="rId74"/>
    <p:sldId id="376" r:id="rId75"/>
    <p:sldId id="394" r:id="rId7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00CC"/>
    <a:srgbClr val="F1F1F1"/>
    <a:srgbClr val="FF00FF"/>
    <a:srgbClr val="FFFFFF"/>
    <a:srgbClr val="006600"/>
    <a:srgbClr val="792B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128" autoAdjust="0"/>
  </p:normalViewPr>
  <p:slideViewPr>
    <p:cSldViewPr>
      <p:cViewPr>
        <p:scale>
          <a:sx n="150" d="100"/>
          <a:sy n="150" d="100"/>
        </p:scale>
        <p:origin x="1506" y="-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2.wmf"/><Relationship Id="rId16" Type="http://schemas.openxmlformats.org/officeDocument/2006/relationships/image" Target="../media/image86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Relationship Id="rId4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87.wmf"/><Relationship Id="rId5" Type="http://schemas.openxmlformats.org/officeDocument/2006/relationships/image" Target="../media/image62.wmf"/><Relationship Id="rId4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61.wmf"/><Relationship Id="rId4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0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21.png"/><Relationship Id="rId1" Type="http://schemas.openxmlformats.org/officeDocument/2006/relationships/image" Target="../media/image110.wmf"/><Relationship Id="rId4" Type="http://schemas.openxmlformats.org/officeDocument/2006/relationships/image" Target="../media/image11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53.wmf"/><Relationship Id="rId4" Type="http://schemas.openxmlformats.org/officeDocument/2006/relationships/image" Target="../media/image11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0.wmf"/><Relationship Id="rId5" Type="http://schemas.openxmlformats.org/officeDocument/2006/relationships/image" Target="../media/image53.wmf"/><Relationship Id="rId4" Type="http://schemas.openxmlformats.org/officeDocument/2006/relationships/image" Target="../media/image55.wmf"/><Relationship Id="rId9" Type="http://schemas.openxmlformats.org/officeDocument/2006/relationships/image" Target="../media/image1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28.wmf"/><Relationship Id="rId7" Type="http://schemas.openxmlformats.org/officeDocument/2006/relationships/image" Target="../media/image138.wmf"/><Relationship Id="rId2" Type="http://schemas.openxmlformats.org/officeDocument/2006/relationships/image" Target="../media/image127.wmf"/><Relationship Id="rId1" Type="http://schemas.openxmlformats.org/officeDocument/2006/relationships/image" Target="../media/image134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png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AA1C942-C6D0-447C-96FB-8A1634706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1C942-C6D0-447C-96FB-8A163470651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1C942-C6D0-447C-96FB-8A163470651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B323F5-79E7-41C6-8038-28F2487D0F71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ED283E-5009-4A83-8FA9-BAB43BB92CCB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latin typeface="Arial" panose="020B0604020202020204" pitchFamily="34" charset="0"/>
              </a:rPr>
              <a:t>授课内容：</a:t>
            </a:r>
            <a:r>
              <a:rPr lang="zh-CN" altLang="en-US" smtClean="0">
                <a:latin typeface="Arial" panose="020B0604020202020204" pitchFamily="34" charset="0"/>
              </a:rPr>
              <a:t> 真空中的静电场只是一种最简单、最理想的情况，实际上电场中常有导体或电介质等实物物质。电场也是一种物质，当它们同处一个空间时，就会产生相互作用、相互影响。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  研究这种相互作用和相互影响的规律，不仅具有理论上的意义，在科技和生产中也有重要作用。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      为加深理解，设置有讨论题，点击“讨论”即可进入，讨论完后，又可以返回该页面。</a:t>
            </a:r>
          </a:p>
          <a:p>
            <a:pPr eaLnBrk="1" hangingPunct="1"/>
            <a:r>
              <a:rPr lang="zh-CN" altLang="en-US" b="1" smtClean="0">
                <a:latin typeface="Arial" panose="020B0604020202020204" pitchFamily="34" charset="0"/>
              </a:rPr>
              <a:t>媒体使用情况：</a:t>
            </a:r>
          </a:p>
          <a:p>
            <a:pPr eaLnBrk="1" hangingPunct="1"/>
            <a:r>
              <a:rPr lang="zh-CN" altLang="en-US" b="1" smtClean="0">
                <a:latin typeface="Arial" panose="020B0604020202020204" pitchFamily="34" charset="0"/>
              </a:rPr>
              <a:t>学员反映：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4B54BF-647F-40DE-8B0B-209AB21C8140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6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23317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24F2A-B967-4DDC-ADE4-B76CC8666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56C2C-7A07-4D2F-A966-181D73F13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93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3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4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6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0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E21DE8-8BB0-4DA7-8057-1E16D92A97B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2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E58D5-0FA4-48BA-9360-57FA2563073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09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7590E-00DD-4A60-AD1B-0BA099312CB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0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82FB3-8F10-41F7-9883-F3385178C8F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45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CE3DA-4E09-4ED7-9BCC-F0EA397987FC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67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93383-053F-414F-9555-595F4896F03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16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0AC80-10BE-41A3-A5E4-7A064F15862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92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93D47-AF9D-4509-A904-F1058AFE359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7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7C029-306D-4CCE-B528-1795F00CB4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95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5A95A3-0A86-445C-A717-3318C45A680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017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C19DA2-B927-428D-A7E9-1E66CD5467A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215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D82C8-8F8E-4D91-9659-7E01E8B3E02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36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3582110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B00C2-3A27-4BDB-A392-885FFB64673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751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DE73-82AA-484C-A052-0DDFFA0B0835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051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29FCC5-1426-4038-8C62-1D19F3FF6FF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265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49759D-2900-4792-A666-668FBF025E6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690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DABD0-61DC-49D7-8927-2450EE104127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46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9007B-4BD1-4C53-9570-7C25AA40B3C1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86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A9E5-F714-42B7-ADA3-8BA556613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387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85B4EC-4802-48BC-A085-F3520865E6A2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2589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C11A0C-9268-4D21-9887-4F05E24EFF65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A46AC6-529D-41E5-B763-95B5AD8589CA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98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755D1-0450-4016-AE55-F1F92A4C0EB0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535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051836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7B00C2-3A27-4BDB-A392-885FFB64673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26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DE73-82AA-484C-A052-0DDFFA0B0835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44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29FCC5-1426-4038-8C62-1D19F3FF6FF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67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49759D-2900-4792-A666-668FBF025E68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0543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DABD0-61DC-49D7-8927-2450EE104127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4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C4623-116D-4F75-ABF8-C5A7A51EE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80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9007B-4BD1-4C53-9570-7C25AA40B3C1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386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85B4EC-4802-48BC-A085-F3520865E6A2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53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C11A0C-9268-4D21-9887-4F05E24EFF65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265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A46AC6-529D-41E5-B763-95B5AD8589CA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1302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755D1-0450-4016-AE55-F1F92A4C0EB0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43B55-71A0-473F-B1EC-B662ED61E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6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7675-BC64-4646-9495-6A5D56EC4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3459D-FDA6-4F9E-A296-A57254A35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7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7C1A4-7BE0-411F-A2A9-BD680DE43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40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E82F-B96C-4552-B4B4-9344A91A6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69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/>
            </a:lvl1pPr>
          </a:lstStyle>
          <a:p>
            <a:pPr>
              <a:defRPr/>
            </a:pPr>
            <a:fld id="{9C58FFF2-22BC-4338-8A44-A21808624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D7C7C-71BF-4F0C-B7C6-4EB9EB2FAA3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8223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5E234-7D45-4066-8BFE-4B5616EC4F03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7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5E234-7D45-4066-8BFE-4B5616EC4F03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79.wmf"/><Relationship Id="rId34" Type="http://schemas.openxmlformats.org/officeDocument/2006/relationships/oleObject" Target="../embeddings/oleObject91.bin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33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83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28" Type="http://schemas.openxmlformats.org/officeDocument/2006/relationships/oleObject" Target="../embeddings/oleObject88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8.wmf"/><Relationship Id="rId31" Type="http://schemas.openxmlformats.org/officeDocument/2006/relationships/image" Target="../media/image8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89.bin"/><Relationship Id="rId35" Type="http://schemas.openxmlformats.org/officeDocument/2006/relationships/image" Target="../media/image86.wmf"/><Relationship Id="rId8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02.jpg"/><Relationship Id="rId4" Type="http://schemas.openxmlformats.org/officeDocument/2006/relationships/image" Target="../media/image10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4.emf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5.e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6.wmf"/><Relationship Id="rId9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2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5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2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png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3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43.wmf"/><Relationship Id="rId5" Type="http://schemas.openxmlformats.org/officeDocument/2006/relationships/image" Target="../media/image144.png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40.wmf"/><Relationship Id="rId9" Type="http://schemas.openxmlformats.org/officeDocument/2006/relationships/image" Target="../media/image14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46.e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43.wmf"/><Relationship Id="rId4" Type="http://schemas.openxmlformats.org/officeDocument/2006/relationships/image" Target="../media/image144.png"/><Relationship Id="rId9" Type="http://schemas.openxmlformats.org/officeDocument/2006/relationships/oleObject" Target="../embeddings/oleObject16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45.wmf"/><Relationship Id="rId3" Type="http://schemas.openxmlformats.org/officeDocument/2006/relationships/image" Target="../media/image144.png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4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50.wmf"/><Relationship Id="rId3" Type="http://schemas.openxmlformats.org/officeDocument/2006/relationships/image" Target="../media/image144.png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49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4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5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7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9.e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3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中山大学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81200" y="1981200"/>
            <a:ext cx="5257800" cy="10668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</a:rPr>
              <a:t>《</a:t>
            </a:r>
            <a:r>
              <a:rPr lang="zh-CN" altLang="en-US" smtClean="0">
                <a:latin typeface="黑体" panose="02010609060101010101" pitchFamily="49" charset="-122"/>
              </a:rPr>
              <a:t>电磁学</a:t>
            </a:r>
            <a:r>
              <a:rPr lang="en-US" altLang="zh-CN" smtClean="0">
                <a:latin typeface="黑体" panose="02010609060101010101" pitchFamily="49" charset="-122"/>
              </a:rPr>
              <a:t>》</a:t>
            </a:r>
            <a:br>
              <a:rPr lang="en-US" altLang="zh-CN" smtClean="0">
                <a:latin typeface="黑体" panose="02010609060101010101" pitchFamily="49" charset="-122"/>
              </a:rPr>
            </a:br>
            <a:r>
              <a:rPr lang="zh-CN" altLang="en-US" smtClean="0">
                <a:latin typeface="黑体" panose="02010609060101010101" pitchFamily="49" charset="-122"/>
              </a:rPr>
              <a:t>电位移矢量</a:t>
            </a:r>
            <a:endParaRPr lang="en-US" altLang="zh-CN" sz="3600" smtClean="0">
              <a:latin typeface="黑体" panose="02010609060101010101" pitchFamily="49" charset="-122"/>
            </a:endParaRPr>
          </a:p>
        </p:txBody>
      </p:sp>
      <p:sp>
        <p:nvSpPr>
          <p:cNvPr id="4100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9007B-4BD1-4C53-9570-7C25AA40B3C1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228600"/>
            <a:ext cx="8534400" cy="2438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                                                                                  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>(4.1-15)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/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>                                                  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</a:b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>                                                 (4.1-16)</a:t>
            </a:r>
            <a:b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</a:b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  <a:t/>
            </a:r>
            <a:b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j-cs"/>
              </a:rPr>
            </a:b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057400"/>
            <a:ext cx="86868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当我们把一个均匀的介质球放进均匀外电场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0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中，它就会被极化而出现上述的极化电荷分布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如果我们假定均匀外电场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0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不变（例如，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介质球的尺度很小，而且离开产生均匀电场的两块导体平板很远时，介质球的电场对导体平板上自由电荷分布的影响即可忽略），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则介质球内的总电场是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                                                                     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(4.1-17)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它仍然是均匀场，但比原外场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0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减弱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球外区域的总电场则是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均匀场</a:t>
            </a: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0" lang="en-US" altLang="zh-CN" sz="2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与电偶极场的叠加：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                    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(4.1-18)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如图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4-10.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2819400" y="6248400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公式" r:id="rId3" imgW="863280" imgH="241200" progId="Equation.3">
                  <p:embed/>
                </p:oleObj>
              </mc:Choice>
              <mc:Fallback>
                <p:oleObj name="公式" r:id="rId3" imgW="863280" imgH="2412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248400"/>
                        <a:ext cx="2057400" cy="381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2916238" y="188913"/>
          <a:ext cx="15843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公式" r:id="rId5" imgW="838080" imgH="444240" progId="Equation.3">
                  <p:embed/>
                </p:oleObj>
              </mc:Choice>
              <mc:Fallback>
                <p:oleObj name="公式" r:id="rId5" imgW="838080" imgH="4442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8913"/>
                        <a:ext cx="1584325" cy="6873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/>
          </p:nvPr>
        </p:nvGraphicFramePr>
        <p:xfrm>
          <a:off x="1547813" y="1268413"/>
          <a:ext cx="42481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公式" r:id="rId7" imgW="2577960" imgH="431640" progId="Equation.3">
                  <p:embed/>
                </p:oleObj>
              </mc:Choice>
              <mc:Fallback>
                <p:oleObj name="公式" r:id="rId7" imgW="2577960" imgH="43164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68413"/>
                        <a:ext cx="4248150" cy="6238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/>
          </p:nvPr>
        </p:nvGraphicFramePr>
        <p:xfrm>
          <a:off x="2590800" y="4038600"/>
          <a:ext cx="2844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9" imgW="1777680" imgH="431640" progId="Equation.3">
                  <p:embed/>
                </p:oleObj>
              </mc:Choice>
              <mc:Fallback>
                <p:oleObj name="公式" r:id="rId9" imgW="1777680" imgH="43164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28448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44E29-448F-4C50-AC95-B5A110BDB12A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88913"/>
            <a:ext cx="8686800" cy="6516687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latin typeface="宋体" panose="02010600030101010101" pitchFamily="2" charset="-122"/>
              </a:rPr>
              <a:t>当我们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把一个均匀的介质球放进均匀外电场</a:t>
            </a:r>
            <a:r>
              <a:rPr lang="en-US" altLang="zh-CN" sz="2400" i="1" smtClean="0">
                <a:solidFill>
                  <a:srgbClr val="0000CC"/>
                </a:solidFill>
              </a:rPr>
              <a:t>E</a:t>
            </a:r>
            <a:r>
              <a:rPr lang="en-US" altLang="zh-CN" sz="2400" baseline="-25000" smtClean="0">
                <a:solidFill>
                  <a:srgbClr val="0000CC"/>
                </a:solidFill>
              </a:rPr>
              <a:t>0</a:t>
            </a:r>
            <a:r>
              <a:rPr lang="zh-CN" altLang="en-US" sz="2400" smtClean="0">
                <a:solidFill>
                  <a:srgbClr val="0000CC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400" smtClean="0">
                <a:latin typeface="宋体" panose="02010600030101010101" pitchFamily="2" charset="-122"/>
              </a:rPr>
              <a:t>，它就会被极化而出现上述的极化电荷分布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  <a:r>
              <a:rPr lang="zh-CN" altLang="en-US" sz="2400" smtClean="0">
                <a:latin typeface="宋体" panose="02010600030101010101" pitchFamily="2" charset="-122"/>
              </a:rPr>
              <a:t>如果我们假定均匀外电场</a:t>
            </a:r>
            <a:r>
              <a:rPr lang="en-US" altLang="zh-CN" sz="2400" i="1" smtClean="0"/>
              <a:t>E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不变（例如，</a:t>
            </a:r>
            <a:r>
              <a:rPr lang="zh-CN" altLang="en-US" sz="2400" smtClean="0">
                <a:latin typeface="宋体" panose="02010600030101010101" pitchFamily="2" charset="-122"/>
              </a:rPr>
              <a:t>介质球的尺度很小，而且离开产生均匀电场的两块导体平板很远时，介质球的电场对导体平板上自由电荷分布的影响即可忽略），</a:t>
            </a:r>
            <a:r>
              <a:rPr lang="zh-CN" altLang="en-US" sz="2400" smtClean="0"/>
              <a:t>则</a:t>
            </a:r>
            <a:r>
              <a:rPr lang="zh-CN" altLang="en-US" sz="2400" smtClean="0">
                <a:solidFill>
                  <a:srgbClr val="0000CC"/>
                </a:solidFill>
              </a:rPr>
              <a:t>介质球内的总电场</a:t>
            </a:r>
            <a:r>
              <a:rPr lang="zh-CN" altLang="en-US" sz="2400" smtClean="0"/>
              <a:t>是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4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/>
              <a:t>                                                                        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(4.1-17)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solidFill>
                  <a:srgbClr val="A50021"/>
                </a:solidFill>
              </a:rPr>
              <a:t>它仍然是均匀场，但比原外场</a:t>
            </a:r>
            <a:r>
              <a:rPr lang="en-US" altLang="zh-CN" sz="2400" i="1" smtClean="0">
                <a:solidFill>
                  <a:srgbClr val="A50021"/>
                </a:solidFill>
              </a:rPr>
              <a:t>E</a:t>
            </a:r>
            <a:r>
              <a:rPr lang="en-US" altLang="zh-CN" sz="2400" baseline="-25000" smtClean="0">
                <a:solidFill>
                  <a:srgbClr val="A50021"/>
                </a:solidFill>
              </a:rPr>
              <a:t>0</a:t>
            </a:r>
            <a:r>
              <a:rPr lang="zh-CN" altLang="en-US" sz="2400" smtClean="0">
                <a:solidFill>
                  <a:srgbClr val="A50021"/>
                </a:solidFill>
              </a:rPr>
              <a:t>减弱</a:t>
            </a:r>
            <a:r>
              <a:rPr lang="zh-CN" altLang="en-US" sz="2400" smtClean="0">
                <a:solidFill>
                  <a:srgbClr val="A50021"/>
                </a:solidFill>
                <a:latin typeface="宋体" panose="02010600030101010101" pitchFamily="2" charset="-122"/>
              </a:rPr>
              <a:t>了</a:t>
            </a:r>
            <a:r>
              <a:rPr lang="en-US" altLang="zh-CN" sz="2400" smtClean="0">
                <a:latin typeface="宋体" panose="02010600030101010101" pitchFamily="2" charset="-122"/>
              </a:rPr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 </a:t>
            </a:r>
            <a:r>
              <a:rPr lang="zh-CN" altLang="en-US" sz="2400" smtClean="0">
                <a:solidFill>
                  <a:srgbClr val="0000CC"/>
                </a:solidFill>
              </a:rPr>
              <a:t>球外区域的总电场</a:t>
            </a:r>
            <a:r>
              <a:rPr lang="zh-CN" altLang="en-US" sz="2400" smtClean="0"/>
              <a:t>则是</a:t>
            </a:r>
            <a:r>
              <a:rPr lang="zh-CN" altLang="en-US" sz="2400" smtClean="0">
                <a:latin typeface="宋体" panose="02010600030101010101" pitchFamily="2" charset="-122"/>
              </a:rPr>
              <a:t>均匀场</a:t>
            </a:r>
            <a:r>
              <a:rPr lang="en-US" altLang="zh-CN" sz="2400" i="1" smtClean="0"/>
              <a:t>E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与电偶极场的叠加：</a:t>
            </a:r>
            <a:r>
              <a:rPr lang="zh-CN" altLang="en-US" sz="2400" smtClean="0">
                <a:latin typeface="宋体" panose="02010600030101010101" pitchFamily="2" charset="-122"/>
              </a:rPr>
              <a:t>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                                            </a:t>
            </a:r>
            <a:r>
              <a:rPr lang="en-US" altLang="zh-CN" sz="2400" smtClean="0">
                <a:latin typeface="宋体" panose="02010600030101010101" pitchFamily="2" charset="-122"/>
              </a:rPr>
              <a:t>(4.1-18)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如图</a:t>
            </a:r>
            <a:r>
              <a:rPr lang="en-US" altLang="zh-CN" sz="2400" smtClean="0">
                <a:latin typeface="宋体" panose="02010600030101010101" pitchFamily="2" charset="-122"/>
              </a:rPr>
              <a:t>4-10.</a:t>
            </a:r>
            <a:endParaRPr lang="en-US" altLang="zh-CN" sz="2400" smtClean="0"/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2651125" y="5233988"/>
          <a:ext cx="25685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公式" r:id="rId3" imgW="812447" imgH="241195" progId="Equation.3">
                  <p:embed/>
                </p:oleObj>
              </mc:Choice>
              <mc:Fallback>
                <p:oleObj name="公式" r:id="rId3" imgW="812447" imgH="241195" progId="Equation.3">
                  <p:embed/>
                  <p:pic>
                    <p:nvPicPr>
                      <p:cNvPr id="378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233988"/>
                        <a:ext cx="25685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084388" y="2997200"/>
          <a:ext cx="39671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公式" r:id="rId5" imgW="1688367" imgH="431613" progId="Equation.3">
                  <p:embed/>
                </p:oleObj>
              </mc:Choice>
              <mc:Fallback>
                <p:oleObj name="公式" r:id="rId5" imgW="1688367" imgH="431613" progId="Equation.3">
                  <p:embed/>
                  <p:pic>
                    <p:nvPicPr>
                      <p:cNvPr id="378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2997200"/>
                        <a:ext cx="39671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9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FABE16-17A6-442A-9E26-73575DC6D323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" y="838200"/>
          <a:ext cx="89916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Image" r:id="rId3" imgW="3914303" imgH="2003049" progId="Photoshop.Image.5">
                  <p:embed/>
                </p:oleObj>
              </mc:Choice>
              <mc:Fallback>
                <p:oleObj name="Image" r:id="rId3" imgW="3914303" imgH="2003049" progId="Photoshop.Image.5">
                  <p:embed/>
                  <p:pic>
                    <p:nvPicPr>
                      <p:cNvPr id="389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89916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81000" y="635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两类电荷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hlinkClick r:id="rId3" action="ppaction://hlinksldjump"/>
              </a:rPr>
              <a:t>极化电荷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极化产生的电荷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/>
              <a:t>p</a:t>
            </a:r>
            <a:endParaRPr lang="en-US" altLang="zh-CN" i="1" baseline="-25000" dirty="0" smtClean="0"/>
          </a:p>
          <a:p>
            <a:pPr eaLnBrk="1" hangingPunct="1"/>
            <a:r>
              <a:rPr lang="zh-CN" altLang="en-US" dirty="0" smtClean="0">
                <a:hlinkClick r:id="rId3" action="ppaction://hlinksldjump"/>
              </a:rPr>
              <a:t>自由电荷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除极化电荷之外的其它电荷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f</a:t>
            </a:r>
            <a:endParaRPr lang="zh-CN" altLang="en-US" i="1" baseline="-25000" dirty="0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8CF09-10F5-4D5E-9531-45A001C4AD0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aphicFrame>
        <p:nvGraphicFramePr>
          <p:cNvPr id="5125" name="Object 2"/>
          <p:cNvGraphicFramePr>
            <a:graphicFrameLocks noChangeAspect="1"/>
          </p:cNvGraphicFramePr>
          <p:nvPr/>
        </p:nvGraphicFramePr>
        <p:xfrm>
          <a:off x="609600" y="2533650"/>
          <a:ext cx="8001000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Image" r:id="rId4" imgW="3914303" imgH="2003049" progId="Photoshop.Image.5">
                  <p:embed/>
                </p:oleObj>
              </mc:Choice>
              <mc:Fallback>
                <p:oleObj name="Image" r:id="rId4" imgW="3914303" imgH="2003049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33650"/>
                        <a:ext cx="8001000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极化电荷的面密度与体密度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E85E-D23A-463A-9FB4-245A5790138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extLst/>
          </p:nvPr>
        </p:nvGraphicFramePr>
        <p:xfrm>
          <a:off x="2438400" y="2438400"/>
          <a:ext cx="302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公式" r:id="rId3" imgW="1701720" imgH="419040" progId="Equation.3">
                  <p:embed/>
                </p:oleObj>
              </mc:Choice>
              <mc:Fallback>
                <p:oleObj name="公式" r:id="rId3" imgW="1701720" imgH="419040" progId="Equation.3">
                  <p:embed/>
                  <p:pic>
                    <p:nvPicPr>
                      <p:cNvPr id="6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024187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2438400" y="3351212"/>
          <a:ext cx="144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5" imgW="736560" imgH="241200" progId="Equation.3">
                  <p:embed/>
                </p:oleObj>
              </mc:Choice>
              <mc:Fallback>
                <p:oleObj name="公式" r:id="rId5" imgW="736560" imgH="2412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1212"/>
                        <a:ext cx="1449387" cy="471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8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F71F0-12A6-414C-BAD5-7F133EB6523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A50021"/>
                </a:solidFill>
              </a:rPr>
              <a:t>4.</a:t>
            </a:r>
            <a:r>
              <a:rPr lang="zh-CN" altLang="en-US" sz="2800" dirty="0" smtClean="0">
                <a:solidFill>
                  <a:srgbClr val="A50021"/>
                </a:solidFill>
              </a:rPr>
              <a:t>电位移矢量和介质的极化响应（</a:t>
            </a:r>
            <a:r>
              <a:rPr lang="en-US" altLang="zh-CN" sz="2800" dirty="0" smtClean="0">
                <a:solidFill>
                  <a:srgbClr val="A50021"/>
                </a:solidFill>
              </a:rPr>
              <a:t>P232</a:t>
            </a:r>
            <a:r>
              <a:rPr lang="zh-CN" altLang="en-US" sz="2800" dirty="0" smtClean="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463" y="842963"/>
            <a:ext cx="8839200" cy="24828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电场的高斯定理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                                                                                                    </a:t>
            </a:r>
            <a:r>
              <a:rPr lang="en-US" altLang="zh-CN" sz="2400" dirty="0" smtClean="0"/>
              <a:t>(4.1-19)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然而在实际问题中，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40013" y="1371600"/>
          <a:ext cx="36512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384300" imgH="431800" progId="Equation.3">
                  <p:embed/>
                </p:oleObj>
              </mc:Choice>
              <mc:Fallback>
                <p:oleObj name="Equation" r:id="rId3" imgW="1384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371600"/>
                        <a:ext cx="36512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0663" y="2593975"/>
            <a:ext cx="8489950" cy="1643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</a:t>
            </a: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          极化电荷的分布并不像自由电荷那样容易地由实验直接测量出来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为了使上述方程</a:t>
            </a:r>
            <a:r>
              <a:rPr lang="zh-CN" altLang="en-US" sz="2400" kern="0" dirty="0">
                <a:solidFill>
                  <a:srgbClr val="0000CC"/>
                </a:solidFill>
                <a:latin typeface="Times New Roman"/>
                <a:ea typeface="宋体"/>
              </a:rPr>
              <a:t>不出现极化电荷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，由极化强度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与极化电荷的关系：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14600" y="4160838"/>
            <a:ext cx="6335713" cy="817562"/>
            <a:chOff x="3097213" y="4365625"/>
            <a:chExt cx="6336265" cy="817563"/>
          </a:xfrm>
        </p:grpSpPr>
        <p:graphicFrame>
          <p:nvGraphicFramePr>
            <p:cNvPr id="6156" name="Object 5"/>
            <p:cNvGraphicFramePr>
              <a:graphicFrameLocks noChangeAspect="1"/>
            </p:cNvGraphicFramePr>
            <p:nvPr/>
          </p:nvGraphicFramePr>
          <p:xfrm>
            <a:off x="3097213" y="4365625"/>
            <a:ext cx="2541587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Equation" r:id="rId5" imgW="914400" imgH="292100" progId="Equation.3">
                    <p:embed/>
                  </p:oleObj>
                </mc:Choice>
                <mc:Fallback>
                  <p:oleObj name="Equation" r:id="rId5" imgW="9144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213" y="4365625"/>
                          <a:ext cx="2541587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矩形 2"/>
            <p:cNvSpPr>
              <a:spLocks noChangeArrowheads="1"/>
            </p:cNvSpPr>
            <p:nvPr/>
          </p:nvSpPr>
          <p:spPr bwMode="auto">
            <a:xfrm>
              <a:off x="8105870" y="4442149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latin typeface="Arial" panose="020B0604020202020204" pitchFamily="34" charset="0"/>
                </a:rPr>
                <a:t>(4.1-20)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12725" y="4953000"/>
            <a:ext cx="8583613" cy="1697038"/>
            <a:chOff x="212063" y="4953000"/>
            <a:chExt cx="8583888" cy="1697114"/>
          </a:xfrm>
        </p:grpSpPr>
        <p:graphicFrame>
          <p:nvGraphicFramePr>
            <p:cNvPr id="6153" name="Object 6"/>
            <p:cNvGraphicFramePr>
              <a:graphicFrameLocks noChangeAspect="1"/>
            </p:cNvGraphicFramePr>
            <p:nvPr/>
          </p:nvGraphicFramePr>
          <p:xfrm>
            <a:off x="2473998" y="5811914"/>
            <a:ext cx="36734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Equation" r:id="rId7" imgW="1295400" imgH="292100" progId="Equation.3">
                    <p:embed/>
                  </p:oleObj>
                </mc:Choice>
                <mc:Fallback>
                  <p:oleObj name="Equation" r:id="rId7" imgW="1295400" imgH="292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998" y="5811914"/>
                          <a:ext cx="36734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矩形 4"/>
            <p:cNvSpPr>
              <a:spLocks noChangeArrowheads="1"/>
            </p:cNvSpPr>
            <p:nvPr/>
          </p:nvSpPr>
          <p:spPr bwMode="auto">
            <a:xfrm>
              <a:off x="212063" y="4953000"/>
              <a:ext cx="3429144" cy="5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我们可以将</a:t>
              </a:r>
              <a:r>
                <a:rPr lang="en-US" altLang="zh-CN" sz="2400">
                  <a:latin typeface="Arial" panose="020B0604020202020204" pitchFamily="34" charset="0"/>
                </a:rPr>
                <a:t>(4.1-19)</a:t>
              </a:r>
              <a:r>
                <a:rPr lang="zh-CN" altLang="en-US" sz="2400">
                  <a:latin typeface="Arial" panose="020B0604020202020204" pitchFamily="34" charset="0"/>
                </a:rPr>
                <a:t>写成</a:t>
              </a:r>
            </a:p>
          </p:txBody>
        </p:sp>
        <p:sp>
          <p:nvSpPr>
            <p:cNvPr id="6155" name="矩形 11"/>
            <p:cNvSpPr>
              <a:spLocks noChangeArrowheads="1"/>
            </p:cNvSpPr>
            <p:nvPr/>
          </p:nvSpPr>
          <p:spPr bwMode="auto">
            <a:xfrm>
              <a:off x="7468343" y="5973464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latin typeface="Arial" panose="020B0604020202020204" pitchFamily="34" charset="0"/>
                </a:rPr>
                <a:t>(4.1-21)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12391-4B34-4BF3-A71D-7C2633D559F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798513"/>
            <a:ext cx="8763000" cy="278288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sz="2400" smtClean="0"/>
              <a:t>                                                                                                  (4.1-21)</a:t>
            </a:r>
          </a:p>
          <a:p>
            <a:pPr marL="0" indent="0" algn="just" eaLnBrk="1" hangingPunct="1">
              <a:buFontTx/>
              <a:buNone/>
            </a:pPr>
            <a:endParaRPr lang="en-US" altLang="zh-CN" sz="2400" smtClean="0"/>
          </a:p>
          <a:p>
            <a:pPr marL="0" indent="0" algn="just" eaLnBrk="1" hangingPunct="1">
              <a:buFontTx/>
              <a:buNone/>
            </a:pPr>
            <a:r>
              <a:rPr lang="zh-CN" altLang="en-US" sz="2400" smtClean="0"/>
              <a:t>现在，我们定义一个</a:t>
            </a:r>
            <a:r>
              <a:rPr lang="zh-CN" altLang="en-US" sz="2400" smtClean="0">
                <a:solidFill>
                  <a:srgbClr val="0000CC"/>
                </a:solidFill>
              </a:rPr>
              <a:t>辅助场量</a:t>
            </a:r>
            <a:r>
              <a:rPr lang="en-US" altLang="zh-CN" sz="2400" i="1" smtClean="0">
                <a:solidFill>
                  <a:srgbClr val="0000CC"/>
                </a:solidFill>
              </a:rPr>
              <a:t>D</a:t>
            </a:r>
            <a:r>
              <a:rPr lang="en-US" altLang="zh-CN" sz="2400" i="1" smtClean="0"/>
              <a:t> </a:t>
            </a:r>
            <a:r>
              <a:rPr lang="zh-CN" altLang="en-US" sz="2400" smtClean="0"/>
              <a:t>：</a:t>
            </a:r>
          </a:p>
          <a:p>
            <a:pPr marL="0" indent="0" algn="just" eaLnBrk="1" hangingPunct="1">
              <a:buFontTx/>
              <a:buNone/>
            </a:pPr>
            <a:endParaRPr lang="zh-CN" altLang="en-US" sz="2400" smtClean="0"/>
          </a:p>
          <a:p>
            <a:pPr marL="0" indent="0" algn="just" eaLnBrk="1" hangingPunct="1">
              <a:buFontTx/>
              <a:buNone/>
            </a:pPr>
            <a:r>
              <a:rPr lang="zh-CN" altLang="en-US" sz="2400" smtClean="0"/>
              <a:t>                                                                                                  </a:t>
            </a:r>
            <a:r>
              <a:rPr lang="en-US" altLang="zh-CN" sz="2400" smtClean="0"/>
              <a:t>(4.1-22)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400" smtClean="0"/>
              <a:t>并把它称为</a:t>
            </a:r>
            <a:r>
              <a:rPr lang="zh-CN" altLang="en-US" sz="2400" smtClean="0">
                <a:solidFill>
                  <a:srgbClr val="0000CC"/>
                </a:solidFill>
              </a:rPr>
              <a:t>电位移矢量</a:t>
            </a:r>
            <a:r>
              <a:rPr lang="zh-CN" altLang="en-US" sz="2400" smtClean="0"/>
              <a:t>（</a:t>
            </a:r>
            <a:r>
              <a:rPr lang="en-US" altLang="zh-CN" sz="2400" smtClean="0"/>
              <a:t>electric displacement vector</a:t>
            </a:r>
            <a:r>
              <a:rPr lang="zh-CN" altLang="en-US" sz="2400" smtClean="0"/>
              <a:t>）</a:t>
            </a:r>
            <a:r>
              <a:rPr lang="en-US" altLang="zh-CN" sz="2400" smtClean="0"/>
              <a:t>.</a:t>
            </a:r>
            <a:endParaRPr lang="zh-CN" altLang="en-US" sz="24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smtClean="0"/>
              <a:t>                                                                                           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595563" y="2198688"/>
          <a:ext cx="25130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3" imgW="799753" imgH="241195" progId="Equation.3">
                  <p:embed/>
                </p:oleObj>
              </mc:Choice>
              <mc:Fallback>
                <p:oleObj name="公式" r:id="rId3" imgW="79975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198688"/>
                        <a:ext cx="25130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2413000" y="633413"/>
          <a:ext cx="3673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1295400" imgH="292100" progId="Equation.3">
                  <p:embed/>
                </p:oleObj>
              </mc:Choice>
              <mc:Fallback>
                <p:oleObj name="Equation" r:id="rId5" imgW="12954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633413"/>
                        <a:ext cx="36734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4300" y="3679825"/>
            <a:ext cx="8861425" cy="2160588"/>
            <a:chOff x="114300" y="3679825"/>
            <a:chExt cx="8860674" cy="2160591"/>
          </a:xfrm>
        </p:grpSpPr>
        <p:sp>
          <p:nvSpPr>
            <p:cNvPr id="7175" name="矩形 2"/>
            <p:cNvSpPr>
              <a:spLocks noChangeArrowheads="1"/>
            </p:cNvSpPr>
            <p:nvPr/>
          </p:nvSpPr>
          <p:spPr bwMode="auto">
            <a:xfrm>
              <a:off x="114300" y="3679825"/>
              <a:ext cx="8839200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accent1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>
                  <a:latin typeface="Arial" panose="020B0604020202020204" pitchFamily="34" charset="0"/>
                </a:rPr>
                <a:t>于是</a:t>
              </a:r>
              <a:r>
                <a:rPr lang="en-US" altLang="zh-CN" sz="2400">
                  <a:latin typeface="Arial" panose="020B0604020202020204" pitchFamily="34" charset="0"/>
                </a:rPr>
                <a:t>(4.1-21)</a:t>
              </a:r>
              <a:r>
                <a:rPr lang="zh-CN" altLang="en-US" sz="2400">
                  <a:latin typeface="Arial" panose="020B0604020202020204" pitchFamily="34" charset="0"/>
                </a:rPr>
                <a:t>可以写成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                                                                          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                                         </a:t>
              </a:r>
              <a:endParaRPr lang="en-US" altLang="zh-CN" sz="2400"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(4.1-23)</a:t>
              </a: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是普遍情况下，电场高斯定律</a:t>
              </a: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(4.1-19)</a:t>
              </a: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的另一种描述</a:t>
              </a: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. 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6" name="矩形 3"/>
            <p:cNvSpPr>
              <a:spLocks noChangeArrowheads="1"/>
            </p:cNvSpPr>
            <p:nvPr/>
          </p:nvSpPr>
          <p:spPr bwMode="auto">
            <a:xfrm>
              <a:off x="7626528" y="4381147"/>
              <a:ext cx="1348446" cy="55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(4.1-23) </a:t>
              </a:r>
            </a:p>
          </p:txBody>
        </p:sp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2068513" y="4233863"/>
            <a:ext cx="38290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7" imgW="1459866" imgH="291973" progId="Equation.3">
                    <p:embed/>
                  </p:oleObj>
                </mc:Choice>
                <mc:Fallback>
                  <p:oleObj name="公式" r:id="rId7" imgW="1459866" imgH="29197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513" y="4233863"/>
                          <a:ext cx="3829050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70BB4-5F7E-4C4E-864F-D8B2009063C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133600"/>
            <a:ext cx="8839200" cy="1905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 (4.1-24)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/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(4.1-25)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故：高斯定律的微分形式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                                表示某处总的电荷密度</a:t>
            </a:r>
            <a:r>
              <a:rPr lang="en-US" altLang="zh-CN" sz="2800" smtClean="0"/>
              <a:t>.        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743200" y="1862138"/>
          <a:ext cx="3962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3" imgW="1587500" imgH="431800" progId="Equation.3">
                  <p:embed/>
                </p:oleObj>
              </mc:Choice>
              <mc:Fallback>
                <p:oleObj name="公式" r:id="rId3" imgW="1587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62138"/>
                        <a:ext cx="39624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2667000" y="3124200"/>
          <a:ext cx="1676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5" imgW="660113" imgH="253890" progId="Equation.3">
                  <p:embed/>
                </p:oleObj>
              </mc:Choice>
              <mc:Fallback>
                <p:oleObj name="公式" r:id="rId5" imgW="660113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1676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457200" y="4894263"/>
          <a:ext cx="25908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7" imgW="812447" imgH="241195" progId="Equation.3">
                  <p:embed/>
                </p:oleObj>
              </mc:Choice>
              <mc:Fallback>
                <p:oleObj name="Equation" r:id="rId7" imgW="81244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94263"/>
                        <a:ext cx="2590800" cy="896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260350"/>
            <a:ext cx="8686800" cy="5380038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smtClean="0"/>
              <a:t>描写电场的</a:t>
            </a:r>
            <a:r>
              <a:rPr lang="zh-CN" altLang="en-US" sz="2800" smtClean="0">
                <a:solidFill>
                  <a:srgbClr val="0000CC"/>
                </a:solidFill>
              </a:rPr>
              <a:t>基本场量是电场强度</a:t>
            </a:r>
            <a:r>
              <a:rPr lang="en-US" altLang="zh-CN" sz="2800" i="1" smtClean="0">
                <a:solidFill>
                  <a:srgbClr val="0000CC"/>
                </a:solidFill>
              </a:rPr>
              <a:t>E</a:t>
            </a:r>
            <a:r>
              <a:rPr lang="en-US" altLang="zh-CN" sz="2800" smtClean="0"/>
              <a:t>,</a:t>
            </a:r>
            <a:r>
              <a:rPr lang="zh-CN" altLang="en-US" sz="2800" smtClean="0"/>
              <a:t>电位移矢量</a:t>
            </a:r>
            <a:r>
              <a:rPr lang="en-US" altLang="zh-CN" sz="2800" i="1" smtClean="0">
                <a:solidFill>
                  <a:srgbClr val="0000CC"/>
                </a:solidFill>
              </a:rPr>
              <a:t>D</a:t>
            </a:r>
            <a:r>
              <a:rPr lang="zh-CN" altLang="en-US" sz="2800" smtClean="0">
                <a:solidFill>
                  <a:srgbClr val="0000CC"/>
                </a:solidFill>
              </a:rPr>
              <a:t>只是一个辅助场量</a:t>
            </a:r>
            <a:r>
              <a:rPr lang="en-US" altLang="zh-CN" sz="2800" smtClean="0"/>
              <a:t>.</a:t>
            </a:r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CB13A-D14B-481B-AE92-0B367532D14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5588" y="1527175"/>
            <a:ext cx="8659812" cy="2032000"/>
            <a:chOff x="256355" y="1527850"/>
            <a:chExt cx="8659045" cy="2031325"/>
          </a:xfrm>
        </p:grpSpPr>
        <p:sp>
          <p:nvSpPr>
            <p:cNvPr id="9223" name="矩形 1"/>
            <p:cNvSpPr>
              <a:spLocks noChangeArrowheads="1"/>
            </p:cNvSpPr>
            <p:nvPr/>
          </p:nvSpPr>
          <p:spPr bwMode="auto">
            <a:xfrm>
              <a:off x="256355" y="1527850"/>
              <a:ext cx="8659045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从定义                       看到，对于任何电介质，只有在给出了介质内每一点上的极化强度</a:t>
              </a:r>
              <a:r>
                <a:rPr lang="en-US" altLang="zh-CN" sz="2800">
                  <a:latin typeface="Arial" panose="020B0604020202020204" pitchFamily="34" charset="0"/>
                </a:rPr>
                <a:t>P</a:t>
              </a:r>
              <a:r>
                <a:rPr lang="zh-CN" altLang="en-US" sz="2800">
                  <a:latin typeface="Arial" panose="020B0604020202020204" pitchFamily="34" charset="0"/>
                </a:rPr>
                <a:t>和总场强</a:t>
              </a:r>
              <a:r>
                <a:rPr lang="en-US" altLang="zh-CN" sz="2800" i="1">
                  <a:latin typeface="Arial" panose="020B0604020202020204" pitchFamily="34" charset="0"/>
                </a:rPr>
                <a:t>E </a:t>
              </a:r>
              <a:r>
                <a:rPr lang="zh-CN" altLang="en-US" sz="2800">
                  <a:latin typeface="Arial" panose="020B0604020202020204" pitchFamily="34" charset="0"/>
                </a:rPr>
                <a:t>的关系，我们才有可能知道每一点上</a:t>
              </a:r>
              <a:r>
                <a:rPr lang="en-US" altLang="zh-CN" sz="2800" i="1">
                  <a:latin typeface="Arial" panose="020B0604020202020204" pitchFamily="34" charset="0"/>
                </a:rPr>
                <a:t>D</a:t>
              </a:r>
              <a:r>
                <a:rPr lang="zh-CN" altLang="en-US" sz="2800">
                  <a:latin typeface="Arial" panose="020B0604020202020204" pitchFamily="34" charset="0"/>
                </a:rPr>
                <a:t>与</a:t>
              </a:r>
              <a:r>
                <a:rPr lang="en-US" altLang="zh-CN" sz="2800" i="1">
                  <a:latin typeface="Arial" panose="020B0604020202020204" pitchFamily="34" charset="0"/>
                </a:rPr>
                <a:t>E </a:t>
              </a:r>
              <a:r>
                <a:rPr lang="zh-CN" altLang="en-US" sz="2800">
                  <a:latin typeface="Arial" panose="020B0604020202020204" pitchFamily="34" charset="0"/>
                </a:rPr>
                <a:t>的关系</a:t>
              </a:r>
              <a:r>
                <a:rPr lang="en-US" altLang="zh-CN" sz="2800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9224" name="Object 3"/>
            <p:cNvGraphicFramePr>
              <a:graphicFrameLocks noChangeAspect="1"/>
            </p:cNvGraphicFramePr>
            <p:nvPr/>
          </p:nvGraphicFramePr>
          <p:xfrm>
            <a:off x="1752600" y="1676400"/>
            <a:ext cx="19050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公式" r:id="rId3" imgW="799753" imgH="241195" progId="Equation.3">
                    <p:embed/>
                  </p:oleObj>
                </mc:Choice>
                <mc:Fallback>
                  <p:oleObj name="公式" r:id="rId3" imgW="799753" imgH="24119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676400"/>
                          <a:ext cx="1905000" cy="56515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6700" y="3886200"/>
            <a:ext cx="8610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   介质内极化强度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和总场强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E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的关系，决定于两个方面的因素：其一是介质本身的内部结构，其二是作用于介质的外部电场的强度和频率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828800" y="5765800"/>
            <a:ext cx="671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7030A0"/>
                </a:solidFill>
                <a:latin typeface="Arial" panose="020B0604020202020204" pitchFamily="34" charset="0"/>
              </a:rPr>
              <a:t>所以我们这里引入一个表达电介质性质的新参数（</a:t>
            </a:r>
            <a:r>
              <a:rPr lang="zh-CN" altLang="en-US" sz="1800">
                <a:latin typeface="Arial" panose="020B0604020202020204" pitchFamily="34" charset="0"/>
              </a:rPr>
              <a:t>极化率）</a:t>
            </a:r>
            <a:r>
              <a:rPr lang="en-US" altLang="zh-CN" sz="1800" i="1">
                <a:latin typeface="Symbol" panose="05050102010706020507" pitchFamily="18" charset="2"/>
              </a:rPr>
              <a:t>c</a:t>
            </a:r>
            <a:r>
              <a:rPr lang="en-US" altLang="zh-CN" sz="1800" i="1" baseline="-30000">
                <a:latin typeface="Arial" panose="020B0604020202020204" pitchFamily="34" charset="0"/>
              </a:rPr>
              <a:t>e </a:t>
            </a:r>
            <a:r>
              <a:rPr lang="zh-CN" altLang="en-US" sz="1800">
                <a:solidFill>
                  <a:srgbClr val="7030A0"/>
                </a:solidFill>
                <a:latin typeface="Arial" panose="020B0604020202020204" pitchFamily="34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1CA1F-83AC-40A8-89E5-A63830C4EA3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8392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smtClean="0">
                <a:solidFill>
                  <a:srgbClr val="A50021"/>
                </a:solidFill>
              </a:rPr>
              <a:t>各向同性的线性电介质</a:t>
            </a:r>
            <a:r>
              <a:rPr lang="zh-CN" altLang="en-US" sz="3200" smtClean="0">
                <a:solidFill>
                  <a:srgbClr val="A50021"/>
                </a:solidFill>
              </a:rPr>
              <a:t/>
            </a:r>
            <a:br>
              <a:rPr lang="zh-CN" altLang="en-US" sz="3200" smtClean="0">
                <a:solidFill>
                  <a:srgbClr val="A50021"/>
                </a:solidFill>
              </a:rPr>
            </a:br>
            <a:r>
              <a:rPr lang="zh-CN" altLang="en-US" sz="2400" smtClean="0">
                <a:solidFill>
                  <a:srgbClr val="006600"/>
                </a:solidFill>
              </a:rPr>
              <a:t>（</a:t>
            </a:r>
            <a:r>
              <a:rPr lang="en-US" altLang="zh-CN" sz="2400" smtClean="0">
                <a:solidFill>
                  <a:srgbClr val="006600"/>
                </a:solidFill>
              </a:rPr>
              <a:t>linear isotropic dielectrics</a:t>
            </a:r>
            <a:r>
              <a:rPr lang="zh-CN" altLang="en-US" sz="2400" smtClean="0">
                <a:solidFill>
                  <a:srgbClr val="006600"/>
                </a:solidFill>
              </a:rPr>
              <a:t>）</a:t>
            </a:r>
            <a:r>
              <a:rPr lang="zh-CN" altLang="en-US" sz="2400" smtClean="0">
                <a:solidFill>
                  <a:schemeClr val="tx1"/>
                </a:solidFill>
              </a:rPr>
              <a:t/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         对于内部结构为各向同性的线性电介质，在</a:t>
            </a:r>
            <a:r>
              <a:rPr lang="zh-CN" altLang="en-US" sz="2400" smtClean="0">
                <a:solidFill>
                  <a:srgbClr val="0000CC"/>
                </a:solidFill>
              </a:rPr>
              <a:t>外场不是太强</a:t>
            </a:r>
            <a:r>
              <a:rPr lang="zh-CN" altLang="en-US" sz="2400" smtClean="0">
                <a:solidFill>
                  <a:schemeClr val="tx1"/>
                </a:solidFill>
              </a:rPr>
              <a:t>时，实验给出其内部的极化强度</a:t>
            </a:r>
            <a:r>
              <a:rPr lang="en-US" altLang="zh-CN" sz="2400" smtClean="0">
                <a:solidFill>
                  <a:schemeClr val="tx1"/>
                </a:solidFill>
              </a:rPr>
              <a:t>P</a:t>
            </a:r>
            <a:r>
              <a:rPr lang="zh-CN" altLang="en-US" sz="2400" smtClean="0">
                <a:solidFill>
                  <a:schemeClr val="tx1"/>
                </a:solidFill>
              </a:rPr>
              <a:t>和</a:t>
            </a:r>
            <a:r>
              <a:rPr lang="zh-CN" altLang="en-US" sz="2400" smtClean="0">
                <a:solidFill>
                  <a:srgbClr val="0000CC"/>
                </a:solidFill>
              </a:rPr>
              <a:t>总场强</a:t>
            </a:r>
            <a:r>
              <a:rPr lang="en-US" altLang="zh-CN" sz="2400" i="1" smtClean="0">
                <a:solidFill>
                  <a:schemeClr val="tx1"/>
                </a:solidFill>
              </a:rPr>
              <a:t>E </a:t>
            </a:r>
            <a:r>
              <a:rPr lang="zh-CN" altLang="en-US" sz="2400" smtClean="0">
                <a:solidFill>
                  <a:schemeClr val="tx1"/>
                </a:solidFill>
              </a:rPr>
              <a:t>是线性关系： </a:t>
            </a:r>
            <a:br>
              <a:rPr lang="zh-CN" altLang="en-US" sz="2400" smtClean="0">
                <a:solidFill>
                  <a:schemeClr val="tx1"/>
                </a:solidFill>
              </a:rPr>
            </a:br>
            <a:endParaRPr lang="zh-CN" altLang="en-US" sz="2400" smtClean="0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5105400"/>
            <a:ext cx="8839200" cy="1371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无量纲</a:t>
            </a:r>
            <a:r>
              <a:rPr lang="zh-CN" altLang="en-US" sz="2400" dirty="0" smtClean="0"/>
              <a:t>的比例系数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c</a:t>
            </a:r>
            <a:r>
              <a:rPr lang="en-US" altLang="zh-CN" sz="2400" i="1" baseline="-30000" dirty="0" err="1" smtClean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>
                <a:solidFill>
                  <a:srgbClr val="FF0000"/>
                </a:solidFill>
              </a:rPr>
              <a:t>称为介质的极化率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electric susceptibility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不同介质有着不同的极化率</a:t>
            </a:r>
            <a:r>
              <a:rPr lang="en-US" altLang="zh-CN" sz="2400" dirty="0" smtClean="0"/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    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981200" y="3124200"/>
          <a:ext cx="22748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22748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172200" y="44196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6172200" y="33528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6172200" y="3505200"/>
            <a:ext cx="15240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305800" y="40655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715000" y="31511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</a:rPr>
              <a:t>二、极化强度</a:t>
            </a:r>
            <a:r>
              <a:rPr lang="zh-CN" altLang="en-US" sz="2400" b="1" dirty="0">
                <a:solidFill>
                  <a:schemeClr val="bg1"/>
                </a:solidFill>
              </a:rPr>
              <a:t>与极化电荷</a:t>
            </a:r>
            <a:r>
              <a:rPr lang="zh-CN" altLang="en-US" sz="2000" b="1" dirty="0">
                <a:solidFill>
                  <a:schemeClr val="bg1"/>
                </a:solidFill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</a:rPr>
              <a:t>( </a:t>
            </a:r>
            <a:r>
              <a:rPr lang="zh-CN" altLang="en-US" sz="2000" b="1" dirty="0">
                <a:solidFill>
                  <a:schemeClr val="bg1"/>
                </a:solidFill>
              </a:rPr>
              <a:t>教材</a:t>
            </a:r>
            <a:r>
              <a:rPr lang="en-US" altLang="zh-CN" sz="2000" b="1" dirty="0">
                <a:solidFill>
                  <a:schemeClr val="bg1"/>
                </a:solidFill>
              </a:rPr>
              <a:t>P181)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838200"/>
            <a:ext cx="8763000" cy="3962400"/>
          </a:xfrm>
        </p:spPr>
        <p:txBody>
          <a:bodyPr/>
          <a:lstStyle/>
          <a:p>
            <a:pPr algn="just"/>
            <a:r>
              <a:rPr lang="zh-CN" altLang="en-US" sz="2000" b="1" dirty="0" smtClean="0">
                <a:solidFill>
                  <a:schemeClr val="bg1"/>
                </a:solidFill>
              </a:rPr>
              <a:t>极化强度：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介质</a:t>
            </a:r>
            <a:r>
              <a:rPr lang="zh-CN" altLang="en-US" sz="2000" b="1" dirty="0">
                <a:solidFill>
                  <a:schemeClr val="bg2"/>
                </a:solidFill>
              </a:rPr>
              <a:t>的极化强度矢量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</a:rPr>
              <a:t>定义为</a:t>
            </a:r>
            <a:r>
              <a:rPr lang="zh-CN" altLang="en-US" sz="2000" b="1" dirty="0">
                <a:solidFill>
                  <a:schemeClr val="bg2"/>
                </a:solidFill>
              </a:rPr>
              <a:t>单位体积内的分子电偶极矩</a:t>
            </a:r>
            <a:r>
              <a:rPr lang="en-US" altLang="zh-CN" sz="2000" b="1" i="1" dirty="0">
                <a:solidFill>
                  <a:schemeClr val="bg2"/>
                </a:solidFill>
              </a:rPr>
              <a:t>P </a:t>
            </a:r>
            <a:r>
              <a:rPr lang="zh-CN" altLang="en-US" sz="2000" b="1" dirty="0">
                <a:solidFill>
                  <a:schemeClr val="bg2"/>
                </a:solidFill>
              </a:rPr>
              <a:t>的矢量和：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(4.1-1)</a:t>
            </a:r>
          </a:p>
          <a:p>
            <a:pPr algn="just"/>
            <a:endParaRPr lang="en-US" altLang="zh-CN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其中，</a:t>
            </a:r>
            <a:r>
              <a:rPr lang="zh-CN" altLang="en-US" sz="2000" b="1" dirty="0">
                <a:solidFill>
                  <a:srgbClr val="C00000"/>
                </a:solidFill>
              </a:rPr>
              <a:t>△</a:t>
            </a:r>
            <a:r>
              <a:rPr lang="en-US" altLang="zh-CN" sz="2000" b="1" i="1" dirty="0">
                <a:solidFill>
                  <a:srgbClr val="C00000"/>
                </a:solidFill>
              </a:rPr>
              <a:t>V </a:t>
            </a:r>
            <a:r>
              <a:rPr lang="zh-CN" altLang="en-US" sz="2000" b="1" dirty="0">
                <a:solidFill>
                  <a:schemeClr val="bg2"/>
                </a:solidFill>
              </a:rPr>
              <a:t>表示很小的物理体积，但它又含有大量的介质分子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  <a:r>
              <a:rPr lang="zh-CN" altLang="en-US" sz="2000" b="1" dirty="0">
                <a:solidFill>
                  <a:schemeClr val="bg2"/>
                </a:solidFill>
              </a:rPr>
              <a:t>由这定义可知，极化强度矢量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是一个衡量介质内各处极化状态（极化强度与取向）的物理量，单位是库仑</a:t>
            </a:r>
            <a:r>
              <a:rPr lang="en-US" altLang="zh-CN" sz="2000" b="1" dirty="0">
                <a:solidFill>
                  <a:schemeClr val="bg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chemeClr val="bg2"/>
                </a:solidFill>
              </a:rPr>
              <a:t>米</a:t>
            </a:r>
            <a:r>
              <a:rPr lang="en-US" altLang="zh-CN" sz="2000" b="1" baseline="30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. 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（单位与</a:t>
            </a:r>
            <a:r>
              <a:rPr lang="zh-CN" altLang="en-US" sz="2000" b="1" u="sng" dirty="0" smtClean="0">
                <a:solidFill>
                  <a:schemeClr val="bg2"/>
                </a:solidFill>
              </a:rPr>
              <a:t>                   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相同。）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若介质内所有各点的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都有相同的数值和取向，亦即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是一个与坐标无关的常矢量时，就表示介质是均匀极化的，否则是非均匀极化的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  <a:p>
            <a:pPr algn="just">
              <a:lnSpc>
                <a:spcPct val="140000"/>
              </a:lnSpc>
            </a:pPr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/>
          </p:nvPr>
        </p:nvGraphicFramePr>
        <p:xfrm>
          <a:off x="3162300" y="1524000"/>
          <a:ext cx="144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r:id="rId3" imgW="609336" imgH="431613" progId="Equation.3">
                  <p:embed/>
                </p:oleObj>
              </mc:Choice>
              <mc:Fallback>
                <p:oleObj r:id="rId3" imgW="609336" imgH="431613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24000"/>
                        <a:ext cx="1447800" cy="904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1300" y="5105400"/>
            <a:ext cx="875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极化电荷：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虽然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电介质内没有自由电荷，但由于极化后分子电偶极矩都呈现某种倾向性的排列，就必然出现一定的宏观束缚电荷分布，这类电荷分布有时候也称为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极化电荷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70905B-0BBF-4192-B34F-41B2FAF393B1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228600"/>
            <a:ext cx="7467600" cy="7620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把　　　　　　代入电位移矢量的定义式                                                                                               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28800" y="304800"/>
          <a:ext cx="1589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15890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24000" y="1066800"/>
          <a:ext cx="47529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6" imgW="1752600" imgH="482600" progId="Equation.3">
                  <p:embed/>
                </p:oleObj>
              </mc:Choice>
              <mc:Fallback>
                <p:oleObj name="公式" r:id="rId6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47529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228600" y="22860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无量纲</a:t>
            </a:r>
            <a:r>
              <a:rPr lang="zh-CN" altLang="en-US" sz="2400" dirty="0"/>
              <a:t>的系数                                                         </a:t>
            </a:r>
            <a:r>
              <a:rPr lang="en-US" altLang="zh-CN" sz="2400" dirty="0"/>
              <a:t>(4.1-28)</a:t>
            </a:r>
            <a:br>
              <a:rPr lang="en-US" altLang="zh-CN" sz="2400" dirty="0"/>
            </a:br>
            <a:r>
              <a:rPr lang="zh-CN" altLang="en-US" sz="2400" dirty="0"/>
              <a:t>称为介质的</a:t>
            </a:r>
            <a:r>
              <a:rPr lang="zh-CN" altLang="en-US" sz="2400" dirty="0">
                <a:solidFill>
                  <a:srgbClr val="0000CC"/>
                </a:solidFill>
              </a:rPr>
              <a:t>相对介电常数</a:t>
            </a:r>
            <a:r>
              <a:rPr lang="zh-CN" altLang="en-US" sz="2400" dirty="0"/>
              <a:t>（</a:t>
            </a:r>
            <a:r>
              <a:rPr lang="en-US" altLang="zh-CN" sz="2400" dirty="0"/>
              <a:t>relative dielectric constant</a:t>
            </a:r>
            <a:r>
              <a:rPr lang="zh-CN" altLang="en-US" sz="2400" dirty="0"/>
              <a:t>），或称为相对电容率（</a:t>
            </a:r>
            <a:r>
              <a:rPr lang="en-US" altLang="zh-CN" sz="2400" dirty="0"/>
              <a:t>relative permittivity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  <a:r>
              <a:rPr lang="zh-CN" altLang="en-US" sz="2400" dirty="0"/>
              <a:t>而</a:t>
            </a:r>
            <a:br>
              <a:rPr lang="zh-CN" altLang="en-US" sz="2400" dirty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                                                                                     </a:t>
            </a:r>
            <a:r>
              <a:rPr lang="en-US" altLang="zh-CN" sz="2400" dirty="0"/>
              <a:t>(4.1-29)</a:t>
            </a:r>
            <a:br>
              <a:rPr lang="en-US" altLang="zh-CN" sz="2400" dirty="0"/>
            </a:br>
            <a:r>
              <a:rPr lang="zh-CN" altLang="en-US" sz="2400" dirty="0"/>
              <a:t>则称为介质的</a:t>
            </a:r>
            <a:r>
              <a:rPr lang="zh-CN" altLang="en-US" sz="2400" dirty="0">
                <a:solidFill>
                  <a:srgbClr val="0000CC"/>
                </a:solidFill>
              </a:rPr>
              <a:t>介电常数</a:t>
            </a:r>
            <a:r>
              <a:rPr lang="zh-CN" altLang="en-US" sz="2400" dirty="0"/>
              <a:t>（</a:t>
            </a:r>
            <a:r>
              <a:rPr lang="en-US" altLang="zh-CN" sz="2400" dirty="0"/>
              <a:t>dielectric constant</a:t>
            </a:r>
            <a:r>
              <a:rPr lang="zh-CN" altLang="en-US" sz="2400" dirty="0"/>
              <a:t>）或电容率（</a:t>
            </a:r>
            <a:r>
              <a:rPr lang="en-US" altLang="zh-CN" sz="2400" dirty="0"/>
              <a:t>permittivity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它与真空介电常数</a:t>
            </a:r>
            <a:r>
              <a:rPr lang="en-US" altLang="zh-CN" sz="2400" i="1" dirty="0">
                <a:latin typeface="Symbol" panose="05050102010706020507" pitchFamily="18" charset="2"/>
              </a:rPr>
              <a:t>e</a:t>
            </a:r>
            <a:r>
              <a:rPr lang="en-US" altLang="zh-CN" sz="2400" baseline="-30000" dirty="0">
                <a:latin typeface="Symbol" panose="05050102010706020507" pitchFamily="18" charset="2"/>
              </a:rPr>
              <a:t>0</a:t>
            </a:r>
            <a:r>
              <a:rPr lang="zh-CN" altLang="en-US" sz="2400" dirty="0">
                <a:latin typeface="Symbol" panose="05050102010706020507" pitchFamily="18" charset="2"/>
              </a:rPr>
              <a:t>有相同的</a:t>
            </a:r>
            <a:r>
              <a:rPr lang="zh-CN" altLang="en-US" sz="2400" dirty="0"/>
              <a:t>量纲</a:t>
            </a:r>
            <a:r>
              <a:rPr lang="en-US" altLang="zh-CN" sz="2400" dirty="0"/>
              <a:t>.</a:t>
            </a:r>
            <a:br>
              <a:rPr lang="en-US" altLang="zh-CN" sz="2400" dirty="0"/>
            </a:br>
            <a:endParaRPr lang="en-US" altLang="zh-CN" sz="2400" dirty="0"/>
          </a:p>
        </p:txBody>
      </p:sp>
      <p:graphicFrame>
        <p:nvGraphicFramePr>
          <p:cNvPr id="11271" name="Object 12"/>
          <p:cNvGraphicFramePr>
            <a:graphicFrameLocks noChangeAspect="1"/>
          </p:cNvGraphicFramePr>
          <p:nvPr/>
        </p:nvGraphicFramePr>
        <p:xfrm>
          <a:off x="2971800" y="2438400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r:id="rId8" imgW="685800" imgH="228600" progId="Equation.3">
                  <p:embed/>
                </p:oleObj>
              </mc:Choice>
              <mc:Fallback>
                <p:oleObj r:id="rId8" imgW="685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3"/>
          <p:cNvGraphicFramePr>
            <a:graphicFrameLocks noChangeAspect="1"/>
          </p:cNvGraphicFramePr>
          <p:nvPr/>
        </p:nvGraphicFramePr>
        <p:xfrm>
          <a:off x="1981200" y="4191000"/>
          <a:ext cx="3889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r:id="rId10" imgW="1320800" imgH="228600" progId="Equation.3">
                  <p:embed/>
                </p:oleObj>
              </mc:Choice>
              <mc:Fallback>
                <p:oleObj r:id="rId10" imgW="132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3889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矩形 1"/>
          <p:cNvSpPr>
            <a:spLocks noChangeArrowheads="1"/>
          </p:cNvSpPr>
          <p:nvPr/>
        </p:nvSpPr>
        <p:spPr bwMode="auto">
          <a:xfrm>
            <a:off x="762000" y="-26988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r>
              <a:rPr lang="zh-CN" altLang="en-US" sz="1600">
                <a:solidFill>
                  <a:srgbClr val="A50021"/>
                </a:solidFill>
                <a:latin typeface="Arial" panose="020B0604020202020204" pitchFamily="34" charset="0"/>
              </a:rPr>
              <a:t/>
            </a:r>
            <a:br>
              <a:rPr lang="zh-CN" altLang="en-US" sz="1600">
                <a:solidFill>
                  <a:srgbClr val="A50021"/>
                </a:solidFill>
                <a:latin typeface="Arial" panose="020B0604020202020204" pitchFamily="34" charset="0"/>
              </a:rPr>
            </a:b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9E953-FF26-4111-8799-0CE5B7DEA41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6275" y="240665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c</a:t>
            </a:r>
            <a:r>
              <a:rPr lang="en-US" altLang="zh-CN" sz="2400" i="1" baseline="-30000">
                <a:latin typeface="Arial" panose="020B0604020202020204" pitchFamily="34" charset="0"/>
              </a:rPr>
              <a:t>e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47367"/>
              </p:ext>
            </p:extLst>
          </p:nvPr>
        </p:nvGraphicFramePr>
        <p:xfrm>
          <a:off x="676275" y="3063875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063875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90875" y="3201988"/>
            <a:ext cx="4875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介质的相对介电常数</a:t>
            </a:r>
            <a:r>
              <a:rPr lang="en-US" altLang="zh-CN" sz="1800"/>
              <a:t>relative 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12603"/>
              </p:ext>
            </p:extLst>
          </p:nvPr>
        </p:nvGraphicFramePr>
        <p:xfrm>
          <a:off x="600075" y="3860800"/>
          <a:ext cx="3889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r:id="rId5" imgW="1320800" imgH="228600" progId="Equation.3">
                  <p:embed/>
                </p:oleObj>
              </mc:Choice>
              <mc:Fallback>
                <p:oleObj r:id="rId5" imgW="132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60800"/>
                        <a:ext cx="3889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0438" y="4083050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介质的</a:t>
            </a:r>
            <a:r>
              <a:rPr lang="zh-CN" altLang="en-US" sz="1800">
                <a:solidFill>
                  <a:srgbClr val="0000CC"/>
                </a:solidFill>
              </a:rPr>
              <a:t>介电常数</a:t>
            </a:r>
            <a:r>
              <a:rPr lang="en-US" altLang="zh-CN" sz="1800"/>
              <a:t>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275307"/>
              </p:ext>
            </p:extLst>
          </p:nvPr>
        </p:nvGraphicFramePr>
        <p:xfrm>
          <a:off x="611188" y="1528763"/>
          <a:ext cx="25130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7" imgW="799753" imgH="241195" progId="Equation.3">
                  <p:embed/>
                </p:oleObj>
              </mc:Choice>
              <mc:Fallback>
                <p:oleObj name="公式" r:id="rId7" imgW="799753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28763"/>
                        <a:ext cx="25130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8075" y="1679575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电位移矢量</a:t>
            </a:r>
          </a:p>
        </p:txBody>
      </p:sp>
      <p:sp>
        <p:nvSpPr>
          <p:cNvPr id="12298" name="文本框 9"/>
          <p:cNvSpPr txBox="1">
            <a:spLocks noChangeArrowheads="1"/>
          </p:cNvSpPr>
          <p:nvPr/>
        </p:nvSpPr>
        <p:spPr bwMode="auto">
          <a:xfrm>
            <a:off x="1219200" y="838200"/>
            <a:ext cx="320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今天的定义有点多，不要混：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45419"/>
              </p:ext>
            </p:extLst>
          </p:nvPr>
        </p:nvGraphicFramePr>
        <p:xfrm>
          <a:off x="7532688" y="2543175"/>
          <a:ext cx="106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9" imgW="685800" imgH="241300" progId="Equation.3">
                  <p:embed/>
                </p:oleObj>
              </mc:Choice>
              <mc:Fallback>
                <p:oleObj name="公式" r:id="rId9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2543175"/>
                        <a:ext cx="1066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67075" y="2530475"/>
            <a:ext cx="439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介质的极化率（</a:t>
            </a:r>
            <a:r>
              <a:rPr lang="en-US" altLang="zh-CN" sz="1800">
                <a:latin typeface="Arial" panose="020B0604020202020204" pitchFamily="34" charset="0"/>
              </a:rPr>
              <a:t>electric susceptibility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301" name="矩形 12"/>
          <p:cNvSpPr>
            <a:spLocks noChangeArrowheads="1"/>
          </p:cNvSpPr>
          <p:nvPr/>
        </p:nvSpPr>
        <p:spPr bwMode="auto">
          <a:xfrm>
            <a:off x="838200" y="1174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2A8AE-7095-4A17-9E23-503105A5339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3124200"/>
            <a:ext cx="8763000" cy="37338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smtClean="0"/>
              <a:t>由于</a:t>
            </a:r>
            <a:r>
              <a:rPr lang="en-US" altLang="zh-CN" sz="2800" i="1" smtClean="0">
                <a:latin typeface="Symbol" panose="05050102010706020507" pitchFamily="18" charset="2"/>
              </a:rPr>
              <a:t>e</a:t>
            </a:r>
            <a:r>
              <a:rPr lang="en-US" altLang="zh-CN" sz="2800" smtClean="0">
                <a:latin typeface="Symbol" panose="05050102010706020507" pitchFamily="18" charset="2"/>
              </a:rPr>
              <a:t> </a:t>
            </a:r>
            <a:r>
              <a:rPr lang="zh-CN" altLang="en-US" sz="2800" smtClean="0">
                <a:latin typeface="Symbol" panose="05050102010706020507" pitchFamily="18" charset="2"/>
              </a:rPr>
              <a:t>是一个标量，因此</a:t>
            </a:r>
            <a:r>
              <a:rPr lang="zh-CN" altLang="en-US" sz="2800" smtClean="0">
                <a:solidFill>
                  <a:srgbClr val="0000CC"/>
                </a:solidFill>
              </a:rPr>
              <a:t>各向同性</a:t>
            </a:r>
            <a:r>
              <a:rPr lang="zh-CN" altLang="en-US" sz="2800" smtClean="0"/>
              <a:t>的线性介质内部的每一点上，电位移矢量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正比于</a:t>
            </a:r>
            <a:r>
              <a:rPr lang="zh-CN" altLang="en-US" sz="2800" smtClean="0">
                <a:solidFill>
                  <a:srgbClr val="0000CC"/>
                </a:solidFill>
              </a:rPr>
              <a:t>总场强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，而且</a:t>
            </a:r>
            <a:r>
              <a:rPr lang="en-US" altLang="zh-CN" sz="2800" i="1" smtClean="0"/>
              <a:t>E</a:t>
            </a:r>
            <a:r>
              <a:rPr lang="zh-CN" altLang="en-US" sz="2800" smtClean="0"/>
              <a:t>、</a:t>
            </a:r>
            <a:r>
              <a:rPr lang="en-US" altLang="zh-CN" sz="2800" smtClean="0"/>
              <a:t>P</a:t>
            </a:r>
            <a:r>
              <a:rPr lang="zh-CN" altLang="en-US" sz="2800" smtClean="0"/>
              <a:t>、</a:t>
            </a:r>
            <a:r>
              <a:rPr lang="en-US" altLang="zh-CN" sz="2800" i="1" smtClean="0"/>
              <a:t>D</a:t>
            </a:r>
            <a:r>
              <a:rPr lang="zh-CN" altLang="en-US" sz="2800" smtClean="0"/>
              <a:t>三者有相同的取向</a:t>
            </a:r>
            <a:r>
              <a:rPr lang="en-US" altLang="zh-CN" sz="2800" smtClean="0"/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A50021"/>
                </a:solidFill>
              </a:rPr>
              <a:t>书上的记号不是国际单位制，见</a:t>
            </a:r>
            <a:r>
              <a:rPr lang="en-US" altLang="zh-CN" sz="2800" smtClean="0">
                <a:solidFill>
                  <a:srgbClr val="A50021"/>
                </a:solidFill>
              </a:rPr>
              <a:t>P233</a:t>
            </a:r>
            <a:r>
              <a:rPr lang="zh-CN" altLang="en-US" sz="2800" smtClean="0">
                <a:solidFill>
                  <a:srgbClr val="A50021"/>
                </a:solidFill>
              </a:rPr>
              <a:t>下方。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2108200" y="2147888"/>
          <a:ext cx="4343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3" imgW="1231366" imgH="241195" progId="Equation.3">
                  <p:embed/>
                </p:oleObj>
              </mc:Choice>
              <mc:Fallback>
                <p:oleObj name="公式" r:id="rId3" imgW="1231366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147888"/>
                        <a:ext cx="4343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文本框 1"/>
          <p:cNvSpPr txBox="1">
            <a:spLocks noChangeArrowheads="1"/>
          </p:cNvSpPr>
          <p:nvPr/>
        </p:nvSpPr>
        <p:spPr bwMode="auto">
          <a:xfrm>
            <a:off x="914400" y="49053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所以：</a:t>
            </a:r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2133600" y="746125"/>
          <a:ext cx="47529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5" imgW="1752600" imgH="482600" progId="Equation.3">
                  <p:embed/>
                </p:oleObj>
              </mc:Choice>
              <mc:Fallback>
                <p:oleObj name="公式" r:id="rId5" imgW="1752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46125"/>
                        <a:ext cx="47529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矩形 6"/>
          <p:cNvSpPr>
            <a:spLocks noChangeArrowheads="1"/>
          </p:cNvSpPr>
          <p:nvPr/>
        </p:nvSpPr>
        <p:spPr bwMode="auto">
          <a:xfrm>
            <a:off x="838200" y="2857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459D-FDA6-4F9E-A296-A57254A3548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209800" y="1828800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5638800" y="182879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P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33800" y="373380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2801629" y="2514600"/>
            <a:ext cx="1008371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stCxn id="3" idx="2"/>
          </p:cNvCxnSpPr>
          <p:nvPr/>
        </p:nvCxnSpPr>
        <p:spPr bwMode="auto">
          <a:xfrm>
            <a:off x="2505715" y="2598241"/>
            <a:ext cx="1151885" cy="1364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518065" y="2617290"/>
            <a:ext cx="1236971" cy="1326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4329494" y="2445390"/>
            <a:ext cx="1347486" cy="1440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3" idx="3"/>
          </p:cNvCxnSpPr>
          <p:nvPr/>
        </p:nvCxnSpPr>
        <p:spPr bwMode="auto">
          <a:xfrm flipV="1">
            <a:off x="2801629" y="2213519"/>
            <a:ext cx="2760971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2743200" y="2099220"/>
            <a:ext cx="289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66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93589-0526-4A57-9D2C-970522550DC7}" type="slidenum">
              <a:rPr lang="en-US" altLang="zh-CN" sz="8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800" b="0" smtClean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8600"/>
            <a:ext cx="8229600" cy="464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0033CC"/>
                </a:solidFill>
              </a:rPr>
              <a:t>作业</a:t>
            </a:r>
            <a:r>
              <a:rPr lang="en-US" altLang="zh-CN" sz="2400" dirty="0" smtClean="0">
                <a:solidFill>
                  <a:srgbClr val="0033CC"/>
                </a:solidFill>
              </a:rPr>
              <a:t>20</a:t>
            </a:r>
            <a:r>
              <a:rPr lang="zh-CN" altLang="en-US" sz="2400" dirty="0" smtClean="0">
                <a:solidFill>
                  <a:srgbClr val="0033CC"/>
                </a:solidFill>
              </a:rPr>
              <a:t>：电荷以体密度</a:t>
            </a:r>
            <a:r>
              <a:rPr lang="en-US" altLang="zh-CN" sz="2400" dirty="0" smtClean="0">
                <a:solidFill>
                  <a:srgbClr val="0033CC"/>
                </a:solidFill>
              </a:rPr>
              <a:t>ρ</a:t>
            </a:r>
            <a:r>
              <a:rPr lang="zh-CN" altLang="en-US" sz="2400" dirty="0" smtClean="0">
                <a:solidFill>
                  <a:srgbClr val="0033CC"/>
                </a:solidFill>
              </a:rPr>
              <a:t>均匀分布在厚度为</a:t>
            </a:r>
            <a:r>
              <a:rPr lang="en-US" altLang="zh-CN" sz="2400" dirty="0" smtClean="0">
                <a:solidFill>
                  <a:srgbClr val="0033CC"/>
                </a:solidFill>
              </a:rPr>
              <a:t>d</a:t>
            </a:r>
            <a:r>
              <a:rPr lang="zh-CN" altLang="en-US" sz="2400" dirty="0" smtClean="0">
                <a:solidFill>
                  <a:srgbClr val="0033CC"/>
                </a:solidFill>
              </a:rPr>
              <a:t>的无限大平板内，求板内外的场强</a:t>
            </a:r>
            <a:r>
              <a:rPr lang="en-US" altLang="zh-CN" sz="2400" dirty="0" smtClean="0">
                <a:solidFill>
                  <a:srgbClr val="0033CC"/>
                </a:solidFill>
              </a:rPr>
              <a:t>E</a:t>
            </a:r>
            <a:r>
              <a:rPr lang="zh-CN" altLang="en-US" sz="2400" dirty="0" smtClean="0">
                <a:solidFill>
                  <a:srgbClr val="0033CC"/>
                </a:solidFill>
              </a:rPr>
              <a:t>。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096000" y="990600"/>
            <a:ext cx="1066800" cy="2057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5791200" y="1524000"/>
            <a:ext cx="1676400" cy="990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71782" name="Object 6"/>
          <p:cNvGraphicFramePr>
            <a:graphicFrameLocks noChangeAspect="1"/>
          </p:cNvGraphicFramePr>
          <p:nvPr/>
        </p:nvGraphicFramePr>
        <p:xfrm>
          <a:off x="1447800" y="1066800"/>
          <a:ext cx="1604963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公式" r:id="rId3" imgW="748975" imgH="1320227" progId="Equation.3">
                  <p:embed/>
                </p:oleObj>
              </mc:Choice>
              <mc:Fallback>
                <p:oleObj name="公式" r:id="rId3" imgW="748975" imgH="1320227" progId="Equation.3">
                  <p:embed/>
                  <p:pic>
                    <p:nvPicPr>
                      <p:cNvPr id="971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1604963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3" name="Text Box 7"/>
          <p:cNvSpPr txBox="1">
            <a:spLocks noChangeArrowheads="1"/>
          </p:cNvSpPr>
          <p:nvPr/>
        </p:nvSpPr>
        <p:spPr bwMode="auto">
          <a:xfrm>
            <a:off x="662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71784" name="Rectangle 8"/>
          <p:cNvSpPr>
            <a:spLocks noChangeArrowheads="1"/>
          </p:cNvSpPr>
          <p:nvPr/>
        </p:nvSpPr>
        <p:spPr bwMode="auto">
          <a:xfrm>
            <a:off x="6248400" y="1524000"/>
            <a:ext cx="762000" cy="990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71785" name="Line 9"/>
          <p:cNvSpPr>
            <a:spLocks noChangeShapeType="1"/>
          </p:cNvSpPr>
          <p:nvPr/>
        </p:nvSpPr>
        <p:spPr bwMode="auto">
          <a:xfrm>
            <a:off x="6629400" y="990600"/>
            <a:ext cx="0" cy="2133600"/>
          </a:xfrm>
          <a:prstGeom prst="line">
            <a:avLst/>
          </a:prstGeom>
          <a:noFill/>
          <a:ln w="28575" cap="rnd">
            <a:solidFill>
              <a:srgbClr val="007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1786" name="Object 10"/>
          <p:cNvGraphicFramePr>
            <a:graphicFrameLocks noChangeAspect="1"/>
          </p:cNvGraphicFramePr>
          <p:nvPr/>
        </p:nvGraphicFramePr>
        <p:xfrm>
          <a:off x="1371600" y="4038600"/>
          <a:ext cx="19240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公式" r:id="rId5" imgW="901309" imgH="1320227" progId="Equation.3">
                  <p:embed/>
                </p:oleObj>
              </mc:Choice>
              <mc:Fallback>
                <p:oleObj name="公式" r:id="rId5" imgW="901309" imgH="1320227" progId="Equation.3">
                  <p:embed/>
                  <p:pic>
                    <p:nvPicPr>
                      <p:cNvPr id="971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19240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88925" y="1219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外部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28600" y="4267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内部</a:t>
            </a:r>
          </a:p>
        </p:txBody>
      </p:sp>
      <p:sp>
        <p:nvSpPr>
          <p:cNvPr id="971789" name="Line 13"/>
          <p:cNvSpPr>
            <a:spLocks noChangeShapeType="1"/>
          </p:cNvSpPr>
          <p:nvPr/>
        </p:nvSpPr>
        <p:spPr bwMode="auto">
          <a:xfrm>
            <a:off x="4800600" y="51054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0" name="Line 14"/>
          <p:cNvSpPr>
            <a:spLocks noChangeShapeType="1"/>
          </p:cNvSpPr>
          <p:nvPr/>
        </p:nvSpPr>
        <p:spPr bwMode="auto">
          <a:xfrm flipV="1">
            <a:off x="6629400" y="35814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1" name="Line 15"/>
          <p:cNvSpPr>
            <a:spLocks noChangeShapeType="1"/>
          </p:cNvSpPr>
          <p:nvPr/>
        </p:nvSpPr>
        <p:spPr bwMode="auto">
          <a:xfrm flipV="1">
            <a:off x="6172200" y="4343400"/>
            <a:ext cx="990600" cy="13716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2" name="Line 16"/>
          <p:cNvSpPr>
            <a:spLocks noChangeShapeType="1"/>
          </p:cNvSpPr>
          <p:nvPr/>
        </p:nvSpPr>
        <p:spPr bwMode="auto">
          <a:xfrm flipV="1">
            <a:off x="4800600" y="5715000"/>
            <a:ext cx="1371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1793" name="Line 17"/>
          <p:cNvSpPr>
            <a:spLocks noChangeShapeType="1"/>
          </p:cNvSpPr>
          <p:nvPr/>
        </p:nvSpPr>
        <p:spPr bwMode="auto">
          <a:xfrm flipV="1">
            <a:off x="7162800" y="4343400"/>
            <a:ext cx="1219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1794" name="Object 18"/>
          <p:cNvGraphicFramePr>
            <a:graphicFrameLocks noChangeAspect="1"/>
          </p:cNvGraphicFramePr>
          <p:nvPr/>
        </p:nvGraphicFramePr>
        <p:xfrm>
          <a:off x="7239000" y="3505200"/>
          <a:ext cx="121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公式" r:id="rId7" imgW="596641" imgH="215806" progId="Equation.3">
                  <p:embed/>
                </p:oleObj>
              </mc:Choice>
              <mc:Fallback>
                <p:oleObj name="公式" r:id="rId7" imgW="596641" imgH="215806" progId="Equation.3">
                  <p:embed/>
                  <p:pic>
                    <p:nvPicPr>
                      <p:cNvPr id="971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05200"/>
                        <a:ext cx="121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31" name="直接箭头连接符 2"/>
          <p:cNvCxnSpPr>
            <a:cxnSpLocks noChangeShapeType="1"/>
          </p:cNvCxnSpPr>
          <p:nvPr/>
        </p:nvCxnSpPr>
        <p:spPr bwMode="auto">
          <a:xfrm>
            <a:off x="5105400" y="2846388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直接箭头连接符 4"/>
          <p:cNvCxnSpPr>
            <a:cxnSpLocks noChangeShapeType="1"/>
          </p:cNvCxnSpPr>
          <p:nvPr/>
        </p:nvCxnSpPr>
        <p:spPr bwMode="auto">
          <a:xfrm flipV="1">
            <a:off x="6629400" y="692150"/>
            <a:ext cx="0" cy="251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文本框 5"/>
          <p:cNvSpPr txBox="1">
            <a:spLocks noChangeArrowheads="1"/>
          </p:cNvSpPr>
          <p:nvPr/>
        </p:nvSpPr>
        <p:spPr bwMode="auto">
          <a:xfrm>
            <a:off x="7970838" y="24828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  <a:endParaRPr lang="zh-CN" altLang="en-US" sz="1800"/>
          </a:p>
        </p:txBody>
      </p:sp>
      <p:sp>
        <p:nvSpPr>
          <p:cNvPr id="38934" name="文本框 6"/>
          <p:cNvSpPr txBox="1">
            <a:spLocks noChangeArrowheads="1"/>
          </p:cNvSpPr>
          <p:nvPr/>
        </p:nvSpPr>
        <p:spPr bwMode="auto">
          <a:xfrm>
            <a:off x="6705600" y="685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y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474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97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7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animBg="1"/>
      <p:bldP spid="971781" grpId="1" animBg="1"/>
      <p:bldP spid="971783" grpId="0"/>
      <p:bldP spid="9717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10BD20-35CA-47CF-8F36-84E1A302F3C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533400"/>
            <a:ext cx="8763000" cy="4800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　　对于内部结构为</a:t>
            </a:r>
            <a:r>
              <a:rPr lang="zh-CN" altLang="en-US" sz="2800" smtClean="0">
                <a:solidFill>
                  <a:srgbClr val="0000CC"/>
                </a:solidFill>
              </a:rPr>
              <a:t>各向异性</a:t>
            </a:r>
            <a:r>
              <a:rPr lang="zh-CN" altLang="en-US" sz="2800" smtClean="0"/>
              <a:t>的（</a:t>
            </a:r>
            <a:r>
              <a:rPr lang="en-US" altLang="zh-CN" sz="2800" smtClean="0"/>
              <a:t>anisotropic</a:t>
            </a:r>
            <a:r>
              <a:rPr lang="zh-CN" altLang="en-US" sz="2800" smtClean="0"/>
              <a:t>）电介质，例如晶体材料，</a:t>
            </a:r>
            <a:r>
              <a:rPr lang="zh-CN" altLang="en-US" sz="2800" smtClean="0">
                <a:solidFill>
                  <a:srgbClr val="A50021"/>
                </a:solidFill>
              </a:rPr>
              <a:t>极化率</a:t>
            </a:r>
            <a:r>
              <a:rPr lang="en-US" altLang="zh-CN" sz="2800" i="1" smtClean="0">
                <a:latin typeface="Symbol" panose="05050102010706020507" pitchFamily="18" charset="2"/>
              </a:rPr>
              <a:t>c</a:t>
            </a:r>
            <a:r>
              <a:rPr lang="en-US" altLang="zh-CN" sz="2800" i="1" baseline="-30000" smtClean="0"/>
              <a:t>e</a:t>
            </a:r>
            <a:r>
              <a:rPr lang="zh-CN" altLang="en-US" sz="2800" smtClean="0">
                <a:solidFill>
                  <a:srgbClr val="A50021"/>
                </a:solidFill>
              </a:rPr>
              <a:t>与方向</a:t>
            </a:r>
            <a:r>
              <a:rPr lang="zh-CN" altLang="en-US" sz="2800" smtClean="0"/>
              <a:t>有关，这便使得电位移矢量</a:t>
            </a:r>
            <a:r>
              <a:rPr lang="en-US" altLang="zh-CN" sz="2800" i="1" smtClean="0"/>
              <a:t>D </a:t>
            </a:r>
            <a:r>
              <a:rPr lang="zh-CN" altLang="en-US" sz="2800" smtClean="0"/>
              <a:t>的每一个分量，一般地与电场强度</a:t>
            </a:r>
            <a:r>
              <a:rPr lang="en-US" altLang="zh-CN" sz="2800" i="1" smtClean="0"/>
              <a:t>E </a:t>
            </a:r>
            <a:r>
              <a:rPr lang="zh-CN" altLang="en-US" sz="2800" smtClean="0"/>
              <a:t>的所有分量都有关：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                                                                               </a:t>
            </a:r>
            <a:r>
              <a:rPr lang="en-US" altLang="zh-CN" sz="2800" smtClean="0"/>
              <a:t>(4.1-31)</a:t>
            </a: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1676400" y="2667000"/>
          <a:ext cx="541020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公式" r:id="rId3" imgW="1803400" imgH="736600" progId="Equation.3">
                  <p:embed/>
                </p:oleObj>
              </mc:Choice>
              <mc:Fallback>
                <p:oleObj name="公式" r:id="rId3" imgW="18034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541020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918" name="Object 6"/>
          <p:cNvGraphicFramePr>
            <a:graphicFrameLocks noChangeAspect="1"/>
          </p:cNvGraphicFramePr>
          <p:nvPr/>
        </p:nvGraphicFramePr>
        <p:xfrm>
          <a:off x="0" y="4876800"/>
          <a:ext cx="89646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公式" r:id="rId5" imgW="1625600" imgH="241300" progId="Equation.3">
                  <p:embed/>
                </p:oleObj>
              </mc:Choice>
              <mc:Fallback>
                <p:oleObj name="公式" r:id="rId5" imgW="1625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6800"/>
                        <a:ext cx="8964613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838200" y="2857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7030A0"/>
                </a:solidFill>
                <a:latin typeface="Arial" panose="020B0604020202020204" pitchFamily="34" charset="0"/>
              </a:rPr>
              <a:t>各向异性的电介质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0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8A9B2-E12E-4B25-8EDC-843C596FAE5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762000"/>
            <a:ext cx="8610600" cy="4789488"/>
          </a:xfrm>
          <a:noFill/>
        </p:spPr>
        <p:txBody>
          <a:bodyPr anchor="t"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400" smtClean="0">
                <a:solidFill>
                  <a:schemeClr val="tx1"/>
                </a:solidFill>
              </a:rPr>
              <a:t>        </a:t>
            </a:r>
            <a:r>
              <a:rPr lang="zh-CN" altLang="en-US" sz="2400" smtClean="0">
                <a:solidFill>
                  <a:schemeClr val="tx1"/>
                </a:solidFill>
              </a:rPr>
              <a:t>虽然高斯定理</a:t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/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/>
            </a:r>
            <a:br>
              <a:rPr lang="zh-CN" altLang="en-US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中，没有明显地包含着极化电荷</a:t>
            </a:r>
            <a:r>
              <a:rPr lang="en-US" altLang="zh-CN" sz="2400" smtClean="0">
                <a:solidFill>
                  <a:schemeClr val="tx1"/>
                </a:solidFill>
              </a:rPr>
              <a:t>.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zh-CN" altLang="en-US" sz="2400" smtClean="0">
                <a:solidFill>
                  <a:schemeClr val="tx1"/>
                </a:solidFill>
              </a:rPr>
              <a:t>但任一点上，总电场强度</a:t>
            </a:r>
            <a:r>
              <a:rPr lang="en-US" altLang="zh-CN" sz="2400" i="1" smtClean="0">
                <a:solidFill>
                  <a:schemeClr val="tx1"/>
                </a:solidFill>
              </a:rPr>
              <a:t>E </a:t>
            </a:r>
            <a:r>
              <a:rPr lang="zh-CN" altLang="en-US" sz="2400" smtClean="0">
                <a:solidFill>
                  <a:schemeClr val="tx1"/>
                </a:solidFill>
              </a:rPr>
              <a:t>都与电位移</a:t>
            </a:r>
            <a:r>
              <a:rPr lang="en-US" altLang="zh-CN" sz="2400" i="1" smtClean="0">
                <a:solidFill>
                  <a:schemeClr val="tx1"/>
                </a:solidFill>
              </a:rPr>
              <a:t>D </a:t>
            </a:r>
            <a:r>
              <a:rPr lang="zh-CN" altLang="en-US" sz="2400" smtClean="0">
                <a:solidFill>
                  <a:schemeClr val="tx1"/>
                </a:solidFill>
              </a:rPr>
              <a:t>存在着确定的关系，而总场强</a:t>
            </a:r>
            <a:r>
              <a:rPr lang="en-US" altLang="zh-CN" sz="2400" i="1" smtClean="0">
                <a:solidFill>
                  <a:schemeClr val="tx1"/>
                </a:solidFill>
              </a:rPr>
              <a:t>E</a:t>
            </a:r>
            <a:r>
              <a:rPr lang="zh-CN" altLang="en-US" sz="2400" smtClean="0">
                <a:solidFill>
                  <a:schemeClr val="tx1"/>
                </a:solidFill>
              </a:rPr>
              <a:t>一般地是自由电荷</a:t>
            </a:r>
            <a:r>
              <a:rPr lang="en-US" altLang="zh-CN" sz="2400" i="1" smtClean="0">
                <a:solidFill>
                  <a:schemeClr val="tx1"/>
                </a:solidFill>
              </a:rPr>
              <a:t>q</a:t>
            </a:r>
            <a:r>
              <a:rPr lang="en-US" altLang="zh-CN" sz="2400" i="1" baseline="-30000" smtClean="0">
                <a:solidFill>
                  <a:schemeClr val="tx1"/>
                </a:solidFill>
              </a:rPr>
              <a:t>f</a:t>
            </a:r>
            <a:r>
              <a:rPr lang="zh-CN" altLang="en-US" sz="2400" smtClean="0">
                <a:solidFill>
                  <a:schemeClr val="tx1"/>
                </a:solidFill>
              </a:rPr>
              <a:t>和极化电荷</a:t>
            </a:r>
            <a:r>
              <a:rPr lang="en-US" altLang="zh-CN" sz="2400" i="1" smtClean="0">
                <a:solidFill>
                  <a:schemeClr val="tx1"/>
                </a:solidFill>
              </a:rPr>
              <a:t>q</a:t>
            </a:r>
            <a:r>
              <a:rPr lang="en-US" altLang="zh-CN" sz="2400" i="1" baseline="-30000" smtClean="0">
                <a:solidFill>
                  <a:schemeClr val="tx1"/>
                </a:solidFill>
              </a:rPr>
              <a:t>p</a:t>
            </a:r>
            <a:r>
              <a:rPr lang="zh-CN" altLang="en-US" sz="2400" smtClean="0">
                <a:solidFill>
                  <a:schemeClr val="tx1"/>
                </a:solidFill>
              </a:rPr>
              <a:t>共同产生的，因此，</a:t>
            </a:r>
            <a:r>
              <a:rPr lang="zh-CN" altLang="en-US" sz="2400" smtClean="0">
                <a:solidFill>
                  <a:srgbClr val="A50021"/>
                </a:solidFill>
              </a:rPr>
              <a:t>电位移</a:t>
            </a:r>
            <a:r>
              <a:rPr lang="en-US" altLang="zh-CN" sz="2400" i="1" smtClean="0">
                <a:solidFill>
                  <a:srgbClr val="A50021"/>
                </a:solidFill>
              </a:rPr>
              <a:t>D</a:t>
            </a:r>
            <a:r>
              <a:rPr lang="zh-CN" altLang="en-US" sz="2400" smtClean="0">
                <a:solidFill>
                  <a:srgbClr val="A50021"/>
                </a:solidFill>
              </a:rPr>
              <a:t>一般地与自由电荷</a:t>
            </a:r>
            <a:r>
              <a:rPr lang="en-US" altLang="zh-CN" sz="2400" i="1" smtClean="0">
                <a:solidFill>
                  <a:srgbClr val="A50021"/>
                </a:solidFill>
              </a:rPr>
              <a:t>q</a:t>
            </a:r>
            <a:r>
              <a:rPr lang="en-US" altLang="zh-CN" sz="2400" i="1" baseline="-30000" smtClean="0">
                <a:solidFill>
                  <a:srgbClr val="A50021"/>
                </a:solidFill>
              </a:rPr>
              <a:t>f</a:t>
            </a:r>
            <a:r>
              <a:rPr lang="zh-CN" altLang="en-US" sz="2400" smtClean="0">
                <a:solidFill>
                  <a:srgbClr val="A50021"/>
                </a:solidFill>
              </a:rPr>
              <a:t>和极化电荷</a:t>
            </a:r>
            <a:r>
              <a:rPr lang="en-US" altLang="zh-CN" sz="2400" i="1" smtClean="0">
                <a:solidFill>
                  <a:srgbClr val="A50021"/>
                </a:solidFill>
              </a:rPr>
              <a:t>q</a:t>
            </a:r>
            <a:r>
              <a:rPr lang="en-US" altLang="zh-CN" sz="2400" i="1" baseline="-30000" smtClean="0">
                <a:solidFill>
                  <a:srgbClr val="A50021"/>
                </a:solidFill>
              </a:rPr>
              <a:t>p</a:t>
            </a:r>
            <a:r>
              <a:rPr lang="zh-CN" altLang="en-US" sz="2400" smtClean="0">
                <a:solidFill>
                  <a:srgbClr val="A50021"/>
                </a:solidFill>
              </a:rPr>
              <a:t>都有关</a:t>
            </a:r>
            <a:r>
              <a:rPr lang="en-US" altLang="zh-CN" sz="2400" smtClean="0">
                <a:solidFill>
                  <a:srgbClr val="A50021"/>
                </a:solidFill>
              </a:rPr>
              <a:t>.</a:t>
            </a:r>
            <a:endParaRPr lang="en-US" altLang="zh-CN" sz="2400" i="1" smtClean="0">
              <a:solidFill>
                <a:srgbClr val="A50021"/>
              </a:solidFill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609600" y="1465263"/>
          <a:ext cx="4419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3" imgW="1459866" imgH="291973" progId="Equation.3">
                  <p:embed/>
                </p:oleObj>
              </mc:Choice>
              <mc:Fallback>
                <p:oleObj name="公式" r:id="rId3" imgW="1459866" imgH="2919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65263"/>
                        <a:ext cx="4419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5715000" y="1541463"/>
          <a:ext cx="1676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5" imgW="660113" imgH="253890" progId="Equation.3">
                  <p:embed/>
                </p:oleObj>
              </mc:Choice>
              <mc:Fallback>
                <p:oleObj name="公式" r:id="rId5" imgW="660113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41463"/>
                        <a:ext cx="1676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838200" y="2857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7030A0"/>
                </a:solidFill>
                <a:latin typeface="Arial" panose="020B0604020202020204" pitchFamily="34" charset="0"/>
              </a:rPr>
              <a:t>各向异性的电介质</a:t>
            </a:r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533400" y="5181600"/>
            <a:ext cx="1676400" cy="990600"/>
          </a:xfrm>
          <a:custGeom>
            <a:avLst/>
            <a:gdLst>
              <a:gd name="T0" fmla="*/ 758362741 w 487"/>
              <a:gd name="T1" fmla="*/ 94547267 h 558"/>
              <a:gd name="T2" fmla="*/ 2147483646 w 487"/>
              <a:gd name="T3" fmla="*/ 144972002 h 558"/>
              <a:gd name="T4" fmla="*/ 2147483646 w 487"/>
              <a:gd name="T5" fmla="*/ 220610881 h 558"/>
              <a:gd name="T6" fmla="*/ 2147483646 w 487"/>
              <a:gd name="T7" fmla="*/ 371886862 h 558"/>
              <a:gd name="T8" fmla="*/ 2147483646 w 487"/>
              <a:gd name="T9" fmla="*/ 850927175 h 558"/>
              <a:gd name="T10" fmla="*/ 2147483646 w 487"/>
              <a:gd name="T11" fmla="*/ 1506454062 h 558"/>
              <a:gd name="T12" fmla="*/ 2147483646 w 487"/>
              <a:gd name="T13" fmla="*/ 1758581290 h 558"/>
              <a:gd name="T14" fmla="*/ 2147483646 w 487"/>
              <a:gd name="T15" fmla="*/ 1733368923 h 558"/>
              <a:gd name="T16" fmla="*/ 2085500119 w 487"/>
              <a:gd name="T17" fmla="*/ 1556880573 h 558"/>
              <a:gd name="T18" fmla="*/ 1421931430 w 487"/>
              <a:gd name="T19" fmla="*/ 1304753345 h 558"/>
              <a:gd name="T20" fmla="*/ 853160235 w 487"/>
              <a:gd name="T21" fmla="*/ 1153477363 h 558"/>
              <a:gd name="T22" fmla="*/ 473977143 w 487"/>
              <a:gd name="T23" fmla="*/ 951776646 h 558"/>
              <a:gd name="T24" fmla="*/ 284385598 w 487"/>
              <a:gd name="T25" fmla="*/ 876139543 h 558"/>
              <a:gd name="T26" fmla="*/ 94794052 w 487"/>
              <a:gd name="T27" fmla="*/ 724863561 h 558"/>
              <a:gd name="T28" fmla="*/ 758362741 w 487"/>
              <a:gd name="T29" fmla="*/ 94547267 h 5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7" h="558">
                <a:moveTo>
                  <a:pt x="64" y="30"/>
                </a:moveTo>
                <a:cubicBezTo>
                  <a:pt x="154" y="0"/>
                  <a:pt x="266" y="34"/>
                  <a:pt x="360" y="46"/>
                </a:cubicBezTo>
                <a:cubicBezTo>
                  <a:pt x="375" y="56"/>
                  <a:pt x="394" y="59"/>
                  <a:pt x="408" y="70"/>
                </a:cubicBezTo>
                <a:cubicBezTo>
                  <a:pt x="426" y="84"/>
                  <a:pt x="456" y="118"/>
                  <a:pt x="456" y="118"/>
                </a:cubicBezTo>
                <a:cubicBezTo>
                  <a:pt x="465" y="170"/>
                  <a:pt x="474" y="217"/>
                  <a:pt x="480" y="270"/>
                </a:cubicBezTo>
                <a:cubicBezTo>
                  <a:pt x="474" y="363"/>
                  <a:pt x="487" y="412"/>
                  <a:pt x="432" y="478"/>
                </a:cubicBezTo>
                <a:cubicBezTo>
                  <a:pt x="404" y="511"/>
                  <a:pt x="386" y="544"/>
                  <a:pt x="344" y="558"/>
                </a:cubicBezTo>
                <a:cubicBezTo>
                  <a:pt x="309" y="555"/>
                  <a:pt x="274" y="556"/>
                  <a:pt x="240" y="550"/>
                </a:cubicBezTo>
                <a:cubicBezTo>
                  <a:pt x="215" y="545"/>
                  <a:pt x="196" y="508"/>
                  <a:pt x="176" y="494"/>
                </a:cubicBezTo>
                <a:cubicBezTo>
                  <a:pt x="166" y="479"/>
                  <a:pt x="135" y="431"/>
                  <a:pt x="120" y="414"/>
                </a:cubicBezTo>
                <a:cubicBezTo>
                  <a:pt x="105" y="397"/>
                  <a:pt x="82" y="386"/>
                  <a:pt x="72" y="366"/>
                </a:cubicBezTo>
                <a:cubicBezTo>
                  <a:pt x="61" y="345"/>
                  <a:pt x="51" y="323"/>
                  <a:pt x="40" y="302"/>
                </a:cubicBezTo>
                <a:cubicBezTo>
                  <a:pt x="36" y="293"/>
                  <a:pt x="28" y="287"/>
                  <a:pt x="24" y="278"/>
                </a:cubicBezTo>
                <a:cubicBezTo>
                  <a:pt x="17" y="263"/>
                  <a:pt x="8" y="230"/>
                  <a:pt x="8" y="230"/>
                </a:cubicBezTo>
                <a:cubicBezTo>
                  <a:pt x="14" y="128"/>
                  <a:pt x="0" y="94"/>
                  <a:pt x="64" y="30"/>
                </a:cubicBez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5105400" y="5105400"/>
            <a:ext cx="3505200" cy="1524000"/>
          </a:xfrm>
          <a:custGeom>
            <a:avLst/>
            <a:gdLst>
              <a:gd name="T0" fmla="*/ 248647107 w 1089"/>
              <a:gd name="T1" fmla="*/ 645160000 h 720"/>
              <a:gd name="T2" fmla="*/ 1989167203 w 1089"/>
              <a:gd name="T3" fmla="*/ 143368183 h 720"/>
              <a:gd name="T4" fmla="*/ 2147483646 w 1089"/>
              <a:gd name="T5" fmla="*/ 35841517 h 720"/>
              <a:gd name="T6" fmla="*/ 2147483646 w 1089"/>
              <a:gd name="T7" fmla="*/ 0 h 720"/>
              <a:gd name="T8" fmla="*/ 2147483646 w 1089"/>
              <a:gd name="T9" fmla="*/ 35841517 h 720"/>
              <a:gd name="T10" fmla="*/ 2147483646 w 1089"/>
              <a:gd name="T11" fmla="*/ 358421517 h 720"/>
              <a:gd name="T12" fmla="*/ 2147483646 w 1089"/>
              <a:gd name="T13" fmla="*/ 1218634850 h 720"/>
              <a:gd name="T14" fmla="*/ 2147483646 w 1089"/>
              <a:gd name="T15" fmla="*/ 2147483646 h 720"/>
              <a:gd name="T16" fmla="*/ 2147483646 w 1089"/>
              <a:gd name="T17" fmla="*/ 2147483646 h 720"/>
              <a:gd name="T18" fmla="*/ 2147483646 w 1089"/>
              <a:gd name="T19" fmla="*/ 2147483646 h 720"/>
              <a:gd name="T20" fmla="*/ 2147483646 w 1089"/>
              <a:gd name="T21" fmla="*/ 2147483646 h 720"/>
              <a:gd name="T22" fmla="*/ 2147483646 w 1089"/>
              <a:gd name="T23" fmla="*/ 2147483646 h 720"/>
              <a:gd name="T24" fmla="*/ 2147483646 w 1089"/>
              <a:gd name="T25" fmla="*/ 2147483646 h 720"/>
              <a:gd name="T26" fmla="*/ 2147483646 w 1089"/>
              <a:gd name="T27" fmla="*/ 2147483646 h 720"/>
              <a:gd name="T28" fmla="*/ 1326111469 w 1089"/>
              <a:gd name="T29" fmla="*/ 2147483646 h 720"/>
              <a:gd name="T30" fmla="*/ 0 w 1089"/>
              <a:gd name="T31" fmla="*/ 1792111817 h 720"/>
              <a:gd name="T32" fmla="*/ 82882369 w 1089"/>
              <a:gd name="T33" fmla="*/ 896054850 h 720"/>
              <a:gd name="T34" fmla="*/ 248647107 w 1089"/>
              <a:gd name="T35" fmla="*/ 645160000 h 7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89" h="720">
                <a:moveTo>
                  <a:pt x="24" y="144"/>
                </a:moveTo>
                <a:cubicBezTo>
                  <a:pt x="81" y="106"/>
                  <a:pt x="131" y="63"/>
                  <a:pt x="192" y="32"/>
                </a:cubicBezTo>
                <a:cubicBezTo>
                  <a:pt x="219" y="18"/>
                  <a:pt x="251" y="15"/>
                  <a:pt x="280" y="8"/>
                </a:cubicBezTo>
                <a:cubicBezTo>
                  <a:pt x="291" y="5"/>
                  <a:pt x="312" y="0"/>
                  <a:pt x="312" y="0"/>
                </a:cubicBezTo>
                <a:cubicBezTo>
                  <a:pt x="451" y="3"/>
                  <a:pt x="589" y="4"/>
                  <a:pt x="728" y="8"/>
                </a:cubicBezTo>
                <a:cubicBezTo>
                  <a:pt x="809" y="11"/>
                  <a:pt x="934" y="13"/>
                  <a:pt x="992" y="80"/>
                </a:cubicBezTo>
                <a:cubicBezTo>
                  <a:pt x="1042" y="138"/>
                  <a:pt x="1040" y="208"/>
                  <a:pt x="1072" y="272"/>
                </a:cubicBezTo>
                <a:cubicBezTo>
                  <a:pt x="1089" y="376"/>
                  <a:pt x="1076" y="541"/>
                  <a:pt x="976" y="608"/>
                </a:cubicBezTo>
                <a:cubicBezTo>
                  <a:pt x="969" y="613"/>
                  <a:pt x="925" y="623"/>
                  <a:pt x="920" y="624"/>
                </a:cubicBezTo>
                <a:cubicBezTo>
                  <a:pt x="860" y="642"/>
                  <a:pt x="804" y="670"/>
                  <a:pt x="744" y="688"/>
                </a:cubicBezTo>
                <a:cubicBezTo>
                  <a:pt x="728" y="693"/>
                  <a:pt x="712" y="699"/>
                  <a:pt x="696" y="704"/>
                </a:cubicBezTo>
                <a:cubicBezTo>
                  <a:pt x="675" y="711"/>
                  <a:pt x="632" y="720"/>
                  <a:pt x="632" y="720"/>
                </a:cubicBezTo>
                <a:cubicBezTo>
                  <a:pt x="579" y="717"/>
                  <a:pt x="525" y="717"/>
                  <a:pt x="472" y="712"/>
                </a:cubicBezTo>
                <a:cubicBezTo>
                  <a:pt x="382" y="704"/>
                  <a:pt x="301" y="647"/>
                  <a:pt x="224" y="608"/>
                </a:cubicBezTo>
                <a:cubicBezTo>
                  <a:pt x="196" y="594"/>
                  <a:pt x="153" y="584"/>
                  <a:pt x="128" y="568"/>
                </a:cubicBezTo>
                <a:cubicBezTo>
                  <a:pt x="68" y="528"/>
                  <a:pt x="23" y="468"/>
                  <a:pt x="0" y="400"/>
                </a:cubicBezTo>
                <a:cubicBezTo>
                  <a:pt x="3" y="333"/>
                  <a:pt x="3" y="267"/>
                  <a:pt x="8" y="200"/>
                </a:cubicBezTo>
                <a:cubicBezTo>
                  <a:pt x="9" y="184"/>
                  <a:pt x="36" y="144"/>
                  <a:pt x="24" y="144"/>
                </a:cubicBezTo>
                <a:close/>
              </a:path>
            </a:pathLst>
          </a:cu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85800" y="5334000"/>
            <a:ext cx="138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自由电荷</a:t>
            </a:r>
            <a:r>
              <a:rPr lang="en-US" altLang="zh-CN" sz="2000" i="1">
                <a:latin typeface="Arial" panose="020B0604020202020204" pitchFamily="34" charset="0"/>
              </a:rPr>
              <a:t>q</a:t>
            </a:r>
            <a:r>
              <a:rPr lang="en-US" altLang="zh-CN" sz="2000" i="1" baseline="-300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943600" y="6019800"/>
            <a:ext cx="1477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</a:rPr>
              <a:t>极化电荷</a:t>
            </a:r>
            <a:r>
              <a:rPr lang="en-US" altLang="zh-CN" sz="2000" i="1">
                <a:solidFill>
                  <a:srgbClr val="FFFF0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000" i="1" baseline="-30000">
                <a:solidFill>
                  <a:srgbClr val="FFFF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5638800" y="5334000"/>
            <a:ext cx="22431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00"/>
                </a:solidFill>
                <a:latin typeface="Arial" panose="020B0604020202020204" pitchFamily="34" charset="0"/>
              </a:rPr>
              <a:t>均匀介质内</a:t>
            </a:r>
            <a:r>
              <a:rPr lang="en-US" altLang="zh-CN" sz="2000">
                <a:solidFill>
                  <a:srgbClr val="FFFF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2000" i="1">
                <a:solidFill>
                  <a:srgbClr val="FFFF00"/>
                </a:solidFill>
                <a:latin typeface="Arial" panose="020B0604020202020204" pitchFamily="34" charset="0"/>
              </a:rPr>
              <a:t>D=</a:t>
            </a:r>
            <a:r>
              <a:rPr lang="en-US" altLang="zh-CN" sz="2000" i="1">
                <a:solidFill>
                  <a:srgbClr val="FFFF00"/>
                </a:solidFill>
                <a:latin typeface="Symbol" panose="05050102010706020507" pitchFamily="18" charset="2"/>
              </a:rPr>
              <a:t>e </a:t>
            </a:r>
            <a:r>
              <a:rPr lang="en-US" altLang="zh-CN" sz="2000" i="1">
                <a:solidFill>
                  <a:srgbClr val="FFFF00"/>
                </a:solidFill>
                <a:latin typeface="Arial" panose="020B0604020202020204" pitchFamily="34" charset="0"/>
              </a:rPr>
              <a:t>E</a:t>
            </a:r>
            <a:endParaRPr lang="en-US" altLang="zh-CN" sz="20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1828800" y="6248400"/>
            <a:ext cx="339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介质外（真空中）：</a:t>
            </a:r>
            <a:r>
              <a:rPr lang="en-US" altLang="zh-CN" sz="2000" i="1">
                <a:latin typeface="Arial" panose="020B0604020202020204" pitchFamily="34" charset="0"/>
              </a:rPr>
              <a:t>D =  </a:t>
            </a:r>
            <a:r>
              <a:rPr lang="en-US" altLang="zh-CN" sz="2000" i="1">
                <a:latin typeface="Symbol" panose="05050102010706020507" pitchFamily="18" charset="2"/>
              </a:rPr>
              <a:t>e</a:t>
            </a:r>
            <a:r>
              <a:rPr lang="en-US" altLang="zh-CN" sz="2000" i="1" baseline="-30000">
                <a:latin typeface="Arial" panose="020B0604020202020204" pitchFamily="34" charset="0"/>
              </a:rPr>
              <a:t>0</a:t>
            </a:r>
            <a:r>
              <a:rPr lang="en-US" altLang="zh-CN" sz="2000" i="1">
                <a:latin typeface="Arial" panose="020B0604020202020204" pitchFamily="34" charset="0"/>
              </a:rPr>
              <a:t>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33852F-72DD-4A10-AF15-093F94E57E1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152400"/>
            <a:ext cx="7772400" cy="10668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 </a:t>
            </a:r>
            <a:r>
              <a:rPr lang="zh-CN" altLang="en-US" sz="2800" smtClean="0">
                <a:solidFill>
                  <a:schemeClr val="tx1"/>
                </a:solidFill>
              </a:rPr>
              <a:t>某些各向同性的电介质的</a:t>
            </a:r>
            <a:r>
              <a:rPr lang="zh-CN" altLang="en-US" sz="2800" smtClean="0">
                <a:solidFill>
                  <a:srgbClr val="A50021"/>
                </a:solidFill>
              </a:rPr>
              <a:t>相对介电常数</a:t>
            </a:r>
            <a:r>
              <a:rPr lang="zh-CN" altLang="en-US" sz="2800" smtClean="0">
                <a:solidFill>
                  <a:schemeClr val="tx1"/>
                </a:solidFill>
              </a:rPr>
              <a:t>和介电强度</a:t>
            </a:r>
            <a:r>
              <a:rPr lang="en-US" altLang="zh-CN" sz="2800" smtClean="0">
                <a:solidFill>
                  <a:schemeClr val="tx1"/>
                </a:solidFill>
              </a:rPr>
              <a:t>——</a:t>
            </a:r>
            <a:r>
              <a:rPr lang="zh-CN" altLang="en-US" sz="2800" smtClean="0">
                <a:solidFill>
                  <a:schemeClr val="tx1"/>
                </a:solidFill>
              </a:rPr>
              <a:t>即</a:t>
            </a:r>
            <a:r>
              <a:rPr lang="zh-CN" altLang="en-US" sz="2800" smtClean="0">
                <a:solidFill>
                  <a:srgbClr val="A50021"/>
                </a:solidFill>
              </a:rPr>
              <a:t>击穿场强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57200" y="1389063"/>
          <a:ext cx="8153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Image" r:id="rId3" imgW="15401341" imgH="10331098" progId="Photoshop.Image.5">
                  <p:embed/>
                </p:oleObj>
              </mc:Choice>
              <mc:Fallback>
                <p:oleObj name="Image" r:id="rId3" imgW="15401341" imgH="10331098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89063"/>
                        <a:ext cx="8153400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60E970-E69A-4FC4-84B7-A4808FB2A32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244162" name="Rectangle 2"/>
          <p:cNvSpPr>
            <a:spLocks noChangeArrowheads="1"/>
          </p:cNvSpPr>
          <p:nvPr/>
        </p:nvSpPr>
        <p:spPr bwMode="auto">
          <a:xfrm>
            <a:off x="2514600" y="1227138"/>
            <a:ext cx="37449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4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铁电体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93700" y="4191000"/>
            <a:ext cx="8001000" cy="1630363"/>
            <a:chOff x="381000" y="2544763"/>
            <a:chExt cx="8001000" cy="1630362"/>
          </a:xfrm>
        </p:grpSpPr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381000" y="2620963"/>
              <a:ext cx="3200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66"/>
                  </a:solidFill>
                  <a:latin typeface="宋体" panose="02010600030101010101" pitchFamily="2" charset="-122"/>
                </a:rPr>
                <a:t>铁电性：</a:t>
              </a:r>
            </a:p>
          </p:txBody>
        </p:sp>
        <p:sp>
          <p:nvSpPr>
            <p:cNvPr id="17419" name="Text Box 5"/>
            <p:cNvSpPr txBox="1">
              <a:spLocks noChangeArrowheads="1"/>
            </p:cNvSpPr>
            <p:nvPr/>
          </p:nvSpPr>
          <p:spPr bwMode="auto">
            <a:xfrm>
              <a:off x="1828800" y="2544763"/>
              <a:ext cx="6553200" cy="163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800"/>
                <a:t>电极化规律具有复杂的非线性，并且撤去外场后能保留剩余极化，这种性质叫铁电性。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14325" y="2268538"/>
            <a:ext cx="8077200" cy="1117600"/>
            <a:chOff x="317921" y="1981200"/>
            <a:chExt cx="8077200" cy="1117600"/>
          </a:xfrm>
        </p:grpSpPr>
        <p:sp>
          <p:nvSpPr>
            <p:cNvPr id="17416" name="Rectangle 6"/>
            <p:cNvSpPr>
              <a:spLocks noChangeArrowheads="1"/>
            </p:cNvSpPr>
            <p:nvPr/>
          </p:nvSpPr>
          <p:spPr bwMode="auto">
            <a:xfrm>
              <a:off x="317921" y="2046287"/>
              <a:ext cx="3200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00066"/>
                  </a:solidFill>
                  <a:latin typeface="宋体" panose="02010600030101010101" pitchFamily="2" charset="-122"/>
                </a:rPr>
                <a:t>铁电体：</a:t>
              </a: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765721" y="1981200"/>
              <a:ext cx="6629400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800"/>
                <a:t>具有铁电性的电介质，如钛酸钡陶瓷、酒石酸钾钠单晶。</a:t>
              </a:r>
            </a:p>
          </p:txBody>
        </p:sp>
      </p:grpSp>
      <p:sp>
        <p:nvSpPr>
          <p:cNvPr id="17414" name="文本框 7"/>
          <p:cNvSpPr txBox="1">
            <a:spLocks noChangeArrowheads="1"/>
          </p:cNvSpPr>
          <p:nvPr/>
        </p:nvSpPr>
        <p:spPr bwMode="auto">
          <a:xfrm>
            <a:off x="1219200" y="400050"/>
            <a:ext cx="692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电介质在外电场中会产生极化电荷，如果撤掉外电场？？？？？？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66800" y="5969000"/>
            <a:ext cx="7158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铁电体在外电场中的电极化强度会与温度相关，热学告诉我们。。。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E6F90-3DAB-4D63-BC22-A328CC3E92F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028700" y="3571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宋体" panose="02010600030101010101" pitchFamily="2" charset="-122"/>
              </a:rPr>
              <a:t>电滞现象与电滞回线（以钛酸钡为例）</a:t>
            </a:r>
          </a:p>
        </p:txBody>
      </p:sp>
      <p:sp>
        <p:nvSpPr>
          <p:cNvPr id="11286" name="Line 8"/>
          <p:cNvSpPr>
            <a:spLocks noChangeShapeType="1"/>
          </p:cNvSpPr>
          <p:nvPr/>
        </p:nvSpPr>
        <p:spPr bwMode="auto">
          <a:xfrm flipV="1">
            <a:off x="1447800" y="1841500"/>
            <a:ext cx="2209800" cy="2057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38200" y="1155700"/>
            <a:ext cx="3619500" cy="3276600"/>
            <a:chOff x="838200" y="1155700"/>
            <a:chExt cx="3619500" cy="3276600"/>
          </a:xfrm>
        </p:grpSpPr>
        <p:sp>
          <p:nvSpPr>
            <p:cNvPr id="19488" name="Line 3"/>
            <p:cNvSpPr>
              <a:spLocks noChangeShapeType="1"/>
            </p:cNvSpPr>
            <p:nvPr/>
          </p:nvSpPr>
          <p:spPr bwMode="auto">
            <a:xfrm>
              <a:off x="1143000" y="2984500"/>
              <a:ext cx="2895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Line 4"/>
            <p:cNvSpPr>
              <a:spLocks noChangeShapeType="1"/>
            </p:cNvSpPr>
            <p:nvPr/>
          </p:nvSpPr>
          <p:spPr bwMode="auto">
            <a:xfrm flipV="1">
              <a:off x="2438400" y="1231900"/>
              <a:ext cx="0" cy="3200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90" name="Object 5"/>
            <p:cNvGraphicFramePr>
              <a:graphicFrameLocks noChangeAspect="1"/>
            </p:cNvGraphicFramePr>
            <p:nvPr/>
          </p:nvGraphicFramePr>
          <p:xfrm>
            <a:off x="4114800" y="2908300"/>
            <a:ext cx="3429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8" name="Equation" r:id="rId4" imgW="342603" imgH="355292" progId="Equation.3">
                    <p:embed/>
                  </p:oleObj>
                </mc:Choice>
                <mc:Fallback>
                  <p:oleObj name="Equation" r:id="rId4" imgW="342603" imgH="35529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2908300"/>
                          <a:ext cx="3429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6"/>
            <p:cNvGraphicFramePr>
              <a:graphicFrameLocks noChangeAspect="1"/>
            </p:cNvGraphicFramePr>
            <p:nvPr/>
          </p:nvGraphicFramePr>
          <p:xfrm>
            <a:off x="2057400" y="1155700"/>
            <a:ext cx="330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Equation" r:id="rId6" imgW="330057" imgH="355446" progId="Equation.3">
                    <p:embed/>
                  </p:oleObj>
                </mc:Choice>
                <mc:Fallback>
                  <p:oleObj name="Equation" r:id="rId6" imgW="330057" imgH="3554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1155700"/>
                          <a:ext cx="3302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7"/>
            <p:cNvGraphicFramePr>
              <a:graphicFrameLocks noChangeAspect="1"/>
            </p:cNvGraphicFramePr>
            <p:nvPr/>
          </p:nvGraphicFramePr>
          <p:xfrm>
            <a:off x="2489200" y="3048000"/>
            <a:ext cx="2540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Equation" r:id="rId8" imgW="253780" imgH="266469" progId="Equation.3">
                    <p:embed/>
                  </p:oleObj>
                </mc:Choice>
                <mc:Fallback>
                  <p:oleObj name="Equation" r:id="rId8" imgW="253780" imgH="26646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200" y="3048000"/>
                          <a:ext cx="2540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9"/>
            <p:cNvGraphicFramePr>
              <a:graphicFrameLocks noChangeAspect="1"/>
            </p:cNvGraphicFramePr>
            <p:nvPr/>
          </p:nvGraphicFramePr>
          <p:xfrm>
            <a:off x="838200" y="1538288"/>
            <a:ext cx="1066800" cy="29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Equation" r:id="rId10" imgW="1739900" imgH="469900" progId="Equation.3">
                    <p:embed/>
                  </p:oleObj>
                </mc:Choice>
                <mc:Fallback>
                  <p:oleObj name="Equation" r:id="rId10" imgW="1739900" imgH="469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538288"/>
                          <a:ext cx="1066800" cy="290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6218" name="Line 10"/>
          <p:cNvSpPr>
            <a:spLocks noChangeShapeType="1"/>
          </p:cNvSpPr>
          <p:nvPr/>
        </p:nvSpPr>
        <p:spPr bwMode="auto">
          <a:xfrm>
            <a:off x="5067300" y="2984500"/>
            <a:ext cx="2895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1246219" name="Line 11"/>
          <p:cNvSpPr>
            <a:spLocks noChangeShapeType="1"/>
          </p:cNvSpPr>
          <p:nvPr/>
        </p:nvSpPr>
        <p:spPr bwMode="auto">
          <a:xfrm flipV="1">
            <a:off x="6362700" y="1231900"/>
            <a:ext cx="1588" cy="3200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1246220" name="Object 12"/>
          <p:cNvGraphicFramePr>
            <a:graphicFrameLocks noChangeAspect="1"/>
          </p:cNvGraphicFramePr>
          <p:nvPr/>
        </p:nvGraphicFramePr>
        <p:xfrm>
          <a:off x="8039100" y="2908300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12" imgW="342603" imgH="355292" progId="Equation.3">
                  <p:embed/>
                </p:oleObj>
              </mc:Choice>
              <mc:Fallback>
                <p:oleObj name="Equation" r:id="rId12" imgW="342603" imgH="35529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2908300"/>
                        <a:ext cx="342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21" name="Object 13"/>
          <p:cNvGraphicFramePr>
            <a:graphicFrameLocks noChangeAspect="1"/>
          </p:cNvGraphicFramePr>
          <p:nvPr/>
        </p:nvGraphicFramePr>
        <p:xfrm>
          <a:off x="5981700" y="1155700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14" imgW="330057" imgH="355446" progId="Equation.3">
                  <p:embed/>
                </p:oleObj>
              </mc:Choice>
              <mc:Fallback>
                <p:oleObj name="Equation" r:id="rId14" imgW="330057" imgH="3554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155700"/>
                        <a:ext cx="33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22" name="Object 14"/>
          <p:cNvGraphicFramePr>
            <a:graphicFrameLocks noChangeAspect="1"/>
          </p:cNvGraphicFramePr>
          <p:nvPr/>
        </p:nvGraphicFramePr>
        <p:xfrm>
          <a:off x="6096000" y="2984500"/>
          <a:ext cx="254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16" imgW="253780" imgH="266469" progId="Equation.3">
                  <p:embed/>
                </p:oleObj>
              </mc:Choice>
              <mc:Fallback>
                <p:oleObj name="Equation" r:id="rId16" imgW="253780" imgH="2664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84500"/>
                        <a:ext cx="254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23" name="Object 15"/>
          <p:cNvGraphicFramePr>
            <a:graphicFrameLocks noChangeAspect="1"/>
          </p:cNvGraphicFramePr>
          <p:nvPr/>
        </p:nvGraphicFramePr>
        <p:xfrm>
          <a:off x="4953000" y="1524000"/>
          <a:ext cx="1066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18" imgW="1739900" imgH="469900" progId="Equation.3">
                  <p:embed/>
                </p:oleObj>
              </mc:Choice>
              <mc:Fallback>
                <p:oleObj name="Equation" r:id="rId18" imgW="17399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0"/>
                        <a:ext cx="1066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6224" name="Arc 16"/>
          <p:cNvSpPr>
            <a:spLocks/>
          </p:cNvSpPr>
          <p:nvPr/>
        </p:nvSpPr>
        <p:spPr bwMode="auto">
          <a:xfrm flipH="1">
            <a:off x="6400800" y="1743075"/>
            <a:ext cx="1752600" cy="1241425"/>
          </a:xfrm>
          <a:custGeom>
            <a:avLst/>
            <a:gdLst>
              <a:gd name="T0" fmla="*/ 2147483646 w 21600"/>
              <a:gd name="T1" fmla="*/ 0 h 19558"/>
              <a:gd name="T2" fmla="*/ 2147483646 w 21600"/>
              <a:gd name="T3" fmla="*/ 2147483646 h 19558"/>
              <a:gd name="T4" fmla="*/ 0 w 21600"/>
              <a:gd name="T5" fmla="*/ 2147483646 h 19558"/>
              <a:gd name="T6" fmla="*/ 0 60000 65536"/>
              <a:gd name="T7" fmla="*/ 0 60000 65536"/>
              <a:gd name="T8" fmla="*/ 0 60000 65536"/>
              <a:gd name="T9" fmla="*/ 0 w 21600"/>
              <a:gd name="T10" fmla="*/ 0 h 19558"/>
              <a:gd name="T11" fmla="*/ 21600 w 21600"/>
              <a:gd name="T12" fmla="*/ 19558 h 195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558" fill="none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</a:path>
              <a:path w="21600" h="19558" stroke="0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lnTo>
                  <a:pt x="0" y="19558"/>
                </a:lnTo>
                <a:lnTo>
                  <a:pt x="9167" y="-1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25" name="Arc 17"/>
          <p:cNvSpPr>
            <a:spLocks/>
          </p:cNvSpPr>
          <p:nvPr/>
        </p:nvSpPr>
        <p:spPr bwMode="auto">
          <a:xfrm flipH="1">
            <a:off x="6324600" y="1765300"/>
            <a:ext cx="1828800" cy="381000"/>
          </a:xfrm>
          <a:custGeom>
            <a:avLst/>
            <a:gdLst>
              <a:gd name="T0" fmla="*/ 2147483646 w 21600"/>
              <a:gd name="T1" fmla="*/ 0 h 19558"/>
              <a:gd name="T2" fmla="*/ 2147483646 w 21600"/>
              <a:gd name="T3" fmla="*/ 2147483646 h 19558"/>
              <a:gd name="T4" fmla="*/ 0 w 21600"/>
              <a:gd name="T5" fmla="*/ 2147483646 h 19558"/>
              <a:gd name="T6" fmla="*/ 0 60000 65536"/>
              <a:gd name="T7" fmla="*/ 0 60000 65536"/>
              <a:gd name="T8" fmla="*/ 0 60000 65536"/>
              <a:gd name="T9" fmla="*/ 0 w 21600"/>
              <a:gd name="T10" fmla="*/ 0 h 19558"/>
              <a:gd name="T11" fmla="*/ 21600 w 21600"/>
              <a:gd name="T12" fmla="*/ 19558 h 195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558" fill="none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</a:path>
              <a:path w="21600" h="19558" stroke="0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lnTo>
                  <a:pt x="0" y="19558"/>
                </a:lnTo>
                <a:lnTo>
                  <a:pt x="9167" y="-1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26" name="Arc 18"/>
          <p:cNvSpPr>
            <a:spLocks/>
          </p:cNvSpPr>
          <p:nvPr/>
        </p:nvSpPr>
        <p:spPr bwMode="auto">
          <a:xfrm flipH="1">
            <a:off x="6781800" y="1765300"/>
            <a:ext cx="990600" cy="1216025"/>
          </a:xfrm>
          <a:custGeom>
            <a:avLst/>
            <a:gdLst>
              <a:gd name="T0" fmla="*/ 2147483646 w 21600"/>
              <a:gd name="T1" fmla="*/ 0 h 22507"/>
              <a:gd name="T2" fmla="*/ 2147483646 w 21600"/>
              <a:gd name="T3" fmla="*/ 2147483646 h 22507"/>
              <a:gd name="T4" fmla="*/ 0 w 21600"/>
              <a:gd name="T5" fmla="*/ 2147483646 h 22507"/>
              <a:gd name="T6" fmla="*/ 0 60000 65536"/>
              <a:gd name="T7" fmla="*/ 0 60000 65536"/>
              <a:gd name="T8" fmla="*/ 0 60000 65536"/>
              <a:gd name="T9" fmla="*/ 0 w 21600"/>
              <a:gd name="T10" fmla="*/ 0 h 22507"/>
              <a:gd name="T11" fmla="*/ 21600 w 21600"/>
              <a:gd name="T12" fmla="*/ 22507 h 225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507" fill="none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20544"/>
                  <a:pt x="21532" y="21529"/>
                  <a:pt x="21397" y="22506"/>
                </a:cubicBezTo>
              </a:path>
              <a:path w="21600" h="22507" stroke="0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20544"/>
                  <a:pt x="21532" y="21529"/>
                  <a:pt x="21397" y="22506"/>
                </a:cubicBezTo>
                <a:lnTo>
                  <a:pt x="0" y="19558"/>
                </a:lnTo>
                <a:lnTo>
                  <a:pt x="9167" y="-1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27" name="Arc 19"/>
          <p:cNvSpPr>
            <a:spLocks/>
          </p:cNvSpPr>
          <p:nvPr/>
        </p:nvSpPr>
        <p:spPr bwMode="auto">
          <a:xfrm flipH="1">
            <a:off x="5848350" y="2036763"/>
            <a:ext cx="1301750" cy="1219200"/>
          </a:xfrm>
          <a:custGeom>
            <a:avLst/>
            <a:gdLst>
              <a:gd name="T0" fmla="*/ 2147483646 w 21301"/>
              <a:gd name="T1" fmla="*/ 0 h 17617"/>
              <a:gd name="T2" fmla="*/ 2147483646 w 21301"/>
              <a:gd name="T3" fmla="*/ 2147483646 h 17617"/>
              <a:gd name="T4" fmla="*/ 0 w 21301"/>
              <a:gd name="T5" fmla="*/ 2147483646 h 17617"/>
              <a:gd name="T6" fmla="*/ 0 60000 65536"/>
              <a:gd name="T7" fmla="*/ 0 60000 65536"/>
              <a:gd name="T8" fmla="*/ 0 60000 65536"/>
              <a:gd name="T9" fmla="*/ 0 w 21301"/>
              <a:gd name="T10" fmla="*/ 0 h 17617"/>
              <a:gd name="T11" fmla="*/ 21301 w 21301"/>
              <a:gd name="T12" fmla="*/ 17617 h 17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1" h="17617" fill="none" extrusionOk="0">
                <a:moveTo>
                  <a:pt x="12498" y="0"/>
                </a:moveTo>
                <a:cubicBezTo>
                  <a:pt x="17181" y="3322"/>
                  <a:pt x="20348" y="8372"/>
                  <a:pt x="21300" y="14035"/>
                </a:cubicBezTo>
              </a:path>
              <a:path w="21301" h="17617" stroke="0" extrusionOk="0">
                <a:moveTo>
                  <a:pt x="12498" y="0"/>
                </a:moveTo>
                <a:cubicBezTo>
                  <a:pt x="17181" y="3322"/>
                  <a:pt x="20348" y="8372"/>
                  <a:pt x="21300" y="14035"/>
                </a:cubicBezTo>
                <a:lnTo>
                  <a:pt x="0" y="17617"/>
                </a:lnTo>
                <a:lnTo>
                  <a:pt x="12498" y="0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28" name="Arc 20"/>
          <p:cNvSpPr>
            <a:spLocks/>
          </p:cNvSpPr>
          <p:nvPr/>
        </p:nvSpPr>
        <p:spPr bwMode="auto">
          <a:xfrm rot="10729044" flipH="1">
            <a:off x="4505325" y="3884613"/>
            <a:ext cx="1828800" cy="319087"/>
          </a:xfrm>
          <a:custGeom>
            <a:avLst/>
            <a:gdLst>
              <a:gd name="T0" fmla="*/ 2147483646 w 21600"/>
              <a:gd name="T1" fmla="*/ 0 h 20294"/>
              <a:gd name="T2" fmla="*/ 2147483646 w 21600"/>
              <a:gd name="T3" fmla="*/ 2147483646 h 20294"/>
              <a:gd name="T4" fmla="*/ 0 w 21600"/>
              <a:gd name="T5" fmla="*/ 2147483646 h 20294"/>
              <a:gd name="T6" fmla="*/ 0 60000 65536"/>
              <a:gd name="T7" fmla="*/ 0 60000 65536"/>
              <a:gd name="T8" fmla="*/ 0 60000 65536"/>
              <a:gd name="T9" fmla="*/ 0 w 21600"/>
              <a:gd name="T10" fmla="*/ 0 h 20294"/>
              <a:gd name="T11" fmla="*/ 21600 w 21600"/>
              <a:gd name="T12" fmla="*/ 20294 h 202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294" fill="none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19803"/>
                  <a:pt x="21595" y="20048"/>
                  <a:pt x="21587" y="20294"/>
                </a:cubicBezTo>
              </a:path>
              <a:path w="21600" h="20294" stroke="0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19803"/>
                  <a:pt x="21595" y="20048"/>
                  <a:pt x="21587" y="20294"/>
                </a:cubicBezTo>
                <a:lnTo>
                  <a:pt x="0" y="19558"/>
                </a:lnTo>
                <a:lnTo>
                  <a:pt x="9167" y="-1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29" name="Arc 21"/>
          <p:cNvSpPr>
            <a:spLocks/>
          </p:cNvSpPr>
          <p:nvPr/>
        </p:nvSpPr>
        <p:spPr bwMode="auto">
          <a:xfrm rot="10729044" flipH="1">
            <a:off x="4878388" y="2992438"/>
            <a:ext cx="990600" cy="1216025"/>
          </a:xfrm>
          <a:custGeom>
            <a:avLst/>
            <a:gdLst>
              <a:gd name="T0" fmla="*/ 2147483646 w 21600"/>
              <a:gd name="T1" fmla="*/ 0 h 22507"/>
              <a:gd name="T2" fmla="*/ 2147483646 w 21600"/>
              <a:gd name="T3" fmla="*/ 2147483646 h 22507"/>
              <a:gd name="T4" fmla="*/ 0 w 21600"/>
              <a:gd name="T5" fmla="*/ 2147483646 h 22507"/>
              <a:gd name="T6" fmla="*/ 0 60000 65536"/>
              <a:gd name="T7" fmla="*/ 0 60000 65536"/>
              <a:gd name="T8" fmla="*/ 0 60000 65536"/>
              <a:gd name="T9" fmla="*/ 0 w 21600"/>
              <a:gd name="T10" fmla="*/ 0 h 22507"/>
              <a:gd name="T11" fmla="*/ 21600 w 21600"/>
              <a:gd name="T12" fmla="*/ 22507 h 225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507" fill="none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20544"/>
                  <a:pt x="21532" y="21529"/>
                  <a:pt x="21397" y="22506"/>
                </a:cubicBezTo>
              </a:path>
              <a:path w="21600" h="22507" stroke="0" extrusionOk="0">
                <a:moveTo>
                  <a:pt x="9167" y="-1"/>
                </a:moveTo>
                <a:cubicBezTo>
                  <a:pt x="16754" y="3555"/>
                  <a:pt x="21600" y="11178"/>
                  <a:pt x="21600" y="19558"/>
                </a:cubicBezTo>
                <a:cubicBezTo>
                  <a:pt x="21600" y="20544"/>
                  <a:pt x="21532" y="21529"/>
                  <a:pt x="21397" y="22506"/>
                </a:cubicBezTo>
                <a:lnTo>
                  <a:pt x="0" y="19558"/>
                </a:lnTo>
                <a:lnTo>
                  <a:pt x="9167" y="-1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 type="triangle" w="med" len="med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246230" name="Arc 22"/>
          <p:cNvSpPr>
            <a:spLocks/>
          </p:cNvSpPr>
          <p:nvPr/>
        </p:nvSpPr>
        <p:spPr bwMode="auto">
          <a:xfrm rot="10729044" flipH="1">
            <a:off x="5507038" y="2744788"/>
            <a:ext cx="1301750" cy="1219200"/>
          </a:xfrm>
          <a:custGeom>
            <a:avLst/>
            <a:gdLst>
              <a:gd name="T0" fmla="*/ 2147483646 w 21301"/>
              <a:gd name="T1" fmla="*/ 0 h 17617"/>
              <a:gd name="T2" fmla="*/ 2147483646 w 21301"/>
              <a:gd name="T3" fmla="*/ 2147483646 h 17617"/>
              <a:gd name="T4" fmla="*/ 0 w 21301"/>
              <a:gd name="T5" fmla="*/ 2147483646 h 17617"/>
              <a:gd name="T6" fmla="*/ 0 60000 65536"/>
              <a:gd name="T7" fmla="*/ 0 60000 65536"/>
              <a:gd name="T8" fmla="*/ 0 60000 65536"/>
              <a:gd name="T9" fmla="*/ 0 w 21301"/>
              <a:gd name="T10" fmla="*/ 0 h 17617"/>
              <a:gd name="T11" fmla="*/ 21301 w 21301"/>
              <a:gd name="T12" fmla="*/ 17617 h 17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1" h="17617" fill="none" extrusionOk="0">
                <a:moveTo>
                  <a:pt x="12498" y="0"/>
                </a:moveTo>
                <a:cubicBezTo>
                  <a:pt x="17181" y="3322"/>
                  <a:pt x="20348" y="8372"/>
                  <a:pt x="21300" y="14035"/>
                </a:cubicBezTo>
              </a:path>
              <a:path w="21301" h="17617" stroke="0" extrusionOk="0">
                <a:moveTo>
                  <a:pt x="12498" y="0"/>
                </a:moveTo>
                <a:cubicBezTo>
                  <a:pt x="17181" y="3322"/>
                  <a:pt x="20348" y="8372"/>
                  <a:pt x="21300" y="14035"/>
                </a:cubicBezTo>
                <a:lnTo>
                  <a:pt x="0" y="17617"/>
                </a:lnTo>
                <a:lnTo>
                  <a:pt x="12498" y="0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6231" name="Object 23"/>
          <p:cNvGraphicFramePr>
            <a:graphicFrameLocks noChangeAspect="1"/>
          </p:cNvGraphicFramePr>
          <p:nvPr/>
        </p:nvGraphicFramePr>
        <p:xfrm>
          <a:off x="7315200" y="1854200"/>
          <a:ext cx="1936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Equation" r:id="rId20" imgW="330200" imgH="368300" progId="Equation.3">
                  <p:embed/>
                </p:oleObj>
              </mc:Choice>
              <mc:Fallback>
                <p:oleObj name="Equation" r:id="rId20" imgW="330200" imgH="368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54200"/>
                        <a:ext cx="19367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2" name="Object 24"/>
          <p:cNvGraphicFramePr>
            <a:graphicFrameLocks noChangeAspect="1"/>
          </p:cNvGraphicFramePr>
          <p:nvPr/>
        </p:nvGraphicFramePr>
        <p:xfrm>
          <a:off x="6400800" y="1993900"/>
          <a:ext cx="2349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Equation" r:id="rId22" imgW="330057" imgH="355446" progId="Equation.3">
                  <p:embed/>
                </p:oleObj>
              </mc:Choice>
              <mc:Fallback>
                <p:oleObj name="Equation" r:id="rId22" imgW="330057" imgH="35544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93900"/>
                        <a:ext cx="2349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3" name="Object 25"/>
          <p:cNvGraphicFramePr>
            <a:graphicFrameLocks noChangeAspect="1"/>
          </p:cNvGraphicFramePr>
          <p:nvPr/>
        </p:nvGraphicFramePr>
        <p:xfrm>
          <a:off x="5105400" y="3822700"/>
          <a:ext cx="2397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24" imgW="342751" imgH="380835" progId="Equation.3">
                  <p:embed/>
                </p:oleObj>
              </mc:Choice>
              <mc:Fallback>
                <p:oleObj name="Equation" r:id="rId24" imgW="342751" imgH="38083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22700"/>
                        <a:ext cx="2397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4" name="Object 26"/>
          <p:cNvGraphicFramePr>
            <a:graphicFrameLocks noChangeAspect="1"/>
          </p:cNvGraphicFramePr>
          <p:nvPr/>
        </p:nvGraphicFramePr>
        <p:xfrm>
          <a:off x="6388100" y="3830638"/>
          <a:ext cx="2667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26" imgW="380835" imgH="355446" progId="Equation.3">
                  <p:embed/>
                </p:oleObj>
              </mc:Choice>
              <mc:Fallback>
                <p:oleObj name="Equation" r:id="rId26" imgW="380835" imgH="35544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830638"/>
                        <a:ext cx="26670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5" name="Object 27"/>
          <p:cNvGraphicFramePr>
            <a:graphicFrameLocks noChangeAspect="1"/>
          </p:cNvGraphicFramePr>
          <p:nvPr/>
        </p:nvGraphicFramePr>
        <p:xfrm>
          <a:off x="7369175" y="1308100"/>
          <a:ext cx="314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28" imgW="368300" imgH="520700" progId="Equation.3">
                  <p:embed/>
                </p:oleObj>
              </mc:Choice>
              <mc:Fallback>
                <p:oleObj name="Equation" r:id="rId28" imgW="368300" imgH="520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175" y="1308100"/>
                        <a:ext cx="314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6" name="Object 28"/>
          <p:cNvGraphicFramePr>
            <a:graphicFrameLocks noChangeAspect="1"/>
          </p:cNvGraphicFramePr>
          <p:nvPr/>
        </p:nvGraphicFramePr>
        <p:xfrm>
          <a:off x="4883150" y="4127500"/>
          <a:ext cx="608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30" imgW="710891" imgH="520474" progId="Equation.3">
                  <p:embed/>
                </p:oleObj>
              </mc:Choice>
              <mc:Fallback>
                <p:oleObj name="Equation" r:id="rId30" imgW="710891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127500"/>
                        <a:ext cx="608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7" name="Object 29"/>
          <p:cNvGraphicFramePr>
            <a:graphicFrameLocks noChangeAspect="1"/>
          </p:cNvGraphicFramePr>
          <p:nvPr/>
        </p:nvGraphicFramePr>
        <p:xfrm>
          <a:off x="5973763" y="1765300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32" imgW="368300" imgH="508000" progId="Equation.3">
                  <p:embed/>
                </p:oleObj>
              </mc:Choice>
              <mc:Fallback>
                <p:oleObj name="Equation" r:id="rId32" imgW="368300" imgH="508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1765300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6238" name="Object 30"/>
          <p:cNvGraphicFramePr>
            <a:graphicFrameLocks noChangeAspect="1"/>
          </p:cNvGraphicFramePr>
          <p:nvPr/>
        </p:nvGraphicFramePr>
        <p:xfrm>
          <a:off x="5867400" y="3568700"/>
          <a:ext cx="460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34" imgW="711200" imgH="508000" progId="Equation.3">
                  <p:embed/>
                </p:oleObj>
              </mc:Choice>
              <mc:Fallback>
                <p:oleObj name="Equation" r:id="rId34" imgW="711200" imgH="508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68700"/>
                        <a:ext cx="4603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381000" y="4648200"/>
            <a:ext cx="3048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/>
              <a:t>温度较高时，电极化强度与电场强度成正比。</a:t>
            </a:r>
          </a:p>
        </p:txBody>
      </p:sp>
      <p:sp>
        <p:nvSpPr>
          <p:cNvPr id="1246240" name="Text Box 32"/>
          <p:cNvSpPr txBox="1">
            <a:spLocks noChangeArrowheads="1"/>
          </p:cNvSpPr>
          <p:nvPr/>
        </p:nvSpPr>
        <p:spPr bwMode="auto">
          <a:xfrm>
            <a:off x="4724400" y="4572000"/>
            <a:ext cx="44196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600"/>
              <a:t>温度较低时，电极化强度与电场强度不成正比，而是滞后于电场强度的变化，形成电滞回线。</a:t>
            </a: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7391400" y="1752600"/>
            <a:ext cx="609600" cy="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>
            <a:off x="4724400" y="4191000"/>
            <a:ext cx="609600" cy="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319338" y="6427788"/>
            <a:ext cx="343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热学告诉我们，温度挺重要的！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4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4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4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4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4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4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4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4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4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4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4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4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4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4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4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4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4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4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/>
      <p:bldP spid="1246240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763000" cy="15240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chemeClr val="bg2"/>
                </a:solidFill>
              </a:rPr>
              <a:t>设介质单位体积内含</a:t>
            </a:r>
            <a:r>
              <a:rPr lang="en-US" altLang="zh-CN" sz="2000" b="1" i="1" dirty="0">
                <a:solidFill>
                  <a:srgbClr val="C00000"/>
                </a:solidFill>
              </a:rPr>
              <a:t>n</a:t>
            </a:r>
            <a:r>
              <a:rPr lang="zh-CN" altLang="en-US" sz="2000" b="1" dirty="0">
                <a:solidFill>
                  <a:schemeClr val="bg2"/>
                </a:solidFill>
              </a:rPr>
              <a:t>个分子，每个分子的电偶极矩为</a:t>
            </a:r>
            <a:r>
              <a:rPr lang="en-US" altLang="zh-CN" sz="2000" b="1" i="1" dirty="0">
                <a:solidFill>
                  <a:srgbClr val="C00000"/>
                </a:solidFill>
              </a:rPr>
              <a:t>p </a:t>
            </a:r>
            <a:r>
              <a:rPr lang="en-US" altLang="zh-CN" sz="2000" b="1" dirty="0">
                <a:solidFill>
                  <a:srgbClr val="C00000"/>
                </a:solidFill>
              </a:rPr>
              <a:t>=</a:t>
            </a:r>
            <a:r>
              <a:rPr lang="en-US" altLang="zh-CN" sz="2000" b="1" i="1" dirty="0">
                <a:solidFill>
                  <a:srgbClr val="C00000"/>
                </a:solidFill>
              </a:rPr>
              <a:t>q l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</a:rPr>
              <a:t>，按定义</a:t>
            </a:r>
            <a:r>
              <a:rPr lang="en-US" altLang="zh-CN" sz="2000" b="1" dirty="0">
                <a:solidFill>
                  <a:schemeClr val="bg2"/>
                </a:solidFill>
              </a:rPr>
              <a:t>(4.1-1)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极化强度</a:t>
            </a:r>
            <a:r>
              <a:rPr lang="zh-CN" altLang="en-US" sz="2000" b="1" dirty="0">
                <a:solidFill>
                  <a:schemeClr val="bg2"/>
                </a:solidFill>
              </a:rPr>
              <a:t>就是</a:t>
            </a:r>
            <a:br>
              <a:rPr lang="zh-CN" altLang="en-US" sz="2000" b="1" dirty="0">
                <a:solidFill>
                  <a:schemeClr val="bg2"/>
                </a:solidFill>
              </a:rPr>
            </a:b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752600"/>
            <a:ext cx="4114800" cy="4953000"/>
          </a:xfrm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在介质内取一体积为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的小柱体，如图</a:t>
            </a:r>
            <a:r>
              <a:rPr lang="en-US" altLang="zh-CN" sz="2000" b="1" dirty="0">
                <a:solidFill>
                  <a:schemeClr val="bg2"/>
                </a:solidFill>
              </a:rPr>
              <a:t>4-4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由于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</a:rPr>
              <a:t>(1)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分子</a:t>
            </a:r>
            <a:r>
              <a:rPr lang="zh-CN" altLang="en-US" sz="2000" b="1" dirty="0">
                <a:solidFill>
                  <a:schemeClr val="bg2"/>
                </a:solidFill>
              </a:rPr>
              <a:t>电偶极矩的有规则排列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en-US" altLang="zh-CN" sz="2000" b="1" dirty="0" smtClean="0">
                <a:solidFill>
                  <a:schemeClr val="bg2"/>
                </a:solidFill>
              </a:rPr>
              <a:t>(2)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每个</a:t>
            </a:r>
            <a:r>
              <a:rPr lang="zh-CN" altLang="en-US" sz="2000" b="1" dirty="0">
                <a:solidFill>
                  <a:schemeClr val="bg2"/>
                </a:solidFill>
              </a:rPr>
              <a:t>分子都是电中性的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因此</a:t>
            </a:r>
            <a:r>
              <a:rPr lang="zh-CN" altLang="en-US" sz="2000" b="1" dirty="0">
                <a:solidFill>
                  <a:schemeClr val="bg2"/>
                </a:solidFill>
              </a:rPr>
              <a:t>，如果从小柱体底面穿出的电荷为</a:t>
            </a:r>
            <a:r>
              <a:rPr lang="en-US" altLang="zh-CN" sz="2000" b="1" i="1" dirty="0" err="1">
                <a:solidFill>
                  <a:schemeClr val="bg2"/>
                </a:solidFill>
              </a:rPr>
              <a:t>dq</a:t>
            </a:r>
            <a:r>
              <a:rPr lang="en-US" altLang="zh-CN" sz="2000" b="1" i="1" baseline="-30000" dirty="0" err="1">
                <a:solidFill>
                  <a:schemeClr val="bg2"/>
                </a:solidFill>
              </a:rPr>
              <a:t>P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</a:rPr>
              <a:t>，则这小体积内的净电荷应是</a:t>
            </a: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</a:t>
            </a:r>
          </a:p>
          <a:p>
            <a:pPr algn="l"/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/>
          </p:nvPr>
        </p:nvGraphicFramePr>
        <p:xfrm>
          <a:off x="2667000" y="1219200"/>
          <a:ext cx="1905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r:id="rId3" imgW="825500" imgH="203200" progId="Equation.3">
                  <p:embed/>
                </p:oleObj>
              </mc:Choice>
              <mc:Fallback>
                <p:oleObj r:id="rId3" imgW="825500" imgH="2032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1905000" cy="460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/>
          </p:nvPr>
        </p:nvGraphicFramePr>
        <p:xfrm>
          <a:off x="609600" y="2438400"/>
          <a:ext cx="3276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r:id="rId5" imgW="1409088" imgH="177723" progId="Equation.3">
                  <p:embed/>
                </p:oleObj>
              </mc:Choice>
              <mc:Fallback>
                <p:oleObj r:id="rId5" imgW="1409088" imgH="177723" progId="Equation.3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3276600" cy="327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/>
          </p:nvPr>
        </p:nvGraphicFramePr>
        <p:xfrm>
          <a:off x="4572000" y="2057400"/>
          <a:ext cx="44196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Image" r:id="rId7" imgW="2091286" imgH="1335253" progId="Photoshop.Image.6">
                  <p:embed/>
                </p:oleObj>
              </mc:Choice>
              <mc:Fallback>
                <p:oleObj name="Image" r:id="rId7" imgW="2091286" imgH="1335253" progId="Photoshop.Image.6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44196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/>
          </p:nvPr>
        </p:nvGraphicFramePr>
        <p:xfrm>
          <a:off x="1524000" y="5410200"/>
          <a:ext cx="487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r:id="rId9" imgW="2005729" imgH="215806" progId="Equation.3">
                  <p:embed/>
                </p:oleObj>
              </mc:Choice>
              <mc:Fallback>
                <p:oleObj r:id="rId9" imgW="2005729" imgH="215806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4876800" cy="4683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934200" y="495300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4-4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zh-CN" altLang="en-US" dirty="0" smtClean="0"/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极化电荷的面密度与体密度</a:t>
            </a:r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E85E-D23A-463A-9FB4-245A57901387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Object 73"/>
          <p:cNvGraphicFramePr>
            <a:graphicFrameLocks noChangeAspect="1"/>
          </p:cNvGraphicFramePr>
          <p:nvPr>
            <p:extLst/>
          </p:nvPr>
        </p:nvGraphicFramePr>
        <p:xfrm>
          <a:off x="2438400" y="2438400"/>
          <a:ext cx="302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公式" r:id="rId3" imgW="1701720" imgH="419040" progId="Equation.3">
                  <p:embed/>
                </p:oleObj>
              </mc:Choice>
              <mc:Fallback>
                <p:oleObj name="公式" r:id="rId3" imgW="1701720" imgH="419040" progId="Equation.3">
                  <p:embed/>
                  <p:pic>
                    <p:nvPicPr>
                      <p:cNvPr id="6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024187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2438400" y="3351212"/>
          <a:ext cx="144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公式" r:id="rId5" imgW="736560" imgH="241200" progId="Equation.3">
                  <p:embed/>
                </p:oleObj>
              </mc:Choice>
              <mc:Fallback>
                <p:oleObj name="公式" r:id="rId5" imgW="736560" imgH="2412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1212"/>
                        <a:ext cx="1449387" cy="471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36707"/>
              </p:ext>
            </p:extLst>
          </p:nvPr>
        </p:nvGraphicFramePr>
        <p:xfrm>
          <a:off x="609600" y="4023042"/>
          <a:ext cx="4419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公式" r:id="rId7" imgW="1459866" imgH="291973" progId="Equation.3">
                  <p:embed/>
                </p:oleObj>
              </mc:Choice>
              <mc:Fallback>
                <p:oleObj name="公式" r:id="rId7" imgW="1459866" imgH="291973" progId="Equation.3">
                  <p:embed/>
                  <p:pic>
                    <p:nvPicPr>
                      <p:cNvPr id="15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23042"/>
                        <a:ext cx="4419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93849"/>
              </p:ext>
            </p:extLst>
          </p:nvPr>
        </p:nvGraphicFramePr>
        <p:xfrm>
          <a:off x="5715000" y="4099242"/>
          <a:ext cx="1676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公式" r:id="rId9" imgW="660113" imgH="253890" progId="Equation.3">
                  <p:embed/>
                </p:oleObj>
              </mc:Choice>
              <mc:Fallback>
                <p:oleObj name="公式" r:id="rId9" imgW="660113" imgH="253890" progId="Equation.3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99242"/>
                        <a:ext cx="1676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2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9E953-FF26-4111-8799-0CE5B7DEA41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5800" y="1870075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c</a:t>
            </a:r>
            <a:r>
              <a:rPr lang="en-US" altLang="zh-CN" sz="2400" i="1" baseline="-30000">
                <a:latin typeface="Arial" panose="020B0604020202020204" pitchFamily="34" charset="0"/>
              </a:rPr>
              <a:t>e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1963"/>
              </p:ext>
            </p:extLst>
          </p:nvPr>
        </p:nvGraphicFramePr>
        <p:xfrm>
          <a:off x="685800" y="2527300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27300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200400" y="2665413"/>
            <a:ext cx="4875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介质的相对介电常数</a:t>
            </a:r>
            <a:r>
              <a:rPr lang="en-US" altLang="zh-CN" sz="1800"/>
              <a:t>relative 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48791"/>
              </p:ext>
            </p:extLst>
          </p:nvPr>
        </p:nvGraphicFramePr>
        <p:xfrm>
          <a:off x="609600" y="3324225"/>
          <a:ext cx="3889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r:id="rId5" imgW="1320800" imgH="228600" progId="Equation.3">
                  <p:embed/>
                </p:oleObj>
              </mc:Choice>
              <mc:Fallback>
                <p:oleObj r:id="rId5" imgW="1320800" imgH="2286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24225"/>
                        <a:ext cx="3889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9963" y="3546475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介质的</a:t>
            </a:r>
            <a:r>
              <a:rPr lang="zh-CN" altLang="en-US" sz="1800">
                <a:solidFill>
                  <a:srgbClr val="0000CC"/>
                </a:solidFill>
              </a:rPr>
              <a:t>介电常数</a:t>
            </a:r>
            <a:r>
              <a:rPr lang="en-US" altLang="zh-CN" sz="1800"/>
              <a:t>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31201"/>
              </p:ext>
            </p:extLst>
          </p:nvPr>
        </p:nvGraphicFramePr>
        <p:xfrm>
          <a:off x="620713" y="992188"/>
          <a:ext cx="25130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公式" r:id="rId7" imgW="799753" imgH="241195" progId="Equation.3">
                  <p:embed/>
                </p:oleObj>
              </mc:Choice>
              <mc:Fallback>
                <p:oleObj name="公式" r:id="rId7" imgW="799753" imgH="241195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992188"/>
                        <a:ext cx="25130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57600" y="1143000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电位移矢量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947030"/>
              </p:ext>
            </p:extLst>
          </p:nvPr>
        </p:nvGraphicFramePr>
        <p:xfrm>
          <a:off x="7542213" y="2006600"/>
          <a:ext cx="106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公式" r:id="rId9" imgW="685800" imgH="241300" progId="Equation.3">
                  <p:embed/>
                </p:oleObj>
              </mc:Choice>
              <mc:Fallback>
                <p:oleObj name="公式" r:id="rId9" imgW="685800" imgH="2413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2006600"/>
                        <a:ext cx="1066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76600" y="1993900"/>
            <a:ext cx="439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介质的极化率（</a:t>
            </a:r>
            <a:r>
              <a:rPr lang="en-US" altLang="zh-CN" sz="1800">
                <a:latin typeface="Arial" panose="020B0604020202020204" pitchFamily="34" charset="0"/>
              </a:rPr>
              <a:t>electric susceptibility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301" name="矩形 12"/>
          <p:cNvSpPr>
            <a:spLocks noChangeArrowheads="1"/>
          </p:cNvSpPr>
          <p:nvPr/>
        </p:nvSpPr>
        <p:spPr bwMode="auto">
          <a:xfrm>
            <a:off x="838200" y="1174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30239"/>
              </p:ext>
            </p:extLst>
          </p:nvPr>
        </p:nvGraphicFramePr>
        <p:xfrm>
          <a:off x="3581400" y="5643563"/>
          <a:ext cx="4343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公式" r:id="rId11" imgW="1231366" imgH="241195" progId="Equation.3">
                  <p:embed/>
                </p:oleObj>
              </mc:Choice>
              <mc:Fallback>
                <p:oleObj name="公式" r:id="rId11" imgW="1231366" imgH="241195" progId="Equation.3">
                  <p:embed/>
                  <p:pic>
                    <p:nvPicPr>
                      <p:cNvPr id="71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43563"/>
                        <a:ext cx="4343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89294"/>
              </p:ext>
            </p:extLst>
          </p:nvPr>
        </p:nvGraphicFramePr>
        <p:xfrm>
          <a:off x="3733800" y="4427538"/>
          <a:ext cx="47529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公式" r:id="rId13" imgW="1752480" imgH="482400" progId="Equation.3">
                  <p:embed/>
                </p:oleObj>
              </mc:Choice>
              <mc:Fallback>
                <p:oleObj name="公式" r:id="rId13" imgW="1752480" imgH="482400" progId="Equation.3">
                  <p:embed/>
                  <p:pic>
                    <p:nvPicPr>
                      <p:cNvPr id="133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27538"/>
                        <a:ext cx="47529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37099"/>
              </p:ext>
            </p:extLst>
          </p:nvPr>
        </p:nvGraphicFramePr>
        <p:xfrm>
          <a:off x="739775" y="4365625"/>
          <a:ext cx="22748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公式" r:id="rId15" imgW="685800" imgH="241300" progId="Equation.3">
                  <p:embed/>
                </p:oleObj>
              </mc:Choice>
              <mc:Fallback>
                <p:oleObj name="公式" r:id="rId15" imgW="685800" imgH="241300" progId="Equation.3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365625"/>
                        <a:ext cx="22748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36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8881D-3A3A-477B-8A4E-C33A5A1ED74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505200" y="4038600"/>
            <a:ext cx="2438400" cy="1752600"/>
          </a:xfrm>
          <a:prstGeom prst="rect">
            <a:avLst/>
          </a:prstGeom>
          <a:noFill/>
          <a:ln w="9525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686800" cy="1828800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2800" smtClean="0">
                <a:solidFill>
                  <a:schemeClr val="tx1"/>
                </a:solidFill>
              </a:rPr>
              <a:t>          </a:t>
            </a:r>
            <a:r>
              <a:rPr lang="en-US" altLang="zh-CN" sz="2800" smtClean="0">
                <a:solidFill>
                  <a:srgbClr val="006600"/>
                </a:solidFill>
              </a:rPr>
              <a:t>[</a:t>
            </a:r>
            <a:r>
              <a:rPr lang="zh-CN" altLang="en-US" sz="2800" smtClean="0">
                <a:solidFill>
                  <a:srgbClr val="006600"/>
                </a:solidFill>
              </a:rPr>
              <a:t>例</a:t>
            </a:r>
            <a:r>
              <a:rPr lang="en-US" altLang="zh-CN" sz="2800" smtClean="0">
                <a:solidFill>
                  <a:srgbClr val="006600"/>
                </a:solidFill>
              </a:rPr>
              <a:t>]</a:t>
            </a:r>
            <a:r>
              <a:rPr lang="zh-CN" altLang="en-US" sz="2800" smtClean="0">
                <a:solidFill>
                  <a:schemeClr val="tx1"/>
                </a:solidFill>
              </a:rPr>
              <a:t>无限大平行板电容器填满了极化率为</a:t>
            </a:r>
            <a:r>
              <a:rPr lang="en-US" altLang="zh-CN" sz="2800" i="1" smtClean="0">
                <a:solidFill>
                  <a:schemeClr val="tx1"/>
                </a:solidFill>
                <a:latin typeface="Symbol" panose="05050102010706020507" pitchFamily="18" charset="2"/>
              </a:rPr>
              <a:t>c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e</a:t>
            </a:r>
            <a:r>
              <a:rPr lang="zh-CN" altLang="en-US" sz="2800" smtClean="0">
                <a:solidFill>
                  <a:schemeClr val="tx1"/>
                </a:solidFill>
              </a:rPr>
              <a:t>的均匀电介质，两金属极板上的自由电荷密度为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±</a:t>
            </a:r>
            <a:r>
              <a:rPr lang="en-US" altLang="zh-CN" sz="2800" i="1" smtClean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altLang="zh-CN" sz="2800" i="1" baseline="-25000" smtClean="0">
                <a:solidFill>
                  <a:schemeClr val="tx1"/>
                </a:solidFill>
              </a:rPr>
              <a:t>f</a:t>
            </a:r>
            <a:r>
              <a:rPr lang="en-US" altLang="zh-CN" sz="2800" smtClean="0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smtClean="0">
                <a:solidFill>
                  <a:schemeClr val="tx1"/>
                </a:solidFill>
              </a:rPr>
              <a:t>极板间的距离为</a:t>
            </a:r>
            <a:r>
              <a:rPr lang="en-US" altLang="zh-CN" sz="2800" i="1" smtClean="0">
                <a:solidFill>
                  <a:schemeClr val="tx1"/>
                </a:solidFill>
              </a:rPr>
              <a:t>d </a:t>
            </a:r>
            <a:r>
              <a:rPr lang="zh-CN" altLang="en-US" sz="2800" i="1" smtClean="0">
                <a:solidFill>
                  <a:schemeClr val="tx1"/>
                </a:solidFill>
              </a:rPr>
              <a:t>，</a:t>
            </a:r>
            <a:r>
              <a:rPr lang="zh-CN" altLang="en-US" sz="2800" smtClean="0">
                <a:solidFill>
                  <a:schemeClr val="tx1"/>
                </a:solidFill>
              </a:rPr>
              <a:t>求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057400"/>
            <a:ext cx="8763000" cy="4648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</a:t>
            </a:r>
            <a:r>
              <a:rPr lang="zh-CN" altLang="en-US" sz="2800" smtClean="0">
                <a:solidFill>
                  <a:srgbClr val="0000CC"/>
                </a:solidFill>
              </a:rPr>
              <a:t>电容器内的总电场强度</a:t>
            </a:r>
            <a:r>
              <a:rPr lang="en-US" altLang="zh-CN" sz="2800" i="1" smtClean="0">
                <a:solidFill>
                  <a:srgbClr val="0000CC"/>
                </a:solidFill>
              </a:rPr>
              <a:t>E</a:t>
            </a:r>
            <a:endParaRPr lang="en-US" altLang="zh-CN" sz="2800" smtClean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</a:t>
            </a:r>
            <a:endParaRPr lang="en-US" altLang="zh-CN" sz="2800" smtClean="0">
              <a:latin typeface="宋体" panose="02010600030101010101" pitchFamily="2" charset="-122"/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3505200" y="4038600"/>
            <a:ext cx="0" cy="17526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5943600" y="4038600"/>
            <a:ext cx="0" cy="17526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3505200" y="6172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048000" y="5795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248400" y="5872163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3276600" y="3506788"/>
            <a:ext cx="65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f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5638800" y="3430588"/>
            <a:ext cx="65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-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f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1517" name="Rectangle 20"/>
          <p:cNvSpPr>
            <a:spLocks noChangeArrowheads="1"/>
          </p:cNvSpPr>
          <p:nvPr/>
        </p:nvSpPr>
        <p:spPr bwMode="auto">
          <a:xfrm>
            <a:off x="4572000" y="56149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d</a:t>
            </a:r>
          </a:p>
        </p:txBody>
      </p:sp>
      <p:sp>
        <p:nvSpPr>
          <p:cNvPr id="21518" name="文本框 1"/>
          <p:cNvSpPr txBox="1">
            <a:spLocks noChangeArrowheads="1"/>
          </p:cNvSpPr>
          <p:nvPr/>
        </p:nvSpPr>
        <p:spPr bwMode="auto">
          <a:xfrm>
            <a:off x="533400" y="4054475"/>
            <a:ext cx="1828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这才是一个物理问题该有的样子！！！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52400"/>
            <a:ext cx="8763000" cy="5562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   </a:t>
            </a:r>
            <a:r>
              <a:rPr lang="zh-CN" altLang="en-US" sz="28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方法一</a:t>
            </a:r>
            <a:r>
              <a:rPr lang="en-US" altLang="zh-CN" sz="28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dirty="0" smtClean="0">
                <a:latin typeface="宋体" panose="02010600030101010101" pitchFamily="2" charset="-122"/>
              </a:rPr>
              <a:t>先求极化电荷的附加电场</a:t>
            </a:r>
            <a:r>
              <a:rPr lang="en-US" altLang="zh-CN" sz="2800" i="1" dirty="0" smtClean="0"/>
              <a:t>E'</a:t>
            </a:r>
            <a:r>
              <a:rPr lang="zh-CN" altLang="en-US" sz="2800" dirty="0" smtClean="0">
                <a:latin typeface="宋体" panose="02010600030101010101" pitchFamily="2" charset="-122"/>
              </a:rPr>
              <a:t>，再求总场强</a:t>
            </a:r>
            <a:r>
              <a:rPr lang="en-US" altLang="zh-CN" sz="2800" i="1" dirty="0" smtClean="0"/>
              <a:t>E </a:t>
            </a:r>
            <a:r>
              <a:rPr lang="en-US" altLang="zh-CN" sz="2800" dirty="0" smtClean="0">
                <a:latin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p232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>金属极板上的自由电荷分布</a:t>
            </a:r>
            <a:r>
              <a:rPr lang="en-US" altLang="zh-CN" sz="2800" dirty="0" smtClean="0">
                <a:latin typeface="宋体" panose="02010600030101010101" pitchFamily="2" charset="-122"/>
              </a:rPr>
              <a:t>±</a:t>
            </a:r>
            <a:r>
              <a:rPr lang="en-US" altLang="zh-CN" sz="2800" i="1" dirty="0" smtClean="0">
                <a:latin typeface="Symbol" panose="05050102010706020507" pitchFamily="18" charset="2"/>
              </a:rPr>
              <a:t>s</a:t>
            </a:r>
            <a:r>
              <a:rPr lang="en-US" altLang="zh-CN" sz="2800" i="1" baseline="-25000" dirty="0" smtClean="0"/>
              <a:t>f</a:t>
            </a:r>
            <a:r>
              <a:rPr lang="zh-CN" altLang="en-US" sz="2800" dirty="0" smtClean="0"/>
              <a:t>产生电场</a:t>
            </a:r>
            <a:r>
              <a:rPr lang="en-US" altLang="zh-CN" sz="2800" i="1" dirty="0" smtClean="0"/>
              <a:t>E</a:t>
            </a:r>
            <a:r>
              <a:rPr lang="en-US" altLang="zh-CN" sz="2800" baseline="-25000" dirty="0" smtClean="0"/>
              <a:t>0</a:t>
            </a:r>
            <a:endParaRPr lang="en-US" altLang="zh-CN" sz="28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/>
              <a:t>                                                                               </a:t>
            </a:r>
            <a:r>
              <a:rPr lang="en-US" altLang="zh-CN" sz="2800" dirty="0" smtClean="0">
                <a:latin typeface="宋体" panose="02010600030101010101" pitchFamily="2" charset="-122"/>
              </a:rPr>
              <a:t>(4.1-32)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>这电场使介质极化，设极化强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>度为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，只在与极板分界的面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/>
              <a:t>上出现极化电荷，其密度为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22531" name="Rectangle 20"/>
          <p:cNvSpPr>
            <a:spLocks noChangeArrowheads="1"/>
          </p:cNvSpPr>
          <p:nvPr/>
        </p:nvSpPr>
        <p:spPr bwMode="auto">
          <a:xfrm>
            <a:off x="6096000" y="3975100"/>
            <a:ext cx="2438400" cy="1752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DC9C7-CCA1-416E-8684-2A492C08046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6097588" y="3986213"/>
            <a:ext cx="2438400" cy="1752600"/>
          </a:xfrm>
          <a:prstGeom prst="rect">
            <a:avLst/>
          </a:prstGeom>
          <a:noFill/>
          <a:ln w="9525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6097588" y="3986213"/>
            <a:ext cx="0" cy="17526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8535988" y="3986213"/>
            <a:ext cx="0" cy="17526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6097588" y="61198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5640388" y="57435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o</a:t>
            </a: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8840788" y="5819775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z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5868988" y="3454400"/>
            <a:ext cx="65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f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8231188" y="3378200"/>
            <a:ext cx="65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-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f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graphicFrame>
        <p:nvGraphicFramePr>
          <p:cNvPr id="22541" name="Object 12"/>
          <p:cNvGraphicFramePr>
            <a:graphicFrameLocks noChangeAspect="1"/>
          </p:cNvGraphicFramePr>
          <p:nvPr/>
        </p:nvGraphicFramePr>
        <p:xfrm>
          <a:off x="1905000" y="2133600"/>
          <a:ext cx="20605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公式" r:id="rId3" imgW="672808" imgH="457002" progId="Equation.3">
                  <p:embed/>
                </p:oleObj>
              </mc:Choice>
              <mc:Fallback>
                <p:oleObj name="公式" r:id="rId3" imgW="672808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206057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3"/>
          <p:cNvGraphicFramePr>
            <a:graphicFrameLocks noChangeAspect="1"/>
          </p:cNvGraphicFramePr>
          <p:nvPr/>
        </p:nvGraphicFramePr>
        <p:xfrm>
          <a:off x="1981200" y="5715000"/>
          <a:ext cx="2133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文档" r:id="rId5" imgW="571120" imgH="215689" progId="Word.Document.8">
                  <p:embed/>
                </p:oleObj>
              </mc:Choice>
              <mc:Fallback>
                <p:oleObj name="文档" r:id="rId5" imgW="571120" imgH="215689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2133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7926388" y="4495800"/>
            <a:ext cx="69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+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p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6097588" y="4572000"/>
            <a:ext cx="69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-</a:t>
            </a:r>
            <a:r>
              <a:rPr kumimoji="1" lang="en-US" altLang="zh-CN" sz="2800" i="1">
                <a:latin typeface="Symbol" panose="05050102010706020507" pitchFamily="18" charset="2"/>
              </a:rPr>
              <a:t>s</a:t>
            </a:r>
            <a:r>
              <a:rPr kumimoji="1" lang="en-US" altLang="zh-CN" sz="2800" i="1" baseline="-25000"/>
              <a:t>p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6326188" y="4214813"/>
            <a:ext cx="1828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7011988" y="4129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E</a:t>
            </a:r>
            <a:r>
              <a:rPr kumimoji="1" lang="en-US" altLang="zh-CN" sz="2800" baseline="-25000"/>
              <a:t>0</a:t>
            </a: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H="1">
            <a:off x="6783388" y="4976813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7164388" y="4981575"/>
            <a:ext cx="519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/>
              <a:t>E'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7164388" y="5562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93931-0A48-4279-A968-EFE5FDF03ED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52400"/>
            <a:ext cx="7924800" cy="4572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极化电荷产生</a:t>
            </a:r>
            <a:r>
              <a:rPr lang="zh-CN" altLang="en-US" sz="2800" smtClean="0">
                <a:solidFill>
                  <a:schemeClr val="tx1"/>
                </a:solidFill>
              </a:rPr>
              <a:t>的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电场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676400"/>
            <a:ext cx="8839200" cy="49530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总电场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=</a:t>
            </a:r>
            <a:r>
              <a:rPr lang="en-US" altLang="zh-CN" sz="2800" i="1" dirty="0" smtClean="0"/>
              <a:t> E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+</a:t>
            </a:r>
            <a:r>
              <a:rPr lang="en-US" altLang="zh-CN" sz="2800" i="1" dirty="0" smtClean="0"/>
              <a:t> E' </a:t>
            </a:r>
            <a:r>
              <a:rPr lang="zh-CN" altLang="en-US" sz="2800" dirty="0" smtClean="0">
                <a:latin typeface="宋体" panose="02010600030101010101" pitchFamily="2" charset="-122"/>
              </a:rPr>
              <a:t>决定着介质的极化</a:t>
            </a:r>
            <a:r>
              <a:rPr lang="zh-CN" altLang="en-US" sz="2800" dirty="0" smtClean="0"/>
              <a:t>响应                     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/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即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dirty="0" smtClean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143000" y="2403475"/>
          <a:ext cx="530383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3" imgW="2222500" imgH="939800" progId="Equation.3">
                  <p:embed/>
                </p:oleObj>
              </mc:Choice>
              <mc:Fallback>
                <p:oleObj name="公式" r:id="rId3" imgW="22225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03475"/>
                        <a:ext cx="5303838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7062" name="Object 6"/>
          <p:cNvGraphicFramePr>
            <a:graphicFrameLocks noChangeAspect="1"/>
          </p:cNvGraphicFramePr>
          <p:nvPr/>
        </p:nvGraphicFramePr>
        <p:xfrm>
          <a:off x="304800" y="4876800"/>
          <a:ext cx="72390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5" imgW="2527300" imgH="457200" progId="Equation.3">
                  <p:embed/>
                </p:oleObj>
              </mc:Choice>
              <mc:Fallback>
                <p:oleObj name="公式" r:id="rId5" imgW="2527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6800"/>
                        <a:ext cx="723900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/>
        </p:nvGraphicFramePr>
        <p:xfrm>
          <a:off x="3044825" y="685800"/>
          <a:ext cx="2870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7" imgW="1219200" imgH="457200" progId="Equation.3">
                  <p:embed/>
                </p:oleObj>
              </mc:Choice>
              <mc:Fallback>
                <p:oleObj name="公式" r:id="rId7" imgW="1219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685800"/>
                        <a:ext cx="2870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7066" name="Line 10"/>
          <p:cNvSpPr>
            <a:spLocks noChangeShapeType="1"/>
          </p:cNvSpPr>
          <p:nvPr/>
        </p:nvSpPr>
        <p:spPr bwMode="auto">
          <a:xfrm flipV="1">
            <a:off x="1905000" y="1066800"/>
            <a:ext cx="3429000" cy="274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7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ChangeArrowheads="1"/>
          </p:cNvSpPr>
          <p:nvPr/>
        </p:nvSpPr>
        <p:spPr bwMode="auto">
          <a:xfrm>
            <a:off x="7010400" y="381000"/>
            <a:ext cx="1981200" cy="1600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8CE71-8A03-4CC4-86DF-B6CB828421E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304800"/>
            <a:ext cx="80010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A50021"/>
                </a:solidFill>
                <a:latin typeface="宋体" panose="02010600030101010101" pitchFamily="2" charset="-122"/>
              </a:rPr>
              <a:t>方法二</a:t>
            </a:r>
            <a:r>
              <a:rPr lang="en-US" altLang="zh-CN" sz="2800" smtClean="0">
                <a:solidFill>
                  <a:srgbClr val="A5002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</a:rPr>
              <a:t>利用高斯定理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（教材</a:t>
            </a:r>
            <a:r>
              <a:rPr lang="en-US" altLang="zh-CN" sz="2800" smtClean="0">
                <a:solidFill>
                  <a:srgbClr val="006600"/>
                </a:solidFill>
                <a:latin typeface="宋体" panose="02010600030101010101" pitchFamily="2" charset="-122"/>
              </a:rPr>
              <a:t>p193</a:t>
            </a:r>
            <a:r>
              <a:rPr lang="zh-CN" altLang="en-US" sz="2800" smtClean="0">
                <a:solidFill>
                  <a:srgbClr val="006600"/>
                </a:solidFill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045529"/>
              </p:ext>
            </p:extLst>
          </p:nvPr>
        </p:nvGraphicFramePr>
        <p:xfrm>
          <a:off x="990600" y="1723635"/>
          <a:ext cx="2333312" cy="83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公式" r:id="rId3" imgW="850531" imgH="304668" progId="Equation.3">
                  <p:embed/>
                </p:oleObj>
              </mc:Choice>
              <mc:Fallback>
                <p:oleObj name="公式" r:id="rId3" imgW="850531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3635"/>
                        <a:ext cx="2333312" cy="831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34118"/>
              </p:ext>
            </p:extLst>
          </p:nvPr>
        </p:nvGraphicFramePr>
        <p:xfrm>
          <a:off x="1677659" y="2628476"/>
          <a:ext cx="2115207" cy="5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公式" r:id="rId5" imgW="876300" imgH="241300" progId="Equation.3">
                  <p:embed/>
                </p:oleObj>
              </mc:Choice>
              <mc:Fallback>
                <p:oleObj name="公式" r:id="rId5" imgW="876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659" y="2628476"/>
                        <a:ext cx="2115207" cy="576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6983413" y="381000"/>
            <a:ext cx="0" cy="1600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6988175" y="914400"/>
            <a:ext cx="990600" cy="457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8964613" y="381000"/>
            <a:ext cx="0" cy="1600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373813" y="893763"/>
            <a:ext cx="65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</a:rPr>
              <a:t>△</a:t>
            </a:r>
            <a:r>
              <a:rPr kumimoji="1" lang="en-US" altLang="zh-CN" sz="2400" i="1"/>
              <a:t>S</a:t>
            </a:r>
          </a:p>
        </p:txBody>
      </p:sp>
      <p:graphicFrame>
        <p:nvGraphicFramePr>
          <p:cNvPr id="143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759503"/>
              </p:ext>
            </p:extLst>
          </p:nvPr>
        </p:nvGraphicFramePr>
        <p:xfrm>
          <a:off x="2103701" y="3351748"/>
          <a:ext cx="1089153" cy="615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7" imgW="482391" imgH="241195" progId="Equation.3">
                  <p:embed/>
                </p:oleObj>
              </mc:Choice>
              <mc:Fallback>
                <p:oleObj name="公式" r:id="rId7" imgW="482391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701" y="3351748"/>
                        <a:ext cx="1089153" cy="615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90512"/>
              </p:ext>
            </p:extLst>
          </p:nvPr>
        </p:nvGraphicFramePr>
        <p:xfrm>
          <a:off x="2057400" y="3813270"/>
          <a:ext cx="2106976" cy="111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公式" r:id="rId9" imgW="812447" imgH="418918" progId="Equation.3">
                  <p:embed/>
                </p:oleObj>
              </mc:Choice>
              <mc:Fallback>
                <p:oleObj name="公式" r:id="rId9" imgW="812447" imgH="41891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3270"/>
                        <a:ext cx="2106976" cy="1112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92608"/>
              </p:ext>
            </p:extLst>
          </p:nvPr>
        </p:nvGraphicFramePr>
        <p:xfrm>
          <a:off x="2112497" y="5086856"/>
          <a:ext cx="3360737" cy="60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r:id="rId11" imgW="1320800" imgH="228600" progId="Equation.3">
                  <p:embed/>
                </p:oleObj>
              </mc:Choice>
              <mc:Fallback>
                <p:oleObj r:id="rId11" imgW="132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97" y="5086856"/>
                        <a:ext cx="3360737" cy="600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 flipV="1">
            <a:off x="6172200" y="1350963"/>
            <a:ext cx="811213" cy="15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H="1" flipV="1">
            <a:off x="7978775" y="1295400"/>
            <a:ext cx="631825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694EA-A097-4F7F-BBF7-911D23A8AB0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88913"/>
            <a:ext cx="8686800" cy="548640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</a:t>
            </a:r>
            <a:r>
              <a:rPr lang="zh-CN" altLang="en-US" sz="2800" smtClean="0"/>
              <a:t>在填入电介质之前，两极的电势差和电容分别是</a:t>
            </a:r>
          </a:p>
          <a:p>
            <a:pPr marL="0" indent="0" algn="ctr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(4.1-36)</a:t>
            </a:r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endParaRPr lang="en-US" altLang="zh-CN" sz="2800" smtClean="0"/>
          </a:p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                               (4.1-37)</a:t>
            </a:r>
          </a:p>
          <a:p>
            <a:pPr marL="0" indent="0" algn="just" eaLnBrk="1" hangingPunct="1">
              <a:buFontTx/>
              <a:buNone/>
            </a:pPr>
            <a:endParaRPr lang="en-US" altLang="zh-CN" sz="2800" smtClean="0"/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/>
              <a:t>填入电介质后，两极间的电势差和电容分别变成</a:t>
            </a:r>
          </a:p>
          <a:p>
            <a:pPr marL="0" indent="0" algn="just" eaLnBrk="1" hangingPunct="1"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buFontTx/>
              <a:buNone/>
            </a:pPr>
            <a:r>
              <a:rPr lang="zh-CN" altLang="en-US" sz="2800" smtClean="0"/>
              <a:t>                                                                             </a:t>
            </a:r>
            <a:r>
              <a:rPr lang="en-US" altLang="zh-CN" sz="2800" smtClean="0">
                <a:latin typeface="宋体" panose="02010600030101010101" pitchFamily="2" charset="-122"/>
              </a:rPr>
              <a:t>(4.1-38)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2743200" y="990600"/>
          <a:ext cx="25923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公式" r:id="rId3" imgW="1104900" imgH="457200" progId="Equation.3">
                  <p:embed/>
                </p:oleObj>
              </mc:Choice>
              <mc:Fallback>
                <p:oleObj name="公式" r:id="rId3" imgW="1104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25923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514600" y="2057400"/>
          <a:ext cx="32400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公式" r:id="rId5" imgW="1460500" imgH="457200" progId="Equation.3">
                  <p:embed/>
                </p:oleObj>
              </mc:Choice>
              <mc:Fallback>
                <p:oleObj name="公式" r:id="rId5" imgW="1460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2400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2744788" y="4038600"/>
          <a:ext cx="30400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公式" r:id="rId7" imgW="1257300" imgH="457200" progId="Equation.3">
                  <p:embed/>
                </p:oleObj>
              </mc:Choice>
              <mc:Fallback>
                <p:oleObj name="公式" r:id="rId7" imgW="1257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038600"/>
                        <a:ext cx="30400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133600" y="5257800"/>
          <a:ext cx="4572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公式" r:id="rId9" imgW="1765300" imgH="419100" progId="Equation.3">
                  <p:embed/>
                </p:oleObj>
              </mc:Choice>
              <mc:Fallback>
                <p:oleObj name="公式" r:id="rId9" imgW="17653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4572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7773F1-61BE-4764-9BCF-80955FB52949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066800"/>
            <a:ext cx="8763000" cy="2362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可见</a:t>
            </a:r>
            <a:r>
              <a:rPr lang="en-US" altLang="zh-CN" sz="2800" smtClean="0"/>
              <a:t>: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smtClean="0"/>
              <a:t>        (1) </a:t>
            </a:r>
            <a:r>
              <a:rPr lang="zh-CN" altLang="en-US" sz="2800" smtClean="0"/>
              <a:t>填入电介质后，电容量</a:t>
            </a:r>
            <a:r>
              <a:rPr lang="en-US" altLang="zh-CN" sz="2800" i="1" smtClean="0"/>
              <a:t>C </a:t>
            </a:r>
            <a:r>
              <a:rPr lang="zh-CN" altLang="en-US" sz="2800" smtClean="0"/>
              <a:t>增大为（</a:t>
            </a:r>
            <a:r>
              <a:rPr lang="en-US" altLang="zh-CN" sz="2800" smtClean="0"/>
              <a:t>1+</a:t>
            </a:r>
            <a:r>
              <a:rPr lang="en-US" altLang="zh-CN" sz="2800" i="1" smtClean="0">
                <a:latin typeface="Symbol" panose="05050102010706020507" pitchFamily="18" charset="2"/>
              </a:rPr>
              <a:t>c</a:t>
            </a:r>
            <a:r>
              <a:rPr lang="en-US" altLang="zh-CN" sz="2800" baseline="-25000" smtClean="0"/>
              <a:t>e</a:t>
            </a:r>
            <a:r>
              <a:rPr lang="zh-CN" altLang="en-US" sz="2800" smtClean="0"/>
              <a:t>）倍，  介质的极化</a:t>
            </a:r>
            <a:r>
              <a:rPr lang="zh-CN" altLang="en-US" sz="2800" smtClean="0">
                <a:latin typeface="宋体" panose="02010600030101010101" pitchFamily="2" charset="-122"/>
              </a:rPr>
              <a:t>率</a:t>
            </a:r>
            <a:r>
              <a:rPr lang="en-US" altLang="zh-CN" sz="2800" i="1" smtClean="0">
                <a:latin typeface="Symbol" panose="05050102010706020507" pitchFamily="18" charset="2"/>
              </a:rPr>
              <a:t>c</a:t>
            </a:r>
            <a:r>
              <a:rPr lang="en-US" altLang="zh-CN" sz="2800" baseline="-25000" smtClean="0"/>
              <a:t>e</a:t>
            </a:r>
            <a:r>
              <a:rPr lang="zh-CN" altLang="en-US" sz="2800" smtClean="0">
                <a:latin typeface="宋体" panose="02010600030101010101" pitchFamily="2" charset="-122"/>
              </a:rPr>
              <a:t>越高，</a:t>
            </a:r>
            <a:r>
              <a:rPr lang="zh-CN" altLang="en-US" sz="2800" smtClean="0"/>
              <a:t>电容量的增加越显著</a:t>
            </a:r>
            <a:r>
              <a:rPr lang="en-US" altLang="zh-CN" sz="2800" smtClean="0"/>
              <a:t>.</a:t>
            </a:r>
          </a:p>
          <a:p>
            <a:pPr marL="0" indent="0" eaLnBrk="1" hangingPunct="1">
              <a:buFontTx/>
              <a:buNone/>
            </a:pPr>
            <a:endParaRPr lang="en-US" altLang="zh-CN" sz="2800" smtClean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54175" y="5103813"/>
            <a:ext cx="553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u="sng">
                <a:solidFill>
                  <a:srgbClr val="7030A0"/>
                </a:solidFill>
                <a:latin typeface="Arial" panose="020B0604020202020204" pitchFamily="34" charset="0"/>
              </a:rPr>
              <a:t>至此，我们至少（终于）清楚了电介质的用处！！！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2400" y="3200400"/>
            <a:ext cx="8534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    (2) </a:t>
            </a:r>
            <a:r>
              <a:rPr lang="zh-CN" altLang="en-US" sz="2800">
                <a:latin typeface="Arial" panose="020B0604020202020204" pitchFamily="34" charset="0"/>
              </a:rPr>
              <a:t>另一方面，由于许多电介质的击穿场强要比空气高得多，在电容器内填入电介质</a:t>
            </a:r>
            <a:r>
              <a:rPr lang="en-US" altLang="zh-CN" sz="2800">
                <a:latin typeface="Arial" panose="020B0604020202020204" pitchFamily="34" charset="0"/>
              </a:rPr>
              <a:t>,</a:t>
            </a:r>
            <a:r>
              <a:rPr lang="zh-CN" altLang="en-US" sz="2800">
                <a:latin typeface="Arial" panose="020B0604020202020204" pitchFamily="34" charset="0"/>
              </a:rPr>
              <a:t>可以提高它对高电压</a:t>
            </a:r>
            <a:r>
              <a:rPr lang="en-US" altLang="zh-CN" sz="2800">
                <a:latin typeface="Arial" panose="020B0604020202020204" pitchFamily="34" charset="0"/>
              </a:rPr>
              <a:t>(</a:t>
            </a:r>
            <a:r>
              <a:rPr lang="zh-CN" altLang="en-US" sz="2800">
                <a:latin typeface="Arial" panose="020B0604020202020204" pitchFamily="34" charset="0"/>
              </a:rPr>
              <a:t>强电场</a:t>
            </a:r>
            <a:r>
              <a:rPr lang="en-US" altLang="zh-CN" sz="2800">
                <a:latin typeface="Arial" panose="020B0604020202020204" pitchFamily="34" charset="0"/>
              </a:rPr>
              <a:t>)</a:t>
            </a:r>
            <a:r>
              <a:rPr lang="zh-CN" altLang="en-US" sz="2800">
                <a:latin typeface="Arial" panose="020B0604020202020204" pitchFamily="34" charset="0"/>
              </a:rPr>
              <a:t>的耐受能</a:t>
            </a:r>
            <a:r>
              <a:rPr lang="zh-CN" altLang="en-US" sz="2800">
                <a:latin typeface="宋体" panose="02010600030101010101" pitchFamily="2" charset="-122"/>
              </a:rPr>
              <a:t>力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459D-FDA6-4F9E-A296-A57254A3548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0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459D-FDA6-4F9E-A296-A57254A3548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7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" y="622500"/>
            <a:ext cx="8763000" cy="13716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</a:t>
            </a:r>
            <a:r>
              <a:rPr lang="zh-CN" altLang="en-US" sz="2000" b="1" dirty="0">
                <a:solidFill>
                  <a:schemeClr val="bg2"/>
                </a:solidFill>
              </a:rPr>
              <a:t>我们将此式对介质内</a:t>
            </a:r>
            <a:r>
              <a:rPr lang="zh-CN" altLang="en-US" sz="2000" b="1" dirty="0">
                <a:solidFill>
                  <a:srgbClr val="FF0000"/>
                </a:solidFill>
              </a:rPr>
              <a:t>任一</a:t>
            </a:r>
            <a:r>
              <a:rPr lang="zh-CN" altLang="en-US" sz="2000" b="1" dirty="0">
                <a:solidFill>
                  <a:schemeClr val="bg2"/>
                </a:solidFill>
              </a:rPr>
              <a:t>闭合曲面</a:t>
            </a:r>
            <a:r>
              <a:rPr lang="en-US" altLang="zh-CN" sz="2000" b="1" i="1" dirty="0">
                <a:solidFill>
                  <a:schemeClr val="bg2"/>
                </a:solidFill>
              </a:rPr>
              <a:t>S </a:t>
            </a:r>
            <a:r>
              <a:rPr lang="zh-CN" altLang="en-US" sz="2000" b="1" dirty="0">
                <a:solidFill>
                  <a:schemeClr val="bg2"/>
                </a:solidFill>
              </a:rPr>
              <a:t>积分，便有</a:t>
            </a:r>
            <a:br>
              <a:rPr lang="zh-CN" altLang="en-US" sz="2000" b="1" dirty="0">
                <a:solidFill>
                  <a:schemeClr val="bg2"/>
                </a:solidFill>
              </a:rPr>
            </a:b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(4.1-3)</a:t>
            </a:r>
            <a:br>
              <a:rPr lang="en-US" altLang="zh-CN" sz="2000" b="1" dirty="0">
                <a:solidFill>
                  <a:schemeClr val="bg2"/>
                </a:solidFill>
              </a:rPr>
            </a:br>
            <a:endParaRPr lang="en-US" altLang="zh-CN" sz="2000" b="1" dirty="0">
              <a:solidFill>
                <a:schemeClr val="bg2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" y="2064545"/>
            <a:ext cx="8839200" cy="4848225"/>
          </a:xfrm>
        </p:spPr>
        <p:txBody>
          <a:bodyPr/>
          <a:lstStyle/>
          <a:p>
            <a:pPr algn="just"/>
            <a:r>
              <a:rPr lang="en-US" altLang="zh-CN" sz="2000" b="1" i="1" dirty="0">
                <a:solidFill>
                  <a:schemeClr val="bg2"/>
                </a:solidFill>
              </a:rPr>
              <a:t>V</a:t>
            </a:r>
            <a:r>
              <a:rPr lang="zh-CN" altLang="en-US" sz="2000" b="1" dirty="0">
                <a:solidFill>
                  <a:schemeClr val="bg2"/>
                </a:solidFill>
              </a:rPr>
              <a:t>是闭合曲面所包围的体积， </a:t>
            </a:r>
            <a:r>
              <a:rPr lang="en-US" altLang="zh-CN" sz="2000" b="1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b="1" i="1" baseline="-300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表示</a:t>
            </a:r>
            <a:r>
              <a:rPr lang="en-US" altLang="zh-CN" sz="2000" b="1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内的极化电荷的体密度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u="sng" dirty="0" smtClean="0">
                <a:solidFill>
                  <a:srgbClr val="7030A0"/>
                </a:solidFill>
              </a:rPr>
              <a:t>利用</a:t>
            </a:r>
            <a:r>
              <a:rPr lang="zh-CN" altLang="en-US" sz="2000" b="1" u="sng" dirty="0">
                <a:solidFill>
                  <a:srgbClr val="7030A0"/>
                </a:solidFill>
              </a:rPr>
              <a:t>高斯积分变换定理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(4.1-4)</a:t>
            </a:r>
          </a:p>
          <a:p>
            <a:pPr algn="just"/>
            <a:endParaRPr lang="en-US" altLang="zh-CN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从</a:t>
            </a:r>
            <a:r>
              <a:rPr lang="en-US" altLang="zh-CN" sz="2000" b="1" dirty="0">
                <a:solidFill>
                  <a:schemeClr val="bg2"/>
                </a:solidFill>
              </a:rPr>
              <a:t>(4.1-3)</a:t>
            </a:r>
            <a:r>
              <a:rPr lang="zh-CN" altLang="en-US" sz="2000" b="1" dirty="0">
                <a:solidFill>
                  <a:schemeClr val="bg2"/>
                </a:solidFill>
              </a:rPr>
              <a:t>式，我们得到</a:t>
            </a:r>
            <a:r>
              <a:rPr lang="zh-CN" altLang="en-US" sz="2000" b="1" dirty="0">
                <a:solidFill>
                  <a:srgbClr val="C00000"/>
                </a:solidFill>
              </a:rPr>
              <a:t>电介质内极化电荷的体密度</a:t>
            </a:r>
            <a:r>
              <a:rPr lang="zh-CN" altLang="en-US" sz="2000" b="1" dirty="0">
                <a:solidFill>
                  <a:schemeClr val="bg2"/>
                </a:solidFill>
              </a:rPr>
              <a:t>：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(4.1-5)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可见，如果介质是均匀极化的，即极化强度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是与坐标无关的常矢量时，将处处有</a:t>
            </a:r>
            <a:r>
              <a:rPr lang="en-US" altLang="zh-CN" sz="2000" b="1" i="1" dirty="0" err="1">
                <a:solidFill>
                  <a:schemeClr val="bg2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000" b="1" i="1" baseline="-30000" dirty="0" err="1">
                <a:solidFill>
                  <a:schemeClr val="bg2"/>
                </a:solidFill>
              </a:rPr>
              <a:t>p</a:t>
            </a:r>
            <a:r>
              <a:rPr lang="en-US" altLang="zh-CN" sz="2000" b="1" dirty="0">
                <a:solidFill>
                  <a:schemeClr val="bg2"/>
                </a:solidFill>
              </a:rPr>
              <a:t>=0</a:t>
            </a:r>
            <a:r>
              <a:rPr lang="zh-CN" altLang="en-US" sz="2000" b="1" dirty="0">
                <a:solidFill>
                  <a:schemeClr val="bg2"/>
                </a:solidFill>
              </a:rPr>
              <a:t>，亦即均匀极化的介质内部不会存在宏观的极化电荷体分布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但是，如果介质是非均匀极化的，其内部将会出现宏观极化电荷分布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/>
          </p:nvPr>
        </p:nvGraphicFramePr>
        <p:xfrm>
          <a:off x="1828800" y="1181402"/>
          <a:ext cx="3657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r:id="rId3" imgW="1892300" imgH="292100" progId="Equation.3">
                  <p:embed/>
                </p:oleObj>
              </mc:Choice>
              <mc:Fallback>
                <p:oleObj r:id="rId3" imgW="1892300" imgH="2921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81402"/>
                        <a:ext cx="3657600" cy="5699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/>
          </p:nvPr>
        </p:nvGraphicFramePr>
        <p:xfrm>
          <a:off x="2286000" y="3124200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r:id="rId5" imgW="1218671" imgH="291973" progId="Equation.3">
                  <p:embed/>
                </p:oleObj>
              </mc:Choice>
              <mc:Fallback>
                <p:oleObj r:id="rId5" imgW="1218671" imgH="291973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2743200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/>
          </p:nvPr>
        </p:nvGraphicFramePr>
        <p:xfrm>
          <a:off x="2743200" y="4343400"/>
          <a:ext cx="1449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公式" r:id="rId7" imgW="736560" imgH="241200" progId="Equation.3">
                  <p:embed/>
                </p:oleObj>
              </mc:Choice>
              <mc:Fallback>
                <p:oleObj name="公式" r:id="rId7" imgW="736560" imgH="24120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1449387" cy="471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/>
          </p:nvPr>
        </p:nvGraphicFramePr>
        <p:xfrm>
          <a:off x="1754187" y="119167"/>
          <a:ext cx="487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r:id="rId9" imgW="2005729" imgH="215806" progId="Equation.3">
                  <p:embed/>
                </p:oleObj>
              </mc:Choice>
              <mc:Fallback>
                <p:oleObj r:id="rId9" imgW="2005729" imgH="215806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7" y="119167"/>
                        <a:ext cx="4876800" cy="468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2667793" y="5414566"/>
          <a:ext cx="1600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公式" r:id="rId11" imgW="647700" imgH="431800" progId="Equation.3">
                  <p:embed/>
                </p:oleObj>
              </mc:Choice>
              <mc:Fallback>
                <p:oleObj name="公式" r:id="rId11" imgW="647700" imgH="431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793" y="5414566"/>
                        <a:ext cx="1600200" cy="8985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459D-FDA6-4F9E-A296-A57254A3548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352800" y="2286000"/>
            <a:ext cx="204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电介质</a:t>
            </a:r>
            <a:endParaRPr lang="en-US" altLang="zh-CN" sz="4800" dirty="0" smtClean="0"/>
          </a:p>
          <a:p>
            <a:pPr algn="ctr"/>
            <a:r>
              <a:rPr lang="zh-CN" altLang="en-US" sz="4800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5050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02553-B727-46A3-9060-B3A29B8711ED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208322" name="Rectangle 2"/>
          <p:cNvSpPr>
            <a:spLocks noChangeArrowheads="1"/>
          </p:cNvSpPr>
          <p:nvPr/>
        </p:nvSpPr>
        <p:spPr bwMode="auto">
          <a:xfrm>
            <a:off x="1676400" y="457200"/>
            <a:ext cx="607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kumimoji="1"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静电场中的电介质　</a:t>
            </a:r>
            <a:r>
              <a:rPr kumimoji="1"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P224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8422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rgbClr val="000066"/>
                </a:solidFill>
                <a:latin typeface="宋体" panose="02010600030101010101" pitchFamily="2" charset="-122"/>
              </a:rPr>
              <a:t>电介质：</a:t>
            </a:r>
            <a:r>
              <a:rPr kumimoji="1" lang="zh-CN" altLang="en-US" sz="2800" dirty="0">
                <a:latin typeface="宋体" panose="02010600030101010101" pitchFamily="2" charset="-122"/>
              </a:rPr>
              <a:t>电阻率很大</a:t>
            </a:r>
            <a:r>
              <a:rPr kumimoji="1" lang="en-US" altLang="zh-CN" sz="2800" dirty="0">
                <a:latin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宋体" panose="02010600030101010101" pitchFamily="2" charset="-122"/>
              </a:rPr>
              <a:t>导电能力很差的物质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。如陶瓷、玻璃、橡胶、大理石、煤油等等。其体内没有多少自由电荷，电子处于束缚态。</a:t>
            </a:r>
            <a:endParaRPr kumimoji="1"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00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电介质的极化</a:t>
            </a:r>
            <a:r>
              <a:rPr lang="zh-CN" altLang="en-US" sz="2800" dirty="0" smtClean="0">
                <a:solidFill>
                  <a:srgbClr val="000066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800" dirty="0" smtClean="0">
                <a:latin typeface="Arial" panose="020B0604020202020204" pitchFamily="34" charset="0"/>
              </a:rPr>
              <a:t>当</a:t>
            </a:r>
            <a:r>
              <a:rPr lang="zh-CN" altLang="en-US" sz="2800" dirty="0">
                <a:latin typeface="Arial" panose="020B0604020202020204" pitchFamily="34" charset="0"/>
              </a:rPr>
              <a:t>电介质处于电场中达到静电平衡时，在电介质的表面层或电介质体内会出现电荷，这种现象就叫电介质的极化。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3555831"/>
            <a:ext cx="721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电介质在外电场中也会受电场影响，电荷会重新</a:t>
            </a:r>
            <a:r>
              <a:rPr lang="zh-CN" altLang="en-US" dirty="0" smtClean="0">
                <a:solidFill>
                  <a:srgbClr val="000066"/>
                </a:solidFill>
              </a:rPr>
              <a:t>分布</a:t>
            </a:r>
            <a:r>
              <a:rPr lang="en-US" altLang="zh-CN" dirty="0" smtClean="0">
                <a:solidFill>
                  <a:srgbClr val="000066"/>
                </a:solidFill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57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576CD-3AD0-418F-B927-F200F336606D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21037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7315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　　</a:t>
            </a:r>
            <a:r>
              <a:rPr kumimoji="1"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 </a:t>
            </a:r>
            <a:r>
              <a:rPr kumimoji="1"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电介质的“微观”电</a:t>
            </a:r>
            <a:r>
              <a:rPr kumimoji="1"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结构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860434"/>
              </p:ext>
            </p:extLst>
          </p:nvPr>
        </p:nvGraphicFramePr>
        <p:xfrm>
          <a:off x="728008" y="2130425"/>
          <a:ext cx="1631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公式" r:id="rId3" imgW="457200" imgH="228600" progId="Equation.3">
                  <p:embed/>
                </p:oleObj>
              </mc:Choice>
              <mc:Fallback>
                <p:oleObj name="公式" r:id="rId3" imgW="457200" imgH="228600" progId="Equation.3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08" y="2130425"/>
                        <a:ext cx="16319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323850" y="836613"/>
            <a:ext cx="83645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0" dirty="0">
                <a:latin typeface="宋体" panose="02010600030101010101" pitchFamily="2" charset="-122"/>
              </a:rPr>
              <a:t>     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电介质分为两类</a:t>
            </a:r>
            <a:r>
              <a:rPr kumimoji="1" lang="en-US" altLang="zh-CN" sz="2800" dirty="0">
                <a:latin typeface="宋体" panose="02010600030101010101" pitchFamily="2" charset="-122"/>
              </a:rPr>
              <a:t>:</a:t>
            </a:r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有极分子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</a:t>
            </a:r>
            <a:r>
              <a:rPr kumimoji="1" lang="zh-CN" altLang="en-US" sz="2800" dirty="0">
                <a:solidFill>
                  <a:srgbClr val="000066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无极分子</a:t>
            </a:r>
            <a:r>
              <a:rPr kumimoji="1" lang="zh-CN" altLang="en-US" sz="2800" dirty="0">
                <a:latin typeface="宋体" panose="02010600030101010101" pitchFamily="2" charset="-122"/>
              </a:rPr>
              <a:t>电介质。</a:t>
            </a:r>
            <a:r>
              <a:rPr kumimoji="1" lang="zh-CN" altLang="en-US" sz="2800" b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199" name="Text Box 26"/>
          <p:cNvSpPr txBox="1">
            <a:spLocks noChangeArrowheads="1"/>
          </p:cNvSpPr>
          <p:nvPr/>
        </p:nvSpPr>
        <p:spPr bwMode="auto">
          <a:xfrm>
            <a:off x="935238" y="3199250"/>
            <a:ext cx="851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 dirty="0" smtClean="0">
                <a:latin typeface="宋体" panose="02010600030101010101" pitchFamily="2" charset="-122"/>
              </a:rPr>
              <a:t>方向</a:t>
            </a:r>
            <a:r>
              <a:rPr lang="zh-CN" altLang="en-US" sz="1800" dirty="0">
                <a:latin typeface="宋体" panose="02010600030101010101" pitchFamily="2" charset="-122"/>
              </a:rPr>
              <a:t>：由负电荷中心指向正电荷中心。</a:t>
            </a:r>
          </a:p>
        </p:txBody>
      </p:sp>
      <p:grpSp>
        <p:nvGrpSpPr>
          <p:cNvPr id="8200" name="Group 4"/>
          <p:cNvGrpSpPr>
            <a:grpSpLocks/>
          </p:cNvGrpSpPr>
          <p:nvPr/>
        </p:nvGrpSpPr>
        <p:grpSpPr bwMode="auto">
          <a:xfrm>
            <a:off x="2729517" y="1337928"/>
            <a:ext cx="1647825" cy="1738313"/>
            <a:chOff x="288" y="1517"/>
            <a:chExt cx="1038" cy="1095"/>
          </a:xfrm>
        </p:grpSpPr>
        <p:grpSp>
          <p:nvGrpSpPr>
            <p:cNvPr id="8201" name="Group 5"/>
            <p:cNvGrpSpPr>
              <a:grpSpLocks/>
            </p:cNvGrpSpPr>
            <p:nvPr/>
          </p:nvGrpSpPr>
          <p:grpSpPr bwMode="auto">
            <a:xfrm>
              <a:off x="288" y="1517"/>
              <a:ext cx="1038" cy="1095"/>
              <a:chOff x="288" y="1517"/>
              <a:chExt cx="1038" cy="1095"/>
            </a:xfrm>
          </p:grpSpPr>
          <p:grpSp>
            <p:nvGrpSpPr>
              <p:cNvPr id="8203" name="Group 6"/>
              <p:cNvGrpSpPr>
                <a:grpSpLocks/>
              </p:cNvGrpSpPr>
              <p:nvPr/>
            </p:nvGrpSpPr>
            <p:grpSpPr bwMode="auto">
              <a:xfrm>
                <a:off x="288" y="1757"/>
                <a:ext cx="1038" cy="855"/>
                <a:chOff x="144" y="3245"/>
                <a:chExt cx="1038" cy="855"/>
              </a:xfrm>
            </p:grpSpPr>
            <p:sp>
              <p:nvSpPr>
                <p:cNvPr id="8207" name="Oval 7"/>
                <p:cNvSpPr>
                  <a:spLocks noChangeArrowheads="1"/>
                </p:cNvSpPr>
                <p:nvPr/>
              </p:nvSpPr>
              <p:spPr bwMode="auto">
                <a:xfrm>
                  <a:off x="624" y="326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08" name="Oval 8"/>
                <p:cNvSpPr>
                  <a:spLocks noChangeArrowheads="1"/>
                </p:cNvSpPr>
                <p:nvPr/>
              </p:nvSpPr>
              <p:spPr bwMode="auto">
                <a:xfrm>
                  <a:off x="144" y="3312"/>
                  <a:ext cx="576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36881B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09" name="AutoShape 9"/>
                <p:cNvSpPr>
                  <a:spLocks noChangeArrowheads="1"/>
                </p:cNvSpPr>
                <p:nvPr/>
              </p:nvSpPr>
              <p:spPr bwMode="auto">
                <a:xfrm rot="-1439460">
                  <a:off x="480" y="3456"/>
                  <a:ext cx="384" cy="96"/>
                </a:xfrm>
                <a:prstGeom prst="rightArrow">
                  <a:avLst>
                    <a:gd name="adj1" fmla="val 50000"/>
                    <a:gd name="adj2" fmla="val 100000"/>
                  </a:avLst>
                </a:prstGeom>
                <a:solidFill>
                  <a:schemeClr val="tx1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1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20" y="3773"/>
                  <a:ext cx="45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HCl</a:t>
                  </a:r>
                </a:p>
              </p:txBody>
            </p:sp>
            <p:sp>
              <p:nvSpPr>
                <p:cNvPr id="82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53" y="3245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>
                      <a:latin typeface="宋体" panose="02010600030101010101" pitchFamily="2" charset="-122"/>
                    </a:rPr>
                    <a:t>H</a:t>
                  </a:r>
                </a:p>
              </p:txBody>
            </p:sp>
          </p:grpSp>
          <p:grpSp>
            <p:nvGrpSpPr>
              <p:cNvPr id="8204" name="Group 12"/>
              <p:cNvGrpSpPr>
                <a:grpSpLocks/>
              </p:cNvGrpSpPr>
              <p:nvPr/>
            </p:nvGrpSpPr>
            <p:grpSpPr bwMode="auto">
              <a:xfrm>
                <a:off x="672" y="1517"/>
                <a:ext cx="240" cy="327"/>
                <a:chOff x="4224" y="3341"/>
                <a:chExt cx="240" cy="327"/>
              </a:xfrm>
            </p:grpSpPr>
            <p:sp>
              <p:nvSpPr>
                <p:cNvPr id="82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224" y="3341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8206" name="Line 14"/>
                <p:cNvSpPr>
                  <a:spLocks noChangeShapeType="1"/>
                </p:cNvSpPr>
                <p:nvPr/>
              </p:nvSpPr>
              <p:spPr bwMode="auto">
                <a:xfrm>
                  <a:off x="4272" y="3437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 flipH="1">
              <a:off x="336" y="1949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Cl</a:t>
              </a:r>
            </a:p>
          </p:txBody>
        </p:sp>
      </p:grp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40507" y="3849635"/>
            <a:ext cx="475297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000066"/>
                </a:solidFill>
                <a:latin typeface="宋体" panose="02010600030101010101" pitchFamily="2" charset="-122"/>
              </a:rPr>
              <a:t>无极分子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1981200" y="4350017"/>
            <a:ext cx="1066800" cy="1447800"/>
            <a:chOff x="3312" y="1008"/>
            <a:chExt cx="672" cy="912"/>
          </a:xfrm>
        </p:grpSpPr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3470" y="1632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/>
                <a:t>H</a:t>
              </a:r>
              <a:r>
                <a:rPr kumimoji="1" lang="en-US" altLang="zh-CN" sz="2400" baseline="-25000"/>
                <a:t>e</a:t>
              </a:r>
              <a:endParaRPr kumimoji="1" lang="en-US" altLang="zh-CN" sz="2400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3312" y="1008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9B7C3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3552" y="124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CC9900"/>
                </a:gs>
                <a:gs pos="100000">
                  <a:srgbClr val="5E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6024563" y="3956318"/>
            <a:ext cx="2286000" cy="2133600"/>
            <a:chOff x="4416" y="864"/>
            <a:chExt cx="1440" cy="1344"/>
          </a:xfrm>
        </p:grpSpPr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4416" y="864"/>
              <a:ext cx="1440" cy="1152"/>
              <a:chOff x="4320" y="864"/>
              <a:chExt cx="1440" cy="1152"/>
            </a:xfrm>
          </p:grpSpPr>
          <p:sp>
            <p:nvSpPr>
              <p:cNvPr id="29" name="Text Box 48"/>
              <p:cNvSpPr txBox="1">
                <a:spLocks noChangeArrowheads="1"/>
              </p:cNvSpPr>
              <p:nvPr/>
            </p:nvSpPr>
            <p:spPr bwMode="auto">
              <a:xfrm>
                <a:off x="4663" y="1632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/>
              </a:p>
            </p:txBody>
          </p:sp>
          <p:sp>
            <p:nvSpPr>
              <p:cNvPr id="30" name="Oval 49"/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Oval 50"/>
              <p:cNvSpPr>
                <a:spLocks noChangeArrowheads="1"/>
              </p:cNvSpPr>
              <p:nvPr/>
            </p:nvSpPr>
            <p:spPr bwMode="auto">
              <a:xfrm>
                <a:off x="5184" y="139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Oval 51"/>
              <p:cNvSpPr>
                <a:spLocks noChangeArrowheads="1"/>
              </p:cNvSpPr>
              <p:nvPr/>
            </p:nvSpPr>
            <p:spPr bwMode="auto">
              <a:xfrm>
                <a:off x="4704" y="1056"/>
                <a:ext cx="672" cy="672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5E767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Text Box 52"/>
              <p:cNvSpPr txBox="1">
                <a:spLocks noChangeArrowheads="1"/>
              </p:cNvSpPr>
              <p:nvPr/>
            </p:nvSpPr>
            <p:spPr bwMode="auto">
              <a:xfrm>
                <a:off x="5495" y="13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/>
                  <a:t>H</a:t>
                </a:r>
              </a:p>
            </p:txBody>
          </p:sp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 Box 54"/>
              <p:cNvSpPr txBox="1">
                <a:spLocks noChangeArrowheads="1"/>
              </p:cNvSpPr>
              <p:nvPr/>
            </p:nvSpPr>
            <p:spPr bwMode="auto">
              <a:xfrm>
                <a:off x="4320" y="168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/>
                  <a:t>H</a:t>
                </a:r>
              </a:p>
            </p:txBody>
          </p:sp>
          <p:sp>
            <p:nvSpPr>
              <p:cNvPr id="36" name="Text Box 55"/>
              <p:cNvSpPr txBox="1">
                <a:spLocks noChangeArrowheads="1"/>
              </p:cNvSpPr>
              <p:nvPr/>
            </p:nvSpPr>
            <p:spPr bwMode="auto">
              <a:xfrm>
                <a:off x="5303" y="172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/>
                  <a:t>H</a:t>
                </a:r>
              </a:p>
            </p:txBody>
          </p:sp>
          <p:sp>
            <p:nvSpPr>
              <p:cNvPr id="37" name="Text Box 56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0066FF"/>
                    </a:solidFill>
                  </a:rPr>
                  <a:t>C</a:t>
                </a:r>
              </a:p>
            </p:txBody>
          </p:sp>
          <p:sp>
            <p:nvSpPr>
              <p:cNvPr id="38" name="Oval 57"/>
              <p:cNvSpPr>
                <a:spLocks noChangeArrowheads="1"/>
              </p:cNvSpPr>
              <p:nvPr/>
            </p:nvSpPr>
            <p:spPr bwMode="auto">
              <a:xfrm>
                <a:off x="4848" y="864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58"/>
              <p:cNvSpPr txBox="1">
                <a:spLocks noChangeArrowheads="1"/>
              </p:cNvSpPr>
              <p:nvPr/>
            </p:nvSpPr>
            <p:spPr bwMode="auto">
              <a:xfrm>
                <a:off x="4583" y="8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/>
                  <a:t>H</a:t>
                </a:r>
              </a:p>
            </p:txBody>
          </p:sp>
        </p:grpSp>
        <p:sp>
          <p:nvSpPr>
            <p:cNvPr id="28" name="Text Box 59"/>
            <p:cNvSpPr txBox="1">
              <a:spLocks noChangeArrowheads="1"/>
            </p:cNvSpPr>
            <p:nvPr/>
          </p:nvSpPr>
          <p:spPr bwMode="auto">
            <a:xfrm>
              <a:off x="4752" y="192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/>
                <a:t>CH</a:t>
              </a:r>
              <a:r>
                <a:rPr kumimoji="1" lang="en-US" altLang="zh-CN" sz="2400" baseline="-25000"/>
                <a:t>4</a:t>
              </a:r>
              <a:endParaRPr kumimoji="1" lang="en-US" altLang="zh-CN" sz="240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60" y="4489718"/>
            <a:ext cx="1290548" cy="84675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357164" y="5522860"/>
            <a:ext cx="5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宋体" panose="02010600030101010101" pitchFamily="2" charset="-122"/>
              </a:rPr>
              <a:t>CO</a:t>
            </a:r>
            <a:r>
              <a:rPr kumimoji="1" lang="en-US" altLang="zh-CN" sz="2400" baseline="-25000" dirty="0" smtClean="0">
                <a:latin typeface="宋体" panose="02010600030101010101" pitchFamily="2" charset="-122"/>
              </a:rPr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538" y="181517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有极分子</a:t>
            </a:r>
            <a:endParaRPr lang="zh-CN" altLang="en-US" dirty="0"/>
          </a:p>
        </p:txBody>
      </p:sp>
      <p:grpSp>
        <p:nvGrpSpPr>
          <p:cNvPr id="45" name="Group 16"/>
          <p:cNvGrpSpPr>
            <a:grpSpLocks/>
          </p:cNvGrpSpPr>
          <p:nvPr/>
        </p:nvGrpSpPr>
        <p:grpSpPr bwMode="auto">
          <a:xfrm>
            <a:off x="4799214" y="1431517"/>
            <a:ext cx="1916112" cy="1811338"/>
            <a:chOff x="2200" y="572"/>
            <a:chExt cx="1207" cy="1141"/>
          </a:xfrm>
        </p:grpSpPr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2344" y="572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398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2653" y="663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rgbClr val="99FF33"/>
                  </a:solidFill>
                  <a:latin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48" name="Group 19"/>
            <p:cNvGrpSpPr>
              <a:grpSpLocks/>
            </p:cNvGrpSpPr>
            <p:nvPr/>
          </p:nvGrpSpPr>
          <p:grpSpPr bwMode="auto">
            <a:xfrm>
              <a:off x="2200" y="845"/>
              <a:ext cx="1207" cy="868"/>
              <a:chOff x="2200" y="845"/>
              <a:chExt cx="1207" cy="868"/>
            </a:xfrm>
          </p:grpSpPr>
          <p:sp>
            <p:nvSpPr>
              <p:cNvPr id="49" name="Oval 20"/>
              <p:cNvSpPr>
                <a:spLocks noChangeArrowheads="1"/>
              </p:cNvSpPr>
              <p:nvPr/>
            </p:nvSpPr>
            <p:spPr bwMode="auto">
              <a:xfrm>
                <a:off x="2872" y="10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AutoShape 21"/>
              <p:cNvSpPr>
                <a:spLocks noChangeArrowheads="1"/>
              </p:cNvSpPr>
              <p:nvPr/>
            </p:nvSpPr>
            <p:spPr bwMode="auto">
              <a:xfrm rot="5400000">
                <a:off x="2437" y="1043"/>
                <a:ext cx="528" cy="13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tx1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3178" y="1129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2" name="Oval 23"/>
              <p:cNvSpPr>
                <a:spLocks noChangeArrowheads="1"/>
              </p:cNvSpPr>
              <p:nvPr/>
            </p:nvSpPr>
            <p:spPr bwMode="auto">
              <a:xfrm>
                <a:off x="2200" y="1052"/>
                <a:ext cx="336" cy="33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218" y="1369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宋体" panose="02010600030101010101" pitchFamily="2" charset="-122"/>
                  </a:rPr>
                  <a:t>H</a:t>
                </a:r>
              </a:p>
            </p:txBody>
          </p:sp>
          <p:grpSp>
            <p:nvGrpSpPr>
              <p:cNvPr id="54" name="Group 25"/>
              <p:cNvGrpSpPr>
                <a:grpSpLocks/>
              </p:cNvGrpSpPr>
              <p:nvPr/>
            </p:nvGrpSpPr>
            <p:grpSpPr bwMode="auto">
              <a:xfrm>
                <a:off x="2682" y="1386"/>
                <a:ext cx="248" cy="327"/>
                <a:chOff x="4370" y="3358"/>
                <a:chExt cx="248" cy="327"/>
              </a:xfrm>
            </p:grpSpPr>
            <p:sp>
              <p:nvSpPr>
                <p:cNvPr id="5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370" y="3358"/>
                  <a:ext cx="22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4426" y="345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7" name="Group 28"/>
          <p:cNvGrpSpPr>
            <a:grpSpLocks/>
          </p:cNvGrpSpPr>
          <p:nvPr/>
        </p:nvGrpSpPr>
        <p:grpSpPr bwMode="auto">
          <a:xfrm>
            <a:off x="6715126" y="1499321"/>
            <a:ext cx="1952625" cy="1811338"/>
            <a:chOff x="4014" y="663"/>
            <a:chExt cx="1230" cy="1141"/>
          </a:xfrm>
        </p:grpSpPr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4014" y="1095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" name="Oval 30"/>
            <p:cNvSpPr>
              <a:spLocks noChangeArrowheads="1"/>
            </p:cNvSpPr>
            <p:nvPr/>
          </p:nvSpPr>
          <p:spPr bwMode="auto">
            <a:xfrm>
              <a:off x="4686" y="99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" name="Oval 31"/>
            <p:cNvSpPr>
              <a:spLocks noChangeArrowheads="1"/>
            </p:cNvSpPr>
            <p:nvPr/>
          </p:nvSpPr>
          <p:spPr bwMode="auto">
            <a:xfrm>
              <a:off x="4206" y="663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8181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" name="AutoShape 32"/>
            <p:cNvSpPr>
              <a:spLocks noChangeArrowheads="1"/>
            </p:cNvSpPr>
            <p:nvPr/>
          </p:nvSpPr>
          <p:spPr bwMode="auto">
            <a:xfrm rot="5340815">
              <a:off x="4270" y="1179"/>
              <a:ext cx="528" cy="132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" name="Text Box 33"/>
            <p:cNvSpPr txBox="1">
              <a:spLocks noChangeArrowheads="1"/>
            </p:cNvSpPr>
            <p:nvPr/>
          </p:nvSpPr>
          <p:spPr bwMode="auto">
            <a:xfrm>
              <a:off x="5015" y="98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63" name="Oval 34"/>
            <p:cNvSpPr>
              <a:spLocks noChangeArrowheads="1"/>
            </p:cNvSpPr>
            <p:nvPr/>
          </p:nvSpPr>
          <p:spPr bwMode="auto">
            <a:xfrm>
              <a:off x="4542" y="1191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4080" y="146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4704" y="146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66" name="Text Box 37"/>
            <p:cNvSpPr txBox="1">
              <a:spLocks noChangeArrowheads="1"/>
            </p:cNvSpPr>
            <p:nvPr/>
          </p:nvSpPr>
          <p:spPr bwMode="auto">
            <a:xfrm>
              <a:off x="4398" y="83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accent1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  <p:grpSp>
          <p:nvGrpSpPr>
            <p:cNvPr id="67" name="Group 38"/>
            <p:cNvGrpSpPr>
              <a:grpSpLocks/>
            </p:cNvGrpSpPr>
            <p:nvPr/>
          </p:nvGrpSpPr>
          <p:grpSpPr bwMode="auto">
            <a:xfrm>
              <a:off x="4400" y="1477"/>
              <a:ext cx="248" cy="327"/>
              <a:chOff x="4370" y="3358"/>
              <a:chExt cx="248" cy="327"/>
            </a:xfrm>
          </p:grpSpPr>
          <p:sp>
            <p:nvSpPr>
              <p:cNvPr id="68" name="Text Box 39"/>
              <p:cNvSpPr txBox="1">
                <a:spLocks noChangeArrowheads="1"/>
              </p:cNvSpPr>
              <p:nvPr/>
            </p:nvSpPr>
            <p:spPr bwMode="auto">
              <a:xfrm>
                <a:off x="4370" y="3358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i="1">
                    <a:latin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69" name="Line 40"/>
              <p:cNvSpPr>
                <a:spLocks noChangeShapeType="1"/>
              </p:cNvSpPr>
              <p:nvPr/>
            </p:nvSpPr>
            <p:spPr bwMode="auto">
              <a:xfrm>
                <a:off x="4426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矩形 3"/>
          <p:cNvSpPr/>
          <p:nvPr/>
        </p:nvSpPr>
        <p:spPr bwMode="auto">
          <a:xfrm>
            <a:off x="240507" y="3657600"/>
            <a:ext cx="8827293" cy="76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3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60D2D9-EB09-4484-AF67-BFC8405EC342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1.1 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电介质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受静电场作用</a:t>
            </a:r>
            <a:r>
              <a:rPr lang="en-US" altLang="zh-CN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电介质极化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6699" y="923338"/>
            <a:ext cx="8610600" cy="67686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u="sng" dirty="0" smtClean="0">
                <a:solidFill>
                  <a:srgbClr val="0000CC"/>
                </a:solidFill>
                <a:latin typeface="宋体" panose="02010600030101010101" pitchFamily="2" charset="-122"/>
              </a:rPr>
              <a:t>无极分子</a:t>
            </a:r>
            <a:r>
              <a:rPr lang="zh-CN" altLang="en-US" sz="2800" u="sng" dirty="0" smtClean="0">
                <a:solidFill>
                  <a:srgbClr val="0000CC"/>
                </a:solidFill>
                <a:latin typeface="宋体" panose="02010600030101010101" pitchFamily="2" charset="-122"/>
              </a:rPr>
              <a:t>电介质的</a:t>
            </a:r>
            <a:r>
              <a:rPr lang="zh-CN" altLang="en-US" sz="2800" u="sng" dirty="0" smtClean="0">
                <a:solidFill>
                  <a:srgbClr val="0000CC"/>
                </a:solidFill>
                <a:latin typeface="AcmoSSK" charset="0"/>
              </a:rPr>
              <a:t>“</a:t>
            </a:r>
            <a:r>
              <a:rPr lang="zh-CN" altLang="en-US" sz="2800" u="sng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位移极化</a:t>
            </a:r>
            <a:r>
              <a:rPr lang="zh-CN" altLang="en-US" sz="2800" u="sng" dirty="0" smtClean="0">
                <a:solidFill>
                  <a:srgbClr val="0000CC"/>
                </a:solidFill>
                <a:latin typeface="AcmoSSK" charset="0"/>
              </a:rPr>
              <a:t>”</a:t>
            </a:r>
            <a:endParaRPr lang="zh-CN" altLang="en-US" sz="2400" u="sng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00885"/>
              </p:ext>
            </p:extLst>
          </p:nvPr>
        </p:nvGraphicFramePr>
        <p:xfrm>
          <a:off x="1981201" y="1524000"/>
          <a:ext cx="4419600" cy="206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Image" r:id="rId3" imgW="3408537" imgH="1789634" progId="Photoshop.Image.6">
                  <p:embed/>
                </p:oleObj>
              </mc:Choice>
              <mc:Fallback>
                <p:oleObj name="Image" r:id="rId3" imgW="3408537" imgH="1789634" progId="Photoshop.Image.6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524000"/>
                        <a:ext cx="4419600" cy="206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3712218"/>
            <a:ext cx="8610600" cy="46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u="sng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有极分子电介质的</a:t>
            </a:r>
            <a:r>
              <a:rPr lang="zh-CN" altLang="en-US" sz="2800" u="sng" kern="0" dirty="0" smtClean="0">
                <a:solidFill>
                  <a:srgbClr val="C00000"/>
                </a:solidFill>
                <a:latin typeface="AcmoSSK" charset="0"/>
              </a:rPr>
              <a:t>“</a:t>
            </a:r>
            <a:r>
              <a:rPr lang="zh-CN" altLang="en-US" sz="2800" u="sng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取向极化</a:t>
            </a:r>
            <a:r>
              <a:rPr lang="zh-CN" altLang="en-US" sz="2800" u="sng" kern="0" dirty="0" smtClean="0">
                <a:solidFill>
                  <a:srgbClr val="C00000"/>
                </a:solidFill>
                <a:latin typeface="AcmoSSK" charset="0"/>
              </a:rPr>
              <a:t>”</a:t>
            </a:r>
            <a:endParaRPr lang="en-US" altLang="zh-CN" sz="2400" kern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67531"/>
          <a:stretch/>
        </p:blipFill>
        <p:spPr>
          <a:xfrm>
            <a:off x="5989445" y="4355039"/>
            <a:ext cx="1989413" cy="1996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32676" r="34648"/>
          <a:stretch/>
        </p:blipFill>
        <p:spPr>
          <a:xfrm>
            <a:off x="3570955" y="4368857"/>
            <a:ext cx="2002089" cy="1996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r="68413"/>
          <a:stretch/>
        </p:blipFill>
        <p:spPr>
          <a:xfrm>
            <a:off x="1219200" y="4388203"/>
            <a:ext cx="1935354" cy="1996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86877" y="15240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电场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97041" y="14388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有电场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04904" y="41994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电场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6728" y="41703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有电场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极化强度</a:t>
            </a:r>
            <a:r>
              <a:rPr lang="zh-CN" altLang="en-US" sz="2400" b="1" dirty="0">
                <a:solidFill>
                  <a:schemeClr val="bg1"/>
                </a:solidFill>
              </a:rPr>
              <a:t>与极化电荷</a:t>
            </a:r>
            <a:r>
              <a:rPr lang="zh-CN" altLang="en-US" sz="2000" b="1" dirty="0">
                <a:solidFill>
                  <a:schemeClr val="bg1"/>
                </a:solidFill>
              </a:rPr>
              <a:t>     </a:t>
            </a:r>
            <a:r>
              <a:rPr lang="en-US" altLang="zh-CN" sz="2000" b="1" dirty="0">
                <a:solidFill>
                  <a:schemeClr val="bg1"/>
                </a:solidFill>
              </a:rPr>
              <a:t>( </a:t>
            </a:r>
            <a:r>
              <a:rPr lang="zh-CN" altLang="en-US" sz="2000" b="1" dirty="0">
                <a:solidFill>
                  <a:schemeClr val="bg1"/>
                </a:solidFill>
              </a:rPr>
              <a:t>教材</a:t>
            </a:r>
            <a:r>
              <a:rPr lang="en-US" altLang="zh-CN" sz="2000" b="1" dirty="0">
                <a:solidFill>
                  <a:schemeClr val="bg1"/>
                </a:solidFill>
              </a:rPr>
              <a:t>P181)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838200"/>
            <a:ext cx="8763000" cy="3048000"/>
          </a:xfrm>
        </p:spPr>
        <p:txBody>
          <a:bodyPr/>
          <a:lstStyle/>
          <a:p>
            <a:pPr algn="just"/>
            <a:r>
              <a:rPr lang="zh-CN" altLang="en-US" sz="2000" b="1" dirty="0" smtClean="0">
                <a:solidFill>
                  <a:schemeClr val="bg1"/>
                </a:solidFill>
              </a:rPr>
              <a:t>极化强度：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介质</a:t>
            </a:r>
            <a:r>
              <a:rPr lang="zh-CN" altLang="en-US" sz="2000" b="1" dirty="0">
                <a:solidFill>
                  <a:schemeClr val="bg2"/>
                </a:solidFill>
              </a:rPr>
              <a:t>的极化强度矢量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</a:rPr>
              <a:t>定义为</a:t>
            </a:r>
            <a:r>
              <a:rPr lang="zh-CN" altLang="en-US" sz="2000" b="1" dirty="0">
                <a:solidFill>
                  <a:schemeClr val="bg2"/>
                </a:solidFill>
              </a:rPr>
              <a:t>单位体积内的分子电偶极矩</a:t>
            </a:r>
            <a:r>
              <a:rPr lang="en-US" altLang="zh-CN" sz="2000" b="1" i="1" dirty="0">
                <a:solidFill>
                  <a:schemeClr val="bg2"/>
                </a:solidFill>
              </a:rPr>
              <a:t>P </a:t>
            </a:r>
            <a:r>
              <a:rPr lang="zh-CN" altLang="en-US" sz="2000" b="1" dirty="0">
                <a:solidFill>
                  <a:schemeClr val="bg2"/>
                </a:solidFill>
              </a:rPr>
              <a:t>的矢量和：</a:t>
            </a:r>
          </a:p>
          <a:p>
            <a:pPr algn="just"/>
            <a:endParaRPr lang="zh-CN" altLang="en-US" sz="2000" b="1" dirty="0">
              <a:solidFill>
                <a:schemeClr val="bg2"/>
              </a:solidFill>
            </a:endParaRPr>
          </a:p>
          <a:p>
            <a:pPr algn="just"/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(4.1-1)</a:t>
            </a:r>
          </a:p>
          <a:p>
            <a:pPr algn="just"/>
            <a:endParaRPr lang="en-US" altLang="zh-CN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其中，</a:t>
            </a:r>
            <a:r>
              <a:rPr lang="zh-CN" altLang="en-US" sz="2000" b="1" dirty="0">
                <a:solidFill>
                  <a:srgbClr val="C00000"/>
                </a:solidFill>
              </a:rPr>
              <a:t>△</a:t>
            </a:r>
            <a:r>
              <a:rPr lang="en-US" altLang="zh-CN" sz="2000" b="1" i="1" dirty="0">
                <a:solidFill>
                  <a:srgbClr val="C00000"/>
                </a:solidFill>
              </a:rPr>
              <a:t>V </a:t>
            </a:r>
            <a:r>
              <a:rPr lang="zh-CN" altLang="en-US" sz="2000" b="1" dirty="0">
                <a:solidFill>
                  <a:schemeClr val="bg2"/>
                </a:solidFill>
              </a:rPr>
              <a:t>表示很小的物理体积，但它又含有大量的介质分子</a:t>
            </a:r>
            <a:r>
              <a:rPr lang="en-US" altLang="zh-CN" sz="2000" b="1" dirty="0">
                <a:solidFill>
                  <a:schemeClr val="bg2"/>
                </a:solidFill>
              </a:rPr>
              <a:t>.</a:t>
            </a:r>
            <a:r>
              <a:rPr lang="zh-CN" altLang="en-US" sz="2000" b="1" dirty="0">
                <a:solidFill>
                  <a:schemeClr val="bg2"/>
                </a:solidFill>
              </a:rPr>
              <a:t>由这定义可知，极化强度矢量</a:t>
            </a:r>
            <a:r>
              <a:rPr lang="en-US" altLang="zh-CN" sz="2000" b="1" dirty="0">
                <a:solidFill>
                  <a:schemeClr val="bg2"/>
                </a:solidFill>
              </a:rPr>
              <a:t>P</a:t>
            </a:r>
            <a:r>
              <a:rPr lang="zh-CN" altLang="en-US" sz="2000" b="1" dirty="0">
                <a:solidFill>
                  <a:schemeClr val="bg2"/>
                </a:solidFill>
              </a:rPr>
              <a:t>是一个衡量介质内各处极化状态（极化强度与取向）的物理量，单位是库仑</a:t>
            </a:r>
            <a:r>
              <a:rPr lang="en-US" altLang="zh-CN" sz="2000" b="1" dirty="0">
                <a:solidFill>
                  <a:schemeClr val="bg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chemeClr val="bg2"/>
                </a:solidFill>
              </a:rPr>
              <a:t>米</a:t>
            </a:r>
            <a:r>
              <a:rPr lang="en-US" altLang="zh-CN" sz="2000" b="1" baseline="30000" dirty="0">
                <a:solidFill>
                  <a:schemeClr val="bg2"/>
                </a:solidFill>
              </a:rPr>
              <a:t>2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. </a:t>
            </a:r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/>
          </p:nvPr>
        </p:nvGraphicFramePr>
        <p:xfrm>
          <a:off x="3162300" y="1524000"/>
          <a:ext cx="1447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r:id="rId3" imgW="609336" imgH="431613" progId="Equation.3">
                  <p:embed/>
                </p:oleObj>
              </mc:Choice>
              <mc:Fallback>
                <p:oleObj r:id="rId3" imgW="609336" imgH="431613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24000"/>
                        <a:ext cx="1447800" cy="904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0025" y="4267200"/>
            <a:ext cx="876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000" b="1" smtClean="0">
                <a:solidFill>
                  <a:schemeClr val="bg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smtClean="0">
                <a:solidFill>
                  <a:schemeClr val="bg2"/>
                </a:solidFill>
              </a:rPr>
              <a:t>设介质单位体积内含</a:t>
            </a:r>
            <a:r>
              <a:rPr lang="en-US" altLang="zh-CN" sz="2000" b="1" i="1" smtClean="0">
                <a:solidFill>
                  <a:srgbClr val="C00000"/>
                </a:solidFill>
              </a:rPr>
              <a:t>n</a:t>
            </a:r>
            <a:r>
              <a:rPr lang="zh-CN" altLang="en-US" sz="2000" b="1" smtClean="0">
                <a:solidFill>
                  <a:schemeClr val="bg2"/>
                </a:solidFill>
              </a:rPr>
              <a:t>个分子，每个分子的电偶极矩为</a:t>
            </a:r>
            <a:r>
              <a:rPr lang="en-US" altLang="zh-CN" sz="2000" b="1" i="1" smtClean="0">
                <a:solidFill>
                  <a:srgbClr val="C00000"/>
                </a:solidFill>
              </a:rPr>
              <a:t>p </a:t>
            </a:r>
            <a:r>
              <a:rPr lang="en-US" altLang="zh-CN" sz="2000" b="1" smtClean="0">
                <a:solidFill>
                  <a:srgbClr val="C00000"/>
                </a:solidFill>
              </a:rPr>
              <a:t>=</a:t>
            </a:r>
            <a:r>
              <a:rPr lang="en-US" altLang="zh-CN" sz="2000" b="1" i="1" smtClean="0">
                <a:solidFill>
                  <a:srgbClr val="C00000"/>
                </a:solidFill>
              </a:rPr>
              <a:t>q l</a:t>
            </a:r>
            <a:r>
              <a:rPr lang="en-US" altLang="zh-CN" sz="2000" b="1" smtClean="0">
                <a:solidFill>
                  <a:srgbClr val="C00000"/>
                </a:solidFill>
              </a:rPr>
              <a:t> </a:t>
            </a:r>
            <a:r>
              <a:rPr lang="zh-CN" altLang="en-US" sz="2000" b="1" smtClean="0">
                <a:solidFill>
                  <a:schemeClr val="bg2"/>
                </a:solidFill>
              </a:rPr>
              <a:t>，按定义</a:t>
            </a:r>
            <a:r>
              <a:rPr lang="en-US" altLang="zh-CN" sz="2000" b="1" smtClean="0">
                <a:solidFill>
                  <a:schemeClr val="bg2"/>
                </a:solidFill>
              </a:rPr>
              <a:t>(4.1-1)</a:t>
            </a:r>
            <a:r>
              <a:rPr lang="zh-CN" altLang="en-US" sz="2000" b="1" smtClean="0">
                <a:solidFill>
                  <a:schemeClr val="bg2"/>
                </a:solidFill>
              </a:rPr>
              <a:t>，</a:t>
            </a:r>
            <a:r>
              <a:rPr lang="zh-CN" altLang="en-US" sz="2000" b="1" smtClean="0">
                <a:solidFill>
                  <a:srgbClr val="FF0000"/>
                </a:solidFill>
              </a:rPr>
              <a:t>极化强度</a:t>
            </a:r>
            <a:r>
              <a:rPr lang="zh-CN" altLang="en-US" sz="2000" b="1" smtClean="0">
                <a:solidFill>
                  <a:schemeClr val="bg2"/>
                </a:solidFill>
              </a:rPr>
              <a:t>就是</a:t>
            </a:r>
            <a:br>
              <a:rPr lang="zh-CN" altLang="en-US" sz="2000" b="1" smtClean="0">
                <a:solidFill>
                  <a:schemeClr val="bg2"/>
                </a:solidFill>
              </a:rPr>
            </a:br>
            <a:r>
              <a:rPr lang="zh-CN" altLang="en-US" sz="2000" b="1" smtClean="0">
                <a:solidFill>
                  <a:schemeClr val="bg2"/>
                </a:solidFill>
              </a:rPr>
              <a:t>                                                                                                  </a:t>
            </a:r>
            <a:r>
              <a:rPr lang="en-US" altLang="zh-CN" sz="2000" b="1" smtClean="0">
                <a:solidFill>
                  <a:schemeClr val="bg2"/>
                </a:solidFill>
              </a:rPr>
              <a:t>(4.1-2)</a:t>
            </a:r>
            <a:endParaRPr lang="en-US" altLang="zh-CN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25900"/>
              </p:ext>
            </p:extLst>
          </p:nvPr>
        </p:nvGraphicFramePr>
        <p:xfrm>
          <a:off x="2714625" y="5334000"/>
          <a:ext cx="1905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r:id="rId5" imgW="825500" imgH="203200" progId="Equation.3">
                  <p:embed/>
                </p:oleObj>
              </mc:Choice>
              <mc:Fallback>
                <p:oleObj r:id="rId5" imgW="825500" imgH="2032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334000"/>
                        <a:ext cx="1905000" cy="460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9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" y="106363"/>
            <a:ext cx="876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2000" b="1" dirty="0" smtClean="0">
                <a:solidFill>
                  <a:schemeClr val="bg1"/>
                </a:solidFill>
              </a:rPr>
              <a:t>极化电荷</a:t>
            </a:r>
            <a:r>
              <a:rPr lang="zh-CN" altLang="en-US" sz="2000" b="1" dirty="0">
                <a:solidFill>
                  <a:schemeClr val="bg1"/>
                </a:solidFill>
              </a:rPr>
              <a:t>在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介质体内及表面</a:t>
            </a:r>
            <a:r>
              <a:rPr lang="zh-CN" altLang="en-US" sz="2000" b="1" dirty="0">
                <a:solidFill>
                  <a:schemeClr val="bg1"/>
                </a:solidFill>
              </a:rPr>
              <a:t>的分布（教材</a:t>
            </a:r>
            <a:r>
              <a:rPr lang="en-US" altLang="zh-CN" sz="2000" b="1" dirty="0">
                <a:solidFill>
                  <a:schemeClr val="bg1"/>
                </a:solidFill>
              </a:rPr>
              <a:t>P184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862" y="3922714"/>
            <a:ext cx="8763000" cy="2727324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sz="1800" b="1" dirty="0" smtClean="0">
                <a:solidFill>
                  <a:schemeClr val="bg2"/>
                </a:solidFill>
              </a:rPr>
              <a:t>由于</a:t>
            </a:r>
            <a:r>
              <a:rPr lang="zh-CN" altLang="en-US" sz="1800" b="1" dirty="0">
                <a:solidFill>
                  <a:schemeClr val="bg2"/>
                </a:solidFill>
              </a:rPr>
              <a:t>这薄层的厚度仅为分子线度，</a:t>
            </a:r>
            <a:r>
              <a:rPr lang="zh-CN" altLang="en-US" sz="1800" b="1" dirty="0" smtClean="0">
                <a:solidFill>
                  <a:schemeClr val="bg2"/>
                </a:solidFill>
              </a:rPr>
              <a:t>因</a:t>
            </a:r>
          </a:p>
          <a:p>
            <a:pPr algn="just">
              <a:lnSpc>
                <a:spcPct val="140000"/>
              </a:lnSpc>
            </a:pPr>
            <a:r>
              <a:rPr lang="zh-CN" altLang="en-US" sz="1800" b="1" dirty="0" smtClean="0">
                <a:solidFill>
                  <a:schemeClr val="bg2"/>
                </a:solidFill>
              </a:rPr>
              <a:t>此可以将这薄层的电荷看成是面分布的，</a:t>
            </a:r>
          </a:p>
          <a:p>
            <a:pPr algn="just">
              <a:lnSpc>
                <a:spcPct val="140000"/>
              </a:lnSpc>
            </a:pPr>
            <a:r>
              <a:rPr lang="zh-CN" altLang="en-US" sz="1800" b="1" dirty="0" smtClean="0">
                <a:solidFill>
                  <a:schemeClr val="bg2"/>
                </a:solidFill>
              </a:rPr>
              <a:t>于是</a:t>
            </a:r>
            <a:r>
              <a:rPr lang="zh-CN" altLang="en-US" sz="1800" b="1" dirty="0" smtClean="0">
                <a:solidFill>
                  <a:schemeClr val="bg2"/>
                </a:solidFill>
              </a:rPr>
              <a:t>得到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极化电荷面密度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(4.1-6)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这里，</a:t>
            </a:r>
            <a:r>
              <a:rPr lang="en-US" altLang="zh-CN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是介质表面某处的极化强度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是</a:t>
            </a:r>
            <a:r>
              <a:rPr lang="zh-CN" altLang="en-US" sz="2000" b="1" dirty="0">
                <a:solidFill>
                  <a:schemeClr val="bg2"/>
                </a:solidFill>
              </a:rPr>
              <a:t>该处的外法向单位矢量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V="1">
            <a:off x="8458200" y="3124200"/>
            <a:ext cx="152400" cy="609600"/>
          </a:xfrm>
          <a:prstGeom prst="line">
            <a:avLst/>
          </a:prstGeom>
          <a:noFill/>
          <a:ln w="28575">
            <a:solidFill>
              <a:schemeClr val="bg1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8686800" y="2895600"/>
            <a:ext cx="317716" cy="47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q</a:t>
            </a:r>
          </a:p>
        </p:txBody>
      </p:sp>
      <p:graphicFrame>
        <p:nvGraphicFramePr>
          <p:cNvPr id="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57246"/>
              </p:ext>
            </p:extLst>
          </p:nvPr>
        </p:nvGraphicFramePr>
        <p:xfrm>
          <a:off x="1976209" y="1557418"/>
          <a:ext cx="3657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r:id="rId3" imgW="1892300" imgH="292100" progId="Equation.3">
                  <p:embed/>
                </p:oleObj>
              </mc:Choice>
              <mc:Fallback>
                <p:oleObj r:id="rId3" imgW="1892300" imgH="2921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09" y="1557418"/>
                        <a:ext cx="3657600" cy="5699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98923"/>
              </p:ext>
            </p:extLst>
          </p:nvPr>
        </p:nvGraphicFramePr>
        <p:xfrm>
          <a:off x="1991781" y="2242126"/>
          <a:ext cx="274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r:id="rId5" imgW="1218671" imgH="291973" progId="Equation.3">
                  <p:embed/>
                </p:oleObj>
              </mc:Choice>
              <mc:Fallback>
                <p:oleObj r:id="rId5" imgW="1218671" imgH="291973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781" y="2242126"/>
                        <a:ext cx="2743200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76626" y="1222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介质内</a:t>
            </a:r>
            <a:r>
              <a:rPr lang="zh-CN" altLang="en-US" dirty="0">
                <a:solidFill>
                  <a:srgbClr val="FF0000"/>
                </a:solidFill>
              </a:rPr>
              <a:t>任一</a:t>
            </a:r>
            <a:r>
              <a:rPr lang="zh-CN" altLang="en-US" dirty="0">
                <a:solidFill>
                  <a:schemeClr val="bg2"/>
                </a:solidFill>
              </a:rPr>
              <a:t>闭合曲面</a:t>
            </a:r>
            <a:r>
              <a:rPr lang="en-US" altLang="zh-CN" i="1" dirty="0">
                <a:solidFill>
                  <a:schemeClr val="bg2"/>
                </a:solidFill>
              </a:rPr>
              <a:t>S </a:t>
            </a:r>
            <a:r>
              <a:rPr lang="zh-CN" altLang="en-US" dirty="0">
                <a:solidFill>
                  <a:schemeClr val="bg2"/>
                </a:solidFill>
              </a:rPr>
              <a:t>积分，便有</a:t>
            </a:r>
            <a:br>
              <a:rPr lang="zh-CN" altLang="en-US" dirty="0">
                <a:solidFill>
                  <a:schemeClr val="bg2"/>
                </a:solidFill>
              </a:rPr>
            </a:br>
            <a:endParaRPr lang="zh-CN" altLang="en-US" dirty="0"/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2493"/>
              </p:ext>
            </p:extLst>
          </p:nvPr>
        </p:nvGraphicFramePr>
        <p:xfrm>
          <a:off x="6248400" y="640570"/>
          <a:ext cx="2667000" cy="170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Image" r:id="rId7" imgW="2091286" imgH="1335253" progId="Photoshop.Image.6">
                  <p:embed/>
                </p:oleObj>
              </mc:Choice>
              <mc:Fallback>
                <p:oleObj name="Image" r:id="rId7" imgW="2091286" imgH="1335253" progId="Photoshop.Image.6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40570"/>
                        <a:ext cx="2667000" cy="1702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67779"/>
              </p:ext>
            </p:extLst>
          </p:nvPr>
        </p:nvGraphicFramePr>
        <p:xfrm>
          <a:off x="1989285" y="2831684"/>
          <a:ext cx="1457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9" imgW="1457488" imgH="485621" progId="Equation.DSMT4">
                  <p:embed/>
                </p:oleObj>
              </mc:Choice>
              <mc:Fallback>
                <p:oleObj name="Equation" r:id="rId9" imgW="1457488" imgH="48562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9285" y="2831684"/>
                        <a:ext cx="14573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-40480" y="67310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dirty="0" smtClean="0">
                <a:solidFill>
                  <a:srgbClr val="C00000"/>
                </a:solidFill>
              </a:rPr>
              <a:t>极化电荷体密度</a:t>
            </a:r>
            <a:r>
              <a:rPr lang="zh-CN" altLang="en-US" sz="2800" dirty="0">
                <a:solidFill>
                  <a:schemeClr val="bg2"/>
                </a:solidFill>
              </a:rPr>
              <a:t>：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19050" y="2970213"/>
            <a:ext cx="9121775" cy="3192462"/>
            <a:chOff x="-19050" y="2970213"/>
            <a:chExt cx="9121775" cy="3192462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019800" y="3708400"/>
              <a:ext cx="2806700" cy="2387600"/>
            </a:xfrm>
            <a:custGeom>
              <a:avLst/>
              <a:gdLst>
                <a:gd name="T0" fmla="*/ 752 w 2136"/>
                <a:gd name="T1" fmla="*/ 352 h 1576"/>
                <a:gd name="T2" fmla="*/ 664 w 2136"/>
                <a:gd name="T3" fmla="*/ 400 h 1576"/>
                <a:gd name="T4" fmla="*/ 616 w 2136"/>
                <a:gd name="T5" fmla="*/ 408 h 1576"/>
                <a:gd name="T6" fmla="*/ 392 w 2136"/>
                <a:gd name="T7" fmla="*/ 472 h 1576"/>
                <a:gd name="T8" fmla="*/ 256 w 2136"/>
                <a:gd name="T9" fmla="*/ 576 h 1576"/>
                <a:gd name="T10" fmla="*/ 200 w 2136"/>
                <a:gd name="T11" fmla="*/ 640 h 1576"/>
                <a:gd name="T12" fmla="*/ 112 w 2136"/>
                <a:gd name="T13" fmla="*/ 832 h 1576"/>
                <a:gd name="T14" fmla="*/ 16 w 2136"/>
                <a:gd name="T15" fmla="*/ 1120 h 1576"/>
                <a:gd name="T16" fmla="*/ 0 w 2136"/>
                <a:gd name="T17" fmla="*/ 1264 h 1576"/>
                <a:gd name="T18" fmla="*/ 24 w 2136"/>
                <a:gd name="T19" fmla="*/ 1432 h 1576"/>
                <a:gd name="T20" fmla="*/ 312 w 2136"/>
                <a:gd name="T21" fmla="*/ 1544 h 1576"/>
                <a:gd name="T22" fmla="*/ 600 w 2136"/>
                <a:gd name="T23" fmla="*/ 1576 h 1576"/>
                <a:gd name="T24" fmla="*/ 1000 w 2136"/>
                <a:gd name="T25" fmla="*/ 1568 h 1576"/>
                <a:gd name="T26" fmla="*/ 1096 w 2136"/>
                <a:gd name="T27" fmla="*/ 1552 h 1576"/>
                <a:gd name="T28" fmla="*/ 1144 w 2136"/>
                <a:gd name="T29" fmla="*/ 1544 h 1576"/>
                <a:gd name="T30" fmla="*/ 1656 w 2136"/>
                <a:gd name="T31" fmla="*/ 1424 h 1576"/>
                <a:gd name="T32" fmla="*/ 1776 w 2136"/>
                <a:gd name="T33" fmla="*/ 1248 h 1576"/>
                <a:gd name="T34" fmla="*/ 1944 w 2136"/>
                <a:gd name="T35" fmla="*/ 1056 h 1576"/>
                <a:gd name="T36" fmla="*/ 2032 w 2136"/>
                <a:gd name="T37" fmla="*/ 768 h 1576"/>
                <a:gd name="T38" fmla="*/ 2136 w 2136"/>
                <a:gd name="T39" fmla="*/ 424 h 1576"/>
                <a:gd name="T40" fmla="*/ 2064 w 2136"/>
                <a:gd name="T41" fmla="*/ 168 h 1576"/>
                <a:gd name="T42" fmla="*/ 2032 w 2136"/>
                <a:gd name="T43" fmla="*/ 120 h 1576"/>
                <a:gd name="T44" fmla="*/ 1896 w 2136"/>
                <a:gd name="T45" fmla="*/ 24 h 1576"/>
                <a:gd name="T46" fmla="*/ 1808 w 2136"/>
                <a:gd name="T47" fmla="*/ 0 h 1576"/>
                <a:gd name="T48" fmla="*/ 1304 w 2136"/>
                <a:gd name="T49" fmla="*/ 8 h 1576"/>
                <a:gd name="T50" fmla="*/ 1224 w 2136"/>
                <a:gd name="T51" fmla="*/ 32 h 1576"/>
                <a:gd name="T52" fmla="*/ 1064 w 2136"/>
                <a:gd name="T53" fmla="*/ 64 h 1576"/>
                <a:gd name="T54" fmla="*/ 848 w 2136"/>
                <a:gd name="T55" fmla="*/ 168 h 1576"/>
                <a:gd name="T56" fmla="*/ 800 w 2136"/>
                <a:gd name="T57" fmla="*/ 216 h 1576"/>
                <a:gd name="T58" fmla="*/ 776 w 2136"/>
                <a:gd name="T59" fmla="*/ 240 h 1576"/>
                <a:gd name="T60" fmla="*/ 744 w 2136"/>
                <a:gd name="T61" fmla="*/ 320 h 1576"/>
                <a:gd name="T62" fmla="*/ 752 w 2136"/>
                <a:gd name="T63" fmla="*/ 352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6" h="1576">
                  <a:moveTo>
                    <a:pt x="752" y="352"/>
                  </a:moveTo>
                  <a:cubicBezTo>
                    <a:pt x="716" y="364"/>
                    <a:pt x="692" y="389"/>
                    <a:pt x="664" y="400"/>
                  </a:cubicBezTo>
                  <a:cubicBezTo>
                    <a:pt x="649" y="406"/>
                    <a:pt x="632" y="405"/>
                    <a:pt x="616" y="408"/>
                  </a:cubicBezTo>
                  <a:cubicBezTo>
                    <a:pt x="544" y="435"/>
                    <a:pt x="468" y="459"/>
                    <a:pt x="392" y="472"/>
                  </a:cubicBezTo>
                  <a:cubicBezTo>
                    <a:pt x="347" y="506"/>
                    <a:pt x="296" y="536"/>
                    <a:pt x="256" y="576"/>
                  </a:cubicBezTo>
                  <a:cubicBezTo>
                    <a:pt x="252" y="580"/>
                    <a:pt x="202" y="638"/>
                    <a:pt x="200" y="640"/>
                  </a:cubicBezTo>
                  <a:cubicBezTo>
                    <a:pt x="178" y="707"/>
                    <a:pt x="139" y="765"/>
                    <a:pt x="112" y="832"/>
                  </a:cubicBezTo>
                  <a:cubicBezTo>
                    <a:pt x="74" y="928"/>
                    <a:pt x="63" y="1027"/>
                    <a:pt x="16" y="1120"/>
                  </a:cubicBezTo>
                  <a:cubicBezTo>
                    <a:pt x="7" y="1171"/>
                    <a:pt x="0" y="1208"/>
                    <a:pt x="0" y="1264"/>
                  </a:cubicBezTo>
                  <a:cubicBezTo>
                    <a:pt x="0" y="1286"/>
                    <a:pt x="1" y="1402"/>
                    <a:pt x="24" y="1432"/>
                  </a:cubicBezTo>
                  <a:cubicBezTo>
                    <a:pt x="92" y="1519"/>
                    <a:pt x="209" y="1534"/>
                    <a:pt x="312" y="1544"/>
                  </a:cubicBezTo>
                  <a:cubicBezTo>
                    <a:pt x="408" y="1576"/>
                    <a:pt x="497" y="1571"/>
                    <a:pt x="600" y="1576"/>
                  </a:cubicBezTo>
                  <a:cubicBezTo>
                    <a:pt x="733" y="1573"/>
                    <a:pt x="867" y="1574"/>
                    <a:pt x="1000" y="1568"/>
                  </a:cubicBezTo>
                  <a:cubicBezTo>
                    <a:pt x="1032" y="1566"/>
                    <a:pt x="1064" y="1557"/>
                    <a:pt x="1096" y="1552"/>
                  </a:cubicBezTo>
                  <a:cubicBezTo>
                    <a:pt x="1112" y="1549"/>
                    <a:pt x="1144" y="1544"/>
                    <a:pt x="1144" y="1544"/>
                  </a:cubicBezTo>
                  <a:cubicBezTo>
                    <a:pt x="1310" y="1482"/>
                    <a:pt x="1490" y="1486"/>
                    <a:pt x="1656" y="1424"/>
                  </a:cubicBezTo>
                  <a:cubicBezTo>
                    <a:pt x="1710" y="1370"/>
                    <a:pt x="1730" y="1309"/>
                    <a:pt x="1776" y="1248"/>
                  </a:cubicBezTo>
                  <a:cubicBezTo>
                    <a:pt x="1828" y="1178"/>
                    <a:pt x="1904" y="1135"/>
                    <a:pt x="1944" y="1056"/>
                  </a:cubicBezTo>
                  <a:cubicBezTo>
                    <a:pt x="1961" y="957"/>
                    <a:pt x="1957" y="843"/>
                    <a:pt x="2032" y="768"/>
                  </a:cubicBezTo>
                  <a:cubicBezTo>
                    <a:pt x="2070" y="654"/>
                    <a:pt x="2116" y="544"/>
                    <a:pt x="2136" y="424"/>
                  </a:cubicBezTo>
                  <a:cubicBezTo>
                    <a:pt x="2127" y="274"/>
                    <a:pt x="2135" y="275"/>
                    <a:pt x="2064" y="168"/>
                  </a:cubicBezTo>
                  <a:cubicBezTo>
                    <a:pt x="2053" y="152"/>
                    <a:pt x="2048" y="131"/>
                    <a:pt x="2032" y="120"/>
                  </a:cubicBezTo>
                  <a:cubicBezTo>
                    <a:pt x="1986" y="89"/>
                    <a:pt x="1947" y="46"/>
                    <a:pt x="1896" y="24"/>
                  </a:cubicBezTo>
                  <a:cubicBezTo>
                    <a:pt x="1868" y="12"/>
                    <a:pt x="1808" y="0"/>
                    <a:pt x="1808" y="0"/>
                  </a:cubicBezTo>
                  <a:cubicBezTo>
                    <a:pt x="1640" y="3"/>
                    <a:pt x="1472" y="3"/>
                    <a:pt x="1304" y="8"/>
                  </a:cubicBezTo>
                  <a:cubicBezTo>
                    <a:pt x="1288" y="8"/>
                    <a:pt x="1232" y="30"/>
                    <a:pt x="1224" y="32"/>
                  </a:cubicBezTo>
                  <a:cubicBezTo>
                    <a:pt x="1172" y="42"/>
                    <a:pt x="1115" y="51"/>
                    <a:pt x="1064" y="64"/>
                  </a:cubicBezTo>
                  <a:cubicBezTo>
                    <a:pt x="994" y="81"/>
                    <a:pt x="899" y="117"/>
                    <a:pt x="848" y="168"/>
                  </a:cubicBezTo>
                  <a:cubicBezTo>
                    <a:pt x="832" y="184"/>
                    <a:pt x="816" y="200"/>
                    <a:pt x="800" y="216"/>
                  </a:cubicBezTo>
                  <a:cubicBezTo>
                    <a:pt x="792" y="224"/>
                    <a:pt x="776" y="240"/>
                    <a:pt x="776" y="240"/>
                  </a:cubicBezTo>
                  <a:cubicBezTo>
                    <a:pt x="768" y="273"/>
                    <a:pt x="757" y="291"/>
                    <a:pt x="744" y="320"/>
                  </a:cubicBezTo>
                  <a:cubicBezTo>
                    <a:pt x="716" y="383"/>
                    <a:pt x="719" y="374"/>
                    <a:pt x="752" y="352"/>
                  </a:cubicBezTo>
                  <a:close/>
                </a:path>
              </a:pathLst>
            </a:custGeom>
            <a:solidFill>
              <a:srgbClr val="009900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83820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7924800" y="3733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7162800" y="4038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85344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8686800" y="4191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71628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7924800" y="480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7467600" y="41910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7924800" y="42672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8153400" y="46482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8077200" y="52578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8" name="Oval 24"/>
            <p:cNvSpPr>
              <a:spLocks noChangeArrowheads="1"/>
            </p:cNvSpPr>
            <p:nvPr/>
          </p:nvSpPr>
          <p:spPr bwMode="auto">
            <a:xfrm>
              <a:off x="6705600" y="44958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V="1">
              <a:off x="8077200" y="38862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 flipV="1">
              <a:off x="7620000" y="38100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8305800" y="42672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7696200" y="4495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8229600" y="48768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6705600" y="49530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5" name="Oval 31"/>
            <p:cNvSpPr>
              <a:spLocks noChangeArrowheads="1"/>
            </p:cNvSpPr>
            <p:nvPr/>
          </p:nvSpPr>
          <p:spPr bwMode="auto">
            <a:xfrm>
              <a:off x="7162800" y="49530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6" name="Oval 32"/>
            <p:cNvSpPr>
              <a:spLocks noChangeArrowheads="1"/>
            </p:cNvSpPr>
            <p:nvPr/>
          </p:nvSpPr>
          <p:spPr bwMode="auto">
            <a:xfrm>
              <a:off x="7467600" y="52578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V="1">
              <a:off x="7315200" y="45720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V="1">
              <a:off x="6858000" y="41148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7620000" y="48768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V="1">
              <a:off x="6858000" y="45720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1" name="Oval 37"/>
            <p:cNvSpPr>
              <a:spLocks noChangeArrowheads="1"/>
            </p:cNvSpPr>
            <p:nvPr/>
          </p:nvSpPr>
          <p:spPr bwMode="auto">
            <a:xfrm>
              <a:off x="68580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2" name="Oval 38"/>
            <p:cNvSpPr>
              <a:spLocks noChangeArrowheads="1"/>
            </p:cNvSpPr>
            <p:nvPr/>
          </p:nvSpPr>
          <p:spPr bwMode="auto">
            <a:xfrm>
              <a:off x="6477000" y="5105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6858000" y="59436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4" name="Oval 40"/>
            <p:cNvSpPr>
              <a:spLocks noChangeArrowheads="1"/>
            </p:cNvSpPr>
            <p:nvPr/>
          </p:nvSpPr>
          <p:spPr bwMode="auto">
            <a:xfrm>
              <a:off x="73152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5" name="Oval 41"/>
            <p:cNvSpPr>
              <a:spLocks noChangeArrowheads="1"/>
            </p:cNvSpPr>
            <p:nvPr/>
          </p:nvSpPr>
          <p:spPr bwMode="auto">
            <a:xfrm>
              <a:off x="6248400" y="58674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6" name="Oval 42"/>
            <p:cNvSpPr>
              <a:spLocks noChangeArrowheads="1"/>
            </p:cNvSpPr>
            <p:nvPr/>
          </p:nvSpPr>
          <p:spPr bwMode="auto">
            <a:xfrm>
              <a:off x="6019800" y="55626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 flipV="1">
              <a:off x="6477000" y="54864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V="1">
              <a:off x="6172200" y="51816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flipV="1">
              <a:off x="7010400" y="55626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7848600" y="548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7391400" y="59436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 flipV="1">
              <a:off x="7543800" y="55626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3" name="Oval 49"/>
            <p:cNvSpPr>
              <a:spLocks noChangeArrowheads="1"/>
            </p:cNvSpPr>
            <p:nvPr/>
          </p:nvSpPr>
          <p:spPr bwMode="auto">
            <a:xfrm>
              <a:off x="6096000" y="50292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6553200" y="4572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5" name="Line 51"/>
            <p:cNvSpPr>
              <a:spLocks noChangeShapeType="1"/>
            </p:cNvSpPr>
            <p:nvPr/>
          </p:nvSpPr>
          <p:spPr bwMode="auto">
            <a:xfrm flipV="1">
              <a:off x="6248400" y="46482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6" name="Oval 52"/>
            <p:cNvSpPr>
              <a:spLocks noChangeArrowheads="1"/>
            </p:cNvSpPr>
            <p:nvPr/>
          </p:nvSpPr>
          <p:spPr bwMode="auto">
            <a:xfrm>
              <a:off x="7924800" y="5791200"/>
              <a:ext cx="152400" cy="152400"/>
            </a:xfrm>
            <a:prstGeom prst="ellipse">
              <a:avLst/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7" name="Oval 53"/>
            <p:cNvSpPr>
              <a:spLocks noChangeArrowheads="1"/>
            </p:cNvSpPr>
            <p:nvPr/>
          </p:nvSpPr>
          <p:spPr bwMode="auto">
            <a:xfrm>
              <a:off x="83820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 flipV="1">
              <a:off x="8077200" y="5410200"/>
              <a:ext cx="3810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6319838" y="4038600"/>
              <a:ext cx="2252662" cy="1763713"/>
            </a:xfrm>
            <a:custGeom>
              <a:avLst/>
              <a:gdLst>
                <a:gd name="T0" fmla="*/ 35 w 1419"/>
                <a:gd name="T1" fmla="*/ 640 h 1111"/>
                <a:gd name="T2" fmla="*/ 107 w 1419"/>
                <a:gd name="T3" fmla="*/ 584 h 1111"/>
                <a:gd name="T4" fmla="*/ 243 w 1419"/>
                <a:gd name="T5" fmla="*/ 472 h 1111"/>
                <a:gd name="T6" fmla="*/ 323 w 1419"/>
                <a:gd name="T7" fmla="*/ 376 h 1111"/>
                <a:gd name="T8" fmla="*/ 347 w 1419"/>
                <a:gd name="T9" fmla="*/ 360 h 1111"/>
                <a:gd name="T10" fmla="*/ 395 w 1419"/>
                <a:gd name="T11" fmla="*/ 312 h 1111"/>
                <a:gd name="T12" fmla="*/ 491 w 1419"/>
                <a:gd name="T13" fmla="*/ 248 h 1111"/>
                <a:gd name="T14" fmla="*/ 539 w 1419"/>
                <a:gd name="T15" fmla="*/ 216 h 1111"/>
                <a:gd name="T16" fmla="*/ 595 w 1419"/>
                <a:gd name="T17" fmla="*/ 152 h 1111"/>
                <a:gd name="T18" fmla="*/ 627 w 1419"/>
                <a:gd name="T19" fmla="*/ 104 h 1111"/>
                <a:gd name="T20" fmla="*/ 755 w 1419"/>
                <a:gd name="T21" fmla="*/ 40 h 1111"/>
                <a:gd name="T22" fmla="*/ 835 w 1419"/>
                <a:gd name="T23" fmla="*/ 0 h 1111"/>
                <a:gd name="T24" fmla="*/ 1123 w 1419"/>
                <a:gd name="T25" fmla="*/ 8 h 1111"/>
                <a:gd name="T26" fmla="*/ 1219 w 1419"/>
                <a:gd name="T27" fmla="*/ 56 h 1111"/>
                <a:gd name="T28" fmla="*/ 1315 w 1419"/>
                <a:gd name="T29" fmla="*/ 88 h 1111"/>
                <a:gd name="T30" fmla="*/ 1387 w 1419"/>
                <a:gd name="T31" fmla="*/ 144 h 1111"/>
                <a:gd name="T32" fmla="*/ 1403 w 1419"/>
                <a:gd name="T33" fmla="*/ 200 h 1111"/>
                <a:gd name="T34" fmla="*/ 1419 w 1419"/>
                <a:gd name="T35" fmla="*/ 248 h 1111"/>
                <a:gd name="T36" fmla="*/ 1379 w 1419"/>
                <a:gd name="T37" fmla="*/ 432 h 1111"/>
                <a:gd name="T38" fmla="*/ 1347 w 1419"/>
                <a:gd name="T39" fmla="*/ 504 h 1111"/>
                <a:gd name="T40" fmla="*/ 1323 w 1419"/>
                <a:gd name="T41" fmla="*/ 632 h 1111"/>
                <a:gd name="T42" fmla="*/ 1291 w 1419"/>
                <a:gd name="T43" fmla="*/ 680 h 1111"/>
                <a:gd name="T44" fmla="*/ 1243 w 1419"/>
                <a:gd name="T45" fmla="*/ 800 h 1111"/>
                <a:gd name="T46" fmla="*/ 1179 w 1419"/>
                <a:gd name="T47" fmla="*/ 896 h 1111"/>
                <a:gd name="T48" fmla="*/ 1107 w 1419"/>
                <a:gd name="T49" fmla="*/ 984 h 1111"/>
                <a:gd name="T50" fmla="*/ 1019 w 1419"/>
                <a:gd name="T51" fmla="*/ 1032 h 1111"/>
                <a:gd name="T52" fmla="*/ 731 w 1419"/>
                <a:gd name="T53" fmla="*/ 1080 h 1111"/>
                <a:gd name="T54" fmla="*/ 579 w 1419"/>
                <a:gd name="T55" fmla="*/ 1104 h 1111"/>
                <a:gd name="T56" fmla="*/ 331 w 1419"/>
                <a:gd name="T57" fmla="*/ 1080 h 1111"/>
                <a:gd name="T58" fmla="*/ 243 w 1419"/>
                <a:gd name="T59" fmla="*/ 1056 h 1111"/>
                <a:gd name="T60" fmla="*/ 195 w 1419"/>
                <a:gd name="T61" fmla="*/ 1040 h 1111"/>
                <a:gd name="T62" fmla="*/ 83 w 1419"/>
                <a:gd name="T63" fmla="*/ 976 h 1111"/>
                <a:gd name="T64" fmla="*/ 27 w 1419"/>
                <a:gd name="T65" fmla="*/ 880 h 1111"/>
                <a:gd name="T66" fmla="*/ 3 w 1419"/>
                <a:gd name="T67" fmla="*/ 832 h 1111"/>
                <a:gd name="T68" fmla="*/ 27 w 1419"/>
                <a:gd name="T69" fmla="*/ 680 h 1111"/>
                <a:gd name="T70" fmla="*/ 67 w 1419"/>
                <a:gd name="T71" fmla="*/ 632 h 1111"/>
                <a:gd name="T72" fmla="*/ 83 w 1419"/>
                <a:gd name="T73" fmla="*/ 608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9" h="1111">
                  <a:moveTo>
                    <a:pt x="35" y="640"/>
                  </a:moveTo>
                  <a:cubicBezTo>
                    <a:pt x="89" y="586"/>
                    <a:pt x="62" y="599"/>
                    <a:pt x="107" y="584"/>
                  </a:cubicBezTo>
                  <a:cubicBezTo>
                    <a:pt x="138" y="537"/>
                    <a:pt x="201" y="510"/>
                    <a:pt x="243" y="472"/>
                  </a:cubicBezTo>
                  <a:cubicBezTo>
                    <a:pt x="293" y="427"/>
                    <a:pt x="288" y="429"/>
                    <a:pt x="323" y="376"/>
                  </a:cubicBezTo>
                  <a:cubicBezTo>
                    <a:pt x="328" y="368"/>
                    <a:pt x="340" y="366"/>
                    <a:pt x="347" y="360"/>
                  </a:cubicBezTo>
                  <a:cubicBezTo>
                    <a:pt x="364" y="345"/>
                    <a:pt x="379" y="328"/>
                    <a:pt x="395" y="312"/>
                  </a:cubicBezTo>
                  <a:cubicBezTo>
                    <a:pt x="423" y="284"/>
                    <a:pt x="457" y="267"/>
                    <a:pt x="491" y="248"/>
                  </a:cubicBezTo>
                  <a:cubicBezTo>
                    <a:pt x="508" y="239"/>
                    <a:pt x="539" y="216"/>
                    <a:pt x="539" y="216"/>
                  </a:cubicBezTo>
                  <a:cubicBezTo>
                    <a:pt x="576" y="160"/>
                    <a:pt x="555" y="179"/>
                    <a:pt x="595" y="152"/>
                  </a:cubicBezTo>
                  <a:cubicBezTo>
                    <a:pt x="606" y="136"/>
                    <a:pt x="616" y="120"/>
                    <a:pt x="627" y="104"/>
                  </a:cubicBezTo>
                  <a:cubicBezTo>
                    <a:pt x="647" y="73"/>
                    <a:pt x="720" y="63"/>
                    <a:pt x="755" y="40"/>
                  </a:cubicBezTo>
                  <a:cubicBezTo>
                    <a:pt x="778" y="6"/>
                    <a:pt x="794" y="8"/>
                    <a:pt x="835" y="0"/>
                  </a:cubicBezTo>
                  <a:cubicBezTo>
                    <a:pt x="931" y="3"/>
                    <a:pt x="1027" y="1"/>
                    <a:pt x="1123" y="8"/>
                  </a:cubicBezTo>
                  <a:cubicBezTo>
                    <a:pt x="1192" y="13"/>
                    <a:pt x="1154" y="34"/>
                    <a:pt x="1219" y="56"/>
                  </a:cubicBezTo>
                  <a:cubicBezTo>
                    <a:pt x="1251" y="67"/>
                    <a:pt x="1283" y="77"/>
                    <a:pt x="1315" y="88"/>
                  </a:cubicBezTo>
                  <a:cubicBezTo>
                    <a:pt x="1342" y="97"/>
                    <a:pt x="1363" y="128"/>
                    <a:pt x="1387" y="144"/>
                  </a:cubicBezTo>
                  <a:cubicBezTo>
                    <a:pt x="1414" y="225"/>
                    <a:pt x="1373" y="100"/>
                    <a:pt x="1403" y="200"/>
                  </a:cubicBezTo>
                  <a:cubicBezTo>
                    <a:pt x="1408" y="216"/>
                    <a:pt x="1419" y="248"/>
                    <a:pt x="1419" y="248"/>
                  </a:cubicBezTo>
                  <a:cubicBezTo>
                    <a:pt x="1410" y="310"/>
                    <a:pt x="1396" y="372"/>
                    <a:pt x="1379" y="432"/>
                  </a:cubicBezTo>
                  <a:cubicBezTo>
                    <a:pt x="1371" y="459"/>
                    <a:pt x="1354" y="477"/>
                    <a:pt x="1347" y="504"/>
                  </a:cubicBezTo>
                  <a:cubicBezTo>
                    <a:pt x="1337" y="545"/>
                    <a:pt x="1344" y="595"/>
                    <a:pt x="1323" y="632"/>
                  </a:cubicBezTo>
                  <a:cubicBezTo>
                    <a:pt x="1314" y="649"/>
                    <a:pt x="1297" y="662"/>
                    <a:pt x="1291" y="680"/>
                  </a:cubicBezTo>
                  <a:cubicBezTo>
                    <a:pt x="1275" y="728"/>
                    <a:pt x="1280" y="763"/>
                    <a:pt x="1243" y="800"/>
                  </a:cubicBezTo>
                  <a:cubicBezTo>
                    <a:pt x="1229" y="841"/>
                    <a:pt x="1204" y="864"/>
                    <a:pt x="1179" y="896"/>
                  </a:cubicBezTo>
                  <a:cubicBezTo>
                    <a:pt x="1150" y="933"/>
                    <a:pt x="1144" y="960"/>
                    <a:pt x="1107" y="984"/>
                  </a:cubicBezTo>
                  <a:cubicBezTo>
                    <a:pt x="1085" y="1018"/>
                    <a:pt x="1056" y="1020"/>
                    <a:pt x="1019" y="1032"/>
                  </a:cubicBezTo>
                  <a:cubicBezTo>
                    <a:pt x="925" y="1063"/>
                    <a:pt x="829" y="1068"/>
                    <a:pt x="731" y="1080"/>
                  </a:cubicBezTo>
                  <a:cubicBezTo>
                    <a:pt x="682" y="1096"/>
                    <a:pt x="630" y="1098"/>
                    <a:pt x="579" y="1104"/>
                  </a:cubicBezTo>
                  <a:cubicBezTo>
                    <a:pt x="373" y="1095"/>
                    <a:pt x="455" y="1111"/>
                    <a:pt x="331" y="1080"/>
                  </a:cubicBezTo>
                  <a:cubicBezTo>
                    <a:pt x="241" y="1057"/>
                    <a:pt x="346" y="1090"/>
                    <a:pt x="243" y="1056"/>
                  </a:cubicBezTo>
                  <a:cubicBezTo>
                    <a:pt x="227" y="1051"/>
                    <a:pt x="195" y="1040"/>
                    <a:pt x="195" y="1040"/>
                  </a:cubicBezTo>
                  <a:cubicBezTo>
                    <a:pt x="165" y="1010"/>
                    <a:pt x="122" y="995"/>
                    <a:pt x="83" y="976"/>
                  </a:cubicBezTo>
                  <a:cubicBezTo>
                    <a:pt x="71" y="940"/>
                    <a:pt x="48" y="911"/>
                    <a:pt x="27" y="880"/>
                  </a:cubicBezTo>
                  <a:cubicBezTo>
                    <a:pt x="17" y="865"/>
                    <a:pt x="13" y="847"/>
                    <a:pt x="3" y="832"/>
                  </a:cubicBezTo>
                  <a:cubicBezTo>
                    <a:pt x="12" y="711"/>
                    <a:pt x="0" y="761"/>
                    <a:pt x="27" y="680"/>
                  </a:cubicBezTo>
                  <a:cubicBezTo>
                    <a:pt x="34" y="660"/>
                    <a:pt x="55" y="647"/>
                    <a:pt x="67" y="632"/>
                  </a:cubicBezTo>
                  <a:cubicBezTo>
                    <a:pt x="73" y="625"/>
                    <a:pt x="83" y="608"/>
                    <a:pt x="83" y="608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 flipH="1">
              <a:off x="7620000" y="3733800"/>
              <a:ext cx="2286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1" name="Line 57"/>
            <p:cNvSpPr>
              <a:spLocks noChangeShapeType="1"/>
            </p:cNvSpPr>
            <p:nvPr/>
          </p:nvSpPr>
          <p:spPr bwMode="auto">
            <a:xfrm flipH="1">
              <a:off x="8458200" y="3886200"/>
              <a:ext cx="228600" cy="304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7632700" y="4076700"/>
              <a:ext cx="812800" cy="127000"/>
            </a:xfrm>
            <a:custGeom>
              <a:avLst/>
              <a:gdLst>
                <a:gd name="T0" fmla="*/ 0 w 512"/>
                <a:gd name="T1" fmla="*/ 0 h 80"/>
                <a:gd name="T2" fmla="*/ 216 w 512"/>
                <a:gd name="T3" fmla="*/ 72 h 80"/>
                <a:gd name="T4" fmla="*/ 512 w 512"/>
                <a:gd name="T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80">
                  <a:moveTo>
                    <a:pt x="0" y="0"/>
                  </a:moveTo>
                  <a:cubicBezTo>
                    <a:pt x="69" y="23"/>
                    <a:pt x="143" y="68"/>
                    <a:pt x="216" y="72"/>
                  </a:cubicBezTo>
                  <a:cubicBezTo>
                    <a:pt x="372" y="80"/>
                    <a:pt x="408" y="80"/>
                    <a:pt x="512" y="8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3" name="Freeform 59"/>
            <p:cNvSpPr>
              <a:spLocks/>
            </p:cNvSpPr>
            <p:nvPr/>
          </p:nvSpPr>
          <p:spPr bwMode="auto">
            <a:xfrm>
              <a:off x="7835900" y="3784600"/>
              <a:ext cx="825500" cy="133350"/>
            </a:xfrm>
            <a:custGeom>
              <a:avLst/>
              <a:gdLst>
                <a:gd name="T0" fmla="*/ 0 w 520"/>
                <a:gd name="T1" fmla="*/ 0 h 84"/>
                <a:gd name="T2" fmla="*/ 120 w 520"/>
                <a:gd name="T3" fmla="*/ 56 h 84"/>
                <a:gd name="T4" fmla="*/ 280 w 520"/>
                <a:gd name="T5" fmla="*/ 64 h 84"/>
                <a:gd name="T6" fmla="*/ 520 w 520"/>
                <a:gd name="T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0" h="84">
                  <a:moveTo>
                    <a:pt x="0" y="0"/>
                  </a:moveTo>
                  <a:cubicBezTo>
                    <a:pt x="39" y="13"/>
                    <a:pt x="80" y="52"/>
                    <a:pt x="120" y="56"/>
                  </a:cubicBezTo>
                  <a:cubicBezTo>
                    <a:pt x="173" y="61"/>
                    <a:pt x="227" y="61"/>
                    <a:pt x="280" y="64"/>
                  </a:cubicBezTo>
                  <a:cubicBezTo>
                    <a:pt x="358" y="84"/>
                    <a:pt x="440" y="80"/>
                    <a:pt x="520" y="8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7835900" y="3644900"/>
              <a:ext cx="825500" cy="241300"/>
            </a:xfrm>
            <a:custGeom>
              <a:avLst/>
              <a:gdLst>
                <a:gd name="T0" fmla="*/ 0 w 520"/>
                <a:gd name="T1" fmla="*/ 56 h 152"/>
                <a:gd name="T2" fmla="*/ 32 w 520"/>
                <a:gd name="T3" fmla="*/ 48 h 152"/>
                <a:gd name="T4" fmla="*/ 80 w 520"/>
                <a:gd name="T5" fmla="*/ 32 h 152"/>
                <a:gd name="T6" fmla="*/ 496 w 520"/>
                <a:gd name="T7" fmla="*/ 104 h 152"/>
                <a:gd name="T8" fmla="*/ 504 w 520"/>
                <a:gd name="T9" fmla="*/ 128 h 152"/>
                <a:gd name="T10" fmla="*/ 520 w 520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152">
                  <a:moveTo>
                    <a:pt x="0" y="56"/>
                  </a:moveTo>
                  <a:cubicBezTo>
                    <a:pt x="11" y="53"/>
                    <a:pt x="21" y="51"/>
                    <a:pt x="32" y="48"/>
                  </a:cubicBezTo>
                  <a:cubicBezTo>
                    <a:pt x="48" y="43"/>
                    <a:pt x="80" y="32"/>
                    <a:pt x="80" y="32"/>
                  </a:cubicBezTo>
                  <a:cubicBezTo>
                    <a:pt x="206" y="36"/>
                    <a:pt x="392" y="0"/>
                    <a:pt x="496" y="104"/>
                  </a:cubicBezTo>
                  <a:cubicBezTo>
                    <a:pt x="499" y="112"/>
                    <a:pt x="500" y="120"/>
                    <a:pt x="504" y="128"/>
                  </a:cubicBezTo>
                  <a:cubicBezTo>
                    <a:pt x="508" y="137"/>
                    <a:pt x="520" y="152"/>
                    <a:pt x="520" y="15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5" name="Line 61"/>
            <p:cNvSpPr>
              <a:spLocks noChangeShapeType="1"/>
            </p:cNvSpPr>
            <p:nvPr/>
          </p:nvSpPr>
          <p:spPr bwMode="auto">
            <a:xfrm flipV="1">
              <a:off x="8534400" y="3429000"/>
              <a:ext cx="304800" cy="3048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8763000" y="3505200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8534400" y="3505200"/>
              <a:ext cx="76200" cy="152400"/>
            </a:xfrm>
            <a:custGeom>
              <a:avLst/>
              <a:gdLst>
                <a:gd name="T0" fmla="*/ 0 w 56"/>
                <a:gd name="T1" fmla="*/ 0 h 24"/>
                <a:gd name="T2" fmla="*/ 56 w 56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24">
                  <a:moveTo>
                    <a:pt x="0" y="0"/>
                  </a:moveTo>
                  <a:cubicBezTo>
                    <a:pt x="18" y="6"/>
                    <a:pt x="39" y="24"/>
                    <a:pt x="56" y="24"/>
                  </a:cubicBezTo>
                </a:path>
              </a:pathLst>
            </a:custGeom>
            <a:noFill/>
            <a:ln w="28575" cmpd="sng">
              <a:solidFill>
                <a:schemeClr val="bg1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335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1687"/>
                </p:ext>
              </p:extLst>
            </p:nvPr>
          </p:nvGraphicFramePr>
          <p:xfrm>
            <a:off x="7300913" y="2970213"/>
            <a:ext cx="11525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6" name="公式" r:id="rId11" imgW="660240" imgH="215640" progId="Equation.3">
                    <p:embed/>
                  </p:oleObj>
                </mc:Choice>
                <mc:Fallback>
                  <p:oleObj name="公式" r:id="rId11" imgW="660240" imgH="215640" progId="Equation.3">
                    <p:embed/>
                    <p:pic>
                      <p:nvPicPr>
                        <p:cNvPr id="1133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0913" y="2970213"/>
                          <a:ext cx="1152525" cy="377825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433091"/>
                </p:ext>
              </p:extLst>
            </p:nvPr>
          </p:nvGraphicFramePr>
          <p:xfrm>
            <a:off x="1883570" y="5419725"/>
            <a:ext cx="3024187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7" name="公式" r:id="rId13" imgW="1701720" imgH="419040" progId="Equation.3">
                    <p:embed/>
                  </p:oleObj>
                </mc:Choice>
                <mc:Fallback>
                  <p:oleObj name="公式" r:id="rId13" imgW="1701720" imgH="419040" progId="Equation.3">
                    <p:embed/>
                    <p:pic>
                      <p:nvPicPr>
                        <p:cNvPr id="1133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570" y="5419725"/>
                          <a:ext cx="3024187" cy="74295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-19050" y="3348038"/>
              <a:ext cx="2709396" cy="622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800" dirty="0">
                  <a:solidFill>
                    <a:srgbClr val="FF0000"/>
                  </a:solidFill>
                </a:rPr>
                <a:t>极化电荷面密度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2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3E60B-D15E-460A-91E8-DFB35FAF335C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38100"/>
            <a:ext cx="8229600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极化电荷的电场</a:t>
            </a:r>
            <a:r>
              <a:rPr lang="zh-CN" altLang="en-US" sz="28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P229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447800"/>
            <a:ext cx="8588375" cy="51117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极化电荷一定会在介质的内部和外部产生宏观电场</a:t>
            </a:r>
            <a:r>
              <a:rPr lang="en-US" altLang="zh-CN" sz="2400" i="1" dirty="0" smtClean="0"/>
              <a:t>E'</a:t>
            </a:r>
            <a:r>
              <a:rPr lang="zh-CN" altLang="en-US" sz="2400" dirty="0" smtClean="0">
                <a:latin typeface="宋体" panose="02010600030101010101" pitchFamily="2" charset="-122"/>
              </a:rPr>
              <a:t>，这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latin typeface="宋体" panose="02010600030101010101" pitchFamily="2" charset="-122"/>
              </a:rPr>
              <a:t>附加</a:t>
            </a:r>
            <a:r>
              <a:rPr lang="zh-CN" altLang="en-US" sz="2400" dirty="0" smtClean="0"/>
              <a:t>”</a:t>
            </a:r>
            <a:r>
              <a:rPr lang="zh-CN" altLang="en-US" sz="2400" dirty="0" smtClean="0">
                <a:latin typeface="宋体" panose="02010600030101010101" pitchFamily="2" charset="-122"/>
              </a:rPr>
              <a:t>电场</a:t>
            </a:r>
            <a:r>
              <a:rPr lang="en-US" altLang="zh-CN" sz="2400" i="1" dirty="0" smtClean="0"/>
              <a:t>E'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反过来又会作用于产生外电场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的电荷，并使之重新分布，这意味着一般情况下作用于介质的那个外电场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也发生了改</a:t>
            </a:r>
            <a:r>
              <a:rPr lang="zh-CN" altLang="en-US" sz="2400" dirty="0" smtClean="0">
                <a:latin typeface="宋体" panose="02010600030101010101" pitchFamily="2" charset="-122"/>
              </a:rPr>
              <a:t>变</a:t>
            </a:r>
            <a:r>
              <a:rPr lang="en-US" altLang="zh-CN" sz="2400" dirty="0" smtClean="0">
                <a:latin typeface="宋体" panose="02010600030101010101" pitchFamily="2" charset="-122"/>
              </a:rPr>
              <a:t>.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根据电场叠加原理，介质内和介质外每一点上的总场强</a:t>
            </a:r>
            <a:r>
              <a:rPr lang="en-US" altLang="zh-CN" sz="2400" i="1" dirty="0" smtClean="0"/>
              <a:t>E</a:t>
            </a:r>
            <a:r>
              <a:rPr lang="zh-CN" altLang="en-US" sz="2400" dirty="0" smtClean="0">
                <a:latin typeface="宋体" panose="02010600030101010101" pitchFamily="2" charset="-122"/>
              </a:rPr>
              <a:t>，都是外电场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latin typeface="宋体" panose="02010600030101010101" pitchFamily="2" charset="-122"/>
              </a:rPr>
              <a:t>极化电荷的电场</a:t>
            </a:r>
            <a:r>
              <a:rPr lang="en-US" altLang="zh-CN" sz="2400" i="1" dirty="0" smtClean="0"/>
              <a:t>E'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之矢量和：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              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E 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 E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+</a:t>
            </a:r>
            <a:r>
              <a:rPr lang="en-US" altLang="zh-CN" sz="2400" i="1" dirty="0" smtClean="0"/>
              <a:t> E'</a:t>
            </a:r>
            <a:r>
              <a:rPr lang="en-US" altLang="zh-CN" sz="2400" dirty="0" smtClean="0">
                <a:latin typeface="宋体" panose="02010600030101010101" pitchFamily="2" charset="-122"/>
              </a:rPr>
              <a:t>                   (4.1-7)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latin typeface="宋体" panose="02010600030101010101" pitchFamily="2" charset="-122"/>
              </a:rPr>
              <a:t>上式中的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E</a:t>
            </a:r>
            <a:r>
              <a:rPr lang="en-US" altLang="zh-CN" sz="2400" baseline="-25000" dirty="0" smtClean="0">
                <a:solidFill>
                  <a:srgbClr val="0000CC"/>
                </a:solidFill>
              </a:rPr>
              <a:t>0</a:t>
            </a:r>
            <a:r>
              <a:rPr lang="zh-CN" altLang="en-US" sz="2400" dirty="0" smtClean="0">
                <a:solidFill>
                  <a:srgbClr val="0000CC"/>
                </a:solidFill>
              </a:rPr>
              <a:t>，一般情况下已经不是没有电介质存在时的那个原外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场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E1A5D-740B-4297-A82E-A80F57E4055F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52400"/>
            <a:ext cx="8839200" cy="6172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28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800" dirty="0" smtClean="0">
                <a:latin typeface="宋体" panose="02010600030101010101" pitchFamily="2" charset="-122"/>
              </a:rPr>
              <a:t>介质板左、右两面的极化电荷面密度分别为         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       这些</a:t>
            </a:r>
            <a:r>
              <a:rPr lang="zh-CN" altLang="en-US" sz="2800" dirty="0" smtClean="0">
                <a:latin typeface="宋体" panose="02010600030101010101" pitchFamily="2" charset="-122"/>
              </a:rPr>
              <a:t>极化电荷在介质板内产生的附加电场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                                            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介质板内的总电场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　　　　　　　　　　　　　　　　</a:t>
            </a:r>
            <a:endParaRPr lang="en-US" altLang="zh-CN" sz="2800" dirty="0" smtClean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比原来作用于介质的外电场</a:t>
            </a:r>
            <a:r>
              <a:rPr lang="en-US" altLang="zh-CN" sz="2800" i="1" dirty="0" smtClean="0"/>
              <a:t>E</a:t>
            </a:r>
            <a:r>
              <a:rPr lang="en-US" altLang="zh-CN" sz="2800" baseline="-25000" dirty="0" smtClean="0">
                <a:latin typeface="宋体" panose="02010600030101010101" pitchFamily="2" charset="-122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</a:rPr>
              <a:t>减弱了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65302"/>
              </p:ext>
            </p:extLst>
          </p:nvPr>
        </p:nvGraphicFramePr>
        <p:xfrm>
          <a:off x="463550" y="891382"/>
          <a:ext cx="152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公式" r:id="rId3" imgW="571252" imgH="241195" progId="Equation.3">
                  <p:embed/>
                </p:oleObj>
              </mc:Choice>
              <mc:Fallback>
                <p:oleObj name="公式" r:id="rId3" imgW="571252" imgH="241195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891382"/>
                        <a:ext cx="1524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83108"/>
              </p:ext>
            </p:extLst>
          </p:nvPr>
        </p:nvGraphicFramePr>
        <p:xfrm>
          <a:off x="914400" y="1591072"/>
          <a:ext cx="4222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公式" r:id="rId5" imgW="1346200" imgH="457200" progId="Equation.3">
                  <p:embed/>
                </p:oleObj>
              </mc:Choice>
              <mc:Fallback>
                <p:oleObj name="公式" r:id="rId5" imgW="1346200" imgH="457200" progId="Equation.3">
                  <p:embed/>
                  <p:pic>
                    <p:nvPicPr>
                      <p:cNvPr id="317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91072"/>
                        <a:ext cx="42227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40610"/>
              </p:ext>
            </p:extLst>
          </p:nvPr>
        </p:nvGraphicFramePr>
        <p:xfrm>
          <a:off x="573088" y="3724275"/>
          <a:ext cx="47942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7" imgW="1765300" imgH="457200" progId="Equation.3">
                  <p:embed/>
                </p:oleObj>
              </mc:Choice>
              <mc:Fallback>
                <p:oleObj name="Equation" r:id="rId7" imgW="1765300" imgH="457200" progId="Equation.3">
                  <p:embed/>
                  <p:pic>
                    <p:nvPicPr>
                      <p:cNvPr id="317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724275"/>
                        <a:ext cx="4794250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2000" r="41875" b="31000"/>
          <a:stretch>
            <a:fillRect/>
          </a:stretch>
        </p:blipFill>
        <p:spPr bwMode="auto">
          <a:xfrm>
            <a:off x="5788025" y="2209800"/>
            <a:ext cx="3355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4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123CCE-FF90-4E29-9E03-1E4E195527B0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8763000" cy="762000"/>
          </a:xfrm>
        </p:spPr>
        <p:txBody>
          <a:bodyPr/>
          <a:lstStyle/>
          <a:p>
            <a:pPr algn="l" eaLnBrk="1" hangingPunct="1"/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000" smtClean="0">
                <a:solidFill>
                  <a:schemeClr val="tx1"/>
                </a:solidFill>
                <a:latin typeface="宋体" panose="02010600030101010101" pitchFamily="2" charset="-122"/>
              </a:rPr>
              <a:t>                                               </a:t>
            </a:r>
            <a:endParaRPr lang="en-US" altLang="zh-CN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28600"/>
            <a:ext cx="7848600" cy="1563688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>
                <a:solidFill>
                  <a:srgbClr val="0000CC"/>
                </a:solidFill>
                <a:latin typeface="宋体" panose="02010600030101010101" pitchFamily="2" charset="-122"/>
              </a:rPr>
              <a:t>介质板外</a:t>
            </a:r>
            <a:r>
              <a:rPr lang="zh-CN" altLang="en-US" sz="2800" smtClean="0">
                <a:latin typeface="宋体" panose="02010600030101010101" pitchFamily="2" charset="-122"/>
              </a:rPr>
              <a:t>的总电场仍然为</a:t>
            </a: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971800" y="838200"/>
          <a:ext cx="26670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公式" r:id="rId3" imgW="1028700" imgH="457200" progId="Equation.3">
                  <p:embed/>
                </p:oleObj>
              </mc:Choice>
              <mc:Fallback>
                <p:oleObj name="公式" r:id="rId3" imgW="1028700" imgH="457200" progId="Equation.3">
                  <p:embed/>
                  <p:pic>
                    <p:nvPicPr>
                      <p:cNvPr id="327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26670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76699"/>
              </p:ext>
            </p:extLst>
          </p:nvPr>
        </p:nvGraphicFramePr>
        <p:xfrm>
          <a:off x="2049464" y="2120900"/>
          <a:ext cx="5011737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Image" r:id="rId5" imgW="2475400" imgH="2225610" progId="Photoshop.Image.5">
                  <p:embed/>
                </p:oleObj>
              </mc:Choice>
              <mc:Fallback>
                <p:oleObj name="Image" r:id="rId5" imgW="2475400" imgH="2225610" progId="Photoshop.Image.5">
                  <p:embed/>
                  <p:pic>
                    <p:nvPicPr>
                      <p:cNvPr id="327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2120900"/>
                        <a:ext cx="5011737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>
            <p:extLst/>
          </p:nvPr>
        </p:nvGraphicFramePr>
        <p:xfrm>
          <a:off x="3319463" y="6016625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公式" r:id="rId7" imgW="952500" imgH="457200" progId="Equation.3">
                  <p:embed/>
                </p:oleObj>
              </mc:Choice>
              <mc:Fallback>
                <p:oleObj name="公式" r:id="rId7" imgW="952500" imgH="457200" progId="Equation.3">
                  <p:embed/>
                  <p:pic>
                    <p:nvPicPr>
                      <p:cNvPr id="327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6016625"/>
                        <a:ext cx="14652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1524000" y="5410200"/>
          <a:ext cx="1295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公式" r:id="rId9" imgW="698500" imgH="457200" progId="Equation.3">
                  <p:embed/>
                </p:oleObj>
              </mc:Choice>
              <mc:Fallback>
                <p:oleObj name="公式" r:id="rId9" imgW="698500" imgH="457200" progId="Equation.3">
                  <p:embed/>
                  <p:pic>
                    <p:nvPicPr>
                      <p:cNvPr id="327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12954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5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FABE16-17A6-442A-9E26-73575DC6D323}" type="slidenum">
              <a:rPr lang="en-US" altLang="zh-CN" sz="8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800" b="0">
              <a:latin typeface="Arial" panose="020B0604020202020204" pitchFamily="34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" y="838200"/>
          <a:ext cx="89916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Image" r:id="rId3" imgW="3914303" imgH="2003049" progId="Photoshop.Image.5">
                  <p:embed/>
                </p:oleObj>
              </mc:Choice>
              <mc:Fallback>
                <p:oleObj name="Image" r:id="rId3" imgW="3914303" imgH="2003049" progId="Photoshop.Image.5">
                  <p:embed/>
                  <p:pic>
                    <p:nvPicPr>
                      <p:cNvPr id="389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838200"/>
                        <a:ext cx="8991600" cy="460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4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" y="106363"/>
            <a:ext cx="87630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2000" b="1" dirty="0" smtClean="0">
                <a:solidFill>
                  <a:schemeClr val="bg1"/>
                </a:solidFill>
              </a:rPr>
              <a:t>极化电荷</a:t>
            </a:r>
            <a:r>
              <a:rPr lang="zh-CN" altLang="en-US" sz="2000" b="1" dirty="0">
                <a:solidFill>
                  <a:schemeClr val="bg1"/>
                </a:solidFill>
              </a:rPr>
              <a:t>在介质表面的分布（教材</a:t>
            </a:r>
            <a:r>
              <a:rPr lang="en-US" altLang="zh-CN" sz="2000" b="1" dirty="0">
                <a:solidFill>
                  <a:schemeClr val="bg1"/>
                </a:solidFill>
              </a:rPr>
              <a:t>P184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2000" b="1" dirty="0">
                <a:solidFill>
                  <a:schemeClr val="bg2"/>
                </a:solidFill>
              </a:rPr>
              <a:t>       </a:t>
            </a:r>
            <a:r>
              <a:rPr lang="zh-CN" altLang="en-US" sz="2000" b="1" dirty="0">
                <a:solidFill>
                  <a:schemeClr val="bg2"/>
                </a:solidFill>
              </a:rPr>
              <a:t>我们仍设单位体积内的分子数为</a:t>
            </a:r>
            <a:r>
              <a:rPr lang="en-US" altLang="zh-CN" sz="2000" b="1" i="1" dirty="0">
                <a:solidFill>
                  <a:schemeClr val="bg2"/>
                </a:solidFill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</a:rPr>
              <a:t>,</a:t>
            </a:r>
            <a:r>
              <a:rPr lang="zh-CN" altLang="en-US" sz="2000" b="1" dirty="0">
                <a:solidFill>
                  <a:schemeClr val="bg2"/>
                </a:solidFill>
              </a:rPr>
              <a:t>并在介质表面薄层取一小体积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如图</a:t>
            </a:r>
            <a:r>
              <a:rPr lang="en-US" altLang="zh-CN" sz="2000" b="1" dirty="0">
                <a:solidFill>
                  <a:schemeClr val="bg2"/>
                </a:solidFill>
              </a:rPr>
              <a:t>4-5</a:t>
            </a:r>
            <a:r>
              <a:rPr lang="zh-CN" altLang="en-US" sz="2000" b="1" dirty="0">
                <a:solidFill>
                  <a:schemeClr val="bg2"/>
                </a:solidFill>
              </a:rPr>
              <a:t>，其中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r>
              <a:rPr lang="en-US" altLang="zh-CN" sz="2000" i="1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S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 = </a:t>
            </a:r>
            <a:r>
              <a:rPr lang="en-US" altLang="zh-CN" sz="2000" i="1" dirty="0" err="1" smtClean="0">
                <a:solidFill>
                  <a:schemeClr val="bg2"/>
                </a:solidFill>
              </a:rPr>
              <a:t>d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Se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是</a:t>
            </a:r>
            <a:r>
              <a:rPr lang="zh-CN" altLang="en-US" sz="2000" b="1" dirty="0">
                <a:solidFill>
                  <a:schemeClr val="bg2"/>
                </a:solidFill>
              </a:rPr>
              <a:t>介质表面的面积元矢量，方向沿外法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向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则，这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小体积内的极化电荷量为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由于这薄层的厚度仅为分子线度，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因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此可以将这薄层的电荷看成是面分布的，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 smtClean="0">
                <a:solidFill>
                  <a:schemeClr val="bg2"/>
                </a:solidFill>
              </a:rPr>
              <a:t>于是</a:t>
            </a:r>
            <a:r>
              <a:rPr lang="zh-CN" altLang="en-US" sz="2000" b="1" dirty="0">
                <a:solidFill>
                  <a:schemeClr val="bg2"/>
                </a:solidFill>
              </a:rPr>
              <a:t>得到</a:t>
            </a:r>
            <a:r>
              <a:rPr lang="zh-CN" altLang="en-US" sz="2000" b="1" dirty="0">
                <a:solidFill>
                  <a:srgbClr val="C00000"/>
                </a:solidFill>
              </a:rPr>
              <a:t>极化电荷面密度</a:t>
            </a:r>
          </a:p>
          <a:p>
            <a:pPr algn="just">
              <a:lnSpc>
                <a:spcPct val="140000"/>
              </a:lnSpc>
            </a:pPr>
            <a:endParaRPr lang="zh-CN" altLang="en-US" sz="2000" b="1" dirty="0">
              <a:solidFill>
                <a:schemeClr val="bg2"/>
              </a:solidFill>
            </a:endParaRP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                                                        </a:t>
            </a:r>
            <a:r>
              <a:rPr lang="en-US" altLang="zh-CN" sz="2000" b="1" dirty="0">
                <a:solidFill>
                  <a:schemeClr val="bg2"/>
                </a:solidFill>
              </a:rPr>
              <a:t>(4.1-6)</a:t>
            </a:r>
          </a:p>
          <a:p>
            <a:pPr algn="just">
              <a:lnSpc>
                <a:spcPct val="140000"/>
              </a:lnSpc>
            </a:pPr>
            <a:r>
              <a:rPr lang="zh-CN" altLang="en-US" sz="2000" b="1" dirty="0">
                <a:solidFill>
                  <a:schemeClr val="bg2"/>
                </a:solidFill>
              </a:rPr>
              <a:t>这里，</a:t>
            </a:r>
            <a:r>
              <a:rPr lang="en-US" altLang="zh-CN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zh-CN" alt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是介质表面某处的极化强度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，</a:t>
            </a:r>
            <a:r>
              <a:rPr lang="en-US" altLang="zh-CN" sz="2000" b="1" i="1" dirty="0" err="1" smtClean="0">
                <a:solidFill>
                  <a:schemeClr val="bg2"/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bg2"/>
                </a:solidFill>
              </a:rPr>
              <a:t>n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是</a:t>
            </a:r>
            <a:r>
              <a:rPr lang="zh-CN" altLang="en-US" sz="2000" b="1" dirty="0">
                <a:solidFill>
                  <a:schemeClr val="bg2"/>
                </a:solidFill>
              </a:rPr>
              <a:t>该处的外法向单位矢量</a:t>
            </a:r>
            <a:r>
              <a:rPr lang="en-US" altLang="zh-CN" sz="2000" b="1" dirty="0">
                <a:solidFill>
                  <a:schemeClr val="bg2"/>
                </a:solidFill>
              </a:rPr>
              <a:t>.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2365375" y="1413669"/>
          <a:ext cx="281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r:id="rId3" imgW="1409088" imgH="177723" progId="Equation.3">
                  <p:embed/>
                </p:oleObj>
              </mc:Choice>
              <mc:Fallback>
                <p:oleObj r:id="rId3" imgW="1409088" imgH="177723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413669"/>
                        <a:ext cx="2819400" cy="361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/>
          </p:nvPr>
        </p:nvGraphicFramePr>
        <p:xfrm>
          <a:off x="966788" y="3014663"/>
          <a:ext cx="548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r:id="rId5" imgW="2679700" imgH="241300" progId="Equation.3">
                  <p:embed/>
                </p:oleObj>
              </mc:Choice>
              <mc:Fallback>
                <p:oleObj r:id="rId5" imgW="2679700" imgH="241300" progId="Equation.3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014663"/>
                        <a:ext cx="5486400" cy="487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Freeform 12"/>
          <p:cNvSpPr>
            <a:spLocks/>
          </p:cNvSpPr>
          <p:nvPr/>
        </p:nvSpPr>
        <p:spPr bwMode="auto">
          <a:xfrm>
            <a:off x="6019800" y="3708400"/>
            <a:ext cx="2806700" cy="2387600"/>
          </a:xfrm>
          <a:custGeom>
            <a:avLst/>
            <a:gdLst>
              <a:gd name="T0" fmla="*/ 752 w 2136"/>
              <a:gd name="T1" fmla="*/ 352 h 1576"/>
              <a:gd name="T2" fmla="*/ 664 w 2136"/>
              <a:gd name="T3" fmla="*/ 400 h 1576"/>
              <a:gd name="T4" fmla="*/ 616 w 2136"/>
              <a:gd name="T5" fmla="*/ 408 h 1576"/>
              <a:gd name="T6" fmla="*/ 392 w 2136"/>
              <a:gd name="T7" fmla="*/ 472 h 1576"/>
              <a:gd name="T8" fmla="*/ 256 w 2136"/>
              <a:gd name="T9" fmla="*/ 576 h 1576"/>
              <a:gd name="T10" fmla="*/ 200 w 2136"/>
              <a:gd name="T11" fmla="*/ 640 h 1576"/>
              <a:gd name="T12" fmla="*/ 112 w 2136"/>
              <a:gd name="T13" fmla="*/ 832 h 1576"/>
              <a:gd name="T14" fmla="*/ 16 w 2136"/>
              <a:gd name="T15" fmla="*/ 1120 h 1576"/>
              <a:gd name="T16" fmla="*/ 0 w 2136"/>
              <a:gd name="T17" fmla="*/ 1264 h 1576"/>
              <a:gd name="T18" fmla="*/ 24 w 2136"/>
              <a:gd name="T19" fmla="*/ 1432 h 1576"/>
              <a:gd name="T20" fmla="*/ 312 w 2136"/>
              <a:gd name="T21" fmla="*/ 1544 h 1576"/>
              <a:gd name="T22" fmla="*/ 600 w 2136"/>
              <a:gd name="T23" fmla="*/ 1576 h 1576"/>
              <a:gd name="T24" fmla="*/ 1000 w 2136"/>
              <a:gd name="T25" fmla="*/ 1568 h 1576"/>
              <a:gd name="T26" fmla="*/ 1096 w 2136"/>
              <a:gd name="T27" fmla="*/ 1552 h 1576"/>
              <a:gd name="T28" fmla="*/ 1144 w 2136"/>
              <a:gd name="T29" fmla="*/ 1544 h 1576"/>
              <a:gd name="T30" fmla="*/ 1656 w 2136"/>
              <a:gd name="T31" fmla="*/ 1424 h 1576"/>
              <a:gd name="T32" fmla="*/ 1776 w 2136"/>
              <a:gd name="T33" fmla="*/ 1248 h 1576"/>
              <a:gd name="T34" fmla="*/ 1944 w 2136"/>
              <a:gd name="T35" fmla="*/ 1056 h 1576"/>
              <a:gd name="T36" fmla="*/ 2032 w 2136"/>
              <a:gd name="T37" fmla="*/ 768 h 1576"/>
              <a:gd name="T38" fmla="*/ 2136 w 2136"/>
              <a:gd name="T39" fmla="*/ 424 h 1576"/>
              <a:gd name="T40" fmla="*/ 2064 w 2136"/>
              <a:gd name="T41" fmla="*/ 168 h 1576"/>
              <a:gd name="T42" fmla="*/ 2032 w 2136"/>
              <a:gd name="T43" fmla="*/ 120 h 1576"/>
              <a:gd name="T44" fmla="*/ 1896 w 2136"/>
              <a:gd name="T45" fmla="*/ 24 h 1576"/>
              <a:gd name="T46" fmla="*/ 1808 w 2136"/>
              <a:gd name="T47" fmla="*/ 0 h 1576"/>
              <a:gd name="T48" fmla="*/ 1304 w 2136"/>
              <a:gd name="T49" fmla="*/ 8 h 1576"/>
              <a:gd name="T50" fmla="*/ 1224 w 2136"/>
              <a:gd name="T51" fmla="*/ 32 h 1576"/>
              <a:gd name="T52" fmla="*/ 1064 w 2136"/>
              <a:gd name="T53" fmla="*/ 64 h 1576"/>
              <a:gd name="T54" fmla="*/ 848 w 2136"/>
              <a:gd name="T55" fmla="*/ 168 h 1576"/>
              <a:gd name="T56" fmla="*/ 800 w 2136"/>
              <a:gd name="T57" fmla="*/ 216 h 1576"/>
              <a:gd name="T58" fmla="*/ 776 w 2136"/>
              <a:gd name="T59" fmla="*/ 240 h 1576"/>
              <a:gd name="T60" fmla="*/ 744 w 2136"/>
              <a:gd name="T61" fmla="*/ 320 h 1576"/>
              <a:gd name="T62" fmla="*/ 752 w 2136"/>
              <a:gd name="T63" fmla="*/ 352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36" h="1576">
                <a:moveTo>
                  <a:pt x="752" y="352"/>
                </a:moveTo>
                <a:cubicBezTo>
                  <a:pt x="716" y="364"/>
                  <a:pt x="692" y="389"/>
                  <a:pt x="664" y="400"/>
                </a:cubicBezTo>
                <a:cubicBezTo>
                  <a:pt x="649" y="406"/>
                  <a:pt x="632" y="405"/>
                  <a:pt x="616" y="408"/>
                </a:cubicBezTo>
                <a:cubicBezTo>
                  <a:pt x="544" y="435"/>
                  <a:pt x="468" y="459"/>
                  <a:pt x="392" y="472"/>
                </a:cubicBezTo>
                <a:cubicBezTo>
                  <a:pt x="347" y="506"/>
                  <a:pt x="296" y="536"/>
                  <a:pt x="256" y="576"/>
                </a:cubicBezTo>
                <a:cubicBezTo>
                  <a:pt x="252" y="580"/>
                  <a:pt x="202" y="638"/>
                  <a:pt x="200" y="640"/>
                </a:cubicBezTo>
                <a:cubicBezTo>
                  <a:pt x="178" y="707"/>
                  <a:pt x="139" y="765"/>
                  <a:pt x="112" y="832"/>
                </a:cubicBezTo>
                <a:cubicBezTo>
                  <a:pt x="74" y="928"/>
                  <a:pt x="63" y="1027"/>
                  <a:pt x="16" y="1120"/>
                </a:cubicBezTo>
                <a:cubicBezTo>
                  <a:pt x="7" y="1171"/>
                  <a:pt x="0" y="1208"/>
                  <a:pt x="0" y="1264"/>
                </a:cubicBezTo>
                <a:cubicBezTo>
                  <a:pt x="0" y="1286"/>
                  <a:pt x="1" y="1402"/>
                  <a:pt x="24" y="1432"/>
                </a:cubicBezTo>
                <a:cubicBezTo>
                  <a:pt x="92" y="1519"/>
                  <a:pt x="209" y="1534"/>
                  <a:pt x="312" y="1544"/>
                </a:cubicBezTo>
                <a:cubicBezTo>
                  <a:pt x="408" y="1576"/>
                  <a:pt x="497" y="1571"/>
                  <a:pt x="600" y="1576"/>
                </a:cubicBezTo>
                <a:cubicBezTo>
                  <a:pt x="733" y="1573"/>
                  <a:pt x="867" y="1574"/>
                  <a:pt x="1000" y="1568"/>
                </a:cubicBezTo>
                <a:cubicBezTo>
                  <a:pt x="1032" y="1566"/>
                  <a:pt x="1064" y="1557"/>
                  <a:pt x="1096" y="1552"/>
                </a:cubicBezTo>
                <a:cubicBezTo>
                  <a:pt x="1112" y="1549"/>
                  <a:pt x="1144" y="1544"/>
                  <a:pt x="1144" y="1544"/>
                </a:cubicBezTo>
                <a:cubicBezTo>
                  <a:pt x="1310" y="1482"/>
                  <a:pt x="1490" y="1486"/>
                  <a:pt x="1656" y="1424"/>
                </a:cubicBezTo>
                <a:cubicBezTo>
                  <a:pt x="1710" y="1370"/>
                  <a:pt x="1730" y="1309"/>
                  <a:pt x="1776" y="1248"/>
                </a:cubicBezTo>
                <a:cubicBezTo>
                  <a:pt x="1828" y="1178"/>
                  <a:pt x="1904" y="1135"/>
                  <a:pt x="1944" y="1056"/>
                </a:cubicBezTo>
                <a:cubicBezTo>
                  <a:pt x="1961" y="957"/>
                  <a:pt x="1957" y="843"/>
                  <a:pt x="2032" y="768"/>
                </a:cubicBezTo>
                <a:cubicBezTo>
                  <a:pt x="2070" y="654"/>
                  <a:pt x="2116" y="544"/>
                  <a:pt x="2136" y="424"/>
                </a:cubicBezTo>
                <a:cubicBezTo>
                  <a:pt x="2127" y="274"/>
                  <a:pt x="2135" y="275"/>
                  <a:pt x="2064" y="168"/>
                </a:cubicBezTo>
                <a:cubicBezTo>
                  <a:pt x="2053" y="152"/>
                  <a:pt x="2048" y="131"/>
                  <a:pt x="2032" y="120"/>
                </a:cubicBezTo>
                <a:cubicBezTo>
                  <a:pt x="1986" y="89"/>
                  <a:pt x="1947" y="46"/>
                  <a:pt x="1896" y="24"/>
                </a:cubicBezTo>
                <a:cubicBezTo>
                  <a:pt x="1868" y="12"/>
                  <a:pt x="1808" y="0"/>
                  <a:pt x="1808" y="0"/>
                </a:cubicBezTo>
                <a:cubicBezTo>
                  <a:pt x="1640" y="3"/>
                  <a:pt x="1472" y="3"/>
                  <a:pt x="1304" y="8"/>
                </a:cubicBezTo>
                <a:cubicBezTo>
                  <a:pt x="1288" y="8"/>
                  <a:pt x="1232" y="30"/>
                  <a:pt x="1224" y="32"/>
                </a:cubicBezTo>
                <a:cubicBezTo>
                  <a:pt x="1172" y="42"/>
                  <a:pt x="1115" y="51"/>
                  <a:pt x="1064" y="64"/>
                </a:cubicBezTo>
                <a:cubicBezTo>
                  <a:pt x="994" y="81"/>
                  <a:pt x="899" y="117"/>
                  <a:pt x="848" y="168"/>
                </a:cubicBezTo>
                <a:cubicBezTo>
                  <a:pt x="832" y="184"/>
                  <a:pt x="816" y="200"/>
                  <a:pt x="800" y="216"/>
                </a:cubicBezTo>
                <a:cubicBezTo>
                  <a:pt x="792" y="224"/>
                  <a:pt x="776" y="240"/>
                  <a:pt x="776" y="240"/>
                </a:cubicBezTo>
                <a:cubicBezTo>
                  <a:pt x="768" y="273"/>
                  <a:pt x="757" y="291"/>
                  <a:pt x="744" y="320"/>
                </a:cubicBezTo>
                <a:cubicBezTo>
                  <a:pt x="716" y="383"/>
                  <a:pt x="719" y="374"/>
                  <a:pt x="752" y="352"/>
                </a:cubicBezTo>
                <a:close/>
              </a:path>
            </a:pathLst>
          </a:custGeom>
          <a:solidFill>
            <a:srgbClr val="009900"/>
          </a:solidFill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8382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7924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8534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8686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7467600" y="4191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8153400" y="4648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8077200" y="5257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6705600" y="4495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8077200" y="3886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7620000" y="3810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V="1">
            <a:off x="8305800" y="4267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6962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8229600" y="4876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6705600" y="4953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7162800" y="49530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V="1">
            <a:off x="7315200" y="4572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6858000" y="4114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7620000" y="4876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V="1">
            <a:off x="6858000" y="4572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6858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6477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858000" y="5943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73152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5" name="Oval 41"/>
          <p:cNvSpPr>
            <a:spLocks noChangeArrowheads="1"/>
          </p:cNvSpPr>
          <p:nvPr/>
        </p:nvSpPr>
        <p:spPr bwMode="auto">
          <a:xfrm>
            <a:off x="6248400" y="58674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 flipV="1">
            <a:off x="6477000" y="54864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 flipV="1">
            <a:off x="6172200" y="5181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 flipV="1">
            <a:off x="7010400" y="5562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7848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391400" y="59436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7543800" y="55626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6096000" y="5029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6553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 flipV="1">
            <a:off x="6248400" y="4648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7924800" y="5791200"/>
            <a:ext cx="152400" cy="152400"/>
          </a:xfrm>
          <a:prstGeom prst="ellipse">
            <a:avLst/>
          </a:pr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7" name="Oval 53"/>
          <p:cNvSpPr>
            <a:spLocks noChangeArrowheads="1"/>
          </p:cNvSpPr>
          <p:nvPr/>
        </p:nvSpPr>
        <p:spPr bwMode="auto">
          <a:xfrm>
            <a:off x="8382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8077200" y="54102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19" name="Freeform 55"/>
          <p:cNvSpPr>
            <a:spLocks/>
          </p:cNvSpPr>
          <p:nvPr/>
        </p:nvSpPr>
        <p:spPr bwMode="auto">
          <a:xfrm>
            <a:off x="6319838" y="4038600"/>
            <a:ext cx="2252662" cy="1763713"/>
          </a:xfrm>
          <a:custGeom>
            <a:avLst/>
            <a:gdLst>
              <a:gd name="T0" fmla="*/ 35 w 1419"/>
              <a:gd name="T1" fmla="*/ 640 h 1111"/>
              <a:gd name="T2" fmla="*/ 107 w 1419"/>
              <a:gd name="T3" fmla="*/ 584 h 1111"/>
              <a:gd name="T4" fmla="*/ 243 w 1419"/>
              <a:gd name="T5" fmla="*/ 472 h 1111"/>
              <a:gd name="T6" fmla="*/ 323 w 1419"/>
              <a:gd name="T7" fmla="*/ 376 h 1111"/>
              <a:gd name="T8" fmla="*/ 347 w 1419"/>
              <a:gd name="T9" fmla="*/ 360 h 1111"/>
              <a:gd name="T10" fmla="*/ 395 w 1419"/>
              <a:gd name="T11" fmla="*/ 312 h 1111"/>
              <a:gd name="T12" fmla="*/ 491 w 1419"/>
              <a:gd name="T13" fmla="*/ 248 h 1111"/>
              <a:gd name="T14" fmla="*/ 539 w 1419"/>
              <a:gd name="T15" fmla="*/ 216 h 1111"/>
              <a:gd name="T16" fmla="*/ 595 w 1419"/>
              <a:gd name="T17" fmla="*/ 152 h 1111"/>
              <a:gd name="T18" fmla="*/ 627 w 1419"/>
              <a:gd name="T19" fmla="*/ 104 h 1111"/>
              <a:gd name="T20" fmla="*/ 755 w 1419"/>
              <a:gd name="T21" fmla="*/ 40 h 1111"/>
              <a:gd name="T22" fmla="*/ 835 w 1419"/>
              <a:gd name="T23" fmla="*/ 0 h 1111"/>
              <a:gd name="T24" fmla="*/ 1123 w 1419"/>
              <a:gd name="T25" fmla="*/ 8 h 1111"/>
              <a:gd name="T26" fmla="*/ 1219 w 1419"/>
              <a:gd name="T27" fmla="*/ 56 h 1111"/>
              <a:gd name="T28" fmla="*/ 1315 w 1419"/>
              <a:gd name="T29" fmla="*/ 88 h 1111"/>
              <a:gd name="T30" fmla="*/ 1387 w 1419"/>
              <a:gd name="T31" fmla="*/ 144 h 1111"/>
              <a:gd name="T32" fmla="*/ 1403 w 1419"/>
              <a:gd name="T33" fmla="*/ 200 h 1111"/>
              <a:gd name="T34" fmla="*/ 1419 w 1419"/>
              <a:gd name="T35" fmla="*/ 248 h 1111"/>
              <a:gd name="T36" fmla="*/ 1379 w 1419"/>
              <a:gd name="T37" fmla="*/ 432 h 1111"/>
              <a:gd name="T38" fmla="*/ 1347 w 1419"/>
              <a:gd name="T39" fmla="*/ 504 h 1111"/>
              <a:gd name="T40" fmla="*/ 1323 w 1419"/>
              <a:gd name="T41" fmla="*/ 632 h 1111"/>
              <a:gd name="T42" fmla="*/ 1291 w 1419"/>
              <a:gd name="T43" fmla="*/ 680 h 1111"/>
              <a:gd name="T44" fmla="*/ 1243 w 1419"/>
              <a:gd name="T45" fmla="*/ 800 h 1111"/>
              <a:gd name="T46" fmla="*/ 1179 w 1419"/>
              <a:gd name="T47" fmla="*/ 896 h 1111"/>
              <a:gd name="T48" fmla="*/ 1107 w 1419"/>
              <a:gd name="T49" fmla="*/ 984 h 1111"/>
              <a:gd name="T50" fmla="*/ 1019 w 1419"/>
              <a:gd name="T51" fmla="*/ 1032 h 1111"/>
              <a:gd name="T52" fmla="*/ 731 w 1419"/>
              <a:gd name="T53" fmla="*/ 1080 h 1111"/>
              <a:gd name="T54" fmla="*/ 579 w 1419"/>
              <a:gd name="T55" fmla="*/ 1104 h 1111"/>
              <a:gd name="T56" fmla="*/ 331 w 1419"/>
              <a:gd name="T57" fmla="*/ 1080 h 1111"/>
              <a:gd name="T58" fmla="*/ 243 w 1419"/>
              <a:gd name="T59" fmla="*/ 1056 h 1111"/>
              <a:gd name="T60" fmla="*/ 195 w 1419"/>
              <a:gd name="T61" fmla="*/ 1040 h 1111"/>
              <a:gd name="T62" fmla="*/ 83 w 1419"/>
              <a:gd name="T63" fmla="*/ 976 h 1111"/>
              <a:gd name="T64" fmla="*/ 27 w 1419"/>
              <a:gd name="T65" fmla="*/ 880 h 1111"/>
              <a:gd name="T66" fmla="*/ 3 w 1419"/>
              <a:gd name="T67" fmla="*/ 832 h 1111"/>
              <a:gd name="T68" fmla="*/ 27 w 1419"/>
              <a:gd name="T69" fmla="*/ 680 h 1111"/>
              <a:gd name="T70" fmla="*/ 67 w 1419"/>
              <a:gd name="T71" fmla="*/ 632 h 1111"/>
              <a:gd name="T72" fmla="*/ 83 w 1419"/>
              <a:gd name="T73" fmla="*/ 608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9" h="1111">
                <a:moveTo>
                  <a:pt x="35" y="640"/>
                </a:moveTo>
                <a:cubicBezTo>
                  <a:pt x="89" y="586"/>
                  <a:pt x="62" y="599"/>
                  <a:pt x="107" y="584"/>
                </a:cubicBezTo>
                <a:cubicBezTo>
                  <a:pt x="138" y="537"/>
                  <a:pt x="201" y="510"/>
                  <a:pt x="243" y="472"/>
                </a:cubicBezTo>
                <a:cubicBezTo>
                  <a:pt x="293" y="427"/>
                  <a:pt x="288" y="429"/>
                  <a:pt x="323" y="376"/>
                </a:cubicBezTo>
                <a:cubicBezTo>
                  <a:pt x="328" y="368"/>
                  <a:pt x="340" y="366"/>
                  <a:pt x="347" y="360"/>
                </a:cubicBezTo>
                <a:cubicBezTo>
                  <a:pt x="364" y="345"/>
                  <a:pt x="379" y="328"/>
                  <a:pt x="395" y="312"/>
                </a:cubicBezTo>
                <a:cubicBezTo>
                  <a:pt x="423" y="284"/>
                  <a:pt x="457" y="267"/>
                  <a:pt x="491" y="248"/>
                </a:cubicBezTo>
                <a:cubicBezTo>
                  <a:pt x="508" y="239"/>
                  <a:pt x="539" y="216"/>
                  <a:pt x="539" y="216"/>
                </a:cubicBezTo>
                <a:cubicBezTo>
                  <a:pt x="576" y="160"/>
                  <a:pt x="555" y="179"/>
                  <a:pt x="595" y="152"/>
                </a:cubicBezTo>
                <a:cubicBezTo>
                  <a:pt x="606" y="136"/>
                  <a:pt x="616" y="120"/>
                  <a:pt x="627" y="104"/>
                </a:cubicBezTo>
                <a:cubicBezTo>
                  <a:pt x="647" y="73"/>
                  <a:pt x="720" y="63"/>
                  <a:pt x="755" y="40"/>
                </a:cubicBezTo>
                <a:cubicBezTo>
                  <a:pt x="778" y="6"/>
                  <a:pt x="794" y="8"/>
                  <a:pt x="835" y="0"/>
                </a:cubicBezTo>
                <a:cubicBezTo>
                  <a:pt x="931" y="3"/>
                  <a:pt x="1027" y="1"/>
                  <a:pt x="1123" y="8"/>
                </a:cubicBezTo>
                <a:cubicBezTo>
                  <a:pt x="1192" y="13"/>
                  <a:pt x="1154" y="34"/>
                  <a:pt x="1219" y="56"/>
                </a:cubicBezTo>
                <a:cubicBezTo>
                  <a:pt x="1251" y="67"/>
                  <a:pt x="1283" y="77"/>
                  <a:pt x="1315" y="88"/>
                </a:cubicBezTo>
                <a:cubicBezTo>
                  <a:pt x="1342" y="97"/>
                  <a:pt x="1363" y="128"/>
                  <a:pt x="1387" y="144"/>
                </a:cubicBezTo>
                <a:cubicBezTo>
                  <a:pt x="1414" y="225"/>
                  <a:pt x="1373" y="100"/>
                  <a:pt x="1403" y="200"/>
                </a:cubicBezTo>
                <a:cubicBezTo>
                  <a:pt x="1408" y="216"/>
                  <a:pt x="1419" y="248"/>
                  <a:pt x="1419" y="248"/>
                </a:cubicBezTo>
                <a:cubicBezTo>
                  <a:pt x="1410" y="310"/>
                  <a:pt x="1396" y="372"/>
                  <a:pt x="1379" y="432"/>
                </a:cubicBezTo>
                <a:cubicBezTo>
                  <a:pt x="1371" y="459"/>
                  <a:pt x="1354" y="477"/>
                  <a:pt x="1347" y="504"/>
                </a:cubicBezTo>
                <a:cubicBezTo>
                  <a:pt x="1337" y="545"/>
                  <a:pt x="1344" y="595"/>
                  <a:pt x="1323" y="632"/>
                </a:cubicBezTo>
                <a:cubicBezTo>
                  <a:pt x="1314" y="649"/>
                  <a:pt x="1297" y="662"/>
                  <a:pt x="1291" y="680"/>
                </a:cubicBezTo>
                <a:cubicBezTo>
                  <a:pt x="1275" y="728"/>
                  <a:pt x="1280" y="763"/>
                  <a:pt x="1243" y="800"/>
                </a:cubicBezTo>
                <a:cubicBezTo>
                  <a:pt x="1229" y="841"/>
                  <a:pt x="1204" y="864"/>
                  <a:pt x="1179" y="896"/>
                </a:cubicBezTo>
                <a:cubicBezTo>
                  <a:pt x="1150" y="933"/>
                  <a:pt x="1144" y="960"/>
                  <a:pt x="1107" y="984"/>
                </a:cubicBezTo>
                <a:cubicBezTo>
                  <a:pt x="1085" y="1018"/>
                  <a:pt x="1056" y="1020"/>
                  <a:pt x="1019" y="1032"/>
                </a:cubicBezTo>
                <a:cubicBezTo>
                  <a:pt x="925" y="1063"/>
                  <a:pt x="829" y="1068"/>
                  <a:pt x="731" y="1080"/>
                </a:cubicBezTo>
                <a:cubicBezTo>
                  <a:pt x="682" y="1096"/>
                  <a:pt x="630" y="1098"/>
                  <a:pt x="579" y="1104"/>
                </a:cubicBezTo>
                <a:cubicBezTo>
                  <a:pt x="373" y="1095"/>
                  <a:pt x="455" y="1111"/>
                  <a:pt x="331" y="1080"/>
                </a:cubicBezTo>
                <a:cubicBezTo>
                  <a:pt x="241" y="1057"/>
                  <a:pt x="346" y="1090"/>
                  <a:pt x="243" y="1056"/>
                </a:cubicBezTo>
                <a:cubicBezTo>
                  <a:pt x="227" y="1051"/>
                  <a:pt x="195" y="1040"/>
                  <a:pt x="195" y="1040"/>
                </a:cubicBezTo>
                <a:cubicBezTo>
                  <a:pt x="165" y="1010"/>
                  <a:pt x="122" y="995"/>
                  <a:pt x="83" y="976"/>
                </a:cubicBezTo>
                <a:cubicBezTo>
                  <a:pt x="71" y="940"/>
                  <a:pt x="48" y="911"/>
                  <a:pt x="27" y="880"/>
                </a:cubicBezTo>
                <a:cubicBezTo>
                  <a:pt x="17" y="865"/>
                  <a:pt x="13" y="847"/>
                  <a:pt x="3" y="832"/>
                </a:cubicBezTo>
                <a:cubicBezTo>
                  <a:pt x="12" y="711"/>
                  <a:pt x="0" y="761"/>
                  <a:pt x="27" y="680"/>
                </a:cubicBezTo>
                <a:cubicBezTo>
                  <a:pt x="34" y="660"/>
                  <a:pt x="55" y="647"/>
                  <a:pt x="67" y="632"/>
                </a:cubicBezTo>
                <a:cubicBezTo>
                  <a:pt x="73" y="625"/>
                  <a:pt x="83" y="608"/>
                  <a:pt x="83" y="608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 flipH="1">
            <a:off x="7620000" y="3733800"/>
            <a:ext cx="228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 flipH="1">
            <a:off x="8458200" y="3886200"/>
            <a:ext cx="2286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2" name="Freeform 58"/>
          <p:cNvSpPr>
            <a:spLocks/>
          </p:cNvSpPr>
          <p:nvPr/>
        </p:nvSpPr>
        <p:spPr bwMode="auto">
          <a:xfrm>
            <a:off x="7632700" y="4076700"/>
            <a:ext cx="812800" cy="127000"/>
          </a:xfrm>
          <a:custGeom>
            <a:avLst/>
            <a:gdLst>
              <a:gd name="T0" fmla="*/ 0 w 512"/>
              <a:gd name="T1" fmla="*/ 0 h 80"/>
              <a:gd name="T2" fmla="*/ 216 w 512"/>
              <a:gd name="T3" fmla="*/ 72 h 80"/>
              <a:gd name="T4" fmla="*/ 512 w 512"/>
              <a:gd name="T5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80">
                <a:moveTo>
                  <a:pt x="0" y="0"/>
                </a:moveTo>
                <a:cubicBezTo>
                  <a:pt x="69" y="23"/>
                  <a:pt x="143" y="68"/>
                  <a:pt x="216" y="72"/>
                </a:cubicBezTo>
                <a:cubicBezTo>
                  <a:pt x="372" y="80"/>
                  <a:pt x="408" y="80"/>
                  <a:pt x="512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3" name="Freeform 59"/>
          <p:cNvSpPr>
            <a:spLocks/>
          </p:cNvSpPr>
          <p:nvPr/>
        </p:nvSpPr>
        <p:spPr bwMode="auto">
          <a:xfrm>
            <a:off x="7835900" y="3784600"/>
            <a:ext cx="825500" cy="133350"/>
          </a:xfrm>
          <a:custGeom>
            <a:avLst/>
            <a:gdLst>
              <a:gd name="T0" fmla="*/ 0 w 520"/>
              <a:gd name="T1" fmla="*/ 0 h 84"/>
              <a:gd name="T2" fmla="*/ 120 w 520"/>
              <a:gd name="T3" fmla="*/ 56 h 84"/>
              <a:gd name="T4" fmla="*/ 280 w 520"/>
              <a:gd name="T5" fmla="*/ 64 h 84"/>
              <a:gd name="T6" fmla="*/ 520 w 520"/>
              <a:gd name="T7" fmla="*/ 8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84">
                <a:moveTo>
                  <a:pt x="0" y="0"/>
                </a:moveTo>
                <a:cubicBezTo>
                  <a:pt x="39" y="13"/>
                  <a:pt x="80" y="52"/>
                  <a:pt x="120" y="56"/>
                </a:cubicBezTo>
                <a:cubicBezTo>
                  <a:pt x="173" y="61"/>
                  <a:pt x="227" y="61"/>
                  <a:pt x="280" y="64"/>
                </a:cubicBezTo>
                <a:cubicBezTo>
                  <a:pt x="358" y="84"/>
                  <a:pt x="440" y="80"/>
                  <a:pt x="520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4" name="Freeform 60"/>
          <p:cNvSpPr>
            <a:spLocks/>
          </p:cNvSpPr>
          <p:nvPr/>
        </p:nvSpPr>
        <p:spPr bwMode="auto">
          <a:xfrm>
            <a:off x="7835900" y="3644900"/>
            <a:ext cx="825500" cy="241300"/>
          </a:xfrm>
          <a:custGeom>
            <a:avLst/>
            <a:gdLst>
              <a:gd name="T0" fmla="*/ 0 w 520"/>
              <a:gd name="T1" fmla="*/ 56 h 152"/>
              <a:gd name="T2" fmla="*/ 32 w 520"/>
              <a:gd name="T3" fmla="*/ 48 h 152"/>
              <a:gd name="T4" fmla="*/ 80 w 520"/>
              <a:gd name="T5" fmla="*/ 32 h 152"/>
              <a:gd name="T6" fmla="*/ 496 w 520"/>
              <a:gd name="T7" fmla="*/ 104 h 152"/>
              <a:gd name="T8" fmla="*/ 504 w 520"/>
              <a:gd name="T9" fmla="*/ 128 h 152"/>
              <a:gd name="T10" fmla="*/ 520 w 520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0" h="152">
                <a:moveTo>
                  <a:pt x="0" y="56"/>
                </a:moveTo>
                <a:cubicBezTo>
                  <a:pt x="11" y="53"/>
                  <a:pt x="21" y="51"/>
                  <a:pt x="32" y="48"/>
                </a:cubicBezTo>
                <a:cubicBezTo>
                  <a:pt x="48" y="43"/>
                  <a:pt x="80" y="32"/>
                  <a:pt x="80" y="32"/>
                </a:cubicBezTo>
                <a:cubicBezTo>
                  <a:pt x="206" y="36"/>
                  <a:pt x="392" y="0"/>
                  <a:pt x="496" y="104"/>
                </a:cubicBezTo>
                <a:cubicBezTo>
                  <a:pt x="499" y="112"/>
                  <a:pt x="500" y="120"/>
                  <a:pt x="504" y="128"/>
                </a:cubicBezTo>
                <a:cubicBezTo>
                  <a:pt x="508" y="137"/>
                  <a:pt x="520" y="152"/>
                  <a:pt x="520" y="15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 flipV="1">
            <a:off x="8534400" y="3429000"/>
            <a:ext cx="3048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 flipV="1">
            <a:off x="8458200" y="3124200"/>
            <a:ext cx="152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876300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11329" name="Freeform 65"/>
          <p:cNvSpPr>
            <a:spLocks/>
          </p:cNvSpPr>
          <p:nvPr/>
        </p:nvSpPr>
        <p:spPr bwMode="auto">
          <a:xfrm>
            <a:off x="8534400" y="3505200"/>
            <a:ext cx="76200" cy="152400"/>
          </a:xfrm>
          <a:custGeom>
            <a:avLst/>
            <a:gdLst>
              <a:gd name="T0" fmla="*/ 0 w 56"/>
              <a:gd name="T1" fmla="*/ 0 h 24"/>
              <a:gd name="T2" fmla="*/ 56 w 56"/>
              <a:gd name="T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" h="24">
                <a:moveTo>
                  <a:pt x="0" y="0"/>
                </a:moveTo>
                <a:cubicBezTo>
                  <a:pt x="18" y="6"/>
                  <a:pt x="39" y="24"/>
                  <a:pt x="56" y="2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8686800" y="2895600"/>
            <a:ext cx="317716" cy="47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q</a:t>
            </a:r>
          </a:p>
        </p:txBody>
      </p:sp>
      <p:graphicFrame>
        <p:nvGraphicFramePr>
          <p:cNvPr id="11335" name="Object 71"/>
          <p:cNvGraphicFramePr>
            <a:graphicFrameLocks noChangeAspect="1"/>
          </p:cNvGraphicFramePr>
          <p:nvPr>
            <p:extLst/>
          </p:nvPr>
        </p:nvGraphicFramePr>
        <p:xfrm>
          <a:off x="7524750" y="2636838"/>
          <a:ext cx="1152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公式" r:id="rId7" imgW="660240" imgH="215640" progId="Equation.3">
                  <p:embed/>
                </p:oleObj>
              </mc:Choice>
              <mc:Fallback>
                <p:oleObj name="公式" r:id="rId7" imgW="660240" imgH="215640" progId="Equation.3">
                  <p:embed/>
                  <p:pic>
                    <p:nvPicPr>
                      <p:cNvPr id="1133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636838"/>
                        <a:ext cx="1152525" cy="3778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7" name="Object 73"/>
          <p:cNvGraphicFramePr>
            <a:graphicFrameLocks noChangeAspect="1"/>
          </p:cNvGraphicFramePr>
          <p:nvPr>
            <p:extLst/>
          </p:nvPr>
        </p:nvGraphicFramePr>
        <p:xfrm>
          <a:off x="609600" y="5410200"/>
          <a:ext cx="302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公式" r:id="rId9" imgW="1701720" imgH="419040" progId="Equation.3">
                  <p:embed/>
                </p:oleObj>
              </mc:Choice>
              <mc:Fallback>
                <p:oleObj name="公式" r:id="rId9" imgW="1701720" imgH="419040" progId="Equation.3">
                  <p:embed/>
                  <p:pic>
                    <p:nvPicPr>
                      <p:cNvPr id="1133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3024187" cy="742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7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F71F0-12A6-414C-BAD5-7F133EB6523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88143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A50021"/>
                </a:solidFill>
              </a:rPr>
              <a:t>4.</a:t>
            </a:r>
            <a:r>
              <a:rPr lang="zh-CN" altLang="en-US" sz="2800" dirty="0" smtClean="0">
                <a:solidFill>
                  <a:srgbClr val="A50021"/>
                </a:solidFill>
              </a:rPr>
              <a:t>电位移矢量和介质的极化响应（</a:t>
            </a:r>
            <a:r>
              <a:rPr lang="en-US" altLang="zh-CN" sz="2800" dirty="0" smtClean="0">
                <a:solidFill>
                  <a:srgbClr val="A50021"/>
                </a:solidFill>
              </a:rPr>
              <a:t>P232</a:t>
            </a:r>
            <a:r>
              <a:rPr lang="zh-CN" altLang="en-US" sz="2800" dirty="0" smtClean="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463" y="842963"/>
            <a:ext cx="8839200" cy="24828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电场的</a:t>
            </a:r>
            <a:r>
              <a:rPr lang="zh-CN" altLang="en-US" sz="2400" dirty="0" smtClean="0"/>
              <a:t>高斯定理不依赖与材料，依然成立</a:t>
            </a:r>
            <a:endParaRPr lang="zh-CN" altLang="en-US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                                                                                                    </a:t>
            </a:r>
            <a:r>
              <a:rPr lang="en-US" altLang="zh-CN" sz="2400" dirty="0" smtClean="0"/>
              <a:t>(4.1-19)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然而在实际问题中，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40013" y="1371600"/>
          <a:ext cx="36512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3" imgW="1384300" imgH="431800" progId="Equation.3">
                  <p:embed/>
                </p:oleObj>
              </mc:Choice>
              <mc:Fallback>
                <p:oleObj name="Equation" r:id="rId3" imgW="1384300" imgH="4318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371600"/>
                        <a:ext cx="36512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0663" y="2593975"/>
            <a:ext cx="8489950" cy="1643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</a:t>
            </a:r>
            <a:r>
              <a:rPr lang="zh-CN" altLang="en-US" sz="2400" u="sng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          极化电荷的分布并不像自由电荷那样容易地由实验直接测量出来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为了使上述方程</a:t>
            </a:r>
            <a:r>
              <a:rPr lang="zh-CN" altLang="en-US" sz="2400" kern="0" dirty="0">
                <a:solidFill>
                  <a:srgbClr val="0000CC"/>
                </a:solidFill>
                <a:latin typeface="Times New Roman"/>
                <a:ea typeface="宋体"/>
              </a:rPr>
              <a:t>不出现极化电荷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，由极化强度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P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宋体"/>
              </a:rPr>
              <a:t>与极化电荷的关系：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14600" y="4160838"/>
            <a:ext cx="6335713" cy="817562"/>
            <a:chOff x="3097213" y="4365625"/>
            <a:chExt cx="6336265" cy="817563"/>
          </a:xfrm>
        </p:grpSpPr>
        <p:graphicFrame>
          <p:nvGraphicFramePr>
            <p:cNvPr id="6156" name="Object 5"/>
            <p:cNvGraphicFramePr>
              <a:graphicFrameLocks noChangeAspect="1"/>
            </p:cNvGraphicFramePr>
            <p:nvPr/>
          </p:nvGraphicFramePr>
          <p:xfrm>
            <a:off x="3097213" y="4365625"/>
            <a:ext cx="2541587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3" name="Equation" r:id="rId5" imgW="914400" imgH="292100" progId="Equation.3">
                    <p:embed/>
                  </p:oleObj>
                </mc:Choice>
                <mc:Fallback>
                  <p:oleObj name="Equation" r:id="rId5" imgW="914400" imgH="292100" progId="Equation.3">
                    <p:embed/>
                    <p:pic>
                      <p:nvPicPr>
                        <p:cNvPr id="61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213" y="4365625"/>
                          <a:ext cx="2541587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矩形 2"/>
            <p:cNvSpPr>
              <a:spLocks noChangeArrowheads="1"/>
            </p:cNvSpPr>
            <p:nvPr/>
          </p:nvSpPr>
          <p:spPr bwMode="auto">
            <a:xfrm>
              <a:off x="8105870" y="4442149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latin typeface="Arial" panose="020B0604020202020204" pitchFamily="34" charset="0"/>
                </a:rPr>
                <a:t>(4.1-20)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12725" y="4953000"/>
            <a:ext cx="8583613" cy="1697038"/>
            <a:chOff x="212063" y="4953000"/>
            <a:chExt cx="8583888" cy="1697114"/>
          </a:xfrm>
        </p:grpSpPr>
        <p:graphicFrame>
          <p:nvGraphicFramePr>
            <p:cNvPr id="6153" name="Object 6"/>
            <p:cNvGraphicFramePr>
              <a:graphicFrameLocks noChangeAspect="1"/>
            </p:cNvGraphicFramePr>
            <p:nvPr/>
          </p:nvGraphicFramePr>
          <p:xfrm>
            <a:off x="2473998" y="5811914"/>
            <a:ext cx="36734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4" name="Equation" r:id="rId7" imgW="1295400" imgH="292100" progId="Equation.3">
                    <p:embed/>
                  </p:oleObj>
                </mc:Choice>
                <mc:Fallback>
                  <p:oleObj name="Equation" r:id="rId7" imgW="1295400" imgH="292100" progId="Equation.3">
                    <p:embed/>
                    <p:pic>
                      <p:nvPicPr>
                        <p:cNvPr id="615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998" y="5811914"/>
                          <a:ext cx="36734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矩形 4"/>
            <p:cNvSpPr>
              <a:spLocks noChangeArrowheads="1"/>
            </p:cNvSpPr>
            <p:nvPr/>
          </p:nvSpPr>
          <p:spPr bwMode="auto">
            <a:xfrm>
              <a:off x="212063" y="4953000"/>
              <a:ext cx="3429144" cy="5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我们可以将</a:t>
              </a:r>
              <a:r>
                <a:rPr lang="en-US" altLang="zh-CN" sz="2400">
                  <a:latin typeface="Arial" panose="020B0604020202020204" pitchFamily="34" charset="0"/>
                </a:rPr>
                <a:t>(4.1-19)</a:t>
              </a:r>
              <a:r>
                <a:rPr lang="zh-CN" altLang="en-US" sz="2400">
                  <a:latin typeface="Arial" panose="020B0604020202020204" pitchFamily="34" charset="0"/>
                </a:rPr>
                <a:t>写成</a:t>
              </a:r>
            </a:p>
          </p:txBody>
        </p:sp>
        <p:sp>
          <p:nvSpPr>
            <p:cNvPr id="6155" name="矩形 11"/>
            <p:cNvSpPr>
              <a:spLocks noChangeArrowheads="1"/>
            </p:cNvSpPr>
            <p:nvPr/>
          </p:nvSpPr>
          <p:spPr bwMode="auto">
            <a:xfrm>
              <a:off x="7468343" y="5973464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latin typeface="Arial" panose="020B0604020202020204" pitchFamily="34" charset="0"/>
                </a:rPr>
                <a:t>(4.1-21)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6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uiExpand="1" build="p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F71F0-12A6-414C-BAD5-7F133EB6523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88143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A50021"/>
                </a:solidFill>
              </a:rPr>
              <a:t>4.</a:t>
            </a:r>
            <a:r>
              <a:rPr lang="zh-CN" altLang="en-US" sz="2800" dirty="0" smtClean="0">
                <a:solidFill>
                  <a:srgbClr val="A50021"/>
                </a:solidFill>
              </a:rPr>
              <a:t>电位移矢量和介质的极化响应（</a:t>
            </a:r>
            <a:r>
              <a:rPr lang="en-US" altLang="zh-CN" sz="2800" dirty="0" smtClean="0">
                <a:solidFill>
                  <a:srgbClr val="A50021"/>
                </a:solidFill>
              </a:rPr>
              <a:t>P232</a:t>
            </a:r>
            <a:r>
              <a:rPr lang="zh-CN" altLang="en-US" sz="2800" dirty="0" smtClean="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463" y="842963"/>
            <a:ext cx="8839200" cy="24828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电场的</a:t>
            </a:r>
            <a:r>
              <a:rPr lang="zh-CN" altLang="en-US" sz="2400" dirty="0" smtClean="0"/>
              <a:t>高斯定理不依赖与材料，依然成立</a:t>
            </a:r>
            <a:endParaRPr lang="zh-CN" altLang="en-US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/>
              <a:t>                                                                                                    </a:t>
            </a:r>
            <a:r>
              <a:rPr lang="en-US" altLang="zh-CN" sz="2400" dirty="0" smtClean="0"/>
              <a:t>(4.1-19)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40013" y="1371600"/>
          <a:ext cx="36512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3" imgW="1384300" imgH="431800" progId="Equation.3">
                  <p:embed/>
                </p:oleObj>
              </mc:Choice>
              <mc:Fallback>
                <p:oleObj name="Equation" r:id="rId3" imgW="1384300" imgH="4318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371600"/>
                        <a:ext cx="36512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640013" y="2458928"/>
            <a:ext cx="6175375" cy="817562"/>
            <a:chOff x="3222637" y="2817774"/>
            <a:chExt cx="6175913" cy="817563"/>
          </a:xfrm>
        </p:grpSpPr>
        <p:graphicFrame>
          <p:nvGraphicFramePr>
            <p:cNvPr id="615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642944"/>
                </p:ext>
              </p:extLst>
            </p:nvPr>
          </p:nvGraphicFramePr>
          <p:xfrm>
            <a:off x="3222637" y="2817774"/>
            <a:ext cx="2541587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9" name="Equation" r:id="rId5" imgW="914400" imgH="292100" progId="Equation.3">
                    <p:embed/>
                  </p:oleObj>
                </mc:Choice>
                <mc:Fallback>
                  <p:oleObj name="Equation" r:id="rId5" imgW="914400" imgH="292100" progId="Equation.3">
                    <p:embed/>
                    <p:pic>
                      <p:nvPicPr>
                        <p:cNvPr id="615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637" y="2817774"/>
                          <a:ext cx="2541587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矩形 2"/>
            <p:cNvSpPr>
              <a:spLocks noChangeArrowheads="1"/>
            </p:cNvSpPr>
            <p:nvPr/>
          </p:nvSpPr>
          <p:spPr bwMode="auto">
            <a:xfrm>
              <a:off x="8070942" y="2995723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Arial" panose="020B0604020202020204" pitchFamily="34" charset="0"/>
                </a:rPr>
                <a:t> </a:t>
              </a:r>
              <a:r>
                <a:rPr lang="en-US" altLang="zh-CN" sz="2400" dirty="0">
                  <a:latin typeface="Arial" panose="020B0604020202020204" pitchFamily="34" charset="0"/>
                </a:rPr>
                <a:t>(4.1-20)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3831" y="3211182"/>
            <a:ext cx="8583613" cy="1697038"/>
            <a:chOff x="212063" y="4953000"/>
            <a:chExt cx="8583888" cy="1697114"/>
          </a:xfrm>
        </p:grpSpPr>
        <p:graphicFrame>
          <p:nvGraphicFramePr>
            <p:cNvPr id="6153" name="Object 6"/>
            <p:cNvGraphicFramePr>
              <a:graphicFrameLocks noChangeAspect="1"/>
            </p:cNvGraphicFramePr>
            <p:nvPr/>
          </p:nvGraphicFramePr>
          <p:xfrm>
            <a:off x="2473998" y="5811914"/>
            <a:ext cx="36734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0" name="Equation" r:id="rId7" imgW="1295400" imgH="292100" progId="Equation.3">
                    <p:embed/>
                  </p:oleObj>
                </mc:Choice>
                <mc:Fallback>
                  <p:oleObj name="Equation" r:id="rId7" imgW="1295400" imgH="292100" progId="Equation.3">
                    <p:embed/>
                    <p:pic>
                      <p:nvPicPr>
                        <p:cNvPr id="615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998" y="5811914"/>
                          <a:ext cx="36734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矩形 4"/>
            <p:cNvSpPr>
              <a:spLocks noChangeArrowheads="1"/>
            </p:cNvSpPr>
            <p:nvPr/>
          </p:nvSpPr>
          <p:spPr bwMode="auto">
            <a:xfrm>
              <a:off x="212063" y="4953000"/>
              <a:ext cx="3429144" cy="5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我们可以将</a:t>
              </a:r>
              <a:r>
                <a:rPr lang="en-US" altLang="zh-CN" sz="2400" dirty="0">
                  <a:latin typeface="Arial" panose="020B0604020202020204" pitchFamily="34" charset="0"/>
                </a:rPr>
                <a:t>(4.1-19)</a:t>
              </a:r>
              <a:r>
                <a:rPr lang="zh-CN" altLang="en-US" sz="2400" dirty="0">
                  <a:latin typeface="Arial" panose="020B0604020202020204" pitchFamily="34" charset="0"/>
                </a:rPr>
                <a:t>写成</a:t>
              </a:r>
            </a:p>
          </p:txBody>
        </p:sp>
        <p:sp>
          <p:nvSpPr>
            <p:cNvPr id="6155" name="矩形 11"/>
            <p:cNvSpPr>
              <a:spLocks noChangeArrowheads="1"/>
            </p:cNvSpPr>
            <p:nvPr/>
          </p:nvSpPr>
          <p:spPr bwMode="auto">
            <a:xfrm>
              <a:off x="7468343" y="5973464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 </a:t>
              </a:r>
              <a:r>
                <a:rPr lang="en-US" altLang="zh-CN" sz="2400">
                  <a:latin typeface="Arial" panose="020B0604020202020204" pitchFamily="34" charset="0"/>
                </a:rPr>
                <a:t>(4.1-21)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388" y="4109024"/>
            <a:ext cx="8763000" cy="2782887"/>
            <a:chOff x="52388" y="4109024"/>
            <a:chExt cx="8763000" cy="2782887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52388" y="4109024"/>
              <a:ext cx="8763000" cy="278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just" eaLnBrk="1" hangingPunct="1">
                <a:buFontTx/>
                <a:buNone/>
              </a:pPr>
              <a:r>
                <a:rPr lang="en-US" altLang="zh-CN" sz="2400" kern="0" dirty="0" smtClean="0"/>
                <a:t> </a:t>
              </a:r>
            </a:p>
            <a:p>
              <a:pPr marL="0" indent="0" algn="just" eaLnBrk="1" hangingPunct="1">
                <a:buFontTx/>
                <a:buNone/>
              </a:pPr>
              <a:endParaRPr lang="en-US" altLang="zh-CN" sz="2400" kern="0" dirty="0" smtClean="0"/>
            </a:p>
            <a:p>
              <a:pPr marL="0" indent="0" algn="just" eaLnBrk="1" hangingPunct="1">
                <a:buFontTx/>
                <a:buNone/>
              </a:pPr>
              <a:r>
                <a:rPr lang="zh-CN" altLang="en-US" sz="2400" kern="0" dirty="0" smtClean="0"/>
                <a:t>现在，我们定义一个</a:t>
              </a:r>
              <a:r>
                <a:rPr lang="zh-CN" altLang="en-US" sz="2400" kern="0" dirty="0" smtClean="0">
                  <a:solidFill>
                    <a:srgbClr val="0000CC"/>
                  </a:solidFill>
                </a:rPr>
                <a:t>辅助场量</a:t>
              </a:r>
              <a:r>
                <a:rPr lang="en-US" altLang="zh-CN" sz="2400" i="1" kern="0" dirty="0" smtClean="0">
                  <a:solidFill>
                    <a:srgbClr val="0000CC"/>
                  </a:solidFill>
                </a:rPr>
                <a:t>D</a:t>
              </a:r>
              <a:r>
                <a:rPr lang="en-US" altLang="zh-CN" sz="2400" i="1" kern="0" dirty="0" smtClean="0"/>
                <a:t> </a:t>
              </a:r>
              <a:r>
                <a:rPr lang="zh-CN" altLang="en-US" sz="2400" kern="0" dirty="0" smtClean="0"/>
                <a:t>：</a:t>
              </a:r>
            </a:p>
            <a:p>
              <a:pPr marL="0" indent="0" algn="just" eaLnBrk="1" hangingPunct="1">
                <a:buFontTx/>
                <a:buNone/>
              </a:pPr>
              <a:endParaRPr lang="zh-CN" altLang="en-US" sz="2400" kern="0" dirty="0" smtClean="0"/>
            </a:p>
            <a:p>
              <a:pPr marL="0" indent="0" algn="just" eaLnBrk="1" hangingPunct="1">
                <a:buFontTx/>
                <a:buNone/>
              </a:pPr>
              <a:r>
                <a:rPr lang="zh-CN" altLang="en-US" sz="2400" kern="0" dirty="0" smtClean="0"/>
                <a:t>                                                                                                  </a:t>
              </a:r>
              <a:r>
                <a:rPr lang="en-US" altLang="zh-CN" sz="2400" kern="0" dirty="0" smtClean="0"/>
                <a:t>(4.1-22)</a:t>
              </a:r>
            </a:p>
            <a:p>
              <a:pPr marL="0" indent="0" algn="just" eaLnBrk="1" hangingPunct="1">
                <a:buFontTx/>
                <a:buNone/>
              </a:pPr>
              <a:r>
                <a:rPr lang="zh-CN" altLang="en-US" sz="2400" kern="0" dirty="0" smtClean="0"/>
                <a:t>并把它称为</a:t>
              </a:r>
              <a:r>
                <a:rPr lang="zh-CN" altLang="en-US" sz="2400" kern="0" dirty="0" smtClean="0">
                  <a:solidFill>
                    <a:srgbClr val="0000CC"/>
                  </a:solidFill>
                </a:rPr>
                <a:t>电位移矢量</a:t>
              </a:r>
              <a:r>
                <a:rPr lang="zh-CN" altLang="en-US" sz="2400" kern="0" dirty="0" smtClean="0"/>
                <a:t>（</a:t>
              </a:r>
              <a:r>
                <a:rPr lang="en-US" altLang="zh-CN" sz="2400" kern="0" dirty="0" smtClean="0"/>
                <a:t>electric displacement vector</a:t>
              </a:r>
              <a:r>
                <a:rPr lang="zh-CN" altLang="en-US" sz="2400" kern="0" dirty="0" smtClean="0"/>
                <a:t>）</a:t>
              </a:r>
              <a:r>
                <a:rPr lang="en-US" altLang="zh-CN" sz="2400" kern="0" dirty="0" smtClean="0"/>
                <a:t>.</a:t>
              </a:r>
              <a:endParaRPr lang="zh-CN" altLang="en-US" sz="2400" kern="0" dirty="0" smtClean="0"/>
            </a:p>
            <a:p>
              <a:pPr marL="0" indent="0" algn="just" eaLnBrk="1" hangingPunct="1">
                <a:lnSpc>
                  <a:spcPct val="140000"/>
                </a:lnSpc>
                <a:buFontTx/>
                <a:buNone/>
              </a:pPr>
              <a:r>
                <a:rPr lang="en-US" altLang="zh-CN" sz="2400" kern="0" dirty="0" smtClean="0"/>
                <a:t>                                                                                            </a:t>
              </a:r>
              <a:endParaRPr lang="en-US" altLang="zh-CN" sz="2400" kern="0" dirty="0" smtClean="0"/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928578"/>
                </p:ext>
              </p:extLst>
            </p:nvPr>
          </p:nvGraphicFramePr>
          <p:xfrm>
            <a:off x="2495551" y="5509199"/>
            <a:ext cx="2513012" cy="754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1" name="公式" r:id="rId9" imgW="799753" imgH="241195" progId="Equation.3">
                    <p:embed/>
                  </p:oleObj>
                </mc:Choice>
                <mc:Fallback>
                  <p:oleObj name="公式" r:id="rId9" imgW="799753" imgH="241195" progId="Equation.3">
                    <p:embed/>
                    <p:pic>
                      <p:nvPicPr>
                        <p:cNvPr id="71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551" y="5509199"/>
                          <a:ext cx="2513012" cy="754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366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12391-4B34-4BF3-A71D-7C2633D559FC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54000" y="19050"/>
            <a:ext cx="8861425" cy="2160588"/>
            <a:chOff x="114300" y="3679825"/>
            <a:chExt cx="8860674" cy="2160591"/>
          </a:xfrm>
        </p:grpSpPr>
        <p:sp>
          <p:nvSpPr>
            <p:cNvPr id="7175" name="矩形 2"/>
            <p:cNvSpPr>
              <a:spLocks noChangeArrowheads="1"/>
            </p:cNvSpPr>
            <p:nvPr/>
          </p:nvSpPr>
          <p:spPr bwMode="auto">
            <a:xfrm>
              <a:off x="114300" y="3679825"/>
              <a:ext cx="8839200" cy="2160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于是</a:t>
              </a:r>
              <a:r>
                <a:rPr lang="en-US" altLang="zh-CN" sz="2400" dirty="0">
                  <a:latin typeface="Arial" panose="020B0604020202020204" pitchFamily="34" charset="0"/>
                </a:rPr>
                <a:t>(4.1-21)</a:t>
              </a:r>
              <a:r>
                <a:rPr lang="zh-CN" altLang="en-US" sz="2400" dirty="0">
                  <a:latin typeface="Arial" panose="020B0604020202020204" pitchFamily="34" charset="0"/>
                </a:rPr>
                <a:t>可以写成</a:t>
              </a: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                                                                           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                                         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(4.1-23)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是普遍情况下，电场高斯定律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(4.1-19)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的另一种描述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. 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6" name="矩形 3"/>
            <p:cNvSpPr>
              <a:spLocks noChangeArrowheads="1"/>
            </p:cNvSpPr>
            <p:nvPr/>
          </p:nvSpPr>
          <p:spPr bwMode="auto">
            <a:xfrm>
              <a:off x="7626528" y="4381147"/>
              <a:ext cx="1348446" cy="55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(4.1-23) </a:t>
              </a:r>
            </a:p>
          </p:txBody>
        </p:sp>
        <p:graphicFrame>
          <p:nvGraphicFramePr>
            <p:cNvPr id="71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5527946"/>
                </p:ext>
              </p:extLst>
            </p:nvPr>
          </p:nvGraphicFramePr>
          <p:xfrm>
            <a:off x="1974937" y="4390672"/>
            <a:ext cx="38290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0" name="公式" r:id="rId3" imgW="1459866" imgH="291973" progId="Equation.3">
                    <p:embed/>
                  </p:oleObj>
                </mc:Choice>
                <mc:Fallback>
                  <p:oleObj name="公式" r:id="rId3" imgW="1459866" imgH="291973" progId="Equation.3">
                    <p:embed/>
                    <p:pic>
                      <p:nvPicPr>
                        <p:cNvPr id="71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937" y="4390672"/>
                          <a:ext cx="3829050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33400" y="2373901"/>
            <a:ext cx="7753350" cy="1033165"/>
            <a:chOff x="533400" y="2514600"/>
            <a:chExt cx="7753350" cy="1033165"/>
          </a:xfrm>
        </p:grpSpPr>
        <p:sp>
          <p:nvSpPr>
            <p:cNvPr id="2" name="矩形 1"/>
            <p:cNvSpPr/>
            <p:nvPr/>
          </p:nvSpPr>
          <p:spPr>
            <a:xfrm>
              <a:off x="1905000" y="2624435"/>
              <a:ext cx="63817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0000CC"/>
                  </a:solidFill>
                </a:rPr>
                <a:t>       只有</a:t>
              </a:r>
              <a:r>
                <a:rPr lang="zh-CN" altLang="en-US" dirty="0">
                  <a:solidFill>
                    <a:srgbClr val="0000CC"/>
                  </a:solidFill>
                </a:rPr>
                <a:t>在给出了介质内每一点上的极化强度</a:t>
              </a:r>
              <a:r>
                <a:rPr lang="en-US" altLang="zh-CN" dirty="0">
                  <a:solidFill>
                    <a:srgbClr val="0000CC"/>
                  </a:solidFill>
                </a:rPr>
                <a:t>P</a:t>
              </a:r>
              <a:r>
                <a:rPr lang="zh-CN" altLang="en-US" dirty="0">
                  <a:solidFill>
                    <a:srgbClr val="0000CC"/>
                  </a:solidFill>
                </a:rPr>
                <a:t>和总场强</a:t>
              </a:r>
              <a:r>
                <a:rPr lang="en-US" altLang="zh-CN" i="1" dirty="0">
                  <a:solidFill>
                    <a:srgbClr val="0000CC"/>
                  </a:solidFill>
                </a:rPr>
                <a:t>E </a:t>
              </a:r>
              <a:r>
                <a:rPr lang="zh-CN" altLang="en-US" dirty="0">
                  <a:solidFill>
                    <a:srgbClr val="0000CC"/>
                  </a:solidFill>
                </a:rPr>
                <a:t>的关系，我们才有可能知道每一点上</a:t>
              </a:r>
              <a:r>
                <a:rPr lang="en-US" altLang="zh-CN" i="1" dirty="0">
                  <a:solidFill>
                    <a:srgbClr val="0000CC"/>
                  </a:solidFill>
                </a:rPr>
                <a:t>D</a:t>
              </a:r>
              <a:r>
                <a:rPr lang="zh-CN" altLang="en-US" dirty="0">
                  <a:solidFill>
                    <a:srgbClr val="0000CC"/>
                  </a:solidFill>
                </a:rPr>
                <a:t>与</a:t>
              </a:r>
              <a:r>
                <a:rPr lang="en-US" altLang="zh-CN" i="1" dirty="0">
                  <a:solidFill>
                    <a:srgbClr val="0000CC"/>
                  </a:solidFill>
                </a:rPr>
                <a:t>E </a:t>
              </a:r>
              <a:r>
                <a:rPr lang="zh-CN" altLang="en-US" dirty="0">
                  <a:solidFill>
                    <a:srgbClr val="0000CC"/>
                  </a:solidFill>
                </a:rPr>
                <a:t>的关系</a:t>
              </a:r>
              <a:r>
                <a:rPr lang="en-US" altLang="zh-CN" dirty="0">
                  <a:solidFill>
                    <a:srgbClr val="0000CC"/>
                  </a:solidFill>
                </a:rPr>
                <a:t>.</a:t>
              </a:r>
              <a:endParaRPr lang="en-US" altLang="zh-CN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942229"/>
                </p:ext>
              </p:extLst>
            </p:nvPr>
          </p:nvGraphicFramePr>
          <p:xfrm>
            <a:off x="533400" y="2514600"/>
            <a:ext cx="19145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1" name="Equation" r:id="rId5" imgW="1914630" imgH="571346" progId="Equation.DSMT4">
                    <p:embed/>
                  </p:oleObj>
                </mc:Choice>
                <mc:Fallback>
                  <p:oleObj name="Equation" r:id="rId5" imgW="1914630" imgH="57134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3400" y="2514600"/>
                          <a:ext cx="1914525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35835"/>
              </p:ext>
            </p:extLst>
          </p:nvPr>
        </p:nvGraphicFramePr>
        <p:xfrm>
          <a:off x="514350" y="4060566"/>
          <a:ext cx="22669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7" imgW="2266740" imgH="800254" progId="Equation.DSMT4">
                  <p:embed/>
                </p:oleObj>
              </mc:Choice>
              <mc:Fallback>
                <p:oleObj name="Equation" r:id="rId7" imgW="2266740" imgH="800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350" y="4060566"/>
                        <a:ext cx="226695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1974" y="36948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A50021"/>
                </a:solidFill>
              </a:rPr>
              <a:t>但对于各向同性</a:t>
            </a:r>
            <a:r>
              <a:rPr lang="zh-CN" altLang="en-US" dirty="0">
                <a:solidFill>
                  <a:srgbClr val="A50021"/>
                </a:solidFill>
              </a:rPr>
              <a:t>的线性电介质</a:t>
            </a:r>
            <a:r>
              <a:rPr lang="zh-CN" altLang="en-US" sz="1600" dirty="0">
                <a:solidFill>
                  <a:srgbClr val="A50021"/>
                </a:solidFill>
              </a:rPr>
              <a:t/>
            </a:r>
            <a:br>
              <a:rPr lang="zh-CN" altLang="en-US" sz="1600" dirty="0">
                <a:solidFill>
                  <a:srgbClr val="A50021"/>
                </a:solidFill>
              </a:rPr>
            </a:b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32850"/>
              </p:ext>
            </p:extLst>
          </p:nvPr>
        </p:nvGraphicFramePr>
        <p:xfrm>
          <a:off x="3543300" y="4168572"/>
          <a:ext cx="47434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9" imgW="4743544" imgH="1209881" progId="Equation.DSMT4">
                  <p:embed/>
                </p:oleObj>
              </mc:Choice>
              <mc:Fallback>
                <p:oleObj name="Equation" r:id="rId9" imgW="4743544" imgH="12098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3300" y="4168572"/>
                        <a:ext cx="47434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81000" y="537824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极化率：</a:t>
            </a:r>
            <a:r>
              <a:rPr lang="en-US" altLang="zh-CN" i="1" dirty="0" err="1" smtClean="0">
                <a:latin typeface="Symbol" panose="05050102010706020507" pitchFamily="18" charset="2"/>
              </a:rPr>
              <a:t>c</a:t>
            </a:r>
            <a:r>
              <a:rPr lang="en-US" altLang="zh-CN" i="1" baseline="-30000" dirty="0" err="1" smtClean="0"/>
              <a:t>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49844" y="5482634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介质的</a:t>
            </a:r>
            <a:r>
              <a:rPr lang="zh-CN" altLang="en-US" dirty="0" smtClean="0">
                <a:solidFill>
                  <a:srgbClr val="0000CC"/>
                </a:solidFill>
              </a:rPr>
              <a:t>（相对）介电常数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9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9E953-FF26-4111-8799-0CE5B7DEA41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6275" y="240665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c</a:t>
            </a:r>
            <a:r>
              <a:rPr lang="en-US" altLang="zh-CN" sz="2400" i="1" baseline="-30000">
                <a:latin typeface="Arial" panose="020B0604020202020204" pitchFamily="34" charset="0"/>
              </a:rPr>
              <a:t>e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676275" y="3063875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063875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90875" y="3201988"/>
            <a:ext cx="4875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介质的相对介电常数</a:t>
            </a:r>
            <a:r>
              <a:rPr lang="en-US" altLang="zh-CN" sz="1800"/>
              <a:t>relative 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/>
          </p:nvPr>
        </p:nvGraphicFramePr>
        <p:xfrm>
          <a:off x="600075" y="3860800"/>
          <a:ext cx="3889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r:id="rId5" imgW="1320800" imgH="228600" progId="Equation.3">
                  <p:embed/>
                </p:oleObj>
              </mc:Choice>
              <mc:Fallback>
                <p:oleObj r:id="rId5" imgW="1320800" imgH="2286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60800"/>
                        <a:ext cx="3889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0438" y="4083050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介质的</a:t>
            </a:r>
            <a:r>
              <a:rPr lang="zh-CN" altLang="en-US" sz="1800">
                <a:solidFill>
                  <a:srgbClr val="0000CC"/>
                </a:solidFill>
              </a:rPr>
              <a:t>介电常数</a:t>
            </a:r>
            <a:r>
              <a:rPr lang="en-US" altLang="zh-CN" sz="1800"/>
              <a:t>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611188" y="1528763"/>
          <a:ext cx="25130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公式" r:id="rId7" imgW="799753" imgH="241195" progId="Equation.3">
                  <p:embed/>
                </p:oleObj>
              </mc:Choice>
              <mc:Fallback>
                <p:oleObj name="公式" r:id="rId7" imgW="799753" imgH="241195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28763"/>
                        <a:ext cx="25130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8075" y="1679575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电位移矢量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7532688" y="2543175"/>
          <a:ext cx="106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公式" r:id="rId9" imgW="685800" imgH="241300" progId="Equation.3">
                  <p:embed/>
                </p:oleObj>
              </mc:Choice>
              <mc:Fallback>
                <p:oleObj name="公式" r:id="rId9" imgW="685800" imgH="2413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2543175"/>
                        <a:ext cx="1066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67075" y="2530475"/>
            <a:ext cx="439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介质的极化率（</a:t>
            </a:r>
            <a:r>
              <a:rPr lang="en-US" altLang="zh-CN" sz="1800">
                <a:latin typeface="Arial" panose="020B0604020202020204" pitchFamily="34" charset="0"/>
              </a:rPr>
              <a:t>electric susceptibility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301" name="矩形 12"/>
          <p:cNvSpPr>
            <a:spLocks noChangeArrowheads="1"/>
          </p:cNvSpPr>
          <p:nvPr/>
        </p:nvSpPr>
        <p:spPr bwMode="auto">
          <a:xfrm>
            <a:off x="838200" y="1174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70BB4-5F7E-4C4E-864F-D8B2009063C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133600"/>
            <a:ext cx="8839200" cy="1905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 (4.1-24)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/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r>
              <a:rPr lang="en-US" altLang="zh-CN" sz="2400" smtClean="0">
                <a:solidFill>
                  <a:schemeClr val="tx1"/>
                </a:solidFill>
              </a:rPr>
              <a:t>                                                                                                (4.1-25)</a:t>
            </a:r>
            <a:br>
              <a:rPr lang="en-US" altLang="zh-CN" sz="2400" smtClean="0">
                <a:solidFill>
                  <a:schemeClr val="tx1"/>
                </a:solidFill>
              </a:rPr>
            </a:b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故：高斯定律的微分形式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endParaRPr lang="zh-CN" altLang="en-US" sz="2800" smtClean="0"/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800" smtClean="0"/>
              <a:t>                                表示某处总的电荷密度</a:t>
            </a:r>
            <a:r>
              <a:rPr lang="en-US" altLang="zh-CN" sz="2800" smtClean="0"/>
              <a:t>.        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743200" y="1862138"/>
          <a:ext cx="3962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公式" r:id="rId3" imgW="1587500" imgH="431800" progId="Equation.3">
                  <p:embed/>
                </p:oleObj>
              </mc:Choice>
              <mc:Fallback>
                <p:oleObj name="公式" r:id="rId3" imgW="1587500" imgH="431800" progId="Equation.3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62138"/>
                        <a:ext cx="39624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2667000" y="3124200"/>
          <a:ext cx="1676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公式" r:id="rId5" imgW="660113" imgH="253890" progId="Equation.3">
                  <p:embed/>
                </p:oleObj>
              </mc:Choice>
              <mc:Fallback>
                <p:oleObj name="公式" r:id="rId5" imgW="660113" imgH="253890" progId="Equation.3">
                  <p:embed/>
                  <p:pic>
                    <p:nvPicPr>
                      <p:cNvPr id="81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1676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457200" y="4894263"/>
          <a:ext cx="25908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7" imgW="812447" imgH="241195" progId="Equation.3">
                  <p:embed/>
                </p:oleObj>
              </mc:Choice>
              <mc:Fallback>
                <p:oleObj name="Equation" r:id="rId7" imgW="812447" imgH="241195" progId="Equation.3">
                  <p:embed/>
                  <p:pic>
                    <p:nvPicPr>
                      <p:cNvPr id="81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94263"/>
                        <a:ext cx="2590800" cy="896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2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1CA1F-83AC-40A8-89E5-A63830C4EA3B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52400"/>
            <a:ext cx="88392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A50021"/>
                </a:solidFill>
              </a:rPr>
              <a:t>各向同性的线性电介质</a:t>
            </a:r>
            <a:r>
              <a:rPr lang="zh-CN" altLang="en-US" sz="3200" dirty="0" smtClean="0">
                <a:solidFill>
                  <a:srgbClr val="A50021"/>
                </a:solidFill>
              </a:rPr>
              <a:t/>
            </a:r>
            <a:br>
              <a:rPr lang="zh-CN" altLang="en-US" sz="3200" dirty="0" smtClean="0">
                <a:solidFill>
                  <a:srgbClr val="A50021"/>
                </a:solidFill>
              </a:rPr>
            </a:br>
            <a:r>
              <a:rPr lang="zh-CN" altLang="en-US" sz="2400" dirty="0" smtClean="0">
                <a:solidFill>
                  <a:srgbClr val="006600"/>
                </a:solidFill>
              </a:rPr>
              <a:t>（</a:t>
            </a:r>
            <a:r>
              <a:rPr lang="en-US" altLang="zh-CN" sz="2400" dirty="0" smtClean="0">
                <a:solidFill>
                  <a:srgbClr val="006600"/>
                </a:solidFill>
              </a:rPr>
              <a:t>linear isotropic dielectrics</a:t>
            </a:r>
            <a:r>
              <a:rPr lang="zh-CN" altLang="en-US" sz="2400" dirty="0" smtClean="0">
                <a:solidFill>
                  <a:srgbClr val="006600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/>
            </a:r>
            <a:br>
              <a:rPr lang="zh-CN" altLang="en-US" sz="2400" dirty="0" smtClean="0">
                <a:solidFill>
                  <a:schemeClr val="tx1"/>
                </a:solidFill>
              </a:rPr>
            </a:br>
            <a:r>
              <a:rPr lang="zh-CN" altLang="en-US" sz="2400" dirty="0" smtClean="0">
                <a:solidFill>
                  <a:schemeClr val="tx1"/>
                </a:solidFill>
              </a:rPr>
              <a:t>         对于内部结构为各向同性的线性电介质，在</a:t>
            </a:r>
            <a:r>
              <a:rPr lang="zh-CN" altLang="en-US" sz="2400" dirty="0" smtClean="0">
                <a:solidFill>
                  <a:srgbClr val="0000CC"/>
                </a:solidFill>
              </a:rPr>
              <a:t>外场不是太强</a:t>
            </a:r>
            <a:r>
              <a:rPr lang="zh-CN" altLang="en-US" sz="2400" dirty="0" smtClean="0">
                <a:solidFill>
                  <a:schemeClr val="tx1"/>
                </a:solidFill>
              </a:rPr>
              <a:t>时，实验给出</a:t>
            </a:r>
            <a:r>
              <a:rPr lang="zh-CN" altLang="en-US" sz="2400" dirty="0" smtClean="0">
                <a:solidFill>
                  <a:srgbClr val="FF0000"/>
                </a:solidFill>
              </a:rPr>
              <a:t>其内部的极化强度</a:t>
            </a:r>
            <a:r>
              <a:rPr lang="en-US" altLang="zh-CN" sz="2400" dirty="0" smtClean="0">
                <a:solidFill>
                  <a:srgbClr val="FF0000"/>
                </a:solidFill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</a:rPr>
              <a:t>和总场强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 </a:t>
            </a:r>
            <a:r>
              <a:rPr lang="zh-CN" altLang="en-US" sz="2400" dirty="0" smtClean="0">
                <a:solidFill>
                  <a:srgbClr val="FF0000"/>
                </a:solidFill>
              </a:rPr>
              <a:t>是线性关系</a:t>
            </a:r>
            <a:r>
              <a:rPr lang="zh-CN" altLang="en-US" sz="2400" dirty="0" smtClean="0">
                <a:solidFill>
                  <a:schemeClr val="tx1"/>
                </a:solidFill>
              </a:rPr>
              <a:t>： </a:t>
            </a:r>
            <a:br>
              <a:rPr lang="zh-CN" altLang="en-US" sz="2400" dirty="0" smtClean="0">
                <a:solidFill>
                  <a:schemeClr val="tx1"/>
                </a:solidFill>
              </a:rPr>
            </a:b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5105400"/>
            <a:ext cx="8839200" cy="1371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无量纲</a:t>
            </a:r>
            <a:r>
              <a:rPr lang="zh-CN" altLang="en-US" sz="2400" dirty="0" smtClean="0"/>
              <a:t>的比例系数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Symbol" panose="05050102010706020507" pitchFamily="18" charset="2"/>
              </a:rPr>
              <a:t>c</a:t>
            </a:r>
            <a:r>
              <a:rPr lang="en-US" altLang="zh-CN" sz="2400" i="1" baseline="-30000" dirty="0" err="1" smtClean="0">
                <a:solidFill>
                  <a:srgbClr val="FF0000"/>
                </a:solidFill>
              </a:rPr>
              <a:t>e</a:t>
            </a:r>
            <a:r>
              <a:rPr lang="zh-CN" altLang="en-US" sz="2400" dirty="0" smtClean="0">
                <a:solidFill>
                  <a:srgbClr val="FF0000"/>
                </a:solidFill>
              </a:rPr>
              <a:t>称为介质的极化率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electric susceptibility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不同介质有着不同的极化率</a:t>
            </a:r>
            <a:r>
              <a:rPr lang="en-US" altLang="zh-CN" sz="2400" dirty="0" smtClean="0"/>
              <a:t>.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/>
              <a:t>       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981200" y="3124200"/>
          <a:ext cx="22748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公式" r:id="rId3" imgW="685800" imgH="241300" progId="Equation.3">
                  <p:embed/>
                </p:oleObj>
              </mc:Choice>
              <mc:Fallback>
                <p:oleObj name="公式" r:id="rId3" imgW="685800" imgH="241300" progId="Equation.3">
                  <p:embed/>
                  <p:pic>
                    <p:nvPicPr>
                      <p:cNvPr id="102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22748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172200" y="44196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6172200" y="33528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6172200" y="3505200"/>
            <a:ext cx="152400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305800" y="40655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715000" y="315118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550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9E953-FF26-4111-8799-0CE5B7DEA41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76275" y="240665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ymbol" panose="05050102010706020507" pitchFamily="18" charset="2"/>
              </a:rPr>
              <a:t>c</a:t>
            </a:r>
            <a:r>
              <a:rPr lang="en-US" altLang="zh-CN" sz="2400" i="1" baseline="-30000">
                <a:latin typeface="Arial" panose="020B0604020202020204" pitchFamily="34" charset="0"/>
              </a:rPr>
              <a:t>e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676275" y="3063875"/>
          <a:ext cx="194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063875"/>
                        <a:ext cx="1944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90875" y="3201988"/>
            <a:ext cx="4875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CC"/>
                </a:solidFill>
              </a:rPr>
              <a:t>介质的相对介电常数</a:t>
            </a:r>
            <a:r>
              <a:rPr lang="en-US" altLang="zh-CN" sz="1800"/>
              <a:t>relative 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/>
          </p:nvPr>
        </p:nvGraphicFramePr>
        <p:xfrm>
          <a:off x="600075" y="3860800"/>
          <a:ext cx="3889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r:id="rId5" imgW="1320800" imgH="228600" progId="Equation.3">
                  <p:embed/>
                </p:oleObj>
              </mc:Choice>
              <mc:Fallback>
                <p:oleObj r:id="rId5" imgW="1320800" imgH="2286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60800"/>
                        <a:ext cx="3889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70438" y="4083050"/>
            <a:ext cx="361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介质的</a:t>
            </a:r>
            <a:r>
              <a:rPr lang="zh-CN" altLang="en-US" sz="1800">
                <a:solidFill>
                  <a:srgbClr val="0000CC"/>
                </a:solidFill>
              </a:rPr>
              <a:t>介电常数</a:t>
            </a:r>
            <a:r>
              <a:rPr lang="en-US" altLang="zh-CN" sz="1800"/>
              <a:t>dielectric constant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611188" y="1528763"/>
          <a:ext cx="25130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公式" r:id="rId7" imgW="799753" imgH="241195" progId="Equation.3">
                  <p:embed/>
                </p:oleObj>
              </mc:Choice>
              <mc:Fallback>
                <p:oleObj name="公式" r:id="rId7" imgW="799753" imgH="241195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28763"/>
                        <a:ext cx="25130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8075" y="1679575"/>
            <a:ext cx="134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电位移矢量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7532688" y="2543175"/>
          <a:ext cx="106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公式" r:id="rId9" imgW="685800" imgH="241300" progId="Equation.3">
                  <p:embed/>
                </p:oleObj>
              </mc:Choice>
              <mc:Fallback>
                <p:oleObj name="公式" r:id="rId9" imgW="685800" imgH="2413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2543175"/>
                        <a:ext cx="1066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67075" y="2530475"/>
            <a:ext cx="439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介质的极化率（</a:t>
            </a:r>
            <a:r>
              <a:rPr lang="en-US" altLang="zh-CN" sz="1800">
                <a:latin typeface="Arial" panose="020B0604020202020204" pitchFamily="34" charset="0"/>
              </a:rPr>
              <a:t>electric susceptibility</a:t>
            </a:r>
            <a:r>
              <a:rPr lang="zh-CN" altLang="en-US" sz="180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2301" name="矩形 12"/>
          <p:cNvSpPr>
            <a:spLocks noChangeArrowheads="1"/>
          </p:cNvSpPr>
          <p:nvPr/>
        </p:nvSpPr>
        <p:spPr bwMode="auto">
          <a:xfrm>
            <a:off x="838200" y="117475"/>
            <a:ext cx="457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A50021"/>
                </a:solidFill>
                <a:latin typeface="Arial" panose="020B0604020202020204" pitchFamily="34" charset="0"/>
              </a:rPr>
              <a:t>各向同性的线性电介质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5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459D-FDA6-4F9E-A296-A57254A3548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209800" y="1828800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D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5638800" y="1828799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P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733800" y="373380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2801629" y="2514600"/>
            <a:ext cx="1008371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/>
          <p:cNvCxnSpPr>
            <a:stCxn id="3" idx="2"/>
          </p:cNvCxnSpPr>
          <p:nvPr/>
        </p:nvCxnSpPr>
        <p:spPr bwMode="auto">
          <a:xfrm>
            <a:off x="2505715" y="2598241"/>
            <a:ext cx="1151885" cy="1364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518065" y="2617290"/>
            <a:ext cx="1236971" cy="1326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4329494" y="2445390"/>
            <a:ext cx="1347486" cy="1440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3" idx="3"/>
          </p:cNvCxnSpPr>
          <p:nvPr/>
        </p:nvCxnSpPr>
        <p:spPr bwMode="auto">
          <a:xfrm flipV="1">
            <a:off x="2801629" y="2213519"/>
            <a:ext cx="2760971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2743200" y="2099220"/>
            <a:ext cx="289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0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A8E14-5049-442C-9FF4-55687DA57CEA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解决问题的基本“丝路”</a:t>
            </a: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03551"/>
              </p:ext>
            </p:extLst>
          </p:nvPr>
        </p:nvGraphicFramePr>
        <p:xfrm>
          <a:off x="541496" y="1337945"/>
          <a:ext cx="48307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3" imgW="1269720" imgH="317160" progId="Equation.3">
                  <p:embed/>
                </p:oleObj>
              </mc:Choice>
              <mc:Fallback>
                <p:oleObj name="公式" r:id="rId3" imgW="126972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" y="1337945"/>
                        <a:ext cx="48307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2" name="Line 6"/>
          <p:cNvSpPr>
            <a:spLocks noChangeShapeType="1"/>
          </p:cNvSpPr>
          <p:nvPr/>
        </p:nvSpPr>
        <p:spPr bwMode="auto">
          <a:xfrm>
            <a:off x="7848600" y="2024062"/>
            <a:ext cx="381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7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90597"/>
              </p:ext>
            </p:extLst>
          </p:nvPr>
        </p:nvGraphicFramePr>
        <p:xfrm>
          <a:off x="8241665" y="1681162"/>
          <a:ext cx="63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5" imgW="164814" imgH="177492" progId="Equation.3">
                  <p:embed/>
                </p:oleObj>
              </mc:Choice>
              <mc:Fallback>
                <p:oleObj name="公式" r:id="rId5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665" y="1681162"/>
                        <a:ext cx="6381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4" name="Rectangle 8"/>
          <p:cNvSpPr>
            <a:spLocks noChangeArrowheads="1"/>
          </p:cNvSpPr>
          <p:nvPr/>
        </p:nvSpPr>
        <p:spPr bwMode="auto">
          <a:xfrm>
            <a:off x="7386320" y="1516617"/>
            <a:ext cx="1524000" cy="99798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54379"/>
              </p:ext>
            </p:extLst>
          </p:nvPr>
        </p:nvGraphicFramePr>
        <p:xfrm>
          <a:off x="4721225" y="1516617"/>
          <a:ext cx="3189287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7" imgW="838080" imgH="482400" progId="Equation.3">
                  <p:embed/>
                </p:oleObj>
              </mc:Choice>
              <mc:Fallback>
                <p:oleObj name="公式" r:id="rId7" imgW="838080" imgH="482400" progId="Equation.3">
                  <p:embed/>
                  <p:pic>
                    <p:nvPicPr>
                      <p:cNvPr id="276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1516617"/>
                        <a:ext cx="3189287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42334"/>
              </p:ext>
            </p:extLst>
          </p:nvPr>
        </p:nvGraphicFramePr>
        <p:xfrm>
          <a:off x="1066800" y="3163490"/>
          <a:ext cx="6618287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9" imgW="1739880" imgH="558720" progId="Equation.3">
                  <p:embed/>
                </p:oleObj>
              </mc:Choice>
              <mc:Fallback>
                <p:oleObj name="公式" r:id="rId9" imgW="1739880" imgH="55872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3490"/>
                        <a:ext cx="6618287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53E6D-9B1F-4E0D-BBA4-3463734F8F5F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4613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* </a:t>
            </a:r>
            <a:r>
              <a:rPr lang="zh-CN" altLang="en-US" sz="2800" dirty="0"/>
              <a:t>厚度为</a:t>
            </a:r>
            <a:r>
              <a:rPr lang="en-US" altLang="zh-CN" sz="2800" b="0" i="1" dirty="0"/>
              <a:t>d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000CC"/>
                </a:solidFill>
              </a:rPr>
              <a:t>相对介电常数为</a:t>
            </a:r>
            <a:r>
              <a:rPr lang="en-US" altLang="zh-CN" sz="2800" b="0" i="1" dirty="0" err="1">
                <a:solidFill>
                  <a:srgbClr val="0000CC"/>
                </a:solidFill>
              </a:rPr>
              <a:t>ε</a:t>
            </a:r>
            <a:r>
              <a:rPr lang="en-US" altLang="zh-CN" sz="2800" b="0" i="1" baseline="-25000" dirty="0" err="1">
                <a:solidFill>
                  <a:srgbClr val="0000CC"/>
                </a:solidFill>
              </a:rPr>
              <a:t>r</a:t>
            </a:r>
            <a:r>
              <a:rPr lang="zh-CN" altLang="en-US" sz="2800" dirty="0"/>
              <a:t>的无限大均匀介质平板内以体密度均匀分布着“自由”电荷</a:t>
            </a:r>
            <a:r>
              <a:rPr lang="en-US" altLang="zh-CN" sz="2800" b="0" i="1" dirty="0"/>
              <a:t>ρ</a:t>
            </a:r>
            <a:r>
              <a:rPr lang="en-US" altLang="zh-CN" sz="2800" b="0" i="1" baseline="-25000" dirty="0"/>
              <a:t>0</a:t>
            </a:r>
            <a:r>
              <a:rPr lang="zh-CN" altLang="en-US" sz="2800" dirty="0"/>
              <a:t>，求介质板内、外的</a:t>
            </a:r>
            <a:r>
              <a:rPr lang="en-US" altLang="zh-CN" sz="2800" i="1" dirty="0"/>
              <a:t>E</a:t>
            </a:r>
            <a:r>
              <a:rPr lang="zh-CN" altLang="en-US" sz="2800" i="1" dirty="0"/>
              <a:t>、</a:t>
            </a:r>
            <a:r>
              <a:rPr lang="en-US" altLang="zh-CN" sz="2800" i="1" dirty="0"/>
              <a:t>D</a:t>
            </a:r>
            <a:r>
              <a:rPr lang="zh-CN" altLang="en-US" sz="2800" i="1" dirty="0"/>
              <a:t>、</a:t>
            </a:r>
            <a:r>
              <a:rPr lang="en-US" altLang="zh-CN" sz="2800" i="1" dirty="0"/>
              <a:t>P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7318375" y="2819400"/>
            <a:ext cx="13716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2400" y="4197350"/>
            <a:ext cx="73977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介质里面也可以有自由电荷？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6600"/>
                </a:solidFill>
                <a:latin typeface="Arial" panose="020B0604020202020204" pitchFamily="34" charset="0"/>
              </a:rPr>
              <a:t>“自由电荷”是指除了极化电荷之外的电荷。</a:t>
            </a:r>
          </a:p>
        </p:txBody>
      </p:sp>
      <p:sp>
        <p:nvSpPr>
          <p:cNvPr id="28678" name="矩形 1"/>
          <p:cNvSpPr>
            <a:spLocks noChangeArrowheads="1"/>
          </p:cNvSpPr>
          <p:nvPr/>
        </p:nvSpPr>
        <p:spPr bwMode="auto">
          <a:xfrm>
            <a:off x="7693025" y="62865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/>
              <a:t>d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8679" name="文本框 2"/>
          <p:cNvSpPr txBox="1">
            <a:spLocks noChangeArrowheads="1"/>
          </p:cNvSpPr>
          <p:nvPr/>
        </p:nvSpPr>
        <p:spPr bwMode="auto">
          <a:xfrm>
            <a:off x="1524000" y="45720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F05E1E-0521-485E-8C9F-5C40F83A6AC3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260350"/>
            <a:ext cx="8763000" cy="614045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如果保持电容器两极的电势差△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dirty="0" smtClean="0">
                <a:solidFill>
                  <a:srgbClr val="0000CC"/>
                </a:solidFill>
              </a:rPr>
              <a:t>=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U</a:t>
            </a:r>
            <a:r>
              <a:rPr lang="en-US" altLang="zh-CN" sz="2400" i="1" baseline="-250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不变</a:t>
            </a:r>
            <a:r>
              <a:rPr lang="zh-CN" altLang="en-US" sz="2400" dirty="0" smtClean="0">
                <a:latin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由电容器两极板的电势差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得这情况下电容器极板的自由电荷密度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于是介质外和介质内的电场强度分别是</a:t>
            </a:r>
          </a:p>
          <a:p>
            <a:pPr marL="0" indent="0" algn="just" eaLnBrk="1" hangingPunct="1">
              <a:lnSpc>
                <a:spcPct val="130000"/>
              </a:lnSpc>
              <a:buFontTx/>
              <a:buNone/>
            </a:pPr>
            <a:endParaRPr lang="zh-CN" altLang="en-US" sz="240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42900" y="1341438"/>
          <a:ext cx="80978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公式" r:id="rId3" imgW="3898900" imgH="457200" progId="Equation.3">
                  <p:embed/>
                </p:oleObj>
              </mc:Choice>
              <mc:Fallback>
                <p:oleObj name="公式" r:id="rId3" imgW="3898900" imgH="457200" progId="Equation.3">
                  <p:embed/>
                  <p:pic>
                    <p:nvPicPr>
                      <p:cNvPr id="204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341438"/>
                        <a:ext cx="80978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95288" y="3068638"/>
          <a:ext cx="2663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公式" r:id="rId5" imgW="1117115" imgH="406224" progId="Equation.3">
                  <p:embed/>
                </p:oleObj>
              </mc:Choice>
              <mc:Fallback>
                <p:oleObj name="公式" r:id="rId5" imgW="1117115" imgH="406224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2663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95288" y="4724400"/>
          <a:ext cx="3262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公式" r:id="rId7" imgW="1689100" imgH="457200" progId="Equation.3">
                  <p:embed/>
                </p:oleObj>
              </mc:Choice>
              <mc:Fallback>
                <p:oleObj name="公式" r:id="rId7" imgW="1689100" imgH="457200" progId="Equation.3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3262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395288" y="5849938"/>
          <a:ext cx="4916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公式" r:id="rId9" imgW="2235200" imgH="457200" progId="Equation.3">
                  <p:embed/>
                </p:oleObj>
              </mc:Choice>
              <mc:Fallback>
                <p:oleObj name="公式" r:id="rId9" imgW="2235200" imgH="457200" progId="Equation.3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49938"/>
                        <a:ext cx="49164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/>
          </p:nvPr>
        </p:nvGraphicFramePr>
        <p:xfrm>
          <a:off x="6335712" y="3371851"/>
          <a:ext cx="2592388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Image" r:id="rId11" imgW="2475400" imgH="2225610" progId="Photoshop.Image.8">
                  <p:embed/>
                </p:oleObj>
              </mc:Choice>
              <mc:Fallback>
                <p:oleObj name="Image" r:id="rId11" imgW="2475400" imgH="2225610" progId="Photoshop.Image.8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08" r="33766" b="39331"/>
                      <a:stretch>
                        <a:fillRect/>
                      </a:stretch>
                    </p:blipFill>
                    <p:spPr bwMode="auto">
                      <a:xfrm>
                        <a:off x="6335712" y="3371851"/>
                        <a:ext cx="2592388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>
            <p:extLst/>
          </p:nvPr>
        </p:nvGraphicFramePr>
        <p:xfrm>
          <a:off x="7288212" y="5245101"/>
          <a:ext cx="57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2" y="5245101"/>
                        <a:ext cx="571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>
            <p:extLst/>
          </p:nvPr>
        </p:nvGraphicFramePr>
        <p:xfrm>
          <a:off x="6665912" y="5245101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2" y="5245101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>
            <p:extLst/>
          </p:nvPr>
        </p:nvGraphicFramePr>
        <p:xfrm>
          <a:off x="7962900" y="5245101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公式" r:id="rId17" imgW="177569" imgH="215619" progId="Equation.3">
                  <p:embed/>
                </p:oleObj>
              </mc:Choice>
              <mc:Fallback>
                <p:oleObj name="公式" r:id="rId17" imgW="177569" imgH="215619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5245101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6361112" y="2220914"/>
          <a:ext cx="1530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公式" r:id="rId19" imgW="736560" imgH="457200" progId="Equation.3">
                  <p:embed/>
                </p:oleObj>
              </mc:Choice>
              <mc:Fallback>
                <p:oleObj name="公式" r:id="rId19" imgW="736560" imgH="45720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2" y="2220914"/>
                        <a:ext cx="1530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7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14A88A-9E5E-4A73-B2FB-CAFD23782447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38200" y="1524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厚度为</a:t>
            </a:r>
            <a:r>
              <a:rPr lang="en-US" altLang="zh-CN" sz="2400" b="0" i="1"/>
              <a:t>d</a:t>
            </a:r>
            <a:r>
              <a:rPr lang="zh-CN" altLang="en-US" sz="2400"/>
              <a:t>、相对介电常数为</a:t>
            </a:r>
            <a:r>
              <a:rPr lang="en-US" altLang="zh-CN" sz="2400" b="0" i="1"/>
              <a:t>ε</a:t>
            </a:r>
            <a:r>
              <a:rPr lang="en-US" altLang="zh-CN" sz="2400" b="0" i="1" baseline="-25000"/>
              <a:t>r</a:t>
            </a:r>
            <a:r>
              <a:rPr lang="zh-CN" altLang="en-US" sz="2400"/>
              <a:t>的无限大均匀介质平板内以体密度均匀分布着自由电荷</a:t>
            </a:r>
            <a:r>
              <a:rPr lang="en-US" altLang="zh-CN" sz="2400" b="0" i="1"/>
              <a:t>ρ</a:t>
            </a:r>
            <a:r>
              <a:rPr lang="en-US" altLang="zh-CN" sz="2400" b="0" i="1" baseline="-25000"/>
              <a:t>0</a:t>
            </a:r>
            <a:r>
              <a:rPr lang="zh-CN" altLang="en-US" sz="2400"/>
              <a:t>，求介质板内、外的</a:t>
            </a:r>
            <a:r>
              <a:rPr lang="en-US" altLang="zh-CN" sz="2400" i="1"/>
              <a:t>E</a:t>
            </a:r>
            <a:r>
              <a:rPr lang="zh-CN" altLang="en-US" sz="2400" i="1"/>
              <a:t>、</a:t>
            </a:r>
            <a:r>
              <a:rPr lang="en-US" altLang="zh-CN" sz="2400" i="1"/>
              <a:t>D</a:t>
            </a:r>
            <a:r>
              <a:rPr lang="zh-CN" altLang="en-US" sz="2400" i="1"/>
              <a:t>、</a:t>
            </a:r>
            <a:r>
              <a:rPr lang="en-US" altLang="zh-CN" sz="2400" i="1"/>
              <a:t>P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086600" y="1295400"/>
            <a:ext cx="13716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7772400" y="990600"/>
            <a:ext cx="0" cy="4114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77" name="Rectangle 5"/>
          <p:cNvSpPr>
            <a:spLocks noChangeArrowheads="1"/>
          </p:cNvSpPr>
          <p:nvPr/>
        </p:nvSpPr>
        <p:spPr bwMode="auto">
          <a:xfrm>
            <a:off x="6781800" y="1600200"/>
            <a:ext cx="1981200" cy="609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31878" name="Object 6"/>
          <p:cNvGraphicFramePr>
            <a:graphicFrameLocks noChangeAspect="1"/>
          </p:cNvGraphicFramePr>
          <p:nvPr/>
        </p:nvGraphicFramePr>
        <p:xfrm>
          <a:off x="1728788" y="1143000"/>
          <a:ext cx="1752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公式" r:id="rId3" imgW="774364" imgH="393529" progId="Equation.3">
                  <p:embed/>
                </p:oleObj>
              </mc:Choice>
              <mc:Fallback>
                <p:oleObj name="公式" r:id="rId3" imgW="77436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143000"/>
                        <a:ext cx="17526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79" name="Object 7"/>
          <p:cNvGraphicFramePr>
            <a:graphicFrameLocks noChangeAspect="1"/>
          </p:cNvGraphicFramePr>
          <p:nvPr/>
        </p:nvGraphicFramePr>
        <p:xfrm>
          <a:off x="1652588" y="2057400"/>
          <a:ext cx="26146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公式" r:id="rId5" imgW="1155700" imgH="457200" progId="Equation.3">
                  <p:embed/>
                </p:oleObj>
              </mc:Choice>
              <mc:Fallback>
                <p:oleObj name="公式" r:id="rId5" imgW="1155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057400"/>
                        <a:ext cx="261461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0" name="Object 8"/>
          <p:cNvGraphicFramePr>
            <a:graphicFrameLocks noChangeAspect="1"/>
          </p:cNvGraphicFramePr>
          <p:nvPr/>
        </p:nvGraphicFramePr>
        <p:xfrm>
          <a:off x="1728788" y="3124200"/>
          <a:ext cx="1143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公式" r:id="rId7" imgW="444307" imgH="241195" progId="Equation.3">
                  <p:embed/>
                </p:oleObj>
              </mc:Choice>
              <mc:Fallback>
                <p:oleObj name="公式" r:id="rId7" imgW="44430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124200"/>
                        <a:ext cx="1143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81" name="Rectangle 9"/>
          <p:cNvSpPr>
            <a:spLocks noChangeArrowheads="1"/>
          </p:cNvSpPr>
          <p:nvPr/>
        </p:nvSpPr>
        <p:spPr bwMode="auto">
          <a:xfrm>
            <a:off x="7239000" y="3429000"/>
            <a:ext cx="1066800" cy="609600"/>
          </a:xfrm>
          <a:prstGeom prst="rect">
            <a:avLst/>
          </a:prstGeom>
          <a:noFill/>
          <a:ln w="28575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7772400" y="2971800"/>
          <a:ext cx="479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公式" r:id="rId9" imgW="126835" imgH="139518" progId="Equation.3">
                  <p:embed/>
                </p:oleObj>
              </mc:Choice>
              <mc:Fallback>
                <p:oleObj name="公式" r:id="rId9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971800"/>
                        <a:ext cx="479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3" name="Object 11"/>
          <p:cNvGraphicFramePr>
            <a:graphicFrameLocks noChangeAspect="1"/>
          </p:cNvGraphicFramePr>
          <p:nvPr/>
        </p:nvGraphicFramePr>
        <p:xfrm>
          <a:off x="838200" y="3886200"/>
          <a:ext cx="27574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公式" r:id="rId11" imgW="1218671" imgH="393529" progId="Equation.3">
                  <p:embed/>
                </p:oleObj>
              </mc:Choice>
              <mc:Fallback>
                <p:oleObj name="公式" r:id="rId11" imgW="121867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27574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25128"/>
              </p:ext>
            </p:extLst>
          </p:nvPr>
        </p:nvGraphicFramePr>
        <p:xfrm>
          <a:off x="838200" y="4762500"/>
          <a:ext cx="24987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公式" r:id="rId13" imgW="1104900" imgH="457200" progId="Equation.3">
                  <p:embed/>
                </p:oleObj>
              </mc:Choice>
              <mc:Fallback>
                <p:oleObj name="公式" r:id="rId13" imgW="11049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62500"/>
                        <a:ext cx="24987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5" name="Object 13"/>
          <p:cNvGraphicFramePr>
            <a:graphicFrameLocks noChangeAspect="1"/>
          </p:cNvGraphicFramePr>
          <p:nvPr/>
        </p:nvGraphicFramePr>
        <p:xfrm>
          <a:off x="838200" y="5795963"/>
          <a:ext cx="3886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公式" r:id="rId15" imgW="1841500" imgH="431800" progId="Equation.3">
                  <p:embed/>
                </p:oleObj>
              </mc:Choice>
              <mc:Fallback>
                <p:oleObj name="公式" r:id="rId15" imgW="1841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5963"/>
                        <a:ext cx="3886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矩形 1"/>
          <p:cNvSpPr>
            <a:spLocks noChangeArrowheads="1"/>
          </p:cNvSpPr>
          <p:nvPr/>
        </p:nvSpPr>
        <p:spPr bwMode="auto">
          <a:xfrm>
            <a:off x="7354888" y="4876800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/>
              <a:t>d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9213" y="3749675"/>
            <a:ext cx="882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内部：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7463" y="1069975"/>
            <a:ext cx="881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外部：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1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1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31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1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3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3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3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3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3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7" grpId="0" animBg="1"/>
      <p:bldP spid="1231881" grpId="0" animBg="1"/>
      <p:bldP spid="3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A4F5C2-8C13-4D99-B852-181FA0A0B93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两块无限大平板，厚度分别为</a:t>
            </a:r>
            <a:r>
              <a:rPr lang="en-US" altLang="zh-CN" sz="2400" b="0" i="1" dirty="0"/>
              <a:t>b</a:t>
            </a:r>
            <a:r>
              <a:rPr lang="en-US" altLang="zh-CN" sz="2400" b="0" i="1" baseline="-25000" dirty="0"/>
              <a:t>1</a:t>
            </a:r>
            <a:r>
              <a:rPr lang="en-US" altLang="zh-CN" sz="2400" b="0" i="1" dirty="0"/>
              <a:t>, b</a:t>
            </a:r>
            <a:r>
              <a:rPr lang="en-US" altLang="zh-CN" sz="2400" b="0" i="1" baseline="-25000" dirty="0"/>
              <a:t>2</a:t>
            </a:r>
            <a:r>
              <a:rPr lang="en-US" altLang="zh-CN" sz="2400" b="0" i="1" dirty="0"/>
              <a:t> </a:t>
            </a:r>
            <a:r>
              <a:rPr lang="zh-CN" altLang="en-US" sz="2400" dirty="0"/>
              <a:t>，相对介电常数分别为</a:t>
            </a:r>
            <a:r>
              <a:rPr lang="en-US" altLang="zh-CN" sz="2400" b="0" i="1" dirty="0"/>
              <a:t>ε</a:t>
            </a:r>
            <a:r>
              <a:rPr lang="en-US" altLang="zh-CN" sz="2400" b="0" i="1" baseline="-25000" dirty="0"/>
              <a:t>r1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ε</a:t>
            </a:r>
            <a:r>
              <a:rPr lang="en-US" altLang="zh-CN" sz="2400" b="0" i="1" baseline="-25000" dirty="0"/>
              <a:t>r2</a:t>
            </a:r>
            <a:r>
              <a:rPr lang="en-US" altLang="zh-CN" sz="2400" b="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右边平板中有体密度为</a:t>
            </a:r>
            <a:r>
              <a:rPr lang="en-US" altLang="zh-CN" sz="2400" b="0" i="1" dirty="0" err="1" smtClean="0"/>
              <a:t>ρ</a:t>
            </a:r>
            <a:r>
              <a:rPr lang="en-US" altLang="zh-CN" sz="2400" b="0" i="1" baseline="-25000" dirty="0" err="1" smtClean="0"/>
              <a:t>f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均匀分布自由电荷。求两块板中的电场强度分布。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934200" y="1295400"/>
            <a:ext cx="9144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6096000" y="1295400"/>
            <a:ext cx="838200" cy="2286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6248400" y="2101850"/>
          <a:ext cx="531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公式" r:id="rId3" imgW="203024" imgH="215713" progId="Equation.3">
                  <p:embed/>
                </p:oleObj>
              </mc:Choice>
              <mc:Fallback>
                <p:oleObj name="公式" r:id="rId3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01850"/>
                        <a:ext cx="5318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7162800" y="2133600"/>
          <a:ext cx="565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公式" r:id="rId5" imgW="215619" imgH="215619" progId="Equation.3">
                  <p:embed/>
                </p:oleObj>
              </mc:Choice>
              <mc:Fallback>
                <p:oleObj name="公式" r:id="rId5" imgW="21561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565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51143"/>
              </p:ext>
            </p:extLst>
          </p:nvPr>
        </p:nvGraphicFramePr>
        <p:xfrm>
          <a:off x="7178675" y="1414463"/>
          <a:ext cx="533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7" imgW="203040" imgH="241200" progId="Equation.3">
                  <p:embed/>
                </p:oleObj>
              </mc:Choice>
              <mc:Fallback>
                <p:oleObj name="公式" r:id="rId7" imgW="20304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1414463"/>
                        <a:ext cx="533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矩形 1"/>
          <p:cNvSpPr>
            <a:spLocks noChangeArrowheads="1"/>
          </p:cNvSpPr>
          <p:nvPr/>
        </p:nvSpPr>
        <p:spPr bwMode="auto">
          <a:xfrm>
            <a:off x="6326188" y="3195638"/>
            <a:ext cx="376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/>
              <a:t>b</a:t>
            </a:r>
            <a:r>
              <a:rPr lang="en-US" altLang="zh-CN" sz="1800" b="0" i="1" baseline="-25000"/>
              <a:t>1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1756" name="矩形 11"/>
          <p:cNvSpPr>
            <a:spLocks noChangeArrowheads="1"/>
          </p:cNvSpPr>
          <p:nvPr/>
        </p:nvSpPr>
        <p:spPr bwMode="auto">
          <a:xfrm>
            <a:off x="7162800" y="3190875"/>
            <a:ext cx="376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i="1"/>
              <a:t>b</a:t>
            </a:r>
            <a:r>
              <a:rPr lang="en-US" altLang="zh-CN" sz="1800" b="0" i="1" baseline="-25000"/>
              <a:t>2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76300" y="2092325"/>
            <a:ext cx="3829050" cy="1563688"/>
            <a:chOff x="877078" y="2091769"/>
            <a:chExt cx="3829050" cy="1564482"/>
          </a:xfrm>
        </p:grpSpPr>
        <p:graphicFrame>
          <p:nvGraphicFramePr>
            <p:cNvPr id="31761" name="Object 5"/>
            <p:cNvGraphicFramePr>
              <a:graphicFrameLocks noChangeAspect="1"/>
            </p:cNvGraphicFramePr>
            <p:nvPr/>
          </p:nvGraphicFramePr>
          <p:xfrm>
            <a:off x="877078" y="2848213"/>
            <a:ext cx="1676400" cy="808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2" name="公式" r:id="rId9" imgW="660113" imgH="253890" progId="Equation.3">
                    <p:embed/>
                  </p:oleObj>
                </mc:Choice>
                <mc:Fallback>
                  <p:oleObj name="公式" r:id="rId9" imgW="660113" imgH="2538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078" y="2848213"/>
                          <a:ext cx="1676400" cy="808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5"/>
            <p:cNvGraphicFramePr>
              <a:graphicFrameLocks noChangeAspect="1"/>
            </p:cNvGraphicFramePr>
            <p:nvPr/>
          </p:nvGraphicFramePr>
          <p:xfrm>
            <a:off x="877078" y="2091769"/>
            <a:ext cx="38290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公式" r:id="rId11" imgW="1459866" imgH="291973" progId="Equation.3">
                    <p:embed/>
                  </p:oleObj>
                </mc:Choice>
                <mc:Fallback>
                  <p:oleObj name="公式" r:id="rId11" imgW="1459866" imgH="29197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078" y="2091769"/>
                          <a:ext cx="3829050" cy="774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8" name="文本框 2"/>
          <p:cNvSpPr txBox="1">
            <a:spLocks noChangeArrowheads="1"/>
          </p:cNvSpPr>
          <p:nvPr/>
        </p:nvSpPr>
        <p:spPr bwMode="auto">
          <a:xfrm>
            <a:off x="304800" y="1609725"/>
            <a:ext cx="250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求电场强度一般应用：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5006" y="3969543"/>
            <a:ext cx="2178300" cy="561975"/>
            <a:chOff x="145006" y="3969543"/>
            <a:chExt cx="2178300" cy="561975"/>
          </a:xfrm>
        </p:grpSpPr>
        <p:graphicFrame>
          <p:nvGraphicFramePr>
            <p:cNvPr id="1945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42680"/>
                </p:ext>
              </p:extLst>
            </p:nvPr>
          </p:nvGraphicFramePr>
          <p:xfrm>
            <a:off x="794543" y="3969543"/>
            <a:ext cx="1528763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4" name="公式" r:id="rId13" imgW="622030" imgH="228501" progId="Equation.3">
                    <p:embed/>
                  </p:oleObj>
                </mc:Choice>
                <mc:Fallback>
                  <p:oleObj name="公式" r:id="rId13" imgW="622030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543" y="3969543"/>
                          <a:ext cx="1528763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45006" y="408253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板外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38500" y="3974517"/>
            <a:ext cx="2865438" cy="584775"/>
            <a:chOff x="3238500" y="3974517"/>
            <a:chExt cx="2865438" cy="584775"/>
          </a:xfrm>
        </p:grpSpPr>
        <p:graphicFrame>
          <p:nvGraphicFramePr>
            <p:cNvPr id="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057187"/>
                </p:ext>
              </p:extLst>
            </p:nvPr>
          </p:nvGraphicFramePr>
          <p:xfrm>
            <a:off x="3238500" y="3986213"/>
            <a:ext cx="2865438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5" name="Equation" r:id="rId15" imgW="1168200" imgH="228600" progId="Equation.DSMT4">
                    <p:embed/>
                  </p:oleObj>
                </mc:Choice>
                <mc:Fallback>
                  <p:oleObj name="Equation" r:id="rId15" imgW="1168200" imgH="228600" progId="Equation.DSMT4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0" y="3986213"/>
                          <a:ext cx="2865438" cy="560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3911356" y="3974517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+</a:t>
              </a:r>
              <a:endParaRPr lang="zh-CN" altLang="en-US" sz="24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37520" y="4796266"/>
            <a:ext cx="2801937" cy="584775"/>
            <a:chOff x="3137520" y="4796266"/>
            <a:chExt cx="2801937" cy="584775"/>
          </a:xfrm>
        </p:grpSpPr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850068"/>
                </p:ext>
              </p:extLst>
            </p:nvPr>
          </p:nvGraphicFramePr>
          <p:xfrm>
            <a:off x="3137520" y="4817478"/>
            <a:ext cx="2801937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6" name="公式" r:id="rId17" imgW="1143000" imgH="228600" progId="Equation.3">
                    <p:embed/>
                  </p:oleObj>
                </mc:Choice>
                <mc:Fallback>
                  <p:oleObj name="公式" r:id="rId17" imgW="1143000" imgH="228600" progId="Equation.3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520" y="4817478"/>
                          <a:ext cx="2801937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3886200" y="4796266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+</a:t>
              </a:r>
              <a:endParaRPr lang="zh-CN" altLang="en-US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37520" y="5418138"/>
            <a:ext cx="2584450" cy="1057275"/>
            <a:chOff x="3137520" y="5418138"/>
            <a:chExt cx="2584450" cy="1057275"/>
          </a:xfrm>
        </p:grpSpPr>
        <p:graphicFrame>
          <p:nvGraphicFramePr>
            <p:cNvPr id="1945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553237"/>
                </p:ext>
              </p:extLst>
            </p:nvPr>
          </p:nvGraphicFramePr>
          <p:xfrm>
            <a:off x="3137520" y="5418138"/>
            <a:ext cx="2584450" cy="1057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公式" r:id="rId19" imgW="1054080" imgH="431640" progId="Equation.3">
                    <p:embed/>
                  </p:oleObj>
                </mc:Choice>
                <mc:Fallback>
                  <p:oleObj name="公式" r:id="rId19" imgW="105408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520" y="5418138"/>
                          <a:ext cx="2584450" cy="1057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3524250" y="5695950"/>
              <a:ext cx="1847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295775" y="5715000"/>
              <a:ext cx="1847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52561-8D13-4A7B-8C20-1F77938496B8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两块无限大平板，厚度分别为</a:t>
            </a:r>
            <a:r>
              <a:rPr lang="en-US" altLang="zh-CN" sz="2400" b="0" i="1" dirty="0"/>
              <a:t>b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b</a:t>
            </a:r>
            <a:r>
              <a:rPr lang="en-US" altLang="zh-CN" sz="2400" b="0" i="1" baseline="-25000" dirty="0"/>
              <a:t>2</a:t>
            </a:r>
            <a:r>
              <a:rPr lang="en-US" altLang="zh-CN" sz="2400" b="0" i="1" dirty="0"/>
              <a:t> </a:t>
            </a:r>
            <a:r>
              <a:rPr lang="zh-CN" altLang="en-US" sz="2400" dirty="0"/>
              <a:t>，相对介电常数分别为</a:t>
            </a:r>
            <a:r>
              <a:rPr lang="en-US" altLang="zh-CN" sz="2400" b="0" i="1" dirty="0"/>
              <a:t>ε</a:t>
            </a:r>
            <a:r>
              <a:rPr lang="en-US" altLang="zh-CN" sz="2400" b="0" i="1" baseline="-25000" dirty="0"/>
              <a:t>r1</a:t>
            </a:r>
            <a:r>
              <a:rPr lang="en-US" altLang="zh-CN" sz="2400" b="0" dirty="0"/>
              <a:t>, </a:t>
            </a:r>
            <a:r>
              <a:rPr lang="en-US" altLang="zh-CN" sz="2400" b="0" i="1" dirty="0"/>
              <a:t>ε</a:t>
            </a:r>
            <a:r>
              <a:rPr lang="en-US" altLang="zh-CN" sz="2400" b="0" i="1" baseline="-25000" dirty="0"/>
              <a:t>r2</a:t>
            </a:r>
            <a:r>
              <a:rPr lang="en-US" altLang="zh-CN" sz="2400" b="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右边平板中有体密度为</a:t>
            </a:r>
            <a:r>
              <a:rPr lang="en-US" altLang="zh-CN" sz="2400" b="0" i="1" dirty="0"/>
              <a:t>ρ</a:t>
            </a:r>
            <a:r>
              <a:rPr lang="zh-CN" altLang="en-US" sz="2400" dirty="0"/>
              <a:t>的均匀分布自由电荷。求两块板中的电场强度分布。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30275"/>
              </p:ext>
            </p:extLst>
          </p:nvPr>
        </p:nvGraphicFramePr>
        <p:xfrm>
          <a:off x="914400" y="3827462"/>
          <a:ext cx="3444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公式" r:id="rId3" imgW="1549080" imgH="393480" progId="Equation.3">
                  <p:embed/>
                </p:oleObj>
              </mc:Choice>
              <mc:Fallback>
                <p:oleObj name="公式" r:id="rId3" imgW="1549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7462"/>
                        <a:ext cx="3444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6934200" y="1295400"/>
            <a:ext cx="9144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6096000" y="1295400"/>
            <a:ext cx="838200" cy="2286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6248400" y="2101850"/>
          <a:ext cx="531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公式" r:id="rId5" imgW="203024" imgH="215713" progId="Equation.3">
                  <p:embed/>
                </p:oleObj>
              </mc:Choice>
              <mc:Fallback>
                <p:oleObj name="公式" r:id="rId5" imgW="203024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101850"/>
                        <a:ext cx="5318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6"/>
          <p:cNvGraphicFramePr>
            <a:graphicFrameLocks noChangeAspect="1"/>
          </p:cNvGraphicFramePr>
          <p:nvPr/>
        </p:nvGraphicFramePr>
        <p:xfrm>
          <a:off x="7162800" y="2133600"/>
          <a:ext cx="565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公式" r:id="rId7" imgW="215619" imgH="215619" progId="Equation.3">
                  <p:embed/>
                </p:oleObj>
              </mc:Choice>
              <mc:Fallback>
                <p:oleObj name="公式" r:id="rId7" imgW="21561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565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7"/>
          <p:cNvGraphicFramePr>
            <a:graphicFrameLocks noChangeAspect="1"/>
          </p:cNvGraphicFramePr>
          <p:nvPr/>
        </p:nvGraphicFramePr>
        <p:xfrm>
          <a:off x="7245350" y="1514475"/>
          <a:ext cx="400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1514475"/>
                        <a:ext cx="400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7086600" y="2057400"/>
            <a:ext cx="1143000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7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96484"/>
              </p:ext>
            </p:extLst>
          </p:nvPr>
        </p:nvGraphicFramePr>
        <p:xfrm>
          <a:off x="838200" y="1701799"/>
          <a:ext cx="25828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公式" r:id="rId11" imgW="1054100" imgH="431800" progId="Equation.3">
                  <p:embed/>
                </p:oleObj>
              </mc:Choice>
              <mc:Fallback>
                <p:oleObj name="公式" r:id="rId11" imgW="1054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1799"/>
                        <a:ext cx="25828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04877"/>
              </p:ext>
            </p:extLst>
          </p:nvPr>
        </p:nvGraphicFramePr>
        <p:xfrm>
          <a:off x="5427663" y="3994150"/>
          <a:ext cx="268287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公式" r:id="rId13" imgW="1206360" imgH="901440" progId="Equation.3">
                  <p:embed/>
                </p:oleObj>
              </mc:Choice>
              <mc:Fallback>
                <p:oleObj name="公式" r:id="rId13" imgW="120636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994150"/>
                        <a:ext cx="2682875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64697"/>
              </p:ext>
            </p:extLst>
          </p:nvPr>
        </p:nvGraphicFramePr>
        <p:xfrm>
          <a:off x="885825" y="4838699"/>
          <a:ext cx="38417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公式" r:id="rId15" imgW="1726920" imgH="431640" progId="Equation.3">
                  <p:embed/>
                </p:oleObj>
              </mc:Choice>
              <mc:Fallback>
                <p:oleObj name="公式" r:id="rId15" imgW="1726920" imgH="43164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838699"/>
                        <a:ext cx="38417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61337"/>
              </p:ext>
            </p:extLst>
          </p:nvPr>
        </p:nvGraphicFramePr>
        <p:xfrm>
          <a:off x="914400" y="3341687"/>
          <a:ext cx="1892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公式" r:id="rId17" imgW="850680" imgH="215640" progId="Equation.3">
                  <p:embed/>
                </p:oleObj>
              </mc:Choice>
              <mc:Fallback>
                <p:oleObj name="公式" r:id="rId17" imgW="850680" imgH="215640" progId="Equation.3">
                  <p:embed/>
                  <p:pic>
                    <p:nvPicPr>
                      <p:cNvPr id="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1687"/>
                        <a:ext cx="18923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19583 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AA30E-9955-422C-BB2B-154DEE37EE4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83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两共轴导体圆筒，内筒外半径为</a:t>
            </a:r>
            <a:r>
              <a:rPr lang="en-US" altLang="zh-CN" sz="2800" b="0" i="1"/>
              <a:t>R</a:t>
            </a:r>
            <a:r>
              <a:rPr lang="en-US" altLang="zh-CN" sz="2800" b="0" baseline="-25000"/>
              <a:t>1</a:t>
            </a:r>
            <a:r>
              <a:rPr lang="zh-CN" altLang="en-US" sz="2800"/>
              <a:t>，外筒内半径为</a:t>
            </a:r>
            <a:r>
              <a:rPr lang="en-US" altLang="zh-CN" sz="2800" b="0" i="1"/>
              <a:t>R</a:t>
            </a:r>
            <a:r>
              <a:rPr lang="en-US" altLang="zh-CN" sz="2800" b="0" baseline="-25000"/>
              <a:t>2</a:t>
            </a:r>
            <a:r>
              <a:rPr lang="zh-CN" altLang="en-US" sz="2800"/>
              <a:t>（</a:t>
            </a:r>
            <a:r>
              <a:rPr lang="en-US" altLang="zh-CN" sz="2800" b="0" i="1"/>
              <a:t>R</a:t>
            </a:r>
            <a:r>
              <a:rPr lang="en-US" altLang="zh-CN" sz="2800" b="0" baseline="-25000"/>
              <a:t>2</a:t>
            </a:r>
            <a:r>
              <a:rPr lang="en-US" altLang="zh-CN" sz="2800"/>
              <a:t>&lt;</a:t>
            </a:r>
            <a:r>
              <a:rPr lang="en-US" altLang="zh-CN" sz="2800" b="0"/>
              <a:t>2</a:t>
            </a:r>
            <a:r>
              <a:rPr lang="en-US" altLang="zh-CN" sz="2800" b="0" i="1"/>
              <a:t>R</a:t>
            </a:r>
            <a:r>
              <a:rPr lang="en-US" altLang="zh-CN" sz="2800" b="0" baseline="-25000"/>
              <a:t>1</a:t>
            </a:r>
            <a:r>
              <a:rPr lang="zh-CN" altLang="en-US" sz="2800"/>
              <a:t>），其间有两层均匀介质，分界面半径为</a:t>
            </a:r>
            <a:r>
              <a:rPr lang="en-US" altLang="zh-CN" sz="2800" b="0" i="1"/>
              <a:t>a</a:t>
            </a:r>
            <a:r>
              <a:rPr lang="zh-CN" altLang="en-US" sz="2800"/>
              <a:t>，内层绝对介电常数为</a:t>
            </a:r>
            <a:r>
              <a:rPr lang="en-US" altLang="zh-CN" sz="2800" b="0"/>
              <a:t>ε</a:t>
            </a:r>
            <a:r>
              <a:rPr lang="en-US" altLang="zh-CN" sz="2800" b="0" baseline="-25000"/>
              <a:t>1</a:t>
            </a:r>
            <a:r>
              <a:rPr lang="zh-CN" altLang="en-US" sz="2800"/>
              <a:t>，外层绝对介电常数为</a:t>
            </a:r>
            <a:r>
              <a:rPr lang="en-US" altLang="zh-CN" sz="2800" b="0"/>
              <a:t>ε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=ε</a:t>
            </a:r>
            <a:r>
              <a:rPr lang="en-US" altLang="zh-CN" sz="2800" b="0" baseline="-25000"/>
              <a:t>1</a:t>
            </a:r>
            <a:r>
              <a:rPr lang="en-US" altLang="zh-CN" sz="2800" b="0"/>
              <a:t>/2</a:t>
            </a:r>
            <a:r>
              <a:rPr lang="en-US" altLang="zh-CN" sz="2800"/>
              <a:t>,</a:t>
            </a:r>
            <a:r>
              <a:rPr lang="zh-CN" altLang="en-US" sz="2800"/>
              <a:t>两介质的击穿场强都是</a:t>
            </a:r>
            <a:r>
              <a:rPr lang="en-US" altLang="zh-CN" sz="2800" b="0" i="1"/>
              <a:t>E</a:t>
            </a:r>
            <a:r>
              <a:rPr lang="en-US" altLang="zh-CN" sz="2800" b="0" i="1" baseline="-25000"/>
              <a:t>M</a:t>
            </a:r>
            <a:r>
              <a:rPr lang="zh-CN" altLang="en-US" sz="2800"/>
              <a:t>，当电压升高时，哪层电介质先击穿？求证两筒之间所允许的最大电势差。</a:t>
            </a:r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2209800" y="4191000"/>
          <a:ext cx="3352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公式" r:id="rId3" imgW="1206500" imgH="457200" progId="Equation.3">
                  <p:embed/>
                </p:oleObj>
              </mc:Choice>
              <mc:Fallback>
                <p:oleObj name="公式" r:id="rId3" imgW="1206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91000"/>
                        <a:ext cx="3352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Oval 4" descr="浅色下对角线"/>
          <p:cNvSpPr>
            <a:spLocks noChangeArrowheads="1"/>
          </p:cNvSpPr>
          <p:nvPr/>
        </p:nvSpPr>
        <p:spPr bwMode="auto">
          <a:xfrm>
            <a:off x="6553200" y="4114800"/>
            <a:ext cx="2438400" cy="2286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6705600" y="4267200"/>
            <a:ext cx="2133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6945313" y="4462463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8" name="Oval 7" descr="浅色下对角线"/>
          <p:cNvSpPr>
            <a:spLocks noChangeArrowheads="1"/>
          </p:cNvSpPr>
          <p:nvPr/>
        </p:nvSpPr>
        <p:spPr bwMode="auto">
          <a:xfrm>
            <a:off x="7391400" y="4876800"/>
            <a:ext cx="838200" cy="8382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7467600" y="46482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6" imgW="177569" imgH="215619" progId="Equation.3">
                  <p:embed/>
                </p:oleObj>
              </mc:Choice>
              <mc:Fallback>
                <p:oleObj name="公式" r:id="rId6" imgW="177569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6482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7467600" y="5105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7772400" y="5334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2" name="Object 11"/>
          <p:cNvGraphicFramePr>
            <a:graphicFrameLocks noChangeAspect="1"/>
          </p:cNvGraphicFramePr>
          <p:nvPr/>
        </p:nvGraphicFramePr>
        <p:xfrm>
          <a:off x="8153400" y="48006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8" imgW="190335" imgH="215713" progId="Equation.3">
                  <p:embed/>
                </p:oleObj>
              </mc:Choice>
              <mc:Fallback>
                <p:oleObj name="公式" r:id="rId8" imgW="190335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800600"/>
                        <a:ext cx="476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7391400" y="53340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4" name="Object 13"/>
          <p:cNvGraphicFramePr>
            <a:graphicFrameLocks noChangeAspect="1"/>
          </p:cNvGraphicFramePr>
          <p:nvPr/>
        </p:nvGraphicFramePr>
        <p:xfrm>
          <a:off x="7239000" y="5257800"/>
          <a:ext cx="40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公式" r:id="rId10" imgW="126835" imgH="139518" progId="Equation.3">
                  <p:embed/>
                </p:oleObj>
              </mc:Choice>
              <mc:Fallback>
                <p:oleObj name="公式" r:id="rId10" imgW="126835" imgH="1395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257800"/>
                        <a:ext cx="404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21740"/>
          <a:stretch/>
        </p:blipFill>
        <p:spPr>
          <a:xfrm>
            <a:off x="2408249" y="2189014"/>
            <a:ext cx="5211751" cy="1925786"/>
          </a:xfrm>
          <a:prstGeom prst="rect">
            <a:avLst/>
          </a:prstGeom>
        </p:spPr>
      </p:pic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25576-E620-45A3-A916-23618692D50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253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9248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+mj-lt"/>
              </a:rPr>
              <a:t>两共轴导体圆筒，内筒外半径为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，外筒内半径为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（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en-US" altLang="zh-CN" sz="2400" dirty="0">
                <a:latin typeface="+mj-lt"/>
              </a:rPr>
              <a:t>&lt;</a:t>
            </a:r>
            <a:r>
              <a:rPr lang="en-US" altLang="zh-CN" sz="2400" b="0" dirty="0">
                <a:latin typeface="+mj-lt"/>
              </a:rPr>
              <a:t>2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），其间有两层均匀介质，分界面半径为</a:t>
            </a:r>
            <a:r>
              <a:rPr lang="en-US" altLang="zh-CN" sz="2400" b="0" i="1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，内层绝对介电常数为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2</a:t>
            </a:r>
            <a:r>
              <a:rPr lang="en-US" altLang="zh-CN" sz="2400" b="0" dirty="0">
                <a:latin typeface="+mj-lt"/>
              </a:rPr>
              <a:t>=ε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en-US" altLang="zh-CN" sz="2400" b="0" dirty="0">
                <a:latin typeface="+mj-lt"/>
              </a:rPr>
              <a:t>/2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两介质的介电强度（即击穿场强）都是</a:t>
            </a:r>
            <a:r>
              <a:rPr lang="en-US" altLang="zh-CN" sz="2400" b="0" i="1" dirty="0">
                <a:latin typeface="+mj-lt"/>
              </a:rPr>
              <a:t>E</a:t>
            </a:r>
            <a:r>
              <a:rPr lang="en-US" altLang="zh-CN" sz="2400" b="0" i="1" baseline="-25000" dirty="0">
                <a:latin typeface="+mj-lt"/>
              </a:rPr>
              <a:t>M</a:t>
            </a:r>
            <a:r>
              <a:rPr lang="zh-CN" altLang="en-US" sz="2400" dirty="0">
                <a:latin typeface="+mj-lt"/>
              </a:rPr>
              <a:t>，当电压升高时，哪层电介质先击穿？</a:t>
            </a:r>
          </a:p>
        </p:txBody>
      </p:sp>
      <p:sp>
        <p:nvSpPr>
          <p:cNvPr id="36868" name="Oval 3" descr="浅色下对角线"/>
          <p:cNvSpPr>
            <a:spLocks noChangeArrowheads="1"/>
          </p:cNvSpPr>
          <p:nvPr/>
        </p:nvSpPr>
        <p:spPr bwMode="auto">
          <a:xfrm>
            <a:off x="5943600" y="4267200"/>
            <a:ext cx="2438400" cy="22860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6096000" y="4419600"/>
            <a:ext cx="2133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6335713" y="4614863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1" name="Oval 6" descr="浅色下对角线"/>
          <p:cNvSpPr>
            <a:spLocks noChangeArrowheads="1"/>
          </p:cNvSpPr>
          <p:nvPr/>
        </p:nvSpPr>
        <p:spPr bwMode="auto">
          <a:xfrm>
            <a:off x="6781800" y="5029200"/>
            <a:ext cx="838200" cy="8382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6858000" y="48006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Line 8"/>
          <p:cNvSpPr>
            <a:spLocks noChangeShapeType="1"/>
          </p:cNvSpPr>
          <p:nvPr/>
        </p:nvSpPr>
        <p:spPr bwMode="auto">
          <a:xfrm flipH="1" flipV="1">
            <a:off x="6858000" y="5257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7162800" y="548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5" name="Object 10"/>
          <p:cNvGraphicFramePr>
            <a:graphicFrameLocks noChangeAspect="1"/>
          </p:cNvGraphicFramePr>
          <p:nvPr/>
        </p:nvGraphicFramePr>
        <p:xfrm>
          <a:off x="7543800" y="49530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953000"/>
                        <a:ext cx="476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Line 11"/>
          <p:cNvSpPr>
            <a:spLocks noChangeShapeType="1"/>
          </p:cNvSpPr>
          <p:nvPr/>
        </p:nvSpPr>
        <p:spPr bwMode="auto">
          <a:xfrm flipH="1">
            <a:off x="6781800" y="5486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7" name="Object 12"/>
          <p:cNvGraphicFramePr>
            <a:graphicFrameLocks noChangeAspect="1"/>
          </p:cNvGraphicFramePr>
          <p:nvPr/>
        </p:nvGraphicFramePr>
        <p:xfrm>
          <a:off x="6629400" y="5410200"/>
          <a:ext cx="40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公式" r:id="rId9" imgW="126835" imgH="139518" progId="Equation.3">
                  <p:embed/>
                </p:oleObj>
              </mc:Choice>
              <mc:Fallback>
                <p:oleObj name="公式" r:id="rId9" imgW="126835" imgH="1395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404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4"/>
          <p:cNvGraphicFramePr>
            <a:graphicFrameLocks noChangeAspect="1"/>
          </p:cNvGraphicFramePr>
          <p:nvPr/>
        </p:nvGraphicFramePr>
        <p:xfrm>
          <a:off x="1143000" y="4800600"/>
          <a:ext cx="41148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11" imgW="1422400" imgH="431800" progId="Equation.3">
                  <p:embed/>
                </p:oleObj>
              </mc:Choice>
              <mc:Fallback>
                <p:oleObj name="Equation" r:id="rId11" imgW="14224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41148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77807"/>
          <a:stretch/>
        </p:blipFill>
        <p:spPr>
          <a:xfrm>
            <a:off x="884249" y="2189014"/>
            <a:ext cx="1477951" cy="19257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30203" r="37759" b="47976"/>
          <a:stretch/>
        </p:blipFill>
        <p:spPr>
          <a:xfrm>
            <a:off x="2971800" y="2189012"/>
            <a:ext cx="2133600" cy="100186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362200" y="2971800"/>
            <a:ext cx="447675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/>
          <a:srcRect l="62360" r="1" b="47976"/>
          <a:stretch/>
        </p:blipFill>
        <p:spPr>
          <a:xfrm>
            <a:off x="5113332" y="2192186"/>
            <a:ext cx="2506663" cy="1001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25576-E620-45A3-A916-23618692D504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2253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9248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+mj-lt"/>
              </a:rPr>
              <a:t>两共轴导体圆筒，内筒外半径为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，外筒内半径为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（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en-US" altLang="zh-CN" sz="2400" dirty="0">
                <a:latin typeface="+mj-lt"/>
              </a:rPr>
              <a:t>&lt;</a:t>
            </a:r>
            <a:r>
              <a:rPr lang="en-US" altLang="zh-CN" sz="2400" b="0" dirty="0">
                <a:latin typeface="+mj-lt"/>
              </a:rPr>
              <a:t>2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），其间有两层均匀介质，分界面半径为</a:t>
            </a:r>
            <a:r>
              <a:rPr lang="en-US" altLang="zh-CN" sz="2400" b="0" i="1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，内层绝对介电常数为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2</a:t>
            </a:r>
            <a:r>
              <a:rPr lang="en-US" altLang="zh-CN" sz="2400" b="0" dirty="0">
                <a:latin typeface="+mj-lt"/>
              </a:rPr>
              <a:t>=ε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en-US" altLang="zh-CN" sz="2400" b="0" dirty="0">
                <a:latin typeface="+mj-lt"/>
              </a:rPr>
              <a:t>/2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两介质的介电强度（即击穿场强）都是</a:t>
            </a:r>
            <a:r>
              <a:rPr lang="en-US" altLang="zh-CN" sz="2400" b="0" i="1" dirty="0">
                <a:latin typeface="+mj-lt"/>
              </a:rPr>
              <a:t>E</a:t>
            </a:r>
            <a:r>
              <a:rPr lang="en-US" altLang="zh-CN" sz="2400" b="0" i="1" baseline="-25000" dirty="0">
                <a:latin typeface="+mj-lt"/>
              </a:rPr>
              <a:t>M</a:t>
            </a:r>
            <a:r>
              <a:rPr lang="zh-CN" altLang="en-US" sz="2400" dirty="0">
                <a:latin typeface="+mj-lt"/>
              </a:rPr>
              <a:t>，当电压升高时，哪层电介质先击穿？</a:t>
            </a:r>
          </a:p>
        </p:txBody>
      </p:sp>
      <p:sp>
        <p:nvSpPr>
          <p:cNvPr id="36868" name="Oval 3" descr="浅色下对角线"/>
          <p:cNvSpPr>
            <a:spLocks noChangeArrowheads="1"/>
          </p:cNvSpPr>
          <p:nvPr/>
        </p:nvSpPr>
        <p:spPr bwMode="auto">
          <a:xfrm>
            <a:off x="5943600" y="4267200"/>
            <a:ext cx="2438400" cy="22860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6096000" y="4419600"/>
            <a:ext cx="2133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6335713" y="4614863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71" name="Oval 6" descr="浅色下对角线"/>
          <p:cNvSpPr>
            <a:spLocks noChangeArrowheads="1"/>
          </p:cNvSpPr>
          <p:nvPr/>
        </p:nvSpPr>
        <p:spPr bwMode="auto">
          <a:xfrm>
            <a:off x="6781800" y="5029200"/>
            <a:ext cx="838200" cy="8382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6858000" y="48006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公式" r:id="rId4" imgW="177569" imgH="215619" progId="Equation.3">
                  <p:embed/>
                </p:oleObj>
              </mc:Choice>
              <mc:Fallback>
                <p:oleObj name="公式" r:id="rId4" imgW="177569" imgH="215619" progId="Equation.3">
                  <p:embed/>
                  <p:pic>
                    <p:nvPicPr>
                      <p:cNvPr id="368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006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Line 8"/>
          <p:cNvSpPr>
            <a:spLocks noChangeShapeType="1"/>
          </p:cNvSpPr>
          <p:nvPr/>
        </p:nvSpPr>
        <p:spPr bwMode="auto">
          <a:xfrm flipH="1" flipV="1">
            <a:off x="6858000" y="5257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7162800" y="5486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5" name="Object 10"/>
          <p:cNvGraphicFramePr>
            <a:graphicFrameLocks noChangeAspect="1"/>
          </p:cNvGraphicFramePr>
          <p:nvPr/>
        </p:nvGraphicFramePr>
        <p:xfrm>
          <a:off x="7543800" y="49530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368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953000"/>
                        <a:ext cx="476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Line 11"/>
          <p:cNvSpPr>
            <a:spLocks noChangeShapeType="1"/>
          </p:cNvSpPr>
          <p:nvPr/>
        </p:nvSpPr>
        <p:spPr bwMode="auto">
          <a:xfrm flipH="1">
            <a:off x="6781800" y="54864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7" name="Object 12"/>
          <p:cNvGraphicFramePr>
            <a:graphicFrameLocks noChangeAspect="1"/>
          </p:cNvGraphicFramePr>
          <p:nvPr/>
        </p:nvGraphicFramePr>
        <p:xfrm>
          <a:off x="6629400" y="5410200"/>
          <a:ext cx="40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公式" r:id="rId8" imgW="126835" imgH="139518" progId="Equation.3">
                  <p:embed/>
                </p:oleObj>
              </mc:Choice>
              <mc:Fallback>
                <p:oleObj name="公式" r:id="rId8" imgW="126835" imgH="139518" progId="Equation.3">
                  <p:embed/>
                  <p:pic>
                    <p:nvPicPr>
                      <p:cNvPr id="368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404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57063"/>
              </p:ext>
            </p:extLst>
          </p:nvPr>
        </p:nvGraphicFramePr>
        <p:xfrm>
          <a:off x="381000" y="2049462"/>
          <a:ext cx="76962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公式" r:id="rId10" imgW="2984500" imgH="863600" progId="Equation.3">
                  <p:embed/>
                </p:oleObj>
              </mc:Choice>
              <mc:Fallback>
                <p:oleObj name="公式" r:id="rId10" imgW="2984500" imgH="863600" progId="Equation.3">
                  <p:embed/>
                  <p:pic>
                    <p:nvPicPr>
                      <p:cNvPr id="3687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49462"/>
                        <a:ext cx="76962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4"/>
          <p:cNvGraphicFramePr>
            <a:graphicFrameLocks noChangeAspect="1"/>
          </p:cNvGraphicFramePr>
          <p:nvPr/>
        </p:nvGraphicFramePr>
        <p:xfrm>
          <a:off x="1143000" y="4800600"/>
          <a:ext cx="41148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12" imgW="1422400" imgH="431800" progId="Equation.3">
                  <p:embed/>
                </p:oleObj>
              </mc:Choice>
              <mc:Fallback>
                <p:oleObj name="Equation" r:id="rId12" imgW="1422400" imgH="431800" progId="Equation.3">
                  <p:embed/>
                  <p:pic>
                    <p:nvPicPr>
                      <p:cNvPr id="368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41148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7632" y="228020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公式版本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01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92FAF-C9AC-421F-9369-D64FE8BBDB00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7891" name="Oval 3" descr="浅色下对角线"/>
          <p:cNvSpPr>
            <a:spLocks noChangeArrowheads="1"/>
          </p:cNvSpPr>
          <p:nvPr/>
        </p:nvSpPr>
        <p:spPr bwMode="auto">
          <a:xfrm>
            <a:off x="6553200" y="2209800"/>
            <a:ext cx="2438400" cy="22860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6705600" y="2362200"/>
            <a:ext cx="2133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6945313" y="2557463"/>
            <a:ext cx="16764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894" name="Oval 6" descr="浅色下对角线"/>
          <p:cNvSpPr>
            <a:spLocks noChangeArrowheads="1"/>
          </p:cNvSpPr>
          <p:nvPr/>
        </p:nvSpPr>
        <p:spPr bwMode="auto">
          <a:xfrm>
            <a:off x="7391400" y="2971800"/>
            <a:ext cx="838200" cy="8382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7467600" y="27432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4" imgW="177569" imgH="215619" progId="Equation.3">
                  <p:embed/>
                </p:oleObj>
              </mc:Choice>
              <mc:Fallback>
                <p:oleObj name="公式" r:id="rId4" imgW="177569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Line 8"/>
          <p:cNvSpPr>
            <a:spLocks noChangeShapeType="1"/>
          </p:cNvSpPr>
          <p:nvPr/>
        </p:nvSpPr>
        <p:spPr bwMode="auto">
          <a:xfrm flipH="1" flipV="1">
            <a:off x="7467600" y="3200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772400" y="3429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8153400" y="28956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895600"/>
                        <a:ext cx="476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7391400" y="34290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7239000" y="3352800"/>
          <a:ext cx="40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8" imgW="126835" imgH="139518" progId="Equation.3">
                  <p:embed/>
                </p:oleObj>
              </mc:Choice>
              <mc:Fallback>
                <p:oleObj name="公式" r:id="rId8" imgW="126835" imgH="1395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352800"/>
                        <a:ext cx="404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0" y="2084388"/>
          <a:ext cx="64008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10" imgW="2984500" imgH="838200" progId="Equation.3">
                  <p:embed/>
                </p:oleObj>
              </mc:Choice>
              <mc:Fallback>
                <p:oleObj name="公式" r:id="rId10" imgW="2984500" imgH="838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84388"/>
                        <a:ext cx="64008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58750" y="3816350"/>
          <a:ext cx="730885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公式" r:id="rId12" imgW="3238500" imgH="1346200" progId="Equation.3">
                  <p:embed/>
                </p:oleObj>
              </mc:Choice>
              <mc:Fallback>
                <p:oleObj name="公式" r:id="rId12" imgW="3238500" imgH="1346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816350"/>
                        <a:ext cx="730885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14400" y="152400"/>
            <a:ext cx="7924800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+mj-lt"/>
              </a:rPr>
              <a:t>两共轴导体圆筒，内筒外半径为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，外筒内半径为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zh-CN" altLang="en-US" sz="2400" dirty="0">
                <a:latin typeface="+mj-lt"/>
              </a:rPr>
              <a:t>（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i="1" baseline="-25000" dirty="0">
                <a:latin typeface="+mj-lt"/>
              </a:rPr>
              <a:t>2</a:t>
            </a:r>
            <a:r>
              <a:rPr lang="en-US" altLang="zh-CN" sz="2400" dirty="0">
                <a:latin typeface="+mj-lt"/>
              </a:rPr>
              <a:t>&lt;</a:t>
            </a:r>
            <a:r>
              <a:rPr lang="en-US" altLang="zh-CN" sz="2400" b="0" dirty="0">
                <a:latin typeface="+mj-lt"/>
              </a:rPr>
              <a:t>2</a:t>
            </a:r>
            <a:r>
              <a:rPr lang="en-US" altLang="zh-CN" sz="2400" b="0" i="1" dirty="0">
                <a:latin typeface="+mj-lt"/>
              </a:rPr>
              <a:t>R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），其间有两层均匀介质，分界面半径为</a:t>
            </a:r>
            <a:r>
              <a:rPr lang="en-US" altLang="zh-CN" sz="2400" b="0" i="1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，内层绝对介电常数为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，外层绝对介电常数为</a:t>
            </a:r>
            <a:r>
              <a:rPr lang="en-US" altLang="zh-CN" sz="2400" b="0" dirty="0">
                <a:latin typeface="+mj-lt"/>
              </a:rPr>
              <a:t>ε</a:t>
            </a:r>
            <a:r>
              <a:rPr lang="en-US" altLang="zh-CN" sz="2400" b="0" baseline="-25000" dirty="0">
                <a:latin typeface="+mj-lt"/>
              </a:rPr>
              <a:t>2</a:t>
            </a:r>
            <a:r>
              <a:rPr lang="en-US" altLang="zh-CN" sz="2400" b="0" dirty="0">
                <a:latin typeface="+mj-lt"/>
              </a:rPr>
              <a:t>=ε</a:t>
            </a:r>
            <a:r>
              <a:rPr lang="en-US" altLang="zh-CN" sz="2400" b="0" baseline="-25000" dirty="0">
                <a:latin typeface="+mj-lt"/>
              </a:rPr>
              <a:t>1</a:t>
            </a:r>
            <a:r>
              <a:rPr lang="en-US" altLang="zh-CN" sz="2400" b="0" dirty="0">
                <a:latin typeface="+mj-lt"/>
              </a:rPr>
              <a:t>/2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两介质的介电强度（即击穿场强）都是</a:t>
            </a:r>
            <a:r>
              <a:rPr lang="en-US" altLang="zh-CN" sz="2400" b="0" i="1" dirty="0">
                <a:latin typeface="+mj-lt"/>
              </a:rPr>
              <a:t>E</a:t>
            </a:r>
            <a:r>
              <a:rPr lang="en-US" altLang="zh-CN" sz="2400" b="0" i="1" baseline="-25000" dirty="0">
                <a:latin typeface="+mj-lt"/>
              </a:rPr>
              <a:t>M</a:t>
            </a:r>
            <a:r>
              <a:rPr lang="zh-CN" altLang="en-US" sz="2400" dirty="0">
                <a:latin typeface="+mj-lt"/>
              </a:rPr>
              <a:t>，当电压升高时，哪层电介质先击穿？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求两筒之间所允许的最大电势差。</a:t>
            </a:r>
            <a:endParaRPr lang="zh-CN" altLang="en-US" sz="24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4800600"/>
            <a:ext cx="3886200" cy="99060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51275" y="4841875"/>
            <a:ext cx="3886200" cy="99060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6200" y="5849937"/>
            <a:ext cx="1981200" cy="99060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057400" y="5861050"/>
            <a:ext cx="1981200" cy="99060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A64B0-33C7-430C-88DD-48F3A758824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534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有一平行板电容器，板间距离为</a:t>
            </a:r>
            <a:r>
              <a:rPr lang="en-US" altLang="zh-CN" sz="2800"/>
              <a:t>2.0</a:t>
            </a:r>
            <a:r>
              <a:rPr lang="en-US" altLang="zh-CN" sz="2800" i="1"/>
              <a:t>cm</a:t>
            </a:r>
            <a:r>
              <a:rPr lang="zh-CN" altLang="en-US" sz="2800"/>
              <a:t>，其中有一块</a:t>
            </a:r>
            <a:r>
              <a:rPr lang="en-US" altLang="zh-CN" sz="2800"/>
              <a:t>1.0</a:t>
            </a:r>
            <a:r>
              <a:rPr lang="en-US" altLang="zh-CN" sz="2800" i="1"/>
              <a:t>cm</a:t>
            </a:r>
            <a:r>
              <a:rPr lang="zh-CN" altLang="en-US" sz="2800"/>
              <a:t>厚的玻璃（</a:t>
            </a:r>
            <a:r>
              <a:rPr lang="en-US" altLang="zh-CN" sz="2800" i="1"/>
              <a:t>ε</a:t>
            </a:r>
            <a:r>
              <a:rPr lang="en-US" altLang="zh-CN" sz="2800" i="1" baseline="-25000"/>
              <a:t>r </a:t>
            </a:r>
            <a:r>
              <a:rPr lang="en-US" altLang="zh-CN" sz="2800"/>
              <a:t>= 7.0</a:t>
            </a:r>
            <a:r>
              <a:rPr lang="zh-CN" altLang="en-US" sz="2800"/>
              <a:t>，击穿场强为</a:t>
            </a:r>
            <a:r>
              <a:rPr lang="en-US" altLang="zh-CN" sz="2800"/>
              <a:t>2.5×10</a:t>
            </a:r>
            <a:r>
              <a:rPr lang="en-US" altLang="zh-CN" sz="2800" baseline="30000"/>
              <a:t>7</a:t>
            </a:r>
            <a:r>
              <a:rPr lang="en-US" altLang="zh-CN" sz="2800"/>
              <a:t> </a:t>
            </a:r>
            <a:r>
              <a:rPr lang="en-US" altLang="zh-CN" sz="2800" i="1"/>
              <a:t>V/m</a:t>
            </a:r>
            <a:r>
              <a:rPr lang="zh-CN" altLang="en-US" sz="2800"/>
              <a:t>），其余为空气（击穿场强为</a:t>
            </a:r>
            <a:r>
              <a:rPr lang="en-US" altLang="zh-CN" sz="2800"/>
              <a:t>3.0×10</a:t>
            </a:r>
            <a:r>
              <a:rPr lang="en-US" altLang="zh-CN" sz="2800" baseline="30000"/>
              <a:t>6</a:t>
            </a:r>
            <a:r>
              <a:rPr lang="en-US" altLang="zh-CN" sz="2800"/>
              <a:t> </a:t>
            </a:r>
            <a:r>
              <a:rPr lang="en-US" altLang="zh-CN" sz="2800" i="1"/>
              <a:t>V/m</a:t>
            </a:r>
            <a:r>
              <a:rPr lang="zh-CN" altLang="en-US" sz="2800"/>
              <a:t>）。今在两极板间加上</a:t>
            </a:r>
            <a:r>
              <a:rPr lang="en-US" altLang="zh-CN" sz="2800"/>
              <a:t>40</a:t>
            </a:r>
            <a:r>
              <a:rPr lang="en-US" altLang="zh-CN" sz="2800" i="1"/>
              <a:t>kV</a:t>
            </a:r>
            <a:r>
              <a:rPr lang="zh-CN" altLang="en-US" sz="2800"/>
              <a:t>电压，电容器是否被击穿？将玻璃取出，使极板间全部是空气，电容器在上述电压下是否会被击穿？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495675" y="48736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495675" y="60928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505200" y="5486400"/>
            <a:ext cx="26670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8919" name="Object 2"/>
          <p:cNvGraphicFramePr>
            <a:graphicFrameLocks noChangeAspect="1"/>
          </p:cNvGraphicFramePr>
          <p:nvPr/>
        </p:nvGraphicFramePr>
        <p:xfrm>
          <a:off x="4556125" y="4860925"/>
          <a:ext cx="4333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860925"/>
                        <a:ext cx="4333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3"/>
          <p:cNvGraphicFramePr>
            <a:graphicFrameLocks noChangeAspect="1"/>
          </p:cNvGraphicFramePr>
          <p:nvPr/>
        </p:nvGraphicFramePr>
        <p:xfrm>
          <a:off x="4405313" y="5470525"/>
          <a:ext cx="7667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5470525"/>
                        <a:ext cx="7667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505200" y="449262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+ + + + + + + + + + + + + 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3429000" y="6019800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 - - - - - - - - - - - - -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26C04-74C3-44FD-A86F-E4BBEA93A0C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14400" y="0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有一平行板电容器，板间距离为</a:t>
            </a:r>
            <a:r>
              <a:rPr lang="en-US" altLang="zh-CN" sz="2400"/>
              <a:t>2.0</a:t>
            </a:r>
            <a:r>
              <a:rPr lang="en-US" altLang="zh-CN" sz="2400" i="1"/>
              <a:t>cm</a:t>
            </a:r>
            <a:r>
              <a:rPr lang="zh-CN" altLang="en-US" sz="2400"/>
              <a:t>，其中有一块</a:t>
            </a:r>
            <a:r>
              <a:rPr lang="en-US" altLang="zh-CN" sz="2400"/>
              <a:t>1.0</a:t>
            </a:r>
            <a:r>
              <a:rPr lang="en-US" altLang="zh-CN" sz="2400" i="1"/>
              <a:t>cm</a:t>
            </a:r>
            <a:r>
              <a:rPr lang="zh-CN" altLang="en-US" sz="2400"/>
              <a:t>厚的玻璃（</a:t>
            </a:r>
            <a:r>
              <a:rPr lang="en-US" altLang="zh-CN" sz="2400" i="1"/>
              <a:t>ε</a:t>
            </a:r>
            <a:r>
              <a:rPr lang="en-US" altLang="zh-CN" sz="2400" i="1" baseline="-25000"/>
              <a:t>r</a:t>
            </a:r>
            <a:r>
              <a:rPr lang="en-US" altLang="zh-CN" sz="2400"/>
              <a:t>=7.0</a:t>
            </a:r>
            <a:r>
              <a:rPr lang="zh-CN" altLang="en-US" sz="2400"/>
              <a:t>，击穿场强为</a:t>
            </a:r>
            <a:r>
              <a:rPr lang="en-US" altLang="zh-CN" sz="2400"/>
              <a:t>2.5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7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），其余为空气（击穿场强为</a:t>
            </a:r>
            <a:r>
              <a:rPr lang="en-US" altLang="zh-CN" sz="2400"/>
              <a:t>3.0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6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）。今在两极板间加上</a:t>
            </a:r>
            <a:r>
              <a:rPr lang="en-US" altLang="zh-CN" sz="2400"/>
              <a:t>40</a:t>
            </a:r>
            <a:r>
              <a:rPr lang="en-US" altLang="zh-CN" sz="2400" i="1"/>
              <a:t>kV</a:t>
            </a:r>
            <a:r>
              <a:rPr lang="zh-CN" altLang="en-US" sz="2400"/>
              <a:t>电压，电容器是否被击穿？将玻璃取出，使极板间全部是空气，电容器在上述电压下是否会被击穿？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162675" y="26638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62675" y="38830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172200" y="3276600"/>
            <a:ext cx="26670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9943" name="Object 2"/>
          <p:cNvGraphicFramePr>
            <a:graphicFrameLocks noChangeAspect="1"/>
          </p:cNvGraphicFramePr>
          <p:nvPr/>
        </p:nvGraphicFramePr>
        <p:xfrm>
          <a:off x="7223125" y="2651125"/>
          <a:ext cx="4333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2651125"/>
                        <a:ext cx="4333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3"/>
          <p:cNvGraphicFramePr>
            <a:graphicFrameLocks noChangeAspect="1"/>
          </p:cNvGraphicFramePr>
          <p:nvPr/>
        </p:nvGraphicFramePr>
        <p:xfrm>
          <a:off x="7072313" y="3260725"/>
          <a:ext cx="7667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3260725"/>
                        <a:ext cx="7667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6172200" y="228282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+ + + + + + + + + + + + + 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6096000" y="3810000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 - - - - - - - - - - - - - -</a:t>
            </a:r>
          </a:p>
        </p:txBody>
      </p:sp>
      <p:sp>
        <p:nvSpPr>
          <p:cNvPr id="1235980" name="Text Box 12"/>
          <p:cNvSpPr txBox="1">
            <a:spLocks noChangeArrowheads="1"/>
          </p:cNvSpPr>
          <p:nvPr/>
        </p:nvSpPr>
        <p:spPr bwMode="auto">
          <a:xfrm>
            <a:off x="1828800" y="2282825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电场跟介电常数成反比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/>
          <a:srcRect b="64219"/>
          <a:stretch/>
        </p:blipFill>
        <p:spPr>
          <a:xfrm>
            <a:off x="762000" y="2833688"/>
            <a:ext cx="6016067" cy="12049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/>
          <a:srcRect t="35781"/>
          <a:stretch/>
        </p:blipFill>
        <p:spPr>
          <a:xfrm>
            <a:off x="457200" y="4236694"/>
            <a:ext cx="6016067" cy="21625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61631" y="358364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没有自由电荷，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连续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8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26C04-74C3-44FD-A86F-E4BBEA93A0C3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14400" y="0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有一平行板电容器，板间距离为</a:t>
            </a:r>
            <a:r>
              <a:rPr lang="en-US" altLang="zh-CN" sz="2400"/>
              <a:t>2.0</a:t>
            </a:r>
            <a:r>
              <a:rPr lang="en-US" altLang="zh-CN" sz="2400" i="1"/>
              <a:t>cm</a:t>
            </a:r>
            <a:r>
              <a:rPr lang="zh-CN" altLang="en-US" sz="2400"/>
              <a:t>，其中有一块</a:t>
            </a:r>
            <a:r>
              <a:rPr lang="en-US" altLang="zh-CN" sz="2400"/>
              <a:t>1.0</a:t>
            </a:r>
            <a:r>
              <a:rPr lang="en-US" altLang="zh-CN" sz="2400" i="1"/>
              <a:t>cm</a:t>
            </a:r>
            <a:r>
              <a:rPr lang="zh-CN" altLang="en-US" sz="2400"/>
              <a:t>厚的玻璃（</a:t>
            </a:r>
            <a:r>
              <a:rPr lang="en-US" altLang="zh-CN" sz="2400" i="1"/>
              <a:t>ε</a:t>
            </a:r>
            <a:r>
              <a:rPr lang="en-US" altLang="zh-CN" sz="2400" i="1" baseline="-25000"/>
              <a:t>r</a:t>
            </a:r>
            <a:r>
              <a:rPr lang="en-US" altLang="zh-CN" sz="2400"/>
              <a:t>=7.0</a:t>
            </a:r>
            <a:r>
              <a:rPr lang="zh-CN" altLang="en-US" sz="2400"/>
              <a:t>，击穿场强为</a:t>
            </a:r>
            <a:r>
              <a:rPr lang="en-US" altLang="zh-CN" sz="2400"/>
              <a:t>2.5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7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），其余为空气（击穿场强为</a:t>
            </a:r>
            <a:r>
              <a:rPr lang="en-US" altLang="zh-CN" sz="2400"/>
              <a:t>3.0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6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）。今在两极板间加上</a:t>
            </a:r>
            <a:r>
              <a:rPr lang="en-US" altLang="zh-CN" sz="2400"/>
              <a:t>40</a:t>
            </a:r>
            <a:r>
              <a:rPr lang="en-US" altLang="zh-CN" sz="2400" i="1"/>
              <a:t>kV</a:t>
            </a:r>
            <a:r>
              <a:rPr lang="zh-CN" altLang="en-US" sz="2400"/>
              <a:t>电压，电容器是否被击穿？将玻璃取出，使极板间全部是空气，电容器在上述电压下是否会被击穿？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6162675" y="26638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162675" y="38830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172200" y="3276600"/>
            <a:ext cx="26670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9943" name="Object 2"/>
          <p:cNvGraphicFramePr>
            <a:graphicFrameLocks noChangeAspect="1"/>
          </p:cNvGraphicFramePr>
          <p:nvPr/>
        </p:nvGraphicFramePr>
        <p:xfrm>
          <a:off x="7223125" y="2651125"/>
          <a:ext cx="4333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399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2651125"/>
                        <a:ext cx="4333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3"/>
          <p:cNvGraphicFramePr>
            <a:graphicFrameLocks noChangeAspect="1"/>
          </p:cNvGraphicFramePr>
          <p:nvPr/>
        </p:nvGraphicFramePr>
        <p:xfrm>
          <a:off x="7072313" y="3260725"/>
          <a:ext cx="7667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399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3260725"/>
                        <a:ext cx="7667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6172200" y="228282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+ + + + + + + + + + + + + 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6096000" y="3810000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 - - - - - - - - - - - - - -</a:t>
            </a:r>
          </a:p>
        </p:txBody>
      </p:sp>
      <p:graphicFrame>
        <p:nvGraphicFramePr>
          <p:cNvPr id="39947" name="Object 4"/>
          <p:cNvGraphicFramePr>
            <a:graphicFrameLocks noChangeAspect="1"/>
          </p:cNvGraphicFramePr>
          <p:nvPr/>
        </p:nvGraphicFramePr>
        <p:xfrm>
          <a:off x="78582" y="2649538"/>
          <a:ext cx="7389812" cy="41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公式" r:id="rId7" imgW="3175000" imgH="1778000" progId="Equation.3">
                  <p:embed/>
                </p:oleObj>
              </mc:Choice>
              <mc:Fallback>
                <p:oleObj name="公式" r:id="rId7" imgW="3175000" imgH="1778000" progId="Equation.3">
                  <p:embed/>
                  <p:pic>
                    <p:nvPicPr>
                      <p:cNvPr id="399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2" y="2649538"/>
                        <a:ext cx="7389812" cy="413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80" name="Text Box 12"/>
          <p:cNvSpPr txBox="1">
            <a:spLocks noChangeArrowheads="1"/>
          </p:cNvSpPr>
          <p:nvPr/>
        </p:nvSpPr>
        <p:spPr bwMode="auto">
          <a:xfrm>
            <a:off x="1828800" y="2282825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电场跟介电常数成反比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632" y="228020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</a:t>
            </a:r>
            <a:r>
              <a:rPr lang="zh-CN" altLang="en-US" dirty="0" smtClean="0"/>
              <a:t>公式版本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05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5706F-0732-4886-AF3A-D8152831BCC6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115888"/>
            <a:ext cx="8763000" cy="480060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     [</a:t>
            </a:r>
            <a:r>
              <a:rPr lang="zh-CN" altLang="en-US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dirty="0" smtClean="0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均匀极化介质球的电场</a:t>
            </a:r>
            <a:r>
              <a:rPr lang="zh-CN" altLang="en-US" sz="2400" dirty="0" smtClean="0"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</a:rPr>
              <a:t>P230</a:t>
            </a:r>
            <a:r>
              <a:rPr lang="zh-CN" altLang="en-US" sz="2400" dirty="0" smtClean="0">
                <a:latin typeface="宋体" panose="02010600030101010101" pitchFamily="2" charset="-122"/>
              </a:rPr>
              <a:t>）</a:t>
            </a:r>
          </a:p>
          <a:p>
            <a:pPr marL="0" indent="0" algn="just" eaLnBrk="1" hangingPunct="1">
              <a:lnSpc>
                <a:spcPct val="140000"/>
              </a:lnSpc>
              <a:buFontTx/>
              <a:buNone/>
            </a:pPr>
            <a:r>
              <a:rPr lang="zh-CN" altLang="en-US" sz="2000" dirty="0" smtClean="0">
                <a:latin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dirty="0" smtClean="0">
                <a:solidFill>
                  <a:srgbClr val="0066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dirty="0" smtClean="0">
                <a:latin typeface="宋体" panose="02010600030101010101" pitchFamily="2" charset="-122"/>
              </a:rPr>
              <a:t>前面已经求出均匀极化介质球面的极化电荷密度</a:t>
            </a: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>
            <p:extLst/>
          </p:nvPr>
        </p:nvGraphicFramePr>
        <p:xfrm>
          <a:off x="429419" y="2135272"/>
          <a:ext cx="35052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Image" r:id="rId3" imgW="1554878" imgH="1051562" progId="Photoshop.Image.5">
                  <p:embed/>
                </p:oleObj>
              </mc:Choice>
              <mc:Fallback>
                <p:oleObj name="Image" r:id="rId3" imgW="1554878" imgH="1051562" progId="Photoshop.Image.5">
                  <p:embed/>
                  <p:pic>
                    <p:nvPicPr>
                      <p:cNvPr id="348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9" y="2135272"/>
                        <a:ext cx="35052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>
            <p:extLst/>
          </p:nvPr>
        </p:nvGraphicFramePr>
        <p:xfrm>
          <a:off x="3200400" y="1085611"/>
          <a:ext cx="1954526" cy="56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348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85611"/>
                        <a:ext cx="1954526" cy="56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Oval 6"/>
          <p:cNvSpPr>
            <a:spLocks noChangeArrowheads="1"/>
          </p:cNvSpPr>
          <p:nvPr/>
        </p:nvSpPr>
        <p:spPr bwMode="auto">
          <a:xfrm>
            <a:off x="5651500" y="2328863"/>
            <a:ext cx="2592388" cy="23764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5554663" y="2328863"/>
            <a:ext cx="2592387" cy="2376487"/>
          </a:xfrm>
          <a:prstGeom prst="ellipse">
            <a:avLst/>
          </a:prstGeom>
          <a:solidFill>
            <a:srgbClr val="00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568" name="Line 8"/>
          <p:cNvSpPr>
            <a:spLocks noChangeShapeType="1"/>
          </p:cNvSpPr>
          <p:nvPr/>
        </p:nvSpPr>
        <p:spPr bwMode="auto">
          <a:xfrm flipH="1">
            <a:off x="8172450" y="2978150"/>
            <a:ext cx="4318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8569" name="Object 9"/>
          <p:cNvGraphicFramePr>
            <a:graphicFrameLocks noChangeAspect="1"/>
          </p:cNvGraphicFramePr>
          <p:nvPr>
            <p:extLst/>
          </p:nvPr>
        </p:nvGraphicFramePr>
        <p:xfrm>
          <a:off x="8674100" y="2671763"/>
          <a:ext cx="24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公式" r:id="rId7" imgW="76345" imgH="171450" progId="Equation.3">
                  <p:embed/>
                </p:oleObj>
              </mc:Choice>
              <mc:Fallback>
                <p:oleObj name="公式" r:id="rId7" imgW="76345" imgH="171450" progId="Equation.3">
                  <p:embed/>
                  <p:pic>
                    <p:nvPicPr>
                      <p:cNvPr id="1218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4100" y="2671763"/>
                        <a:ext cx="242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0" name="Line 10"/>
          <p:cNvSpPr>
            <a:spLocks noChangeShapeType="1"/>
          </p:cNvSpPr>
          <p:nvPr/>
        </p:nvSpPr>
        <p:spPr bwMode="auto">
          <a:xfrm flipH="1">
            <a:off x="7885113" y="2184400"/>
            <a:ext cx="4318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8571" name="Object 11"/>
          <p:cNvGraphicFramePr>
            <a:graphicFrameLocks noChangeAspect="1"/>
          </p:cNvGraphicFramePr>
          <p:nvPr>
            <p:extLst/>
          </p:nvPr>
        </p:nvGraphicFramePr>
        <p:xfrm>
          <a:off x="7856538" y="1752600"/>
          <a:ext cx="1147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name="公式" r:id="rId9" imgW="409485" imgH="171450" progId="Equation.3">
                  <p:embed/>
                </p:oleObj>
              </mc:Choice>
              <mc:Fallback>
                <p:oleObj name="公式" r:id="rId9" imgW="409485" imgH="171450" progId="Equation.3">
                  <p:embed/>
                  <p:pic>
                    <p:nvPicPr>
                      <p:cNvPr id="1218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1752600"/>
                        <a:ext cx="11477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2" name="Line 12"/>
          <p:cNvSpPr>
            <a:spLocks noChangeShapeType="1"/>
          </p:cNvSpPr>
          <p:nvPr/>
        </p:nvSpPr>
        <p:spPr bwMode="auto">
          <a:xfrm>
            <a:off x="4787900" y="3552825"/>
            <a:ext cx="4176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8573" name="Object 13"/>
          <p:cNvGraphicFramePr>
            <a:graphicFrameLocks noChangeAspect="1"/>
          </p:cNvGraphicFramePr>
          <p:nvPr>
            <p:extLst/>
          </p:nvPr>
        </p:nvGraphicFramePr>
        <p:xfrm>
          <a:off x="1664494" y="4705350"/>
          <a:ext cx="45402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name="公式" r:id="rId11" imgW="2120900" imgH="393700" progId="Equation.3">
                  <p:embed/>
                </p:oleObj>
              </mc:Choice>
              <mc:Fallback>
                <p:oleObj name="公式" r:id="rId11" imgW="2120900" imgH="393700" progId="Equation.3">
                  <p:embed/>
                  <p:pic>
                    <p:nvPicPr>
                      <p:cNvPr id="1218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4705350"/>
                        <a:ext cx="45402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4" name="Line 14"/>
          <p:cNvSpPr>
            <a:spLocks noChangeShapeType="1"/>
          </p:cNvSpPr>
          <p:nvPr/>
        </p:nvSpPr>
        <p:spPr bwMode="auto">
          <a:xfrm flipV="1">
            <a:off x="6948488" y="2832100"/>
            <a:ext cx="28733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575" name="Line 15"/>
          <p:cNvSpPr>
            <a:spLocks noChangeShapeType="1"/>
          </p:cNvSpPr>
          <p:nvPr/>
        </p:nvSpPr>
        <p:spPr bwMode="auto">
          <a:xfrm flipV="1">
            <a:off x="6804025" y="2832100"/>
            <a:ext cx="43180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18576" name="Object 16"/>
          <p:cNvGraphicFramePr>
            <a:graphicFrameLocks noChangeAspect="1"/>
          </p:cNvGraphicFramePr>
          <p:nvPr>
            <p:extLst/>
          </p:nvPr>
        </p:nvGraphicFramePr>
        <p:xfrm>
          <a:off x="7092950" y="2905125"/>
          <a:ext cx="423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公式" r:id="rId13" imgW="126780" imgH="215526" progId="Equation.3">
                  <p:embed/>
                </p:oleObj>
              </mc:Choice>
              <mc:Fallback>
                <p:oleObj name="公式" r:id="rId13" imgW="126780" imgH="215526" progId="Equation.3">
                  <p:embed/>
                  <p:pic>
                    <p:nvPicPr>
                      <p:cNvPr id="12185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05125"/>
                        <a:ext cx="4238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7" name="Object 17"/>
          <p:cNvGraphicFramePr>
            <a:graphicFrameLocks noChangeAspect="1"/>
          </p:cNvGraphicFramePr>
          <p:nvPr>
            <p:extLst/>
          </p:nvPr>
        </p:nvGraphicFramePr>
        <p:xfrm>
          <a:off x="6567488" y="2689225"/>
          <a:ext cx="466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公式" r:id="rId15" imgW="139579" imgH="215713" progId="Equation.3">
                  <p:embed/>
                </p:oleObj>
              </mc:Choice>
              <mc:Fallback>
                <p:oleObj name="公式" r:id="rId15" imgW="139579" imgH="215713" progId="Equation.3">
                  <p:embed/>
                  <p:pic>
                    <p:nvPicPr>
                      <p:cNvPr id="1218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689225"/>
                        <a:ext cx="466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8" name="Object 18"/>
          <p:cNvGraphicFramePr>
            <a:graphicFrameLocks noChangeAspect="1"/>
          </p:cNvGraphicFramePr>
          <p:nvPr/>
        </p:nvGraphicFramePr>
        <p:xfrm>
          <a:off x="1752600" y="5902325"/>
          <a:ext cx="49958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公式" r:id="rId17" imgW="2260600" imgH="431800" progId="Equation.3">
                  <p:embed/>
                </p:oleObj>
              </mc:Choice>
              <mc:Fallback>
                <p:oleObj name="公式" r:id="rId17" imgW="2260600" imgH="431800" progId="Equation.3">
                  <p:embed/>
                  <p:pic>
                    <p:nvPicPr>
                      <p:cNvPr id="1218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902325"/>
                        <a:ext cx="49958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79" name="Rectangle 19"/>
          <p:cNvSpPr>
            <a:spLocks noChangeArrowheads="1"/>
          </p:cNvSpPr>
          <p:nvPr/>
        </p:nvSpPr>
        <p:spPr bwMode="auto">
          <a:xfrm rot="2700000">
            <a:off x="7812882" y="2761456"/>
            <a:ext cx="215900" cy="714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607" y="1567935"/>
            <a:ext cx="793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把介质球看成两个均匀带有等量相反电荷的球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具有微小偏移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地重叠在一起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5556333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两个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球的内部电场叠加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253" y="4627346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r1: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正电荷球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负电荷球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8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1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  <p:bldP spid="1218567" grpId="0" animBg="1"/>
      <p:bldP spid="121857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DCC5B3-0A07-4A83-B681-2A8C1EEF0922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96000" y="28924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0" y="4111625"/>
            <a:ext cx="26670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7239000" y="3273425"/>
          <a:ext cx="4333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73425"/>
                        <a:ext cx="4333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105525" y="251142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+ + + + + + + + + + + + + 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029325" y="4038600"/>
            <a:ext cx="288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- - - - - - - - - - - - - - -</a:t>
            </a:r>
          </a:p>
        </p:txBody>
      </p:sp>
      <p:graphicFrame>
        <p:nvGraphicFramePr>
          <p:cNvPr id="40968" name="Object 3"/>
          <p:cNvGraphicFramePr>
            <a:graphicFrameLocks noChangeAspect="1"/>
          </p:cNvGraphicFramePr>
          <p:nvPr/>
        </p:nvGraphicFramePr>
        <p:xfrm>
          <a:off x="1066800" y="4724400"/>
          <a:ext cx="6640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5" imgW="2476500" imgH="393700" progId="Equation.3">
                  <p:embed/>
                </p:oleObj>
              </mc:Choice>
              <mc:Fallback>
                <p:oleObj name="公式" r:id="rId5" imgW="2476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6640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914400" y="225425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有一平行板电容器，板间距离为</a:t>
            </a:r>
            <a:r>
              <a:rPr lang="en-US" altLang="zh-CN" sz="2400"/>
              <a:t>2.0</a:t>
            </a:r>
            <a:r>
              <a:rPr lang="en-US" altLang="zh-CN" sz="2400" i="1"/>
              <a:t>cm</a:t>
            </a:r>
            <a:r>
              <a:rPr lang="zh-CN" altLang="en-US" sz="2400"/>
              <a:t>，其中有一块</a:t>
            </a:r>
            <a:r>
              <a:rPr lang="en-US" altLang="zh-CN" sz="2400"/>
              <a:t>1.0</a:t>
            </a:r>
            <a:r>
              <a:rPr lang="en-US" altLang="zh-CN" sz="2400" i="1"/>
              <a:t>cm</a:t>
            </a:r>
            <a:r>
              <a:rPr lang="zh-CN" altLang="en-US" sz="2400"/>
              <a:t>厚的玻璃（</a:t>
            </a:r>
            <a:r>
              <a:rPr lang="en-US" altLang="zh-CN" sz="2400" i="1"/>
              <a:t>ε</a:t>
            </a:r>
            <a:r>
              <a:rPr lang="en-US" altLang="zh-CN" sz="2400" i="1" baseline="-25000"/>
              <a:t>r</a:t>
            </a:r>
            <a:r>
              <a:rPr lang="en-US" altLang="zh-CN" sz="2400"/>
              <a:t>=7.0</a:t>
            </a:r>
            <a:r>
              <a:rPr lang="zh-CN" altLang="en-US" sz="2400"/>
              <a:t>，击穿场强为</a:t>
            </a:r>
            <a:r>
              <a:rPr lang="en-US" altLang="zh-CN" sz="2400"/>
              <a:t>2.5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7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），其余为空气（击穿场强为</a:t>
            </a:r>
            <a:r>
              <a:rPr lang="en-US" altLang="zh-CN" sz="2400"/>
              <a:t>3.0</a:t>
            </a:r>
            <a:r>
              <a:rPr lang="en-US" altLang="zh-CN" sz="2400">
                <a:latin typeface="Arial" panose="020B0604020202020204" pitchFamily="34" charset="0"/>
              </a:rPr>
              <a:t>×10</a:t>
            </a:r>
            <a:r>
              <a:rPr lang="en-US" altLang="zh-CN" sz="2400" baseline="30000">
                <a:latin typeface="Arial" panose="020B0604020202020204" pitchFamily="34" charset="0"/>
              </a:rPr>
              <a:t>6</a:t>
            </a:r>
            <a:r>
              <a:rPr lang="en-US" altLang="zh-CN" sz="2400"/>
              <a:t> </a:t>
            </a:r>
            <a:r>
              <a:rPr lang="en-US" altLang="zh-CN" sz="2400" i="1"/>
              <a:t>V/m</a:t>
            </a:r>
            <a:r>
              <a:rPr lang="zh-CN" altLang="en-US" sz="2400"/>
              <a:t>）。今在两极板间加上</a:t>
            </a:r>
            <a:r>
              <a:rPr lang="en-US" altLang="zh-CN" sz="2400"/>
              <a:t>40</a:t>
            </a:r>
            <a:r>
              <a:rPr lang="en-US" altLang="zh-CN" sz="2400" i="1"/>
              <a:t>kV</a:t>
            </a:r>
            <a:r>
              <a:rPr lang="zh-CN" altLang="en-US" sz="2400"/>
              <a:t>电压，电容器是否被击穿？将玻璃取出，使极板间全部是空气，电容器在上述电压下是否会被击穿？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end.</a:t>
            </a:r>
            <a:endParaRPr lang="zh-CN" alt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45BCE-E0BD-429D-87D4-B08E3746FA56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78921-B98C-4F02-A36E-CCE1AE37CCCD}" type="slidenum">
              <a:rPr lang="en-US" altLang="zh-CN" sz="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800" b="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P287: 3</a:t>
            </a:r>
            <a:r>
              <a:rPr lang="zh-CN" altLang="en-US" smtClean="0"/>
              <a:t>、</a:t>
            </a: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6F02DC-D81D-4CBC-81EF-C3C35C309A1C}" type="slidenum"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476375" y="404813"/>
            <a:ext cx="6624638" cy="61928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258888" y="404813"/>
            <a:ext cx="6624637" cy="6192837"/>
          </a:xfrm>
          <a:prstGeom prst="ellipse">
            <a:avLst/>
          </a:prstGeom>
          <a:solidFill>
            <a:srgbClr val="00FF00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881938" y="3051175"/>
          <a:ext cx="2428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公式" r:id="rId3" imgW="76345" imgH="171450" progId="Equation.3">
                  <p:embed/>
                </p:oleObj>
              </mc:Choice>
              <mc:Fallback>
                <p:oleObj name="公式" r:id="rId3" imgW="76345" imgH="17145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051175"/>
                        <a:ext cx="2428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996238" y="2276475"/>
          <a:ext cx="11477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公式" r:id="rId5" imgW="409485" imgH="171450" progId="Equation.3">
                  <p:embed/>
                </p:oleObj>
              </mc:Choice>
              <mc:Fallback>
                <p:oleObj name="公式" r:id="rId5" imgW="409485" imgH="17145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276475"/>
                        <a:ext cx="1147762" cy="485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84213" y="3500438"/>
            <a:ext cx="828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>
            <a:off x="7380288" y="191611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49" name="Object 10"/>
          <p:cNvGraphicFramePr>
            <a:graphicFrameLocks noChangeAspect="1"/>
          </p:cNvGraphicFramePr>
          <p:nvPr/>
        </p:nvGraphicFramePr>
        <p:xfrm>
          <a:off x="7378700" y="1395413"/>
          <a:ext cx="242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公式" r:id="rId7" imgW="76345" imgH="171450" progId="Equation.3">
                  <p:embed/>
                </p:oleObj>
              </mc:Choice>
              <mc:Fallback>
                <p:oleObj name="公式" r:id="rId7" imgW="76345" imgH="171450" progId="Equation.3">
                  <p:embed/>
                  <p:pic>
                    <p:nvPicPr>
                      <p:cNvPr id="358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395413"/>
                        <a:ext cx="242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11"/>
          <p:cNvSpPr>
            <a:spLocks noChangeShapeType="1"/>
          </p:cNvSpPr>
          <p:nvPr/>
        </p:nvSpPr>
        <p:spPr bwMode="auto">
          <a:xfrm flipH="1">
            <a:off x="4716463" y="1916113"/>
            <a:ext cx="2951162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5851" name="Object 12"/>
          <p:cNvGraphicFramePr>
            <a:graphicFrameLocks noChangeAspect="1"/>
          </p:cNvGraphicFramePr>
          <p:nvPr/>
        </p:nvGraphicFramePr>
        <p:xfrm>
          <a:off x="5651500" y="2852738"/>
          <a:ext cx="4746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358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52738"/>
                        <a:ext cx="47466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 flipH="1" flipV="1">
            <a:off x="7667625" y="2060575"/>
            <a:ext cx="6492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7467600" y="1927225"/>
            <a:ext cx="215900" cy="73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85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172200" y="5105400"/>
            <a:ext cx="838200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9007B-4BD1-4C53-9570-7C25AA40B3C1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143000"/>
            <a:ext cx="8686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介质球内所有点上的场强，事实上都有这个数值和取向，即球内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球面上的电荷分布构成一个宏观电偶极子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.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由于球内极化强度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是常矢量，故根据定义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(4.1-1)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，这宏观电偶极子的电矩矢量为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                                          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 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这意味着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极化介质球在其外部产生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电偶极场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，即球外区域由这个电偶极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矩产生的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电势和场强分别是（见教材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P92-93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2819400" y="3352800"/>
          <a:ext cx="2362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公式" r:id="rId3" imgW="1307880" imgH="419040" progId="Equation.3">
                  <p:embed/>
                </p:oleObj>
              </mc:Choice>
              <mc:Fallback>
                <p:oleObj name="公式" r:id="rId3" imgW="1307880" imgH="419040" progId="Equation.3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362200" cy="755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/>
          </p:nvPr>
        </p:nvGraphicFramePr>
        <p:xfrm>
          <a:off x="3287713" y="1600200"/>
          <a:ext cx="15573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公式" r:id="rId5" imgW="787320" imgH="431640" progId="Equation.3">
                  <p:embed/>
                </p:oleObj>
              </mc:Choice>
              <mc:Fallback>
                <p:oleObj name="公式" r:id="rId5" imgW="787320" imgH="43164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1600200"/>
                        <a:ext cx="1557337" cy="676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2819400" y="4267200"/>
          <a:ext cx="2743200" cy="58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公式" r:id="rId7" imgW="1828800" imgH="393700" progId="Equation.3">
                  <p:embed/>
                </p:oleObj>
              </mc:Choice>
              <mc:Fallback>
                <p:oleObj name="公式" r:id="rId7" imgW="1828800" imgH="39370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743200" cy="58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7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冲动型模板">
  <a:themeElements>
    <a:clrScheme name="冲动型模板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20107</TotalTime>
  <Words>3854</Words>
  <Application>Microsoft Office PowerPoint</Application>
  <PresentationFormat>全屏显示(4:3)</PresentationFormat>
  <Paragraphs>475</Paragraphs>
  <Slides>72</Slides>
  <Notes>5</Notes>
  <HiddenSlides>14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黑体</vt:lpstr>
      <vt:lpstr>宋体</vt:lpstr>
      <vt:lpstr>AcmoSSK</vt:lpstr>
      <vt:lpstr>Arial</vt:lpstr>
      <vt:lpstr>Symbol</vt:lpstr>
      <vt:lpstr>Times New Roman</vt:lpstr>
      <vt:lpstr>中大模板</vt:lpstr>
      <vt:lpstr>冲动型模板</vt:lpstr>
      <vt:lpstr>1_中大模板</vt:lpstr>
      <vt:lpstr>2_中大模板</vt:lpstr>
      <vt:lpstr>Equation.3</vt:lpstr>
      <vt:lpstr>Image</vt:lpstr>
      <vt:lpstr>公式</vt:lpstr>
      <vt:lpstr>Equation</vt:lpstr>
      <vt:lpstr>文档</vt:lpstr>
      <vt:lpstr>MathType 7.0 Equation</vt:lpstr>
      <vt:lpstr>《电磁学》 电位移矢量</vt:lpstr>
      <vt:lpstr>二、极化强度与极化电荷     ( 教材P181)</vt:lpstr>
      <vt:lpstr>     设介质单位体积内含n个分子，每个分子的电偶极矩为p =q l ，按定义(4.1-1)，极化强度就是                                                                                                   (4.1-2)</vt:lpstr>
      <vt:lpstr>      我们将此式对介质内任一闭合曲面S 积分，便有                                                                                                (4.1-3) </vt:lpstr>
      <vt:lpstr>极化电荷在介质表面的分布（教材P184）.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两类电荷</vt:lpstr>
      <vt:lpstr>小结</vt:lpstr>
      <vt:lpstr>4.电位移矢量和介质的极化响应（P232）</vt:lpstr>
      <vt:lpstr>PowerPoint 演示文稿</vt:lpstr>
      <vt:lpstr>                                                                                                 (4.1-24)                                                                                                                                                                                                   (4.1-25) </vt:lpstr>
      <vt:lpstr>PowerPoint 演示文稿</vt:lpstr>
      <vt:lpstr>各向同性的线性电介质 （linear isotropic dielectrics）          对于内部结构为各向同性的线性电介质，在外场不是太强时，实验给出其内部的极化强度P和总场强E 是线性关系：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虽然高斯定理   中，没有明显地包含着极化电荷. 但任一点上，总电场强度E 都与电位移D 存在着确定的关系，而总场强E一般地是自由电荷qf和极化电荷qp共同产生的，因此，电位移D一般地与自由电荷qf和极化电荷qp都有关.</vt:lpstr>
      <vt:lpstr>        某些各向同性的电介质的相对介电常数和介电强度——即击穿场强</vt:lpstr>
      <vt:lpstr>PowerPoint 演示文稿</vt:lpstr>
      <vt:lpstr>PowerPoint 演示文稿</vt:lpstr>
      <vt:lpstr>回顾</vt:lpstr>
      <vt:lpstr>PowerPoint 演示文稿</vt:lpstr>
      <vt:lpstr>          [例]无限大平行板电容器填满了极化率为ce的均匀电介质，两金属极板上的自由电荷密度为±sf.，极板间的距离为d ，求</vt:lpstr>
      <vt:lpstr>PowerPoint 演示文稿</vt:lpstr>
      <vt:lpstr>极化电荷产生的电场</vt:lpstr>
      <vt:lpstr>方法二:利用高斯定理（教材p193）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电介质受静电场作用:电介质极化</vt:lpstr>
      <vt:lpstr>2、极化强度与极化电荷     ( 教材P181)</vt:lpstr>
      <vt:lpstr>极化电荷在介质体内及表面的分布（教材P184）.</vt:lpstr>
      <vt:lpstr>3.极化电荷的电场    （P229）</vt:lpstr>
      <vt:lpstr>PowerPoint 演示文稿</vt:lpstr>
      <vt:lpstr>                                                </vt:lpstr>
      <vt:lpstr>PowerPoint 演示文稿</vt:lpstr>
      <vt:lpstr>4.电位移矢量和介质的极化响应（P232）</vt:lpstr>
      <vt:lpstr>4.电位移矢量和介质的极化响应（P232）</vt:lpstr>
      <vt:lpstr>PowerPoint 演示文稿</vt:lpstr>
      <vt:lpstr>PowerPoint 演示文稿</vt:lpstr>
      <vt:lpstr>                                                                                                 (4.1-24)                                                                                                                                                                                                   (4.1-25) </vt:lpstr>
      <vt:lpstr>各向同性的线性电介质 （linear isotropic dielectrics）          对于内部结构为各向同性的线性电介质，在外场不是太强时，实验给出其内部的极化强度P和总场强E 是线性关系：  </vt:lpstr>
      <vt:lpstr>PowerPoint 演示文稿</vt:lpstr>
      <vt:lpstr>PowerPoint 演示文稿</vt:lpstr>
      <vt:lpstr>解决问题的基本“丝路”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end.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 GUO</dc:creator>
  <cp:lastModifiedBy>GUO DH</cp:lastModifiedBy>
  <cp:revision>1636</cp:revision>
  <cp:lastPrinted>1601-01-01T00:00:00Z</cp:lastPrinted>
  <dcterms:created xsi:type="dcterms:W3CDTF">1601-01-01T00:00:00Z</dcterms:created>
  <dcterms:modified xsi:type="dcterms:W3CDTF">2019-04-15T16:00:32Z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