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313" r:id="rId2"/>
    <p:sldId id="315" r:id="rId3"/>
    <p:sldId id="369" r:id="rId4"/>
    <p:sldId id="370" r:id="rId5"/>
    <p:sldId id="316" r:id="rId6"/>
    <p:sldId id="334" r:id="rId7"/>
    <p:sldId id="318" r:id="rId8"/>
    <p:sldId id="319" r:id="rId9"/>
    <p:sldId id="379" r:id="rId10"/>
    <p:sldId id="380" r:id="rId11"/>
    <p:sldId id="349" r:id="rId12"/>
    <p:sldId id="350" r:id="rId13"/>
    <p:sldId id="352" r:id="rId14"/>
    <p:sldId id="335" r:id="rId15"/>
    <p:sldId id="320" r:id="rId16"/>
    <p:sldId id="314" r:id="rId17"/>
    <p:sldId id="381" r:id="rId18"/>
    <p:sldId id="321" r:id="rId19"/>
    <p:sldId id="332" r:id="rId20"/>
    <p:sldId id="322" r:id="rId21"/>
    <p:sldId id="323" r:id="rId22"/>
    <p:sldId id="383" r:id="rId23"/>
    <p:sldId id="384" r:id="rId24"/>
    <p:sldId id="378" r:id="rId25"/>
    <p:sldId id="371" r:id="rId26"/>
    <p:sldId id="372" r:id="rId27"/>
    <p:sldId id="385" r:id="rId28"/>
    <p:sldId id="386" r:id="rId29"/>
    <p:sldId id="336" r:id="rId30"/>
    <p:sldId id="324" r:id="rId31"/>
    <p:sldId id="365" r:id="rId32"/>
    <p:sldId id="366" r:id="rId33"/>
    <p:sldId id="367" r:id="rId34"/>
    <p:sldId id="325" r:id="rId35"/>
    <p:sldId id="327" r:id="rId36"/>
    <p:sldId id="337" r:id="rId37"/>
    <p:sldId id="338" r:id="rId38"/>
    <p:sldId id="353" r:id="rId39"/>
    <p:sldId id="326" r:id="rId40"/>
    <p:sldId id="382" r:id="rId41"/>
    <p:sldId id="328" r:id="rId42"/>
    <p:sldId id="339" r:id="rId43"/>
    <p:sldId id="368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0033CC"/>
    <a:srgbClr val="FF0000"/>
    <a:srgbClr val="FF9900"/>
    <a:srgbClr val="FF00FF"/>
    <a:srgbClr val="FFFFFF"/>
    <a:srgbClr val="006600"/>
    <a:srgbClr val="792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7055" autoAdjust="0"/>
  </p:normalViewPr>
  <p:slideViewPr>
    <p:cSldViewPr>
      <p:cViewPr varScale="1">
        <p:scale>
          <a:sx n="87" d="100"/>
          <a:sy n="87" d="100"/>
        </p:scale>
        <p:origin x="1167" y="7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57.wmf"/><Relationship Id="rId3" Type="http://schemas.openxmlformats.org/officeDocument/2006/relationships/image" Target="../media/image62.wmf"/><Relationship Id="rId7" Type="http://schemas.openxmlformats.org/officeDocument/2006/relationships/image" Target="../media/image68.wmf"/><Relationship Id="rId12" Type="http://schemas.openxmlformats.org/officeDocument/2006/relationships/image" Target="../media/image56.wmf"/><Relationship Id="rId2" Type="http://schemas.openxmlformats.org/officeDocument/2006/relationships/image" Target="../media/image61.wmf"/><Relationship Id="rId1" Type="http://schemas.openxmlformats.org/officeDocument/2006/relationships/image" Target="../media/image59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60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8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100.wmf"/><Relationship Id="rId7" Type="http://schemas.openxmlformats.org/officeDocument/2006/relationships/image" Target="../media/image93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6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4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7.wmf"/><Relationship Id="rId1" Type="http://schemas.openxmlformats.org/officeDocument/2006/relationships/image" Target="../media/image21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wmf"/><Relationship Id="rId16" Type="http://schemas.openxmlformats.org/officeDocument/2006/relationships/image" Target="../media/image48.wmf"/><Relationship Id="rId1" Type="http://schemas.openxmlformats.org/officeDocument/2006/relationships/image" Target="../media/image33.w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AD6232B-6EFF-4B65-9A13-03BDED94AC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电流密度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232B-6EFF-4B65-9A13-03BDED94AC4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63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Ds</a:t>
            </a:r>
            <a:r>
              <a:rPr lang="zh-CN" altLang="en-US" dirty="0" smtClean="0"/>
              <a:t>的方向：垂直面的方向、与正电荷运动的方向一致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232B-6EFF-4B65-9A13-03BDED94AC4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03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猜一个数量级先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232B-6EFF-4B65-9A13-03BDED94AC4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46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稳恒电流的条件：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232B-6EFF-4B65-9A13-03BDED94AC4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50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非静电力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静电力（环路积分定理）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232B-6EFF-4B65-9A13-03BDED94AC4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29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对非稳恒的情况也成立。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232B-6EFF-4B65-9A13-03BDED94AC4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26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E*</a:t>
            </a:r>
            <a:r>
              <a:rPr lang="en-US" altLang="zh-CN" dirty="0" err="1" smtClean="0"/>
              <a:t>dS</a:t>
            </a:r>
            <a:r>
              <a:rPr lang="zh-CN" altLang="en-US" dirty="0" smtClean="0"/>
              <a:t>根据高斯定理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232B-6EFF-4B65-9A13-03BDED94AC4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23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当今超导温度最高的材料约为</a:t>
            </a:r>
            <a:r>
              <a:rPr lang="en-US" altLang="zh-CN" dirty="0" smtClean="0"/>
              <a:t>160K</a:t>
            </a:r>
            <a:r>
              <a:rPr lang="zh-CN" altLang="en-US" dirty="0" smtClean="0"/>
              <a:t>，约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万个大气压下</a:t>
            </a:r>
            <a:r>
              <a:rPr lang="en-US" altLang="zh-CN" dirty="0" smtClean="0"/>
              <a:t>H2S</a:t>
            </a:r>
            <a:r>
              <a:rPr lang="zh-CN" altLang="en-US" dirty="0" smtClean="0"/>
              <a:t>的超导温度</a:t>
            </a:r>
            <a:r>
              <a:rPr lang="en-US" altLang="zh-CN" dirty="0" smtClean="0"/>
              <a:t>203K</a:t>
            </a:r>
            <a:r>
              <a:rPr lang="zh-CN" altLang="en-US" dirty="0" smtClean="0"/>
              <a:t>。。。超导的另一个现象：麦斯纳效应（完全抗磁性）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311657-91F1-4574-8E32-EE408E1442DE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 b="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j-lt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88200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B6022-4379-4C88-BD40-C02905A35B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82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CA7DC-86EB-452C-8C59-4D34482788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91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47A80-4220-4628-B68B-3E2DB856E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4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DC65-FD39-4A6F-A931-D2BBA7E76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4CC2A-559E-4F59-9162-D51591BE5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66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30D67-58CF-4C20-B7B5-CFD5DF388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60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5AF0E-A82F-4069-9BB2-FE4BA1035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9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11F0-8F7F-4CA7-AB1E-71A0403B83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50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512F-B8C4-4959-B536-A30DB49D2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99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99747-055B-4AE9-93C2-76C4688E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56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/>
            </a:lvl1pPr>
          </a:lstStyle>
          <a:p>
            <a:pPr>
              <a:defRPr/>
            </a:pPr>
            <a:fld id="{BF16ACFD-544C-4739-9BA2-B517A8B8D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47.e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2.emf"/><Relationship Id="rId32" Type="http://schemas.openxmlformats.org/officeDocument/2006/relationships/image" Target="../media/image46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4.emf"/><Relationship Id="rId36" Type="http://schemas.openxmlformats.org/officeDocument/2006/relationships/image" Target="../media/image48.w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49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5.emf"/><Relationship Id="rId35" Type="http://schemas.openxmlformats.org/officeDocument/2006/relationships/oleObject" Target="../embeddings/oleObject51.bin"/><Relationship Id="rId8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11" Type="http://schemas.openxmlformats.org/officeDocument/2006/relationships/image" Target="../media/image53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5.bin"/><Relationship Id="rId22" Type="http://schemas.openxmlformats.org/officeDocument/2006/relationships/image" Target="../media/image64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5.bin"/><Relationship Id="rId18" Type="http://schemas.openxmlformats.org/officeDocument/2006/relationships/image" Target="../media/image69.wmf"/><Relationship Id="rId26" Type="http://schemas.openxmlformats.org/officeDocument/2006/relationships/oleObject" Target="../embeddings/oleObject83.bin"/><Relationship Id="rId21" Type="http://schemas.openxmlformats.org/officeDocument/2006/relationships/oleObject" Target="../embeddings/oleObject79.bin"/><Relationship Id="rId34" Type="http://schemas.openxmlformats.org/officeDocument/2006/relationships/oleObject" Target="../embeddings/oleObject87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7.bin"/><Relationship Id="rId25" Type="http://schemas.openxmlformats.org/officeDocument/2006/relationships/image" Target="../media/image71.wmf"/><Relationship Id="rId33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image" Target="../media/image5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4.bin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37" Type="http://schemas.openxmlformats.org/officeDocument/2006/relationships/oleObject" Target="../embeddings/oleObject89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1.bin"/><Relationship Id="rId28" Type="http://schemas.openxmlformats.org/officeDocument/2006/relationships/oleObject" Target="../embeddings/oleObject84.bin"/><Relationship Id="rId36" Type="http://schemas.openxmlformats.org/officeDocument/2006/relationships/image" Target="../media/image60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8.bin"/><Relationship Id="rId31" Type="http://schemas.openxmlformats.org/officeDocument/2006/relationships/image" Target="../media/image57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7.wmf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85.bin"/><Relationship Id="rId35" Type="http://schemas.openxmlformats.org/officeDocument/2006/relationships/oleObject" Target="../embeddings/oleObject88.bin"/><Relationship Id="rId8" Type="http://schemas.openxmlformats.org/officeDocument/2006/relationships/image" Target="../media/image62.wmf"/><Relationship Id="rId3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76.png"/><Relationship Id="rId5" Type="http://schemas.openxmlformats.org/officeDocument/2006/relationships/image" Target="../media/image17.wmf"/><Relationship Id="rId10" Type="http://schemas.openxmlformats.org/officeDocument/2006/relationships/image" Target="../media/image75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0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93.wmf"/><Relationship Id="rId26" Type="http://schemas.openxmlformats.org/officeDocument/2006/relationships/oleObject" Target="../embeddings/oleObject113.bin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29" Type="http://schemas.openxmlformats.org/officeDocument/2006/relationships/image" Target="../media/image8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96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oleObject" Target="../embeddings/oleObject98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Relationship Id="rId27" Type="http://schemas.openxmlformats.org/officeDocument/2006/relationships/image" Target="../media/image9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94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9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0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1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26.wmf"/><Relationship Id="rId3" Type="http://schemas.openxmlformats.org/officeDocument/2006/relationships/image" Target="../media/image127.png"/><Relationship Id="rId7" Type="http://schemas.openxmlformats.org/officeDocument/2006/relationships/image" Target="../media/image121.wmf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3.bin"/><Relationship Id="rId5" Type="http://schemas.openxmlformats.org/officeDocument/2006/relationships/image" Target="../media/image120.wmf"/><Relationship Id="rId15" Type="http://schemas.openxmlformats.org/officeDocument/2006/relationships/oleObject" Target="../embeddings/oleObject145.bin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22.wmf"/><Relationship Id="rId14" Type="http://schemas.openxmlformats.org/officeDocument/2006/relationships/image" Target="../media/image12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3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5" Type="http://schemas.openxmlformats.org/officeDocument/2006/relationships/image" Target="../media/image133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5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3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3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3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gi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5.wmf"/><Relationship Id="rId11" Type="http://schemas.openxmlformats.org/officeDocument/2006/relationships/image" Target="../media/image141.wmf"/><Relationship Id="rId5" Type="http://schemas.openxmlformats.org/officeDocument/2006/relationships/image" Target="../media/image144.wmf"/><Relationship Id="rId10" Type="http://schemas.openxmlformats.org/officeDocument/2006/relationships/oleObject" Target="../embeddings/oleObject161.bin"/><Relationship Id="rId4" Type="http://schemas.openxmlformats.org/officeDocument/2006/relationships/image" Target="../media/image143.wmf"/><Relationship Id="rId9" Type="http://schemas.openxmlformats.org/officeDocument/2006/relationships/image" Target="../media/image14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16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5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18" Type="http://schemas.openxmlformats.org/officeDocument/2006/relationships/image" Target="../media/image1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14.wmf"/><Relationship Id="rId10" Type="http://schemas.openxmlformats.org/officeDocument/2006/relationships/image" Target="../media/image21.wmf"/><Relationship Id="rId19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27.w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26.png"/><Relationship Id="rId10" Type="http://schemas.openxmlformats.org/officeDocument/2006/relationships/hyperlink" Target="10-2%20&#24658;&#23450;&#30005;&#27969;.ppt#-1,1,PowerPoint &#28436;&#31034;&#25991;&#31295;" TargetMode="External"/><Relationship Id="rId4" Type="http://schemas.openxmlformats.org/officeDocument/2006/relationships/image" Target="../media/image21.wmf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中山大学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81200" y="1981200"/>
            <a:ext cx="5257800" cy="10668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</a:rPr>
              <a:t>《</a:t>
            </a:r>
            <a:r>
              <a:rPr lang="zh-CN" altLang="en-US" b="1" smtClean="0">
                <a:latin typeface="黑体" panose="02010609060101010101" pitchFamily="49" charset="-122"/>
              </a:rPr>
              <a:t>电磁学</a:t>
            </a:r>
            <a:r>
              <a:rPr lang="en-US" altLang="zh-CN" b="1" smtClean="0">
                <a:latin typeface="黑体" panose="02010609060101010101" pitchFamily="49" charset="-122"/>
              </a:rPr>
              <a:t>》</a:t>
            </a:r>
            <a:br>
              <a:rPr lang="en-US" altLang="zh-CN" b="1" smtClean="0">
                <a:latin typeface="黑体" panose="02010609060101010101" pitchFamily="49" charset="-122"/>
              </a:rPr>
            </a:br>
            <a:r>
              <a:rPr lang="zh-CN" altLang="en-US" sz="3600" b="1" smtClean="0">
                <a:latin typeface="黑体" panose="02010609060101010101" pitchFamily="49" charset="-122"/>
              </a:rPr>
              <a:t>恒定电流</a:t>
            </a:r>
          </a:p>
        </p:txBody>
      </p:sp>
      <p:sp>
        <p:nvSpPr>
          <p:cNvPr id="4100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0BCFF7-6F99-4CD4-B584-522412BF53B2}" type="slidenum">
              <a:rPr lang="en-US" altLang="zh-CN" b="0" smtClean="0"/>
              <a:pPr/>
              <a:t>10</a:t>
            </a:fld>
            <a:endParaRPr lang="en-US" altLang="zh-CN" b="0" smtClean="0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2709863" y="3544"/>
            <a:ext cx="323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由此我们得出如下结论：</a:t>
            </a:r>
            <a:endParaRPr lang="zh-CN" altLang="en-US" sz="4400" b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152400" y="457200"/>
            <a:ext cx="8763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rgbClr val="0033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宋体" panose="02010600030101010101" pitchFamily="2" charset="-122"/>
              </a:rPr>
              <a:t>）在电流稳恒的情况下，由于各处电荷密度 </a:t>
            </a:r>
            <a:r>
              <a:rPr lang="en-US" altLang="zh-CN" sz="2000" i="1" dirty="0">
                <a:solidFill>
                  <a:srgbClr val="0033CC"/>
                </a:solidFill>
                <a:latin typeface="Symbol" panose="05050102010706020507" pitchFamily="18" charset="2"/>
              </a:rPr>
              <a:t>r</a:t>
            </a:r>
            <a:r>
              <a:rPr lang="en-US" altLang="zh-CN" sz="2000" dirty="0">
                <a:solidFill>
                  <a:srgbClr val="0033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宋体" panose="02010600030101010101" pitchFamily="2" charset="-122"/>
              </a:rPr>
              <a:t>稳定，所以电场分布也稳定。</a:t>
            </a:r>
            <a:r>
              <a:rPr lang="zh-CN" altLang="en-US" sz="2000" dirty="0">
                <a:latin typeface="宋体" panose="02010600030101010101" pitchFamily="2" charset="-122"/>
              </a:rPr>
              <a:t>也就是说，形成稳恒电流的电场是静电场</a:t>
            </a:r>
            <a:r>
              <a:rPr lang="en-US" altLang="zh-CN" sz="2000" dirty="0">
                <a:solidFill>
                  <a:srgbClr val="0033CC"/>
                </a:solidFill>
                <a:latin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</a:rPr>
              <a:t>例如，干电池或其他直流电源提供给电路的电场就是静电场</a:t>
            </a:r>
            <a:r>
              <a:rPr lang="en-US" altLang="zh-CN" sz="2000" dirty="0">
                <a:latin typeface="宋体" panose="02010600030101010101" pitchFamily="2" charset="-122"/>
              </a:rPr>
              <a:t>.</a:t>
            </a:r>
            <a:endParaRPr lang="en-US" altLang="zh-CN" sz="2000" dirty="0">
              <a:latin typeface="Dutch766 BT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zh-CN" altLang="en-US" sz="2000" dirty="0">
                <a:solidFill>
                  <a:srgbClr val="0033CC"/>
                </a:solidFill>
                <a:latin typeface="宋体" panose="02010600030101010101" pitchFamily="2" charset="-122"/>
              </a:rPr>
              <a:t>电流稳恒时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</a:rPr>
              <a:t>(2.1-9)</a:t>
            </a:r>
            <a:r>
              <a:rPr lang="zh-CN" altLang="en-US" sz="2000" dirty="0">
                <a:latin typeface="宋体" panose="02010600030101010101" pitchFamily="2" charset="-122"/>
              </a:rPr>
              <a:t>式表明，</a:t>
            </a:r>
            <a:r>
              <a:rPr lang="zh-CN" altLang="en-US" sz="2000" dirty="0">
                <a:solidFill>
                  <a:srgbClr val="0033CC"/>
                </a:solidFill>
                <a:latin typeface="宋体" panose="02010600030101010101" pitchFamily="2" charset="-122"/>
              </a:rPr>
              <a:t>通过任何闭合曲面</a:t>
            </a:r>
            <a:r>
              <a:rPr lang="en-US" altLang="zh-CN" sz="2000" dirty="0">
                <a:solidFill>
                  <a:srgbClr val="0033CC"/>
                </a:solidFill>
                <a:latin typeface="AmeriGarmnd BT"/>
              </a:rPr>
              <a:t>S</a:t>
            </a:r>
            <a:r>
              <a:rPr lang="zh-CN" altLang="en-US" sz="2000" dirty="0">
                <a:solidFill>
                  <a:srgbClr val="0033CC"/>
                </a:solidFill>
                <a:latin typeface="AmeriGarmnd BT"/>
              </a:rPr>
              <a:t>的净电流强度均为零，</a:t>
            </a:r>
            <a:r>
              <a:rPr lang="zh-CN" altLang="en-US" sz="2000" dirty="0">
                <a:latin typeface="AmeriGarmnd BT"/>
              </a:rPr>
              <a:t>也就是从</a:t>
            </a:r>
            <a:r>
              <a:rPr lang="en-US" altLang="zh-CN" sz="2000" dirty="0">
                <a:latin typeface="AmeriGarmnd BT"/>
              </a:rPr>
              <a:t>S</a:t>
            </a:r>
            <a:r>
              <a:rPr lang="zh-CN" altLang="en-US" sz="2000" dirty="0">
                <a:latin typeface="AmeriGarmnd BT"/>
              </a:rPr>
              <a:t>某部分流进去的电流强度，必定等于从另一部分流出去的电流强度</a:t>
            </a:r>
            <a:r>
              <a:rPr lang="en-US" altLang="zh-CN" sz="2000" dirty="0">
                <a:latin typeface="AmeriGarmnd BT"/>
              </a:rPr>
              <a:t>.</a:t>
            </a:r>
            <a:r>
              <a:rPr lang="zh-CN" altLang="en-US" sz="2000" dirty="0">
                <a:latin typeface="AmeriGarmnd BT"/>
              </a:rPr>
              <a:t>这意味着稳恒电流的每一条电流线，都是连续因而是闭合的曲线，    </a:t>
            </a:r>
            <a:r>
              <a:rPr lang="en-US" altLang="zh-CN" sz="2000" dirty="0">
                <a:latin typeface="宋体" panose="02010600030101010101" pitchFamily="2" charset="-122"/>
              </a:rPr>
              <a:t>(2.1-10)</a:t>
            </a:r>
            <a:r>
              <a:rPr lang="zh-CN" altLang="en-US" sz="2000" dirty="0">
                <a:latin typeface="宋体" panose="02010600030101010101" pitchFamily="2" charset="-122"/>
              </a:rPr>
              <a:t>式           就是这一性质的描述</a:t>
            </a:r>
            <a:r>
              <a:rPr lang="en-US" altLang="zh-CN" sz="2000" dirty="0">
                <a:latin typeface="AcmoSSK"/>
              </a:rPr>
              <a:t>————</a:t>
            </a:r>
            <a:r>
              <a:rPr lang="zh-CN" altLang="en-US" sz="2000" dirty="0">
                <a:latin typeface="宋体" panose="02010600030101010101" pitchFamily="2" charset="-122"/>
              </a:rPr>
              <a:t>稳恒电流场是无散场</a:t>
            </a:r>
            <a:r>
              <a:rPr lang="en-US" altLang="zh-CN" sz="2000" dirty="0">
                <a:latin typeface="AmeriGarmnd BT"/>
              </a:rPr>
              <a:t>.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AmeriGarmnd BT"/>
              </a:rPr>
              <a:t>        </a:t>
            </a:r>
            <a:r>
              <a:rPr lang="zh-CN" altLang="en-US" sz="2000" dirty="0">
                <a:solidFill>
                  <a:srgbClr val="FF0000"/>
                </a:solidFill>
                <a:latin typeface="AmeriGarmnd BT"/>
              </a:rPr>
              <a:t>事实上，一切直流电路都是闭合电路</a:t>
            </a:r>
            <a:r>
              <a:rPr lang="en-US" altLang="zh-CN" sz="2000" dirty="0">
                <a:solidFill>
                  <a:srgbClr val="FF0000"/>
                </a:solidFill>
                <a:latin typeface="AmeriGarmnd BT"/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AmeriGarmnd BT"/>
              </a:rPr>
              <a:t>        </a:t>
            </a:r>
            <a:r>
              <a:rPr lang="zh-CN" altLang="en-US" sz="2000" dirty="0">
                <a:latin typeface="AmeriGarmnd BT"/>
              </a:rPr>
              <a:t>在直流电路中，通过每一条分支电路上的电流强度处处相等，电源为电路提供的总电流强度，等于所有分支电路的电流强度之和</a:t>
            </a:r>
            <a:r>
              <a:rPr lang="en-US" altLang="zh-CN" sz="2000" b="0" dirty="0">
                <a:latin typeface="AmeriGarmnd BT"/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000" b="0" dirty="0">
                <a:latin typeface="AmeriGarmnd BT"/>
              </a:rPr>
              <a:t>        </a:t>
            </a:r>
            <a:r>
              <a:rPr lang="zh-CN" altLang="en-US" sz="2000" dirty="0">
                <a:latin typeface="AmeriGarmnd BT"/>
              </a:rPr>
              <a:t>例如，下图直流电路中，对于包围着电路一个节点的闭合曲面</a:t>
            </a:r>
            <a:r>
              <a:rPr lang="en-US" altLang="zh-CN" sz="2000" dirty="0">
                <a:latin typeface="AmeriGarmnd BT"/>
              </a:rPr>
              <a:t>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zh-CN" sz="2000" dirty="0">
              <a:latin typeface="AmeriGarmnd BT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AmeriGarmnd BT"/>
              </a:rPr>
              <a:t>                                                                                        </a:t>
            </a:r>
            <a:endParaRPr lang="zh-CN" altLang="en-US" sz="2000" dirty="0">
              <a:latin typeface="AmeriGarmnd B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95400" y="5181600"/>
            <a:ext cx="3886200" cy="1679575"/>
            <a:chOff x="1295400" y="5181600"/>
            <a:chExt cx="3886200" cy="1679575"/>
          </a:xfrm>
        </p:grpSpPr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1676400" y="5867400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4191000" y="5867400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2667000" y="5486400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4191000" y="5486400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200400" y="5410200"/>
              <a:ext cx="4572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sz="2400" b="0" kern="0" smtClean="0"/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3200400" y="6172200"/>
              <a:ext cx="4572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sz="2400" b="0" kern="0" smtClean="0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667000" y="54864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657600" y="54864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2667000" y="62484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3657600" y="62484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1676400" y="5867400"/>
              <a:ext cx="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5181600" y="5867400"/>
              <a:ext cx="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1676400" y="6553200"/>
              <a:ext cx="2895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4724400" y="655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4572000" y="64008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4724400" y="6477000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1676400" y="5867400"/>
              <a:ext cx="38100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2667000" y="5486400"/>
              <a:ext cx="38100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2667000" y="6248400"/>
              <a:ext cx="38100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/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1295400" y="5715000"/>
              <a:ext cx="2698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0" i="1" kern="0" smtClean="0"/>
                <a:t>I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2286000" y="6096000"/>
              <a:ext cx="428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0" i="1" kern="0" smtClean="0"/>
                <a:t>I </a:t>
              </a:r>
              <a:r>
                <a:rPr lang="en-US" altLang="zh-CN" sz="2000" b="0" i="1" kern="0" baseline="-25000" smtClean="0"/>
                <a:t>2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2286000" y="5181600"/>
              <a:ext cx="428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0" i="1" kern="0" smtClean="0"/>
                <a:t>I </a:t>
              </a:r>
              <a:r>
                <a:rPr lang="en-US" altLang="zh-CN" sz="2000" b="0" i="1" kern="0" baseline="-25000" smtClean="0"/>
                <a:t>1</a:t>
              </a:r>
            </a:p>
          </p:txBody>
        </p:sp>
        <p:sp>
          <p:nvSpPr>
            <p:cNvPr id="58" name="Oval 29"/>
            <p:cNvSpPr>
              <a:spLocks noChangeArrowheads="1"/>
            </p:cNvSpPr>
            <p:nvPr/>
          </p:nvSpPr>
          <p:spPr bwMode="auto">
            <a:xfrm>
              <a:off x="2514600" y="57150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sz="2400" b="0" kern="0" smtClean="0"/>
            </a:p>
          </p:txBody>
        </p:sp>
        <p:sp>
          <p:nvSpPr>
            <p:cNvPr id="13340" name="Rectangle 30"/>
            <p:cNvSpPr>
              <a:spLocks noChangeArrowheads="1"/>
            </p:cNvSpPr>
            <p:nvPr/>
          </p:nvSpPr>
          <p:spPr bwMode="auto">
            <a:xfrm>
              <a:off x="4724400" y="6443663"/>
              <a:ext cx="314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3341" name="Rectangle 31"/>
            <p:cNvSpPr>
              <a:spLocks noChangeArrowheads="1"/>
            </p:cNvSpPr>
            <p:nvPr/>
          </p:nvSpPr>
          <p:spPr bwMode="auto">
            <a:xfrm>
              <a:off x="4191000" y="6461125"/>
              <a:ext cx="4445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+</a:t>
              </a:r>
              <a:r>
                <a:rPr lang="en-US" altLang="zh-CN" sz="2000">
                  <a:latin typeface="AmeriGarmnd BT"/>
                </a:rPr>
                <a:t> </a:t>
              </a:r>
            </a:p>
          </p:txBody>
        </p:sp>
        <p:sp>
          <p:nvSpPr>
            <p:cNvPr id="13342" name="Rectangle 32"/>
            <p:cNvSpPr>
              <a:spLocks noChangeArrowheads="1"/>
            </p:cNvSpPr>
            <p:nvPr/>
          </p:nvSpPr>
          <p:spPr bwMode="auto">
            <a:xfrm>
              <a:off x="2895600" y="5638800"/>
              <a:ext cx="325438" cy="396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meriGarmnd BT"/>
                </a:rPr>
                <a:t>S</a:t>
              </a:r>
            </a:p>
          </p:txBody>
        </p:sp>
      </p:grpSp>
      <p:graphicFrame>
        <p:nvGraphicFramePr>
          <p:cNvPr id="13343" name="Object 33"/>
          <p:cNvGraphicFramePr>
            <a:graphicFrameLocks noChangeAspect="1"/>
          </p:cNvGraphicFramePr>
          <p:nvPr/>
        </p:nvGraphicFramePr>
        <p:xfrm>
          <a:off x="5791200" y="5181600"/>
          <a:ext cx="3200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4" imgW="1600200" imgH="292100" progId="Equation.3">
                  <p:embed/>
                </p:oleObj>
              </mc:Choice>
              <mc:Fallback>
                <p:oleObj name="Equation" r:id="rId4" imgW="1600200" imgH="292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81600"/>
                        <a:ext cx="3200400" cy="58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4"/>
          <p:cNvGraphicFramePr>
            <a:graphicFrameLocks noChangeAspect="1"/>
          </p:cNvGraphicFramePr>
          <p:nvPr/>
        </p:nvGraphicFramePr>
        <p:xfrm>
          <a:off x="6324600" y="6172200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6" imgW="672808" imgH="215806" progId="Equation.3">
                  <p:embed/>
                </p:oleObj>
              </mc:Choice>
              <mc:Fallback>
                <p:oleObj name="Equation" r:id="rId6" imgW="672808" imgH="21580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172200"/>
                        <a:ext cx="13462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37"/>
          <p:cNvGraphicFramePr>
            <a:graphicFrameLocks noChangeAspect="1"/>
          </p:cNvGraphicFramePr>
          <p:nvPr/>
        </p:nvGraphicFramePr>
        <p:xfrm>
          <a:off x="1676400" y="3048000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8" imgW="571004" imgH="177646" progId="Equation.3">
                  <p:embed/>
                </p:oleObj>
              </mc:Choice>
              <mc:Fallback>
                <p:oleObj name="Equation" r:id="rId8" imgW="571004" imgH="17764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1066800" cy="35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utoUpdateAnimBg="0" advAuto="0"/>
      <p:bldP spid="35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176963" y="6278563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87951-444C-4BC1-9DB5-9493386EBCA3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800" b="0" smtClean="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796925" y="952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8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39725" y="430213"/>
            <a:ext cx="5638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非静电力</a:t>
            </a: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能不断分离正负电荷使正电荷逆静电场力方向运动</a:t>
            </a: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63525" y="1497013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电源</a:t>
            </a:r>
            <a:r>
              <a:rPr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：提供非静电力的装置</a:t>
            </a: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5142" name="Group 5"/>
          <p:cNvGrpSpPr>
            <a:grpSpLocks/>
          </p:cNvGrpSpPr>
          <p:nvPr/>
        </p:nvGrpSpPr>
        <p:grpSpPr bwMode="auto">
          <a:xfrm>
            <a:off x="263525" y="2106613"/>
            <a:ext cx="5334000" cy="946150"/>
            <a:chOff x="144" y="1513"/>
            <a:chExt cx="3360" cy="596"/>
          </a:xfrm>
        </p:grpSpPr>
        <p:sp>
          <p:nvSpPr>
            <p:cNvPr id="14410" name="Text Box 6"/>
            <p:cNvSpPr txBox="1">
              <a:spLocks noChangeArrowheads="1"/>
            </p:cNvSpPr>
            <p:nvPr/>
          </p:nvSpPr>
          <p:spPr bwMode="auto">
            <a:xfrm>
              <a:off x="144" y="1513"/>
              <a:ext cx="3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en-US" altLang="zh-CN" sz="2800" dirty="0">
                  <a:solidFill>
                    <a:srgbClr val="333333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非静电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电场强度</a:t>
              </a: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dirty="0">
                  <a:solidFill>
                    <a:srgbClr val="333333"/>
                  </a:solidFill>
                  <a:latin typeface="Times New Roman" panose="02020603050405020304" pitchFamily="18" charset="0"/>
                </a:rPr>
                <a:t>: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为单位正电荷所受的非静电力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4411" name="Object 7"/>
            <p:cNvGraphicFramePr>
              <a:graphicFrameLocks noChangeAspect="1"/>
            </p:cNvGraphicFramePr>
            <p:nvPr/>
          </p:nvGraphicFramePr>
          <p:xfrm>
            <a:off x="2252" y="1513"/>
            <a:ext cx="361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0" name="Equation" r:id="rId5" imgW="304668" imgH="342751" progId="Equation.3">
                    <p:embed/>
                  </p:oleObj>
                </mc:Choice>
                <mc:Fallback>
                  <p:oleObj name="Equation" r:id="rId5" imgW="304668" imgH="34275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1513"/>
                          <a:ext cx="361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3" name="Text Box 9"/>
          <p:cNvSpPr txBox="1">
            <a:spLocks noChangeArrowheads="1"/>
          </p:cNvSpPr>
          <p:nvPr/>
        </p:nvSpPr>
        <p:spPr bwMode="auto">
          <a:xfrm>
            <a:off x="309563" y="395605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电动势的定义：</a:t>
            </a:r>
            <a:r>
              <a:rPr lang="zh-CN" altLang="en-US" sz="2800" dirty="0">
                <a:latin typeface="Times New Roman" panose="02020603050405020304" pitchFamily="18" charset="0"/>
              </a:rPr>
              <a:t>单位正电荷绕闭合回路运动一周，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非静电力</a:t>
            </a:r>
            <a:r>
              <a:rPr lang="zh-CN" altLang="en-US" sz="2800" dirty="0">
                <a:latin typeface="Times New Roman" panose="02020603050405020304" pitchFamily="18" charset="0"/>
              </a:rPr>
              <a:t>所做的功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5144" name="Group 29"/>
          <p:cNvGrpSpPr>
            <a:grpSpLocks/>
          </p:cNvGrpSpPr>
          <p:nvPr/>
        </p:nvGrpSpPr>
        <p:grpSpPr bwMode="auto">
          <a:xfrm>
            <a:off x="309563" y="5059363"/>
            <a:ext cx="8518525" cy="1219200"/>
            <a:chOff x="-48" y="2880"/>
            <a:chExt cx="5890" cy="1013"/>
          </a:xfrm>
        </p:grpSpPr>
        <p:graphicFrame>
          <p:nvGraphicFramePr>
            <p:cNvPr id="14408" name="Object 30"/>
            <p:cNvGraphicFramePr>
              <a:graphicFrameLocks noChangeAspect="1"/>
            </p:cNvGraphicFramePr>
            <p:nvPr/>
          </p:nvGraphicFramePr>
          <p:xfrm>
            <a:off x="1164" y="2880"/>
            <a:ext cx="4678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1" name="公式" r:id="rId7" imgW="2286000" imgH="508000" progId="Equation.3">
                    <p:embed/>
                  </p:oleObj>
                </mc:Choice>
                <mc:Fallback>
                  <p:oleObj name="公式" r:id="rId7" imgW="2286000" imgH="508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2880"/>
                          <a:ext cx="4678" cy="1013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9" name="Text Box 31"/>
            <p:cNvSpPr txBox="1">
              <a:spLocks noChangeArrowheads="1"/>
            </p:cNvSpPr>
            <p:nvPr/>
          </p:nvSpPr>
          <p:spPr bwMode="auto">
            <a:xfrm>
              <a:off x="-48" y="3260"/>
              <a:ext cx="10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电动势</a:t>
              </a:r>
            </a:p>
          </p:txBody>
        </p:sp>
      </p:grpSp>
      <p:sp>
        <p:nvSpPr>
          <p:cNvPr id="1090599" name="Oval 39"/>
          <p:cNvSpPr>
            <a:spLocks noChangeArrowheads="1"/>
          </p:cNvSpPr>
          <p:nvPr/>
        </p:nvSpPr>
        <p:spPr bwMode="auto">
          <a:xfrm>
            <a:off x="3616325" y="2024063"/>
            <a:ext cx="609600" cy="762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5867400" y="579438"/>
            <a:ext cx="3095625" cy="2305050"/>
            <a:chOff x="3742" y="845"/>
            <a:chExt cx="1542" cy="1089"/>
          </a:xfrm>
        </p:grpSpPr>
        <p:sp>
          <p:nvSpPr>
            <p:cNvPr id="14406" name="Rectangle 41"/>
            <p:cNvSpPr>
              <a:spLocks noChangeArrowheads="1"/>
            </p:cNvSpPr>
            <p:nvPr/>
          </p:nvSpPr>
          <p:spPr bwMode="auto">
            <a:xfrm>
              <a:off x="3742" y="845"/>
              <a:ext cx="1542" cy="1089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407" name="Rectangle 42"/>
            <p:cNvSpPr>
              <a:spLocks noChangeArrowheads="1"/>
            </p:cNvSpPr>
            <p:nvPr/>
          </p:nvSpPr>
          <p:spPr bwMode="auto">
            <a:xfrm>
              <a:off x="3923" y="1017"/>
              <a:ext cx="1180" cy="77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4347" name="Group 43"/>
          <p:cNvGrpSpPr>
            <a:grpSpLocks/>
          </p:cNvGrpSpPr>
          <p:nvPr/>
        </p:nvGrpSpPr>
        <p:grpSpPr bwMode="auto">
          <a:xfrm>
            <a:off x="6853238" y="1819275"/>
            <a:ext cx="1247775" cy="1962150"/>
            <a:chOff x="4317" y="1434"/>
            <a:chExt cx="786" cy="1015"/>
          </a:xfrm>
        </p:grpSpPr>
        <p:grpSp>
          <p:nvGrpSpPr>
            <p:cNvPr id="14366" name="Group 44"/>
            <p:cNvGrpSpPr>
              <a:grpSpLocks/>
            </p:cNvGrpSpPr>
            <p:nvPr/>
          </p:nvGrpSpPr>
          <p:grpSpPr bwMode="auto">
            <a:xfrm>
              <a:off x="4317" y="1435"/>
              <a:ext cx="127" cy="909"/>
              <a:chOff x="793" y="1536"/>
              <a:chExt cx="192" cy="1296"/>
            </a:xfrm>
          </p:grpSpPr>
          <p:sp>
            <p:nvSpPr>
              <p:cNvPr id="14390" name="Rectangle 45"/>
              <p:cNvSpPr>
                <a:spLocks noChangeArrowheads="1"/>
              </p:cNvSpPr>
              <p:nvPr/>
            </p:nvSpPr>
            <p:spPr bwMode="auto">
              <a:xfrm>
                <a:off x="793" y="1536"/>
                <a:ext cx="192" cy="1296"/>
              </a:xfrm>
              <a:prstGeom prst="rect">
                <a:avLst/>
              </a:prstGeom>
              <a:solidFill>
                <a:srgbClr val="00CCFF">
                  <a:alpha val="4901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4391" name="Group 46"/>
              <p:cNvGrpSpPr>
                <a:grpSpLocks/>
              </p:cNvGrpSpPr>
              <p:nvPr/>
            </p:nvGrpSpPr>
            <p:grpSpPr bwMode="auto">
              <a:xfrm>
                <a:off x="793" y="2104"/>
                <a:ext cx="158" cy="149"/>
                <a:chOff x="2812" y="560"/>
                <a:chExt cx="158" cy="149"/>
              </a:xfrm>
            </p:grpSpPr>
            <p:sp>
              <p:nvSpPr>
                <p:cNvPr id="1090607" name="Oval 47"/>
                <p:cNvSpPr>
                  <a:spLocks noChangeArrowheads="1"/>
                </p:cNvSpPr>
                <p:nvPr/>
              </p:nvSpPr>
              <p:spPr bwMode="auto">
                <a:xfrm>
                  <a:off x="2812" y="560"/>
                  <a:ext cx="160" cy="14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405" name="Object 48"/>
                <p:cNvGraphicFramePr>
                  <a:graphicFrameLocks/>
                </p:cNvGraphicFramePr>
                <p:nvPr/>
              </p:nvGraphicFramePr>
              <p:xfrm>
                <a:off x="2845" y="583"/>
                <a:ext cx="107" cy="1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62" name="公式" r:id="rId9" imgW="228571" imgH="228446" progId="Equation.3">
                        <p:embed/>
                      </p:oleObj>
                    </mc:Choice>
                    <mc:Fallback>
                      <p:oleObj name="公式" r:id="rId9" imgW="228571" imgH="228446" progId="Equation.3">
                        <p:embed/>
                        <p:pic>
                          <p:nvPicPr>
                            <p:cNvPr id="0" name="Object 4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5" y="583"/>
                              <a:ext cx="107" cy="1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92" name="Group 49"/>
              <p:cNvGrpSpPr>
                <a:grpSpLocks/>
              </p:cNvGrpSpPr>
              <p:nvPr/>
            </p:nvGrpSpPr>
            <p:grpSpPr bwMode="auto">
              <a:xfrm>
                <a:off x="793" y="1583"/>
                <a:ext cx="158" cy="149"/>
                <a:chOff x="2812" y="560"/>
                <a:chExt cx="158" cy="149"/>
              </a:xfrm>
            </p:grpSpPr>
            <p:sp>
              <p:nvSpPr>
                <p:cNvPr id="1090610" name="Oval 50"/>
                <p:cNvSpPr>
                  <a:spLocks noChangeArrowheads="1"/>
                </p:cNvSpPr>
                <p:nvPr/>
              </p:nvSpPr>
              <p:spPr bwMode="auto">
                <a:xfrm>
                  <a:off x="2812" y="560"/>
                  <a:ext cx="160" cy="14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403" name="Object 51"/>
                <p:cNvGraphicFramePr>
                  <a:graphicFrameLocks/>
                </p:cNvGraphicFramePr>
                <p:nvPr/>
              </p:nvGraphicFramePr>
              <p:xfrm>
                <a:off x="2845" y="583"/>
                <a:ext cx="107" cy="1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63" name="公式" r:id="rId11" imgW="228571" imgH="228446" progId="Equation.3">
                        <p:embed/>
                      </p:oleObj>
                    </mc:Choice>
                    <mc:Fallback>
                      <p:oleObj name="公式" r:id="rId11" imgW="228571" imgH="228446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5" y="583"/>
                              <a:ext cx="107" cy="1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93" name="Group 52"/>
              <p:cNvGrpSpPr>
                <a:grpSpLocks/>
              </p:cNvGrpSpPr>
              <p:nvPr/>
            </p:nvGrpSpPr>
            <p:grpSpPr bwMode="auto">
              <a:xfrm>
                <a:off x="793" y="1843"/>
                <a:ext cx="158" cy="149"/>
                <a:chOff x="2812" y="560"/>
                <a:chExt cx="158" cy="149"/>
              </a:xfrm>
            </p:grpSpPr>
            <p:sp>
              <p:nvSpPr>
                <p:cNvPr id="1090613" name="Oval 53"/>
                <p:cNvSpPr>
                  <a:spLocks noChangeArrowheads="1"/>
                </p:cNvSpPr>
                <p:nvPr/>
              </p:nvSpPr>
              <p:spPr bwMode="auto">
                <a:xfrm>
                  <a:off x="2812" y="556"/>
                  <a:ext cx="160" cy="1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401" name="Object 54"/>
                <p:cNvGraphicFramePr>
                  <a:graphicFrameLocks/>
                </p:cNvGraphicFramePr>
                <p:nvPr/>
              </p:nvGraphicFramePr>
              <p:xfrm>
                <a:off x="2845" y="583"/>
                <a:ext cx="107" cy="1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64" name="公式" r:id="rId13" imgW="228571" imgH="228446" progId="Equation.3">
                        <p:embed/>
                      </p:oleObj>
                    </mc:Choice>
                    <mc:Fallback>
                      <p:oleObj name="公式" r:id="rId13" imgW="228571" imgH="228446" progId="Equation.3">
                        <p:embed/>
                        <p:pic>
                          <p:nvPicPr>
                            <p:cNvPr id="0" name="Object 5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5" y="583"/>
                              <a:ext cx="107" cy="1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94" name="Group 55"/>
              <p:cNvGrpSpPr>
                <a:grpSpLocks/>
              </p:cNvGrpSpPr>
              <p:nvPr/>
            </p:nvGrpSpPr>
            <p:grpSpPr bwMode="auto">
              <a:xfrm>
                <a:off x="793" y="2365"/>
                <a:ext cx="158" cy="149"/>
                <a:chOff x="2812" y="560"/>
                <a:chExt cx="158" cy="149"/>
              </a:xfrm>
            </p:grpSpPr>
            <p:sp>
              <p:nvSpPr>
                <p:cNvPr id="1090616" name="Oval 56"/>
                <p:cNvSpPr>
                  <a:spLocks noChangeArrowheads="1"/>
                </p:cNvSpPr>
                <p:nvPr/>
              </p:nvSpPr>
              <p:spPr bwMode="auto">
                <a:xfrm>
                  <a:off x="2812" y="560"/>
                  <a:ext cx="160" cy="14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399" name="Object 57"/>
                <p:cNvGraphicFramePr>
                  <a:graphicFrameLocks/>
                </p:cNvGraphicFramePr>
                <p:nvPr/>
              </p:nvGraphicFramePr>
              <p:xfrm>
                <a:off x="2845" y="583"/>
                <a:ext cx="107" cy="1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65" name="公式" r:id="rId15" imgW="228571" imgH="228446" progId="Equation.3">
                        <p:embed/>
                      </p:oleObj>
                    </mc:Choice>
                    <mc:Fallback>
                      <p:oleObj name="公式" r:id="rId15" imgW="228571" imgH="228446" progId="Equation.3">
                        <p:embed/>
                        <p:pic>
                          <p:nvPicPr>
                            <p:cNvPr id="0" name="Object 5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5" y="583"/>
                              <a:ext cx="107" cy="1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95" name="Group 58"/>
              <p:cNvGrpSpPr>
                <a:grpSpLocks/>
              </p:cNvGrpSpPr>
              <p:nvPr/>
            </p:nvGrpSpPr>
            <p:grpSpPr bwMode="auto">
              <a:xfrm>
                <a:off x="793" y="2626"/>
                <a:ext cx="158" cy="149"/>
                <a:chOff x="2812" y="560"/>
                <a:chExt cx="158" cy="149"/>
              </a:xfrm>
            </p:grpSpPr>
            <p:sp>
              <p:nvSpPr>
                <p:cNvPr id="1090619" name="Oval 59"/>
                <p:cNvSpPr>
                  <a:spLocks noChangeArrowheads="1"/>
                </p:cNvSpPr>
                <p:nvPr/>
              </p:nvSpPr>
              <p:spPr bwMode="auto">
                <a:xfrm>
                  <a:off x="2812" y="560"/>
                  <a:ext cx="160" cy="14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397" name="Object 60"/>
                <p:cNvGraphicFramePr>
                  <a:graphicFrameLocks/>
                </p:cNvGraphicFramePr>
                <p:nvPr/>
              </p:nvGraphicFramePr>
              <p:xfrm>
                <a:off x="2845" y="583"/>
                <a:ext cx="107" cy="1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66" name="公式" r:id="rId17" imgW="228571" imgH="228446" progId="Equation.3">
                        <p:embed/>
                      </p:oleObj>
                    </mc:Choice>
                    <mc:Fallback>
                      <p:oleObj name="公式" r:id="rId17" imgW="228571" imgH="228446" progId="Equation.3">
                        <p:embed/>
                        <p:pic>
                          <p:nvPicPr>
                            <p:cNvPr id="0" name="Object 6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5" y="583"/>
                              <a:ext cx="107" cy="1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4367" name="Group 61"/>
            <p:cNvGrpSpPr>
              <a:grpSpLocks/>
            </p:cNvGrpSpPr>
            <p:nvPr/>
          </p:nvGrpSpPr>
          <p:grpSpPr bwMode="auto">
            <a:xfrm>
              <a:off x="4975" y="1434"/>
              <a:ext cx="128" cy="910"/>
              <a:chOff x="1655" y="1537"/>
              <a:chExt cx="192" cy="1296"/>
            </a:xfrm>
          </p:grpSpPr>
          <p:sp>
            <p:nvSpPr>
              <p:cNvPr id="14371" name="Rectangle 62"/>
              <p:cNvSpPr>
                <a:spLocks noChangeArrowheads="1"/>
              </p:cNvSpPr>
              <p:nvPr/>
            </p:nvSpPr>
            <p:spPr bwMode="auto">
              <a:xfrm>
                <a:off x="1655" y="1537"/>
                <a:ext cx="192" cy="1296"/>
              </a:xfrm>
              <a:prstGeom prst="rect">
                <a:avLst/>
              </a:prstGeom>
              <a:solidFill>
                <a:srgbClr val="00CCFF">
                  <a:alpha val="58823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4372" name="Group 63"/>
              <p:cNvGrpSpPr>
                <a:grpSpLocks/>
              </p:cNvGrpSpPr>
              <p:nvPr/>
            </p:nvGrpSpPr>
            <p:grpSpPr bwMode="auto">
              <a:xfrm>
                <a:off x="1655" y="1583"/>
                <a:ext cx="158" cy="149"/>
                <a:chOff x="2386" y="560"/>
                <a:chExt cx="158" cy="149"/>
              </a:xfrm>
            </p:grpSpPr>
            <p:sp>
              <p:nvSpPr>
                <p:cNvPr id="1090624" name="Oval 64"/>
                <p:cNvSpPr>
                  <a:spLocks noChangeArrowheads="1"/>
                </p:cNvSpPr>
                <p:nvPr/>
              </p:nvSpPr>
              <p:spPr bwMode="auto">
                <a:xfrm>
                  <a:off x="2386" y="560"/>
                  <a:ext cx="156" cy="1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389" name="Object 65"/>
                <p:cNvGraphicFramePr>
                  <a:graphicFrameLocks/>
                </p:cNvGraphicFramePr>
                <p:nvPr/>
              </p:nvGraphicFramePr>
              <p:xfrm>
                <a:off x="2421" y="629"/>
                <a:ext cx="102" cy="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67" name="公式" r:id="rId19" imgW="218854" imgH="66726" progId="Equation.3">
                        <p:embed/>
                      </p:oleObj>
                    </mc:Choice>
                    <mc:Fallback>
                      <p:oleObj name="公式" r:id="rId19" imgW="218854" imgH="66726" progId="Equation.3">
                        <p:embed/>
                        <p:pic>
                          <p:nvPicPr>
                            <p:cNvPr id="0" name="Object 6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1" y="629"/>
                              <a:ext cx="102" cy="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73" name="Group 66"/>
              <p:cNvGrpSpPr>
                <a:grpSpLocks/>
              </p:cNvGrpSpPr>
              <p:nvPr/>
            </p:nvGrpSpPr>
            <p:grpSpPr bwMode="auto">
              <a:xfrm>
                <a:off x="1655" y="1791"/>
                <a:ext cx="158" cy="149"/>
                <a:chOff x="2386" y="560"/>
                <a:chExt cx="158" cy="149"/>
              </a:xfrm>
            </p:grpSpPr>
            <p:sp>
              <p:nvSpPr>
                <p:cNvPr id="1090627" name="Oval 67"/>
                <p:cNvSpPr>
                  <a:spLocks noChangeArrowheads="1"/>
                </p:cNvSpPr>
                <p:nvPr/>
              </p:nvSpPr>
              <p:spPr bwMode="auto">
                <a:xfrm>
                  <a:off x="2386" y="560"/>
                  <a:ext cx="156" cy="1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387" name="Object 68"/>
                <p:cNvGraphicFramePr>
                  <a:graphicFrameLocks/>
                </p:cNvGraphicFramePr>
                <p:nvPr/>
              </p:nvGraphicFramePr>
              <p:xfrm>
                <a:off x="2421" y="629"/>
                <a:ext cx="102" cy="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68" name="公式" r:id="rId21" imgW="218854" imgH="66726" progId="Equation.3">
                        <p:embed/>
                      </p:oleObj>
                    </mc:Choice>
                    <mc:Fallback>
                      <p:oleObj name="公式" r:id="rId21" imgW="218854" imgH="66726" progId="Equation.3">
                        <p:embed/>
                        <p:pic>
                          <p:nvPicPr>
                            <p:cNvPr id="0" name="Object 6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1" y="629"/>
                              <a:ext cx="102" cy="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74" name="Group 69"/>
              <p:cNvGrpSpPr>
                <a:grpSpLocks/>
              </p:cNvGrpSpPr>
              <p:nvPr/>
            </p:nvGrpSpPr>
            <p:grpSpPr bwMode="auto">
              <a:xfrm>
                <a:off x="1655" y="2000"/>
                <a:ext cx="158" cy="149"/>
                <a:chOff x="2386" y="560"/>
                <a:chExt cx="158" cy="149"/>
              </a:xfrm>
            </p:grpSpPr>
            <p:sp>
              <p:nvSpPr>
                <p:cNvPr id="1090630" name="Oval 70"/>
                <p:cNvSpPr>
                  <a:spLocks noChangeArrowheads="1"/>
                </p:cNvSpPr>
                <p:nvPr/>
              </p:nvSpPr>
              <p:spPr bwMode="auto">
                <a:xfrm>
                  <a:off x="2386" y="560"/>
                  <a:ext cx="156" cy="14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385" name="Object 71"/>
                <p:cNvGraphicFramePr>
                  <a:graphicFrameLocks/>
                </p:cNvGraphicFramePr>
                <p:nvPr/>
              </p:nvGraphicFramePr>
              <p:xfrm>
                <a:off x="2421" y="629"/>
                <a:ext cx="102" cy="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69" name="公式" r:id="rId23" imgW="218854" imgH="66726" progId="Equation.3">
                        <p:embed/>
                      </p:oleObj>
                    </mc:Choice>
                    <mc:Fallback>
                      <p:oleObj name="公式" r:id="rId23" imgW="218854" imgH="66726" progId="Equation.3">
                        <p:embed/>
                        <p:pic>
                          <p:nvPicPr>
                            <p:cNvPr id="0" name="Object 7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1" y="629"/>
                              <a:ext cx="102" cy="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75" name="Group 72"/>
              <p:cNvGrpSpPr>
                <a:grpSpLocks/>
              </p:cNvGrpSpPr>
              <p:nvPr/>
            </p:nvGrpSpPr>
            <p:grpSpPr bwMode="auto">
              <a:xfrm>
                <a:off x="1655" y="2208"/>
                <a:ext cx="158" cy="149"/>
                <a:chOff x="2386" y="560"/>
                <a:chExt cx="158" cy="149"/>
              </a:xfrm>
            </p:grpSpPr>
            <p:sp>
              <p:nvSpPr>
                <p:cNvPr id="1090633" name="Oval 73"/>
                <p:cNvSpPr>
                  <a:spLocks noChangeArrowheads="1"/>
                </p:cNvSpPr>
                <p:nvPr/>
              </p:nvSpPr>
              <p:spPr bwMode="auto">
                <a:xfrm>
                  <a:off x="2386" y="560"/>
                  <a:ext cx="156" cy="14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383" name="Object 74"/>
                <p:cNvGraphicFramePr>
                  <a:graphicFrameLocks/>
                </p:cNvGraphicFramePr>
                <p:nvPr/>
              </p:nvGraphicFramePr>
              <p:xfrm>
                <a:off x="2421" y="629"/>
                <a:ext cx="102" cy="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70" name="公式" r:id="rId25" imgW="218854" imgH="66726" progId="Equation.3">
                        <p:embed/>
                      </p:oleObj>
                    </mc:Choice>
                    <mc:Fallback>
                      <p:oleObj name="公式" r:id="rId25" imgW="218854" imgH="66726" progId="Equation.3">
                        <p:embed/>
                        <p:pic>
                          <p:nvPicPr>
                            <p:cNvPr id="0" name="Object 7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1" y="629"/>
                              <a:ext cx="102" cy="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76" name="Group 75"/>
              <p:cNvGrpSpPr>
                <a:grpSpLocks/>
              </p:cNvGrpSpPr>
              <p:nvPr/>
            </p:nvGrpSpPr>
            <p:grpSpPr bwMode="auto">
              <a:xfrm>
                <a:off x="1655" y="2417"/>
                <a:ext cx="158" cy="149"/>
                <a:chOff x="2386" y="560"/>
                <a:chExt cx="158" cy="149"/>
              </a:xfrm>
            </p:grpSpPr>
            <p:sp>
              <p:nvSpPr>
                <p:cNvPr id="1090636" name="Oval 76"/>
                <p:cNvSpPr>
                  <a:spLocks noChangeArrowheads="1"/>
                </p:cNvSpPr>
                <p:nvPr/>
              </p:nvSpPr>
              <p:spPr bwMode="auto">
                <a:xfrm>
                  <a:off x="2386" y="556"/>
                  <a:ext cx="156" cy="1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381" name="Object 77"/>
                <p:cNvGraphicFramePr>
                  <a:graphicFrameLocks/>
                </p:cNvGraphicFramePr>
                <p:nvPr/>
              </p:nvGraphicFramePr>
              <p:xfrm>
                <a:off x="2421" y="629"/>
                <a:ext cx="102" cy="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71" name="公式" r:id="rId27" imgW="218854" imgH="66726" progId="Equation.3">
                        <p:embed/>
                      </p:oleObj>
                    </mc:Choice>
                    <mc:Fallback>
                      <p:oleObj name="公式" r:id="rId27" imgW="218854" imgH="66726" progId="Equation.3">
                        <p:embed/>
                        <p:pic>
                          <p:nvPicPr>
                            <p:cNvPr id="0" name="Object 7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1" y="629"/>
                              <a:ext cx="102" cy="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77" name="Group 78"/>
              <p:cNvGrpSpPr>
                <a:grpSpLocks/>
              </p:cNvGrpSpPr>
              <p:nvPr/>
            </p:nvGrpSpPr>
            <p:grpSpPr bwMode="auto">
              <a:xfrm>
                <a:off x="1655" y="2626"/>
                <a:ext cx="158" cy="149"/>
                <a:chOff x="2386" y="560"/>
                <a:chExt cx="158" cy="149"/>
              </a:xfrm>
            </p:grpSpPr>
            <p:sp>
              <p:nvSpPr>
                <p:cNvPr id="1090639" name="Oval 79"/>
                <p:cNvSpPr>
                  <a:spLocks noChangeArrowheads="1"/>
                </p:cNvSpPr>
                <p:nvPr/>
              </p:nvSpPr>
              <p:spPr bwMode="auto">
                <a:xfrm>
                  <a:off x="2386" y="560"/>
                  <a:ext cx="156" cy="14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14379" name="Object 80"/>
                <p:cNvGraphicFramePr>
                  <a:graphicFrameLocks/>
                </p:cNvGraphicFramePr>
                <p:nvPr/>
              </p:nvGraphicFramePr>
              <p:xfrm>
                <a:off x="2421" y="629"/>
                <a:ext cx="102" cy="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72" name="公式" r:id="rId29" imgW="218854" imgH="66726" progId="Equation.3">
                        <p:embed/>
                      </p:oleObj>
                    </mc:Choice>
                    <mc:Fallback>
                      <p:oleObj name="公式" r:id="rId29" imgW="218854" imgH="66726" progId="Equation.3">
                        <p:embed/>
                        <p:pic>
                          <p:nvPicPr>
                            <p:cNvPr id="0" name="Object 8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1" y="629"/>
                              <a:ext cx="102" cy="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CC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4368" name="Object 81"/>
            <p:cNvGraphicFramePr>
              <a:graphicFrameLocks noChangeAspect="1"/>
            </p:cNvGraphicFramePr>
            <p:nvPr/>
          </p:nvGraphicFramePr>
          <p:xfrm>
            <a:off x="4331" y="2360"/>
            <a:ext cx="63" cy="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3" name="公式" r:id="rId31" imgW="142973" imgH="152451" progId="Equation.3">
                    <p:embed/>
                  </p:oleObj>
                </mc:Choice>
                <mc:Fallback>
                  <p:oleObj name="公式" r:id="rId31" imgW="142973" imgH="152451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2360"/>
                          <a:ext cx="63" cy="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82"/>
            <p:cNvGraphicFramePr>
              <a:graphicFrameLocks noChangeAspect="1"/>
            </p:cNvGraphicFramePr>
            <p:nvPr/>
          </p:nvGraphicFramePr>
          <p:xfrm>
            <a:off x="5002" y="2376"/>
            <a:ext cx="63" cy="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4" name="公式" r:id="rId33" imgW="142973" imgH="152451" progId="Equation.3">
                    <p:embed/>
                  </p:oleObj>
                </mc:Choice>
                <mc:Fallback>
                  <p:oleObj name="公式" r:id="rId33" imgW="142973" imgH="152451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2" y="2376"/>
                          <a:ext cx="63" cy="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0" name="AutoShape 83"/>
            <p:cNvSpPr>
              <a:spLocks noChangeArrowheads="1"/>
            </p:cNvSpPr>
            <p:nvPr/>
          </p:nvSpPr>
          <p:spPr bwMode="auto">
            <a:xfrm>
              <a:off x="4422" y="1434"/>
              <a:ext cx="543" cy="924"/>
            </a:xfrm>
            <a:prstGeom prst="leftArrowCallout">
              <a:avLst>
                <a:gd name="adj1" fmla="val 42541"/>
                <a:gd name="adj2" fmla="val 42541"/>
                <a:gd name="adj3" fmla="val 16667"/>
                <a:gd name="adj4" fmla="val 66616"/>
              </a:avLst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9" name="Group 84"/>
          <p:cNvGrpSpPr>
            <a:grpSpLocks/>
          </p:cNvGrpSpPr>
          <p:nvPr/>
        </p:nvGrpSpPr>
        <p:grpSpPr bwMode="auto">
          <a:xfrm>
            <a:off x="7451725" y="2595563"/>
            <a:ext cx="528638" cy="246062"/>
            <a:chOff x="4602" y="1789"/>
            <a:chExt cx="333" cy="155"/>
          </a:xfrm>
        </p:grpSpPr>
        <p:sp>
          <p:nvSpPr>
            <p:cNvPr id="14360" name="Line 85"/>
            <p:cNvSpPr>
              <a:spLocks noChangeShapeType="1"/>
            </p:cNvSpPr>
            <p:nvPr/>
          </p:nvSpPr>
          <p:spPr bwMode="auto">
            <a:xfrm flipH="1">
              <a:off x="4602" y="1867"/>
              <a:ext cx="33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61" name="Group 86"/>
            <p:cNvGrpSpPr>
              <a:grpSpLocks/>
            </p:cNvGrpSpPr>
            <p:nvPr/>
          </p:nvGrpSpPr>
          <p:grpSpPr bwMode="auto">
            <a:xfrm>
              <a:off x="4735" y="1789"/>
              <a:ext cx="122" cy="155"/>
              <a:chOff x="4694" y="2387"/>
              <a:chExt cx="182" cy="180"/>
            </a:xfrm>
          </p:grpSpPr>
          <p:sp>
            <p:nvSpPr>
              <p:cNvPr id="14362" name="Oval 87"/>
              <p:cNvSpPr>
                <a:spLocks noChangeArrowheads="1"/>
              </p:cNvSpPr>
              <p:nvPr/>
            </p:nvSpPr>
            <p:spPr bwMode="auto">
              <a:xfrm>
                <a:off x="4694" y="2387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4363" name="Group 88"/>
              <p:cNvGrpSpPr>
                <a:grpSpLocks/>
              </p:cNvGrpSpPr>
              <p:nvPr/>
            </p:nvGrpSpPr>
            <p:grpSpPr bwMode="auto">
              <a:xfrm>
                <a:off x="4740" y="2431"/>
                <a:ext cx="90" cy="91"/>
                <a:chOff x="3061" y="2750"/>
                <a:chExt cx="453" cy="363"/>
              </a:xfrm>
            </p:grpSpPr>
            <p:sp>
              <p:nvSpPr>
                <p:cNvPr id="14364" name="Line 89"/>
                <p:cNvSpPr>
                  <a:spLocks noChangeShapeType="1"/>
                </p:cNvSpPr>
                <p:nvPr/>
              </p:nvSpPr>
              <p:spPr bwMode="auto">
                <a:xfrm>
                  <a:off x="3061" y="2931"/>
                  <a:ext cx="453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5" name="Line 90"/>
                <p:cNvSpPr>
                  <a:spLocks noChangeShapeType="1"/>
                </p:cNvSpPr>
                <p:nvPr/>
              </p:nvSpPr>
              <p:spPr bwMode="auto">
                <a:xfrm>
                  <a:off x="3288" y="2750"/>
                  <a:ext cx="0" cy="363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2" name="Group 91"/>
          <p:cNvGrpSpPr>
            <a:grpSpLocks/>
          </p:cNvGrpSpPr>
          <p:nvPr/>
        </p:nvGrpSpPr>
        <p:grpSpPr bwMode="auto">
          <a:xfrm rot="-5400000">
            <a:off x="8280401" y="2487612"/>
            <a:ext cx="252412" cy="468313"/>
            <a:chOff x="3742" y="1207"/>
            <a:chExt cx="136" cy="273"/>
          </a:xfrm>
        </p:grpSpPr>
        <p:sp>
          <p:nvSpPr>
            <p:cNvPr id="14357" name="Oval 92"/>
            <p:cNvSpPr>
              <a:spLocks noChangeArrowheads="1"/>
            </p:cNvSpPr>
            <p:nvPr/>
          </p:nvSpPr>
          <p:spPr bwMode="auto">
            <a:xfrm>
              <a:off x="3742" y="1207"/>
              <a:ext cx="136" cy="137"/>
            </a:xfrm>
            <a:prstGeom prst="ellipse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8" name="Line 93"/>
            <p:cNvSpPr>
              <a:spLocks noChangeShapeType="1"/>
            </p:cNvSpPr>
            <p:nvPr/>
          </p:nvSpPr>
          <p:spPr bwMode="auto">
            <a:xfrm>
              <a:off x="3760" y="1280"/>
              <a:ext cx="9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94"/>
            <p:cNvSpPr>
              <a:spLocks noChangeShapeType="1"/>
            </p:cNvSpPr>
            <p:nvPr/>
          </p:nvSpPr>
          <p:spPr bwMode="auto">
            <a:xfrm>
              <a:off x="3806" y="1344"/>
              <a:ext cx="0" cy="1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0" name="Group 95"/>
          <p:cNvGrpSpPr>
            <a:grpSpLocks/>
          </p:cNvGrpSpPr>
          <p:nvPr/>
        </p:nvGrpSpPr>
        <p:grpSpPr bwMode="auto">
          <a:xfrm>
            <a:off x="7019925" y="1587500"/>
            <a:ext cx="865188" cy="2320925"/>
            <a:chOff x="4422" y="1162"/>
            <a:chExt cx="545" cy="1462"/>
          </a:xfrm>
        </p:grpSpPr>
        <p:sp>
          <p:nvSpPr>
            <p:cNvPr id="14355" name="Rectangle 96"/>
            <p:cNvSpPr>
              <a:spLocks noChangeArrowheads="1"/>
            </p:cNvSpPr>
            <p:nvPr/>
          </p:nvSpPr>
          <p:spPr bwMode="auto">
            <a:xfrm>
              <a:off x="4422" y="1162"/>
              <a:ext cx="545" cy="14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6" name="Text Box 97"/>
            <p:cNvSpPr txBox="1">
              <a:spLocks noChangeArrowheads="1"/>
            </p:cNvSpPr>
            <p:nvPr/>
          </p:nvSpPr>
          <p:spPr bwMode="auto">
            <a:xfrm>
              <a:off x="4513" y="2432"/>
              <a:ext cx="4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400" b="0"/>
                <a:t>电源</a:t>
              </a:r>
            </a:p>
          </p:txBody>
        </p:sp>
      </p:grpSp>
      <p:grpSp>
        <p:nvGrpSpPr>
          <p:cNvPr id="24" name="Group 98"/>
          <p:cNvGrpSpPr>
            <a:grpSpLocks/>
          </p:cNvGrpSpPr>
          <p:nvPr/>
        </p:nvGrpSpPr>
        <p:grpSpPr bwMode="auto">
          <a:xfrm>
            <a:off x="6948488" y="76200"/>
            <a:ext cx="1079500" cy="574675"/>
            <a:chOff x="4377" y="210"/>
            <a:chExt cx="680" cy="362"/>
          </a:xfrm>
        </p:grpSpPr>
        <p:sp>
          <p:nvSpPr>
            <p:cNvPr id="14353" name="Line 99"/>
            <p:cNvSpPr>
              <a:spLocks noChangeShapeType="1"/>
            </p:cNvSpPr>
            <p:nvPr/>
          </p:nvSpPr>
          <p:spPr bwMode="auto">
            <a:xfrm>
              <a:off x="4377" y="572"/>
              <a:ext cx="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4" name="Object 100"/>
            <p:cNvGraphicFramePr>
              <a:graphicFrameLocks noChangeAspect="1"/>
            </p:cNvGraphicFramePr>
            <p:nvPr/>
          </p:nvGraphicFramePr>
          <p:xfrm>
            <a:off x="4513" y="210"/>
            <a:ext cx="19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5" name="公式" r:id="rId35" imgW="190417" imgH="253890" progId="Equation.3">
                    <p:embed/>
                  </p:oleObj>
                </mc:Choice>
                <mc:Fallback>
                  <p:oleObj name="公式" r:id="rId35" imgW="190417" imgH="25389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10"/>
                          <a:ext cx="19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2" name="Text Box 101"/>
          <p:cNvSpPr txBox="1">
            <a:spLocks noChangeArrowheads="1"/>
          </p:cNvSpPr>
          <p:nvPr/>
        </p:nvSpPr>
        <p:spPr bwMode="auto">
          <a:xfrm>
            <a:off x="50800" y="6248400"/>
            <a:ext cx="2103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33CC"/>
                </a:solidFill>
              </a:rPr>
              <a:t>P77 &amp; P298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79769E-6 L -0.09167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C 0.00608 0.00023 0.0408 0.00393 0.05139 1.11111E-6 C 0.05296 -0.0007 0.05243 -0.00394 0.05296 -0.00625 C 0.05504 -0.06875 0.05243 -0.13195 0.0573 -0.19421 C 0.05643 -0.21366 0.05799 -0.23449 0.04705 -0.24908 C 0.03889 -0.38287 -0.13263 -0.27732 -0.21909 -0.27662 C -0.25104 -0.27431 -0.24427 -0.28449 -0.25 -0.26088 C -0.24947 -0.2125 -0.24861 -0.16412 -0.24861 -0.11574 C -0.24861 -0.07847 -0.25243 -0.04097 -0.25 -0.00394 C -0.24965 0.00023 -0.24114 1.11111E-6 -0.24114 1.11111E-6 C -0.21024 -0.00162 -0.18906 -0.00209 -0.15885 -0.00209 " pathEditMode="relative" ptsTypes="ffffffffff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9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43" grpId="0"/>
      <p:bldP spid="10905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741B90-C2C9-49E8-979D-7283DEBBD583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800" b="0" smtClean="0"/>
          </a:p>
        </p:txBody>
      </p:sp>
      <p:grpSp>
        <p:nvGrpSpPr>
          <p:cNvPr id="6154" name="Group 2"/>
          <p:cNvGrpSpPr>
            <a:grpSpLocks/>
          </p:cNvGrpSpPr>
          <p:nvPr/>
        </p:nvGrpSpPr>
        <p:grpSpPr bwMode="auto">
          <a:xfrm>
            <a:off x="1828800" y="3276600"/>
            <a:ext cx="5715000" cy="3213100"/>
            <a:chOff x="1152" y="2104"/>
            <a:chExt cx="3600" cy="2024"/>
          </a:xfrm>
        </p:grpSpPr>
        <p:grpSp>
          <p:nvGrpSpPr>
            <p:cNvPr id="15371" name="Group 3"/>
            <p:cNvGrpSpPr>
              <a:grpSpLocks/>
            </p:cNvGrpSpPr>
            <p:nvPr/>
          </p:nvGrpSpPr>
          <p:grpSpPr bwMode="auto">
            <a:xfrm>
              <a:off x="1536" y="3784"/>
              <a:ext cx="2736" cy="344"/>
              <a:chOff x="1728" y="3648"/>
              <a:chExt cx="2736" cy="344"/>
            </a:xfrm>
          </p:grpSpPr>
          <p:sp>
            <p:nvSpPr>
              <p:cNvPr id="15394" name="Text Box 4"/>
              <p:cNvSpPr txBox="1">
                <a:spLocks noChangeArrowheads="1"/>
              </p:cNvSpPr>
              <p:nvPr/>
            </p:nvSpPr>
            <p:spPr bwMode="auto">
              <a:xfrm>
                <a:off x="1728" y="3657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>
                    <a:solidFill>
                      <a:srgbClr val="040000"/>
                    </a:solidFill>
                    <a:latin typeface="Times New Roman" panose="02020603050405020304" pitchFamily="18" charset="0"/>
                  </a:rPr>
                  <a:t>电源的电动势     和内阻</a:t>
                </a:r>
                <a:r>
                  <a:rPr lang="zh-CN" altLang="en-US" sz="280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   </a:t>
                </a:r>
              </a:p>
            </p:txBody>
          </p:sp>
          <p:graphicFrame>
            <p:nvGraphicFramePr>
              <p:cNvPr id="15395" name="Object 5"/>
              <p:cNvGraphicFramePr>
                <a:graphicFrameLocks noChangeAspect="1"/>
              </p:cNvGraphicFramePr>
              <p:nvPr/>
            </p:nvGraphicFramePr>
            <p:xfrm>
              <a:off x="3206" y="3721"/>
              <a:ext cx="231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93" name="公式" r:id="rId3" imgW="152202" imgH="177569" progId="Equation.3">
                      <p:embed/>
                    </p:oleObj>
                  </mc:Choice>
                  <mc:Fallback>
                    <p:oleObj name="公式" r:id="rId3" imgW="152202" imgH="177569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6" y="3721"/>
                            <a:ext cx="231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6" name="Object 6"/>
              <p:cNvGraphicFramePr>
                <a:graphicFrameLocks noChangeAspect="1"/>
              </p:cNvGraphicFramePr>
              <p:nvPr/>
            </p:nvGraphicFramePr>
            <p:xfrm>
              <a:off x="4128" y="3648"/>
              <a:ext cx="26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94" name="Equation" r:id="rId5" imgW="253890" imgH="330057" progId="Equation.3">
                      <p:embed/>
                    </p:oleObj>
                  </mc:Choice>
                  <mc:Fallback>
                    <p:oleObj name="Equation" r:id="rId5" imgW="253890" imgH="330057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648"/>
                            <a:ext cx="265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72" name="Rectangle 7"/>
            <p:cNvSpPr>
              <a:spLocks noChangeArrowheads="1"/>
            </p:cNvSpPr>
            <p:nvPr/>
          </p:nvSpPr>
          <p:spPr bwMode="auto">
            <a:xfrm>
              <a:off x="1152" y="2104"/>
              <a:ext cx="3408" cy="16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5373" name="Object 8"/>
            <p:cNvGraphicFramePr>
              <a:graphicFrameLocks noChangeAspect="1"/>
            </p:cNvGraphicFramePr>
            <p:nvPr/>
          </p:nvGraphicFramePr>
          <p:xfrm>
            <a:off x="2534" y="2369"/>
            <a:ext cx="23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5" name="公式" r:id="rId7" imgW="152202" imgH="177569" progId="Equation.3">
                    <p:embed/>
                  </p:oleObj>
                </mc:Choice>
                <mc:Fallback>
                  <p:oleObj name="公式" r:id="rId7" imgW="152202" imgH="17756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" y="2369"/>
                          <a:ext cx="231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Oval 9"/>
            <p:cNvSpPr>
              <a:spLocks noChangeArrowheads="1"/>
            </p:cNvSpPr>
            <p:nvPr/>
          </p:nvSpPr>
          <p:spPr bwMode="auto">
            <a:xfrm>
              <a:off x="2112" y="2248"/>
              <a:ext cx="1584" cy="1152"/>
            </a:xfrm>
            <a:prstGeom prst="ellipse">
              <a:avLst/>
            </a:prstGeom>
            <a:noFill/>
            <a:ln w="22225">
              <a:solidFill>
                <a:srgbClr val="66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375" name="Line 10"/>
            <p:cNvSpPr>
              <a:spLocks noChangeShapeType="1"/>
            </p:cNvSpPr>
            <p:nvPr/>
          </p:nvSpPr>
          <p:spPr bwMode="auto">
            <a:xfrm flipH="1">
              <a:off x="2496" y="2632"/>
              <a:ext cx="0" cy="52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6" name="Line 11"/>
            <p:cNvSpPr>
              <a:spLocks noChangeShapeType="1"/>
            </p:cNvSpPr>
            <p:nvPr/>
          </p:nvSpPr>
          <p:spPr bwMode="auto">
            <a:xfrm>
              <a:off x="2784" y="2728"/>
              <a:ext cx="0" cy="3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7" name="Line 12"/>
            <p:cNvSpPr>
              <a:spLocks noChangeShapeType="1"/>
            </p:cNvSpPr>
            <p:nvPr/>
          </p:nvSpPr>
          <p:spPr bwMode="auto">
            <a:xfrm>
              <a:off x="2688" y="2632"/>
              <a:ext cx="0" cy="52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8" name="Line 13"/>
            <p:cNvSpPr>
              <a:spLocks noChangeShapeType="1"/>
            </p:cNvSpPr>
            <p:nvPr/>
          </p:nvSpPr>
          <p:spPr bwMode="auto">
            <a:xfrm>
              <a:off x="2592" y="2728"/>
              <a:ext cx="0" cy="3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9" name="Line 14"/>
            <p:cNvSpPr>
              <a:spLocks noChangeShapeType="1"/>
            </p:cNvSpPr>
            <p:nvPr/>
          </p:nvSpPr>
          <p:spPr bwMode="auto">
            <a:xfrm>
              <a:off x="2784" y="2872"/>
              <a:ext cx="24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1599" name="Rectangle 15"/>
            <p:cNvSpPr>
              <a:spLocks noChangeArrowheads="1"/>
            </p:cNvSpPr>
            <p:nvPr/>
          </p:nvSpPr>
          <p:spPr bwMode="auto">
            <a:xfrm>
              <a:off x="3024" y="2776"/>
              <a:ext cx="432" cy="19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381" name="Line 16"/>
            <p:cNvSpPr>
              <a:spLocks noChangeShapeType="1"/>
            </p:cNvSpPr>
            <p:nvPr/>
          </p:nvSpPr>
          <p:spPr bwMode="auto">
            <a:xfrm>
              <a:off x="3456" y="2872"/>
              <a:ext cx="96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Line 17"/>
            <p:cNvSpPr>
              <a:spLocks noChangeShapeType="1"/>
            </p:cNvSpPr>
            <p:nvPr/>
          </p:nvSpPr>
          <p:spPr bwMode="auto">
            <a:xfrm flipH="1">
              <a:off x="1440" y="2872"/>
              <a:ext cx="105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3" name="Text Box 18"/>
            <p:cNvSpPr txBox="1">
              <a:spLocks noChangeArrowheads="1"/>
            </p:cNvSpPr>
            <p:nvPr/>
          </p:nvSpPr>
          <p:spPr bwMode="auto">
            <a:xfrm>
              <a:off x="2160" y="27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384" name="Text Box 19"/>
            <p:cNvSpPr txBox="1">
              <a:spLocks noChangeArrowheads="1"/>
            </p:cNvSpPr>
            <p:nvPr/>
          </p:nvSpPr>
          <p:spPr bwMode="auto">
            <a:xfrm>
              <a:off x="3504" y="2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385" name="Line 20"/>
            <p:cNvSpPr>
              <a:spLocks noChangeShapeType="1"/>
            </p:cNvSpPr>
            <p:nvPr/>
          </p:nvSpPr>
          <p:spPr bwMode="auto">
            <a:xfrm>
              <a:off x="3024" y="3312"/>
              <a:ext cx="288" cy="28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Text Box 21"/>
            <p:cNvSpPr txBox="1">
              <a:spLocks noChangeArrowheads="1"/>
            </p:cNvSpPr>
            <p:nvPr/>
          </p:nvSpPr>
          <p:spPr bwMode="auto">
            <a:xfrm>
              <a:off x="1296" y="3216"/>
              <a:ext cx="8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正</a:t>
              </a:r>
              <a:r>
                <a:rPr lang="zh-CN" altLang="en-US" sz="2800">
                  <a:solidFill>
                    <a:srgbClr val="040000"/>
                  </a:solidFill>
                  <a:latin typeface="Times New Roman" panose="02020603050405020304" pitchFamily="18" charset="0"/>
                </a:rPr>
                <a:t>极</a:t>
              </a:r>
            </a:p>
          </p:txBody>
        </p:sp>
        <p:sp>
          <p:nvSpPr>
            <p:cNvPr id="15387" name="Text Box 22"/>
            <p:cNvSpPr txBox="1">
              <a:spLocks noChangeArrowheads="1"/>
            </p:cNvSpPr>
            <p:nvPr/>
          </p:nvSpPr>
          <p:spPr bwMode="auto">
            <a:xfrm>
              <a:off x="3926" y="3120"/>
              <a:ext cx="8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负</a:t>
              </a:r>
              <a:r>
                <a:rPr lang="zh-CN" altLang="en-US" sz="2800">
                  <a:solidFill>
                    <a:srgbClr val="040000"/>
                  </a:solidFill>
                  <a:latin typeface="Times New Roman" panose="02020603050405020304" pitchFamily="18" charset="0"/>
                </a:rPr>
                <a:t>极</a:t>
              </a:r>
            </a:p>
          </p:txBody>
        </p:sp>
        <p:sp>
          <p:nvSpPr>
            <p:cNvPr id="15388" name="Text Box 23"/>
            <p:cNvSpPr txBox="1">
              <a:spLocks noChangeArrowheads="1"/>
            </p:cNvSpPr>
            <p:nvPr/>
          </p:nvSpPr>
          <p:spPr bwMode="auto">
            <a:xfrm>
              <a:off x="3264" y="3400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15389" name="Text Box 24"/>
            <p:cNvSpPr txBox="1">
              <a:spLocks noChangeArrowheads="1"/>
            </p:cNvSpPr>
            <p:nvPr/>
          </p:nvSpPr>
          <p:spPr bwMode="auto">
            <a:xfrm>
              <a:off x="2256" y="263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1C1C1C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390" name="Text Box 25"/>
            <p:cNvSpPr txBox="1">
              <a:spLocks noChangeArrowheads="1"/>
            </p:cNvSpPr>
            <p:nvPr/>
          </p:nvSpPr>
          <p:spPr bwMode="auto">
            <a:xfrm>
              <a:off x="2784" y="24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graphicFrame>
          <p:nvGraphicFramePr>
            <p:cNvPr id="15391" name="Object 26"/>
            <p:cNvGraphicFramePr>
              <a:graphicFrameLocks noChangeAspect="1"/>
            </p:cNvGraphicFramePr>
            <p:nvPr/>
          </p:nvGraphicFramePr>
          <p:xfrm>
            <a:off x="3120" y="2440"/>
            <a:ext cx="26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6" name="Equation" r:id="rId9" imgW="253890" imgH="330057" progId="Equation.3">
                    <p:embed/>
                  </p:oleObj>
                </mc:Choice>
                <mc:Fallback>
                  <p:oleObj name="Equation" r:id="rId9" imgW="253890" imgH="33005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40"/>
                          <a:ext cx="26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2" name="Line 27"/>
            <p:cNvSpPr>
              <a:spLocks noChangeShapeType="1"/>
            </p:cNvSpPr>
            <p:nvPr/>
          </p:nvSpPr>
          <p:spPr bwMode="auto">
            <a:xfrm flipH="1">
              <a:off x="1776" y="2880"/>
              <a:ext cx="480" cy="384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3" name="Line 28"/>
            <p:cNvSpPr>
              <a:spLocks noChangeShapeType="1"/>
            </p:cNvSpPr>
            <p:nvPr/>
          </p:nvSpPr>
          <p:spPr bwMode="auto">
            <a:xfrm>
              <a:off x="3648" y="2880"/>
              <a:ext cx="336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5364" name="Object 29"/>
          <p:cNvGraphicFramePr>
            <a:graphicFrameLocks noChangeAspect="1"/>
          </p:cNvGraphicFramePr>
          <p:nvPr/>
        </p:nvGraphicFramePr>
        <p:xfrm>
          <a:off x="873125" y="685800"/>
          <a:ext cx="4191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公式" r:id="rId10" imgW="1511300" imgH="304800" progId="Equation.3">
                  <p:embed/>
                </p:oleObj>
              </mc:Choice>
              <mc:Fallback>
                <p:oleObj name="公式" r:id="rId10" imgW="1511300" imgH="304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685800"/>
                        <a:ext cx="41910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0"/>
          <p:cNvGraphicFramePr>
            <a:graphicFrameLocks noChangeAspect="1"/>
          </p:cNvGraphicFramePr>
          <p:nvPr/>
        </p:nvGraphicFramePr>
        <p:xfrm>
          <a:off x="5638800" y="750888"/>
          <a:ext cx="2743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name="Equation" r:id="rId12" imgW="939392" imgH="253890" progId="Equation.3">
                  <p:embed/>
                </p:oleObj>
              </mc:Choice>
              <mc:Fallback>
                <p:oleObj name="Equation" r:id="rId12" imgW="939392" imgH="25389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750888"/>
                        <a:ext cx="27432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31"/>
          <p:cNvSpPr txBox="1">
            <a:spLocks noChangeArrowheads="1"/>
          </p:cNvSpPr>
          <p:nvPr/>
        </p:nvSpPr>
        <p:spPr bwMode="auto">
          <a:xfrm>
            <a:off x="533400" y="2286000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14"/>
              </a:buBlip>
            </a:pP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电源电动势大小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等于将单位正电荷从负极经电源内部移至正极时非静电力所作的功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6156" name="Group 32"/>
          <p:cNvGrpSpPr>
            <a:grpSpLocks/>
          </p:cNvGrpSpPr>
          <p:nvPr/>
        </p:nvGrpSpPr>
        <p:grpSpPr bwMode="auto">
          <a:xfrm>
            <a:off x="931863" y="1447800"/>
            <a:ext cx="6970712" cy="914400"/>
            <a:chOff x="564" y="912"/>
            <a:chExt cx="4391" cy="576"/>
          </a:xfrm>
        </p:grpSpPr>
        <p:graphicFrame>
          <p:nvGraphicFramePr>
            <p:cNvPr id="15369" name="Object 33"/>
            <p:cNvGraphicFramePr>
              <a:graphicFrameLocks noChangeAspect="1"/>
            </p:cNvGraphicFramePr>
            <p:nvPr/>
          </p:nvGraphicFramePr>
          <p:xfrm>
            <a:off x="564" y="912"/>
            <a:ext cx="439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9" name="公式" r:id="rId15" imgW="2413000" imgH="304800" progId="Equation.3">
                    <p:embed/>
                  </p:oleObj>
                </mc:Choice>
                <mc:Fallback>
                  <p:oleObj name="公式" r:id="rId15" imgW="2413000" imgH="3048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912"/>
                          <a:ext cx="4391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Rectangle 34"/>
            <p:cNvSpPr>
              <a:spLocks noChangeArrowheads="1"/>
            </p:cNvSpPr>
            <p:nvPr/>
          </p:nvSpPr>
          <p:spPr bwMode="auto">
            <a:xfrm>
              <a:off x="867" y="1019"/>
              <a:ext cx="19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电源电动势</a:t>
              </a:r>
            </a:p>
          </p:txBody>
        </p:sp>
      </p:grp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10400" y="398463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无非静电力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DB9A45-8230-4BE5-98DC-EF11D1461F1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800" b="0" smtClean="0"/>
          </a:p>
        </p:txBody>
      </p:sp>
      <p:grpSp>
        <p:nvGrpSpPr>
          <p:cNvPr id="16387" name="Group 2"/>
          <p:cNvGrpSpPr>
            <a:grpSpLocks/>
          </p:cNvGrpSpPr>
          <p:nvPr/>
        </p:nvGrpSpPr>
        <p:grpSpPr bwMode="auto">
          <a:xfrm>
            <a:off x="304800" y="762000"/>
            <a:ext cx="4953000" cy="1800225"/>
            <a:chOff x="240" y="576"/>
            <a:chExt cx="3120" cy="1134"/>
          </a:xfrm>
        </p:grpSpPr>
        <p:graphicFrame>
          <p:nvGraphicFramePr>
            <p:cNvPr id="16421" name="Object 3"/>
            <p:cNvGraphicFramePr>
              <a:graphicFrameLocks noChangeAspect="1"/>
            </p:cNvGraphicFramePr>
            <p:nvPr/>
          </p:nvGraphicFramePr>
          <p:xfrm>
            <a:off x="288" y="816"/>
            <a:ext cx="91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6" name="Equation" r:id="rId3" imgW="532937" imgH="215713" progId="Equation.3">
                    <p:embed/>
                  </p:oleObj>
                </mc:Choice>
                <mc:Fallback>
                  <p:oleObj name="Equation" r:id="rId3" imgW="532937" imgH="21571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816"/>
                          <a:ext cx="91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2" name="Text Box 4"/>
            <p:cNvSpPr txBox="1">
              <a:spLocks noChangeArrowheads="1"/>
            </p:cNvSpPr>
            <p:nvPr/>
          </p:nvSpPr>
          <p:spPr bwMode="auto">
            <a:xfrm>
              <a:off x="240" y="576"/>
              <a:ext cx="3120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zh-CN" altLang="en-US" sz="28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已知     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2V   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=</a:t>
              </a:r>
              <a:r>
                <a:rPr lang="en-US" altLang="zh-CN" sz="2800" b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4V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      2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    =</a:t>
              </a:r>
              <a:r>
                <a:rPr lang="en-US" altLang="zh-CN" sz="2800" b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6 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.     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求   </a:t>
              </a:r>
              <a:r>
                <a:rPr lang="en-US" altLang="zh-CN" sz="2800" dirty="0">
                  <a:solidFill>
                    <a:srgbClr val="040000"/>
                  </a:solidFill>
                  <a:latin typeface="Times New Roman" panose="02020603050405020304" pitchFamily="18" charset="0"/>
                </a:rPr>
                <a:t>(1)  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I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？（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）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相邻两点电势降？并作图表示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6423" name="Object 5"/>
            <p:cNvGraphicFramePr>
              <a:graphicFrameLocks noChangeAspect="1"/>
            </p:cNvGraphicFramePr>
            <p:nvPr/>
          </p:nvGraphicFramePr>
          <p:xfrm>
            <a:off x="1698" y="576"/>
            <a:ext cx="41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7" name="公式" r:id="rId5" imgW="177569" imgH="215619" progId="Equation.3">
                    <p:embed/>
                  </p:oleObj>
                </mc:Choice>
                <mc:Fallback>
                  <p:oleObj name="公式" r:id="rId5" imgW="17756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576"/>
                          <a:ext cx="41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4" name="Object 6"/>
            <p:cNvGraphicFramePr>
              <a:graphicFrameLocks noChangeAspect="1"/>
            </p:cNvGraphicFramePr>
            <p:nvPr/>
          </p:nvGraphicFramePr>
          <p:xfrm>
            <a:off x="2491" y="576"/>
            <a:ext cx="43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8" name="公式" r:id="rId7" imgW="190335" imgH="215713" progId="Equation.3">
                    <p:embed/>
                  </p:oleObj>
                </mc:Choice>
                <mc:Fallback>
                  <p:oleObj name="公式" r:id="rId7" imgW="190335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576"/>
                          <a:ext cx="43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5" name="Object 7"/>
            <p:cNvGraphicFramePr>
              <a:graphicFrameLocks noChangeAspect="1"/>
            </p:cNvGraphicFramePr>
            <p:nvPr/>
          </p:nvGraphicFramePr>
          <p:xfrm>
            <a:off x="1680" y="816"/>
            <a:ext cx="343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9" name="Equation" r:id="rId9" imgW="190500" imgH="228600" progId="Equation.3">
                    <p:embed/>
                  </p:oleObj>
                </mc:Choice>
                <mc:Fallback>
                  <p:oleObj name="Equation" r:id="rId9" imgW="1905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16"/>
                          <a:ext cx="343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6" name="Object 8"/>
            <p:cNvGraphicFramePr>
              <a:graphicFrameLocks noChangeAspect="1"/>
            </p:cNvGraphicFramePr>
            <p:nvPr/>
          </p:nvGraphicFramePr>
          <p:xfrm flipH="1">
            <a:off x="1296" y="864"/>
            <a:ext cx="2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0" name="Equation" r:id="rId11" imgW="164885" imgH="164885" progId="Equation.3">
                    <p:embed/>
                  </p:oleObj>
                </mc:Choice>
                <mc:Fallback>
                  <p:oleObj name="Equation" r:id="rId11" imgW="164885" imgH="1648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296" y="864"/>
                          <a:ext cx="2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9"/>
            <p:cNvGraphicFramePr>
              <a:graphicFrameLocks noChangeAspect="1"/>
            </p:cNvGraphicFramePr>
            <p:nvPr/>
          </p:nvGraphicFramePr>
          <p:xfrm flipH="1">
            <a:off x="2256" y="864"/>
            <a:ext cx="2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1" name="Equation" r:id="rId13" imgW="164885" imgH="164885" progId="Equation.3">
                    <p:embed/>
                  </p:oleObj>
                </mc:Choice>
                <mc:Fallback>
                  <p:oleObj name="Equation" r:id="rId13" imgW="164885" imgH="16488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2256" y="864"/>
                          <a:ext cx="2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8" name="Group 20"/>
          <p:cNvGrpSpPr>
            <a:grpSpLocks/>
          </p:cNvGrpSpPr>
          <p:nvPr/>
        </p:nvGrpSpPr>
        <p:grpSpPr bwMode="auto">
          <a:xfrm>
            <a:off x="5410200" y="838200"/>
            <a:ext cx="3429000" cy="2286000"/>
            <a:chOff x="3408" y="432"/>
            <a:chExt cx="2160" cy="1440"/>
          </a:xfrm>
        </p:grpSpPr>
        <p:sp>
          <p:nvSpPr>
            <p:cNvPr id="16389" name="Rectangle 21"/>
            <p:cNvSpPr>
              <a:spLocks noChangeArrowheads="1"/>
            </p:cNvSpPr>
            <p:nvPr/>
          </p:nvSpPr>
          <p:spPr bwMode="auto">
            <a:xfrm>
              <a:off x="3408" y="432"/>
              <a:ext cx="2160" cy="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93654" name="Rectangle 22"/>
            <p:cNvSpPr>
              <a:spLocks noChangeArrowheads="1"/>
            </p:cNvSpPr>
            <p:nvPr/>
          </p:nvSpPr>
          <p:spPr bwMode="auto">
            <a:xfrm>
              <a:off x="3840" y="945"/>
              <a:ext cx="240" cy="9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93655" name="Rectangle 23"/>
            <p:cNvSpPr>
              <a:spLocks noChangeArrowheads="1"/>
            </p:cNvSpPr>
            <p:nvPr/>
          </p:nvSpPr>
          <p:spPr bwMode="auto">
            <a:xfrm>
              <a:off x="4896" y="945"/>
              <a:ext cx="240" cy="9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6392" name="Group 24"/>
            <p:cNvGrpSpPr>
              <a:grpSpLocks/>
            </p:cNvGrpSpPr>
            <p:nvPr/>
          </p:nvGrpSpPr>
          <p:grpSpPr bwMode="auto">
            <a:xfrm>
              <a:off x="4224" y="805"/>
              <a:ext cx="48" cy="374"/>
              <a:chOff x="4896" y="1056"/>
              <a:chExt cx="48" cy="384"/>
            </a:xfrm>
          </p:grpSpPr>
          <p:sp>
            <p:nvSpPr>
              <p:cNvPr id="16419" name="Line 25"/>
              <p:cNvSpPr>
                <a:spLocks noChangeShapeType="1"/>
              </p:cNvSpPr>
              <p:nvPr/>
            </p:nvSpPr>
            <p:spPr bwMode="auto">
              <a:xfrm>
                <a:off x="4896" y="1152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20" name="Line 26"/>
              <p:cNvSpPr>
                <a:spLocks noChangeShapeType="1"/>
              </p:cNvSpPr>
              <p:nvPr/>
            </p:nvSpPr>
            <p:spPr bwMode="auto">
              <a:xfrm>
                <a:off x="4944" y="1056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393" name="Group 27"/>
            <p:cNvGrpSpPr>
              <a:grpSpLocks/>
            </p:cNvGrpSpPr>
            <p:nvPr/>
          </p:nvGrpSpPr>
          <p:grpSpPr bwMode="auto">
            <a:xfrm>
              <a:off x="4704" y="852"/>
              <a:ext cx="48" cy="327"/>
              <a:chOff x="4656" y="528"/>
              <a:chExt cx="48" cy="336"/>
            </a:xfrm>
          </p:grpSpPr>
          <p:sp>
            <p:nvSpPr>
              <p:cNvPr id="16417" name="Line 28"/>
              <p:cNvSpPr>
                <a:spLocks noChangeShapeType="1"/>
              </p:cNvSpPr>
              <p:nvPr/>
            </p:nvSpPr>
            <p:spPr bwMode="auto">
              <a:xfrm>
                <a:off x="4656" y="528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8" name="Line 29"/>
              <p:cNvSpPr>
                <a:spLocks noChangeShapeType="1"/>
              </p:cNvSpPr>
              <p:nvPr/>
            </p:nvSpPr>
            <p:spPr bwMode="auto">
              <a:xfrm>
                <a:off x="4704" y="57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394" name="Line 30"/>
            <p:cNvSpPr>
              <a:spLocks noChangeShapeType="1"/>
            </p:cNvSpPr>
            <p:nvPr/>
          </p:nvSpPr>
          <p:spPr bwMode="auto">
            <a:xfrm>
              <a:off x="4080" y="992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Line 31"/>
            <p:cNvSpPr>
              <a:spLocks noChangeShapeType="1"/>
            </p:cNvSpPr>
            <p:nvPr/>
          </p:nvSpPr>
          <p:spPr bwMode="auto">
            <a:xfrm>
              <a:off x="4272" y="992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" name="Line 32"/>
            <p:cNvSpPr>
              <a:spLocks noChangeShapeType="1"/>
            </p:cNvSpPr>
            <p:nvPr/>
          </p:nvSpPr>
          <p:spPr bwMode="auto">
            <a:xfrm>
              <a:off x="4752" y="992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" name="Line 33"/>
            <p:cNvSpPr>
              <a:spLocks noChangeShapeType="1"/>
            </p:cNvSpPr>
            <p:nvPr/>
          </p:nvSpPr>
          <p:spPr bwMode="auto">
            <a:xfrm>
              <a:off x="5136" y="992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8" name="Line 34"/>
            <p:cNvSpPr>
              <a:spLocks noChangeShapeType="1"/>
            </p:cNvSpPr>
            <p:nvPr/>
          </p:nvSpPr>
          <p:spPr bwMode="auto">
            <a:xfrm flipH="1">
              <a:off x="3648" y="992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Line 35"/>
            <p:cNvSpPr>
              <a:spLocks noChangeShapeType="1"/>
            </p:cNvSpPr>
            <p:nvPr/>
          </p:nvSpPr>
          <p:spPr bwMode="auto">
            <a:xfrm>
              <a:off x="3648" y="992"/>
              <a:ext cx="0" cy="7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" name="Line 36"/>
            <p:cNvSpPr>
              <a:spLocks noChangeShapeType="1"/>
            </p:cNvSpPr>
            <p:nvPr/>
          </p:nvSpPr>
          <p:spPr bwMode="auto">
            <a:xfrm>
              <a:off x="5328" y="992"/>
              <a:ext cx="0" cy="7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3669" name="Rectangle 37"/>
            <p:cNvSpPr>
              <a:spLocks noChangeArrowheads="1"/>
            </p:cNvSpPr>
            <p:nvPr/>
          </p:nvSpPr>
          <p:spPr bwMode="auto">
            <a:xfrm>
              <a:off x="4272" y="1668"/>
              <a:ext cx="240" cy="9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402" name="Line 38"/>
            <p:cNvSpPr>
              <a:spLocks noChangeShapeType="1"/>
            </p:cNvSpPr>
            <p:nvPr/>
          </p:nvSpPr>
          <p:spPr bwMode="auto">
            <a:xfrm>
              <a:off x="3648" y="1715"/>
              <a:ext cx="62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3" name="Line 39"/>
            <p:cNvSpPr>
              <a:spLocks noChangeShapeType="1"/>
            </p:cNvSpPr>
            <p:nvPr/>
          </p:nvSpPr>
          <p:spPr bwMode="auto">
            <a:xfrm>
              <a:off x="4512" y="1715"/>
              <a:ext cx="81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404" name="Object 40"/>
            <p:cNvGraphicFramePr>
              <a:graphicFrameLocks noChangeAspect="1"/>
            </p:cNvGraphicFramePr>
            <p:nvPr/>
          </p:nvGraphicFramePr>
          <p:xfrm>
            <a:off x="4288" y="1392"/>
            <a:ext cx="2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2" name="Equation" r:id="rId14" imgW="190500" imgH="228600" progId="Equation.3">
                    <p:embed/>
                  </p:oleObj>
                </mc:Choice>
                <mc:Fallback>
                  <p:oleObj name="Equation" r:id="rId14" imgW="19050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1392"/>
                          <a:ext cx="2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D4D4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41"/>
            <p:cNvGraphicFramePr>
              <a:graphicFrameLocks noChangeAspect="1"/>
            </p:cNvGraphicFramePr>
            <p:nvPr/>
          </p:nvGraphicFramePr>
          <p:xfrm>
            <a:off x="3861" y="667"/>
            <a:ext cx="26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3" name="Equation" r:id="rId15" imgW="190335" imgH="215713" progId="Equation.3">
                    <p:embed/>
                  </p:oleObj>
                </mc:Choice>
                <mc:Fallback>
                  <p:oleObj name="Equation" r:id="rId15" imgW="190335" imgH="215713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667"/>
                          <a:ext cx="26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D4D4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42"/>
            <p:cNvGraphicFramePr>
              <a:graphicFrameLocks noChangeAspect="1"/>
            </p:cNvGraphicFramePr>
            <p:nvPr/>
          </p:nvGraphicFramePr>
          <p:xfrm>
            <a:off x="4900" y="672"/>
            <a:ext cx="28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4" name="Equation" r:id="rId17" imgW="203024" imgH="215713" progId="Equation.3">
                    <p:embed/>
                  </p:oleObj>
                </mc:Choice>
                <mc:Fallback>
                  <p:oleObj name="Equation" r:id="rId17" imgW="203024" imgH="215713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" y="672"/>
                          <a:ext cx="28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D4D4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7" name="Text Box 43"/>
            <p:cNvSpPr txBox="1">
              <a:spLocks noChangeArrowheads="1"/>
            </p:cNvSpPr>
            <p:nvPr/>
          </p:nvSpPr>
          <p:spPr bwMode="auto">
            <a:xfrm>
              <a:off x="4368" y="8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408" name="Text Box 44"/>
            <p:cNvSpPr txBox="1">
              <a:spLocks noChangeArrowheads="1"/>
            </p:cNvSpPr>
            <p:nvPr/>
          </p:nvSpPr>
          <p:spPr bwMode="auto">
            <a:xfrm>
              <a:off x="4327" y="7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04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409" name="Text Box 45"/>
            <p:cNvSpPr txBox="1">
              <a:spLocks noChangeArrowheads="1"/>
            </p:cNvSpPr>
            <p:nvPr/>
          </p:nvSpPr>
          <p:spPr bwMode="auto">
            <a:xfrm>
              <a:off x="3580" y="8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410" name="Text Box 46"/>
            <p:cNvSpPr txBox="1">
              <a:spLocks noChangeArrowheads="1"/>
            </p:cNvSpPr>
            <p:nvPr/>
          </p:nvSpPr>
          <p:spPr bwMode="auto">
            <a:xfrm>
              <a:off x="5212" y="8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6411" name="Text Box 47"/>
            <p:cNvSpPr txBox="1">
              <a:spLocks noChangeArrowheads="1"/>
            </p:cNvSpPr>
            <p:nvPr/>
          </p:nvSpPr>
          <p:spPr bwMode="auto">
            <a:xfrm>
              <a:off x="3511" y="72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04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12" name="Text Box 48"/>
            <p:cNvSpPr txBox="1">
              <a:spLocks noChangeArrowheads="1"/>
            </p:cNvSpPr>
            <p:nvPr/>
          </p:nvSpPr>
          <p:spPr bwMode="auto">
            <a:xfrm>
              <a:off x="5228" y="72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04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413" name="Line 49"/>
            <p:cNvSpPr>
              <a:spLocks noChangeShapeType="1"/>
            </p:cNvSpPr>
            <p:nvPr/>
          </p:nvSpPr>
          <p:spPr bwMode="auto">
            <a:xfrm>
              <a:off x="3648" y="1248"/>
              <a:ext cx="0" cy="3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4" name="Text Box 50"/>
            <p:cNvSpPr txBox="1">
              <a:spLocks noChangeArrowheads="1"/>
            </p:cNvSpPr>
            <p:nvPr/>
          </p:nvSpPr>
          <p:spPr bwMode="auto">
            <a:xfrm>
              <a:off x="3744" y="1200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graphicFrame>
          <p:nvGraphicFramePr>
            <p:cNvPr id="16415" name="Object 51"/>
            <p:cNvGraphicFramePr>
              <a:graphicFrameLocks noChangeAspect="1"/>
            </p:cNvGraphicFramePr>
            <p:nvPr/>
          </p:nvGraphicFramePr>
          <p:xfrm>
            <a:off x="4099" y="480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5" name="公式" r:id="rId19" imgW="177569" imgH="215619" progId="Equation.3">
                    <p:embed/>
                  </p:oleObj>
                </mc:Choice>
                <mc:Fallback>
                  <p:oleObj name="公式" r:id="rId19" imgW="177569" imgH="215619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" y="480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6" name="Object 52"/>
            <p:cNvGraphicFramePr>
              <a:graphicFrameLocks noChangeAspect="1"/>
            </p:cNvGraphicFramePr>
            <p:nvPr/>
          </p:nvGraphicFramePr>
          <p:xfrm>
            <a:off x="4569" y="508"/>
            <a:ext cx="27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6" name="公式" r:id="rId21" imgW="190335" imgH="215713" progId="Equation.3">
                    <p:embed/>
                  </p:oleObj>
                </mc:Choice>
                <mc:Fallback>
                  <p:oleObj name="公式" r:id="rId21" imgW="190335" imgH="215713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508"/>
                          <a:ext cx="27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8D42B9-3984-433C-9DAB-A58E9248E94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800" b="0" smtClean="0"/>
          </a:p>
        </p:txBody>
      </p:sp>
      <p:grpSp>
        <p:nvGrpSpPr>
          <p:cNvPr id="8209" name="Group 2"/>
          <p:cNvGrpSpPr>
            <a:grpSpLocks/>
          </p:cNvGrpSpPr>
          <p:nvPr/>
        </p:nvGrpSpPr>
        <p:grpSpPr bwMode="auto">
          <a:xfrm>
            <a:off x="1066800" y="2209800"/>
            <a:ext cx="6705600" cy="1295400"/>
            <a:chOff x="720" y="624"/>
            <a:chExt cx="4224" cy="960"/>
          </a:xfrm>
        </p:grpSpPr>
        <p:sp>
          <p:nvSpPr>
            <p:cNvPr id="17511" name="Rectangle 3"/>
            <p:cNvSpPr>
              <a:spLocks noChangeArrowheads="1"/>
            </p:cNvSpPr>
            <p:nvPr/>
          </p:nvSpPr>
          <p:spPr bwMode="auto">
            <a:xfrm>
              <a:off x="720" y="624"/>
              <a:ext cx="42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72132" name="Rectangle 4"/>
            <p:cNvSpPr>
              <a:spLocks noChangeArrowheads="1"/>
            </p:cNvSpPr>
            <p:nvPr/>
          </p:nvSpPr>
          <p:spPr bwMode="auto">
            <a:xfrm>
              <a:off x="2023" y="1056"/>
              <a:ext cx="336" cy="145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5000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72133" name="Rectangle 5"/>
            <p:cNvSpPr>
              <a:spLocks noChangeArrowheads="1"/>
            </p:cNvSpPr>
            <p:nvPr/>
          </p:nvSpPr>
          <p:spPr bwMode="auto">
            <a:xfrm>
              <a:off x="2839" y="1056"/>
              <a:ext cx="288" cy="145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5000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7514" name="Group 6"/>
            <p:cNvGrpSpPr>
              <a:grpSpLocks/>
            </p:cNvGrpSpPr>
            <p:nvPr/>
          </p:nvGrpSpPr>
          <p:grpSpPr bwMode="auto">
            <a:xfrm>
              <a:off x="4087" y="912"/>
              <a:ext cx="96" cy="374"/>
              <a:chOff x="4896" y="1056"/>
              <a:chExt cx="48" cy="384"/>
            </a:xfrm>
          </p:grpSpPr>
          <p:sp>
            <p:nvSpPr>
              <p:cNvPr id="17539" name="Line 7"/>
              <p:cNvSpPr>
                <a:spLocks noChangeShapeType="1"/>
              </p:cNvSpPr>
              <p:nvPr/>
            </p:nvSpPr>
            <p:spPr bwMode="auto">
              <a:xfrm>
                <a:off x="4896" y="115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40" name="Line 8"/>
              <p:cNvSpPr>
                <a:spLocks noChangeShapeType="1"/>
              </p:cNvSpPr>
              <p:nvPr/>
            </p:nvSpPr>
            <p:spPr bwMode="auto">
              <a:xfrm>
                <a:off x="4944" y="1056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515" name="Group 9"/>
            <p:cNvGrpSpPr>
              <a:grpSpLocks/>
            </p:cNvGrpSpPr>
            <p:nvPr/>
          </p:nvGrpSpPr>
          <p:grpSpPr bwMode="auto">
            <a:xfrm>
              <a:off x="1447" y="960"/>
              <a:ext cx="96" cy="336"/>
              <a:chOff x="4656" y="528"/>
              <a:chExt cx="48" cy="336"/>
            </a:xfrm>
          </p:grpSpPr>
          <p:sp>
            <p:nvSpPr>
              <p:cNvPr id="17537" name="Line 10"/>
              <p:cNvSpPr>
                <a:spLocks noChangeShapeType="1"/>
              </p:cNvSpPr>
              <p:nvPr/>
            </p:nvSpPr>
            <p:spPr bwMode="auto">
              <a:xfrm>
                <a:off x="4656" y="52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538" name="Line 11"/>
              <p:cNvSpPr>
                <a:spLocks noChangeShapeType="1"/>
              </p:cNvSpPr>
              <p:nvPr/>
            </p:nvSpPr>
            <p:spPr bwMode="auto">
              <a:xfrm>
                <a:off x="4704" y="57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72140" name="Rectangle 12"/>
            <p:cNvSpPr>
              <a:spLocks noChangeArrowheads="1"/>
            </p:cNvSpPr>
            <p:nvPr/>
          </p:nvSpPr>
          <p:spPr bwMode="auto">
            <a:xfrm>
              <a:off x="3415" y="1056"/>
              <a:ext cx="288" cy="145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50000">
                  <a:schemeClr val="tx2">
                    <a:gamma/>
                    <a:tint val="0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aphicFrame>
          <p:nvGraphicFramePr>
            <p:cNvPr id="17517" name="Object 13"/>
            <p:cNvGraphicFramePr>
              <a:graphicFrameLocks noChangeAspect="1"/>
            </p:cNvGraphicFramePr>
            <p:nvPr/>
          </p:nvGraphicFramePr>
          <p:xfrm>
            <a:off x="2784" y="720"/>
            <a:ext cx="3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1" name="Equation" r:id="rId3" imgW="190500" imgH="228600" progId="Equation.3">
                    <p:embed/>
                  </p:oleObj>
                </mc:Choice>
                <mc:Fallback>
                  <p:oleObj name="Equation" r:id="rId3" imgW="1905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720"/>
                          <a:ext cx="37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D4D4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8" name="Object 14"/>
            <p:cNvGraphicFramePr>
              <a:graphicFrameLocks noChangeAspect="1"/>
            </p:cNvGraphicFramePr>
            <p:nvPr/>
          </p:nvGraphicFramePr>
          <p:xfrm>
            <a:off x="2014" y="682"/>
            <a:ext cx="29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2" name="Equation" r:id="rId5" imgW="190335" imgH="215713" progId="Equation.3">
                    <p:embed/>
                  </p:oleObj>
                </mc:Choice>
                <mc:Fallback>
                  <p:oleObj name="Equation" r:id="rId5" imgW="190335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4" y="682"/>
                          <a:ext cx="297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D4D4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9" name="Object 15"/>
            <p:cNvGraphicFramePr>
              <a:graphicFrameLocks noChangeAspect="1"/>
            </p:cNvGraphicFramePr>
            <p:nvPr/>
          </p:nvGraphicFramePr>
          <p:xfrm>
            <a:off x="3415" y="672"/>
            <a:ext cx="31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3" name="Equation" r:id="rId7" imgW="203024" imgH="215713" progId="Equation.3">
                    <p:embed/>
                  </p:oleObj>
                </mc:Choice>
                <mc:Fallback>
                  <p:oleObj name="Equation" r:id="rId7" imgW="203024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672"/>
                          <a:ext cx="31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D4D4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20" name="Text Box 16"/>
            <p:cNvSpPr txBox="1">
              <a:spLocks noChangeArrowheads="1"/>
            </p:cNvSpPr>
            <p:nvPr/>
          </p:nvSpPr>
          <p:spPr bwMode="auto">
            <a:xfrm>
              <a:off x="4605" y="976"/>
              <a:ext cx="2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7521" name="Text Box 17"/>
            <p:cNvSpPr txBox="1">
              <a:spLocks noChangeArrowheads="1"/>
            </p:cNvSpPr>
            <p:nvPr/>
          </p:nvSpPr>
          <p:spPr bwMode="auto">
            <a:xfrm>
              <a:off x="839" y="777"/>
              <a:ext cx="265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522" name="Text Box 18"/>
            <p:cNvSpPr txBox="1">
              <a:spLocks noChangeArrowheads="1"/>
            </p:cNvSpPr>
            <p:nvPr/>
          </p:nvSpPr>
          <p:spPr bwMode="auto">
            <a:xfrm>
              <a:off x="960" y="960"/>
              <a:ext cx="228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7523" name="Text Box 19"/>
            <p:cNvSpPr txBox="1">
              <a:spLocks noChangeArrowheads="1"/>
            </p:cNvSpPr>
            <p:nvPr/>
          </p:nvSpPr>
          <p:spPr bwMode="auto">
            <a:xfrm>
              <a:off x="2448" y="970"/>
              <a:ext cx="228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7524" name="Text Box 20"/>
            <p:cNvSpPr txBox="1">
              <a:spLocks noChangeArrowheads="1"/>
            </p:cNvSpPr>
            <p:nvPr/>
          </p:nvSpPr>
          <p:spPr bwMode="auto">
            <a:xfrm>
              <a:off x="2448" y="736"/>
              <a:ext cx="2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525" name="Text Box 21"/>
            <p:cNvSpPr txBox="1">
              <a:spLocks noChangeArrowheads="1"/>
            </p:cNvSpPr>
            <p:nvPr/>
          </p:nvSpPr>
          <p:spPr bwMode="auto">
            <a:xfrm>
              <a:off x="3127" y="784"/>
              <a:ext cx="265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526" name="Line 22"/>
            <p:cNvSpPr>
              <a:spLocks noChangeShapeType="1"/>
            </p:cNvSpPr>
            <p:nvPr/>
          </p:nvSpPr>
          <p:spPr bwMode="auto">
            <a:xfrm flipH="1">
              <a:off x="1056" y="1104"/>
              <a:ext cx="39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27" name="Line 23"/>
            <p:cNvSpPr>
              <a:spLocks noChangeShapeType="1"/>
            </p:cNvSpPr>
            <p:nvPr/>
          </p:nvSpPr>
          <p:spPr bwMode="auto">
            <a:xfrm>
              <a:off x="1543" y="1104"/>
              <a:ext cx="48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28" name="Line 24"/>
            <p:cNvSpPr>
              <a:spLocks noChangeShapeType="1"/>
            </p:cNvSpPr>
            <p:nvPr/>
          </p:nvSpPr>
          <p:spPr bwMode="auto">
            <a:xfrm>
              <a:off x="2352" y="1104"/>
              <a:ext cx="48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29" name="Line 25"/>
            <p:cNvSpPr>
              <a:spLocks noChangeShapeType="1"/>
            </p:cNvSpPr>
            <p:nvPr/>
          </p:nvSpPr>
          <p:spPr bwMode="auto">
            <a:xfrm>
              <a:off x="3127" y="1104"/>
              <a:ext cx="28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30" name="Line 26"/>
            <p:cNvSpPr>
              <a:spLocks noChangeShapeType="1"/>
            </p:cNvSpPr>
            <p:nvPr/>
          </p:nvSpPr>
          <p:spPr bwMode="auto">
            <a:xfrm>
              <a:off x="3703" y="1104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31" name="Line 27"/>
            <p:cNvSpPr>
              <a:spLocks noChangeShapeType="1"/>
            </p:cNvSpPr>
            <p:nvPr/>
          </p:nvSpPr>
          <p:spPr bwMode="auto">
            <a:xfrm>
              <a:off x="4183" y="1104"/>
              <a:ext cx="52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32" name="Text Box 28"/>
            <p:cNvSpPr txBox="1">
              <a:spLocks noChangeArrowheads="1"/>
            </p:cNvSpPr>
            <p:nvPr/>
          </p:nvSpPr>
          <p:spPr bwMode="auto">
            <a:xfrm>
              <a:off x="3165" y="960"/>
              <a:ext cx="228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7533" name="Text Box 29"/>
            <p:cNvSpPr txBox="1">
              <a:spLocks noChangeArrowheads="1"/>
            </p:cNvSpPr>
            <p:nvPr/>
          </p:nvSpPr>
          <p:spPr bwMode="auto">
            <a:xfrm>
              <a:off x="4656" y="784"/>
              <a:ext cx="265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534" name="Line 30"/>
            <p:cNvSpPr>
              <a:spLocks noChangeShapeType="1"/>
            </p:cNvSpPr>
            <p:nvPr/>
          </p:nvSpPr>
          <p:spPr bwMode="auto">
            <a:xfrm>
              <a:off x="1543" y="1392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535" name="Object 31"/>
            <p:cNvGraphicFramePr>
              <a:graphicFrameLocks noChangeAspect="1"/>
            </p:cNvGraphicFramePr>
            <p:nvPr/>
          </p:nvGraphicFramePr>
          <p:xfrm>
            <a:off x="1391" y="652"/>
            <a:ext cx="25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4" name="公式" r:id="rId9" imgW="152268" imgH="215713" progId="Equation.3">
                    <p:embed/>
                  </p:oleObj>
                </mc:Choice>
                <mc:Fallback>
                  <p:oleObj name="公式" r:id="rId9" imgW="152268" imgH="21571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652"/>
                          <a:ext cx="25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36" name="Object 32"/>
            <p:cNvGraphicFramePr>
              <a:graphicFrameLocks noChangeAspect="1"/>
            </p:cNvGraphicFramePr>
            <p:nvPr/>
          </p:nvGraphicFramePr>
          <p:xfrm>
            <a:off x="4023" y="652"/>
            <a:ext cx="2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5" name="公式" r:id="rId11" imgW="164885" imgH="215619" progId="Equation.3">
                    <p:embed/>
                  </p:oleObj>
                </mc:Choice>
                <mc:Fallback>
                  <p:oleObj name="公式" r:id="rId11" imgW="164885" imgH="21561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652"/>
                          <a:ext cx="2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0" name="Group 33"/>
          <p:cNvGrpSpPr>
            <a:grpSpLocks/>
          </p:cNvGrpSpPr>
          <p:nvPr/>
        </p:nvGrpSpPr>
        <p:grpSpPr bwMode="auto">
          <a:xfrm>
            <a:off x="1066800" y="3505200"/>
            <a:ext cx="6705600" cy="3363913"/>
            <a:chOff x="720" y="1824"/>
            <a:chExt cx="4224" cy="2167"/>
          </a:xfrm>
        </p:grpSpPr>
        <p:grpSp>
          <p:nvGrpSpPr>
            <p:cNvPr id="17484" name="Group 34"/>
            <p:cNvGrpSpPr>
              <a:grpSpLocks/>
            </p:cNvGrpSpPr>
            <p:nvPr/>
          </p:nvGrpSpPr>
          <p:grpSpPr bwMode="auto">
            <a:xfrm>
              <a:off x="720" y="1824"/>
              <a:ext cx="4224" cy="2167"/>
              <a:chOff x="720" y="1824"/>
              <a:chExt cx="4224" cy="2167"/>
            </a:xfrm>
          </p:grpSpPr>
          <p:grpSp>
            <p:nvGrpSpPr>
              <p:cNvPr id="17486" name="Group 35"/>
              <p:cNvGrpSpPr>
                <a:grpSpLocks/>
              </p:cNvGrpSpPr>
              <p:nvPr/>
            </p:nvGrpSpPr>
            <p:grpSpPr bwMode="auto">
              <a:xfrm>
                <a:off x="720" y="1824"/>
                <a:ext cx="4224" cy="2160"/>
                <a:chOff x="720" y="1824"/>
                <a:chExt cx="4224" cy="2160"/>
              </a:xfrm>
            </p:grpSpPr>
            <p:sp>
              <p:nvSpPr>
                <p:cNvPr id="17488" name="Rectangle 36"/>
                <p:cNvSpPr>
                  <a:spLocks noChangeArrowheads="1"/>
                </p:cNvSpPr>
                <p:nvPr/>
              </p:nvSpPr>
              <p:spPr bwMode="auto">
                <a:xfrm>
                  <a:off x="720" y="1824"/>
                  <a:ext cx="4224" cy="216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7489" name="Line 37"/>
                <p:cNvSpPr>
                  <a:spLocks noChangeShapeType="1"/>
                </p:cNvSpPr>
                <p:nvPr/>
              </p:nvSpPr>
              <p:spPr bwMode="auto">
                <a:xfrm>
                  <a:off x="1029" y="2208"/>
                  <a:ext cx="3819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90" name="Line 38"/>
                <p:cNvSpPr>
                  <a:spLocks noChangeShapeType="1"/>
                </p:cNvSpPr>
                <p:nvPr/>
              </p:nvSpPr>
              <p:spPr bwMode="auto">
                <a:xfrm>
                  <a:off x="1036" y="2208"/>
                  <a:ext cx="0" cy="15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91" name="Line 39"/>
                <p:cNvSpPr>
                  <a:spLocks noChangeShapeType="1"/>
                </p:cNvSpPr>
                <p:nvPr/>
              </p:nvSpPr>
              <p:spPr bwMode="auto">
                <a:xfrm>
                  <a:off x="1036" y="2432"/>
                  <a:ext cx="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92" name="Line 40"/>
                <p:cNvSpPr>
                  <a:spLocks noChangeShapeType="1"/>
                </p:cNvSpPr>
                <p:nvPr/>
              </p:nvSpPr>
              <p:spPr bwMode="auto">
                <a:xfrm>
                  <a:off x="1036" y="2720"/>
                  <a:ext cx="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93" name="Line 41"/>
                <p:cNvSpPr>
                  <a:spLocks noChangeShapeType="1"/>
                </p:cNvSpPr>
                <p:nvPr/>
              </p:nvSpPr>
              <p:spPr bwMode="auto">
                <a:xfrm>
                  <a:off x="1036" y="2960"/>
                  <a:ext cx="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94" name="Line 42"/>
                <p:cNvSpPr>
                  <a:spLocks noChangeShapeType="1"/>
                </p:cNvSpPr>
                <p:nvPr/>
              </p:nvSpPr>
              <p:spPr bwMode="auto">
                <a:xfrm>
                  <a:off x="1036" y="3248"/>
                  <a:ext cx="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9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85" y="1977"/>
                  <a:ext cx="463" cy="3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749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425" y="1904"/>
                  <a:ext cx="290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7497" name="Line 45"/>
                <p:cNvSpPr>
                  <a:spLocks noChangeShapeType="1"/>
                </p:cNvSpPr>
                <p:nvPr/>
              </p:nvSpPr>
              <p:spPr bwMode="auto">
                <a:xfrm>
                  <a:off x="1334" y="2192"/>
                  <a:ext cx="148" cy="4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98" name="Line 46"/>
                <p:cNvSpPr>
                  <a:spLocks noChangeShapeType="1"/>
                </p:cNvSpPr>
                <p:nvPr/>
              </p:nvSpPr>
              <p:spPr bwMode="auto">
                <a:xfrm>
                  <a:off x="1482" y="2672"/>
                  <a:ext cx="447" cy="0"/>
                </a:xfrm>
                <a:prstGeom prst="line">
                  <a:avLst/>
                </a:prstGeom>
                <a:noFill/>
                <a:ln w="9525">
                  <a:solidFill>
                    <a:srgbClr val="4D4D4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99" name="Line 47"/>
                <p:cNvSpPr>
                  <a:spLocks noChangeShapeType="1"/>
                </p:cNvSpPr>
                <p:nvPr/>
              </p:nvSpPr>
              <p:spPr bwMode="auto">
                <a:xfrm>
                  <a:off x="1929" y="2672"/>
                  <a:ext cx="396" cy="96"/>
                </a:xfrm>
                <a:prstGeom prst="line">
                  <a:avLst/>
                </a:prstGeom>
                <a:noFill/>
                <a:ln w="381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00" name="Line 48"/>
                <p:cNvSpPr>
                  <a:spLocks noChangeShapeType="1"/>
                </p:cNvSpPr>
                <p:nvPr/>
              </p:nvSpPr>
              <p:spPr bwMode="auto">
                <a:xfrm>
                  <a:off x="2325" y="2768"/>
                  <a:ext cx="546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01" name="Line 49"/>
                <p:cNvSpPr>
                  <a:spLocks noChangeShapeType="1"/>
                </p:cNvSpPr>
                <p:nvPr/>
              </p:nvSpPr>
              <p:spPr bwMode="auto">
                <a:xfrm>
                  <a:off x="2871" y="2768"/>
                  <a:ext cx="248" cy="33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02" name="Line 50"/>
                <p:cNvSpPr>
                  <a:spLocks noChangeShapeType="1"/>
                </p:cNvSpPr>
                <p:nvPr/>
              </p:nvSpPr>
              <p:spPr bwMode="auto">
                <a:xfrm>
                  <a:off x="3119" y="3104"/>
                  <a:ext cx="298" cy="0"/>
                </a:xfrm>
                <a:prstGeom prst="line">
                  <a:avLst/>
                </a:prstGeom>
                <a:noFill/>
                <a:ln w="9525">
                  <a:solidFill>
                    <a:srgbClr val="4D4D4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03" name="Line 51"/>
                <p:cNvSpPr>
                  <a:spLocks noChangeShapeType="1"/>
                </p:cNvSpPr>
                <p:nvPr/>
              </p:nvSpPr>
              <p:spPr bwMode="auto">
                <a:xfrm>
                  <a:off x="3417" y="3104"/>
                  <a:ext cx="347" cy="9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04" name="Line 52"/>
                <p:cNvSpPr>
                  <a:spLocks noChangeShapeType="1"/>
                </p:cNvSpPr>
                <p:nvPr/>
              </p:nvSpPr>
              <p:spPr bwMode="auto">
                <a:xfrm>
                  <a:off x="3764" y="3200"/>
                  <a:ext cx="347" cy="0"/>
                </a:xfrm>
                <a:prstGeom prst="line">
                  <a:avLst/>
                </a:prstGeom>
                <a:noFill/>
                <a:ln w="9525">
                  <a:solidFill>
                    <a:srgbClr val="4D4D4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05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111" y="2208"/>
                  <a:ext cx="149" cy="100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50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119" y="1872"/>
                  <a:ext cx="265" cy="3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i="1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750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720" y="2225"/>
                  <a:ext cx="303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-1</a:t>
                  </a:r>
                </a:p>
              </p:txBody>
            </p:sp>
            <p:sp>
              <p:nvSpPr>
                <p:cNvPr id="1750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720" y="2513"/>
                  <a:ext cx="303" cy="3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-2</a:t>
                  </a:r>
                </a:p>
              </p:txBody>
            </p:sp>
            <p:sp>
              <p:nvSpPr>
                <p:cNvPr id="1750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720" y="2753"/>
                  <a:ext cx="303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-3</a:t>
                  </a:r>
                </a:p>
              </p:txBody>
            </p:sp>
            <p:sp>
              <p:nvSpPr>
                <p:cNvPr id="1751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720" y="3041"/>
                  <a:ext cx="303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-4</a:t>
                  </a:r>
                </a:p>
              </p:txBody>
            </p:sp>
          </p:grpSp>
          <p:sp>
            <p:nvSpPr>
              <p:cNvPr id="1072187" name="Text Box 59"/>
              <p:cNvSpPr txBox="1">
                <a:spLocks noChangeArrowheads="1"/>
              </p:cNvSpPr>
              <p:nvPr/>
            </p:nvSpPr>
            <p:spPr bwMode="auto">
              <a:xfrm>
                <a:off x="2496" y="3651"/>
                <a:ext cx="2448" cy="3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800">
                    <a:solidFill>
                      <a:srgbClr val="000000"/>
                    </a:solidFill>
                    <a:latin typeface="Times New Roman" pitchFamily="18" charset="0"/>
                  </a:rPr>
                  <a:t>电路中的电势变化图</a:t>
                </a:r>
              </a:p>
            </p:txBody>
          </p:sp>
        </p:grpSp>
        <p:sp>
          <p:nvSpPr>
            <p:cNvPr id="17485" name="Text Box 60"/>
            <p:cNvSpPr txBox="1">
              <a:spLocks noChangeArrowheads="1"/>
            </p:cNvSpPr>
            <p:nvPr/>
          </p:nvSpPr>
          <p:spPr bwMode="auto">
            <a:xfrm>
              <a:off x="1152" y="3552"/>
              <a:ext cx="72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rgbClr val="040000"/>
                  </a:solidFill>
                  <a:latin typeface="Times New Roman" panose="02020603050405020304" pitchFamily="18" charset="0"/>
                </a:rPr>
                <a:t>V/</a:t>
              </a:r>
              <a:r>
                <a:rPr lang="en-US" altLang="zh-CN" sz="2800" b="0">
                  <a:solidFill>
                    <a:srgbClr val="040000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8211" name="Group 61"/>
          <p:cNvGrpSpPr>
            <a:grpSpLocks/>
          </p:cNvGrpSpPr>
          <p:nvPr/>
        </p:nvGrpSpPr>
        <p:grpSpPr bwMode="auto">
          <a:xfrm>
            <a:off x="3733800" y="3886200"/>
            <a:ext cx="533400" cy="914400"/>
            <a:chOff x="2352" y="2208"/>
            <a:chExt cx="336" cy="576"/>
          </a:xfrm>
        </p:grpSpPr>
        <p:sp>
          <p:nvSpPr>
            <p:cNvPr id="17479" name="Line 62"/>
            <p:cNvSpPr>
              <a:spLocks noChangeShapeType="1"/>
            </p:cNvSpPr>
            <p:nvPr/>
          </p:nvSpPr>
          <p:spPr bwMode="auto">
            <a:xfrm>
              <a:off x="2688" y="220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0" name="Line 63"/>
            <p:cNvSpPr>
              <a:spLocks noChangeShapeType="1"/>
            </p:cNvSpPr>
            <p:nvPr/>
          </p:nvSpPr>
          <p:spPr bwMode="auto">
            <a:xfrm>
              <a:off x="2352" y="220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481" name="Object 64"/>
            <p:cNvGraphicFramePr>
              <a:graphicFrameLocks noChangeAspect="1"/>
            </p:cNvGraphicFramePr>
            <p:nvPr/>
          </p:nvGraphicFramePr>
          <p:xfrm>
            <a:off x="2352" y="2352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6" name="Equation" r:id="rId13" imgW="279279" imgH="215806" progId="Equation.3">
                    <p:embed/>
                  </p:oleObj>
                </mc:Choice>
                <mc:Fallback>
                  <p:oleObj name="Equation" r:id="rId13" imgW="279279" imgH="215806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352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82" name="Line 65"/>
            <p:cNvSpPr>
              <a:spLocks noChangeShapeType="1"/>
            </p:cNvSpPr>
            <p:nvPr/>
          </p:nvSpPr>
          <p:spPr bwMode="auto">
            <a:xfrm flipV="1">
              <a:off x="2544" y="2208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3" name="Line 66"/>
            <p:cNvSpPr>
              <a:spLocks noChangeShapeType="1"/>
            </p:cNvSpPr>
            <p:nvPr/>
          </p:nvSpPr>
          <p:spPr bwMode="auto">
            <a:xfrm>
              <a:off x="2544" y="259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12" name="Group 67"/>
          <p:cNvGrpSpPr>
            <a:grpSpLocks/>
          </p:cNvGrpSpPr>
          <p:nvPr/>
        </p:nvGrpSpPr>
        <p:grpSpPr bwMode="auto">
          <a:xfrm>
            <a:off x="4876800" y="3886200"/>
            <a:ext cx="457200" cy="1447800"/>
            <a:chOff x="3072" y="2208"/>
            <a:chExt cx="288" cy="912"/>
          </a:xfrm>
        </p:grpSpPr>
        <p:sp>
          <p:nvSpPr>
            <p:cNvPr id="17474" name="Line 68"/>
            <p:cNvSpPr>
              <a:spLocks noChangeShapeType="1"/>
            </p:cNvSpPr>
            <p:nvPr/>
          </p:nvSpPr>
          <p:spPr bwMode="auto">
            <a:xfrm>
              <a:off x="3072" y="22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5" name="Line 69"/>
            <p:cNvSpPr>
              <a:spLocks noChangeShapeType="1"/>
            </p:cNvSpPr>
            <p:nvPr/>
          </p:nvSpPr>
          <p:spPr bwMode="auto">
            <a:xfrm>
              <a:off x="3360" y="22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476" name="Object 70"/>
            <p:cNvGraphicFramePr>
              <a:graphicFrameLocks noChangeAspect="1"/>
            </p:cNvGraphicFramePr>
            <p:nvPr/>
          </p:nvGraphicFramePr>
          <p:xfrm>
            <a:off x="3072" y="2510"/>
            <a:ext cx="2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7" name="Equation" r:id="rId15" imgW="291973" imgH="228501" progId="Equation.3">
                    <p:embed/>
                  </p:oleObj>
                </mc:Choice>
                <mc:Fallback>
                  <p:oleObj name="Equation" r:id="rId15" imgW="291973" imgH="228501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10"/>
                          <a:ext cx="28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7" name="Line 71"/>
            <p:cNvSpPr>
              <a:spLocks noChangeShapeType="1"/>
            </p:cNvSpPr>
            <p:nvPr/>
          </p:nvSpPr>
          <p:spPr bwMode="auto">
            <a:xfrm flipV="1">
              <a:off x="3264" y="2208"/>
              <a:ext cx="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8" name="Line 72"/>
            <p:cNvSpPr>
              <a:spLocks noChangeShapeType="1"/>
            </p:cNvSpPr>
            <p:nvPr/>
          </p:nvSpPr>
          <p:spPr bwMode="auto">
            <a:xfrm>
              <a:off x="3264" y="2736"/>
              <a:ext cx="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13" name="Group 73"/>
          <p:cNvGrpSpPr>
            <a:grpSpLocks/>
          </p:cNvGrpSpPr>
          <p:nvPr/>
        </p:nvGrpSpPr>
        <p:grpSpPr bwMode="auto">
          <a:xfrm>
            <a:off x="2362200" y="3886200"/>
            <a:ext cx="457200" cy="762000"/>
            <a:chOff x="1488" y="2208"/>
            <a:chExt cx="288" cy="480"/>
          </a:xfrm>
        </p:grpSpPr>
        <p:sp>
          <p:nvSpPr>
            <p:cNvPr id="17469" name="Line 74"/>
            <p:cNvSpPr>
              <a:spLocks noChangeShapeType="1"/>
            </p:cNvSpPr>
            <p:nvPr/>
          </p:nvSpPr>
          <p:spPr bwMode="auto">
            <a:xfrm>
              <a:off x="1488" y="220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0" name="Line 75"/>
            <p:cNvSpPr>
              <a:spLocks noChangeShapeType="1"/>
            </p:cNvSpPr>
            <p:nvPr/>
          </p:nvSpPr>
          <p:spPr bwMode="auto">
            <a:xfrm>
              <a:off x="1776" y="220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471" name="Object 76"/>
            <p:cNvGraphicFramePr>
              <a:graphicFrameLocks noChangeAspect="1"/>
            </p:cNvGraphicFramePr>
            <p:nvPr/>
          </p:nvGraphicFramePr>
          <p:xfrm>
            <a:off x="1540" y="2351"/>
            <a:ext cx="18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8" name="公式" r:id="rId17" imgW="126835" imgH="139518" progId="Equation.3">
                    <p:embed/>
                  </p:oleObj>
                </mc:Choice>
                <mc:Fallback>
                  <p:oleObj name="公式" r:id="rId17" imgW="126835" imgH="139518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" y="2351"/>
                          <a:ext cx="18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2" name="Line 77"/>
            <p:cNvSpPr>
              <a:spLocks noChangeShapeType="1"/>
            </p:cNvSpPr>
            <p:nvPr/>
          </p:nvSpPr>
          <p:spPr bwMode="auto">
            <a:xfrm flipV="1">
              <a:off x="1632" y="220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3" name="Line 78"/>
            <p:cNvSpPr>
              <a:spLocks noChangeShapeType="1"/>
            </p:cNvSpPr>
            <p:nvPr/>
          </p:nvSpPr>
          <p:spPr bwMode="auto">
            <a:xfrm>
              <a:off x="1632" y="2544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14" name="Group 79"/>
          <p:cNvGrpSpPr>
            <a:grpSpLocks/>
          </p:cNvGrpSpPr>
          <p:nvPr/>
        </p:nvGrpSpPr>
        <p:grpSpPr bwMode="auto">
          <a:xfrm>
            <a:off x="5957888" y="3886200"/>
            <a:ext cx="390525" cy="1600200"/>
            <a:chOff x="3738" y="2208"/>
            <a:chExt cx="246" cy="1008"/>
          </a:xfrm>
        </p:grpSpPr>
        <p:sp>
          <p:nvSpPr>
            <p:cNvPr id="17464" name="Line 80"/>
            <p:cNvSpPr>
              <a:spLocks noChangeShapeType="1"/>
            </p:cNvSpPr>
            <p:nvPr/>
          </p:nvSpPr>
          <p:spPr bwMode="auto">
            <a:xfrm>
              <a:off x="3744" y="220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5" name="Line 81"/>
            <p:cNvSpPr>
              <a:spLocks noChangeShapeType="1"/>
            </p:cNvSpPr>
            <p:nvPr/>
          </p:nvSpPr>
          <p:spPr bwMode="auto">
            <a:xfrm>
              <a:off x="3984" y="220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6" name="Line 82"/>
            <p:cNvSpPr>
              <a:spLocks noChangeShapeType="1"/>
            </p:cNvSpPr>
            <p:nvPr/>
          </p:nvSpPr>
          <p:spPr bwMode="auto">
            <a:xfrm flipV="1">
              <a:off x="3840" y="2208"/>
              <a:ext cx="0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7" name="Line 83"/>
            <p:cNvSpPr>
              <a:spLocks noChangeShapeType="1"/>
            </p:cNvSpPr>
            <p:nvPr/>
          </p:nvSpPr>
          <p:spPr bwMode="auto">
            <a:xfrm>
              <a:off x="3840" y="2784"/>
              <a:ext cx="0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468" name="Object 84"/>
            <p:cNvGraphicFramePr>
              <a:graphicFrameLocks noChangeAspect="1"/>
            </p:cNvGraphicFramePr>
            <p:nvPr/>
          </p:nvGraphicFramePr>
          <p:xfrm>
            <a:off x="3738" y="2581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9" name="公式" r:id="rId19" imgW="126835" imgH="139518" progId="Equation.3">
                    <p:embed/>
                  </p:oleObj>
                </mc:Choice>
                <mc:Fallback>
                  <p:oleObj name="公式" r:id="rId19" imgW="126835" imgH="139518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" y="2581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7" name="Group 85"/>
          <p:cNvGrpSpPr>
            <a:grpSpLocks/>
          </p:cNvGrpSpPr>
          <p:nvPr/>
        </p:nvGrpSpPr>
        <p:grpSpPr bwMode="auto">
          <a:xfrm>
            <a:off x="5295900" y="50800"/>
            <a:ext cx="3429000" cy="2133600"/>
            <a:chOff x="3408" y="432"/>
            <a:chExt cx="2160" cy="1440"/>
          </a:xfrm>
        </p:grpSpPr>
        <p:sp>
          <p:nvSpPr>
            <p:cNvPr id="17432" name="Rectangle 86"/>
            <p:cNvSpPr>
              <a:spLocks noChangeArrowheads="1"/>
            </p:cNvSpPr>
            <p:nvPr/>
          </p:nvSpPr>
          <p:spPr bwMode="auto">
            <a:xfrm>
              <a:off x="3408" y="432"/>
              <a:ext cx="2160" cy="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72215" name="Rectangle 87"/>
            <p:cNvSpPr>
              <a:spLocks noChangeArrowheads="1"/>
            </p:cNvSpPr>
            <p:nvPr/>
          </p:nvSpPr>
          <p:spPr bwMode="auto">
            <a:xfrm>
              <a:off x="3840" y="945"/>
              <a:ext cx="240" cy="9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72216" name="Rectangle 88"/>
            <p:cNvSpPr>
              <a:spLocks noChangeArrowheads="1"/>
            </p:cNvSpPr>
            <p:nvPr/>
          </p:nvSpPr>
          <p:spPr bwMode="auto">
            <a:xfrm>
              <a:off x="4896" y="945"/>
              <a:ext cx="240" cy="9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7435" name="Group 89"/>
            <p:cNvGrpSpPr>
              <a:grpSpLocks/>
            </p:cNvGrpSpPr>
            <p:nvPr/>
          </p:nvGrpSpPr>
          <p:grpSpPr bwMode="auto">
            <a:xfrm>
              <a:off x="4224" y="805"/>
              <a:ext cx="48" cy="374"/>
              <a:chOff x="4896" y="1056"/>
              <a:chExt cx="48" cy="384"/>
            </a:xfrm>
          </p:grpSpPr>
          <p:sp>
            <p:nvSpPr>
              <p:cNvPr id="17462" name="Line 90"/>
              <p:cNvSpPr>
                <a:spLocks noChangeShapeType="1"/>
              </p:cNvSpPr>
              <p:nvPr/>
            </p:nvSpPr>
            <p:spPr bwMode="auto">
              <a:xfrm>
                <a:off x="4896" y="1152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3" name="Line 91"/>
              <p:cNvSpPr>
                <a:spLocks noChangeShapeType="1"/>
              </p:cNvSpPr>
              <p:nvPr/>
            </p:nvSpPr>
            <p:spPr bwMode="auto">
              <a:xfrm>
                <a:off x="4944" y="1056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36" name="Group 92"/>
            <p:cNvGrpSpPr>
              <a:grpSpLocks/>
            </p:cNvGrpSpPr>
            <p:nvPr/>
          </p:nvGrpSpPr>
          <p:grpSpPr bwMode="auto">
            <a:xfrm>
              <a:off x="4704" y="852"/>
              <a:ext cx="48" cy="327"/>
              <a:chOff x="4656" y="528"/>
              <a:chExt cx="48" cy="336"/>
            </a:xfrm>
          </p:grpSpPr>
          <p:sp>
            <p:nvSpPr>
              <p:cNvPr id="17460" name="Line 93"/>
              <p:cNvSpPr>
                <a:spLocks noChangeShapeType="1"/>
              </p:cNvSpPr>
              <p:nvPr/>
            </p:nvSpPr>
            <p:spPr bwMode="auto">
              <a:xfrm>
                <a:off x="4656" y="528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1" name="Line 94"/>
              <p:cNvSpPr>
                <a:spLocks noChangeShapeType="1"/>
              </p:cNvSpPr>
              <p:nvPr/>
            </p:nvSpPr>
            <p:spPr bwMode="auto">
              <a:xfrm>
                <a:off x="4704" y="57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37" name="Line 95"/>
            <p:cNvSpPr>
              <a:spLocks noChangeShapeType="1"/>
            </p:cNvSpPr>
            <p:nvPr/>
          </p:nvSpPr>
          <p:spPr bwMode="auto">
            <a:xfrm>
              <a:off x="4080" y="992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8" name="Line 96"/>
            <p:cNvSpPr>
              <a:spLocks noChangeShapeType="1"/>
            </p:cNvSpPr>
            <p:nvPr/>
          </p:nvSpPr>
          <p:spPr bwMode="auto">
            <a:xfrm>
              <a:off x="4272" y="992"/>
              <a:ext cx="4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9" name="Line 97"/>
            <p:cNvSpPr>
              <a:spLocks noChangeShapeType="1"/>
            </p:cNvSpPr>
            <p:nvPr/>
          </p:nvSpPr>
          <p:spPr bwMode="auto">
            <a:xfrm>
              <a:off x="4752" y="992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0" name="Line 98"/>
            <p:cNvSpPr>
              <a:spLocks noChangeShapeType="1"/>
            </p:cNvSpPr>
            <p:nvPr/>
          </p:nvSpPr>
          <p:spPr bwMode="auto">
            <a:xfrm>
              <a:off x="5136" y="992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1" name="Line 99"/>
            <p:cNvSpPr>
              <a:spLocks noChangeShapeType="1"/>
            </p:cNvSpPr>
            <p:nvPr/>
          </p:nvSpPr>
          <p:spPr bwMode="auto">
            <a:xfrm flipH="1">
              <a:off x="3648" y="992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2" name="Line 100"/>
            <p:cNvSpPr>
              <a:spLocks noChangeShapeType="1"/>
            </p:cNvSpPr>
            <p:nvPr/>
          </p:nvSpPr>
          <p:spPr bwMode="auto">
            <a:xfrm>
              <a:off x="3648" y="992"/>
              <a:ext cx="0" cy="7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Line 101"/>
            <p:cNvSpPr>
              <a:spLocks noChangeShapeType="1"/>
            </p:cNvSpPr>
            <p:nvPr/>
          </p:nvSpPr>
          <p:spPr bwMode="auto">
            <a:xfrm>
              <a:off x="5328" y="992"/>
              <a:ext cx="0" cy="7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2230" name="Rectangle 102"/>
            <p:cNvSpPr>
              <a:spLocks noChangeArrowheads="1"/>
            </p:cNvSpPr>
            <p:nvPr/>
          </p:nvSpPr>
          <p:spPr bwMode="auto">
            <a:xfrm>
              <a:off x="4272" y="1668"/>
              <a:ext cx="240" cy="9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445" name="Line 103"/>
            <p:cNvSpPr>
              <a:spLocks noChangeShapeType="1"/>
            </p:cNvSpPr>
            <p:nvPr/>
          </p:nvSpPr>
          <p:spPr bwMode="auto">
            <a:xfrm>
              <a:off x="3648" y="1715"/>
              <a:ext cx="62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6" name="Line 104"/>
            <p:cNvSpPr>
              <a:spLocks noChangeShapeType="1"/>
            </p:cNvSpPr>
            <p:nvPr/>
          </p:nvSpPr>
          <p:spPr bwMode="auto">
            <a:xfrm>
              <a:off x="4512" y="1715"/>
              <a:ext cx="81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447" name="Object 105"/>
            <p:cNvGraphicFramePr>
              <a:graphicFrameLocks noChangeAspect="1"/>
            </p:cNvGraphicFramePr>
            <p:nvPr/>
          </p:nvGraphicFramePr>
          <p:xfrm>
            <a:off x="4288" y="1392"/>
            <a:ext cx="2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0" name="Equation" r:id="rId21" imgW="190500" imgH="228600" progId="Equation.3">
                    <p:embed/>
                  </p:oleObj>
                </mc:Choice>
                <mc:Fallback>
                  <p:oleObj name="Equation" r:id="rId21" imgW="190500" imgH="22860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1392"/>
                          <a:ext cx="2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D4D4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106"/>
            <p:cNvGraphicFramePr>
              <a:graphicFrameLocks noChangeAspect="1"/>
            </p:cNvGraphicFramePr>
            <p:nvPr/>
          </p:nvGraphicFramePr>
          <p:xfrm>
            <a:off x="3861" y="667"/>
            <a:ext cx="26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1" name="Equation" r:id="rId22" imgW="190335" imgH="215713" progId="Equation.3">
                    <p:embed/>
                  </p:oleObj>
                </mc:Choice>
                <mc:Fallback>
                  <p:oleObj name="Equation" r:id="rId22" imgW="190335" imgH="215713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667"/>
                          <a:ext cx="26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D4D4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9" name="Object 107"/>
            <p:cNvGraphicFramePr>
              <a:graphicFrameLocks noChangeAspect="1"/>
            </p:cNvGraphicFramePr>
            <p:nvPr/>
          </p:nvGraphicFramePr>
          <p:xfrm>
            <a:off x="4900" y="672"/>
            <a:ext cx="28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2" name="Equation" r:id="rId23" imgW="203024" imgH="215713" progId="Equation.3">
                    <p:embed/>
                  </p:oleObj>
                </mc:Choice>
                <mc:Fallback>
                  <p:oleObj name="Equation" r:id="rId23" imgW="203024" imgH="215713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" y="672"/>
                          <a:ext cx="28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D4D4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0" name="Text Box 108"/>
            <p:cNvSpPr txBox="1">
              <a:spLocks noChangeArrowheads="1"/>
            </p:cNvSpPr>
            <p:nvPr/>
          </p:nvSpPr>
          <p:spPr bwMode="auto">
            <a:xfrm>
              <a:off x="4368" y="886"/>
              <a:ext cx="21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7451" name="Text Box 109"/>
            <p:cNvSpPr txBox="1">
              <a:spLocks noChangeArrowheads="1"/>
            </p:cNvSpPr>
            <p:nvPr/>
          </p:nvSpPr>
          <p:spPr bwMode="auto">
            <a:xfrm>
              <a:off x="4327" y="712"/>
              <a:ext cx="23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04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452" name="Text Box 110"/>
            <p:cNvSpPr txBox="1">
              <a:spLocks noChangeArrowheads="1"/>
            </p:cNvSpPr>
            <p:nvPr/>
          </p:nvSpPr>
          <p:spPr bwMode="auto">
            <a:xfrm>
              <a:off x="3580" y="886"/>
              <a:ext cx="21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7453" name="Text Box 111"/>
            <p:cNvSpPr txBox="1">
              <a:spLocks noChangeArrowheads="1"/>
            </p:cNvSpPr>
            <p:nvPr/>
          </p:nvSpPr>
          <p:spPr bwMode="auto">
            <a:xfrm>
              <a:off x="5212" y="888"/>
              <a:ext cx="21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7454" name="Text Box 112"/>
            <p:cNvSpPr txBox="1">
              <a:spLocks noChangeArrowheads="1"/>
            </p:cNvSpPr>
            <p:nvPr/>
          </p:nvSpPr>
          <p:spPr bwMode="auto">
            <a:xfrm>
              <a:off x="3511" y="720"/>
              <a:ext cx="23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04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55" name="Text Box 113"/>
            <p:cNvSpPr txBox="1">
              <a:spLocks noChangeArrowheads="1"/>
            </p:cNvSpPr>
            <p:nvPr/>
          </p:nvSpPr>
          <p:spPr bwMode="auto">
            <a:xfrm>
              <a:off x="5228" y="720"/>
              <a:ext cx="24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04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456" name="Line 114"/>
            <p:cNvSpPr>
              <a:spLocks noChangeShapeType="1"/>
            </p:cNvSpPr>
            <p:nvPr/>
          </p:nvSpPr>
          <p:spPr bwMode="auto">
            <a:xfrm>
              <a:off x="3648" y="1248"/>
              <a:ext cx="0" cy="3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7" name="Text Box 115"/>
            <p:cNvSpPr txBox="1">
              <a:spLocks noChangeArrowheads="1"/>
            </p:cNvSpPr>
            <p:nvPr/>
          </p:nvSpPr>
          <p:spPr bwMode="auto">
            <a:xfrm>
              <a:off x="3744" y="1200"/>
              <a:ext cx="191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graphicFrame>
          <p:nvGraphicFramePr>
            <p:cNvPr id="17458" name="Object 116"/>
            <p:cNvGraphicFramePr>
              <a:graphicFrameLocks noChangeAspect="1"/>
            </p:cNvGraphicFramePr>
            <p:nvPr/>
          </p:nvGraphicFramePr>
          <p:xfrm>
            <a:off x="4128" y="480"/>
            <a:ext cx="2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3" name="公式" r:id="rId24" imgW="139579" imgH="215713" progId="Equation.3">
                    <p:embed/>
                  </p:oleObj>
                </mc:Choice>
                <mc:Fallback>
                  <p:oleObj name="公式" r:id="rId24" imgW="139579" imgH="215713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480"/>
                          <a:ext cx="2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9" name="Object 117"/>
            <p:cNvGraphicFramePr>
              <a:graphicFrameLocks noChangeAspect="1"/>
            </p:cNvGraphicFramePr>
            <p:nvPr/>
          </p:nvGraphicFramePr>
          <p:xfrm>
            <a:off x="4587" y="508"/>
            <a:ext cx="2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4" name="公式" r:id="rId26" imgW="164885" imgH="215619" progId="Equation.3">
                    <p:embed/>
                  </p:oleObj>
                </mc:Choice>
                <mc:Fallback>
                  <p:oleObj name="公式" r:id="rId26" imgW="164885" imgH="215619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508"/>
                          <a:ext cx="2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8" name="Group 2"/>
          <p:cNvGrpSpPr>
            <a:grpSpLocks/>
          </p:cNvGrpSpPr>
          <p:nvPr/>
        </p:nvGrpSpPr>
        <p:grpSpPr bwMode="auto">
          <a:xfrm>
            <a:off x="234950" y="155575"/>
            <a:ext cx="4953000" cy="1800225"/>
            <a:chOff x="240" y="576"/>
            <a:chExt cx="3120" cy="1134"/>
          </a:xfrm>
        </p:grpSpPr>
        <p:graphicFrame>
          <p:nvGraphicFramePr>
            <p:cNvPr id="17425" name="Object 3"/>
            <p:cNvGraphicFramePr>
              <a:graphicFrameLocks noChangeAspect="1"/>
            </p:cNvGraphicFramePr>
            <p:nvPr/>
          </p:nvGraphicFramePr>
          <p:xfrm>
            <a:off x="288" y="816"/>
            <a:ext cx="91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5" name="Equation" r:id="rId28" imgW="532937" imgH="215713" progId="Equation.3">
                    <p:embed/>
                  </p:oleObj>
                </mc:Choice>
                <mc:Fallback>
                  <p:oleObj name="Equation" r:id="rId28" imgW="532937" imgH="21571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816"/>
                          <a:ext cx="91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6" name="Text Box 4"/>
            <p:cNvSpPr txBox="1">
              <a:spLocks noChangeArrowheads="1"/>
            </p:cNvSpPr>
            <p:nvPr/>
          </p:nvSpPr>
          <p:spPr bwMode="auto">
            <a:xfrm>
              <a:off x="240" y="576"/>
              <a:ext cx="3120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zh-CN" altLang="en-US" sz="2800">
                  <a:solidFill>
                    <a:srgbClr val="A50021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已知    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2V  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=</a:t>
              </a:r>
              <a:r>
                <a:rPr lang="en-US" altLang="zh-CN" sz="28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4V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      2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    =</a:t>
              </a:r>
              <a:r>
                <a:rPr lang="en-US" altLang="zh-CN" sz="28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6 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.     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求   </a:t>
              </a:r>
              <a:r>
                <a:rPr lang="en-US" altLang="zh-CN" sz="2800">
                  <a:solidFill>
                    <a:srgbClr val="040000"/>
                  </a:solidFill>
                  <a:latin typeface="Times New Roman" panose="02020603050405020304" pitchFamily="18" charset="0"/>
                </a:rPr>
                <a:t>(1)  </a:t>
              </a:r>
              <a:r>
                <a:rPr lang="en-US" altLang="zh-CN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I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？（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）</a:t>
              </a:r>
              <a:r>
                <a:rPr lang="en-US" altLang="zh-CN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相邻两点电势降？并作图表示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7427" name="Object 5"/>
            <p:cNvGraphicFramePr>
              <a:graphicFrameLocks noChangeAspect="1"/>
            </p:cNvGraphicFramePr>
            <p:nvPr/>
          </p:nvGraphicFramePr>
          <p:xfrm>
            <a:off x="1698" y="576"/>
            <a:ext cx="41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6" name="公式" r:id="rId30" imgW="177569" imgH="215619" progId="Equation.3">
                    <p:embed/>
                  </p:oleObj>
                </mc:Choice>
                <mc:Fallback>
                  <p:oleObj name="公式" r:id="rId30" imgW="177569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576"/>
                          <a:ext cx="41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6"/>
            <p:cNvGraphicFramePr>
              <a:graphicFrameLocks noChangeAspect="1"/>
            </p:cNvGraphicFramePr>
            <p:nvPr/>
          </p:nvGraphicFramePr>
          <p:xfrm>
            <a:off x="2491" y="576"/>
            <a:ext cx="43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7" name="公式" r:id="rId32" imgW="190335" imgH="215713" progId="Equation.3">
                    <p:embed/>
                  </p:oleObj>
                </mc:Choice>
                <mc:Fallback>
                  <p:oleObj name="公式" r:id="rId32" imgW="190335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576"/>
                          <a:ext cx="43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Object 7"/>
            <p:cNvGraphicFramePr>
              <a:graphicFrameLocks noChangeAspect="1"/>
            </p:cNvGraphicFramePr>
            <p:nvPr/>
          </p:nvGraphicFramePr>
          <p:xfrm>
            <a:off x="1680" y="816"/>
            <a:ext cx="343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8" name="Equation" r:id="rId34" imgW="190500" imgH="228600" progId="Equation.3">
                    <p:embed/>
                  </p:oleObj>
                </mc:Choice>
                <mc:Fallback>
                  <p:oleObj name="Equation" r:id="rId34" imgW="1905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16"/>
                          <a:ext cx="343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8"/>
            <p:cNvGraphicFramePr>
              <a:graphicFrameLocks noChangeAspect="1"/>
            </p:cNvGraphicFramePr>
            <p:nvPr/>
          </p:nvGraphicFramePr>
          <p:xfrm flipH="1">
            <a:off x="1296" y="864"/>
            <a:ext cx="2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9" name="Equation" r:id="rId35" imgW="164885" imgH="164885" progId="Equation.3">
                    <p:embed/>
                  </p:oleObj>
                </mc:Choice>
                <mc:Fallback>
                  <p:oleObj name="Equation" r:id="rId35" imgW="164885" imgH="1648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296" y="864"/>
                          <a:ext cx="2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9"/>
            <p:cNvGraphicFramePr>
              <a:graphicFrameLocks noChangeAspect="1"/>
            </p:cNvGraphicFramePr>
            <p:nvPr/>
          </p:nvGraphicFramePr>
          <p:xfrm flipH="1">
            <a:off x="2256" y="864"/>
            <a:ext cx="2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0" name="Equation" r:id="rId37" imgW="164885" imgH="164885" progId="Equation.3">
                    <p:embed/>
                  </p:oleObj>
                </mc:Choice>
                <mc:Fallback>
                  <p:oleObj name="Equation" r:id="rId37" imgW="164885" imgH="16488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2256" y="864"/>
                          <a:ext cx="2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942013" y="-34925"/>
            <a:ext cx="2217737" cy="2251075"/>
            <a:chOff x="5941276" y="-34492"/>
            <a:chExt cx="2218474" cy="2250161"/>
          </a:xfrm>
        </p:grpSpPr>
        <p:sp>
          <p:nvSpPr>
            <p:cNvPr id="2" name="矩形 1"/>
            <p:cNvSpPr/>
            <p:nvPr/>
          </p:nvSpPr>
          <p:spPr>
            <a:xfrm>
              <a:off x="5941276" y="928730"/>
              <a:ext cx="535165" cy="369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7624585" y="909687"/>
              <a:ext cx="535165" cy="369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960790" y="1845932"/>
              <a:ext cx="535165" cy="369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411332" y="-17037"/>
              <a:ext cx="466880" cy="368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</a:rPr>
                <a:t>2V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7191053" y="-34492"/>
              <a:ext cx="466880" cy="369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</a:rPr>
                <a:t>4V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04CAAE-C4C5-4789-9DD4-88D4451E5C7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800" b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2286000"/>
            <a:ext cx="8243887" cy="13144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宋体" panose="02010600030101010101" pitchFamily="2" charset="-122"/>
              </a:rPr>
              <a:t>电阻率 欧姆定律的微分形式</a:t>
            </a:r>
            <a:br>
              <a:rPr lang="zh-CN" altLang="en-US" sz="4000" smtClean="0">
                <a:latin typeface="宋体" panose="02010600030101010101" pitchFamily="2" charset="-122"/>
              </a:rPr>
            </a:br>
            <a:r>
              <a:rPr lang="en-US" altLang="zh-CN" sz="4000" smtClean="0">
                <a:latin typeface="宋体" panose="02010600030101010101" pitchFamily="2" charset="-122"/>
              </a:rPr>
              <a:t>P72 &amp; P306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7B06AF-C60E-4A0E-9C87-EA0174ACDDA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800" b="0" smtClean="0"/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248602"/>
              </p:ext>
            </p:extLst>
          </p:nvPr>
        </p:nvGraphicFramePr>
        <p:xfrm>
          <a:off x="1600200" y="1132781"/>
          <a:ext cx="2362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公式" r:id="rId4" imgW="634725" imgH="228501" progId="Equation.3">
                  <p:embed/>
                </p:oleObj>
              </mc:Choice>
              <mc:Fallback>
                <p:oleObj name="公式" r:id="rId4" imgW="634725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32781"/>
                        <a:ext cx="2362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>
          <a:xfrm>
            <a:off x="-609600" y="109538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792B25"/>
                </a:solidFill>
              </a:rPr>
              <a:t>电流与电场的关系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81000" y="1903445"/>
            <a:ext cx="7772400" cy="817563"/>
            <a:chOff x="381000" y="2590800"/>
            <a:chExt cx="7772400" cy="817563"/>
          </a:xfrm>
        </p:grpSpPr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381000" y="2743200"/>
              <a:ext cx="64547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/>
                <a:t>各向同性导体，电场较弱时，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800" dirty="0"/>
                <a:t>为常数，</a:t>
              </a:r>
            </a:p>
          </p:txBody>
        </p:sp>
        <p:graphicFrame>
          <p:nvGraphicFramePr>
            <p:cNvPr id="19465" name="Object 8"/>
            <p:cNvGraphicFramePr>
              <a:graphicFrameLocks noChangeAspect="1"/>
            </p:cNvGraphicFramePr>
            <p:nvPr/>
          </p:nvGraphicFramePr>
          <p:xfrm>
            <a:off x="6553200" y="2590800"/>
            <a:ext cx="1600200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4" name="公式" r:id="rId6" imgW="469696" imgH="241195" progId="Equation.3">
                    <p:embed/>
                  </p:oleObj>
                </mc:Choice>
                <mc:Fallback>
                  <p:oleObj name="公式" r:id="rId6" imgW="469696" imgH="24119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2590800"/>
                          <a:ext cx="1600200" cy="81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33290"/>
              </p:ext>
            </p:extLst>
          </p:nvPr>
        </p:nvGraphicFramePr>
        <p:xfrm>
          <a:off x="1222375" y="5614987"/>
          <a:ext cx="31178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公式" r:id="rId8" imgW="838200" imgH="228600" progId="Equation.3">
                  <p:embed/>
                </p:oleObj>
              </mc:Choice>
              <mc:Fallback>
                <p:oleObj name="公式" r:id="rId8" imgW="838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614987"/>
                        <a:ext cx="3117850" cy="847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4191000" y="5648424"/>
            <a:ext cx="472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宋体" panose="02010600030101010101" pitchFamily="2" charset="-122"/>
              </a:rPr>
              <a:t>欧姆定律的微分形式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66800" y="2727358"/>
            <a:ext cx="6408460" cy="3106387"/>
            <a:chOff x="1066800" y="2727358"/>
            <a:chExt cx="6408460" cy="31063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01901" y="2882932"/>
              <a:ext cx="1673359" cy="2950813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066800" y="2727358"/>
              <a:ext cx="3762375" cy="2777715"/>
              <a:chOff x="1066800" y="2727358"/>
              <a:chExt cx="3762375" cy="2777715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66800" y="2727358"/>
                <a:ext cx="3762375" cy="2777715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 bwMode="auto">
              <a:xfrm>
                <a:off x="3733800" y="4722111"/>
                <a:ext cx="685800" cy="609600"/>
              </a:xfrm>
              <a:prstGeom prst="rect">
                <a:avLst/>
              </a:prstGeom>
              <a:solidFill>
                <a:srgbClr val="F1F1F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E5AF0E-A82F-4069-9BB2-FE4BA103554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8229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A11B8B-DBDF-4A83-A2E9-E63C67F2C5B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800" b="0" smtClean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792B25"/>
                </a:solidFill>
              </a:rPr>
              <a:t>直流电路</a:t>
            </a:r>
            <a:r>
              <a:rPr lang="zh-CN" altLang="en-US" sz="4000" smtClean="0">
                <a:solidFill>
                  <a:srgbClr val="792B25"/>
                </a:solidFill>
                <a:latin typeface="宋体" panose="02010600030101010101" pitchFamily="2" charset="-122"/>
              </a:rPr>
              <a:t>欧姆定律的积分形式</a:t>
            </a:r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6096000" y="1371600"/>
            <a:ext cx="2667000" cy="4648200"/>
            <a:chOff x="3840" y="864"/>
            <a:chExt cx="1680" cy="2928"/>
          </a:xfrm>
        </p:grpSpPr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3840" y="864"/>
              <a:ext cx="1680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492" name="AutoShape 7"/>
            <p:cNvSpPr>
              <a:spLocks noChangeArrowheads="1"/>
            </p:cNvSpPr>
            <p:nvPr/>
          </p:nvSpPr>
          <p:spPr bwMode="auto">
            <a:xfrm>
              <a:off x="4128" y="1366"/>
              <a:ext cx="815" cy="2090"/>
            </a:xfrm>
            <a:prstGeom prst="can">
              <a:avLst>
                <a:gd name="adj" fmla="val 51371"/>
              </a:avLst>
            </a:prstGeom>
            <a:solidFill>
              <a:srgbClr val="00FFCC">
                <a:alpha val="50195"/>
              </a:srgbClr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493" name="Line 8"/>
            <p:cNvSpPr>
              <a:spLocks noChangeShapeType="1"/>
            </p:cNvSpPr>
            <p:nvPr/>
          </p:nvSpPr>
          <p:spPr bwMode="auto">
            <a:xfrm flipV="1">
              <a:off x="4536" y="1152"/>
              <a:ext cx="0" cy="4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4" name="Object 9"/>
            <p:cNvGraphicFramePr>
              <a:graphicFrameLocks noChangeAspect="1"/>
            </p:cNvGraphicFramePr>
            <p:nvPr/>
          </p:nvGraphicFramePr>
          <p:xfrm>
            <a:off x="4603" y="1033"/>
            <a:ext cx="293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7" name="公式" r:id="rId3" imgW="139700" imgH="228600" progId="Equation.3">
                    <p:embed/>
                  </p:oleObj>
                </mc:Choice>
                <mc:Fallback>
                  <p:oleObj name="公式" r:id="rId3" imgW="1397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1033"/>
                          <a:ext cx="293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5" name="Object 21"/>
          <p:cNvGraphicFramePr>
            <a:graphicFrameLocks noChangeAspect="1"/>
          </p:cNvGraphicFramePr>
          <p:nvPr/>
        </p:nvGraphicFramePr>
        <p:xfrm>
          <a:off x="1066800" y="2005013"/>
          <a:ext cx="28829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公式" r:id="rId5" imgW="1040948" imgH="279279" progId="Equation.3">
                  <p:embed/>
                </p:oleObj>
              </mc:Choice>
              <mc:Fallback>
                <p:oleObj name="公式" r:id="rId5" imgW="1040948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05013"/>
                        <a:ext cx="28829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2"/>
          <p:cNvGraphicFramePr>
            <a:graphicFrameLocks noChangeAspect="1"/>
          </p:cNvGraphicFramePr>
          <p:nvPr/>
        </p:nvGraphicFramePr>
        <p:xfrm>
          <a:off x="990600" y="2919413"/>
          <a:ext cx="2895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公式" r:id="rId7" imgW="1104900" imgH="279400" progId="Equation.3">
                  <p:embed/>
                </p:oleObj>
              </mc:Choice>
              <mc:Fallback>
                <p:oleObj name="公式" r:id="rId7" imgW="1104900" imgH="279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19413"/>
                        <a:ext cx="28956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3"/>
          <p:cNvGraphicFramePr>
            <a:graphicFrameLocks noChangeAspect="1"/>
          </p:cNvGraphicFramePr>
          <p:nvPr/>
        </p:nvGraphicFramePr>
        <p:xfrm>
          <a:off x="990600" y="3886200"/>
          <a:ext cx="44958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公式" r:id="rId9" imgW="1548728" imgH="393529" progId="Equation.3">
                  <p:embed/>
                </p:oleObj>
              </mc:Choice>
              <mc:Fallback>
                <p:oleObj name="公式" r:id="rId9" imgW="1548728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44958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743200" y="3827463"/>
            <a:ext cx="1066800" cy="1277937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856038" y="3856038"/>
            <a:ext cx="933450" cy="1277937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02188" y="3886200"/>
            <a:ext cx="695325" cy="1277938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F048D3-2A30-4BFC-9917-421EF99694E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800" b="0" smtClean="0"/>
          </a:p>
        </p:txBody>
      </p:sp>
      <p:sp>
        <p:nvSpPr>
          <p:cNvPr id="21507" name="Text Box 8"/>
          <p:cNvSpPr txBox="1">
            <a:spLocks noChangeArrowheads="1"/>
          </p:cNvSpPr>
          <p:nvPr/>
        </p:nvSpPr>
        <p:spPr bwMode="auto">
          <a:xfrm>
            <a:off x="457200" y="2746375"/>
            <a:ext cx="837723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792B25"/>
                </a:solidFill>
              </a:rPr>
              <a:t>电阻率：</a:t>
            </a:r>
            <a:r>
              <a:rPr lang="zh-CN" altLang="en-US" sz="2800">
                <a:solidFill>
                  <a:srgbClr val="006600"/>
                </a:solidFill>
              </a:rPr>
              <a:t>横截面积为</a:t>
            </a:r>
            <a:r>
              <a:rPr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6600"/>
                </a:solidFill>
              </a:rPr>
              <a:t>，长度为</a:t>
            </a:r>
            <a:r>
              <a:rPr lang="en-US" altLang="zh-CN" sz="2800">
                <a:solidFill>
                  <a:srgbClr val="006600"/>
                </a:solidFill>
              </a:rPr>
              <a:t>1</a:t>
            </a:r>
            <a:r>
              <a:rPr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6600"/>
                </a:solidFill>
              </a:rPr>
              <a:t>的材料的电阻。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6600"/>
                </a:solidFill>
              </a:rPr>
              <a:t>　　　　单位：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792B25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792B25"/>
                </a:solidFill>
              </a:rPr>
              <a:t>电导率：                   </a:t>
            </a:r>
            <a:r>
              <a:rPr lang="zh-CN" altLang="en-US" sz="2800">
                <a:solidFill>
                  <a:srgbClr val="006600"/>
                </a:solidFill>
              </a:rPr>
              <a:t>单位：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33CC"/>
                </a:solidFill>
              </a:rPr>
              <a:t>电阻率与电导率</a:t>
            </a:r>
          </a:p>
        </p:txBody>
      </p:sp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2514600" y="4343400"/>
          <a:ext cx="1066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公式" r:id="rId3" imgW="431613" imgH="418918" progId="Equation.3">
                  <p:embed/>
                </p:oleObj>
              </mc:Choice>
              <mc:Fallback>
                <p:oleObj name="公式" r:id="rId3" imgW="431613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43400"/>
                        <a:ext cx="10668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7"/>
          <p:cNvGraphicFramePr>
            <a:graphicFrameLocks noChangeAspect="1"/>
          </p:cNvGraphicFramePr>
          <p:nvPr/>
        </p:nvGraphicFramePr>
        <p:xfrm>
          <a:off x="3810000" y="1447800"/>
          <a:ext cx="14605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公式" r:id="rId5" imgW="469696" imgH="393529" progId="Equation.3">
                  <p:embed/>
                </p:oleObj>
              </mc:Choice>
              <mc:Fallback>
                <p:oleObj name="公式" r:id="rId5" imgW="469696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47800"/>
                        <a:ext cx="14605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9"/>
          <p:cNvGraphicFramePr>
            <a:graphicFrameLocks noChangeAspect="1"/>
          </p:cNvGraphicFramePr>
          <p:nvPr/>
        </p:nvGraphicFramePr>
        <p:xfrm>
          <a:off x="2971800" y="3429000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公式" r:id="rId7" imgW="355138" imgH="177569" progId="Equation.3">
                  <p:embed/>
                </p:oleObj>
              </mc:Choice>
              <mc:Fallback>
                <p:oleObj name="公式" r:id="rId7" imgW="355138" imgH="1775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99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0"/>
          <p:cNvGraphicFramePr>
            <a:graphicFrameLocks noChangeAspect="1"/>
          </p:cNvGraphicFramePr>
          <p:nvPr/>
        </p:nvGraphicFramePr>
        <p:xfrm>
          <a:off x="4876800" y="4589463"/>
          <a:ext cx="11922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公式" r:id="rId9" imgW="469696" imgH="203112" progId="Equation.3">
                  <p:embed/>
                </p:oleObj>
              </mc:Choice>
              <mc:Fallback>
                <p:oleObj name="公式" r:id="rId9" imgW="469696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89463"/>
                        <a:ext cx="11922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75129-3F63-476D-96BA-181B3B48F5D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800" b="0" smtClean="0"/>
          </a:p>
        </p:txBody>
      </p:sp>
      <p:grpSp>
        <p:nvGrpSpPr>
          <p:cNvPr id="5123" name="Group 2"/>
          <p:cNvGrpSpPr>
            <a:grpSpLocks/>
          </p:cNvGrpSpPr>
          <p:nvPr/>
        </p:nvGrpSpPr>
        <p:grpSpPr bwMode="auto">
          <a:xfrm>
            <a:off x="5334000" y="1600200"/>
            <a:ext cx="3200400" cy="4495800"/>
            <a:chOff x="3360" y="528"/>
            <a:chExt cx="2016" cy="2832"/>
          </a:xfrm>
        </p:grpSpPr>
        <p:sp>
          <p:nvSpPr>
            <p:cNvPr id="5134" name="Rectangle 3"/>
            <p:cNvSpPr>
              <a:spLocks noChangeArrowheads="1"/>
            </p:cNvSpPr>
            <p:nvPr/>
          </p:nvSpPr>
          <p:spPr bwMode="auto">
            <a:xfrm>
              <a:off x="3360" y="528"/>
              <a:ext cx="2016" cy="2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35" name="AutoShape 4"/>
            <p:cNvSpPr>
              <a:spLocks noChangeArrowheads="1"/>
            </p:cNvSpPr>
            <p:nvPr/>
          </p:nvSpPr>
          <p:spPr bwMode="auto">
            <a:xfrm rot="-5373966">
              <a:off x="3695" y="864"/>
              <a:ext cx="721" cy="911"/>
            </a:xfrm>
            <a:prstGeom prst="can">
              <a:avLst>
                <a:gd name="adj" fmla="val 31588"/>
              </a:avLst>
            </a:prstGeom>
            <a:gradFill rotWithShape="0">
              <a:gsLst>
                <a:gs pos="0">
                  <a:srgbClr val="7C7C7C"/>
                </a:gs>
                <a:gs pos="50000">
                  <a:srgbClr val="DDDDDD"/>
                </a:gs>
                <a:gs pos="100000">
                  <a:srgbClr val="7C7C7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36" name="AutoShape 5"/>
            <p:cNvSpPr>
              <a:spLocks noChangeArrowheads="1"/>
            </p:cNvSpPr>
            <p:nvPr/>
          </p:nvSpPr>
          <p:spPr bwMode="auto">
            <a:xfrm rot="-5373966">
              <a:off x="4368" y="912"/>
              <a:ext cx="719" cy="815"/>
            </a:xfrm>
            <a:prstGeom prst="can">
              <a:avLst>
                <a:gd name="adj" fmla="val 28338"/>
              </a:avLst>
            </a:prstGeom>
            <a:gradFill rotWithShape="0">
              <a:gsLst>
                <a:gs pos="0">
                  <a:srgbClr val="7C7C7C"/>
                </a:gs>
                <a:gs pos="50000">
                  <a:srgbClr val="DDDDDD"/>
                </a:gs>
                <a:gs pos="100000">
                  <a:srgbClr val="7C7C7C"/>
                </a:gs>
              </a:gsLst>
              <a:lin ang="540000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5137" name="Group 6"/>
            <p:cNvGrpSpPr>
              <a:grpSpLocks/>
            </p:cNvGrpSpPr>
            <p:nvPr/>
          </p:nvGrpSpPr>
          <p:grpSpPr bwMode="auto">
            <a:xfrm>
              <a:off x="3936" y="1392"/>
              <a:ext cx="336" cy="327"/>
              <a:chOff x="3984" y="1392"/>
              <a:chExt cx="336" cy="327"/>
            </a:xfrm>
          </p:grpSpPr>
          <p:grpSp>
            <p:nvGrpSpPr>
              <p:cNvPr id="5169" name="Group 7"/>
              <p:cNvGrpSpPr>
                <a:grpSpLocks/>
              </p:cNvGrpSpPr>
              <p:nvPr/>
            </p:nvGrpSpPr>
            <p:grpSpPr bwMode="auto">
              <a:xfrm>
                <a:off x="3984" y="1392"/>
                <a:ext cx="192" cy="327"/>
                <a:chOff x="3984" y="1392"/>
                <a:chExt cx="192" cy="327"/>
              </a:xfrm>
            </p:grpSpPr>
            <p:sp>
              <p:nvSpPr>
                <p:cNvPr id="5171" name="Oval 8"/>
                <p:cNvSpPr>
                  <a:spLocks noChangeArrowheads="1"/>
                </p:cNvSpPr>
                <p:nvPr/>
              </p:nvSpPr>
              <p:spPr bwMode="auto">
                <a:xfrm>
                  <a:off x="4032" y="1488"/>
                  <a:ext cx="144" cy="144"/>
                </a:xfrm>
                <a:prstGeom prst="ellipse">
                  <a:avLst/>
                </a:prstGeom>
                <a:solidFill>
                  <a:srgbClr val="F5C5B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17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984" y="1392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FF0066"/>
                      </a:solidFill>
                      <a:latin typeface="Times New Roman" panose="02020603050405020304" pitchFamily="18" charset="0"/>
                    </a:rPr>
                    <a:t>-</a:t>
                  </a:r>
                  <a:endParaRPr lang="en-US" altLang="zh-CN" sz="2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70" name="Line 10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38" name="Group 11"/>
            <p:cNvGrpSpPr>
              <a:grpSpLocks/>
            </p:cNvGrpSpPr>
            <p:nvPr/>
          </p:nvGrpSpPr>
          <p:grpSpPr bwMode="auto">
            <a:xfrm>
              <a:off x="3936" y="921"/>
              <a:ext cx="336" cy="327"/>
              <a:chOff x="3984" y="1392"/>
              <a:chExt cx="336" cy="327"/>
            </a:xfrm>
          </p:grpSpPr>
          <p:grpSp>
            <p:nvGrpSpPr>
              <p:cNvPr id="5165" name="Group 12"/>
              <p:cNvGrpSpPr>
                <a:grpSpLocks/>
              </p:cNvGrpSpPr>
              <p:nvPr/>
            </p:nvGrpSpPr>
            <p:grpSpPr bwMode="auto">
              <a:xfrm>
                <a:off x="3984" y="1392"/>
                <a:ext cx="192" cy="327"/>
                <a:chOff x="3984" y="1392"/>
                <a:chExt cx="192" cy="327"/>
              </a:xfrm>
            </p:grpSpPr>
            <p:sp>
              <p:nvSpPr>
                <p:cNvPr id="5167" name="Oval 13"/>
                <p:cNvSpPr>
                  <a:spLocks noChangeArrowheads="1"/>
                </p:cNvSpPr>
                <p:nvPr/>
              </p:nvSpPr>
              <p:spPr bwMode="auto">
                <a:xfrm>
                  <a:off x="4032" y="1488"/>
                  <a:ext cx="144" cy="144"/>
                </a:xfrm>
                <a:prstGeom prst="ellipse">
                  <a:avLst/>
                </a:prstGeom>
                <a:solidFill>
                  <a:srgbClr val="F5C5B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16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84" y="1392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FF0066"/>
                      </a:solidFill>
                      <a:latin typeface="Times New Roman" panose="02020603050405020304" pitchFamily="18" charset="0"/>
                    </a:rPr>
                    <a:t>-</a:t>
                  </a:r>
                  <a:endParaRPr lang="en-US" altLang="zh-CN" sz="2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66" name="Line 15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39" name="Group 16"/>
            <p:cNvGrpSpPr>
              <a:grpSpLocks/>
            </p:cNvGrpSpPr>
            <p:nvPr/>
          </p:nvGrpSpPr>
          <p:grpSpPr bwMode="auto">
            <a:xfrm>
              <a:off x="4704" y="1152"/>
              <a:ext cx="336" cy="327"/>
              <a:chOff x="3984" y="1392"/>
              <a:chExt cx="336" cy="327"/>
            </a:xfrm>
          </p:grpSpPr>
          <p:grpSp>
            <p:nvGrpSpPr>
              <p:cNvPr id="5161" name="Group 17"/>
              <p:cNvGrpSpPr>
                <a:grpSpLocks/>
              </p:cNvGrpSpPr>
              <p:nvPr/>
            </p:nvGrpSpPr>
            <p:grpSpPr bwMode="auto">
              <a:xfrm>
                <a:off x="3984" y="1392"/>
                <a:ext cx="192" cy="327"/>
                <a:chOff x="3984" y="1392"/>
                <a:chExt cx="192" cy="327"/>
              </a:xfrm>
            </p:grpSpPr>
            <p:sp>
              <p:nvSpPr>
                <p:cNvPr id="5163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1488"/>
                  <a:ext cx="144" cy="144"/>
                </a:xfrm>
                <a:prstGeom prst="ellipse">
                  <a:avLst/>
                </a:prstGeom>
                <a:solidFill>
                  <a:srgbClr val="F5C5B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16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84" y="1392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FF0066"/>
                      </a:solidFill>
                      <a:latin typeface="Times New Roman" panose="02020603050405020304" pitchFamily="18" charset="0"/>
                    </a:rPr>
                    <a:t>-</a:t>
                  </a:r>
                  <a:endParaRPr lang="en-US" altLang="zh-CN" sz="2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62" name="Line 20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0" name="Group 21"/>
            <p:cNvGrpSpPr>
              <a:grpSpLocks/>
            </p:cNvGrpSpPr>
            <p:nvPr/>
          </p:nvGrpSpPr>
          <p:grpSpPr bwMode="auto">
            <a:xfrm>
              <a:off x="4656" y="1401"/>
              <a:ext cx="336" cy="327"/>
              <a:chOff x="3984" y="1392"/>
              <a:chExt cx="336" cy="327"/>
            </a:xfrm>
          </p:grpSpPr>
          <p:grpSp>
            <p:nvGrpSpPr>
              <p:cNvPr id="5157" name="Group 22"/>
              <p:cNvGrpSpPr>
                <a:grpSpLocks/>
              </p:cNvGrpSpPr>
              <p:nvPr/>
            </p:nvGrpSpPr>
            <p:grpSpPr bwMode="auto">
              <a:xfrm>
                <a:off x="3984" y="1392"/>
                <a:ext cx="192" cy="327"/>
                <a:chOff x="3984" y="1392"/>
                <a:chExt cx="192" cy="327"/>
              </a:xfrm>
            </p:grpSpPr>
            <p:sp>
              <p:nvSpPr>
                <p:cNvPr id="5159" name="Oval 23"/>
                <p:cNvSpPr>
                  <a:spLocks noChangeArrowheads="1"/>
                </p:cNvSpPr>
                <p:nvPr/>
              </p:nvSpPr>
              <p:spPr bwMode="auto">
                <a:xfrm>
                  <a:off x="4032" y="1488"/>
                  <a:ext cx="144" cy="144"/>
                </a:xfrm>
                <a:prstGeom prst="ellipse">
                  <a:avLst/>
                </a:prstGeom>
                <a:solidFill>
                  <a:srgbClr val="F5C5B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16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84" y="1392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FF0066"/>
                      </a:solidFill>
                      <a:latin typeface="Times New Roman" panose="02020603050405020304" pitchFamily="18" charset="0"/>
                    </a:rPr>
                    <a:t>-</a:t>
                  </a:r>
                  <a:endParaRPr lang="en-US" altLang="zh-CN" sz="2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58" name="Line 25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1" name="Group 26"/>
            <p:cNvGrpSpPr>
              <a:grpSpLocks/>
            </p:cNvGrpSpPr>
            <p:nvPr/>
          </p:nvGrpSpPr>
          <p:grpSpPr bwMode="auto">
            <a:xfrm>
              <a:off x="3984" y="1152"/>
              <a:ext cx="336" cy="327"/>
              <a:chOff x="3984" y="1392"/>
              <a:chExt cx="336" cy="327"/>
            </a:xfrm>
          </p:grpSpPr>
          <p:grpSp>
            <p:nvGrpSpPr>
              <p:cNvPr id="5153" name="Group 27"/>
              <p:cNvGrpSpPr>
                <a:grpSpLocks/>
              </p:cNvGrpSpPr>
              <p:nvPr/>
            </p:nvGrpSpPr>
            <p:grpSpPr bwMode="auto">
              <a:xfrm>
                <a:off x="3984" y="1392"/>
                <a:ext cx="192" cy="327"/>
                <a:chOff x="3984" y="1392"/>
                <a:chExt cx="192" cy="327"/>
              </a:xfrm>
            </p:grpSpPr>
            <p:sp>
              <p:nvSpPr>
                <p:cNvPr id="5155" name="Oval 28"/>
                <p:cNvSpPr>
                  <a:spLocks noChangeArrowheads="1"/>
                </p:cNvSpPr>
                <p:nvPr/>
              </p:nvSpPr>
              <p:spPr bwMode="auto">
                <a:xfrm>
                  <a:off x="4032" y="1488"/>
                  <a:ext cx="144" cy="144"/>
                </a:xfrm>
                <a:prstGeom prst="ellipse">
                  <a:avLst/>
                </a:prstGeom>
                <a:solidFill>
                  <a:srgbClr val="F5C5B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15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984" y="1392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FF0066"/>
                      </a:solidFill>
                      <a:latin typeface="Times New Roman" panose="02020603050405020304" pitchFamily="18" charset="0"/>
                    </a:rPr>
                    <a:t>-</a:t>
                  </a:r>
                  <a:endParaRPr lang="en-US" altLang="zh-CN" sz="2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54" name="Line 30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2" name="Group 31"/>
            <p:cNvGrpSpPr>
              <a:grpSpLocks/>
            </p:cNvGrpSpPr>
            <p:nvPr/>
          </p:nvGrpSpPr>
          <p:grpSpPr bwMode="auto">
            <a:xfrm>
              <a:off x="4656" y="912"/>
              <a:ext cx="336" cy="327"/>
              <a:chOff x="3984" y="1392"/>
              <a:chExt cx="336" cy="327"/>
            </a:xfrm>
          </p:grpSpPr>
          <p:grpSp>
            <p:nvGrpSpPr>
              <p:cNvPr id="5149" name="Group 32"/>
              <p:cNvGrpSpPr>
                <a:grpSpLocks/>
              </p:cNvGrpSpPr>
              <p:nvPr/>
            </p:nvGrpSpPr>
            <p:grpSpPr bwMode="auto">
              <a:xfrm>
                <a:off x="3984" y="1392"/>
                <a:ext cx="192" cy="327"/>
                <a:chOff x="3984" y="1392"/>
                <a:chExt cx="192" cy="327"/>
              </a:xfrm>
            </p:grpSpPr>
            <p:sp>
              <p:nvSpPr>
                <p:cNvPr id="5151" name="Oval 33"/>
                <p:cNvSpPr>
                  <a:spLocks noChangeArrowheads="1"/>
                </p:cNvSpPr>
                <p:nvPr/>
              </p:nvSpPr>
              <p:spPr bwMode="auto">
                <a:xfrm>
                  <a:off x="4032" y="1488"/>
                  <a:ext cx="144" cy="144"/>
                </a:xfrm>
                <a:prstGeom prst="ellipse">
                  <a:avLst/>
                </a:prstGeom>
                <a:solidFill>
                  <a:srgbClr val="F5C5B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1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84" y="1392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FF0066"/>
                      </a:solidFill>
                      <a:latin typeface="Times New Roman" panose="02020603050405020304" pitchFamily="18" charset="0"/>
                    </a:rPr>
                    <a:t>-</a:t>
                  </a:r>
                  <a:endParaRPr lang="en-US" altLang="zh-CN" sz="2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50" name="Line 35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7588" name="AutoShape 36"/>
            <p:cNvSpPr>
              <a:spLocks noChangeArrowheads="1"/>
            </p:cNvSpPr>
            <p:nvPr/>
          </p:nvSpPr>
          <p:spPr bwMode="auto">
            <a:xfrm>
              <a:off x="4368" y="624"/>
              <a:ext cx="240" cy="288"/>
            </a:xfrm>
            <a:prstGeom prst="wedgeRoundRectCallout">
              <a:avLst>
                <a:gd name="adj1" fmla="val -28333"/>
                <a:gd name="adj2" fmla="val 130556"/>
                <a:gd name="adj3" fmla="val 16667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sz="280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5144" name="Line 37"/>
            <p:cNvSpPr>
              <a:spLocks noChangeShapeType="1"/>
            </p:cNvSpPr>
            <p:nvPr/>
          </p:nvSpPr>
          <p:spPr bwMode="auto">
            <a:xfrm rot="-5373966">
              <a:off x="475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38"/>
            <p:cNvSpPr>
              <a:spLocks noChangeShapeType="1"/>
            </p:cNvSpPr>
            <p:nvPr/>
          </p:nvSpPr>
          <p:spPr bwMode="auto">
            <a:xfrm>
              <a:off x="4416" y="9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Line 39"/>
            <p:cNvSpPr>
              <a:spLocks noChangeShapeType="1"/>
            </p:cNvSpPr>
            <p:nvPr/>
          </p:nvSpPr>
          <p:spPr bwMode="auto">
            <a:xfrm>
              <a:off x="4080" y="1824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lg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7" name="Object 40"/>
            <p:cNvGraphicFramePr>
              <a:graphicFrameLocks noChangeAspect="1"/>
            </p:cNvGraphicFramePr>
            <p:nvPr/>
          </p:nvGraphicFramePr>
          <p:xfrm>
            <a:off x="4800" y="168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9" name="Equation" r:id="rId3" imgW="165028" imgH="228501" progId="Equation.3">
                    <p:embed/>
                  </p:oleObj>
                </mc:Choice>
                <mc:Fallback>
                  <p:oleObj name="Equation" r:id="rId3" imgW="165028" imgH="228501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68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8" name="Object 41"/>
            <p:cNvGraphicFramePr>
              <a:graphicFrameLocks noChangeAspect="1"/>
            </p:cNvGraphicFramePr>
            <p:nvPr/>
          </p:nvGraphicFramePr>
          <p:xfrm>
            <a:off x="4368" y="664"/>
            <a:ext cx="1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0" name="Equation" r:id="rId5" imgW="190417" imgH="241195" progId="Equation.3">
                    <p:embed/>
                  </p:oleObj>
                </mc:Choice>
                <mc:Fallback>
                  <p:oleObj name="Equation" r:id="rId5" imgW="190417" imgH="24119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64"/>
                          <a:ext cx="1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DD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7594" name="Text Box 42"/>
          <p:cNvSpPr txBox="1">
            <a:spLocks noChangeArrowheads="1"/>
          </p:cNvSpPr>
          <p:nvPr/>
        </p:nvSpPr>
        <p:spPr bwMode="auto">
          <a:xfrm>
            <a:off x="381000" y="7620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</a:rPr>
              <a:t>一    电流</a:t>
            </a:r>
            <a:endParaRPr lang="zh-CN" altLang="en-US" sz="28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2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67949"/>
              </p:ext>
            </p:extLst>
          </p:nvPr>
        </p:nvGraphicFramePr>
        <p:xfrm>
          <a:off x="1455102" y="5638800"/>
          <a:ext cx="23320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" name="公式" r:id="rId7" imgW="723586" imgH="228501" progId="Equation.3">
                  <p:embed/>
                </p:oleObj>
              </mc:Choice>
              <mc:Fallback>
                <p:oleObj name="公式" r:id="rId7" imgW="723586" imgH="228501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102" y="5638800"/>
                        <a:ext cx="23320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44"/>
          <p:cNvSpPr txBox="1">
            <a:spLocks noChangeArrowheads="1"/>
          </p:cNvSpPr>
          <p:nvPr/>
        </p:nvSpPr>
        <p:spPr bwMode="auto">
          <a:xfrm>
            <a:off x="609600" y="1371600"/>
            <a:ext cx="464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电流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单位时间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内通过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截面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的电荷</a:t>
            </a:r>
            <a:endParaRPr lang="zh-CN" altLang="en-US" sz="28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37" name="Group 45"/>
          <p:cNvGrpSpPr>
            <a:grpSpLocks/>
          </p:cNvGrpSpPr>
          <p:nvPr/>
        </p:nvGrpSpPr>
        <p:grpSpPr bwMode="auto">
          <a:xfrm>
            <a:off x="5787337" y="502446"/>
            <a:ext cx="2976469" cy="900113"/>
            <a:chOff x="802" y="2980"/>
            <a:chExt cx="1816" cy="567"/>
          </a:xfrm>
        </p:grpSpPr>
        <p:sp>
          <p:nvSpPr>
            <p:cNvPr id="5132" name="Text Box 46"/>
            <p:cNvSpPr txBox="1">
              <a:spLocks noChangeArrowheads="1"/>
            </p:cNvSpPr>
            <p:nvPr/>
          </p:nvSpPr>
          <p:spPr bwMode="auto">
            <a:xfrm>
              <a:off x="802" y="3024"/>
              <a:ext cx="181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rgbClr val="1C1C1C"/>
                  </a:solidFill>
                  <a:latin typeface="Times New Roman" panose="02020603050405020304" pitchFamily="18" charset="0"/>
                </a:rPr>
                <a:t>设    为电子（电荷）的</a:t>
              </a:r>
              <a:r>
                <a:rPr lang="zh-CN" altLang="en-US" sz="24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平均</a:t>
              </a:r>
              <a:r>
                <a:rPr lang="zh-CN" altLang="en-US" sz="24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漂移速度</a:t>
              </a:r>
              <a:r>
                <a:rPr lang="zh-CN" altLang="en-US" sz="24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大小</a:t>
              </a:r>
            </a:p>
          </p:txBody>
        </p:sp>
        <p:graphicFrame>
          <p:nvGraphicFramePr>
            <p:cNvPr id="5133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21374"/>
                </p:ext>
              </p:extLst>
            </p:nvPr>
          </p:nvGraphicFramePr>
          <p:xfrm>
            <a:off x="1037" y="2980"/>
            <a:ext cx="19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2" name="Equation" r:id="rId9" imgW="190500" imgH="228600" progId="Equation.3">
                    <p:embed/>
                  </p:oleObj>
                </mc:Choice>
                <mc:Fallback>
                  <p:oleObj name="Equation" r:id="rId9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2980"/>
                          <a:ext cx="19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8" name="Object 51"/>
          <p:cNvGraphicFramePr>
            <a:graphicFrameLocks noChangeAspect="1"/>
          </p:cNvGraphicFramePr>
          <p:nvPr/>
        </p:nvGraphicFramePr>
        <p:xfrm>
          <a:off x="1828800" y="2362200"/>
          <a:ext cx="1447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" name="Equation" r:id="rId11" imgW="457002" imgH="393529" progId="Equation.3">
                  <p:embed/>
                </p:oleObj>
              </mc:Choice>
              <mc:Fallback>
                <p:oleObj name="Equation" r:id="rId11" imgW="457002" imgH="39352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14478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44166"/>
              </p:ext>
            </p:extLst>
          </p:nvPr>
        </p:nvGraphicFramePr>
        <p:xfrm>
          <a:off x="1390650" y="3922712"/>
          <a:ext cx="2705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" name="公式" r:id="rId13" imgW="927100" imgH="228600" progId="Equation.3">
                  <p:embed/>
                </p:oleObj>
              </mc:Choice>
              <mc:Fallback>
                <p:oleObj name="公式" r:id="rId13" imgW="9271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922712"/>
                        <a:ext cx="2705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Line 66"/>
          <p:cNvSpPr>
            <a:spLocks noChangeShapeType="1"/>
          </p:cNvSpPr>
          <p:nvPr/>
        </p:nvSpPr>
        <p:spPr bwMode="auto">
          <a:xfrm>
            <a:off x="5867400" y="22098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1" name="Object 67"/>
          <p:cNvGraphicFramePr>
            <a:graphicFrameLocks noChangeAspect="1"/>
          </p:cNvGraphicFramePr>
          <p:nvPr/>
        </p:nvGraphicFramePr>
        <p:xfrm>
          <a:off x="6019800" y="1600200"/>
          <a:ext cx="838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公式" r:id="rId15" imgW="304668" imgH="228501" progId="Equation.3">
                  <p:embed/>
                </p:oleObj>
              </mc:Choice>
              <mc:Fallback>
                <p:oleObj name="公式" r:id="rId15" imgW="304668" imgH="228501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00200"/>
                        <a:ext cx="838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514600" y="4572000"/>
            <a:ext cx="1478280" cy="0"/>
            <a:chOff x="2514600" y="4572000"/>
            <a:chExt cx="1478280" cy="0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2514600" y="45720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773680" y="45720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3048000" y="4572000"/>
              <a:ext cx="685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3764280" y="4572000"/>
              <a:ext cx="228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文本框 9"/>
          <p:cNvSpPr txBox="1"/>
          <p:nvPr/>
        </p:nvSpPr>
        <p:spPr>
          <a:xfrm>
            <a:off x="685800" y="5105400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电流</a:t>
            </a:r>
            <a:r>
              <a:rPr lang="zh-CN" altLang="en-US" dirty="0" smtClean="0"/>
              <a:t>的微观表达形式：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AF165B-E90A-4B03-BE4F-D4402BDCD631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800" b="0" smtClean="0"/>
          </a:p>
        </p:txBody>
      </p:sp>
      <p:graphicFrame>
        <p:nvGraphicFramePr>
          <p:cNvPr id="1057794" name="Object 2"/>
          <p:cNvGraphicFramePr>
            <a:graphicFrameLocks noChangeAspect="1"/>
          </p:cNvGraphicFramePr>
          <p:nvPr/>
        </p:nvGraphicFramePr>
        <p:xfrm>
          <a:off x="1828800" y="2457450"/>
          <a:ext cx="3429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" name="Equation" r:id="rId3" imgW="1256755" imgH="393529" progId="Equation.3">
                  <p:embed/>
                </p:oleObj>
              </mc:Choice>
              <mc:Fallback>
                <p:oleObj name="Equation" r:id="rId3" imgW="1256755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57450"/>
                        <a:ext cx="34290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7795" name="Object 3"/>
          <p:cNvGraphicFramePr>
            <a:graphicFrameLocks noChangeAspect="1"/>
          </p:cNvGraphicFramePr>
          <p:nvPr/>
        </p:nvGraphicFramePr>
        <p:xfrm>
          <a:off x="685800" y="3784600"/>
          <a:ext cx="4572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" name="Equation" r:id="rId5" imgW="2552700" imgH="673100" progId="Equation.3">
                  <p:embed/>
                </p:oleObj>
              </mc:Choice>
              <mc:Fallback>
                <p:oleObj name="Equation" r:id="rId5" imgW="25527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84600"/>
                        <a:ext cx="4572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7796" name="Object 4"/>
          <p:cNvGraphicFramePr>
            <a:graphicFrameLocks noChangeAspect="1"/>
          </p:cNvGraphicFramePr>
          <p:nvPr/>
        </p:nvGraphicFramePr>
        <p:xfrm>
          <a:off x="1066800" y="5181600"/>
          <a:ext cx="38100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9" name="Equation" r:id="rId7" imgW="2374900" imgH="673100" progId="Equation.3">
                  <p:embed/>
                </p:oleObj>
              </mc:Choice>
              <mc:Fallback>
                <p:oleObj name="Equation" r:id="rId7" imgW="23749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38100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2708275"/>
            <a:ext cx="2133600" cy="568325"/>
            <a:chOff x="240" y="1706"/>
            <a:chExt cx="1344" cy="358"/>
          </a:xfrm>
        </p:grpSpPr>
        <p:sp>
          <p:nvSpPr>
            <p:cNvPr id="1057798" name="Rectangle 6"/>
            <p:cNvSpPr>
              <a:spLocks noChangeArrowheads="1"/>
            </p:cNvSpPr>
            <p:nvPr/>
          </p:nvSpPr>
          <p:spPr bwMode="auto">
            <a:xfrm>
              <a:off x="240" y="1728"/>
              <a:ext cx="864" cy="33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563" name="Text Box 7"/>
            <p:cNvSpPr txBox="1">
              <a:spLocks noChangeArrowheads="1"/>
            </p:cNvSpPr>
            <p:nvPr/>
          </p:nvSpPr>
          <p:spPr bwMode="auto">
            <a:xfrm>
              <a:off x="288" y="1706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解法一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1000" y="479425"/>
            <a:ext cx="8686800" cy="1373188"/>
            <a:chOff x="304800" y="838200"/>
            <a:chExt cx="8686800" cy="1373188"/>
          </a:xfrm>
        </p:grpSpPr>
        <p:sp>
          <p:nvSpPr>
            <p:cNvPr id="22535" name="Text Box 9"/>
            <p:cNvSpPr txBox="1">
              <a:spLocks noChangeArrowheads="1"/>
            </p:cNvSpPr>
            <p:nvPr/>
          </p:nvSpPr>
          <p:spPr bwMode="auto">
            <a:xfrm>
              <a:off x="304800" y="838200"/>
              <a:ext cx="8686800" cy="137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 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1 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一内、外半径分别为     和       的圆筒，长度　　　　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其电阻率       ，若筒内外电势差为     ，且筒内缘电势高，圆柱体中</a:t>
              </a:r>
              <a:r>
                <a:rPr lang="zh-CN" altLang="en-US" sz="2800">
                  <a:solidFill>
                    <a:srgbClr val="0033CC"/>
                  </a:solidFill>
                  <a:latin typeface="Times New Roman" panose="02020603050405020304" pitchFamily="18" charset="0"/>
                </a:rPr>
                <a:t>径向的电流强度为多少 ？</a:t>
              </a:r>
            </a:p>
          </p:txBody>
        </p:sp>
        <p:graphicFrame>
          <p:nvGraphicFramePr>
            <p:cNvPr id="2253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7786917"/>
                </p:ext>
              </p:extLst>
            </p:nvPr>
          </p:nvGraphicFramePr>
          <p:xfrm>
            <a:off x="5300663" y="839788"/>
            <a:ext cx="490537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0" name="Equation" r:id="rId9" imgW="241091" imgH="317225" progId="Equation.3">
                    <p:embed/>
                  </p:oleObj>
                </mc:Choice>
                <mc:Fallback>
                  <p:oleObj name="Equation" r:id="rId9" imgW="241091" imgH="31722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663" y="839788"/>
                          <a:ext cx="490537" cy="544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350050"/>
                </p:ext>
              </p:extLst>
            </p:nvPr>
          </p:nvGraphicFramePr>
          <p:xfrm>
            <a:off x="6172200" y="855663"/>
            <a:ext cx="53340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1" name="Equation" r:id="rId11" imgW="266353" imgH="317087" progId="Equation.3">
                    <p:embed/>
                  </p:oleObj>
                </mc:Choice>
                <mc:Fallback>
                  <p:oleObj name="Equation" r:id="rId11" imgW="266353" imgH="31708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855663"/>
                          <a:ext cx="533400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5825210"/>
                </p:ext>
              </p:extLst>
            </p:nvPr>
          </p:nvGraphicFramePr>
          <p:xfrm>
            <a:off x="762000" y="1143000"/>
            <a:ext cx="1358900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2" name="公式" r:id="rId13" imgW="469696" imgH="215806" progId="Equation.3">
                    <p:embed/>
                  </p:oleObj>
                </mc:Choice>
                <mc:Fallback>
                  <p:oleObj name="公式" r:id="rId13" imgW="469696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143000"/>
                          <a:ext cx="1358900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6290238"/>
                </p:ext>
              </p:extLst>
            </p:nvPr>
          </p:nvGraphicFramePr>
          <p:xfrm>
            <a:off x="3962400" y="1295400"/>
            <a:ext cx="4095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3" name="Equation" r:id="rId15" imgW="215713" imgH="241091" progId="Equation.3">
                    <p:embed/>
                  </p:oleObj>
                </mc:Choice>
                <mc:Fallback>
                  <p:oleObj name="Equation" r:id="rId15" imgW="215713" imgH="24109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1295400"/>
                          <a:ext cx="4095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8102116"/>
                </p:ext>
              </p:extLst>
            </p:nvPr>
          </p:nvGraphicFramePr>
          <p:xfrm>
            <a:off x="7696200" y="1371600"/>
            <a:ext cx="381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4" name="Equation" r:id="rId17" imgW="241195" imgH="241195" progId="Equation.3">
                    <p:embed/>
                  </p:oleObj>
                </mc:Choice>
                <mc:Fallback>
                  <p:oleObj name="Equation" r:id="rId17" imgW="241195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1371600"/>
                          <a:ext cx="3810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1" name="Group 15"/>
          <p:cNvGrpSpPr>
            <a:grpSpLocks/>
          </p:cNvGrpSpPr>
          <p:nvPr/>
        </p:nvGrpSpPr>
        <p:grpSpPr bwMode="auto">
          <a:xfrm>
            <a:off x="5715000" y="2819400"/>
            <a:ext cx="2971800" cy="3124200"/>
            <a:chOff x="3600" y="1776"/>
            <a:chExt cx="1872" cy="1968"/>
          </a:xfrm>
        </p:grpSpPr>
        <p:sp>
          <p:nvSpPr>
            <p:cNvPr id="22546" name="Rectangle 16"/>
            <p:cNvSpPr>
              <a:spLocks noChangeArrowheads="1"/>
            </p:cNvSpPr>
            <p:nvPr/>
          </p:nvSpPr>
          <p:spPr bwMode="auto">
            <a:xfrm>
              <a:off x="3600" y="1776"/>
              <a:ext cx="1872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2547" name="AutoShape 17"/>
            <p:cNvSpPr>
              <a:spLocks noChangeArrowheads="1"/>
            </p:cNvSpPr>
            <p:nvPr/>
          </p:nvSpPr>
          <p:spPr bwMode="auto">
            <a:xfrm>
              <a:off x="3812" y="2112"/>
              <a:ext cx="1248" cy="1418"/>
            </a:xfrm>
            <a:prstGeom prst="can">
              <a:avLst>
                <a:gd name="adj" fmla="val 42056"/>
              </a:avLst>
            </a:prstGeom>
            <a:gradFill rotWithShape="0">
              <a:gsLst>
                <a:gs pos="0">
                  <a:srgbClr val="2F7676"/>
                </a:gs>
                <a:gs pos="50000">
                  <a:srgbClr val="66FFFF"/>
                </a:gs>
                <a:gs pos="100000">
                  <a:srgbClr val="2F76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2548" name="Object 18"/>
            <p:cNvGraphicFramePr>
              <a:graphicFrameLocks noChangeAspect="1"/>
            </p:cNvGraphicFramePr>
            <p:nvPr/>
          </p:nvGraphicFramePr>
          <p:xfrm>
            <a:off x="4032" y="2544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5" name="公式" r:id="rId19" imgW="190335" imgH="215713" progId="Equation.3">
                    <p:embed/>
                  </p:oleObj>
                </mc:Choice>
                <mc:Fallback>
                  <p:oleObj name="公式" r:id="rId19" imgW="190335" imgH="2157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544"/>
                          <a:ext cx="29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Line 19"/>
            <p:cNvSpPr>
              <a:spLocks noChangeShapeType="1"/>
            </p:cNvSpPr>
            <p:nvPr/>
          </p:nvSpPr>
          <p:spPr bwMode="auto">
            <a:xfrm>
              <a:off x="5040" y="233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Line 20"/>
            <p:cNvSpPr>
              <a:spLocks noChangeShapeType="1"/>
            </p:cNvSpPr>
            <p:nvPr/>
          </p:nvSpPr>
          <p:spPr bwMode="auto">
            <a:xfrm>
              <a:off x="5040" y="329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21"/>
            <p:cNvSpPr>
              <a:spLocks noChangeShapeType="1"/>
            </p:cNvSpPr>
            <p:nvPr/>
          </p:nvSpPr>
          <p:spPr bwMode="auto">
            <a:xfrm>
              <a:off x="5232" y="2337"/>
              <a:ext cx="0" cy="96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2"/>
            <p:cNvSpPr>
              <a:spLocks noChangeShapeType="1"/>
            </p:cNvSpPr>
            <p:nvPr/>
          </p:nvSpPr>
          <p:spPr bwMode="auto">
            <a:xfrm flipV="1">
              <a:off x="4224" y="1872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23"/>
            <p:cNvSpPr>
              <a:spLocks noChangeShapeType="1"/>
            </p:cNvSpPr>
            <p:nvPr/>
          </p:nvSpPr>
          <p:spPr bwMode="auto">
            <a:xfrm flipV="1">
              <a:off x="3806" y="1905"/>
              <a:ext cx="0" cy="4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24"/>
            <p:cNvSpPr>
              <a:spLocks noChangeShapeType="1"/>
            </p:cNvSpPr>
            <p:nvPr/>
          </p:nvSpPr>
          <p:spPr bwMode="auto">
            <a:xfrm flipV="1">
              <a:off x="3792" y="2064"/>
              <a:ext cx="432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5" name="Object 25"/>
            <p:cNvGraphicFramePr>
              <a:graphicFrameLocks noChangeAspect="1"/>
            </p:cNvGraphicFramePr>
            <p:nvPr/>
          </p:nvGraphicFramePr>
          <p:xfrm>
            <a:off x="5184" y="2625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6" name="公式" r:id="rId21" imgW="88669" imgH="177338" progId="Equation.3">
                    <p:embed/>
                  </p:oleObj>
                </mc:Choice>
                <mc:Fallback>
                  <p:oleObj name="公式" r:id="rId21" imgW="88669" imgH="17733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625"/>
                          <a:ext cx="24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7818" name="Oval 26"/>
            <p:cNvSpPr>
              <a:spLocks noChangeArrowheads="1"/>
            </p:cNvSpPr>
            <p:nvPr/>
          </p:nvSpPr>
          <p:spPr bwMode="auto">
            <a:xfrm>
              <a:off x="4224" y="2304"/>
              <a:ext cx="384" cy="14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6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22557" name="Group 27"/>
            <p:cNvGrpSpPr>
              <a:grpSpLocks/>
            </p:cNvGrpSpPr>
            <p:nvPr/>
          </p:nvGrpSpPr>
          <p:grpSpPr bwMode="auto">
            <a:xfrm>
              <a:off x="4416" y="2208"/>
              <a:ext cx="480" cy="315"/>
              <a:chOff x="4416" y="2160"/>
              <a:chExt cx="451" cy="315"/>
            </a:xfrm>
          </p:grpSpPr>
          <p:sp>
            <p:nvSpPr>
              <p:cNvPr id="22560" name="Line 28"/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192" cy="4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61" name="Object 29"/>
              <p:cNvGraphicFramePr>
                <a:graphicFrameLocks noChangeAspect="1"/>
              </p:cNvGraphicFramePr>
              <p:nvPr/>
            </p:nvGraphicFramePr>
            <p:xfrm>
              <a:off x="4608" y="2160"/>
              <a:ext cx="259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57" name="公式" r:id="rId23" imgW="177569" imgH="215619" progId="Equation.3">
                      <p:embed/>
                    </p:oleObj>
                  </mc:Choice>
                  <mc:Fallback>
                    <p:oleObj name="公式" r:id="rId23" imgW="177569" imgH="215619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160"/>
                            <a:ext cx="259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58" name="Object 30"/>
            <p:cNvGraphicFramePr>
              <a:graphicFrameLocks noChangeAspect="1"/>
            </p:cNvGraphicFramePr>
            <p:nvPr/>
          </p:nvGraphicFramePr>
          <p:xfrm>
            <a:off x="3888" y="182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8" name="Equation" r:id="rId25" imgW="241195" imgH="241195" progId="Equation.3">
                    <p:embed/>
                  </p:oleObj>
                </mc:Choice>
                <mc:Fallback>
                  <p:oleObj name="Equation" r:id="rId25" imgW="241195" imgH="24119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82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 flipH="1">
              <a:off x="4128" y="2352"/>
              <a:ext cx="288" cy="255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248400" y="3429000"/>
            <a:ext cx="1600200" cy="609600"/>
            <a:chOff x="3936" y="1248"/>
            <a:chExt cx="1008" cy="384"/>
          </a:xfrm>
        </p:grpSpPr>
        <p:sp>
          <p:nvSpPr>
            <p:cNvPr id="22543" name="AutoShape 33"/>
            <p:cNvSpPr>
              <a:spLocks noChangeArrowheads="1"/>
            </p:cNvSpPr>
            <p:nvPr/>
          </p:nvSpPr>
          <p:spPr bwMode="auto">
            <a:xfrm>
              <a:off x="3936" y="1296"/>
              <a:ext cx="100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1 w 21600"/>
                <a:gd name="T25" fmla="*/ 3150 h 21600"/>
                <a:gd name="T26" fmla="*/ 18429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02" y="10800"/>
                  </a:moveTo>
                  <a:cubicBezTo>
                    <a:pt x="1902" y="15714"/>
                    <a:pt x="5886" y="19698"/>
                    <a:pt x="10800" y="19698"/>
                  </a:cubicBezTo>
                  <a:cubicBezTo>
                    <a:pt x="15714" y="19698"/>
                    <a:pt x="19698" y="15714"/>
                    <a:pt x="19698" y="10800"/>
                  </a:cubicBezTo>
                  <a:cubicBezTo>
                    <a:pt x="19698" y="5886"/>
                    <a:pt x="15714" y="1902"/>
                    <a:pt x="10800" y="1902"/>
                  </a:cubicBezTo>
                  <a:cubicBezTo>
                    <a:pt x="5886" y="1902"/>
                    <a:pt x="1902" y="5886"/>
                    <a:pt x="1902" y="10800"/>
                  </a:cubicBezTo>
                  <a:close/>
                </a:path>
              </a:pathLst>
            </a:custGeom>
            <a:solidFill>
              <a:srgbClr val="F5C5B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34"/>
            <p:cNvSpPr>
              <a:spLocks noChangeShapeType="1"/>
            </p:cNvSpPr>
            <p:nvPr/>
          </p:nvSpPr>
          <p:spPr bwMode="auto">
            <a:xfrm flipH="1">
              <a:off x="4028" y="1440"/>
              <a:ext cx="416" cy="4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5" name="Object 35"/>
            <p:cNvGraphicFramePr>
              <a:graphicFrameLocks noChangeAspect="1"/>
            </p:cNvGraphicFramePr>
            <p:nvPr/>
          </p:nvGraphicFramePr>
          <p:xfrm>
            <a:off x="4012" y="1248"/>
            <a:ext cx="1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9" name="Equation" r:id="rId26" imgW="152202" imgH="177569" progId="Equation.3">
                    <p:embed/>
                  </p:oleObj>
                </mc:Choice>
                <mc:Fallback>
                  <p:oleObj name="Equation" r:id="rId26" imgW="152202" imgH="17756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2" y="1248"/>
                          <a:ext cx="1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38768"/>
              </p:ext>
            </p:extLst>
          </p:nvPr>
        </p:nvGraphicFramePr>
        <p:xfrm>
          <a:off x="7239000" y="1895701"/>
          <a:ext cx="1066800" cy="89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0" name="公式" r:id="rId28" imgW="469696" imgH="393529" progId="Equation.3">
                  <p:embed/>
                </p:oleObj>
              </mc:Choice>
              <mc:Fallback>
                <p:oleObj name="公式" r:id="rId28" imgW="469696" imgH="393529" progId="Equation.3">
                  <p:embed/>
                  <p:pic>
                    <p:nvPicPr>
                      <p:cNvPr id="215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895701"/>
                        <a:ext cx="1066800" cy="892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D44B8-0B9F-4151-BC9A-65EB0007E24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800" b="0" smtClean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76400" y="1905000"/>
          <a:ext cx="2286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name="Equation" r:id="rId3" imgW="876300" imgH="419100" progId="Equation.3">
                  <p:embed/>
                </p:oleObj>
              </mc:Choice>
              <mc:Fallback>
                <p:oleObj name="Equation" r:id="rId3" imgW="8763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851025" y="3429000"/>
          <a:ext cx="1858963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5" name="公式" r:id="rId5" imgW="596641" imgH="393529" progId="Equation.3">
                  <p:embed/>
                </p:oleObj>
              </mc:Choice>
              <mc:Fallback>
                <p:oleObj name="公式" r:id="rId5" imgW="596641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3429000"/>
                        <a:ext cx="1858963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447800" y="5119688"/>
          <a:ext cx="5884863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6" name="公式" r:id="rId7" imgW="2184400" imgH="431800" progId="Equation.3">
                  <p:embed/>
                </p:oleObj>
              </mc:Choice>
              <mc:Fallback>
                <p:oleObj name="公式" r:id="rId7" imgW="2184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19688"/>
                        <a:ext cx="5884863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62000" y="919163"/>
            <a:ext cx="1524000" cy="528637"/>
          </a:xfrm>
          <a:prstGeom prst="rect">
            <a:avLst/>
          </a:prstGeom>
          <a:gradFill rotWithShape="0">
            <a:gsLst>
              <a:gs pos="0">
                <a:srgbClr val="FFE7FF"/>
              </a:gs>
              <a:gs pos="50000">
                <a:srgbClr val="FFFFFF"/>
              </a:gs>
              <a:gs pos="100000">
                <a:srgbClr val="FFE7FF"/>
              </a:gs>
            </a:gsLst>
            <a:lin ang="5400000" scaled="1"/>
          </a:gra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解法二</a:t>
            </a:r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5105400" y="1447800"/>
            <a:ext cx="2971800" cy="3124200"/>
            <a:chOff x="3600" y="1776"/>
            <a:chExt cx="1872" cy="1968"/>
          </a:xfrm>
        </p:grpSpPr>
        <p:sp>
          <p:nvSpPr>
            <p:cNvPr id="23564" name="Rectangle 8"/>
            <p:cNvSpPr>
              <a:spLocks noChangeArrowheads="1"/>
            </p:cNvSpPr>
            <p:nvPr/>
          </p:nvSpPr>
          <p:spPr bwMode="auto">
            <a:xfrm>
              <a:off x="3600" y="1776"/>
              <a:ext cx="1872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65" name="AutoShape 9"/>
            <p:cNvSpPr>
              <a:spLocks noChangeArrowheads="1"/>
            </p:cNvSpPr>
            <p:nvPr/>
          </p:nvSpPr>
          <p:spPr bwMode="auto">
            <a:xfrm>
              <a:off x="3812" y="2112"/>
              <a:ext cx="1248" cy="1418"/>
            </a:xfrm>
            <a:prstGeom prst="can">
              <a:avLst>
                <a:gd name="adj" fmla="val 42056"/>
              </a:avLst>
            </a:prstGeom>
            <a:gradFill rotWithShape="0">
              <a:gsLst>
                <a:gs pos="0">
                  <a:srgbClr val="2F7676"/>
                </a:gs>
                <a:gs pos="50000">
                  <a:srgbClr val="66FFFF"/>
                </a:gs>
                <a:gs pos="100000">
                  <a:srgbClr val="2F76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3566" name="Object 10"/>
            <p:cNvGraphicFramePr>
              <a:graphicFrameLocks noChangeAspect="1"/>
            </p:cNvGraphicFramePr>
            <p:nvPr/>
          </p:nvGraphicFramePr>
          <p:xfrm>
            <a:off x="4032" y="2544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7" name="公式" r:id="rId9" imgW="190335" imgH="215713" progId="Equation.3">
                    <p:embed/>
                  </p:oleObj>
                </mc:Choice>
                <mc:Fallback>
                  <p:oleObj name="公式" r:id="rId9" imgW="190335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544"/>
                          <a:ext cx="29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Line 11"/>
            <p:cNvSpPr>
              <a:spLocks noChangeShapeType="1"/>
            </p:cNvSpPr>
            <p:nvPr/>
          </p:nvSpPr>
          <p:spPr bwMode="auto">
            <a:xfrm>
              <a:off x="5040" y="233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2"/>
            <p:cNvSpPr>
              <a:spLocks noChangeShapeType="1"/>
            </p:cNvSpPr>
            <p:nvPr/>
          </p:nvSpPr>
          <p:spPr bwMode="auto">
            <a:xfrm>
              <a:off x="5040" y="329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3"/>
            <p:cNvSpPr>
              <a:spLocks noChangeShapeType="1"/>
            </p:cNvSpPr>
            <p:nvPr/>
          </p:nvSpPr>
          <p:spPr bwMode="auto">
            <a:xfrm>
              <a:off x="5232" y="2337"/>
              <a:ext cx="0" cy="96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14"/>
            <p:cNvSpPr>
              <a:spLocks noChangeShapeType="1"/>
            </p:cNvSpPr>
            <p:nvPr/>
          </p:nvSpPr>
          <p:spPr bwMode="auto">
            <a:xfrm flipV="1">
              <a:off x="4224" y="1872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15"/>
            <p:cNvSpPr>
              <a:spLocks noChangeShapeType="1"/>
            </p:cNvSpPr>
            <p:nvPr/>
          </p:nvSpPr>
          <p:spPr bwMode="auto">
            <a:xfrm flipV="1">
              <a:off x="3806" y="1905"/>
              <a:ext cx="0" cy="4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16"/>
            <p:cNvSpPr>
              <a:spLocks noChangeShapeType="1"/>
            </p:cNvSpPr>
            <p:nvPr/>
          </p:nvSpPr>
          <p:spPr bwMode="auto">
            <a:xfrm flipV="1">
              <a:off x="3792" y="2064"/>
              <a:ext cx="432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3" name="Object 17"/>
            <p:cNvGraphicFramePr>
              <a:graphicFrameLocks noChangeAspect="1"/>
            </p:cNvGraphicFramePr>
            <p:nvPr/>
          </p:nvGraphicFramePr>
          <p:xfrm>
            <a:off x="5184" y="2625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8" name="公式" r:id="rId11" imgW="88669" imgH="177338" progId="Equation.3">
                    <p:embed/>
                  </p:oleObj>
                </mc:Choice>
                <mc:Fallback>
                  <p:oleObj name="公式" r:id="rId11" imgW="88669" imgH="17733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625"/>
                          <a:ext cx="24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8834" name="Oval 18"/>
            <p:cNvSpPr>
              <a:spLocks noChangeArrowheads="1"/>
            </p:cNvSpPr>
            <p:nvPr/>
          </p:nvSpPr>
          <p:spPr bwMode="auto">
            <a:xfrm>
              <a:off x="4224" y="2304"/>
              <a:ext cx="384" cy="14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6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23575" name="Group 19"/>
            <p:cNvGrpSpPr>
              <a:grpSpLocks/>
            </p:cNvGrpSpPr>
            <p:nvPr/>
          </p:nvGrpSpPr>
          <p:grpSpPr bwMode="auto">
            <a:xfrm>
              <a:off x="4416" y="2208"/>
              <a:ext cx="480" cy="315"/>
              <a:chOff x="4416" y="2160"/>
              <a:chExt cx="451" cy="315"/>
            </a:xfrm>
          </p:grpSpPr>
          <p:sp>
            <p:nvSpPr>
              <p:cNvPr id="23578" name="Line 20"/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192" cy="4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79" name="Object 21"/>
              <p:cNvGraphicFramePr>
                <a:graphicFrameLocks noChangeAspect="1"/>
              </p:cNvGraphicFramePr>
              <p:nvPr/>
            </p:nvGraphicFramePr>
            <p:xfrm>
              <a:off x="4608" y="2160"/>
              <a:ext cx="259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09" name="公式" r:id="rId13" imgW="177569" imgH="215619" progId="Equation.3">
                      <p:embed/>
                    </p:oleObj>
                  </mc:Choice>
                  <mc:Fallback>
                    <p:oleObj name="公式" r:id="rId13" imgW="177569" imgH="215619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160"/>
                            <a:ext cx="259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76" name="Object 22"/>
            <p:cNvGraphicFramePr>
              <a:graphicFrameLocks noChangeAspect="1"/>
            </p:cNvGraphicFramePr>
            <p:nvPr/>
          </p:nvGraphicFramePr>
          <p:xfrm>
            <a:off x="3888" y="182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0" name="Equation" r:id="rId15" imgW="241195" imgH="241195" progId="Equation.3">
                    <p:embed/>
                  </p:oleObj>
                </mc:Choice>
                <mc:Fallback>
                  <p:oleObj name="Equation" r:id="rId15" imgW="241195" imgH="24119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82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7" name="Line 23"/>
            <p:cNvSpPr>
              <a:spLocks noChangeShapeType="1"/>
            </p:cNvSpPr>
            <p:nvPr/>
          </p:nvSpPr>
          <p:spPr bwMode="auto">
            <a:xfrm flipH="1">
              <a:off x="4128" y="2352"/>
              <a:ext cx="288" cy="255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60" name="Group 24"/>
          <p:cNvGrpSpPr>
            <a:grpSpLocks/>
          </p:cNvGrpSpPr>
          <p:nvPr/>
        </p:nvGrpSpPr>
        <p:grpSpPr bwMode="auto">
          <a:xfrm>
            <a:off x="5638800" y="2057400"/>
            <a:ext cx="1600200" cy="609600"/>
            <a:chOff x="3936" y="1248"/>
            <a:chExt cx="1008" cy="384"/>
          </a:xfrm>
        </p:grpSpPr>
        <p:sp>
          <p:nvSpPr>
            <p:cNvPr id="23561" name="AutoShape 25"/>
            <p:cNvSpPr>
              <a:spLocks noChangeArrowheads="1"/>
            </p:cNvSpPr>
            <p:nvPr/>
          </p:nvSpPr>
          <p:spPr bwMode="auto">
            <a:xfrm>
              <a:off x="3936" y="1296"/>
              <a:ext cx="100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1 w 21600"/>
                <a:gd name="T25" fmla="*/ 3150 h 21600"/>
                <a:gd name="T26" fmla="*/ 18429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02" y="10800"/>
                  </a:moveTo>
                  <a:cubicBezTo>
                    <a:pt x="1902" y="15714"/>
                    <a:pt x="5886" y="19698"/>
                    <a:pt x="10800" y="19698"/>
                  </a:cubicBezTo>
                  <a:cubicBezTo>
                    <a:pt x="15714" y="19698"/>
                    <a:pt x="19698" y="15714"/>
                    <a:pt x="19698" y="10800"/>
                  </a:cubicBezTo>
                  <a:cubicBezTo>
                    <a:pt x="19698" y="5886"/>
                    <a:pt x="15714" y="1902"/>
                    <a:pt x="10800" y="1902"/>
                  </a:cubicBezTo>
                  <a:cubicBezTo>
                    <a:pt x="5886" y="1902"/>
                    <a:pt x="1902" y="5886"/>
                    <a:pt x="1902" y="10800"/>
                  </a:cubicBezTo>
                  <a:close/>
                </a:path>
              </a:pathLst>
            </a:custGeom>
            <a:solidFill>
              <a:srgbClr val="F5C5B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Line 26"/>
            <p:cNvSpPr>
              <a:spLocks noChangeShapeType="1"/>
            </p:cNvSpPr>
            <p:nvPr/>
          </p:nvSpPr>
          <p:spPr bwMode="auto">
            <a:xfrm flipH="1">
              <a:off x="4028" y="1440"/>
              <a:ext cx="416" cy="4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3" name="Object 27"/>
            <p:cNvGraphicFramePr>
              <a:graphicFrameLocks noChangeAspect="1"/>
            </p:cNvGraphicFramePr>
            <p:nvPr/>
          </p:nvGraphicFramePr>
          <p:xfrm>
            <a:off x="4012" y="1248"/>
            <a:ext cx="1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1" name="Equation" r:id="rId17" imgW="152202" imgH="177569" progId="Equation.3">
                    <p:embed/>
                  </p:oleObj>
                </mc:Choice>
                <mc:Fallback>
                  <p:oleObj name="Equation" r:id="rId17" imgW="152202" imgH="17756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2" y="1248"/>
                          <a:ext cx="1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5511F0-8F7F-4CA7-AB1E-71A0403B83B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8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5511F0-8F7F-4CA7-AB1E-71A0403B83B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3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89277-B20A-40FF-87D0-A2ED68CAFE98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800" b="0" smtClean="0"/>
          </a:p>
        </p:txBody>
      </p:sp>
      <p:sp>
        <p:nvSpPr>
          <p:cNvPr id="24579" name="文本框 3"/>
          <p:cNvSpPr txBox="1">
            <a:spLocks noChangeArrowheads="1"/>
          </p:cNvSpPr>
          <p:nvPr/>
        </p:nvSpPr>
        <p:spPr bwMode="auto">
          <a:xfrm>
            <a:off x="1950304" y="120493"/>
            <a:ext cx="5131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两种导体的分界面上的边界条件 </a:t>
            </a:r>
            <a:r>
              <a:rPr lang="en-US" altLang="zh-CN" sz="2400" dirty="0">
                <a:solidFill>
                  <a:srgbClr val="FF0000"/>
                </a:solidFill>
              </a:rPr>
              <a:t>p75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6628" name="文本框 4"/>
          <p:cNvSpPr txBox="1">
            <a:spLocks noChangeArrowheads="1"/>
          </p:cNvSpPr>
          <p:nvPr/>
        </p:nvSpPr>
        <p:spPr bwMode="auto">
          <a:xfrm>
            <a:off x="-3175" y="781050"/>
            <a:ext cx="2428875" cy="36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/>
              <a:t>1. j</a:t>
            </a:r>
            <a:r>
              <a:rPr lang="zh-CN" altLang="en-US" dirty="0" smtClean="0"/>
              <a:t>法向分量的连续性</a:t>
            </a:r>
          </a:p>
        </p:txBody>
      </p:sp>
      <p:sp>
        <p:nvSpPr>
          <p:cNvPr id="26629" name="文本框 5"/>
          <p:cNvSpPr txBox="1">
            <a:spLocks noChangeArrowheads="1"/>
          </p:cNvSpPr>
          <p:nvPr/>
        </p:nvSpPr>
        <p:spPr bwMode="auto">
          <a:xfrm>
            <a:off x="34925" y="3433763"/>
            <a:ext cx="2390775" cy="368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/>
              <a:t>2.E</a:t>
            </a:r>
            <a:r>
              <a:rPr lang="zh-CN" altLang="en-US" dirty="0" smtClean="0"/>
              <a:t>切向分量的连续性</a:t>
            </a:r>
          </a:p>
        </p:txBody>
      </p:sp>
      <p:pic>
        <p:nvPicPr>
          <p:cNvPr id="26630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83125"/>
            <a:ext cx="38004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93725"/>
            <a:ext cx="35814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201738"/>
            <a:ext cx="45815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849688"/>
            <a:ext cx="5656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97425"/>
            <a:ext cx="421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1436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844800"/>
            <a:ext cx="2133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6200" y="2252663"/>
            <a:ext cx="5334000" cy="498475"/>
            <a:chOff x="76200" y="2253179"/>
            <a:chExt cx="5334000" cy="498643"/>
          </a:xfrm>
        </p:grpSpPr>
        <p:pic>
          <p:nvPicPr>
            <p:cNvPr id="24591" name="图片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275" y="2253179"/>
              <a:ext cx="3209925" cy="498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2" name="文本框 2"/>
            <p:cNvSpPr txBox="1">
              <a:spLocks noChangeArrowheads="1"/>
            </p:cNvSpPr>
            <p:nvPr/>
          </p:nvSpPr>
          <p:spPr bwMode="auto">
            <a:xfrm>
              <a:off x="76200" y="2287587"/>
              <a:ext cx="22765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由电流连续性方程：</a:t>
              </a:r>
            </a:p>
          </p:txBody>
        </p:sp>
      </p:grp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9600" y="2903538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得：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66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 animBg="1"/>
      <p:bldP spid="26629" grpId="1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D148F7-3652-42C3-A4A9-1F17F4B3B7F9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800" b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990600"/>
          </a:xfrm>
        </p:spPr>
        <p:txBody>
          <a:bodyPr anchor="t"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/>
              <a:t>证明：在绝缘介质与导体的</a:t>
            </a:r>
            <a:r>
              <a:rPr lang="zh-CN" altLang="en-US" sz="2800" smtClean="0">
                <a:solidFill>
                  <a:srgbClr val="0033CC"/>
                </a:solidFill>
              </a:rPr>
              <a:t>分界面</a:t>
            </a:r>
            <a:r>
              <a:rPr lang="zh-CN" altLang="en-US" sz="2800" smtClean="0">
                <a:solidFill>
                  <a:schemeClr val="tx1"/>
                </a:solidFill>
              </a:rPr>
              <a:t>上</a:t>
            </a:r>
            <a:r>
              <a:rPr lang="zh-CN" altLang="en-US" sz="2800" smtClean="0"/>
              <a:t>，在恒定电流情况下，导体</a:t>
            </a:r>
            <a:r>
              <a:rPr lang="zh-CN" altLang="en-US" sz="2800" smtClean="0">
                <a:solidFill>
                  <a:srgbClr val="0033CC"/>
                </a:solidFill>
              </a:rPr>
              <a:t>内侧</a:t>
            </a:r>
            <a:r>
              <a:rPr lang="zh-CN" altLang="en-US" sz="2800" smtClean="0"/>
              <a:t>的电场线总是平行于导体表面。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5943600" y="1828800"/>
            <a:ext cx="2971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 flipV="1">
            <a:off x="7010400" y="1981200"/>
            <a:ext cx="1066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E145F-1135-45C1-B7A5-76529396672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800" b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990600"/>
          </a:xfrm>
        </p:spPr>
        <p:txBody>
          <a:bodyPr anchor="t"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/>
              <a:t>证明：在绝缘介质与导体的</a:t>
            </a:r>
            <a:r>
              <a:rPr lang="zh-CN" altLang="en-US" sz="2800" smtClean="0">
                <a:solidFill>
                  <a:srgbClr val="0033CC"/>
                </a:solidFill>
              </a:rPr>
              <a:t>分界面</a:t>
            </a:r>
            <a:r>
              <a:rPr lang="zh-CN" altLang="en-US" sz="2800" smtClean="0"/>
              <a:t>上，在恒定电流情况下，导体</a:t>
            </a:r>
            <a:r>
              <a:rPr lang="zh-CN" altLang="en-US" sz="2800" smtClean="0">
                <a:solidFill>
                  <a:srgbClr val="0033CC"/>
                </a:solidFill>
              </a:rPr>
              <a:t>内侧</a:t>
            </a:r>
            <a:r>
              <a:rPr lang="zh-CN" altLang="en-US" sz="2800" smtClean="0"/>
              <a:t>的电场线总是平行于导体表面。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943600" y="1905000"/>
            <a:ext cx="2971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V="1">
            <a:off x="7543800" y="19050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7086600" y="1828800"/>
            <a:ext cx="914400" cy="152400"/>
          </a:xfrm>
          <a:prstGeom prst="rect">
            <a:avLst/>
          </a:prstGeom>
          <a:noFill/>
          <a:ln w="19050">
            <a:solidFill>
              <a:srgbClr val="00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1404938" y="3276600"/>
          <a:ext cx="41830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公式" r:id="rId3" imgW="1205977" imgH="393529" progId="Equation.3">
                  <p:embed/>
                </p:oleObj>
              </mc:Choice>
              <mc:Fallback>
                <p:oleObj name="公式" r:id="rId3" imgW="120597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3276600"/>
                        <a:ext cx="41830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D53170-F02C-4B07-B37B-8159E9A683E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800" b="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990600"/>
          </a:xfrm>
        </p:spPr>
        <p:txBody>
          <a:bodyPr anchor="t"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/>
              <a:t>证明：当两种导电介质内流有恒定电流时，分界面上电场线曲折满足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5867400" y="2743200"/>
            <a:ext cx="2971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V="1">
            <a:off x="7543800" y="1905000"/>
            <a:ext cx="3810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7543800" y="15240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5" name="Object 6"/>
          <p:cNvGraphicFramePr>
            <a:graphicFrameLocks noChangeAspect="1"/>
          </p:cNvGraphicFramePr>
          <p:nvPr/>
        </p:nvGraphicFramePr>
        <p:xfrm>
          <a:off x="7543800" y="1371600"/>
          <a:ext cx="4460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3" imgW="152268" imgH="215713" progId="Equation.3">
                  <p:embed/>
                </p:oleObj>
              </mc:Choice>
              <mc:Fallback>
                <p:oleObj name="Equation" r:id="rId3" imgW="152268" imgH="215713" progId="Equation.3">
                  <p:embed/>
                  <p:pic>
                    <p:nvPicPr>
                      <p:cNvPr id="327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371600"/>
                        <a:ext cx="44608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8001000" y="1371600"/>
          <a:ext cx="565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5" imgW="152334" imgH="190417" progId="Equation.3">
                  <p:embed/>
                </p:oleObj>
              </mc:Choice>
              <mc:Fallback>
                <p:oleObj name="Equation" r:id="rId5" imgW="152334" imgH="190417" progId="Equation.3">
                  <p:embed/>
                  <p:pic>
                    <p:nvPicPr>
                      <p:cNvPr id="3277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371600"/>
                        <a:ext cx="5651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8"/>
          <p:cNvGraphicFramePr>
            <a:graphicFrameLocks noChangeAspect="1"/>
          </p:cNvGraphicFramePr>
          <p:nvPr/>
        </p:nvGraphicFramePr>
        <p:xfrm>
          <a:off x="1752600" y="1600200"/>
          <a:ext cx="21018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7" imgW="761669" imgH="431613" progId="Equation.3">
                  <p:embed/>
                </p:oleObj>
              </mc:Choice>
              <mc:Fallback>
                <p:oleObj name="Equation" r:id="rId7" imgW="761669" imgH="431613" progId="Equation.3">
                  <p:embed/>
                  <p:pic>
                    <p:nvPicPr>
                      <p:cNvPr id="3277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210185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6781800" y="2743200"/>
            <a:ext cx="7620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9" name="Object 10"/>
          <p:cNvGraphicFramePr>
            <a:graphicFrameLocks noChangeAspect="1"/>
          </p:cNvGraphicFramePr>
          <p:nvPr/>
        </p:nvGraphicFramePr>
        <p:xfrm>
          <a:off x="7005638" y="2971800"/>
          <a:ext cx="523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3277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2971800"/>
                        <a:ext cx="523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1"/>
          <p:cNvGraphicFramePr>
            <a:graphicFrameLocks noChangeAspect="1"/>
          </p:cNvGraphicFramePr>
          <p:nvPr/>
        </p:nvGraphicFramePr>
        <p:xfrm>
          <a:off x="6019800" y="3200400"/>
          <a:ext cx="558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11" imgW="190335" imgH="215713" progId="Equation.3">
                  <p:embed/>
                </p:oleObj>
              </mc:Choice>
              <mc:Fallback>
                <p:oleObj name="Equation" r:id="rId11" imgW="190335" imgH="215713" progId="Equation.3">
                  <p:embed/>
                  <p:pic>
                    <p:nvPicPr>
                      <p:cNvPr id="3278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00400"/>
                        <a:ext cx="558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2"/>
          <p:cNvGraphicFramePr>
            <a:graphicFrameLocks noChangeAspect="1"/>
          </p:cNvGraphicFramePr>
          <p:nvPr/>
        </p:nvGraphicFramePr>
        <p:xfrm>
          <a:off x="5943600" y="1600200"/>
          <a:ext cx="5207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13" imgW="177569" imgH="215619" progId="Equation.3">
                  <p:embed/>
                </p:oleObj>
              </mc:Choice>
              <mc:Fallback>
                <p:oleObj name="Equation" r:id="rId13" imgW="177569" imgH="215619" progId="Equation.3">
                  <p:embed/>
                  <p:pic>
                    <p:nvPicPr>
                      <p:cNvPr id="327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00200"/>
                        <a:ext cx="5207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5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D0FE0F-3999-42A7-9892-579AFD9CD8AE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800" b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990600"/>
          </a:xfrm>
        </p:spPr>
        <p:txBody>
          <a:bodyPr anchor="t"/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2800" smtClean="0"/>
              <a:t>证明：当两种导电介质内流有恒定电流时，分界面上电场线曲折满足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5867400" y="2743200"/>
            <a:ext cx="2971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V="1">
            <a:off x="7543800" y="1905000"/>
            <a:ext cx="3810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7543800" y="15240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9" name="Object 6"/>
          <p:cNvGraphicFramePr>
            <a:graphicFrameLocks noChangeAspect="1"/>
          </p:cNvGraphicFramePr>
          <p:nvPr/>
        </p:nvGraphicFramePr>
        <p:xfrm>
          <a:off x="7543800" y="1371600"/>
          <a:ext cx="4460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3" imgW="152268" imgH="215713" progId="Equation.3">
                  <p:embed/>
                </p:oleObj>
              </mc:Choice>
              <mc:Fallback>
                <p:oleObj name="Equation" r:id="rId3" imgW="152268" imgH="215713" progId="Equation.3">
                  <p:embed/>
                  <p:pic>
                    <p:nvPicPr>
                      <p:cNvPr id="337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371600"/>
                        <a:ext cx="44608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7"/>
          <p:cNvGraphicFramePr>
            <a:graphicFrameLocks noChangeAspect="1"/>
          </p:cNvGraphicFramePr>
          <p:nvPr/>
        </p:nvGraphicFramePr>
        <p:xfrm>
          <a:off x="8001000" y="1371600"/>
          <a:ext cx="565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5" imgW="152334" imgH="190417" progId="Equation.3">
                  <p:embed/>
                </p:oleObj>
              </mc:Choice>
              <mc:Fallback>
                <p:oleObj name="Equation" r:id="rId5" imgW="152334" imgH="190417" progId="Equation.3">
                  <p:embed/>
                  <p:pic>
                    <p:nvPicPr>
                      <p:cNvPr id="338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371600"/>
                        <a:ext cx="5651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8"/>
          <p:cNvGraphicFramePr>
            <a:graphicFrameLocks noChangeAspect="1"/>
          </p:cNvGraphicFramePr>
          <p:nvPr/>
        </p:nvGraphicFramePr>
        <p:xfrm>
          <a:off x="1828800" y="1600200"/>
          <a:ext cx="21018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7" imgW="761669" imgH="431613" progId="Equation.3">
                  <p:embed/>
                </p:oleObj>
              </mc:Choice>
              <mc:Fallback>
                <p:oleObj name="Equation" r:id="rId7" imgW="761669" imgH="431613" progId="Equation.3">
                  <p:embed/>
                  <p:pic>
                    <p:nvPicPr>
                      <p:cNvPr id="338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210185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Line 9"/>
          <p:cNvSpPr>
            <a:spLocks noChangeShapeType="1"/>
          </p:cNvSpPr>
          <p:nvPr/>
        </p:nvSpPr>
        <p:spPr bwMode="auto">
          <a:xfrm flipV="1">
            <a:off x="6781800" y="2743200"/>
            <a:ext cx="7620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03" name="Object 10"/>
          <p:cNvGraphicFramePr>
            <a:graphicFrameLocks noChangeAspect="1"/>
          </p:cNvGraphicFramePr>
          <p:nvPr/>
        </p:nvGraphicFramePr>
        <p:xfrm>
          <a:off x="7005638" y="2971800"/>
          <a:ext cx="523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3380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2971800"/>
                        <a:ext cx="523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1"/>
          <p:cNvGraphicFramePr>
            <a:graphicFrameLocks noChangeAspect="1"/>
          </p:cNvGraphicFramePr>
          <p:nvPr/>
        </p:nvGraphicFramePr>
        <p:xfrm>
          <a:off x="6019800" y="3200400"/>
          <a:ext cx="558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11" imgW="190335" imgH="215713" progId="Equation.3">
                  <p:embed/>
                </p:oleObj>
              </mc:Choice>
              <mc:Fallback>
                <p:oleObj name="Equation" r:id="rId11" imgW="190335" imgH="215713" progId="Equation.3">
                  <p:embed/>
                  <p:pic>
                    <p:nvPicPr>
                      <p:cNvPr id="3380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00400"/>
                        <a:ext cx="558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2"/>
          <p:cNvGraphicFramePr>
            <a:graphicFrameLocks noChangeAspect="1"/>
          </p:cNvGraphicFramePr>
          <p:nvPr/>
        </p:nvGraphicFramePr>
        <p:xfrm>
          <a:off x="5943600" y="1600200"/>
          <a:ext cx="5207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13" imgW="177569" imgH="215619" progId="Equation.3">
                  <p:embed/>
                </p:oleObj>
              </mc:Choice>
              <mc:Fallback>
                <p:oleObj name="Equation" r:id="rId13" imgW="177569" imgH="215619" progId="Equation.3">
                  <p:embed/>
                  <p:pic>
                    <p:nvPicPr>
                      <p:cNvPr id="338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00200"/>
                        <a:ext cx="5207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3"/>
          <p:cNvGraphicFramePr>
            <a:graphicFrameLocks noChangeAspect="1"/>
          </p:cNvGraphicFramePr>
          <p:nvPr/>
        </p:nvGraphicFramePr>
        <p:xfrm>
          <a:off x="914400" y="4495800"/>
          <a:ext cx="68167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15" imgW="2451100" imgH="431800" progId="Equation.3">
                  <p:embed/>
                </p:oleObj>
              </mc:Choice>
              <mc:Fallback>
                <p:oleObj name="Equation" r:id="rId15" imgW="2451100" imgH="431800" progId="Equation.3">
                  <p:embed/>
                  <p:pic>
                    <p:nvPicPr>
                      <p:cNvPr id="3380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5800"/>
                        <a:ext cx="68167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957638" y="4418013"/>
            <a:ext cx="1066800" cy="1277937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1800" y="4456113"/>
            <a:ext cx="933450" cy="1279525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953000" y="4508500"/>
            <a:ext cx="1828800" cy="1277938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7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98A8B4-6039-4247-99FD-963E3398F16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800" b="0" smtClean="0"/>
          </a:p>
        </p:txBody>
      </p:sp>
      <p:graphicFrame>
        <p:nvGraphicFramePr>
          <p:cNvPr id="27651" name="Object 10"/>
          <p:cNvGraphicFramePr>
            <a:graphicFrameLocks noChangeAspect="1"/>
          </p:cNvGraphicFramePr>
          <p:nvPr/>
        </p:nvGraphicFramePr>
        <p:xfrm>
          <a:off x="1143000" y="1981200"/>
          <a:ext cx="43434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3" imgW="1473200" imgH="584200" progId="Equation.3">
                  <p:embed/>
                </p:oleObj>
              </mc:Choice>
              <mc:Fallback>
                <p:oleObj name="Equation" r:id="rId3" imgW="1473200" imgH="584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4343400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均匀导线中的电场强度分布 </a:t>
            </a:r>
            <a:r>
              <a:rPr lang="en-US" altLang="zh-CN" smtClean="0">
                <a:solidFill>
                  <a:srgbClr val="792B25"/>
                </a:solidFill>
              </a:rPr>
              <a:t>P80</a:t>
            </a:r>
          </a:p>
        </p:txBody>
      </p:sp>
      <p:grpSp>
        <p:nvGrpSpPr>
          <p:cNvPr id="27653" name="Group 3"/>
          <p:cNvGrpSpPr>
            <a:grpSpLocks/>
          </p:cNvGrpSpPr>
          <p:nvPr/>
        </p:nvGrpSpPr>
        <p:grpSpPr bwMode="auto">
          <a:xfrm>
            <a:off x="5943600" y="1752600"/>
            <a:ext cx="1684338" cy="3810000"/>
            <a:chOff x="529" y="1200"/>
            <a:chExt cx="1061" cy="2400"/>
          </a:xfrm>
        </p:grpSpPr>
        <p:sp>
          <p:nvSpPr>
            <p:cNvPr id="27665" name="Arc 4"/>
            <p:cNvSpPr>
              <a:spLocks/>
            </p:cNvSpPr>
            <p:nvPr/>
          </p:nvSpPr>
          <p:spPr bwMode="auto">
            <a:xfrm flipH="1">
              <a:off x="960" y="1200"/>
              <a:ext cx="391" cy="1152"/>
            </a:xfrm>
            <a:custGeom>
              <a:avLst/>
              <a:gdLst>
                <a:gd name="T0" fmla="*/ 0 w 18202"/>
                <a:gd name="T1" fmla="*/ 0 h 21600"/>
                <a:gd name="T2" fmla="*/ 0 w 18202"/>
                <a:gd name="T3" fmla="*/ 0 h 21600"/>
                <a:gd name="T4" fmla="*/ 0 w 1820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02"/>
                <a:gd name="T10" fmla="*/ 0 h 21600"/>
                <a:gd name="T11" fmla="*/ 18202 w 182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02" h="21600" fill="none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</a:path>
                <a:path w="18202" h="21600" stroke="0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Arc 5"/>
            <p:cNvSpPr>
              <a:spLocks/>
            </p:cNvSpPr>
            <p:nvPr/>
          </p:nvSpPr>
          <p:spPr bwMode="auto">
            <a:xfrm flipV="1">
              <a:off x="720" y="1728"/>
              <a:ext cx="240" cy="506"/>
            </a:xfrm>
            <a:custGeom>
              <a:avLst/>
              <a:gdLst>
                <a:gd name="T0" fmla="*/ 0 w 21600"/>
                <a:gd name="T1" fmla="*/ 0 h 22662"/>
                <a:gd name="T2" fmla="*/ 0 w 21600"/>
                <a:gd name="T3" fmla="*/ 0 h 22662"/>
                <a:gd name="T4" fmla="*/ 0 w 21600"/>
                <a:gd name="T5" fmla="*/ 0 h 226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2"/>
                <a:gd name="T11" fmla="*/ 21600 w 21600"/>
                <a:gd name="T12" fmla="*/ 22662 h 226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</a:path>
                <a:path w="21600" h="226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Arc 6"/>
            <p:cNvSpPr>
              <a:spLocks/>
            </p:cNvSpPr>
            <p:nvPr/>
          </p:nvSpPr>
          <p:spPr bwMode="auto">
            <a:xfrm flipH="1">
              <a:off x="529" y="2208"/>
              <a:ext cx="239" cy="1200"/>
            </a:xfrm>
            <a:custGeom>
              <a:avLst/>
              <a:gdLst>
                <a:gd name="T0" fmla="*/ 0 w 18247"/>
                <a:gd name="T1" fmla="*/ 0 h 21600"/>
                <a:gd name="T2" fmla="*/ 0 w 18247"/>
                <a:gd name="T3" fmla="*/ 0 h 21600"/>
                <a:gd name="T4" fmla="*/ 0 w 18247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47"/>
                <a:gd name="T10" fmla="*/ 0 h 21600"/>
                <a:gd name="T11" fmla="*/ 18247 w 182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7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</a:path>
                <a:path w="18247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  <a:lnTo>
                    <a:pt x="45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Arc 7"/>
            <p:cNvSpPr>
              <a:spLocks/>
            </p:cNvSpPr>
            <p:nvPr/>
          </p:nvSpPr>
          <p:spPr bwMode="auto">
            <a:xfrm flipH="1">
              <a:off x="1199" y="1392"/>
              <a:ext cx="391" cy="1152"/>
            </a:xfrm>
            <a:custGeom>
              <a:avLst/>
              <a:gdLst>
                <a:gd name="T0" fmla="*/ 0 w 18202"/>
                <a:gd name="T1" fmla="*/ 0 h 21600"/>
                <a:gd name="T2" fmla="*/ 0 w 18202"/>
                <a:gd name="T3" fmla="*/ 0 h 21600"/>
                <a:gd name="T4" fmla="*/ 0 w 1820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02"/>
                <a:gd name="T10" fmla="*/ 0 h 21600"/>
                <a:gd name="T11" fmla="*/ 18202 w 182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02" h="21600" fill="none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</a:path>
                <a:path w="18202" h="21600" stroke="0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Arc 8"/>
            <p:cNvSpPr>
              <a:spLocks/>
            </p:cNvSpPr>
            <p:nvPr/>
          </p:nvSpPr>
          <p:spPr bwMode="auto">
            <a:xfrm flipV="1">
              <a:off x="959" y="1920"/>
              <a:ext cx="240" cy="506"/>
            </a:xfrm>
            <a:custGeom>
              <a:avLst/>
              <a:gdLst>
                <a:gd name="T0" fmla="*/ 0 w 21600"/>
                <a:gd name="T1" fmla="*/ 0 h 22662"/>
                <a:gd name="T2" fmla="*/ 0 w 21600"/>
                <a:gd name="T3" fmla="*/ 0 h 22662"/>
                <a:gd name="T4" fmla="*/ 0 w 21600"/>
                <a:gd name="T5" fmla="*/ 0 h 226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2"/>
                <a:gd name="T11" fmla="*/ 21600 w 21600"/>
                <a:gd name="T12" fmla="*/ 22662 h 226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</a:path>
                <a:path w="21600" h="226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Arc 9"/>
            <p:cNvSpPr>
              <a:spLocks/>
            </p:cNvSpPr>
            <p:nvPr/>
          </p:nvSpPr>
          <p:spPr bwMode="auto">
            <a:xfrm flipH="1">
              <a:off x="769" y="2400"/>
              <a:ext cx="239" cy="1200"/>
            </a:xfrm>
            <a:custGeom>
              <a:avLst/>
              <a:gdLst>
                <a:gd name="T0" fmla="*/ 0 w 18247"/>
                <a:gd name="T1" fmla="*/ 0 h 21600"/>
                <a:gd name="T2" fmla="*/ 0 w 18247"/>
                <a:gd name="T3" fmla="*/ 0 h 21600"/>
                <a:gd name="T4" fmla="*/ 0 w 18247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47"/>
                <a:gd name="T10" fmla="*/ 0 h 21600"/>
                <a:gd name="T11" fmla="*/ 18247 w 182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7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</a:path>
                <a:path w="18247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  <a:lnTo>
                    <a:pt x="45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71" name="Group 10"/>
            <p:cNvGrpSpPr>
              <a:grpSpLocks/>
            </p:cNvGrpSpPr>
            <p:nvPr/>
          </p:nvGrpSpPr>
          <p:grpSpPr bwMode="auto">
            <a:xfrm>
              <a:off x="618" y="1248"/>
              <a:ext cx="822" cy="2208"/>
              <a:chOff x="186" y="960"/>
              <a:chExt cx="822" cy="2208"/>
            </a:xfrm>
          </p:grpSpPr>
          <p:sp>
            <p:nvSpPr>
              <p:cNvPr id="27676" name="Arc 11"/>
              <p:cNvSpPr>
                <a:spLocks/>
              </p:cNvSpPr>
              <p:nvPr/>
            </p:nvSpPr>
            <p:spPr bwMode="auto">
              <a:xfrm flipH="1">
                <a:off x="617" y="960"/>
                <a:ext cx="391" cy="1152"/>
              </a:xfrm>
              <a:custGeom>
                <a:avLst/>
                <a:gdLst>
                  <a:gd name="T0" fmla="*/ 0 w 18202"/>
                  <a:gd name="T1" fmla="*/ 0 h 21600"/>
                  <a:gd name="T2" fmla="*/ 0 w 18202"/>
                  <a:gd name="T3" fmla="*/ 0 h 21600"/>
                  <a:gd name="T4" fmla="*/ 0 w 1820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202"/>
                  <a:gd name="T10" fmla="*/ 0 h 21600"/>
                  <a:gd name="T11" fmla="*/ 18202 w 182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02" h="21600" fill="none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</a:path>
                  <a:path w="18202" h="21600" stroke="0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7" name="Arc 12"/>
              <p:cNvSpPr>
                <a:spLocks/>
              </p:cNvSpPr>
              <p:nvPr/>
            </p:nvSpPr>
            <p:spPr bwMode="auto">
              <a:xfrm flipV="1">
                <a:off x="377" y="1488"/>
                <a:ext cx="240" cy="506"/>
              </a:xfrm>
              <a:custGeom>
                <a:avLst/>
                <a:gdLst>
                  <a:gd name="T0" fmla="*/ 0 w 21600"/>
                  <a:gd name="T1" fmla="*/ 0 h 22662"/>
                  <a:gd name="T2" fmla="*/ 0 w 21600"/>
                  <a:gd name="T3" fmla="*/ 0 h 22662"/>
                  <a:gd name="T4" fmla="*/ 0 w 21600"/>
                  <a:gd name="T5" fmla="*/ 0 h 2266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662"/>
                  <a:gd name="T11" fmla="*/ 21600 w 21600"/>
                  <a:gd name="T12" fmla="*/ 22662 h 226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66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</a:path>
                  <a:path w="21600" h="2266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8" name="Arc 13"/>
              <p:cNvSpPr>
                <a:spLocks/>
              </p:cNvSpPr>
              <p:nvPr/>
            </p:nvSpPr>
            <p:spPr bwMode="auto">
              <a:xfrm flipH="1">
                <a:off x="186" y="1968"/>
                <a:ext cx="239" cy="1200"/>
              </a:xfrm>
              <a:custGeom>
                <a:avLst/>
                <a:gdLst>
                  <a:gd name="T0" fmla="*/ 0 w 18247"/>
                  <a:gd name="T1" fmla="*/ 0 h 21600"/>
                  <a:gd name="T2" fmla="*/ 0 w 18247"/>
                  <a:gd name="T3" fmla="*/ 0 h 21600"/>
                  <a:gd name="T4" fmla="*/ 0 w 182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247"/>
                  <a:gd name="T10" fmla="*/ 0 h 21600"/>
                  <a:gd name="T11" fmla="*/ 18247 w 182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7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</a:path>
                  <a:path w="18247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  <a:lnTo>
                      <a:pt x="45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72" name="Group 14"/>
            <p:cNvGrpSpPr>
              <a:grpSpLocks/>
            </p:cNvGrpSpPr>
            <p:nvPr/>
          </p:nvGrpSpPr>
          <p:grpSpPr bwMode="auto">
            <a:xfrm>
              <a:off x="673" y="1344"/>
              <a:ext cx="822" cy="2208"/>
              <a:chOff x="186" y="960"/>
              <a:chExt cx="822" cy="2208"/>
            </a:xfrm>
          </p:grpSpPr>
          <p:sp>
            <p:nvSpPr>
              <p:cNvPr id="27673" name="Arc 15"/>
              <p:cNvSpPr>
                <a:spLocks/>
              </p:cNvSpPr>
              <p:nvPr/>
            </p:nvSpPr>
            <p:spPr bwMode="auto">
              <a:xfrm flipH="1">
                <a:off x="617" y="960"/>
                <a:ext cx="391" cy="1152"/>
              </a:xfrm>
              <a:custGeom>
                <a:avLst/>
                <a:gdLst>
                  <a:gd name="T0" fmla="*/ 0 w 18202"/>
                  <a:gd name="T1" fmla="*/ 0 h 21600"/>
                  <a:gd name="T2" fmla="*/ 0 w 18202"/>
                  <a:gd name="T3" fmla="*/ 0 h 21600"/>
                  <a:gd name="T4" fmla="*/ 0 w 1820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202"/>
                  <a:gd name="T10" fmla="*/ 0 h 21600"/>
                  <a:gd name="T11" fmla="*/ 18202 w 182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02" h="21600" fill="none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</a:path>
                  <a:path w="18202" h="21600" stroke="0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4" name="Arc 16"/>
              <p:cNvSpPr>
                <a:spLocks/>
              </p:cNvSpPr>
              <p:nvPr/>
            </p:nvSpPr>
            <p:spPr bwMode="auto">
              <a:xfrm flipV="1">
                <a:off x="377" y="1488"/>
                <a:ext cx="240" cy="506"/>
              </a:xfrm>
              <a:custGeom>
                <a:avLst/>
                <a:gdLst>
                  <a:gd name="T0" fmla="*/ 0 w 21600"/>
                  <a:gd name="T1" fmla="*/ 0 h 22662"/>
                  <a:gd name="T2" fmla="*/ 0 w 21600"/>
                  <a:gd name="T3" fmla="*/ 0 h 22662"/>
                  <a:gd name="T4" fmla="*/ 0 w 21600"/>
                  <a:gd name="T5" fmla="*/ 0 h 2266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662"/>
                  <a:gd name="T11" fmla="*/ 21600 w 21600"/>
                  <a:gd name="T12" fmla="*/ 22662 h 226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66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</a:path>
                  <a:path w="21600" h="2266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5" name="Arc 17"/>
              <p:cNvSpPr>
                <a:spLocks/>
              </p:cNvSpPr>
              <p:nvPr/>
            </p:nvSpPr>
            <p:spPr bwMode="auto">
              <a:xfrm flipH="1">
                <a:off x="186" y="1968"/>
                <a:ext cx="239" cy="1200"/>
              </a:xfrm>
              <a:custGeom>
                <a:avLst/>
                <a:gdLst>
                  <a:gd name="T0" fmla="*/ 0 w 18247"/>
                  <a:gd name="T1" fmla="*/ 0 h 21600"/>
                  <a:gd name="T2" fmla="*/ 0 w 18247"/>
                  <a:gd name="T3" fmla="*/ 0 h 21600"/>
                  <a:gd name="T4" fmla="*/ 0 w 182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247"/>
                  <a:gd name="T10" fmla="*/ 0 h 21600"/>
                  <a:gd name="T11" fmla="*/ 18247 w 182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7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</a:path>
                  <a:path w="18247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  <a:lnTo>
                      <a:pt x="45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676400" y="5562600"/>
            <a:ext cx="30480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724400" y="5562600"/>
            <a:ext cx="3048000" cy="533400"/>
          </a:xfrm>
          <a:prstGeom prst="rect">
            <a:avLst/>
          </a:prstGeom>
          <a:solidFill>
            <a:schemeClr val="accent1">
              <a:alpha val="2313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1676400" y="5562600"/>
            <a:ext cx="6096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1676400" y="6094413"/>
            <a:ext cx="6096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1752600" y="5715000"/>
            <a:ext cx="5867400" cy="1588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>
            <a:off x="1752600" y="5942013"/>
            <a:ext cx="5867400" cy="1587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21"/>
          <p:cNvGraphicFramePr>
            <a:graphicFrameLocks noChangeAspect="1"/>
          </p:cNvGraphicFramePr>
          <p:nvPr/>
        </p:nvGraphicFramePr>
        <p:xfrm>
          <a:off x="3048000" y="5943600"/>
          <a:ext cx="4603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5" imgW="177569" imgH="215619" progId="Equation.3">
                  <p:embed/>
                </p:oleObj>
              </mc:Choice>
              <mc:Fallback>
                <p:oleObj name="Equation" r:id="rId5" imgW="177569" imgH="21561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943600"/>
                        <a:ext cx="4603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6003925" y="5943600"/>
          <a:ext cx="4937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7" imgW="190335" imgH="215713" progId="Equation.3">
                  <p:embed/>
                </p:oleObj>
              </mc:Choice>
              <mc:Fallback>
                <p:oleObj name="Equation" r:id="rId7" imgW="190335" imgH="2157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5943600"/>
                        <a:ext cx="4937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096000" y="3657600"/>
            <a:ext cx="381000" cy="304800"/>
          </a:xfrm>
          <a:prstGeom prst="line">
            <a:avLst/>
          </a:prstGeom>
          <a:noFill/>
          <a:ln w="317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>
            <a:off x="6858000" y="2057400"/>
            <a:ext cx="381000" cy="304800"/>
          </a:xfrm>
          <a:prstGeom prst="line">
            <a:avLst/>
          </a:prstGeom>
          <a:noFill/>
          <a:ln w="31750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970213" y="4953000"/>
            <a:ext cx="343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两边的电场不相等？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DB603E-B75A-4A4E-A10E-4DB19FEAC40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800" b="0" smtClean="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908175" y="404813"/>
            <a:ext cx="647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几种典型的电流分布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839788" y="1828800"/>
            <a:ext cx="1684337" cy="3833814"/>
            <a:chOff x="529" y="1200"/>
            <a:chExt cx="1061" cy="2415"/>
          </a:xfrm>
        </p:grpSpPr>
        <p:sp>
          <p:nvSpPr>
            <p:cNvPr id="6180" name="Arc 4"/>
            <p:cNvSpPr>
              <a:spLocks/>
            </p:cNvSpPr>
            <p:nvPr/>
          </p:nvSpPr>
          <p:spPr bwMode="auto">
            <a:xfrm flipH="1">
              <a:off x="960" y="1200"/>
              <a:ext cx="391" cy="1152"/>
            </a:xfrm>
            <a:custGeom>
              <a:avLst/>
              <a:gdLst>
                <a:gd name="T0" fmla="*/ 0 w 18202"/>
                <a:gd name="T1" fmla="*/ 0 h 21600"/>
                <a:gd name="T2" fmla="*/ 0 w 18202"/>
                <a:gd name="T3" fmla="*/ 0 h 21600"/>
                <a:gd name="T4" fmla="*/ 0 w 1820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02"/>
                <a:gd name="T10" fmla="*/ 0 h 21600"/>
                <a:gd name="T11" fmla="*/ 18202 w 182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02" h="21600" fill="none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</a:path>
                <a:path w="18202" h="21600" stroke="0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Arc 5"/>
            <p:cNvSpPr>
              <a:spLocks/>
            </p:cNvSpPr>
            <p:nvPr/>
          </p:nvSpPr>
          <p:spPr bwMode="auto">
            <a:xfrm flipV="1">
              <a:off x="720" y="1728"/>
              <a:ext cx="240" cy="506"/>
            </a:xfrm>
            <a:custGeom>
              <a:avLst/>
              <a:gdLst>
                <a:gd name="T0" fmla="*/ 0 w 21600"/>
                <a:gd name="T1" fmla="*/ 0 h 22662"/>
                <a:gd name="T2" fmla="*/ 0 w 21600"/>
                <a:gd name="T3" fmla="*/ 0 h 22662"/>
                <a:gd name="T4" fmla="*/ 0 w 21600"/>
                <a:gd name="T5" fmla="*/ 0 h 226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2"/>
                <a:gd name="T11" fmla="*/ 21600 w 21600"/>
                <a:gd name="T12" fmla="*/ 22662 h 226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</a:path>
                <a:path w="21600" h="226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Arc 6"/>
            <p:cNvSpPr>
              <a:spLocks/>
            </p:cNvSpPr>
            <p:nvPr/>
          </p:nvSpPr>
          <p:spPr bwMode="auto">
            <a:xfrm flipH="1">
              <a:off x="529" y="2223"/>
              <a:ext cx="239" cy="1200"/>
            </a:xfrm>
            <a:custGeom>
              <a:avLst/>
              <a:gdLst>
                <a:gd name="T0" fmla="*/ 0 w 18247"/>
                <a:gd name="T1" fmla="*/ 0 h 21600"/>
                <a:gd name="T2" fmla="*/ 0 w 18247"/>
                <a:gd name="T3" fmla="*/ 0 h 21600"/>
                <a:gd name="T4" fmla="*/ 0 w 18247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47"/>
                <a:gd name="T10" fmla="*/ 0 h 21600"/>
                <a:gd name="T11" fmla="*/ 18247 w 182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7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</a:path>
                <a:path w="18247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  <a:lnTo>
                    <a:pt x="45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3" name="Arc 7"/>
            <p:cNvSpPr>
              <a:spLocks/>
            </p:cNvSpPr>
            <p:nvPr/>
          </p:nvSpPr>
          <p:spPr bwMode="auto">
            <a:xfrm flipH="1">
              <a:off x="1199" y="1392"/>
              <a:ext cx="391" cy="1152"/>
            </a:xfrm>
            <a:custGeom>
              <a:avLst/>
              <a:gdLst>
                <a:gd name="T0" fmla="*/ 0 w 18202"/>
                <a:gd name="T1" fmla="*/ 0 h 21600"/>
                <a:gd name="T2" fmla="*/ 0 w 18202"/>
                <a:gd name="T3" fmla="*/ 0 h 21600"/>
                <a:gd name="T4" fmla="*/ 0 w 1820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02"/>
                <a:gd name="T10" fmla="*/ 0 h 21600"/>
                <a:gd name="T11" fmla="*/ 18202 w 182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02" h="21600" fill="none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</a:path>
                <a:path w="18202" h="21600" stroke="0" extrusionOk="0">
                  <a:moveTo>
                    <a:pt x="-1" y="0"/>
                  </a:moveTo>
                  <a:cubicBezTo>
                    <a:pt x="7370" y="0"/>
                    <a:pt x="14233" y="3758"/>
                    <a:pt x="18201" y="997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4" name="Arc 8"/>
            <p:cNvSpPr>
              <a:spLocks/>
            </p:cNvSpPr>
            <p:nvPr/>
          </p:nvSpPr>
          <p:spPr bwMode="auto">
            <a:xfrm flipV="1">
              <a:off x="959" y="1920"/>
              <a:ext cx="240" cy="506"/>
            </a:xfrm>
            <a:custGeom>
              <a:avLst/>
              <a:gdLst>
                <a:gd name="T0" fmla="*/ 0 w 21600"/>
                <a:gd name="T1" fmla="*/ 0 h 22662"/>
                <a:gd name="T2" fmla="*/ 0 w 21600"/>
                <a:gd name="T3" fmla="*/ 0 h 22662"/>
                <a:gd name="T4" fmla="*/ 0 w 21600"/>
                <a:gd name="T5" fmla="*/ 0 h 226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2"/>
                <a:gd name="T11" fmla="*/ 21600 w 21600"/>
                <a:gd name="T12" fmla="*/ 22662 h 226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</a:path>
                <a:path w="21600" h="226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4"/>
                    <a:pt x="21591" y="22308"/>
                    <a:pt x="21573" y="226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" name="Arc 9"/>
            <p:cNvSpPr>
              <a:spLocks/>
            </p:cNvSpPr>
            <p:nvPr/>
          </p:nvSpPr>
          <p:spPr bwMode="auto">
            <a:xfrm flipH="1">
              <a:off x="769" y="2415"/>
              <a:ext cx="239" cy="1200"/>
            </a:xfrm>
            <a:custGeom>
              <a:avLst/>
              <a:gdLst>
                <a:gd name="T0" fmla="*/ 0 w 18247"/>
                <a:gd name="T1" fmla="*/ 0 h 21600"/>
                <a:gd name="T2" fmla="*/ 0 w 18247"/>
                <a:gd name="T3" fmla="*/ 0 h 21600"/>
                <a:gd name="T4" fmla="*/ 0 w 18247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47"/>
                <a:gd name="T10" fmla="*/ 0 h 21600"/>
                <a:gd name="T11" fmla="*/ 18247 w 182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7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</a:path>
                <a:path w="18247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7415" y="0"/>
                    <a:pt x="14278" y="3758"/>
                    <a:pt x="18246" y="9970"/>
                  </a:cubicBezTo>
                  <a:lnTo>
                    <a:pt x="45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86" name="Group 10"/>
            <p:cNvGrpSpPr>
              <a:grpSpLocks/>
            </p:cNvGrpSpPr>
            <p:nvPr/>
          </p:nvGrpSpPr>
          <p:grpSpPr bwMode="auto">
            <a:xfrm>
              <a:off x="618" y="1248"/>
              <a:ext cx="822" cy="2223"/>
              <a:chOff x="186" y="960"/>
              <a:chExt cx="822" cy="2223"/>
            </a:xfrm>
          </p:grpSpPr>
          <p:sp>
            <p:nvSpPr>
              <p:cNvPr id="6191" name="Arc 11"/>
              <p:cNvSpPr>
                <a:spLocks/>
              </p:cNvSpPr>
              <p:nvPr/>
            </p:nvSpPr>
            <p:spPr bwMode="auto">
              <a:xfrm flipH="1">
                <a:off x="617" y="960"/>
                <a:ext cx="391" cy="1152"/>
              </a:xfrm>
              <a:custGeom>
                <a:avLst/>
                <a:gdLst>
                  <a:gd name="T0" fmla="*/ 0 w 18202"/>
                  <a:gd name="T1" fmla="*/ 0 h 21600"/>
                  <a:gd name="T2" fmla="*/ 0 w 18202"/>
                  <a:gd name="T3" fmla="*/ 0 h 21600"/>
                  <a:gd name="T4" fmla="*/ 0 w 1820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202"/>
                  <a:gd name="T10" fmla="*/ 0 h 21600"/>
                  <a:gd name="T11" fmla="*/ 18202 w 182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02" h="21600" fill="none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</a:path>
                  <a:path w="18202" h="21600" stroke="0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2" name="Arc 12"/>
              <p:cNvSpPr>
                <a:spLocks/>
              </p:cNvSpPr>
              <p:nvPr/>
            </p:nvSpPr>
            <p:spPr bwMode="auto">
              <a:xfrm flipV="1">
                <a:off x="377" y="1488"/>
                <a:ext cx="240" cy="506"/>
              </a:xfrm>
              <a:custGeom>
                <a:avLst/>
                <a:gdLst>
                  <a:gd name="T0" fmla="*/ 0 w 21600"/>
                  <a:gd name="T1" fmla="*/ 0 h 22662"/>
                  <a:gd name="T2" fmla="*/ 0 w 21600"/>
                  <a:gd name="T3" fmla="*/ 0 h 22662"/>
                  <a:gd name="T4" fmla="*/ 0 w 21600"/>
                  <a:gd name="T5" fmla="*/ 0 h 2266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662"/>
                  <a:gd name="T11" fmla="*/ 21600 w 21600"/>
                  <a:gd name="T12" fmla="*/ 22662 h 226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66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</a:path>
                  <a:path w="21600" h="2266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Arc 13"/>
              <p:cNvSpPr>
                <a:spLocks/>
              </p:cNvSpPr>
              <p:nvPr/>
            </p:nvSpPr>
            <p:spPr bwMode="auto">
              <a:xfrm flipH="1">
                <a:off x="186" y="1983"/>
                <a:ext cx="239" cy="1200"/>
              </a:xfrm>
              <a:custGeom>
                <a:avLst/>
                <a:gdLst>
                  <a:gd name="T0" fmla="*/ 0 w 18247"/>
                  <a:gd name="T1" fmla="*/ 0 h 21600"/>
                  <a:gd name="T2" fmla="*/ 0 w 18247"/>
                  <a:gd name="T3" fmla="*/ 0 h 21600"/>
                  <a:gd name="T4" fmla="*/ 0 w 182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247"/>
                  <a:gd name="T10" fmla="*/ 0 h 21600"/>
                  <a:gd name="T11" fmla="*/ 18247 w 182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7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</a:path>
                  <a:path w="18247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  <a:lnTo>
                      <a:pt x="45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87" name="Group 14"/>
            <p:cNvGrpSpPr>
              <a:grpSpLocks/>
            </p:cNvGrpSpPr>
            <p:nvPr/>
          </p:nvGrpSpPr>
          <p:grpSpPr bwMode="auto">
            <a:xfrm>
              <a:off x="673" y="1344"/>
              <a:ext cx="822" cy="2223"/>
              <a:chOff x="186" y="960"/>
              <a:chExt cx="822" cy="2223"/>
            </a:xfrm>
          </p:grpSpPr>
          <p:sp>
            <p:nvSpPr>
              <p:cNvPr id="6188" name="Arc 15"/>
              <p:cNvSpPr>
                <a:spLocks/>
              </p:cNvSpPr>
              <p:nvPr/>
            </p:nvSpPr>
            <p:spPr bwMode="auto">
              <a:xfrm flipH="1">
                <a:off x="617" y="960"/>
                <a:ext cx="391" cy="1152"/>
              </a:xfrm>
              <a:custGeom>
                <a:avLst/>
                <a:gdLst>
                  <a:gd name="T0" fmla="*/ 0 w 18202"/>
                  <a:gd name="T1" fmla="*/ 0 h 21600"/>
                  <a:gd name="T2" fmla="*/ 0 w 18202"/>
                  <a:gd name="T3" fmla="*/ 0 h 21600"/>
                  <a:gd name="T4" fmla="*/ 0 w 1820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202"/>
                  <a:gd name="T10" fmla="*/ 0 h 21600"/>
                  <a:gd name="T11" fmla="*/ 18202 w 182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02" h="21600" fill="none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</a:path>
                  <a:path w="18202" h="21600" stroke="0" extrusionOk="0">
                    <a:moveTo>
                      <a:pt x="-1" y="0"/>
                    </a:moveTo>
                    <a:cubicBezTo>
                      <a:pt x="7370" y="0"/>
                      <a:pt x="14233" y="3758"/>
                      <a:pt x="18201" y="997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Arc 16"/>
              <p:cNvSpPr>
                <a:spLocks/>
              </p:cNvSpPr>
              <p:nvPr/>
            </p:nvSpPr>
            <p:spPr bwMode="auto">
              <a:xfrm flipV="1">
                <a:off x="377" y="1488"/>
                <a:ext cx="240" cy="506"/>
              </a:xfrm>
              <a:custGeom>
                <a:avLst/>
                <a:gdLst>
                  <a:gd name="T0" fmla="*/ 0 w 21600"/>
                  <a:gd name="T1" fmla="*/ 0 h 22662"/>
                  <a:gd name="T2" fmla="*/ 0 w 21600"/>
                  <a:gd name="T3" fmla="*/ 0 h 22662"/>
                  <a:gd name="T4" fmla="*/ 0 w 21600"/>
                  <a:gd name="T5" fmla="*/ 0 h 2266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662"/>
                  <a:gd name="T11" fmla="*/ 21600 w 21600"/>
                  <a:gd name="T12" fmla="*/ 22662 h 226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66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</a:path>
                  <a:path w="21600" h="2266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54"/>
                      <a:pt x="21591" y="22308"/>
                      <a:pt x="21573" y="2266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Arc 17"/>
              <p:cNvSpPr>
                <a:spLocks/>
              </p:cNvSpPr>
              <p:nvPr/>
            </p:nvSpPr>
            <p:spPr bwMode="auto">
              <a:xfrm flipH="1">
                <a:off x="186" y="1983"/>
                <a:ext cx="239" cy="1200"/>
              </a:xfrm>
              <a:custGeom>
                <a:avLst/>
                <a:gdLst>
                  <a:gd name="T0" fmla="*/ 0 w 18247"/>
                  <a:gd name="T1" fmla="*/ 0 h 21600"/>
                  <a:gd name="T2" fmla="*/ 0 w 18247"/>
                  <a:gd name="T3" fmla="*/ 0 h 21600"/>
                  <a:gd name="T4" fmla="*/ 0 w 1824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247"/>
                  <a:gd name="T10" fmla="*/ 0 h 21600"/>
                  <a:gd name="T11" fmla="*/ 18247 w 1824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7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</a:path>
                  <a:path w="18247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5" y="0"/>
                    </a:cubicBezTo>
                    <a:cubicBezTo>
                      <a:pt x="7415" y="0"/>
                      <a:pt x="14278" y="3758"/>
                      <a:pt x="18246" y="9970"/>
                    </a:cubicBezTo>
                    <a:lnTo>
                      <a:pt x="45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49" name="Group 18"/>
          <p:cNvGrpSpPr>
            <a:grpSpLocks/>
          </p:cNvGrpSpPr>
          <p:nvPr/>
        </p:nvGrpSpPr>
        <p:grpSpPr bwMode="auto">
          <a:xfrm>
            <a:off x="5651500" y="1844675"/>
            <a:ext cx="2514600" cy="2514600"/>
            <a:chOff x="3552" y="1152"/>
            <a:chExt cx="1584" cy="1584"/>
          </a:xfrm>
        </p:grpSpPr>
        <p:sp>
          <p:nvSpPr>
            <p:cNvPr id="6172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1584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3" name="Rectangle 20"/>
            <p:cNvSpPr>
              <a:spLocks noChangeArrowheads="1"/>
            </p:cNvSpPr>
            <p:nvPr/>
          </p:nvSpPr>
          <p:spPr bwMode="auto">
            <a:xfrm>
              <a:off x="4272" y="1152"/>
              <a:ext cx="96" cy="624"/>
            </a:xfrm>
            <a:prstGeom prst="rect">
              <a:avLst/>
            </a:prstGeom>
            <a:gradFill rotWithShape="0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4" name="Line 21"/>
            <p:cNvSpPr>
              <a:spLocks noChangeShapeType="1"/>
            </p:cNvSpPr>
            <p:nvPr/>
          </p:nvSpPr>
          <p:spPr bwMode="auto">
            <a:xfrm flipH="1">
              <a:off x="3696" y="1872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2"/>
            <p:cNvSpPr>
              <a:spLocks noChangeShapeType="1"/>
            </p:cNvSpPr>
            <p:nvPr/>
          </p:nvSpPr>
          <p:spPr bwMode="auto">
            <a:xfrm flipH="1">
              <a:off x="3888" y="1968"/>
              <a:ext cx="336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23"/>
            <p:cNvSpPr>
              <a:spLocks noChangeShapeType="1"/>
            </p:cNvSpPr>
            <p:nvPr/>
          </p:nvSpPr>
          <p:spPr bwMode="auto">
            <a:xfrm flipH="1">
              <a:off x="4320" y="2016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24"/>
            <p:cNvSpPr>
              <a:spLocks noChangeShapeType="1"/>
            </p:cNvSpPr>
            <p:nvPr/>
          </p:nvSpPr>
          <p:spPr bwMode="auto">
            <a:xfrm>
              <a:off x="4464" y="1968"/>
              <a:ext cx="288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25"/>
            <p:cNvSpPr>
              <a:spLocks noChangeShapeType="1"/>
            </p:cNvSpPr>
            <p:nvPr/>
          </p:nvSpPr>
          <p:spPr bwMode="auto">
            <a:xfrm>
              <a:off x="4560" y="1872"/>
              <a:ext cx="48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874" name="Arc 26"/>
            <p:cNvSpPr>
              <a:spLocks/>
            </p:cNvSpPr>
            <p:nvPr/>
          </p:nvSpPr>
          <p:spPr bwMode="auto">
            <a:xfrm>
              <a:off x="4079" y="1764"/>
              <a:ext cx="487" cy="253"/>
            </a:xfrm>
            <a:custGeom>
              <a:avLst/>
              <a:gdLst>
                <a:gd name="G0" fmla="+- 21600 0 0"/>
                <a:gd name="G1" fmla="+- 610 0 0"/>
                <a:gd name="G2" fmla="+- 21600 0 0"/>
                <a:gd name="T0" fmla="*/ 43196 w 43200"/>
                <a:gd name="T1" fmla="*/ 180 h 22210"/>
                <a:gd name="T2" fmla="*/ 9 w 43200"/>
                <a:gd name="T3" fmla="*/ 0 h 22210"/>
                <a:gd name="T4" fmla="*/ 21600 w 43200"/>
                <a:gd name="T5" fmla="*/ 610 h 2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210" fill="none" extrusionOk="0">
                  <a:moveTo>
                    <a:pt x="43195" y="180"/>
                  </a:moveTo>
                  <a:cubicBezTo>
                    <a:pt x="43198" y="323"/>
                    <a:pt x="43200" y="466"/>
                    <a:pt x="43200" y="610"/>
                  </a:cubicBezTo>
                  <a:cubicBezTo>
                    <a:pt x="43200" y="12539"/>
                    <a:pt x="33529" y="22210"/>
                    <a:pt x="21600" y="22210"/>
                  </a:cubicBezTo>
                  <a:cubicBezTo>
                    <a:pt x="9670" y="22210"/>
                    <a:pt x="0" y="12539"/>
                    <a:pt x="0" y="610"/>
                  </a:cubicBezTo>
                  <a:cubicBezTo>
                    <a:pt x="-1" y="406"/>
                    <a:pt x="2" y="203"/>
                    <a:pt x="8" y="-1"/>
                  </a:cubicBezTo>
                </a:path>
                <a:path w="43200" h="22210" stroke="0" extrusionOk="0">
                  <a:moveTo>
                    <a:pt x="43195" y="180"/>
                  </a:moveTo>
                  <a:cubicBezTo>
                    <a:pt x="43198" y="323"/>
                    <a:pt x="43200" y="466"/>
                    <a:pt x="43200" y="610"/>
                  </a:cubicBezTo>
                  <a:cubicBezTo>
                    <a:pt x="43200" y="12539"/>
                    <a:pt x="33529" y="22210"/>
                    <a:pt x="21600" y="22210"/>
                  </a:cubicBezTo>
                  <a:cubicBezTo>
                    <a:pt x="9670" y="22210"/>
                    <a:pt x="0" y="12539"/>
                    <a:pt x="0" y="610"/>
                  </a:cubicBezTo>
                  <a:cubicBezTo>
                    <a:pt x="-1" y="406"/>
                    <a:pt x="2" y="203"/>
                    <a:pt x="8" y="-1"/>
                  </a:cubicBezTo>
                  <a:lnTo>
                    <a:pt x="21600" y="610"/>
                  </a:lnTo>
                  <a:close/>
                </a:path>
              </a:pathLst>
            </a:cu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0" name="Text Box 27"/>
          <p:cNvSpPr txBox="1">
            <a:spLocks noChangeArrowheads="1"/>
          </p:cNvSpPr>
          <p:nvPr/>
        </p:nvSpPr>
        <p:spPr bwMode="auto">
          <a:xfrm>
            <a:off x="381000" y="4845050"/>
            <a:ext cx="1981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粗细均匀的金属导体</a:t>
            </a:r>
          </a:p>
        </p:txBody>
      </p:sp>
      <p:sp>
        <p:nvSpPr>
          <p:cNvPr id="6152" name="Text Box 29"/>
          <p:cNvSpPr txBox="1">
            <a:spLocks noChangeArrowheads="1"/>
          </p:cNvSpPr>
          <p:nvPr/>
        </p:nvSpPr>
        <p:spPr bwMode="auto">
          <a:xfrm>
            <a:off x="5943600" y="4800600"/>
            <a:ext cx="2667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半球形接地电极附近的电流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52800" y="2060575"/>
            <a:ext cx="2133600" cy="3902075"/>
            <a:chOff x="3352800" y="2060575"/>
            <a:chExt cx="2133600" cy="3902075"/>
          </a:xfrm>
        </p:grpSpPr>
        <p:sp>
          <p:nvSpPr>
            <p:cNvPr id="6151" name="Text Box 28"/>
            <p:cNvSpPr txBox="1">
              <a:spLocks noChangeArrowheads="1"/>
            </p:cNvSpPr>
            <p:nvPr/>
          </p:nvSpPr>
          <p:spPr bwMode="auto">
            <a:xfrm>
              <a:off x="3352800" y="4845050"/>
              <a:ext cx="2133600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粗细不均匀的金属导线</a:t>
              </a:r>
            </a:p>
          </p:txBody>
        </p:sp>
        <p:grpSp>
          <p:nvGrpSpPr>
            <p:cNvPr id="6153" name="Group 30"/>
            <p:cNvGrpSpPr>
              <a:grpSpLocks/>
            </p:cNvGrpSpPr>
            <p:nvPr/>
          </p:nvGrpSpPr>
          <p:grpSpPr bwMode="auto">
            <a:xfrm>
              <a:off x="3708400" y="2060575"/>
              <a:ext cx="1143000" cy="2667000"/>
              <a:chOff x="2352" y="1296"/>
              <a:chExt cx="720" cy="1680"/>
            </a:xfrm>
          </p:grpSpPr>
          <p:sp>
            <p:nvSpPr>
              <p:cNvPr id="6155" name="Line 31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" name="Line 32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" name="Freeform 33"/>
              <p:cNvSpPr>
                <a:spLocks/>
              </p:cNvSpPr>
              <p:nvPr/>
            </p:nvSpPr>
            <p:spPr bwMode="auto">
              <a:xfrm>
                <a:off x="2368" y="1296"/>
                <a:ext cx="704" cy="107"/>
              </a:xfrm>
              <a:custGeom>
                <a:avLst/>
                <a:gdLst>
                  <a:gd name="T0" fmla="*/ 0 w 723"/>
                  <a:gd name="T1" fmla="*/ 81 h 98"/>
                  <a:gd name="T2" fmla="*/ 135 w 723"/>
                  <a:gd name="T3" fmla="*/ 135 h 98"/>
                  <a:gd name="T4" fmla="*/ 145 w 723"/>
                  <a:gd name="T5" fmla="*/ 217 h 98"/>
                  <a:gd name="T6" fmla="*/ 280 w 723"/>
                  <a:gd name="T7" fmla="*/ 81 h 98"/>
                  <a:gd name="T8" fmla="*/ 511 w 723"/>
                  <a:gd name="T9" fmla="*/ 0 h 98"/>
                  <a:gd name="T10" fmla="*/ 568 w 723"/>
                  <a:gd name="T11" fmla="*/ 165 h 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3"/>
                  <a:gd name="T19" fmla="*/ 0 h 98"/>
                  <a:gd name="T20" fmla="*/ 723 w 723"/>
                  <a:gd name="T21" fmla="*/ 98 h 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3" h="98">
                    <a:moveTo>
                      <a:pt x="0" y="37"/>
                    </a:moveTo>
                    <a:cubicBezTo>
                      <a:pt x="57" y="46"/>
                      <a:pt x="119" y="37"/>
                      <a:pt x="172" y="61"/>
                    </a:cubicBezTo>
                    <a:cubicBezTo>
                      <a:pt x="184" y="66"/>
                      <a:pt x="180" y="86"/>
                      <a:pt x="184" y="98"/>
                    </a:cubicBezTo>
                    <a:cubicBezTo>
                      <a:pt x="261" y="87"/>
                      <a:pt x="294" y="77"/>
                      <a:pt x="356" y="37"/>
                    </a:cubicBezTo>
                    <a:cubicBezTo>
                      <a:pt x="458" y="62"/>
                      <a:pt x="551" y="25"/>
                      <a:pt x="650" y="0"/>
                    </a:cubicBezTo>
                    <a:cubicBezTo>
                      <a:pt x="699" y="12"/>
                      <a:pt x="723" y="19"/>
                      <a:pt x="723" y="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Arc 34"/>
              <p:cNvSpPr>
                <a:spLocks/>
              </p:cNvSpPr>
              <p:nvPr/>
            </p:nvSpPr>
            <p:spPr bwMode="auto">
              <a:xfrm>
                <a:off x="2352" y="2208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9" name="Arc 35"/>
              <p:cNvSpPr>
                <a:spLocks/>
              </p:cNvSpPr>
              <p:nvPr/>
            </p:nvSpPr>
            <p:spPr bwMode="auto">
              <a:xfrm flipH="1">
                <a:off x="2880" y="2208"/>
                <a:ext cx="192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" name="Freeform 36"/>
              <p:cNvSpPr>
                <a:spLocks/>
              </p:cNvSpPr>
              <p:nvPr/>
            </p:nvSpPr>
            <p:spPr bwMode="auto">
              <a:xfrm>
                <a:off x="2601" y="2904"/>
                <a:ext cx="294" cy="72"/>
              </a:xfrm>
              <a:custGeom>
                <a:avLst/>
                <a:gdLst>
                  <a:gd name="T0" fmla="*/ 0 w 294"/>
                  <a:gd name="T1" fmla="*/ 2 h 72"/>
                  <a:gd name="T2" fmla="*/ 25 w 294"/>
                  <a:gd name="T3" fmla="*/ 38 h 72"/>
                  <a:gd name="T4" fmla="*/ 61 w 294"/>
                  <a:gd name="T5" fmla="*/ 14 h 72"/>
                  <a:gd name="T6" fmla="*/ 110 w 294"/>
                  <a:gd name="T7" fmla="*/ 2 h 72"/>
                  <a:gd name="T8" fmla="*/ 221 w 294"/>
                  <a:gd name="T9" fmla="*/ 51 h 72"/>
                  <a:gd name="T10" fmla="*/ 294 w 294"/>
                  <a:gd name="T11" fmla="*/ 14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4"/>
                  <a:gd name="T19" fmla="*/ 0 h 72"/>
                  <a:gd name="T20" fmla="*/ 294 w 294"/>
                  <a:gd name="T21" fmla="*/ 72 h 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4" h="72">
                    <a:moveTo>
                      <a:pt x="0" y="2"/>
                    </a:moveTo>
                    <a:cubicBezTo>
                      <a:pt x="8" y="14"/>
                      <a:pt x="11" y="35"/>
                      <a:pt x="25" y="38"/>
                    </a:cubicBezTo>
                    <a:cubicBezTo>
                      <a:pt x="39" y="41"/>
                      <a:pt x="48" y="20"/>
                      <a:pt x="61" y="14"/>
                    </a:cubicBezTo>
                    <a:cubicBezTo>
                      <a:pt x="76" y="7"/>
                      <a:pt x="94" y="6"/>
                      <a:pt x="110" y="2"/>
                    </a:cubicBezTo>
                    <a:cubicBezTo>
                      <a:pt x="145" y="53"/>
                      <a:pt x="158" y="72"/>
                      <a:pt x="221" y="51"/>
                    </a:cubicBezTo>
                    <a:cubicBezTo>
                      <a:pt x="254" y="0"/>
                      <a:pt x="230" y="14"/>
                      <a:pt x="294" y="1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1" name="Line 37"/>
              <p:cNvSpPr>
                <a:spLocks noChangeShapeType="1"/>
              </p:cNvSpPr>
              <p:nvPr/>
            </p:nvSpPr>
            <p:spPr bwMode="auto">
              <a:xfrm>
                <a:off x="2592" y="1392"/>
                <a:ext cx="0" cy="81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Line 38"/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0" cy="81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Line 39"/>
              <p:cNvSpPr>
                <a:spLocks noChangeShapeType="1"/>
              </p:cNvSpPr>
              <p:nvPr/>
            </p:nvSpPr>
            <p:spPr bwMode="auto">
              <a:xfrm>
                <a:off x="2880" y="1392"/>
                <a:ext cx="0" cy="81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Arc 40"/>
              <p:cNvSpPr>
                <a:spLocks/>
              </p:cNvSpPr>
              <p:nvPr/>
            </p:nvSpPr>
            <p:spPr bwMode="auto">
              <a:xfrm>
                <a:off x="2592" y="2208"/>
                <a:ext cx="96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5" name="Arc 41"/>
              <p:cNvSpPr>
                <a:spLocks/>
              </p:cNvSpPr>
              <p:nvPr/>
            </p:nvSpPr>
            <p:spPr bwMode="auto">
              <a:xfrm flipH="1">
                <a:off x="2784" y="2208"/>
                <a:ext cx="96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Line 42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6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Line 43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Line 44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Line 45"/>
              <p:cNvSpPr>
                <a:spLocks noChangeShapeType="1"/>
              </p:cNvSpPr>
              <p:nvPr/>
            </p:nvSpPr>
            <p:spPr bwMode="auto">
              <a:xfrm>
                <a:off x="2784" y="2640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Line 46"/>
              <p:cNvSpPr>
                <a:spLocks noChangeShapeType="1"/>
              </p:cNvSpPr>
              <p:nvPr/>
            </p:nvSpPr>
            <p:spPr bwMode="auto">
              <a:xfrm>
                <a:off x="2592" y="264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Line 47"/>
              <p:cNvSpPr>
                <a:spLocks noChangeShapeType="1"/>
              </p:cNvSpPr>
              <p:nvPr/>
            </p:nvSpPr>
            <p:spPr bwMode="auto">
              <a:xfrm>
                <a:off x="2880" y="264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801651-06D4-4CD9-9504-104CEE228CAA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800" b="0" smtClean="0"/>
          </a:p>
        </p:txBody>
      </p:sp>
      <p:grpSp>
        <p:nvGrpSpPr>
          <p:cNvPr id="28675" name="Group 2"/>
          <p:cNvGrpSpPr>
            <a:grpSpLocks/>
          </p:cNvGrpSpPr>
          <p:nvPr/>
        </p:nvGrpSpPr>
        <p:grpSpPr bwMode="auto">
          <a:xfrm>
            <a:off x="4495800" y="2286000"/>
            <a:ext cx="4038600" cy="2590800"/>
            <a:chOff x="2832" y="1392"/>
            <a:chExt cx="2544" cy="1632"/>
          </a:xfrm>
        </p:grpSpPr>
        <p:sp>
          <p:nvSpPr>
            <p:cNvPr id="28688" name="Rectangle 3" descr="上对角虚线"/>
            <p:cNvSpPr>
              <a:spLocks noChangeArrowheads="1"/>
            </p:cNvSpPr>
            <p:nvPr/>
          </p:nvSpPr>
          <p:spPr bwMode="auto">
            <a:xfrm>
              <a:off x="2832" y="1392"/>
              <a:ext cx="2544" cy="163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8689" name="Freeform 4"/>
            <p:cNvSpPr>
              <a:spLocks/>
            </p:cNvSpPr>
            <p:nvPr/>
          </p:nvSpPr>
          <p:spPr bwMode="auto">
            <a:xfrm>
              <a:off x="3216" y="2016"/>
              <a:ext cx="726" cy="572"/>
            </a:xfrm>
            <a:custGeom>
              <a:avLst/>
              <a:gdLst>
                <a:gd name="T0" fmla="*/ 120 w 726"/>
                <a:gd name="T1" fmla="*/ 60 h 572"/>
                <a:gd name="T2" fmla="*/ 252 w 726"/>
                <a:gd name="T3" fmla="*/ 3 h 572"/>
                <a:gd name="T4" fmla="*/ 680 w 726"/>
                <a:gd name="T5" fmla="*/ 15 h 572"/>
                <a:gd name="T6" fmla="*/ 708 w 726"/>
                <a:gd name="T7" fmla="*/ 53 h 572"/>
                <a:gd name="T8" fmla="*/ 619 w 726"/>
                <a:gd name="T9" fmla="*/ 351 h 572"/>
                <a:gd name="T10" fmla="*/ 451 w 726"/>
                <a:gd name="T11" fmla="*/ 519 h 572"/>
                <a:gd name="T12" fmla="*/ 396 w 726"/>
                <a:gd name="T13" fmla="*/ 540 h 572"/>
                <a:gd name="T14" fmla="*/ 338 w 726"/>
                <a:gd name="T15" fmla="*/ 547 h 572"/>
                <a:gd name="T16" fmla="*/ 282 w 726"/>
                <a:gd name="T17" fmla="*/ 572 h 572"/>
                <a:gd name="T18" fmla="*/ 224 w 726"/>
                <a:gd name="T19" fmla="*/ 547 h 572"/>
                <a:gd name="T20" fmla="*/ 103 w 726"/>
                <a:gd name="T21" fmla="*/ 399 h 572"/>
                <a:gd name="T22" fmla="*/ 53 w 726"/>
                <a:gd name="T23" fmla="*/ 250 h 572"/>
                <a:gd name="T24" fmla="*/ 120 w 726"/>
                <a:gd name="T25" fmla="*/ 60 h 5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6"/>
                <a:gd name="T40" fmla="*/ 0 h 572"/>
                <a:gd name="T41" fmla="*/ 726 w 726"/>
                <a:gd name="T42" fmla="*/ 572 h 5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6" h="572">
                  <a:moveTo>
                    <a:pt x="120" y="60"/>
                  </a:moveTo>
                  <a:cubicBezTo>
                    <a:pt x="146" y="13"/>
                    <a:pt x="175" y="38"/>
                    <a:pt x="252" y="3"/>
                  </a:cubicBezTo>
                  <a:cubicBezTo>
                    <a:pt x="394" y="7"/>
                    <a:pt x="541" y="0"/>
                    <a:pt x="680" y="15"/>
                  </a:cubicBezTo>
                  <a:cubicBezTo>
                    <a:pt x="710" y="19"/>
                    <a:pt x="708" y="40"/>
                    <a:pt x="708" y="53"/>
                  </a:cubicBezTo>
                  <a:cubicBezTo>
                    <a:pt x="708" y="127"/>
                    <a:pt x="726" y="303"/>
                    <a:pt x="619" y="351"/>
                  </a:cubicBezTo>
                  <a:cubicBezTo>
                    <a:pt x="548" y="425"/>
                    <a:pt x="551" y="453"/>
                    <a:pt x="451" y="519"/>
                  </a:cubicBezTo>
                  <a:cubicBezTo>
                    <a:pt x="407" y="539"/>
                    <a:pt x="415" y="535"/>
                    <a:pt x="396" y="540"/>
                  </a:cubicBezTo>
                  <a:cubicBezTo>
                    <a:pt x="377" y="545"/>
                    <a:pt x="357" y="542"/>
                    <a:pt x="338" y="547"/>
                  </a:cubicBezTo>
                  <a:cubicBezTo>
                    <a:pt x="332" y="558"/>
                    <a:pt x="308" y="572"/>
                    <a:pt x="282" y="572"/>
                  </a:cubicBezTo>
                  <a:cubicBezTo>
                    <a:pt x="254" y="572"/>
                    <a:pt x="242" y="555"/>
                    <a:pt x="224" y="547"/>
                  </a:cubicBezTo>
                  <a:cubicBezTo>
                    <a:pt x="209" y="511"/>
                    <a:pt x="131" y="448"/>
                    <a:pt x="103" y="399"/>
                  </a:cubicBezTo>
                  <a:cubicBezTo>
                    <a:pt x="75" y="350"/>
                    <a:pt x="50" y="306"/>
                    <a:pt x="53" y="250"/>
                  </a:cubicBezTo>
                  <a:cubicBezTo>
                    <a:pt x="0" y="181"/>
                    <a:pt x="13" y="106"/>
                    <a:pt x="120" y="60"/>
                  </a:cubicBezTo>
                  <a:close/>
                </a:path>
              </a:pathLst>
            </a:custGeom>
            <a:solidFill>
              <a:schemeClr val="accent1"/>
            </a:solidFill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Text Box 5"/>
            <p:cNvSpPr txBox="1">
              <a:spLocks noChangeArrowheads="1"/>
            </p:cNvSpPr>
            <p:nvPr/>
          </p:nvSpPr>
          <p:spPr bwMode="auto">
            <a:xfrm>
              <a:off x="3388" y="2092"/>
              <a:ext cx="6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1C1C1C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8691" name="Freeform 6"/>
            <p:cNvSpPr>
              <a:spLocks/>
            </p:cNvSpPr>
            <p:nvPr/>
          </p:nvSpPr>
          <p:spPr bwMode="auto">
            <a:xfrm>
              <a:off x="4504" y="1912"/>
              <a:ext cx="542" cy="707"/>
            </a:xfrm>
            <a:custGeom>
              <a:avLst/>
              <a:gdLst>
                <a:gd name="T0" fmla="*/ 292 w 539"/>
                <a:gd name="T1" fmla="*/ 42 h 502"/>
                <a:gd name="T2" fmla="*/ 162 w 539"/>
                <a:gd name="T3" fmla="*/ 377 h 502"/>
                <a:gd name="T4" fmla="*/ 47 w 539"/>
                <a:gd name="T5" fmla="*/ 2997 h 502"/>
                <a:gd name="T6" fmla="*/ 147 w 539"/>
                <a:gd name="T7" fmla="*/ 8960 h 502"/>
                <a:gd name="T8" fmla="*/ 253 w 539"/>
                <a:gd name="T9" fmla="*/ 9933 h 502"/>
                <a:gd name="T10" fmla="*/ 307 w 539"/>
                <a:gd name="T11" fmla="*/ 10609 h 502"/>
                <a:gd name="T12" fmla="*/ 353 w 539"/>
                <a:gd name="T13" fmla="*/ 10947 h 502"/>
                <a:gd name="T14" fmla="*/ 513 w 539"/>
                <a:gd name="T15" fmla="*/ 8960 h 502"/>
                <a:gd name="T16" fmla="*/ 544 w 539"/>
                <a:gd name="T17" fmla="*/ 6976 h 502"/>
                <a:gd name="T18" fmla="*/ 559 w 539"/>
                <a:gd name="T19" fmla="*/ 5994 h 502"/>
                <a:gd name="T20" fmla="*/ 429 w 539"/>
                <a:gd name="T21" fmla="*/ 1020 h 502"/>
                <a:gd name="T22" fmla="*/ 292 w 539"/>
                <a:gd name="T23" fmla="*/ 42 h 5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9"/>
                <a:gd name="T37" fmla="*/ 0 h 502"/>
                <a:gd name="T38" fmla="*/ 539 w 539"/>
                <a:gd name="T39" fmla="*/ 502 h 5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9" h="502">
                  <a:moveTo>
                    <a:pt x="274" y="2"/>
                  </a:moveTo>
                  <a:cubicBezTo>
                    <a:pt x="234" y="7"/>
                    <a:pt x="190" y="0"/>
                    <a:pt x="153" y="17"/>
                  </a:cubicBezTo>
                  <a:cubicBezTo>
                    <a:pt x="110" y="37"/>
                    <a:pt x="74" y="98"/>
                    <a:pt x="47" y="138"/>
                  </a:cubicBezTo>
                  <a:cubicBezTo>
                    <a:pt x="0" y="281"/>
                    <a:pt x="1" y="366"/>
                    <a:pt x="138" y="411"/>
                  </a:cubicBezTo>
                  <a:cubicBezTo>
                    <a:pt x="255" y="489"/>
                    <a:pt x="102" y="394"/>
                    <a:pt x="244" y="456"/>
                  </a:cubicBezTo>
                  <a:cubicBezTo>
                    <a:pt x="261" y="463"/>
                    <a:pt x="273" y="479"/>
                    <a:pt x="289" y="487"/>
                  </a:cubicBezTo>
                  <a:cubicBezTo>
                    <a:pt x="303" y="494"/>
                    <a:pt x="320" y="497"/>
                    <a:pt x="335" y="502"/>
                  </a:cubicBezTo>
                  <a:cubicBezTo>
                    <a:pt x="406" y="484"/>
                    <a:pt x="434" y="463"/>
                    <a:pt x="486" y="411"/>
                  </a:cubicBezTo>
                  <a:cubicBezTo>
                    <a:pt x="496" y="381"/>
                    <a:pt x="507" y="350"/>
                    <a:pt x="517" y="320"/>
                  </a:cubicBezTo>
                  <a:cubicBezTo>
                    <a:pt x="522" y="305"/>
                    <a:pt x="532" y="275"/>
                    <a:pt x="532" y="275"/>
                  </a:cubicBezTo>
                  <a:cubicBezTo>
                    <a:pt x="518" y="135"/>
                    <a:pt x="539" y="90"/>
                    <a:pt x="411" y="47"/>
                  </a:cubicBezTo>
                  <a:cubicBezTo>
                    <a:pt x="365" y="2"/>
                    <a:pt x="338" y="2"/>
                    <a:pt x="274" y="2"/>
                  </a:cubicBezTo>
                  <a:close/>
                </a:path>
              </a:pathLst>
            </a:custGeom>
            <a:solidFill>
              <a:srgbClr val="ECD9FF"/>
            </a:solidFill>
            <a:ln w="22225">
              <a:solidFill>
                <a:srgbClr val="99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2" name="Text Box 7"/>
            <p:cNvSpPr txBox="1">
              <a:spLocks noChangeArrowheads="1"/>
            </p:cNvSpPr>
            <p:nvPr/>
          </p:nvSpPr>
          <p:spPr bwMode="auto">
            <a:xfrm>
              <a:off x="3388" y="172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693" name="Text Box 8"/>
            <p:cNvSpPr txBox="1">
              <a:spLocks noChangeArrowheads="1"/>
            </p:cNvSpPr>
            <p:nvPr/>
          </p:nvSpPr>
          <p:spPr bwMode="auto">
            <a:xfrm>
              <a:off x="4801" y="16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8694" name="Text Box 9"/>
            <p:cNvSpPr txBox="1">
              <a:spLocks noChangeArrowheads="1"/>
            </p:cNvSpPr>
            <p:nvPr/>
          </p:nvSpPr>
          <p:spPr bwMode="auto">
            <a:xfrm>
              <a:off x="4518" y="2036"/>
              <a:ext cx="6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1C1C1C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graphicFrame>
          <p:nvGraphicFramePr>
            <p:cNvPr id="28695" name="Object 10"/>
            <p:cNvGraphicFramePr>
              <a:graphicFrameLocks noChangeAspect="1"/>
            </p:cNvGraphicFramePr>
            <p:nvPr/>
          </p:nvGraphicFramePr>
          <p:xfrm>
            <a:off x="4176" y="2592"/>
            <a:ext cx="29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1" name="Equation" r:id="rId4" imgW="152268" imgH="164957" progId="Equation.3">
                    <p:embed/>
                  </p:oleObj>
                </mc:Choice>
                <mc:Fallback>
                  <p:oleObj name="Equation" r:id="rId4" imgW="152268" imgH="16495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592"/>
                          <a:ext cx="29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6" name="Object 11"/>
            <p:cNvGraphicFramePr>
              <a:graphicFrameLocks noChangeAspect="1"/>
            </p:cNvGraphicFramePr>
            <p:nvPr/>
          </p:nvGraphicFramePr>
          <p:xfrm>
            <a:off x="4151" y="1522"/>
            <a:ext cx="324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2" name="Equation" r:id="rId6" imgW="164885" imgH="215619" progId="Equation.3">
                    <p:embed/>
                  </p:oleObj>
                </mc:Choice>
                <mc:Fallback>
                  <p:oleObj name="Equation" r:id="rId6" imgW="164885" imgH="21561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1522"/>
                          <a:ext cx="324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9852" name="Text Box 12"/>
          <p:cNvSpPr txBox="1">
            <a:spLocks noChangeArrowheads="1"/>
          </p:cNvSpPr>
          <p:nvPr/>
        </p:nvSpPr>
        <p:spPr bwMode="auto">
          <a:xfrm>
            <a:off x="457200" y="25638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sz="28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</a:rPr>
              <a:t>由高斯定律得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2362200"/>
            <a:ext cx="1646238" cy="2192338"/>
            <a:chOff x="3072" y="1392"/>
            <a:chExt cx="1037" cy="1381"/>
          </a:xfrm>
        </p:grpSpPr>
        <p:sp>
          <p:nvSpPr>
            <p:cNvPr id="28686" name="Freeform 14"/>
            <p:cNvSpPr>
              <a:spLocks/>
            </p:cNvSpPr>
            <p:nvPr/>
          </p:nvSpPr>
          <p:spPr bwMode="auto">
            <a:xfrm>
              <a:off x="3072" y="1680"/>
              <a:ext cx="1037" cy="1093"/>
            </a:xfrm>
            <a:custGeom>
              <a:avLst/>
              <a:gdLst>
                <a:gd name="T0" fmla="*/ 0 w 1037"/>
                <a:gd name="T1" fmla="*/ 272 h 1093"/>
                <a:gd name="T2" fmla="*/ 184 w 1037"/>
                <a:gd name="T3" fmla="*/ 100 h 1093"/>
                <a:gd name="T4" fmla="*/ 268 w 1037"/>
                <a:gd name="T5" fmla="*/ 40 h 1093"/>
                <a:gd name="T6" fmla="*/ 280 w 1037"/>
                <a:gd name="T7" fmla="*/ 16 h 1093"/>
                <a:gd name="T8" fmla="*/ 460 w 1037"/>
                <a:gd name="T9" fmla="*/ 4 h 1093"/>
                <a:gd name="T10" fmla="*/ 616 w 1037"/>
                <a:gd name="T11" fmla="*/ 16 h 1093"/>
                <a:gd name="T12" fmla="*/ 898 w 1037"/>
                <a:gd name="T13" fmla="*/ 98 h 1093"/>
                <a:gd name="T14" fmla="*/ 966 w 1037"/>
                <a:gd name="T15" fmla="*/ 191 h 1093"/>
                <a:gd name="T16" fmla="*/ 1023 w 1037"/>
                <a:gd name="T17" fmla="*/ 376 h 1093"/>
                <a:gd name="T18" fmla="*/ 1035 w 1037"/>
                <a:gd name="T19" fmla="*/ 481 h 1093"/>
                <a:gd name="T20" fmla="*/ 1023 w 1037"/>
                <a:gd name="T21" fmla="*/ 876 h 1093"/>
                <a:gd name="T22" fmla="*/ 736 w 1037"/>
                <a:gd name="T23" fmla="*/ 1048 h 1093"/>
                <a:gd name="T24" fmla="*/ 182 w 1037"/>
                <a:gd name="T25" fmla="*/ 992 h 1093"/>
                <a:gd name="T26" fmla="*/ 113 w 1037"/>
                <a:gd name="T27" fmla="*/ 911 h 1093"/>
                <a:gd name="T28" fmla="*/ 80 w 1037"/>
                <a:gd name="T29" fmla="*/ 841 h 1093"/>
                <a:gd name="T30" fmla="*/ 34 w 1037"/>
                <a:gd name="T31" fmla="*/ 655 h 1093"/>
                <a:gd name="T32" fmla="*/ 11 w 1037"/>
                <a:gd name="T33" fmla="*/ 562 h 1093"/>
                <a:gd name="T34" fmla="*/ 0 w 1037"/>
                <a:gd name="T35" fmla="*/ 272 h 109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7"/>
                <a:gd name="T55" fmla="*/ 0 h 1093"/>
                <a:gd name="T56" fmla="*/ 1037 w 1037"/>
                <a:gd name="T57" fmla="*/ 1093 h 109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7" h="1093">
                  <a:moveTo>
                    <a:pt x="0" y="272"/>
                  </a:moveTo>
                  <a:cubicBezTo>
                    <a:pt x="133" y="120"/>
                    <a:pt x="37" y="142"/>
                    <a:pt x="184" y="100"/>
                  </a:cubicBezTo>
                  <a:cubicBezTo>
                    <a:pt x="207" y="93"/>
                    <a:pt x="245" y="47"/>
                    <a:pt x="268" y="40"/>
                  </a:cubicBezTo>
                  <a:cubicBezTo>
                    <a:pt x="275" y="32"/>
                    <a:pt x="270" y="16"/>
                    <a:pt x="280" y="16"/>
                  </a:cubicBezTo>
                  <a:cubicBezTo>
                    <a:pt x="311" y="16"/>
                    <a:pt x="404" y="4"/>
                    <a:pt x="460" y="4"/>
                  </a:cubicBezTo>
                  <a:cubicBezTo>
                    <a:pt x="516" y="4"/>
                    <a:pt x="543" y="0"/>
                    <a:pt x="616" y="16"/>
                  </a:cubicBezTo>
                  <a:cubicBezTo>
                    <a:pt x="689" y="32"/>
                    <a:pt x="840" y="69"/>
                    <a:pt x="898" y="98"/>
                  </a:cubicBezTo>
                  <a:cubicBezTo>
                    <a:pt x="912" y="99"/>
                    <a:pt x="961" y="183"/>
                    <a:pt x="966" y="191"/>
                  </a:cubicBezTo>
                  <a:cubicBezTo>
                    <a:pt x="997" y="238"/>
                    <a:pt x="1005" y="322"/>
                    <a:pt x="1023" y="376"/>
                  </a:cubicBezTo>
                  <a:cubicBezTo>
                    <a:pt x="1027" y="411"/>
                    <a:pt x="1035" y="446"/>
                    <a:pt x="1035" y="481"/>
                  </a:cubicBezTo>
                  <a:cubicBezTo>
                    <a:pt x="1035" y="613"/>
                    <a:pt x="1037" y="745"/>
                    <a:pt x="1023" y="876"/>
                  </a:cubicBezTo>
                  <a:cubicBezTo>
                    <a:pt x="1014" y="975"/>
                    <a:pt x="795" y="1040"/>
                    <a:pt x="736" y="1048"/>
                  </a:cubicBezTo>
                  <a:cubicBezTo>
                    <a:pt x="555" y="1093"/>
                    <a:pt x="359" y="1051"/>
                    <a:pt x="182" y="992"/>
                  </a:cubicBezTo>
                  <a:cubicBezTo>
                    <a:pt x="157" y="966"/>
                    <a:pt x="139" y="936"/>
                    <a:pt x="113" y="911"/>
                  </a:cubicBezTo>
                  <a:cubicBezTo>
                    <a:pt x="73" y="784"/>
                    <a:pt x="137" y="974"/>
                    <a:pt x="80" y="841"/>
                  </a:cubicBezTo>
                  <a:cubicBezTo>
                    <a:pt x="54" y="781"/>
                    <a:pt x="47" y="718"/>
                    <a:pt x="34" y="655"/>
                  </a:cubicBezTo>
                  <a:cubicBezTo>
                    <a:pt x="27" y="624"/>
                    <a:pt x="13" y="594"/>
                    <a:pt x="11" y="562"/>
                  </a:cubicBezTo>
                  <a:cubicBezTo>
                    <a:pt x="8" y="466"/>
                    <a:pt x="4" y="368"/>
                    <a:pt x="0" y="272"/>
                  </a:cubicBezTo>
                  <a:close/>
                </a:path>
              </a:pathLst>
            </a:custGeom>
            <a:solidFill>
              <a:srgbClr val="FFCCFF">
                <a:alpha val="50195"/>
              </a:srgbClr>
            </a:solidFill>
            <a:ln w="22225">
              <a:solidFill>
                <a:srgbClr val="FF33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3396" y="139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28678" name="Group 16"/>
          <p:cNvGrpSpPr>
            <a:grpSpLocks/>
          </p:cNvGrpSpPr>
          <p:nvPr/>
        </p:nvGrpSpPr>
        <p:grpSpPr bwMode="auto">
          <a:xfrm>
            <a:off x="384175" y="836613"/>
            <a:ext cx="8226425" cy="1800225"/>
            <a:chOff x="240" y="480"/>
            <a:chExt cx="5182" cy="1134"/>
          </a:xfrm>
        </p:grpSpPr>
        <p:sp>
          <p:nvSpPr>
            <p:cNvPr id="28683" name="Text Box 17"/>
            <p:cNvSpPr txBox="1">
              <a:spLocks noChangeArrowheads="1"/>
            </p:cNvSpPr>
            <p:nvPr/>
          </p:nvSpPr>
          <p:spPr bwMode="auto">
            <a:xfrm>
              <a:off x="240" y="480"/>
              <a:ext cx="5182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例 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两个导体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B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带电 </a:t>
              </a:r>
              <a:r>
                <a:rPr lang="en-US" altLang="zh-CN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-Q</a:t>
              </a:r>
              <a:r>
                <a:rPr lang="zh-CN" altLang="en-US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8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+Q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被相对电容率     电阻率        的物质包围，证明两导体</a:t>
              </a:r>
              <a:r>
                <a:rPr lang="zh-CN" altLang="en-US" sz="2800">
                  <a:solidFill>
                    <a:srgbClr val="792B25"/>
                  </a:solidFill>
                  <a:latin typeface="Times New Roman" panose="02020603050405020304" pitchFamily="18" charset="0"/>
                </a:rPr>
                <a:t>（指电阻率比较小，以至可以忽略）</a:t>
              </a: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之间电流与导体尺寸及它们间的距离无关</a:t>
              </a:r>
              <a:r>
                <a:rPr lang="en-US" altLang="zh-CN" sz="280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8684" name="Object 18"/>
            <p:cNvGraphicFramePr>
              <a:graphicFrameLocks noChangeAspect="1"/>
            </p:cNvGraphicFramePr>
            <p:nvPr/>
          </p:nvGraphicFramePr>
          <p:xfrm>
            <a:off x="532" y="672"/>
            <a:ext cx="2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3" name="Equation" r:id="rId8" imgW="164885" imgH="215619" progId="Equation.3">
                    <p:embed/>
                  </p:oleObj>
                </mc:Choice>
                <mc:Fallback>
                  <p:oleObj name="Equation" r:id="rId8" imgW="164885" imgH="21561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672"/>
                          <a:ext cx="2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19"/>
            <p:cNvGraphicFramePr>
              <a:graphicFrameLocks noChangeAspect="1"/>
            </p:cNvGraphicFramePr>
            <p:nvPr/>
          </p:nvGraphicFramePr>
          <p:xfrm>
            <a:off x="1517" y="720"/>
            <a:ext cx="30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24" name="Equation" r:id="rId10" imgW="152268" imgH="164957" progId="Equation.3">
                    <p:embed/>
                  </p:oleObj>
                </mc:Choice>
                <mc:Fallback>
                  <p:oleObj name="Equation" r:id="rId10" imgW="152268" imgH="16495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720"/>
                          <a:ext cx="305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9860" name="Object 20"/>
          <p:cNvGraphicFramePr>
            <a:graphicFrameLocks noChangeAspect="1"/>
          </p:cNvGraphicFramePr>
          <p:nvPr/>
        </p:nvGraphicFramePr>
        <p:xfrm>
          <a:off x="1219200" y="3130550"/>
          <a:ext cx="25908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5" name="Equation" r:id="rId11" imgW="1016000" imgH="469900" progId="Equation.3">
                  <p:embed/>
                </p:oleObj>
              </mc:Choice>
              <mc:Fallback>
                <p:oleObj name="Equation" r:id="rId11" imgW="10160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30550"/>
                        <a:ext cx="25908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861" name="Object 21"/>
          <p:cNvGraphicFramePr>
            <a:graphicFrameLocks noChangeAspect="1"/>
          </p:cNvGraphicFramePr>
          <p:nvPr/>
        </p:nvGraphicFramePr>
        <p:xfrm>
          <a:off x="1143000" y="4573588"/>
          <a:ext cx="20574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6" name="Equation" r:id="rId13" imgW="1155700" imgH="431800" progId="Equation.3">
                  <p:embed/>
                </p:oleObj>
              </mc:Choice>
              <mc:Fallback>
                <p:oleObj name="Equation" r:id="rId13" imgW="11557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3588"/>
                        <a:ext cx="20574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862" name="Object 22"/>
          <p:cNvGraphicFramePr>
            <a:graphicFrameLocks noChangeAspect="1"/>
          </p:cNvGraphicFramePr>
          <p:nvPr/>
        </p:nvGraphicFramePr>
        <p:xfrm>
          <a:off x="1371600" y="5462588"/>
          <a:ext cx="14478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7" name="Equation" r:id="rId15" imgW="850531" imgH="660113" progId="Equation.3">
                  <p:embed/>
                </p:oleObj>
              </mc:Choice>
              <mc:Fallback>
                <p:oleObj name="Equation" r:id="rId15" imgW="850531" imgH="6601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62588"/>
                        <a:ext cx="14478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863" name="Object 23"/>
          <p:cNvGraphicFramePr>
            <a:graphicFrameLocks noChangeAspect="1"/>
          </p:cNvGraphicFramePr>
          <p:nvPr/>
        </p:nvGraphicFramePr>
        <p:xfrm>
          <a:off x="4495800" y="5127625"/>
          <a:ext cx="39624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8" name="Equation" r:id="rId17" imgW="2260600" imgH="673100" progId="Equation.3">
                  <p:embed/>
                </p:oleObj>
              </mc:Choice>
              <mc:Fallback>
                <p:oleObj name="Equation" r:id="rId17" imgW="2260600" imgH="673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27625"/>
                        <a:ext cx="39624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5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5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5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05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5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5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455F52-41E7-4A85-9226-B6592B76160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800" b="0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6126" y="3036207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由上面两个方程，得到</a:t>
            </a:r>
            <a:b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</a:rPr>
              <a:t>　　设导体内某处有自由电荷，这些电荷要经过多长时间才能散开？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43516"/>
              </p:ext>
            </p:extLst>
          </p:nvPr>
        </p:nvGraphicFramePr>
        <p:xfrm>
          <a:off x="3886200" y="2367869"/>
          <a:ext cx="17621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9" name="Equation" r:id="rId4" imgW="482391" imgH="228501" progId="Equation.3">
                  <p:embed/>
                </p:oleObj>
              </mc:Choice>
              <mc:Fallback>
                <p:oleObj name="Equation" r:id="rId4" imgW="482391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7869"/>
                        <a:ext cx="17621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46317"/>
              </p:ext>
            </p:extLst>
          </p:nvPr>
        </p:nvGraphicFramePr>
        <p:xfrm>
          <a:off x="3263332" y="1240744"/>
          <a:ext cx="25368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" name="Equation" r:id="rId6" imgW="939392" imgH="393529" progId="Equation.3">
                  <p:embed/>
                </p:oleObj>
              </mc:Choice>
              <mc:Fallback>
                <p:oleObj name="Equation" r:id="rId6" imgW="93939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332" y="1240744"/>
                        <a:ext cx="25368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875737"/>
              </p:ext>
            </p:extLst>
          </p:nvPr>
        </p:nvGraphicFramePr>
        <p:xfrm>
          <a:off x="1921894" y="3527265"/>
          <a:ext cx="28082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1" name="公式" r:id="rId8" imgW="1040948" imgH="393529" progId="Equation.3">
                  <p:embed/>
                </p:oleObj>
              </mc:Choice>
              <mc:Fallback>
                <p:oleObj name="公式" r:id="rId8" imgW="104094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894" y="3527265"/>
                        <a:ext cx="28082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106340"/>
              </p:ext>
            </p:extLst>
          </p:nvPr>
        </p:nvGraphicFramePr>
        <p:xfrm>
          <a:off x="1856013" y="5574347"/>
          <a:ext cx="2814637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name="Equation" r:id="rId10" imgW="774364" imgH="393529" progId="Equation.3">
                  <p:embed/>
                </p:oleObj>
              </mc:Choice>
              <mc:Fallback>
                <p:oleObj name="Equation" r:id="rId10" imgW="774364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013" y="5574347"/>
                        <a:ext cx="2814637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292592" y="4624295"/>
            <a:ext cx="1114408" cy="950052"/>
            <a:chOff x="3593239" y="4724400"/>
            <a:chExt cx="1114408" cy="950052"/>
          </a:xfrm>
        </p:grpSpPr>
        <p:sp>
          <p:nvSpPr>
            <p:cNvPr id="2" name="文本框 1"/>
            <p:cNvSpPr txBox="1"/>
            <p:nvPr/>
          </p:nvSpPr>
          <p:spPr>
            <a:xfrm>
              <a:off x="3593239" y="5071291"/>
              <a:ext cx="1114408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高斯定理</a:t>
              </a:r>
              <a:endParaRPr lang="zh-CN" altLang="en-US" dirty="0"/>
            </a:p>
          </p:txBody>
        </p:sp>
        <p:sp>
          <p:nvSpPr>
            <p:cNvPr id="3" name="下箭头 2"/>
            <p:cNvSpPr/>
            <p:nvPr/>
          </p:nvSpPr>
          <p:spPr bwMode="auto">
            <a:xfrm>
              <a:off x="4038600" y="4724400"/>
              <a:ext cx="228600" cy="28892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" name="下箭头 3"/>
            <p:cNvSpPr/>
            <p:nvPr/>
          </p:nvSpPr>
          <p:spPr bwMode="auto">
            <a:xfrm>
              <a:off x="4029889" y="5475459"/>
              <a:ext cx="231057" cy="19899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545691"/>
              </p:ext>
            </p:extLst>
          </p:nvPr>
        </p:nvGraphicFramePr>
        <p:xfrm>
          <a:off x="6324600" y="5580878"/>
          <a:ext cx="20605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name="Equation" r:id="rId12" imgW="748975" imgH="393529" progId="Equation.3">
                  <p:embed/>
                </p:oleObj>
              </mc:Choice>
              <mc:Fallback>
                <p:oleObj name="Equation" r:id="rId12" imgW="748975" imgH="393529" progId="Equation.3">
                  <p:embed/>
                  <p:pic>
                    <p:nvPicPr>
                      <p:cNvPr id="307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80878"/>
                        <a:ext cx="20605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262154"/>
              </p:ext>
            </p:extLst>
          </p:nvPr>
        </p:nvGraphicFramePr>
        <p:xfrm>
          <a:off x="6324600" y="4472214"/>
          <a:ext cx="21605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Equation" r:id="rId14" imgW="774364" imgH="393529" progId="Equation.3">
                  <p:embed/>
                </p:oleObj>
              </mc:Choice>
              <mc:Fallback>
                <p:oleObj name="Equation" r:id="rId14" imgW="774364" imgH="393529" progId="Equation.3">
                  <p:embed/>
                  <p:pic>
                    <p:nvPicPr>
                      <p:cNvPr id="307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72214"/>
                        <a:ext cx="21605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172200" y="5943600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CDD52-DDD1-4F85-BE1B-F573A7F9302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800" b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533400"/>
            <a:ext cx="8763000" cy="5410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4.2-8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解上述方程得：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                                                                       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4.2-9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这表明均匀导体内部，自由电荷体密度随时间按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指数规律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衰减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         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4.2-10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有时间的量纲，当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 = 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t</a:t>
            </a:r>
            <a:r>
              <a:rPr lang="en-US" altLang="zh-CN" sz="2800" dirty="0" smtClean="0">
                <a:latin typeface="Symbol" panose="05050102010706020507" pitchFamily="18" charset="2"/>
              </a:rPr>
              <a:t> </a:t>
            </a:r>
            <a:r>
              <a:rPr lang="zh-CN" altLang="en-US" sz="2800" dirty="0" smtClean="0">
                <a:latin typeface="Symbol" panose="05050102010706020507" pitchFamily="18" charset="2"/>
              </a:rPr>
              <a:t>时，电荷密度已减少到初值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(0)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1/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.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为称</a:t>
            </a:r>
            <a:r>
              <a:rPr lang="zh-CN" altLang="en-US" sz="2800" u="sng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弛豫时间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relaxation time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）或特征时间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2800" b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29172"/>
              </p:ext>
            </p:extLst>
          </p:nvPr>
        </p:nvGraphicFramePr>
        <p:xfrm>
          <a:off x="3505200" y="457200"/>
          <a:ext cx="20605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Equation" r:id="rId3" imgW="748975" imgH="393529" progId="Equation.3">
                  <p:embed/>
                </p:oleObj>
              </mc:Choice>
              <mc:Fallback>
                <p:oleObj name="Equation" r:id="rId3" imgW="748975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"/>
                        <a:ext cx="20605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034410"/>
              </p:ext>
            </p:extLst>
          </p:nvPr>
        </p:nvGraphicFramePr>
        <p:xfrm>
          <a:off x="2743200" y="1676400"/>
          <a:ext cx="42672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公式" r:id="rId5" imgW="977900" imgH="330200" progId="Equation.3">
                  <p:embed/>
                </p:oleObj>
              </mc:Choice>
              <mc:Fallback>
                <p:oleObj name="公式" r:id="rId5" imgW="9779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0"/>
                        <a:ext cx="4267200" cy="1093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466313"/>
              </p:ext>
            </p:extLst>
          </p:nvPr>
        </p:nvGraphicFramePr>
        <p:xfrm>
          <a:off x="3962400" y="3581400"/>
          <a:ext cx="1447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" r:id="rId7" imgW="418918" imgH="393529" progId="Equation.3">
                  <p:embed/>
                </p:oleObj>
              </mc:Choice>
              <mc:Fallback>
                <p:oleObj r:id="rId7" imgW="418918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1447800" cy="1085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128E-088E-4F51-BA87-90D70687A4DF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800" b="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609600"/>
            <a:ext cx="8686800" cy="5791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</a:t>
            </a:r>
            <a:r>
              <a:rPr lang="zh-CN" altLang="en-US" sz="2800" smtClean="0">
                <a:latin typeface="Times New Roman" panose="02020603050405020304" pitchFamily="18" charset="0"/>
              </a:rPr>
              <a:t>铜，介电常数</a:t>
            </a:r>
            <a:r>
              <a:rPr lang="en-US" altLang="zh-CN" sz="2800" i="1" smtClean="0">
                <a:latin typeface="Symbol" panose="05050102010706020507" pitchFamily="18" charset="2"/>
              </a:rPr>
              <a:t>e</a:t>
            </a:r>
            <a:r>
              <a:rPr lang="en-US" altLang="zh-CN" sz="2800" smtClean="0">
                <a:latin typeface="Symbol" panose="05050102010706020507" pitchFamily="18" charset="2"/>
              </a:rPr>
              <a:t> </a:t>
            </a:r>
            <a:r>
              <a:rPr lang="en-US" altLang="zh-CN" sz="2800" smtClean="0">
                <a:latin typeface="Times New Roman" panose="02020603050405020304" pitchFamily="18" charset="0"/>
              </a:rPr>
              <a:t>≈</a:t>
            </a:r>
            <a:r>
              <a:rPr lang="en-US" altLang="zh-CN" sz="2800" i="1" smtClean="0">
                <a:latin typeface="Symbol" panose="05050102010706020507" pitchFamily="18" charset="2"/>
              </a:rPr>
              <a:t>e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0</a:t>
            </a:r>
            <a:r>
              <a:rPr lang="zh-CN" altLang="en-US" sz="2800" smtClean="0">
                <a:latin typeface="Times New Roman" panose="02020603050405020304" pitchFamily="18" charset="0"/>
              </a:rPr>
              <a:t>，常温下其电导率</a:t>
            </a:r>
            <a:r>
              <a:rPr lang="en-US" altLang="zh-CN" sz="2800" i="1" smtClean="0">
                <a:latin typeface="Symbol" panose="05050102010706020507" pitchFamily="18" charset="2"/>
              </a:rPr>
              <a:t>s </a:t>
            </a:r>
            <a:r>
              <a:rPr lang="en-US" altLang="zh-CN" sz="2800" smtClean="0">
                <a:latin typeface="Symbol" panose="05050102010706020507" pitchFamily="18" charset="2"/>
              </a:rPr>
              <a:t>=5.80</a:t>
            </a:r>
            <a:r>
              <a:rPr lang="en-US" altLang="zh-CN" sz="2800" smtClean="0">
                <a:latin typeface="Times New Roman" panose="02020603050405020304" pitchFamily="18" charset="0"/>
              </a:rPr>
              <a:t>×10</a:t>
            </a:r>
            <a:r>
              <a:rPr lang="en-US" altLang="zh-CN" sz="2800" baseline="30000" smtClean="0">
                <a:latin typeface="Times New Roman" panose="02020603050405020304" pitchFamily="18" charset="0"/>
              </a:rPr>
              <a:t>7</a:t>
            </a:r>
            <a:r>
              <a:rPr lang="zh-CN" altLang="en-US" sz="2800" smtClean="0">
                <a:latin typeface="Times New Roman" panose="02020603050405020304" pitchFamily="18" charset="0"/>
              </a:rPr>
              <a:t>（欧姆</a:t>
            </a:r>
            <a:r>
              <a:rPr lang="en-US" altLang="zh-CN" sz="2800" smtClean="0">
                <a:latin typeface="Times New Roman" panose="02020603050405020304" pitchFamily="18" charset="0"/>
              </a:rPr>
              <a:t>.</a:t>
            </a:r>
            <a:r>
              <a:rPr lang="zh-CN" altLang="en-US" sz="2800" smtClean="0">
                <a:latin typeface="Times New Roman" panose="02020603050405020304" pitchFamily="18" charset="0"/>
              </a:rPr>
              <a:t>米）</a:t>
            </a:r>
            <a:r>
              <a:rPr lang="en-US" altLang="zh-CN" sz="2800" baseline="30000" smtClean="0">
                <a:latin typeface="Times New Roman" panose="02020603050405020304" pitchFamily="18" charset="0"/>
              </a:rPr>
              <a:t>-1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80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绝对多数纯金属导体的弛豫时间，数量级都在</a:t>
            </a:r>
            <a:r>
              <a:rPr lang="en-US" altLang="zh-CN" sz="2800" smtClean="0">
                <a:latin typeface="Times New Roman" panose="02020603050405020304" pitchFamily="18" charset="0"/>
              </a:rPr>
              <a:t>10</a:t>
            </a:r>
            <a:r>
              <a:rPr lang="en-US" altLang="zh-CN" sz="2800" baseline="30000" smtClean="0">
                <a:latin typeface="Times New Roman" panose="02020603050405020304" pitchFamily="18" charset="0"/>
              </a:rPr>
              <a:t>-17</a:t>
            </a:r>
            <a:r>
              <a:rPr lang="en-US" altLang="zh-CN" sz="2800" smtClean="0">
                <a:latin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Times New Roman" panose="02020603050405020304" pitchFamily="18" charset="0"/>
              </a:rPr>
              <a:t>以下</a:t>
            </a:r>
            <a:r>
              <a:rPr lang="en-US" altLang="zh-CN" sz="2800" smtClean="0">
                <a:latin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</a:t>
            </a:r>
            <a:r>
              <a:rPr lang="zh-CN" altLang="en-US" sz="2800" smtClean="0">
                <a:latin typeface="Times New Roman" panose="02020603050405020304" pitchFamily="18" charset="0"/>
              </a:rPr>
              <a:t>可见，在各向同性均匀导体</a:t>
            </a:r>
            <a:r>
              <a:rPr lang="zh-CN" altLang="en-US" sz="2800" smtClean="0">
                <a:solidFill>
                  <a:srgbClr val="0033CC"/>
                </a:solidFill>
                <a:latin typeface="Times New Roman" panose="02020603050405020304" pitchFamily="18" charset="0"/>
              </a:rPr>
              <a:t>内部</a:t>
            </a:r>
            <a:r>
              <a:rPr lang="zh-CN" altLang="en-US" sz="2800" smtClean="0">
                <a:latin typeface="Times New Roman" panose="02020603050405020304" pitchFamily="18" charset="0"/>
              </a:rPr>
              <a:t>，没有自由电荷积累，自由电荷只能分布于导体</a:t>
            </a:r>
            <a:r>
              <a:rPr lang="zh-CN" altLang="en-US" sz="2800" smtClean="0">
                <a:solidFill>
                  <a:srgbClr val="0033CC"/>
                </a:solidFill>
                <a:latin typeface="Times New Roman" panose="02020603050405020304" pitchFamily="18" charset="0"/>
              </a:rPr>
              <a:t>表面</a:t>
            </a:r>
            <a:r>
              <a:rPr lang="zh-CN" altLang="en-US" sz="2800" smtClean="0">
                <a:latin typeface="Times New Roman" panose="02020603050405020304" pitchFamily="18" charset="0"/>
              </a:rPr>
              <a:t>的薄层中，以及不同导体的</a:t>
            </a:r>
            <a:r>
              <a:rPr lang="zh-CN" altLang="en-US" sz="2800" smtClean="0">
                <a:solidFill>
                  <a:srgbClr val="0033CC"/>
                </a:solidFill>
                <a:latin typeface="Times New Roman" panose="02020603050405020304" pitchFamily="18" charset="0"/>
              </a:rPr>
              <a:t>分界面</a:t>
            </a:r>
            <a:r>
              <a:rPr lang="zh-CN" altLang="en-US" sz="2800" smtClean="0">
                <a:latin typeface="Times New Roman" panose="02020603050405020304" pitchFamily="18" charset="0"/>
              </a:rPr>
              <a:t>上</a:t>
            </a:r>
            <a:r>
              <a:rPr lang="en-US" altLang="zh-CN" sz="2800" smtClean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533400" y="1976438"/>
          <a:ext cx="80772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r:id="rId3" imgW="3022600" imgH="457200" progId="Equation.3">
                  <p:embed/>
                </p:oleObj>
              </mc:Choice>
              <mc:Fallback>
                <p:oleObj r:id="rId3" imgW="3022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76438"/>
                        <a:ext cx="8077200" cy="1223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D8970F-5906-46BB-B0EC-936AEA917386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800" b="0" smtClean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63613" y="838200"/>
            <a:ext cx="74183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>
                <a:solidFill>
                  <a:srgbClr val="792B25"/>
                </a:solidFill>
                <a:latin typeface="Times New Roman" panose="02020603050405020304" pitchFamily="18" charset="0"/>
              </a:rPr>
              <a:t>更一般情况下的电阻率和电导率 </a:t>
            </a:r>
            <a:r>
              <a:rPr lang="en-US" altLang="zh-CN" sz="4000">
                <a:solidFill>
                  <a:srgbClr val="792B25"/>
                </a:solidFill>
                <a:latin typeface="Times New Roman" panose="02020603050405020304" pitchFamily="18" charset="0"/>
              </a:rPr>
              <a:t>P309</a:t>
            </a:r>
          </a:p>
        </p:txBody>
      </p:sp>
      <p:graphicFrame>
        <p:nvGraphicFramePr>
          <p:cNvPr id="34820" name="Object 23"/>
          <p:cNvGraphicFramePr>
            <a:graphicFrameLocks noChangeAspect="1"/>
          </p:cNvGraphicFramePr>
          <p:nvPr/>
        </p:nvGraphicFramePr>
        <p:xfrm>
          <a:off x="3429000" y="2476500"/>
          <a:ext cx="2362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公式" r:id="rId3" imgW="634725" imgH="228501" progId="Equation.3">
                  <p:embed/>
                </p:oleObj>
              </mc:Choice>
              <mc:Fallback>
                <p:oleObj name="公式" r:id="rId3" imgW="634725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76500"/>
                        <a:ext cx="2362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24"/>
          <p:cNvGraphicFramePr>
            <a:graphicFrameLocks noChangeAspect="1"/>
          </p:cNvGraphicFramePr>
          <p:nvPr/>
        </p:nvGraphicFramePr>
        <p:xfrm>
          <a:off x="1143000" y="3619500"/>
          <a:ext cx="2508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公式" r:id="rId5" imgW="901309" imgH="203112" progId="Equation.3">
                  <p:embed/>
                </p:oleObj>
              </mc:Choice>
              <mc:Fallback>
                <p:oleObj name="公式" r:id="rId5" imgW="901309" imgH="2031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19500"/>
                        <a:ext cx="2508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25"/>
          <p:cNvGraphicFramePr>
            <a:graphicFrameLocks noChangeAspect="1"/>
          </p:cNvGraphicFramePr>
          <p:nvPr/>
        </p:nvGraphicFramePr>
        <p:xfrm>
          <a:off x="4114800" y="3543300"/>
          <a:ext cx="32575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9" name="公式" r:id="rId7" imgW="1028700" imgH="228600" progId="Equation.3">
                  <p:embed/>
                </p:oleObj>
              </mc:Choice>
              <mc:Fallback>
                <p:oleObj name="公式" r:id="rId7" imgW="10287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43300"/>
                        <a:ext cx="32575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1CB5-3245-4624-AF4E-1A5498DB092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800" b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838200"/>
            <a:ext cx="8763000" cy="55626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当导体内的电场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很强时，自由电子密度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将大为增加，在强电场作用下，高速运动的电子与晶格的碰撞也将更为激烈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这意味着场强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大于一定值后，电导率</a:t>
            </a:r>
            <a:r>
              <a:rPr lang="en-US" altLang="zh-CN" sz="2400" i="1" dirty="0" smtClean="0">
                <a:latin typeface="Symbol" panose="05050102010706020507" pitchFamily="18" charset="2"/>
              </a:rPr>
              <a:t>s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将会明显下降，从而使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呈现出非线性关系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此外，结构不均匀的导体，例如晶体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管的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p-n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结，以及电子管的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U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关系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（即伏安特性）也是非线性的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如图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257800" y="4217988"/>
            <a:ext cx="3452813" cy="2057400"/>
            <a:chOff x="5257800" y="4217988"/>
            <a:chExt cx="3452813" cy="2057400"/>
          </a:xfrm>
        </p:grpSpPr>
        <p:sp>
          <p:nvSpPr>
            <p:cNvPr id="35845" name="Line 4"/>
            <p:cNvSpPr>
              <a:spLocks noChangeShapeType="1"/>
            </p:cNvSpPr>
            <p:nvPr/>
          </p:nvSpPr>
          <p:spPr bwMode="auto">
            <a:xfrm>
              <a:off x="5715000" y="4419600"/>
              <a:ext cx="0" cy="1600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" name="Line 5"/>
            <p:cNvSpPr>
              <a:spLocks noChangeShapeType="1"/>
            </p:cNvSpPr>
            <p:nvPr/>
          </p:nvSpPr>
          <p:spPr bwMode="auto">
            <a:xfrm>
              <a:off x="5715000" y="6019800"/>
              <a:ext cx="2362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 flipV="1">
              <a:off x="5715000" y="5257800"/>
              <a:ext cx="533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Freeform 7"/>
            <p:cNvSpPr>
              <a:spLocks/>
            </p:cNvSpPr>
            <p:nvPr/>
          </p:nvSpPr>
          <p:spPr bwMode="auto">
            <a:xfrm>
              <a:off x="6248400" y="4787900"/>
              <a:ext cx="1219200" cy="469900"/>
            </a:xfrm>
            <a:custGeom>
              <a:avLst/>
              <a:gdLst>
                <a:gd name="T0" fmla="*/ 0 w 768"/>
                <a:gd name="T1" fmla="*/ 2147483646 h 296"/>
                <a:gd name="T2" fmla="*/ 2147483646 w 768"/>
                <a:gd name="T3" fmla="*/ 2147483646 h 296"/>
                <a:gd name="T4" fmla="*/ 2147483646 w 768"/>
                <a:gd name="T5" fmla="*/ 2147483646 h 296"/>
                <a:gd name="T6" fmla="*/ 2147483646 w 768"/>
                <a:gd name="T7" fmla="*/ 2147483646 h 296"/>
                <a:gd name="T8" fmla="*/ 2147483646 w 768"/>
                <a:gd name="T9" fmla="*/ 214748364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296"/>
                <a:gd name="T17" fmla="*/ 768 w 768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296">
                  <a:moveTo>
                    <a:pt x="0" y="296"/>
                  </a:moveTo>
                  <a:cubicBezTo>
                    <a:pt x="44" y="244"/>
                    <a:pt x="88" y="192"/>
                    <a:pt x="144" y="152"/>
                  </a:cubicBezTo>
                  <a:cubicBezTo>
                    <a:pt x="200" y="112"/>
                    <a:pt x="264" y="80"/>
                    <a:pt x="336" y="56"/>
                  </a:cubicBezTo>
                  <a:cubicBezTo>
                    <a:pt x="408" y="32"/>
                    <a:pt x="504" y="16"/>
                    <a:pt x="576" y="8"/>
                  </a:cubicBezTo>
                  <a:cubicBezTo>
                    <a:pt x="648" y="0"/>
                    <a:pt x="708" y="4"/>
                    <a:pt x="768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8305800" y="5818188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5850" name="Rectangle 9"/>
            <p:cNvSpPr>
              <a:spLocks noChangeArrowheads="1"/>
            </p:cNvSpPr>
            <p:nvPr/>
          </p:nvSpPr>
          <p:spPr bwMode="auto">
            <a:xfrm>
              <a:off x="5257800" y="4217988"/>
              <a:ext cx="303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CE59C4-AEB7-45DA-86F9-F6408781C97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800" b="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负微分电导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33CC"/>
                </a:solidFill>
              </a:rPr>
              <a:t>一般情况</a:t>
            </a:r>
          </a:p>
          <a:p>
            <a:pPr eaLnBrk="1" hangingPunct="1"/>
            <a:endParaRPr lang="zh-CN" altLang="en-US" smtClean="0">
              <a:solidFill>
                <a:srgbClr val="0033CC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0033CC"/>
                </a:solidFill>
              </a:rPr>
              <a:t>负微分电导（阻）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多能谷散射、耿氏效应（见</a:t>
            </a:r>
            <a:r>
              <a:rPr lang="en-US" altLang="zh-CN" smtClean="0"/>
              <a:t>《</a:t>
            </a:r>
            <a:r>
              <a:rPr lang="zh-CN" altLang="en-US" smtClean="0"/>
              <a:t>半导体物理</a:t>
            </a:r>
            <a:r>
              <a:rPr lang="en-US" altLang="zh-CN" smtClean="0"/>
              <a:t>》</a:t>
            </a:r>
            <a:r>
              <a:rPr lang="zh-CN" altLang="en-US" smtClean="0"/>
              <a:t>）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纳米尺度效应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743200" y="1447800"/>
          <a:ext cx="1371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公式" r:id="rId3" imgW="507780" imgH="393529" progId="Equation.3">
                  <p:embed/>
                </p:oleObj>
              </mc:Choice>
              <mc:Fallback>
                <p:oleObj name="公式" r:id="rId3" imgW="50778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13716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114800" y="2590800"/>
          <a:ext cx="1371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公式" r:id="rId5" imgW="507780" imgH="393529" progId="Equation.3">
                  <p:embed/>
                </p:oleObj>
              </mc:Choice>
              <mc:Fallback>
                <p:oleObj name="公式" r:id="rId5" imgW="507780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90800"/>
                        <a:ext cx="13716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6529388" y="1497013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529388" y="3097213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8610600" y="3276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6072188" y="12954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6875" name="Freeform 13"/>
          <p:cNvSpPr>
            <a:spLocks/>
          </p:cNvSpPr>
          <p:nvPr/>
        </p:nvSpPr>
        <p:spPr bwMode="auto">
          <a:xfrm>
            <a:off x="6529388" y="2106613"/>
            <a:ext cx="1905000" cy="990600"/>
          </a:xfrm>
          <a:custGeom>
            <a:avLst/>
            <a:gdLst>
              <a:gd name="T0" fmla="*/ 0 w 1200"/>
              <a:gd name="T1" fmla="*/ 2147483646 h 624"/>
              <a:gd name="T2" fmla="*/ 2147483646 w 1200"/>
              <a:gd name="T3" fmla="*/ 2147483646 h 624"/>
              <a:gd name="T4" fmla="*/ 2147483646 w 1200"/>
              <a:gd name="T5" fmla="*/ 0 h 624"/>
              <a:gd name="T6" fmla="*/ 2147483646 w 1200"/>
              <a:gd name="T7" fmla="*/ 2147483646 h 624"/>
              <a:gd name="T8" fmla="*/ 2147483646 w 120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624"/>
              <a:gd name="T17" fmla="*/ 1200 w 120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624">
                <a:moveTo>
                  <a:pt x="0" y="624"/>
                </a:moveTo>
                <a:cubicBezTo>
                  <a:pt x="100" y="460"/>
                  <a:pt x="200" y="296"/>
                  <a:pt x="288" y="192"/>
                </a:cubicBezTo>
                <a:cubicBezTo>
                  <a:pt x="376" y="88"/>
                  <a:pt x="448" y="0"/>
                  <a:pt x="528" y="0"/>
                </a:cubicBezTo>
                <a:cubicBezTo>
                  <a:pt x="608" y="0"/>
                  <a:pt x="656" y="168"/>
                  <a:pt x="768" y="192"/>
                </a:cubicBezTo>
                <a:cubicBezTo>
                  <a:pt x="880" y="216"/>
                  <a:pt x="1040" y="180"/>
                  <a:pt x="1200" y="1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675492-46C5-4CE5-B99B-2E66826384F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800" b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7818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碳纳米管的量子电导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52400" y="5883275"/>
            <a:ext cx="7439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</a:rPr>
              <a:t>S. Frank, P. Poncharal, Z. L. Wang and W. A. de Heer,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</a:rPr>
              <a:t>Science 280 (1998) 1744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2173288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222408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2987675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0"/>
            <a:ext cx="13604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37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10" descr="mwnt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25908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0"/>
            <a:ext cx="102076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6781800" y="2133600"/>
          <a:ext cx="3968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公式" r:id="rId10" imgW="203112" imgH="418918" progId="Equation.3">
                  <p:embed/>
                </p:oleObj>
              </mc:Choice>
              <mc:Fallback>
                <p:oleObj name="公式" r:id="rId10" imgW="203112" imgH="4189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133600"/>
                        <a:ext cx="3968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1D2BE-CB8E-4D79-8B75-CC4FD8180EB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800" b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集成电路的线宽</a:t>
            </a:r>
          </a:p>
        </p:txBody>
      </p:sp>
      <p:pic>
        <p:nvPicPr>
          <p:cNvPr id="38916" name="Picture 5" descr="ANd9GcQCC6RqQh1yGSTTRifRPeLOoNBwsBdjpvNb8RCErQvtkqQm92BE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30538"/>
            <a:ext cx="365760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4970463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DD89D0-6BBC-400F-84BA-512C4F880974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800" b="0" smtClean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超导体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</a:rPr>
              <a:t>       </a:t>
            </a:r>
            <a:r>
              <a:rPr lang="zh-CN" altLang="en-US" sz="2800">
                <a:solidFill>
                  <a:srgbClr val="1C1C1C"/>
                </a:solidFill>
              </a:rPr>
              <a:t>有些金属和化合物在降到接近绝对零度时，它们的</a:t>
            </a:r>
            <a:r>
              <a:rPr lang="zh-CN" altLang="en-US" sz="2800">
                <a:solidFill>
                  <a:srgbClr val="CC0000"/>
                </a:solidFill>
              </a:rPr>
              <a:t>电阻率突然减小到零</a:t>
            </a:r>
            <a:r>
              <a:rPr lang="zh-CN" altLang="en-US" sz="2800">
                <a:solidFill>
                  <a:srgbClr val="1C1C1C"/>
                </a:solidFill>
              </a:rPr>
              <a:t>，这种现象叫超导</a:t>
            </a:r>
            <a:r>
              <a:rPr lang="en-US" altLang="zh-CN" sz="2800">
                <a:solidFill>
                  <a:srgbClr val="1C1C1C"/>
                </a:solidFill>
              </a:rPr>
              <a:t>.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905000" y="2819400"/>
            <a:ext cx="4419600" cy="3352800"/>
            <a:chOff x="1200" y="1776"/>
            <a:chExt cx="2784" cy="2112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1200" y="1776"/>
              <a:ext cx="2784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solidFill>
                  <a:srgbClr val="99FF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 flipV="1">
              <a:off x="1680" y="1859"/>
              <a:ext cx="1" cy="15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>
              <a:off x="1680" y="3456"/>
              <a:ext cx="207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>
              <a:off x="1680" y="3072"/>
              <a:ext cx="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7" name="Line 9"/>
            <p:cNvSpPr>
              <a:spLocks noChangeShapeType="1"/>
            </p:cNvSpPr>
            <p:nvPr/>
          </p:nvSpPr>
          <p:spPr bwMode="auto">
            <a:xfrm>
              <a:off x="1680" y="2640"/>
              <a:ext cx="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8" name="Line 10"/>
            <p:cNvSpPr>
              <a:spLocks noChangeShapeType="1"/>
            </p:cNvSpPr>
            <p:nvPr/>
          </p:nvSpPr>
          <p:spPr bwMode="auto">
            <a:xfrm flipV="1">
              <a:off x="2064" y="3404"/>
              <a:ext cx="1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2400" y="3404"/>
              <a:ext cx="1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 flipV="1">
              <a:off x="2736" y="3404"/>
              <a:ext cx="1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1" name="Text Box 13"/>
            <p:cNvSpPr txBox="1">
              <a:spLocks noChangeArrowheads="1"/>
            </p:cNvSpPr>
            <p:nvPr/>
          </p:nvSpPr>
          <p:spPr bwMode="auto">
            <a:xfrm>
              <a:off x="1248" y="2928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0.05</a:t>
              </a:r>
            </a:p>
          </p:txBody>
        </p:sp>
        <p:sp>
          <p:nvSpPr>
            <p:cNvPr id="39952" name="Text Box 14"/>
            <p:cNvSpPr txBox="1">
              <a:spLocks noChangeArrowheads="1"/>
            </p:cNvSpPr>
            <p:nvPr/>
          </p:nvSpPr>
          <p:spPr bwMode="auto">
            <a:xfrm>
              <a:off x="1248" y="2485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0.10</a:t>
              </a:r>
            </a:p>
          </p:txBody>
        </p:sp>
        <p:sp>
          <p:nvSpPr>
            <p:cNvPr id="39953" name="Text Box 15"/>
            <p:cNvSpPr txBox="1">
              <a:spLocks noChangeArrowheads="1"/>
            </p:cNvSpPr>
            <p:nvPr/>
          </p:nvSpPr>
          <p:spPr bwMode="auto">
            <a:xfrm>
              <a:off x="1872" y="3456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4.10</a:t>
              </a:r>
            </a:p>
          </p:txBody>
        </p:sp>
        <p:sp>
          <p:nvSpPr>
            <p:cNvPr id="39954" name="Text Box 16"/>
            <p:cNvSpPr txBox="1">
              <a:spLocks noChangeArrowheads="1"/>
            </p:cNvSpPr>
            <p:nvPr/>
          </p:nvSpPr>
          <p:spPr bwMode="auto">
            <a:xfrm>
              <a:off x="2256" y="3456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4.20</a:t>
              </a:r>
            </a:p>
          </p:txBody>
        </p:sp>
        <p:sp>
          <p:nvSpPr>
            <p:cNvPr id="39955" name="Text Box 17"/>
            <p:cNvSpPr txBox="1">
              <a:spLocks noChangeArrowheads="1"/>
            </p:cNvSpPr>
            <p:nvPr/>
          </p:nvSpPr>
          <p:spPr bwMode="auto">
            <a:xfrm>
              <a:off x="2628" y="3456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4.30</a:t>
              </a:r>
            </a:p>
          </p:txBody>
        </p:sp>
        <p:sp>
          <p:nvSpPr>
            <p:cNvPr id="39956" name="Line 18"/>
            <p:cNvSpPr>
              <a:spLocks noChangeShapeType="1"/>
            </p:cNvSpPr>
            <p:nvPr/>
          </p:nvSpPr>
          <p:spPr bwMode="auto">
            <a:xfrm flipV="1">
              <a:off x="2400" y="2580"/>
              <a:ext cx="152" cy="87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7" name="Line 19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45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8" name="Text Box 20"/>
            <p:cNvSpPr txBox="1">
              <a:spLocks noChangeArrowheads="1"/>
            </p:cNvSpPr>
            <p:nvPr/>
          </p:nvSpPr>
          <p:spPr bwMode="auto">
            <a:xfrm>
              <a:off x="2716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959" name="Text Box 21"/>
            <p:cNvSpPr txBox="1">
              <a:spLocks noChangeArrowheads="1"/>
            </p:cNvSpPr>
            <p:nvPr/>
          </p:nvSpPr>
          <p:spPr bwMode="auto">
            <a:xfrm>
              <a:off x="2908" y="21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960" name="Text Box 22"/>
            <p:cNvSpPr txBox="1">
              <a:spLocks noChangeArrowheads="1"/>
            </p:cNvSpPr>
            <p:nvPr/>
          </p:nvSpPr>
          <p:spPr bwMode="auto">
            <a:xfrm>
              <a:off x="2496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961" name="Text Box 23"/>
            <p:cNvSpPr txBox="1">
              <a:spLocks noChangeArrowheads="1"/>
            </p:cNvSpPr>
            <p:nvPr/>
          </p:nvSpPr>
          <p:spPr bwMode="auto">
            <a:xfrm>
              <a:off x="3100" y="20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962" name="Line 24"/>
            <p:cNvSpPr>
              <a:spLocks noChangeShapeType="1"/>
            </p:cNvSpPr>
            <p:nvPr/>
          </p:nvSpPr>
          <p:spPr bwMode="auto">
            <a:xfrm flipV="1">
              <a:off x="2400" y="3147"/>
              <a:ext cx="456" cy="309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3" name="Text Box 25"/>
            <p:cNvSpPr txBox="1">
              <a:spLocks noChangeArrowheads="1"/>
            </p:cNvSpPr>
            <p:nvPr/>
          </p:nvSpPr>
          <p:spPr bwMode="auto">
            <a:xfrm>
              <a:off x="2880" y="2880"/>
              <a:ext cx="106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1C1C1C"/>
                  </a:solidFill>
                  <a:latin typeface="Times New Roman" panose="02020603050405020304" pitchFamily="18" charset="0"/>
                </a:rPr>
                <a:t>超导的转变温度</a:t>
              </a:r>
            </a:p>
          </p:txBody>
        </p:sp>
        <p:sp>
          <p:nvSpPr>
            <p:cNvPr id="39964" name="Text Box 26"/>
            <p:cNvSpPr txBox="1">
              <a:spLocks noChangeArrowheads="1"/>
            </p:cNvSpPr>
            <p:nvPr/>
          </p:nvSpPr>
          <p:spPr bwMode="auto">
            <a:xfrm>
              <a:off x="3360" y="3456"/>
              <a:ext cx="4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400" b="0">
                  <a:solidFill>
                    <a:srgbClr val="1C1C1C"/>
                  </a:solidFill>
                  <a:latin typeface="Times New Roman" panose="02020603050405020304" pitchFamily="18" charset="0"/>
                </a:rPr>
                <a:t>/K</a:t>
              </a:r>
            </a:p>
          </p:txBody>
        </p:sp>
        <p:sp>
          <p:nvSpPr>
            <p:cNvPr id="39965" name="Text Box 27"/>
            <p:cNvSpPr txBox="1">
              <a:spLocks noChangeArrowheads="1"/>
            </p:cNvSpPr>
            <p:nvPr/>
          </p:nvSpPr>
          <p:spPr bwMode="auto">
            <a:xfrm>
              <a:off x="1200" y="1909"/>
              <a:ext cx="2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/</a:t>
              </a:r>
            </a:p>
          </p:txBody>
        </p:sp>
        <p:graphicFrame>
          <p:nvGraphicFramePr>
            <p:cNvPr id="39966" name="Object 28"/>
            <p:cNvGraphicFramePr>
              <a:graphicFrameLocks noChangeAspect="1"/>
            </p:cNvGraphicFramePr>
            <p:nvPr/>
          </p:nvGraphicFramePr>
          <p:xfrm>
            <a:off x="1440" y="195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4" name="Equation" r:id="rId4" imgW="164885" imgH="164885" progId="Equation.3">
                    <p:embed/>
                  </p:oleObj>
                </mc:Choice>
                <mc:Fallback>
                  <p:oleObj name="Equation" r:id="rId4" imgW="164885" imgH="16488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95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7" name="Object 29"/>
            <p:cNvGraphicFramePr>
              <a:graphicFrameLocks noChangeAspect="1"/>
            </p:cNvGraphicFramePr>
            <p:nvPr/>
          </p:nvGraphicFramePr>
          <p:xfrm>
            <a:off x="3552" y="3120"/>
            <a:ext cx="26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5" name="Equation" r:id="rId6" imgW="177646" imgH="228402" progId="Equation.3">
                    <p:embed/>
                  </p:oleObj>
                </mc:Choice>
                <mc:Fallback>
                  <p:oleObj name="Equation" r:id="rId6" imgW="177646" imgH="22840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20"/>
                          <a:ext cx="26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2" name="Text Box 30"/>
          <p:cNvSpPr txBox="1">
            <a:spLocks noChangeArrowheads="1"/>
          </p:cNvSpPr>
          <p:nvPr/>
        </p:nvSpPr>
        <p:spPr bwMode="auto">
          <a:xfrm>
            <a:off x="6886575" y="2938463"/>
            <a:ext cx="1038225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汞在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4.2K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附近电阻突然降为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E47110-D986-4F7D-B32B-602A0D14F70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800" b="0" smtClean="0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827088" y="404813"/>
            <a:ext cx="4176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几种典型的电流分布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971550" y="1052513"/>
            <a:ext cx="3276600" cy="2895600"/>
            <a:chOff x="672" y="1056"/>
            <a:chExt cx="2064" cy="1824"/>
          </a:xfrm>
        </p:grpSpPr>
        <p:sp>
          <p:nvSpPr>
            <p:cNvPr id="7191" name="Rectangle 4"/>
            <p:cNvSpPr>
              <a:spLocks noChangeArrowheads="1"/>
            </p:cNvSpPr>
            <p:nvPr/>
          </p:nvSpPr>
          <p:spPr bwMode="auto">
            <a:xfrm>
              <a:off x="672" y="1728"/>
              <a:ext cx="2064" cy="1152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CC66"/>
                </a:gs>
              </a:gsLst>
              <a:lin ang="5400000" scaled="1"/>
            </a:gra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2" name="Line 5"/>
            <p:cNvSpPr>
              <a:spLocks noChangeShapeType="1"/>
            </p:cNvSpPr>
            <p:nvPr/>
          </p:nvSpPr>
          <p:spPr bwMode="auto">
            <a:xfrm>
              <a:off x="1104" y="1296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6"/>
            <p:cNvSpPr>
              <a:spLocks noChangeShapeType="1"/>
            </p:cNvSpPr>
            <p:nvPr/>
          </p:nvSpPr>
          <p:spPr bwMode="auto">
            <a:xfrm>
              <a:off x="1104" y="1296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7"/>
            <p:cNvSpPr>
              <a:spLocks noChangeShapeType="1"/>
            </p:cNvSpPr>
            <p:nvPr/>
          </p:nvSpPr>
          <p:spPr bwMode="auto">
            <a:xfrm>
              <a:off x="1680" y="1296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8"/>
            <p:cNvSpPr>
              <a:spLocks noChangeShapeType="1"/>
            </p:cNvSpPr>
            <p:nvPr/>
          </p:nvSpPr>
          <p:spPr bwMode="auto">
            <a:xfrm>
              <a:off x="2112" y="1296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9"/>
            <p:cNvSpPr>
              <a:spLocks noChangeShapeType="1"/>
            </p:cNvSpPr>
            <p:nvPr/>
          </p:nvSpPr>
          <p:spPr bwMode="auto">
            <a:xfrm>
              <a:off x="1536" y="1200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10"/>
            <p:cNvSpPr>
              <a:spLocks noChangeShapeType="1"/>
            </p:cNvSpPr>
            <p:nvPr/>
          </p:nvSpPr>
          <p:spPr bwMode="auto">
            <a:xfrm>
              <a:off x="1680" y="1056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Arc 11"/>
            <p:cNvSpPr>
              <a:spLocks/>
            </p:cNvSpPr>
            <p:nvPr/>
          </p:nvSpPr>
          <p:spPr bwMode="auto">
            <a:xfrm flipH="1" flipV="1">
              <a:off x="1105" y="1728"/>
              <a:ext cx="516" cy="240"/>
            </a:xfrm>
            <a:custGeom>
              <a:avLst/>
              <a:gdLst>
                <a:gd name="T0" fmla="*/ 0 w 25817"/>
                <a:gd name="T1" fmla="*/ 0 h 21600"/>
                <a:gd name="T2" fmla="*/ 0 w 25817"/>
                <a:gd name="T3" fmla="*/ 0 h 21600"/>
                <a:gd name="T4" fmla="*/ 0 w 258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17"/>
                <a:gd name="T10" fmla="*/ 0 h 21600"/>
                <a:gd name="T11" fmla="*/ 25817 w 258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17" h="21600" fill="none" extrusionOk="0">
                  <a:moveTo>
                    <a:pt x="-1" y="415"/>
                  </a:moveTo>
                  <a:cubicBezTo>
                    <a:pt x="1388" y="139"/>
                    <a:pt x="2801" y="-1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</a:path>
                <a:path w="25817" h="21600" stroke="0" extrusionOk="0">
                  <a:moveTo>
                    <a:pt x="-1" y="415"/>
                  </a:moveTo>
                  <a:cubicBezTo>
                    <a:pt x="1388" y="139"/>
                    <a:pt x="2801" y="-1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  <a:lnTo>
                    <a:pt x="4217" y="21600"/>
                  </a:lnTo>
                  <a:lnTo>
                    <a:pt x="-1" y="41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Arc 12"/>
            <p:cNvSpPr>
              <a:spLocks/>
            </p:cNvSpPr>
            <p:nvPr/>
          </p:nvSpPr>
          <p:spPr bwMode="auto">
            <a:xfrm flipH="1" flipV="1">
              <a:off x="1488" y="1709"/>
              <a:ext cx="630" cy="259"/>
            </a:xfrm>
            <a:custGeom>
              <a:avLst/>
              <a:gdLst>
                <a:gd name="T0" fmla="*/ 0 w 26660"/>
                <a:gd name="T1" fmla="*/ 0 h 23271"/>
                <a:gd name="T2" fmla="*/ 0 w 26660"/>
                <a:gd name="T3" fmla="*/ 0 h 23271"/>
                <a:gd name="T4" fmla="*/ 0 w 26660"/>
                <a:gd name="T5" fmla="*/ 0 h 23271"/>
                <a:gd name="T6" fmla="*/ 0 60000 65536"/>
                <a:gd name="T7" fmla="*/ 0 60000 65536"/>
                <a:gd name="T8" fmla="*/ 0 60000 65536"/>
                <a:gd name="T9" fmla="*/ 0 w 26660"/>
                <a:gd name="T10" fmla="*/ 0 h 23271"/>
                <a:gd name="T11" fmla="*/ 26660 w 26660"/>
                <a:gd name="T12" fmla="*/ 23271 h 23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660" h="23271" fill="none" extrusionOk="0">
                  <a:moveTo>
                    <a:pt x="64" y="23271"/>
                  </a:moveTo>
                  <a:cubicBezTo>
                    <a:pt x="21" y="22715"/>
                    <a:pt x="0" y="221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-1"/>
                    <a:pt x="25002" y="201"/>
                    <a:pt x="26659" y="601"/>
                  </a:cubicBezTo>
                </a:path>
                <a:path w="26660" h="23271" stroke="0" extrusionOk="0">
                  <a:moveTo>
                    <a:pt x="64" y="23271"/>
                  </a:moveTo>
                  <a:cubicBezTo>
                    <a:pt x="21" y="22715"/>
                    <a:pt x="0" y="221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-1"/>
                    <a:pt x="25002" y="201"/>
                    <a:pt x="26659" y="601"/>
                  </a:cubicBezTo>
                  <a:lnTo>
                    <a:pt x="21600" y="21600"/>
                  </a:lnTo>
                  <a:lnTo>
                    <a:pt x="64" y="2327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Arc 13"/>
            <p:cNvSpPr>
              <a:spLocks/>
            </p:cNvSpPr>
            <p:nvPr/>
          </p:nvSpPr>
          <p:spPr bwMode="auto">
            <a:xfrm flipH="1" flipV="1">
              <a:off x="1104" y="1728"/>
              <a:ext cx="516" cy="432"/>
            </a:xfrm>
            <a:custGeom>
              <a:avLst/>
              <a:gdLst>
                <a:gd name="T0" fmla="*/ 0 w 25817"/>
                <a:gd name="T1" fmla="*/ 0 h 21600"/>
                <a:gd name="T2" fmla="*/ 0 w 25817"/>
                <a:gd name="T3" fmla="*/ 0 h 21600"/>
                <a:gd name="T4" fmla="*/ 0 w 258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17"/>
                <a:gd name="T10" fmla="*/ 0 h 21600"/>
                <a:gd name="T11" fmla="*/ 25817 w 258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17" h="21600" fill="none" extrusionOk="0">
                  <a:moveTo>
                    <a:pt x="-1" y="415"/>
                  </a:moveTo>
                  <a:cubicBezTo>
                    <a:pt x="1388" y="139"/>
                    <a:pt x="2801" y="-1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</a:path>
                <a:path w="25817" h="21600" stroke="0" extrusionOk="0">
                  <a:moveTo>
                    <a:pt x="-1" y="415"/>
                  </a:moveTo>
                  <a:cubicBezTo>
                    <a:pt x="1388" y="139"/>
                    <a:pt x="2801" y="-1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  <a:lnTo>
                    <a:pt x="4217" y="21600"/>
                  </a:lnTo>
                  <a:lnTo>
                    <a:pt x="-1" y="41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Arc 14"/>
            <p:cNvSpPr>
              <a:spLocks/>
            </p:cNvSpPr>
            <p:nvPr/>
          </p:nvSpPr>
          <p:spPr bwMode="auto">
            <a:xfrm flipH="1" flipV="1">
              <a:off x="1536" y="1728"/>
              <a:ext cx="577" cy="432"/>
            </a:xfrm>
            <a:custGeom>
              <a:avLst/>
              <a:gdLst>
                <a:gd name="T0" fmla="*/ 0 w 26660"/>
                <a:gd name="T1" fmla="*/ 0 h 27106"/>
                <a:gd name="T2" fmla="*/ 0 w 26660"/>
                <a:gd name="T3" fmla="*/ 0 h 27106"/>
                <a:gd name="T4" fmla="*/ 0 w 26660"/>
                <a:gd name="T5" fmla="*/ 0 h 27106"/>
                <a:gd name="T6" fmla="*/ 0 60000 65536"/>
                <a:gd name="T7" fmla="*/ 0 60000 65536"/>
                <a:gd name="T8" fmla="*/ 0 60000 65536"/>
                <a:gd name="T9" fmla="*/ 0 w 26660"/>
                <a:gd name="T10" fmla="*/ 0 h 27106"/>
                <a:gd name="T11" fmla="*/ 26660 w 26660"/>
                <a:gd name="T12" fmla="*/ 27106 h 27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660" h="27106" fill="none" extrusionOk="0">
                  <a:moveTo>
                    <a:pt x="713" y="27106"/>
                  </a:moveTo>
                  <a:cubicBezTo>
                    <a:pt x="239" y="25309"/>
                    <a:pt x="0" y="234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-1"/>
                    <a:pt x="25002" y="201"/>
                    <a:pt x="26659" y="601"/>
                  </a:cubicBezTo>
                </a:path>
                <a:path w="26660" h="27106" stroke="0" extrusionOk="0">
                  <a:moveTo>
                    <a:pt x="713" y="27106"/>
                  </a:moveTo>
                  <a:cubicBezTo>
                    <a:pt x="239" y="25309"/>
                    <a:pt x="0" y="234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-1"/>
                    <a:pt x="25002" y="201"/>
                    <a:pt x="26659" y="601"/>
                  </a:cubicBezTo>
                  <a:lnTo>
                    <a:pt x="21600" y="21600"/>
                  </a:lnTo>
                  <a:lnTo>
                    <a:pt x="713" y="27106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Arc 15"/>
            <p:cNvSpPr>
              <a:spLocks/>
            </p:cNvSpPr>
            <p:nvPr/>
          </p:nvSpPr>
          <p:spPr bwMode="auto">
            <a:xfrm flipH="1" flipV="1">
              <a:off x="1116" y="1728"/>
              <a:ext cx="564" cy="672"/>
            </a:xfrm>
            <a:custGeom>
              <a:avLst/>
              <a:gdLst>
                <a:gd name="T0" fmla="*/ 0 w 25817"/>
                <a:gd name="T1" fmla="*/ 0 h 21600"/>
                <a:gd name="T2" fmla="*/ 0 w 25817"/>
                <a:gd name="T3" fmla="*/ 0 h 21600"/>
                <a:gd name="T4" fmla="*/ 0 w 258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17"/>
                <a:gd name="T10" fmla="*/ 0 h 21600"/>
                <a:gd name="T11" fmla="*/ 25817 w 258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17" h="21600" fill="none" extrusionOk="0">
                  <a:moveTo>
                    <a:pt x="-1" y="415"/>
                  </a:moveTo>
                  <a:cubicBezTo>
                    <a:pt x="1388" y="139"/>
                    <a:pt x="2801" y="-1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</a:path>
                <a:path w="25817" h="21600" stroke="0" extrusionOk="0">
                  <a:moveTo>
                    <a:pt x="-1" y="415"/>
                  </a:moveTo>
                  <a:cubicBezTo>
                    <a:pt x="1388" y="139"/>
                    <a:pt x="2801" y="-1"/>
                    <a:pt x="4217" y="0"/>
                  </a:cubicBezTo>
                  <a:cubicBezTo>
                    <a:pt x="16146" y="0"/>
                    <a:pt x="25817" y="9670"/>
                    <a:pt x="25817" y="21600"/>
                  </a:cubicBezTo>
                  <a:lnTo>
                    <a:pt x="4217" y="21600"/>
                  </a:lnTo>
                  <a:lnTo>
                    <a:pt x="-1" y="41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Arc 16"/>
            <p:cNvSpPr>
              <a:spLocks/>
            </p:cNvSpPr>
            <p:nvPr/>
          </p:nvSpPr>
          <p:spPr bwMode="auto">
            <a:xfrm flipH="1" flipV="1">
              <a:off x="1536" y="1728"/>
              <a:ext cx="577" cy="672"/>
            </a:xfrm>
            <a:custGeom>
              <a:avLst/>
              <a:gdLst>
                <a:gd name="T0" fmla="*/ 0 w 26660"/>
                <a:gd name="T1" fmla="*/ 0 h 27106"/>
                <a:gd name="T2" fmla="*/ 0 w 26660"/>
                <a:gd name="T3" fmla="*/ 0 h 27106"/>
                <a:gd name="T4" fmla="*/ 0 w 26660"/>
                <a:gd name="T5" fmla="*/ 0 h 27106"/>
                <a:gd name="T6" fmla="*/ 0 60000 65536"/>
                <a:gd name="T7" fmla="*/ 0 60000 65536"/>
                <a:gd name="T8" fmla="*/ 0 60000 65536"/>
                <a:gd name="T9" fmla="*/ 0 w 26660"/>
                <a:gd name="T10" fmla="*/ 0 h 27106"/>
                <a:gd name="T11" fmla="*/ 26660 w 26660"/>
                <a:gd name="T12" fmla="*/ 27106 h 27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660" h="27106" fill="none" extrusionOk="0">
                  <a:moveTo>
                    <a:pt x="713" y="27106"/>
                  </a:moveTo>
                  <a:cubicBezTo>
                    <a:pt x="239" y="25309"/>
                    <a:pt x="0" y="234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-1"/>
                    <a:pt x="25002" y="201"/>
                    <a:pt x="26659" y="601"/>
                  </a:cubicBezTo>
                </a:path>
                <a:path w="26660" h="27106" stroke="0" extrusionOk="0">
                  <a:moveTo>
                    <a:pt x="713" y="27106"/>
                  </a:moveTo>
                  <a:cubicBezTo>
                    <a:pt x="239" y="25309"/>
                    <a:pt x="0" y="234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304" y="-1"/>
                    <a:pt x="25002" y="201"/>
                    <a:pt x="26659" y="601"/>
                  </a:cubicBezTo>
                  <a:lnTo>
                    <a:pt x="21600" y="21600"/>
                  </a:lnTo>
                  <a:lnTo>
                    <a:pt x="713" y="27106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5292725" y="1412875"/>
            <a:ext cx="3429000" cy="2514600"/>
            <a:chOff x="3360" y="1200"/>
            <a:chExt cx="2160" cy="1584"/>
          </a:xfrm>
        </p:grpSpPr>
        <p:sp>
          <p:nvSpPr>
            <p:cNvPr id="1103890" name="Oval 18"/>
            <p:cNvSpPr>
              <a:spLocks noChangeArrowheads="1"/>
            </p:cNvSpPr>
            <p:nvPr/>
          </p:nvSpPr>
          <p:spPr bwMode="auto">
            <a:xfrm>
              <a:off x="4800" y="1200"/>
              <a:ext cx="720" cy="15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03891" name="Rectangle 19"/>
            <p:cNvSpPr>
              <a:spLocks noChangeArrowheads="1"/>
            </p:cNvSpPr>
            <p:nvPr/>
          </p:nvSpPr>
          <p:spPr bwMode="auto">
            <a:xfrm>
              <a:off x="3696" y="1200"/>
              <a:ext cx="1536" cy="158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179" name="Oval 20"/>
            <p:cNvSpPr>
              <a:spLocks noChangeArrowheads="1"/>
            </p:cNvSpPr>
            <p:nvPr/>
          </p:nvSpPr>
          <p:spPr bwMode="auto">
            <a:xfrm>
              <a:off x="3360" y="1200"/>
              <a:ext cx="720" cy="1584"/>
            </a:xfrm>
            <a:prstGeom prst="ellipse">
              <a:avLst/>
            </a:prstGeom>
            <a:gradFill rotWithShape="1">
              <a:gsLst>
                <a:gs pos="0">
                  <a:srgbClr val="76765E"/>
                </a:gs>
                <a:gs pos="50000">
                  <a:srgbClr val="FFFFCC"/>
                </a:gs>
                <a:gs pos="100000">
                  <a:srgbClr val="76765E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80" name="Line 21"/>
            <p:cNvSpPr>
              <a:spLocks noChangeShapeType="1"/>
            </p:cNvSpPr>
            <p:nvPr/>
          </p:nvSpPr>
          <p:spPr bwMode="auto">
            <a:xfrm flipH="1" flipV="1">
              <a:off x="3456" y="1440"/>
              <a:ext cx="24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22"/>
            <p:cNvSpPr>
              <a:spLocks noChangeShapeType="1"/>
            </p:cNvSpPr>
            <p:nvPr/>
          </p:nvSpPr>
          <p:spPr bwMode="auto">
            <a:xfrm flipV="1">
              <a:off x="3744" y="1200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23"/>
            <p:cNvSpPr>
              <a:spLocks noChangeShapeType="1"/>
            </p:cNvSpPr>
            <p:nvPr/>
          </p:nvSpPr>
          <p:spPr bwMode="auto">
            <a:xfrm flipH="1" flipV="1">
              <a:off x="3360" y="1776"/>
              <a:ext cx="288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24"/>
            <p:cNvSpPr>
              <a:spLocks noChangeShapeType="1"/>
            </p:cNvSpPr>
            <p:nvPr/>
          </p:nvSpPr>
          <p:spPr bwMode="auto">
            <a:xfrm flipH="1">
              <a:off x="3360" y="2064"/>
              <a:ext cx="288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25"/>
            <p:cNvSpPr>
              <a:spLocks noChangeShapeType="1"/>
            </p:cNvSpPr>
            <p:nvPr/>
          </p:nvSpPr>
          <p:spPr bwMode="auto">
            <a:xfrm flipH="1">
              <a:off x="3744" y="2208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26"/>
            <p:cNvSpPr>
              <a:spLocks noChangeShapeType="1"/>
            </p:cNvSpPr>
            <p:nvPr/>
          </p:nvSpPr>
          <p:spPr bwMode="auto">
            <a:xfrm>
              <a:off x="3792" y="2160"/>
              <a:ext cx="192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27"/>
            <p:cNvSpPr>
              <a:spLocks noChangeShapeType="1"/>
            </p:cNvSpPr>
            <p:nvPr/>
          </p:nvSpPr>
          <p:spPr bwMode="auto">
            <a:xfrm flipV="1">
              <a:off x="3792" y="1488"/>
              <a:ext cx="192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8"/>
            <p:cNvSpPr>
              <a:spLocks noChangeShapeType="1"/>
            </p:cNvSpPr>
            <p:nvPr/>
          </p:nvSpPr>
          <p:spPr bwMode="auto">
            <a:xfrm>
              <a:off x="3792" y="2064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29"/>
            <p:cNvSpPr>
              <a:spLocks noChangeShapeType="1"/>
            </p:cNvSpPr>
            <p:nvPr/>
          </p:nvSpPr>
          <p:spPr bwMode="auto">
            <a:xfrm flipH="1">
              <a:off x="3456" y="2064"/>
              <a:ext cx="24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30"/>
            <p:cNvSpPr>
              <a:spLocks noChangeShapeType="1"/>
            </p:cNvSpPr>
            <p:nvPr/>
          </p:nvSpPr>
          <p:spPr bwMode="auto">
            <a:xfrm flipV="1">
              <a:off x="3744" y="1776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Oval 31"/>
            <p:cNvSpPr>
              <a:spLocks noChangeArrowheads="1"/>
            </p:cNvSpPr>
            <p:nvPr/>
          </p:nvSpPr>
          <p:spPr bwMode="auto">
            <a:xfrm>
              <a:off x="3648" y="1728"/>
              <a:ext cx="144" cy="480"/>
            </a:xfrm>
            <a:prstGeom prst="ellipse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174" name="Text Box 32"/>
          <p:cNvSpPr txBox="1">
            <a:spLocks noChangeArrowheads="1"/>
          </p:cNvSpPr>
          <p:nvPr/>
        </p:nvSpPr>
        <p:spPr bwMode="auto">
          <a:xfrm>
            <a:off x="1144588" y="4140200"/>
            <a:ext cx="28543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电阻法勘探矿藏时的电流</a:t>
            </a:r>
          </a:p>
        </p:txBody>
      </p:sp>
      <p:sp>
        <p:nvSpPr>
          <p:cNvPr id="7175" name="Text Box 33"/>
          <p:cNvSpPr txBox="1">
            <a:spLocks noChangeArrowheads="1"/>
          </p:cNvSpPr>
          <p:nvPr/>
        </p:nvSpPr>
        <p:spPr bwMode="auto">
          <a:xfrm>
            <a:off x="6084888" y="4149725"/>
            <a:ext cx="2133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同轴电缆中的漏电流</a:t>
            </a:r>
          </a:p>
        </p:txBody>
      </p:sp>
      <p:sp>
        <p:nvSpPr>
          <p:cNvPr id="31752" name="Text Box 48"/>
          <p:cNvSpPr txBox="1">
            <a:spLocks noChangeArrowheads="1"/>
          </p:cNvSpPr>
          <p:nvPr/>
        </p:nvSpPr>
        <p:spPr bwMode="auto">
          <a:xfrm>
            <a:off x="536575" y="5257800"/>
            <a:ext cx="7921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</a:rPr>
              <a:t>可见，导体中不同部分电流分布不同，电流强度</a:t>
            </a:r>
            <a:r>
              <a:rPr lang="en-US" altLang="zh-CN" sz="2800" i="1">
                <a:solidFill>
                  <a:srgbClr val="0033CC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>
                <a:solidFill>
                  <a:srgbClr val="0033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</a:rPr>
              <a:t>不能细致反映导体中各点电流分布。</a:t>
            </a:r>
            <a:endParaRPr lang="zh-CN" altLang="en-US" sz="2800" i="1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5511F0-8F7F-4CA7-AB1E-71A0403B83B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4600" y="2895600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约</a:t>
            </a:r>
            <a:r>
              <a:rPr lang="en-US" altLang="zh-CN" dirty="0"/>
              <a:t>150</a:t>
            </a:r>
            <a:r>
              <a:rPr lang="zh-CN" altLang="en-US" dirty="0"/>
              <a:t>万个大气压</a:t>
            </a:r>
          </a:p>
        </p:txBody>
      </p:sp>
    </p:spTree>
    <p:extLst>
      <p:ext uri="{BB962C8B-B14F-4D97-AF65-F5344CB8AC3E}">
        <p14:creationId xmlns:p14="http://schemas.microsoft.com/office/powerpoint/2010/main" val="3644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5A059-CDB2-4550-94AC-D261EF71D725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800" b="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990600"/>
            <a:ext cx="8763000" cy="2243138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chemeClr val="tx1"/>
                </a:solidFill>
              </a:rPr>
              <a:t>        </a:t>
            </a:r>
            <a:r>
              <a:rPr lang="zh-CN" altLang="en-US" sz="2800" smtClean="0">
                <a:solidFill>
                  <a:schemeClr val="tx1"/>
                </a:solidFill>
              </a:rPr>
              <a:t>许多晶体的导电特性则表现出各向异性，在直角坐标系中</a:t>
            </a:r>
            <a:br>
              <a:rPr lang="zh-CN" altLang="en-US" sz="2800" smtClean="0">
                <a:solidFill>
                  <a:schemeClr val="tx1"/>
                </a:solidFill>
              </a:rPr>
            </a:br>
            <a:endParaRPr lang="zh-CN" altLang="en-US" sz="2800" smtClean="0">
              <a:solidFill>
                <a:schemeClr val="tx1"/>
              </a:solidFill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066800" y="2590800"/>
          <a:ext cx="64008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r:id="rId3" imgW="1574800" imgH="787400" progId="Equation.3">
                  <p:embed/>
                </p:oleObj>
              </mc:Choice>
              <mc:Fallback>
                <p:oleObj r:id="rId3" imgW="15748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640080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B1D146-66DD-49D8-B52F-FFF80555A5FC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800" b="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P97: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7C1A2-0D44-4F95-BCED-CF009BEDA200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800" b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92B25"/>
                </a:solidFill>
              </a:rPr>
              <a:t>稳恒电流</a:t>
            </a:r>
            <a:r>
              <a:rPr lang="zh-CN" altLang="en-US" smtClean="0"/>
              <a:t> </a:t>
            </a:r>
            <a:r>
              <a:rPr lang="en-US" altLang="zh-CN" smtClean="0"/>
              <a:t>vs </a:t>
            </a:r>
            <a:r>
              <a:rPr lang="zh-CN" altLang="en-US" smtClean="0">
                <a:solidFill>
                  <a:srgbClr val="792B25"/>
                </a:solidFill>
              </a:rPr>
              <a:t>静电平衡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zh-CN" altLang="en-US" smtClean="0"/>
              <a:t>导体为等势体？</a:t>
            </a:r>
          </a:p>
          <a:p>
            <a:pPr eaLnBrk="1" hangingPunct="1"/>
            <a:r>
              <a:rPr lang="zh-CN" altLang="en-US" smtClean="0"/>
              <a:t>导体内部没有净电荷？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E8066-DA1F-4D44-8500-DA15DFE6EB2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800" b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84350" y="3987800"/>
          <a:ext cx="2209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" name="Equation" r:id="rId4" imgW="761669" imgH="266584" progId="Equation.3">
                  <p:embed/>
                </p:oleObj>
              </mc:Choice>
              <mc:Fallback>
                <p:oleObj name="Equation" r:id="rId4" imgW="761669" imgH="26658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987800"/>
                        <a:ext cx="2209800" cy="8001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06475" y="3103563"/>
          <a:ext cx="40386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" name="Equation" r:id="rId6" imgW="1511300" imgH="241300" progId="Equation.3">
                  <p:embed/>
                </p:oleObj>
              </mc:Choice>
              <mc:Fallback>
                <p:oleObj name="Equation" r:id="rId6" imgW="15113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103563"/>
                        <a:ext cx="40386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263775" y="109538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   电流密度 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(P71)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 rot="715387">
            <a:off x="6581775" y="3348038"/>
            <a:ext cx="228600" cy="669925"/>
          </a:xfrm>
          <a:prstGeom prst="ellipse">
            <a:avLst/>
          </a:prstGeom>
          <a:solidFill>
            <a:srgbClr val="FFCCFF"/>
          </a:solidFill>
          <a:ln w="95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 rot="-877252">
            <a:off x="6732588" y="3333750"/>
            <a:ext cx="227012" cy="728663"/>
          </a:xfrm>
          <a:prstGeom prst="ellipse">
            <a:avLst/>
          </a:prstGeom>
          <a:solidFill>
            <a:srgbClr val="FF66FF"/>
          </a:solidFill>
          <a:ln w="95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6892925" y="2743200"/>
            <a:ext cx="1184275" cy="952500"/>
            <a:chOff x="4198" y="2640"/>
            <a:chExt cx="746" cy="600"/>
          </a:xfrm>
        </p:grpSpPr>
        <p:sp>
          <p:nvSpPr>
            <p:cNvPr id="8222" name="Line 9"/>
            <p:cNvSpPr>
              <a:spLocks noChangeShapeType="1"/>
            </p:cNvSpPr>
            <p:nvPr/>
          </p:nvSpPr>
          <p:spPr bwMode="auto">
            <a:xfrm flipV="1">
              <a:off x="4198" y="2856"/>
              <a:ext cx="384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3" name="Object 10"/>
            <p:cNvGraphicFramePr>
              <a:graphicFrameLocks noChangeAspect="1"/>
            </p:cNvGraphicFramePr>
            <p:nvPr/>
          </p:nvGraphicFramePr>
          <p:xfrm>
            <a:off x="4560" y="2640"/>
            <a:ext cx="38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0" name="Equation" r:id="rId8" imgW="215713" imgH="203024" progId="Equation.3">
                    <p:embed/>
                  </p:oleObj>
                </mc:Choice>
                <mc:Fallback>
                  <p:oleObj name="Equation" r:id="rId8" imgW="215713" imgH="20302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40"/>
                          <a:ext cx="38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1" name="Group 11"/>
          <p:cNvGrpSpPr>
            <a:grpSpLocks/>
          </p:cNvGrpSpPr>
          <p:nvPr/>
        </p:nvGrpSpPr>
        <p:grpSpPr bwMode="auto">
          <a:xfrm>
            <a:off x="6884988" y="3683000"/>
            <a:ext cx="1268412" cy="736600"/>
            <a:chOff x="4080" y="3264"/>
            <a:chExt cx="799" cy="528"/>
          </a:xfrm>
        </p:grpSpPr>
        <p:sp>
          <p:nvSpPr>
            <p:cNvPr id="8220" name="Line 12"/>
            <p:cNvSpPr>
              <a:spLocks noChangeShapeType="1"/>
            </p:cNvSpPr>
            <p:nvPr/>
          </p:nvSpPr>
          <p:spPr bwMode="auto">
            <a:xfrm>
              <a:off x="4080" y="3264"/>
              <a:ext cx="47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1" name="Object 13"/>
            <p:cNvGraphicFramePr>
              <a:graphicFrameLocks noChangeAspect="1"/>
            </p:cNvGraphicFramePr>
            <p:nvPr/>
          </p:nvGraphicFramePr>
          <p:xfrm>
            <a:off x="4512" y="3312"/>
            <a:ext cx="367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1" name="公式" r:id="rId10" imgW="139579" imgH="215713" progId="Equation.3">
                    <p:embed/>
                  </p:oleObj>
                </mc:Choice>
                <mc:Fallback>
                  <p:oleObj name="公式" r:id="rId10" imgW="139579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312"/>
                          <a:ext cx="367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2" name="Object 14"/>
          <p:cNvGraphicFramePr>
            <a:graphicFrameLocks noChangeAspect="1"/>
          </p:cNvGraphicFramePr>
          <p:nvPr/>
        </p:nvGraphicFramePr>
        <p:xfrm>
          <a:off x="7086600" y="3414713"/>
          <a:ext cx="2746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" name="Equation" r:id="rId12" imgW="139700" imgH="139700" progId="Equation.3">
                  <p:embed/>
                </p:oleObj>
              </mc:Choice>
              <mc:Fallback>
                <p:oleObj name="Equation" r:id="rId12" imgW="139700" imgH="139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414713"/>
                        <a:ext cx="27463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3" name="Group 15"/>
          <p:cNvGrpSpPr>
            <a:grpSpLocks/>
          </p:cNvGrpSpPr>
          <p:nvPr/>
        </p:nvGrpSpPr>
        <p:grpSpPr bwMode="auto">
          <a:xfrm>
            <a:off x="5562600" y="2514600"/>
            <a:ext cx="3352800" cy="2133600"/>
            <a:chOff x="3360" y="2496"/>
            <a:chExt cx="2112" cy="1344"/>
          </a:xfrm>
        </p:grpSpPr>
        <p:sp>
          <p:nvSpPr>
            <p:cNvPr id="8213" name="Rectangle 16"/>
            <p:cNvSpPr>
              <a:spLocks noChangeArrowheads="1"/>
            </p:cNvSpPr>
            <p:nvPr/>
          </p:nvSpPr>
          <p:spPr bwMode="auto">
            <a:xfrm>
              <a:off x="3360" y="2496"/>
              <a:ext cx="2112" cy="13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214" name="Oval 17"/>
            <p:cNvSpPr>
              <a:spLocks noChangeArrowheads="1"/>
            </p:cNvSpPr>
            <p:nvPr/>
          </p:nvSpPr>
          <p:spPr bwMode="auto">
            <a:xfrm>
              <a:off x="3571" y="2909"/>
              <a:ext cx="174" cy="510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215" name="Oval 18"/>
            <p:cNvSpPr>
              <a:spLocks noChangeArrowheads="1"/>
            </p:cNvSpPr>
            <p:nvPr/>
          </p:nvSpPr>
          <p:spPr bwMode="auto">
            <a:xfrm>
              <a:off x="4989" y="2695"/>
              <a:ext cx="259" cy="1016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216" name="Freeform 19"/>
            <p:cNvSpPr>
              <a:spLocks/>
            </p:cNvSpPr>
            <p:nvPr/>
          </p:nvSpPr>
          <p:spPr bwMode="auto">
            <a:xfrm>
              <a:off x="3657" y="2664"/>
              <a:ext cx="1460" cy="245"/>
            </a:xfrm>
            <a:custGeom>
              <a:avLst/>
              <a:gdLst>
                <a:gd name="T0" fmla="*/ 0 w 1509"/>
                <a:gd name="T1" fmla="*/ 943 h 207"/>
                <a:gd name="T2" fmla="*/ 178 w 1509"/>
                <a:gd name="T3" fmla="*/ 569 h 207"/>
                <a:gd name="T4" fmla="*/ 393 w 1509"/>
                <a:gd name="T5" fmla="*/ 270 h 207"/>
                <a:gd name="T6" fmla="*/ 586 w 1509"/>
                <a:gd name="T7" fmla="*/ 102 h 207"/>
                <a:gd name="T8" fmla="*/ 861 w 1509"/>
                <a:gd name="T9" fmla="*/ 1 h 207"/>
                <a:gd name="T10" fmla="*/ 1121 w 1509"/>
                <a:gd name="T11" fmla="*/ 71 h 2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9"/>
                <a:gd name="T19" fmla="*/ 0 h 207"/>
                <a:gd name="T20" fmla="*/ 1509 w 1509"/>
                <a:gd name="T21" fmla="*/ 207 h 2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9" h="207">
                  <a:moveTo>
                    <a:pt x="0" y="207"/>
                  </a:moveTo>
                  <a:cubicBezTo>
                    <a:pt x="40" y="193"/>
                    <a:pt x="152" y="149"/>
                    <a:pt x="240" y="125"/>
                  </a:cubicBezTo>
                  <a:cubicBezTo>
                    <a:pt x="328" y="101"/>
                    <a:pt x="439" y="77"/>
                    <a:pt x="530" y="60"/>
                  </a:cubicBezTo>
                  <a:cubicBezTo>
                    <a:pt x="621" y="43"/>
                    <a:pt x="684" y="32"/>
                    <a:pt x="789" y="22"/>
                  </a:cubicBezTo>
                  <a:cubicBezTo>
                    <a:pt x="894" y="12"/>
                    <a:pt x="1039" y="2"/>
                    <a:pt x="1159" y="1"/>
                  </a:cubicBezTo>
                  <a:cubicBezTo>
                    <a:pt x="1279" y="0"/>
                    <a:pt x="1436" y="12"/>
                    <a:pt x="1509" y="15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Freeform 20"/>
            <p:cNvSpPr>
              <a:spLocks/>
            </p:cNvSpPr>
            <p:nvPr/>
          </p:nvSpPr>
          <p:spPr bwMode="auto">
            <a:xfrm>
              <a:off x="3650" y="3420"/>
              <a:ext cx="1461" cy="291"/>
            </a:xfrm>
            <a:custGeom>
              <a:avLst/>
              <a:gdLst>
                <a:gd name="T0" fmla="*/ 0 w 1509"/>
                <a:gd name="T1" fmla="*/ 0 h 247"/>
                <a:gd name="T2" fmla="*/ 388 w 1509"/>
                <a:gd name="T3" fmla="*/ 421 h 247"/>
                <a:gd name="T4" fmla="*/ 1128 w 1509"/>
                <a:gd name="T5" fmla="*/ 1082 h 247"/>
                <a:gd name="T6" fmla="*/ 0 60000 65536"/>
                <a:gd name="T7" fmla="*/ 0 60000 65536"/>
                <a:gd name="T8" fmla="*/ 0 60000 65536"/>
                <a:gd name="T9" fmla="*/ 0 w 1509"/>
                <a:gd name="T10" fmla="*/ 0 h 247"/>
                <a:gd name="T11" fmla="*/ 1509 w 1509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9" h="247">
                  <a:moveTo>
                    <a:pt x="0" y="0"/>
                  </a:moveTo>
                  <a:cubicBezTo>
                    <a:pt x="87" y="16"/>
                    <a:pt x="270" y="55"/>
                    <a:pt x="521" y="96"/>
                  </a:cubicBezTo>
                  <a:cubicBezTo>
                    <a:pt x="772" y="137"/>
                    <a:pt x="1303" y="216"/>
                    <a:pt x="1509" y="247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21"/>
            <p:cNvSpPr>
              <a:spLocks noChangeShapeType="1"/>
            </p:cNvSpPr>
            <p:nvPr/>
          </p:nvSpPr>
          <p:spPr bwMode="auto">
            <a:xfrm>
              <a:off x="5050" y="3210"/>
              <a:ext cx="367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9" name="Object 22"/>
            <p:cNvGraphicFramePr>
              <a:graphicFrameLocks noChangeAspect="1"/>
            </p:cNvGraphicFramePr>
            <p:nvPr/>
          </p:nvGraphicFramePr>
          <p:xfrm>
            <a:off x="5299" y="2992"/>
            <a:ext cx="13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3" name="Equation" r:id="rId14" imgW="165028" imgH="228501" progId="Equation.3">
                    <p:embed/>
                  </p:oleObj>
                </mc:Choice>
                <mc:Fallback>
                  <p:oleObj name="Equation" r:id="rId14" imgW="165028" imgH="22850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9" y="2992"/>
                          <a:ext cx="13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4" name="Group 23"/>
          <p:cNvGrpSpPr>
            <a:grpSpLocks/>
          </p:cNvGrpSpPr>
          <p:nvPr/>
        </p:nvGrpSpPr>
        <p:grpSpPr bwMode="auto">
          <a:xfrm>
            <a:off x="998538" y="685800"/>
            <a:ext cx="7078662" cy="641350"/>
            <a:chOff x="629" y="700"/>
            <a:chExt cx="4459" cy="404"/>
          </a:xfrm>
        </p:grpSpPr>
        <p:sp>
          <p:nvSpPr>
            <p:cNvPr id="8209" name="Text Box 24"/>
            <p:cNvSpPr txBox="1">
              <a:spLocks noChangeArrowheads="1"/>
            </p:cNvSpPr>
            <p:nvPr/>
          </p:nvSpPr>
          <p:spPr bwMode="auto">
            <a:xfrm>
              <a:off x="2367" y="757"/>
              <a:ext cx="27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该点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正</a:t>
              </a: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</a:rPr>
                <a:t>电荷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运动方向</a:t>
              </a:r>
            </a:p>
          </p:txBody>
        </p:sp>
        <p:graphicFrame>
          <p:nvGraphicFramePr>
            <p:cNvPr id="8210" name="Object 25"/>
            <p:cNvGraphicFramePr>
              <a:graphicFrameLocks noChangeAspect="1"/>
            </p:cNvGraphicFramePr>
            <p:nvPr/>
          </p:nvGraphicFramePr>
          <p:xfrm>
            <a:off x="1743" y="700"/>
            <a:ext cx="335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4" name="公式" r:id="rId16" imgW="139579" imgH="215713" progId="Equation.3">
                    <p:embed/>
                  </p:oleObj>
                </mc:Choice>
                <mc:Fallback>
                  <p:oleObj name="公式" r:id="rId16" imgW="139579" imgH="2157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" y="700"/>
                          <a:ext cx="335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1" name="Line 26"/>
            <p:cNvSpPr>
              <a:spLocks noChangeShapeType="1"/>
            </p:cNvSpPr>
            <p:nvPr/>
          </p:nvSpPr>
          <p:spPr bwMode="auto">
            <a:xfrm>
              <a:off x="2031" y="940"/>
              <a:ext cx="336" cy="0"/>
            </a:xfrm>
            <a:prstGeom prst="line">
              <a:avLst/>
            </a:prstGeom>
            <a:noFill/>
            <a:ln w="412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Text Box 27"/>
            <p:cNvSpPr txBox="1">
              <a:spLocks noChangeArrowheads="1"/>
            </p:cNvSpPr>
            <p:nvPr/>
          </p:nvSpPr>
          <p:spPr bwMode="auto">
            <a:xfrm>
              <a:off x="629" y="776"/>
              <a:ext cx="16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方向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规定：</a:t>
              </a:r>
            </a:p>
          </p:txBody>
        </p:sp>
      </p:grpSp>
      <p:sp>
        <p:nvSpPr>
          <p:cNvPr id="2066" name="Text Box 28"/>
          <p:cNvSpPr txBox="1">
            <a:spLocks noChangeArrowheads="1"/>
          </p:cNvSpPr>
          <p:nvPr/>
        </p:nvSpPr>
        <p:spPr bwMode="auto">
          <a:xfrm>
            <a:off x="974725" y="1295400"/>
            <a:ext cx="7635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大小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规定：等于在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单位时间内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过该点附近垂直于正电荷运动方向的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单位面积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的电荷</a:t>
            </a:r>
          </a:p>
        </p:txBody>
      </p:sp>
      <p:graphicFrame>
        <p:nvGraphicFramePr>
          <p:cNvPr id="2053" name="Object 29"/>
          <p:cNvGraphicFramePr>
            <a:graphicFrameLocks noChangeAspect="1"/>
          </p:cNvGraphicFramePr>
          <p:nvPr/>
        </p:nvGraphicFramePr>
        <p:xfrm>
          <a:off x="2743200" y="2209800"/>
          <a:ext cx="2362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公式" r:id="rId17" imgW="634725" imgH="228501" progId="Equation.3">
                  <p:embed/>
                </p:oleObj>
              </mc:Choice>
              <mc:Fallback>
                <p:oleObj name="公式" r:id="rId17" imgW="634725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2362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0" y="4957763"/>
            <a:ext cx="8915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0" dirty="0" smtClean="0">
                <a:solidFill>
                  <a:srgbClr val="0033CC"/>
                </a:solidFill>
                <a:latin typeface="+mj-lt"/>
              </a:rPr>
              <a:t>在大块导体中每个点</a:t>
            </a:r>
            <a:r>
              <a:rPr lang="en-US" altLang="zh-CN" sz="2400" b="0" i="1" dirty="0" smtClean="0">
                <a:solidFill>
                  <a:srgbClr val="0033CC"/>
                </a:solidFill>
                <a:latin typeface="+mj-lt"/>
              </a:rPr>
              <a:t>j</a:t>
            </a:r>
            <a:r>
              <a:rPr lang="zh-CN" altLang="en-US" sz="2400" b="0" dirty="0" smtClean="0">
                <a:solidFill>
                  <a:srgbClr val="0033CC"/>
                </a:solidFill>
                <a:latin typeface="+mj-lt"/>
              </a:rPr>
              <a:t>有不同的取值和方向，这就构成了一个</a:t>
            </a:r>
            <a:r>
              <a:rPr lang="zh-CN" altLang="en-US" sz="2400" dirty="0" smtClean="0">
                <a:solidFill>
                  <a:srgbClr val="0033CC"/>
                </a:solidFill>
                <a:latin typeface="+mj-lt"/>
              </a:rPr>
              <a:t>矢量场</a:t>
            </a:r>
            <a:r>
              <a:rPr lang="zh-CN" altLang="en-US" sz="2400" b="0" dirty="0" smtClean="0">
                <a:solidFill>
                  <a:srgbClr val="0033CC"/>
                </a:solidFill>
                <a:latin typeface="+mj-lt"/>
              </a:rPr>
              <a:t>，即电流场！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0" y="5297488"/>
            <a:ext cx="8640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439863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0" dirty="0" smtClean="0">
                <a:solidFill>
                  <a:srgbClr val="C00000"/>
                </a:solidFill>
              </a:rPr>
              <a:t>        电流密度</a:t>
            </a:r>
            <a:r>
              <a:rPr lang="en-US" altLang="zh-CN" sz="2400" b="0" i="1" dirty="0" smtClean="0">
                <a:solidFill>
                  <a:srgbClr val="C00000"/>
                </a:solidFill>
                <a:latin typeface="+mj-lt"/>
              </a:rPr>
              <a:t>j</a:t>
            </a:r>
            <a:r>
              <a:rPr lang="zh-CN" altLang="en-US" sz="2400" b="0" dirty="0" smtClean="0">
                <a:solidFill>
                  <a:srgbClr val="C00000"/>
                </a:solidFill>
              </a:rPr>
              <a:t>和电流</a:t>
            </a:r>
            <a:r>
              <a:rPr lang="en-US" altLang="zh-CN" sz="2400" b="0" i="1" dirty="0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zh-CN" altLang="en-US" sz="2400" b="0" dirty="0" smtClean="0">
                <a:solidFill>
                  <a:srgbClr val="C00000"/>
                </a:solidFill>
              </a:rPr>
              <a:t>的关系，就是一个矢量场和它的通量的关系。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323E1-7A40-4461-A5E4-C0DEEEDDFF92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800" b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28600"/>
            <a:ext cx="8077200" cy="24384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dirty="0" smtClean="0">
                <a:solidFill>
                  <a:srgbClr val="792B25"/>
                </a:solidFill>
                <a:latin typeface="宋体" panose="02010600030101010101" pitchFamily="2" charset="-122"/>
              </a:rPr>
              <a:t>1] (P308)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铜（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Ar</a:t>
            </a:r>
            <a:r>
              <a:rPr lang="en-US" altLang="zh-CN" sz="2800" dirty="0" smtClean="0"/>
              <a:t>].3d</a:t>
            </a:r>
            <a:r>
              <a:rPr lang="en-US" altLang="zh-CN" sz="2800" baseline="30000" dirty="0" smtClean="0"/>
              <a:t>10</a:t>
            </a:r>
            <a:r>
              <a:rPr lang="en-US" altLang="zh-CN" sz="2800" dirty="0" smtClean="0"/>
              <a:t>.4s</a:t>
            </a:r>
            <a:r>
              <a:rPr lang="en-US" altLang="zh-CN" sz="2800" baseline="30000" dirty="0" smtClean="0"/>
              <a:t>1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每立方米含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8.5х10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个原子，通常情况下每个原子提供一个自由电子，当流过铜导线截面的电流密度为</a:t>
            </a:r>
            <a:r>
              <a:rPr lang="en-US" altLang="zh-CN" sz="28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安培</a:t>
            </a:r>
            <a:r>
              <a:rPr lang="en-US" altLang="zh-CN" sz="28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毫米</a:t>
            </a:r>
            <a:r>
              <a:rPr lang="en-US" altLang="zh-CN" sz="2800" baseline="300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时，求</a:t>
            </a:r>
            <a:r>
              <a:rPr lang="zh-CN" altLang="en-US" sz="28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自由电子的平均漂移速度。</a:t>
            </a:r>
            <a:endParaRPr lang="zh-CN" altLang="en-US" sz="2800" dirty="0" smtClean="0">
              <a:solidFill>
                <a:srgbClr val="0033CC"/>
              </a:solidFill>
              <a:latin typeface="Dutch766 BT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3667125"/>
            <a:ext cx="8458200" cy="2200275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 b="0" i="1" smtClean="0">
                <a:latin typeface="Times New Roman" panose="02020603050405020304" pitchFamily="18" charset="0"/>
              </a:rPr>
              <a:t>             v </a:t>
            </a:r>
            <a:r>
              <a:rPr lang="en-US" altLang="zh-CN" sz="2800" b="0" smtClean="0">
                <a:latin typeface="AmeriGarmnd BT"/>
              </a:rPr>
              <a:t>= 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j </a:t>
            </a:r>
            <a:r>
              <a:rPr lang="en-US" altLang="zh-CN" sz="2800" b="0" i="1" smtClean="0">
                <a:latin typeface="宋体" panose="02010600030101010101" pitchFamily="2" charset="-122"/>
              </a:rPr>
              <a:t>/</a:t>
            </a:r>
            <a:r>
              <a:rPr lang="en-US" altLang="zh-CN" sz="2800" b="0" smtClean="0">
                <a:latin typeface="宋体" panose="02010600030101010101" pitchFamily="2" charset="-122"/>
              </a:rPr>
              <a:t> </a:t>
            </a:r>
            <a:r>
              <a:rPr lang="en-US" altLang="zh-CN" sz="2800" b="0" i="1" smtClean="0">
                <a:latin typeface="Times New Roman" panose="02020603050405020304" pitchFamily="18" charset="0"/>
              </a:rPr>
              <a:t>ne</a:t>
            </a:r>
            <a:r>
              <a:rPr lang="en-US" altLang="zh-CN" sz="2800" i="1" smtClean="0">
                <a:latin typeface="Times New Roman" panose="02020603050405020304" pitchFamily="18" charset="0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≈ 7.4×10</a:t>
            </a:r>
            <a:r>
              <a:rPr lang="en-US" altLang="zh-CN" sz="2800" baseline="30000" smtClean="0">
                <a:latin typeface="宋体" panose="02010600030101010101" pitchFamily="2" charset="-122"/>
              </a:rPr>
              <a:t>-3</a:t>
            </a:r>
            <a:r>
              <a:rPr lang="zh-CN" altLang="en-US" sz="2800" smtClean="0">
                <a:latin typeface="宋体" panose="02010600030101010101" pitchFamily="2" charset="-122"/>
              </a:rPr>
              <a:t>米</a:t>
            </a:r>
            <a:r>
              <a:rPr lang="en-US" altLang="zh-CN" sz="2800" smtClean="0">
                <a:latin typeface="宋体" panose="02010600030101010101" pitchFamily="2" charset="-122"/>
              </a:rPr>
              <a:t>/</a:t>
            </a:r>
            <a:r>
              <a:rPr lang="zh-CN" altLang="en-US" sz="2800" smtClean="0">
                <a:latin typeface="宋体" panose="02010600030101010101" pitchFamily="2" charset="-122"/>
              </a:rPr>
              <a:t>秒</a:t>
            </a:r>
            <a:endParaRPr lang="zh-CN" altLang="en-US" sz="2800" smtClean="0">
              <a:latin typeface="Dutch766 BT"/>
            </a:endParaRP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可见，金属导体内自由电子的</a:t>
            </a:r>
            <a:r>
              <a:rPr lang="zh-CN" altLang="en-US" sz="2800" smtClean="0">
                <a:solidFill>
                  <a:srgbClr val="792B25"/>
                </a:solidFill>
                <a:latin typeface="宋体" panose="02010600030101010101" pitchFamily="2" charset="-122"/>
              </a:rPr>
              <a:t>漂移</a:t>
            </a:r>
            <a:r>
              <a:rPr lang="zh-CN" altLang="en-US" sz="2800" smtClean="0">
                <a:latin typeface="宋体" panose="02010600030101010101" pitchFamily="2" charset="-122"/>
              </a:rPr>
              <a:t>速度是很低的。            </a:t>
            </a:r>
            <a:endParaRPr lang="zh-CN" altLang="en-US" sz="280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Object 29"/>
          <p:cNvGraphicFramePr>
            <a:graphicFrameLocks noChangeAspect="1"/>
          </p:cNvGraphicFramePr>
          <p:nvPr/>
        </p:nvGraphicFramePr>
        <p:xfrm>
          <a:off x="2590800" y="2743200"/>
          <a:ext cx="2362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4" imgW="634725" imgH="228501" progId="Equation.3">
                  <p:embed/>
                </p:oleObj>
              </mc:Choice>
              <mc:Fallback>
                <p:oleObj name="公式" r:id="rId4" imgW="634725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0"/>
                        <a:ext cx="2362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矩形 1"/>
          <p:cNvSpPr>
            <a:spLocks noChangeArrowheads="1"/>
          </p:cNvSpPr>
          <p:nvPr/>
        </p:nvSpPr>
        <p:spPr bwMode="auto">
          <a:xfrm>
            <a:off x="211138" y="2709863"/>
            <a:ext cx="12366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1800">
                <a:solidFill>
                  <a:srgbClr val="0066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180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1800">
                <a:latin typeface="宋体" panose="02010600030101010101" pitchFamily="2" charset="-122"/>
              </a:rPr>
              <a:t>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29600" y="5951220"/>
            <a:ext cx="838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607A4-53B3-4ED5-AACB-AF29DF0178EB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800" b="0" dirty="0" smtClean="0"/>
          </a:p>
        </p:txBody>
      </p:sp>
      <p:grpSp>
        <p:nvGrpSpPr>
          <p:cNvPr id="3084" name="Group 2"/>
          <p:cNvGrpSpPr>
            <a:grpSpLocks/>
          </p:cNvGrpSpPr>
          <p:nvPr/>
        </p:nvGrpSpPr>
        <p:grpSpPr bwMode="auto">
          <a:xfrm>
            <a:off x="-19050" y="4568825"/>
            <a:ext cx="5162550" cy="854075"/>
            <a:chOff x="229" y="2638"/>
            <a:chExt cx="3211" cy="490"/>
          </a:xfrm>
        </p:grpSpPr>
        <p:graphicFrame>
          <p:nvGraphicFramePr>
            <p:cNvPr id="10301" name="Object 3"/>
            <p:cNvGraphicFramePr>
              <a:graphicFrameLocks noChangeAspect="1"/>
            </p:cNvGraphicFramePr>
            <p:nvPr/>
          </p:nvGraphicFramePr>
          <p:xfrm>
            <a:off x="2084" y="2638"/>
            <a:ext cx="1356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5" name="Equation" r:id="rId3" imgW="1155700" imgH="431800" progId="Equation.3">
                    <p:embed/>
                  </p:oleObj>
                </mc:Choice>
                <mc:Fallback>
                  <p:oleObj name="Equation" r:id="rId3" imgW="1155700" imgH="431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2638"/>
                          <a:ext cx="1356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2" name="Rectangle 4"/>
            <p:cNvSpPr>
              <a:spLocks noChangeArrowheads="1"/>
            </p:cNvSpPr>
            <p:nvPr/>
          </p:nvSpPr>
          <p:spPr bwMode="auto">
            <a:xfrm>
              <a:off x="229" y="2708"/>
              <a:ext cx="19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恒定电流（条件） </a:t>
              </a:r>
            </a:p>
          </p:txBody>
        </p:sp>
      </p:grp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04800" y="5410200"/>
          <a:ext cx="2438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Microsoft 公式 3.0" r:id="rId5" imgW="964781" imgH="215806" progId="Equation.3">
                  <p:embed/>
                </p:oleObj>
              </mc:Choice>
              <mc:Fallback>
                <p:oleObj name="Microsoft 公式 3.0" r:id="rId5" imgW="964781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2438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550561"/>
              </p:ext>
            </p:extLst>
          </p:nvPr>
        </p:nvGraphicFramePr>
        <p:xfrm>
          <a:off x="2046287" y="1266825"/>
          <a:ext cx="29067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name="公式" r:id="rId7" imgW="965200" imgH="393700" progId="Equation.3">
                  <p:embed/>
                </p:oleObj>
              </mc:Choice>
              <mc:Fallback>
                <p:oleObj name="公式" r:id="rId7" imgW="9652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7" y="1266825"/>
                        <a:ext cx="29067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148431" y="406082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三    稳恒电流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(P73)</a:t>
            </a:r>
          </a:p>
        </p:txBody>
      </p: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5715000" y="838200"/>
            <a:ext cx="3009900" cy="4114800"/>
            <a:chOff x="3504" y="1152"/>
            <a:chExt cx="1896" cy="2592"/>
          </a:xfrm>
        </p:grpSpPr>
        <p:sp>
          <p:nvSpPr>
            <p:cNvPr id="10298" name="Rectangle 9"/>
            <p:cNvSpPr>
              <a:spLocks noChangeArrowheads="1"/>
            </p:cNvSpPr>
            <p:nvPr/>
          </p:nvSpPr>
          <p:spPr bwMode="auto">
            <a:xfrm>
              <a:off x="3504" y="1152"/>
              <a:ext cx="1896" cy="25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99" name="Freeform 10"/>
            <p:cNvSpPr>
              <a:spLocks/>
            </p:cNvSpPr>
            <p:nvPr/>
          </p:nvSpPr>
          <p:spPr bwMode="auto">
            <a:xfrm>
              <a:off x="3699" y="1679"/>
              <a:ext cx="1160" cy="729"/>
            </a:xfrm>
            <a:custGeom>
              <a:avLst/>
              <a:gdLst>
                <a:gd name="T0" fmla="*/ 64 w 1160"/>
                <a:gd name="T1" fmla="*/ 200 h 752"/>
                <a:gd name="T2" fmla="*/ 304 w 1160"/>
                <a:gd name="T3" fmla="*/ 54 h 752"/>
                <a:gd name="T4" fmla="*/ 736 w 1160"/>
                <a:gd name="T5" fmla="*/ 16 h 752"/>
                <a:gd name="T6" fmla="*/ 1024 w 1160"/>
                <a:gd name="T7" fmla="*/ 164 h 752"/>
                <a:gd name="T8" fmla="*/ 1072 w 1160"/>
                <a:gd name="T9" fmla="*/ 344 h 752"/>
                <a:gd name="T10" fmla="*/ 1072 w 1160"/>
                <a:gd name="T11" fmla="*/ 526 h 752"/>
                <a:gd name="T12" fmla="*/ 544 w 1160"/>
                <a:gd name="T13" fmla="*/ 563 h 752"/>
                <a:gd name="T14" fmla="*/ 160 w 1160"/>
                <a:gd name="T15" fmla="*/ 491 h 752"/>
                <a:gd name="T16" fmla="*/ 16 w 1160"/>
                <a:gd name="T17" fmla="*/ 344 h 752"/>
                <a:gd name="T18" fmla="*/ 64 w 1160"/>
                <a:gd name="T19" fmla="*/ 200 h 7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0"/>
                <a:gd name="T31" fmla="*/ 0 h 752"/>
                <a:gd name="T32" fmla="*/ 1160 w 1160"/>
                <a:gd name="T33" fmla="*/ 752 h 7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0" h="752">
                  <a:moveTo>
                    <a:pt x="64" y="264"/>
                  </a:moveTo>
                  <a:cubicBezTo>
                    <a:pt x="112" y="200"/>
                    <a:pt x="192" y="112"/>
                    <a:pt x="304" y="72"/>
                  </a:cubicBezTo>
                  <a:cubicBezTo>
                    <a:pt x="416" y="32"/>
                    <a:pt x="616" y="0"/>
                    <a:pt x="736" y="24"/>
                  </a:cubicBezTo>
                  <a:cubicBezTo>
                    <a:pt x="856" y="48"/>
                    <a:pt x="968" y="144"/>
                    <a:pt x="1024" y="216"/>
                  </a:cubicBezTo>
                  <a:cubicBezTo>
                    <a:pt x="1080" y="288"/>
                    <a:pt x="1064" y="376"/>
                    <a:pt x="1072" y="456"/>
                  </a:cubicBezTo>
                  <a:cubicBezTo>
                    <a:pt x="1080" y="536"/>
                    <a:pt x="1160" y="648"/>
                    <a:pt x="1072" y="696"/>
                  </a:cubicBezTo>
                  <a:cubicBezTo>
                    <a:pt x="984" y="744"/>
                    <a:pt x="696" y="752"/>
                    <a:pt x="544" y="744"/>
                  </a:cubicBezTo>
                  <a:cubicBezTo>
                    <a:pt x="392" y="736"/>
                    <a:pt x="248" y="696"/>
                    <a:pt x="160" y="648"/>
                  </a:cubicBezTo>
                  <a:cubicBezTo>
                    <a:pt x="72" y="600"/>
                    <a:pt x="32" y="520"/>
                    <a:pt x="16" y="456"/>
                  </a:cubicBezTo>
                  <a:cubicBezTo>
                    <a:pt x="0" y="392"/>
                    <a:pt x="16" y="328"/>
                    <a:pt x="64" y="26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rgbClr val="A6E723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300" name="Object 11"/>
            <p:cNvGraphicFramePr>
              <a:graphicFrameLocks noChangeAspect="1"/>
            </p:cNvGraphicFramePr>
            <p:nvPr/>
          </p:nvGraphicFramePr>
          <p:xfrm>
            <a:off x="3843" y="1912"/>
            <a:ext cx="21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" name="Equation" r:id="rId9" imgW="190417" imgH="241195" progId="Equation.3">
                    <p:embed/>
                  </p:oleObj>
                </mc:Choice>
                <mc:Fallback>
                  <p:oleObj name="Equation" r:id="rId9" imgW="190417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" y="1912"/>
                          <a:ext cx="21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100000">
                                    <a:srgbClr val="98D818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8" name="Group 12"/>
          <p:cNvGrpSpPr>
            <a:grpSpLocks/>
          </p:cNvGrpSpPr>
          <p:nvPr/>
        </p:nvGrpSpPr>
        <p:grpSpPr bwMode="auto">
          <a:xfrm>
            <a:off x="7167563" y="914400"/>
            <a:ext cx="1519237" cy="1298575"/>
            <a:chOff x="4419" y="864"/>
            <a:chExt cx="957" cy="818"/>
          </a:xfrm>
        </p:grpSpPr>
        <p:sp>
          <p:nvSpPr>
            <p:cNvPr id="10293" name="Oval 13" descr="小纸屑"/>
            <p:cNvSpPr>
              <a:spLocks noChangeArrowheads="1"/>
            </p:cNvSpPr>
            <p:nvPr/>
          </p:nvSpPr>
          <p:spPr bwMode="auto">
            <a:xfrm rot="1290086">
              <a:off x="4419" y="1538"/>
              <a:ext cx="240" cy="144"/>
            </a:xfrm>
            <a:prstGeom prst="ellipse">
              <a:avLst/>
            </a:prstGeom>
            <a:blipFill dpi="0" rotWithShape="0">
              <a:blip r:embed="rId11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94" name="Line 14"/>
            <p:cNvSpPr>
              <a:spLocks noChangeShapeType="1"/>
            </p:cNvSpPr>
            <p:nvPr/>
          </p:nvSpPr>
          <p:spPr bwMode="auto">
            <a:xfrm flipV="1">
              <a:off x="4515" y="1231"/>
              <a:ext cx="240" cy="40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Line 15"/>
            <p:cNvSpPr>
              <a:spLocks noChangeShapeType="1"/>
            </p:cNvSpPr>
            <p:nvPr/>
          </p:nvSpPr>
          <p:spPr bwMode="auto">
            <a:xfrm flipV="1">
              <a:off x="4515" y="1394"/>
              <a:ext cx="57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96" name="Object 16"/>
            <p:cNvGraphicFramePr>
              <a:graphicFrameLocks noChangeAspect="1"/>
            </p:cNvGraphicFramePr>
            <p:nvPr/>
          </p:nvGraphicFramePr>
          <p:xfrm>
            <a:off x="4608" y="864"/>
            <a:ext cx="35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9" name="Equation" r:id="rId12" imgW="228501" imgH="215806" progId="Equation.3">
                    <p:embed/>
                  </p:oleObj>
                </mc:Choice>
                <mc:Fallback>
                  <p:oleObj name="Equation" r:id="rId12" imgW="228501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864"/>
                          <a:ext cx="35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7" name="Object 17"/>
            <p:cNvGraphicFramePr>
              <a:graphicFrameLocks noChangeAspect="1"/>
            </p:cNvGraphicFramePr>
            <p:nvPr/>
          </p:nvGraphicFramePr>
          <p:xfrm>
            <a:off x="5091" y="1168"/>
            <a:ext cx="285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0" name="公式" r:id="rId14" imgW="139579" imgH="215713" progId="Equation.3">
                    <p:embed/>
                  </p:oleObj>
                </mc:Choice>
                <mc:Fallback>
                  <p:oleObj name="公式" r:id="rId14" imgW="139579" imgH="21571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1168"/>
                          <a:ext cx="285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9" name="Group 18"/>
          <p:cNvGrpSpPr>
            <a:grpSpLocks/>
          </p:cNvGrpSpPr>
          <p:nvPr/>
        </p:nvGrpSpPr>
        <p:grpSpPr bwMode="auto">
          <a:xfrm>
            <a:off x="5867400" y="3124200"/>
            <a:ext cx="2863850" cy="1585913"/>
            <a:chOff x="3600" y="2592"/>
            <a:chExt cx="1804" cy="999"/>
          </a:xfrm>
        </p:grpSpPr>
        <p:sp>
          <p:nvSpPr>
            <p:cNvPr id="10282" name="Oval 19"/>
            <p:cNvSpPr>
              <a:spLocks noChangeArrowheads="1"/>
            </p:cNvSpPr>
            <p:nvPr/>
          </p:nvSpPr>
          <p:spPr bwMode="auto">
            <a:xfrm>
              <a:off x="3984" y="2688"/>
              <a:ext cx="1056" cy="67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83" name="Text Box 20"/>
            <p:cNvSpPr txBox="1">
              <a:spLocks noChangeArrowheads="1"/>
            </p:cNvSpPr>
            <p:nvPr/>
          </p:nvSpPr>
          <p:spPr bwMode="auto">
            <a:xfrm>
              <a:off x="4560" y="326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284" name="Freeform 21"/>
            <p:cNvSpPr>
              <a:spLocks/>
            </p:cNvSpPr>
            <p:nvPr/>
          </p:nvSpPr>
          <p:spPr bwMode="auto">
            <a:xfrm>
              <a:off x="3645" y="2688"/>
              <a:ext cx="1519" cy="288"/>
            </a:xfrm>
            <a:custGeom>
              <a:avLst/>
              <a:gdLst>
                <a:gd name="T0" fmla="*/ 0 w 1608"/>
                <a:gd name="T1" fmla="*/ 288 h 288"/>
                <a:gd name="T2" fmla="*/ 806 w 1608"/>
                <a:gd name="T3" fmla="*/ 48 h 288"/>
                <a:gd name="T4" fmla="*/ 948 w 1608"/>
                <a:gd name="T5" fmla="*/ 0 h 288"/>
                <a:gd name="T6" fmla="*/ 0 60000 65536"/>
                <a:gd name="T7" fmla="*/ 0 60000 65536"/>
                <a:gd name="T8" fmla="*/ 0 60000 65536"/>
                <a:gd name="T9" fmla="*/ 0 w 1608"/>
                <a:gd name="T10" fmla="*/ 0 h 288"/>
                <a:gd name="T11" fmla="*/ 1608 w 160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8" h="288">
                  <a:moveTo>
                    <a:pt x="0" y="288"/>
                  </a:moveTo>
                  <a:cubicBezTo>
                    <a:pt x="540" y="192"/>
                    <a:pt x="1080" y="96"/>
                    <a:pt x="1344" y="48"/>
                  </a:cubicBezTo>
                  <a:cubicBezTo>
                    <a:pt x="1608" y="0"/>
                    <a:pt x="1596" y="0"/>
                    <a:pt x="158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Freeform 22"/>
            <p:cNvSpPr>
              <a:spLocks/>
            </p:cNvSpPr>
            <p:nvPr/>
          </p:nvSpPr>
          <p:spPr bwMode="auto">
            <a:xfrm>
              <a:off x="3696" y="3024"/>
              <a:ext cx="1541" cy="256"/>
            </a:xfrm>
            <a:custGeom>
              <a:avLst/>
              <a:gdLst>
                <a:gd name="T0" fmla="*/ 0 w 1632"/>
                <a:gd name="T1" fmla="*/ 160 h 256"/>
                <a:gd name="T2" fmla="*/ 430 w 1632"/>
                <a:gd name="T3" fmla="*/ 16 h 256"/>
                <a:gd name="T4" fmla="*/ 974 w 1632"/>
                <a:gd name="T5" fmla="*/ 256 h 256"/>
                <a:gd name="T6" fmla="*/ 0 60000 65536"/>
                <a:gd name="T7" fmla="*/ 0 60000 65536"/>
                <a:gd name="T8" fmla="*/ 0 60000 65536"/>
                <a:gd name="T9" fmla="*/ 0 w 1632"/>
                <a:gd name="T10" fmla="*/ 0 h 256"/>
                <a:gd name="T11" fmla="*/ 1632 w 1632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256">
                  <a:moveTo>
                    <a:pt x="0" y="160"/>
                  </a:moveTo>
                  <a:cubicBezTo>
                    <a:pt x="224" y="80"/>
                    <a:pt x="448" y="0"/>
                    <a:pt x="720" y="16"/>
                  </a:cubicBezTo>
                  <a:cubicBezTo>
                    <a:pt x="992" y="32"/>
                    <a:pt x="1480" y="216"/>
                    <a:pt x="1632" y="2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Freeform 23"/>
            <p:cNvSpPr>
              <a:spLocks/>
            </p:cNvSpPr>
            <p:nvPr/>
          </p:nvSpPr>
          <p:spPr bwMode="auto">
            <a:xfrm>
              <a:off x="4469" y="2832"/>
              <a:ext cx="717" cy="288"/>
            </a:xfrm>
            <a:custGeom>
              <a:avLst/>
              <a:gdLst>
                <a:gd name="T0" fmla="*/ 422 w 760"/>
                <a:gd name="T1" fmla="*/ 0 h 288"/>
                <a:gd name="T2" fmla="*/ 52 w 760"/>
                <a:gd name="T3" fmla="*/ 96 h 288"/>
                <a:gd name="T4" fmla="*/ 109 w 760"/>
                <a:gd name="T5" fmla="*/ 144 h 288"/>
                <a:gd name="T6" fmla="*/ 450 w 760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0"/>
                <a:gd name="T13" fmla="*/ 0 h 288"/>
                <a:gd name="T14" fmla="*/ 760 w 76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0" h="288">
                  <a:moveTo>
                    <a:pt x="712" y="0"/>
                  </a:moveTo>
                  <a:cubicBezTo>
                    <a:pt x="444" y="36"/>
                    <a:pt x="176" y="72"/>
                    <a:pt x="88" y="96"/>
                  </a:cubicBezTo>
                  <a:cubicBezTo>
                    <a:pt x="0" y="120"/>
                    <a:pt x="72" y="112"/>
                    <a:pt x="184" y="144"/>
                  </a:cubicBezTo>
                  <a:cubicBezTo>
                    <a:pt x="296" y="176"/>
                    <a:pt x="528" y="232"/>
                    <a:pt x="760" y="2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Line 24"/>
            <p:cNvSpPr>
              <a:spLocks noChangeShapeType="1"/>
            </p:cNvSpPr>
            <p:nvPr/>
          </p:nvSpPr>
          <p:spPr bwMode="auto">
            <a:xfrm flipV="1">
              <a:off x="3793" y="2976"/>
              <a:ext cx="272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Line 25"/>
            <p:cNvSpPr>
              <a:spLocks noChangeShapeType="1"/>
            </p:cNvSpPr>
            <p:nvPr/>
          </p:nvSpPr>
          <p:spPr bwMode="auto">
            <a:xfrm flipV="1">
              <a:off x="4733" y="2784"/>
              <a:ext cx="272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9" name="Line 26"/>
            <p:cNvSpPr>
              <a:spLocks noChangeShapeType="1"/>
            </p:cNvSpPr>
            <p:nvPr/>
          </p:nvSpPr>
          <p:spPr bwMode="auto">
            <a:xfrm>
              <a:off x="4800" y="3072"/>
              <a:ext cx="272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Text Box 27"/>
            <p:cNvSpPr txBox="1">
              <a:spLocks noChangeArrowheads="1"/>
            </p:cNvSpPr>
            <p:nvPr/>
          </p:nvSpPr>
          <p:spPr bwMode="auto">
            <a:xfrm>
              <a:off x="3600" y="288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graphicFrame>
          <p:nvGraphicFramePr>
            <p:cNvPr id="10291" name="Object 28"/>
            <p:cNvGraphicFramePr>
              <a:graphicFrameLocks noChangeAspect="1"/>
            </p:cNvGraphicFramePr>
            <p:nvPr/>
          </p:nvGraphicFramePr>
          <p:xfrm>
            <a:off x="5184" y="2592"/>
            <a:ext cx="22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1" name="公式" r:id="rId16" imgW="139579" imgH="215713" progId="Equation.3">
                    <p:embed/>
                  </p:oleObj>
                </mc:Choice>
                <mc:Fallback>
                  <p:oleObj name="公式" r:id="rId16" imgW="139579" imgH="21571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592"/>
                          <a:ext cx="22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2" name="Object 29"/>
            <p:cNvGraphicFramePr>
              <a:graphicFrameLocks noChangeAspect="1"/>
            </p:cNvGraphicFramePr>
            <p:nvPr/>
          </p:nvGraphicFramePr>
          <p:xfrm>
            <a:off x="5141" y="3004"/>
            <a:ext cx="25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2" name="公式" r:id="rId18" imgW="164885" imgH="215619" progId="Equation.3">
                    <p:embed/>
                  </p:oleObj>
                </mc:Choice>
                <mc:Fallback>
                  <p:oleObj name="公式" r:id="rId18" imgW="164885" imgH="21561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" y="3004"/>
                          <a:ext cx="25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9" name="Group 30"/>
          <p:cNvGrpSpPr>
            <a:grpSpLocks/>
          </p:cNvGrpSpPr>
          <p:nvPr/>
        </p:nvGrpSpPr>
        <p:grpSpPr bwMode="auto">
          <a:xfrm>
            <a:off x="381000" y="2427288"/>
            <a:ext cx="5029200" cy="1382712"/>
            <a:chOff x="240" y="1728"/>
            <a:chExt cx="3168" cy="871"/>
          </a:xfrm>
        </p:grpSpPr>
        <p:graphicFrame>
          <p:nvGraphicFramePr>
            <p:cNvPr id="10280" name="Object 31"/>
            <p:cNvGraphicFramePr>
              <a:graphicFrameLocks noChangeAspect="1"/>
            </p:cNvGraphicFramePr>
            <p:nvPr/>
          </p:nvGraphicFramePr>
          <p:xfrm>
            <a:off x="2352" y="1728"/>
            <a:ext cx="1056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3" name="Equation" r:id="rId20" imgW="520474" imgH="393529" progId="Equation.3">
                    <p:embed/>
                  </p:oleObj>
                </mc:Choice>
                <mc:Fallback>
                  <p:oleObj name="Equation" r:id="rId20" imgW="520474" imgH="39352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728"/>
                          <a:ext cx="1056" cy="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Text Box 32"/>
            <p:cNvSpPr txBox="1">
              <a:spLocks noChangeArrowheads="1"/>
            </p:cNvSpPr>
            <p:nvPr/>
          </p:nvSpPr>
          <p:spPr bwMode="auto">
            <a:xfrm>
              <a:off x="240" y="1728"/>
              <a:ext cx="2064" cy="87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若闭合曲面 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S 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内的电荷不随时间而变化，有</a:t>
              </a:r>
            </a:p>
          </p:txBody>
        </p:sp>
      </p:grpSp>
      <p:sp>
        <p:nvSpPr>
          <p:cNvPr id="10251" name="Text Box 33"/>
          <p:cNvSpPr txBox="1">
            <a:spLocks noChangeArrowheads="1"/>
          </p:cNvSpPr>
          <p:nvPr/>
        </p:nvSpPr>
        <p:spPr bwMode="auto">
          <a:xfrm>
            <a:off x="304800" y="28733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单位时间内通过闭合曲面向外流出的电荷，等于此时间内闭合曲面里电荷的减少量 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00400" y="5284788"/>
            <a:ext cx="3886200" cy="1573212"/>
            <a:chOff x="3200400" y="5284788"/>
            <a:chExt cx="3886200" cy="1573212"/>
          </a:xfrm>
        </p:grpSpPr>
        <p:sp>
          <p:nvSpPr>
            <p:cNvPr id="1050677" name="Rectangle 53"/>
            <p:cNvSpPr>
              <a:spLocks noChangeArrowheads="1"/>
            </p:cNvSpPr>
            <p:nvPr/>
          </p:nvSpPr>
          <p:spPr bwMode="auto">
            <a:xfrm>
              <a:off x="3200400" y="5818188"/>
              <a:ext cx="303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581400" y="5284788"/>
              <a:ext cx="3505200" cy="1573212"/>
              <a:chOff x="3581400" y="5284788"/>
              <a:chExt cx="3505200" cy="1573212"/>
            </a:xfrm>
          </p:grpSpPr>
          <p:sp>
            <p:nvSpPr>
              <p:cNvPr id="1050658" name="Line 34"/>
              <p:cNvSpPr>
                <a:spLocks noChangeShapeType="1"/>
              </p:cNvSpPr>
              <p:nvPr/>
            </p:nvSpPr>
            <p:spPr bwMode="auto">
              <a:xfrm>
                <a:off x="3581400" y="6019800"/>
                <a:ext cx="990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59" name="Line 35"/>
              <p:cNvSpPr>
                <a:spLocks noChangeShapeType="1"/>
              </p:cNvSpPr>
              <p:nvPr/>
            </p:nvSpPr>
            <p:spPr bwMode="auto">
              <a:xfrm>
                <a:off x="6096000" y="6019800"/>
                <a:ext cx="990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60" name="Line 36"/>
              <p:cNvSpPr>
                <a:spLocks noChangeShapeType="1"/>
              </p:cNvSpPr>
              <p:nvPr/>
            </p:nvSpPr>
            <p:spPr bwMode="auto">
              <a:xfrm>
                <a:off x="4572000" y="5638800"/>
                <a:ext cx="0" cy="76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61" name="Line 37"/>
              <p:cNvSpPr>
                <a:spLocks noChangeShapeType="1"/>
              </p:cNvSpPr>
              <p:nvPr/>
            </p:nvSpPr>
            <p:spPr bwMode="auto">
              <a:xfrm>
                <a:off x="6096000" y="5638800"/>
                <a:ext cx="0" cy="76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62" name="Rectangle 38"/>
              <p:cNvSpPr>
                <a:spLocks noChangeArrowheads="1"/>
              </p:cNvSpPr>
              <p:nvPr/>
            </p:nvSpPr>
            <p:spPr bwMode="auto">
              <a:xfrm>
                <a:off x="5105400" y="5562600"/>
                <a:ext cx="457200" cy="152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50663" name="Rectangle 39"/>
              <p:cNvSpPr>
                <a:spLocks noChangeArrowheads="1"/>
              </p:cNvSpPr>
              <p:nvPr/>
            </p:nvSpPr>
            <p:spPr bwMode="auto">
              <a:xfrm>
                <a:off x="5105400" y="6324600"/>
                <a:ext cx="457200" cy="152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50664" name="Line 40"/>
              <p:cNvSpPr>
                <a:spLocks noChangeShapeType="1"/>
              </p:cNvSpPr>
              <p:nvPr/>
            </p:nvSpPr>
            <p:spPr bwMode="auto">
              <a:xfrm>
                <a:off x="4572000" y="56388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65" name="Line 41"/>
              <p:cNvSpPr>
                <a:spLocks noChangeShapeType="1"/>
              </p:cNvSpPr>
              <p:nvPr/>
            </p:nvSpPr>
            <p:spPr bwMode="auto">
              <a:xfrm>
                <a:off x="5562600" y="56388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66" name="Line 42"/>
              <p:cNvSpPr>
                <a:spLocks noChangeShapeType="1"/>
              </p:cNvSpPr>
              <p:nvPr/>
            </p:nvSpPr>
            <p:spPr bwMode="auto">
              <a:xfrm>
                <a:off x="4572000" y="64008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67" name="Line 43"/>
              <p:cNvSpPr>
                <a:spLocks noChangeShapeType="1"/>
              </p:cNvSpPr>
              <p:nvPr/>
            </p:nvSpPr>
            <p:spPr bwMode="auto">
              <a:xfrm>
                <a:off x="5562600" y="64008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68" name="Line 44"/>
              <p:cNvSpPr>
                <a:spLocks noChangeShapeType="1"/>
              </p:cNvSpPr>
              <p:nvPr/>
            </p:nvSpPr>
            <p:spPr bwMode="auto">
              <a:xfrm>
                <a:off x="3581400" y="6019800"/>
                <a:ext cx="0" cy="685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69" name="Line 45"/>
              <p:cNvSpPr>
                <a:spLocks noChangeShapeType="1"/>
              </p:cNvSpPr>
              <p:nvPr/>
            </p:nvSpPr>
            <p:spPr bwMode="auto">
              <a:xfrm>
                <a:off x="7086600" y="6019800"/>
                <a:ext cx="0" cy="685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70" name="Line 46"/>
              <p:cNvSpPr>
                <a:spLocks noChangeShapeType="1"/>
              </p:cNvSpPr>
              <p:nvPr/>
            </p:nvSpPr>
            <p:spPr bwMode="auto">
              <a:xfrm>
                <a:off x="3581400" y="6705600"/>
                <a:ext cx="2895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71" name="Line 47"/>
              <p:cNvSpPr>
                <a:spLocks noChangeShapeType="1"/>
              </p:cNvSpPr>
              <p:nvPr/>
            </p:nvSpPr>
            <p:spPr bwMode="auto">
              <a:xfrm>
                <a:off x="6629400" y="67056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72" name="Line 48"/>
              <p:cNvSpPr>
                <a:spLocks noChangeShapeType="1"/>
              </p:cNvSpPr>
              <p:nvPr/>
            </p:nvSpPr>
            <p:spPr bwMode="auto">
              <a:xfrm>
                <a:off x="6477000" y="6553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73" name="Line 49"/>
              <p:cNvSpPr>
                <a:spLocks noChangeShapeType="1"/>
              </p:cNvSpPr>
              <p:nvPr/>
            </p:nvSpPr>
            <p:spPr bwMode="auto">
              <a:xfrm>
                <a:off x="6629400" y="6629400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74" name="Line 50"/>
              <p:cNvSpPr>
                <a:spLocks noChangeShapeType="1"/>
              </p:cNvSpPr>
              <p:nvPr/>
            </p:nvSpPr>
            <p:spPr bwMode="auto">
              <a:xfrm>
                <a:off x="3581400" y="6019800"/>
                <a:ext cx="3810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75" name="Line 51"/>
              <p:cNvSpPr>
                <a:spLocks noChangeShapeType="1"/>
              </p:cNvSpPr>
              <p:nvPr/>
            </p:nvSpPr>
            <p:spPr bwMode="auto">
              <a:xfrm>
                <a:off x="4572000" y="5638800"/>
                <a:ext cx="3810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76" name="Line 52"/>
              <p:cNvSpPr>
                <a:spLocks noChangeShapeType="1"/>
              </p:cNvSpPr>
              <p:nvPr/>
            </p:nvSpPr>
            <p:spPr bwMode="auto">
              <a:xfrm>
                <a:off x="4572000" y="6400800"/>
                <a:ext cx="3810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78" name="Rectangle 54"/>
              <p:cNvSpPr>
                <a:spLocks noChangeArrowheads="1"/>
              </p:cNvSpPr>
              <p:nvPr/>
            </p:nvSpPr>
            <p:spPr bwMode="auto">
              <a:xfrm>
                <a:off x="4191000" y="6199188"/>
                <a:ext cx="4810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</a:rPr>
                  <a:t>I 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50679" name="Rectangle 55"/>
              <p:cNvSpPr>
                <a:spLocks noChangeArrowheads="1"/>
              </p:cNvSpPr>
              <p:nvPr/>
            </p:nvSpPr>
            <p:spPr bwMode="auto">
              <a:xfrm>
                <a:off x="4191000" y="5284788"/>
                <a:ext cx="4810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</a:rPr>
                  <a:t>I </a:t>
                </a:r>
                <a:r>
                  <a:rPr lang="en-US" altLang="zh-CN" sz="2400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50680" name="Oval 56"/>
              <p:cNvSpPr>
                <a:spLocks noChangeArrowheads="1"/>
              </p:cNvSpPr>
              <p:nvPr/>
            </p:nvSpPr>
            <p:spPr bwMode="auto">
              <a:xfrm>
                <a:off x="4419600" y="58674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50681" name="Rectangle 57"/>
              <p:cNvSpPr>
                <a:spLocks noChangeArrowheads="1"/>
              </p:cNvSpPr>
              <p:nvPr/>
            </p:nvSpPr>
            <p:spPr bwMode="auto">
              <a:xfrm>
                <a:off x="6699250" y="6315075"/>
                <a:ext cx="33813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1050682" name="Rectangle 58"/>
              <p:cNvSpPr>
                <a:spLocks noChangeArrowheads="1"/>
              </p:cNvSpPr>
              <p:nvPr/>
            </p:nvSpPr>
            <p:spPr bwMode="auto">
              <a:xfrm>
                <a:off x="6165850" y="6337300"/>
                <a:ext cx="4222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宋体" panose="02010600030101010101" pitchFamily="2" charset="-122"/>
                  </a:rPr>
                  <a:t>+</a:t>
                </a:r>
                <a:r>
                  <a:rPr lang="en-US" altLang="zh-CN" sz="2400">
                    <a:latin typeface="AmeriGarmnd BT"/>
                  </a:rPr>
                  <a:t> </a:t>
                </a:r>
              </a:p>
            </p:txBody>
          </p:sp>
          <p:sp>
            <p:nvSpPr>
              <p:cNvPr id="1050683" name="Rectangle 59"/>
              <p:cNvSpPr>
                <a:spLocks noChangeArrowheads="1"/>
              </p:cNvSpPr>
              <p:nvPr/>
            </p:nvSpPr>
            <p:spPr bwMode="auto">
              <a:xfrm>
                <a:off x="4800600" y="5743575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meriGarmnd BT"/>
                  </a:rPr>
                  <a:t>S</a:t>
                </a: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735638" y="2998788"/>
            <a:ext cx="2951162" cy="1801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79" name="文本框 2"/>
          <p:cNvSpPr txBox="1">
            <a:spLocks noChangeArrowheads="1"/>
          </p:cNvSpPr>
          <p:nvPr/>
        </p:nvSpPr>
        <p:spPr bwMode="auto">
          <a:xfrm>
            <a:off x="301625" y="1652588"/>
            <a:ext cx="1579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电流连续方程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类 高斯定理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BFC66-9B3D-41DF-9C07-7B68361C19C3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800" b="0" smtClean="0"/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533400" y="2376488"/>
            <a:ext cx="2819400" cy="595312"/>
            <a:chOff x="336" y="1497"/>
            <a:chExt cx="1776" cy="375"/>
          </a:xfrm>
        </p:grpSpPr>
        <p:grpSp>
          <p:nvGrpSpPr>
            <p:cNvPr id="11282" name="Group 3"/>
            <p:cNvGrpSpPr>
              <a:grpSpLocks/>
            </p:cNvGrpSpPr>
            <p:nvPr/>
          </p:nvGrpSpPr>
          <p:grpSpPr bwMode="auto">
            <a:xfrm>
              <a:off x="336" y="1497"/>
              <a:ext cx="1440" cy="375"/>
              <a:chOff x="96" y="384"/>
              <a:chExt cx="2016" cy="336"/>
            </a:xfrm>
          </p:grpSpPr>
          <p:sp>
            <p:nvSpPr>
              <p:cNvPr id="11284" name="Oval 4"/>
              <p:cNvSpPr>
                <a:spLocks noChangeArrowheads="1"/>
              </p:cNvSpPr>
              <p:nvPr/>
            </p:nvSpPr>
            <p:spPr bwMode="auto">
              <a:xfrm>
                <a:off x="96" y="384"/>
                <a:ext cx="2016" cy="336"/>
              </a:xfrm>
              <a:prstGeom prst="ellipse">
                <a:avLst/>
              </a:prstGeom>
              <a:solidFill>
                <a:srgbClr val="FFFFDD"/>
              </a:solidFill>
              <a:ln w="19050">
                <a:solidFill>
                  <a:srgbClr val="CCCC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285" name="Text Box 5"/>
              <p:cNvSpPr txBox="1">
                <a:spLocks noChangeArrowheads="1"/>
              </p:cNvSpPr>
              <p:nvPr/>
            </p:nvSpPr>
            <p:spPr bwMode="auto">
              <a:xfrm>
                <a:off x="240" y="384"/>
                <a:ext cx="187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kumimoji="1" lang="zh-CN" altLang="zh-CN" sz="280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283" name="Rectangle 6"/>
            <p:cNvSpPr>
              <a:spLocks noChangeArrowheads="1"/>
            </p:cNvSpPr>
            <p:nvPr/>
          </p:nvSpPr>
          <p:spPr bwMode="auto">
            <a:xfrm>
              <a:off x="576" y="1497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恒定电场</a:t>
              </a:r>
            </a:p>
          </p:txBody>
        </p:sp>
      </p:grp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609600" y="3440113"/>
            <a:ext cx="8229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）在恒定电流情况下，导体中电荷分布不随时间变化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</a:rPr>
              <a:t>从而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形成恒定电场；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）恒定电场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与静电场具有相似性质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（高斯定理和环路定理），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恒定电场可引入电势的概念；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恒定电场的存在伴随能量的转换</a:t>
            </a:r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5562600" y="1066800"/>
            <a:ext cx="2895600" cy="1981200"/>
            <a:chOff x="3504" y="624"/>
            <a:chExt cx="1824" cy="1248"/>
          </a:xfrm>
        </p:grpSpPr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3504" y="624"/>
              <a:ext cx="1824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75" name="Freeform 10"/>
            <p:cNvSpPr>
              <a:spLocks/>
            </p:cNvSpPr>
            <p:nvPr/>
          </p:nvSpPr>
          <p:spPr bwMode="auto">
            <a:xfrm>
              <a:off x="3696" y="993"/>
              <a:ext cx="1160" cy="752"/>
            </a:xfrm>
            <a:custGeom>
              <a:avLst/>
              <a:gdLst>
                <a:gd name="T0" fmla="*/ 64 w 1160"/>
                <a:gd name="T1" fmla="*/ 264 h 752"/>
                <a:gd name="T2" fmla="*/ 304 w 1160"/>
                <a:gd name="T3" fmla="*/ 72 h 752"/>
                <a:gd name="T4" fmla="*/ 736 w 1160"/>
                <a:gd name="T5" fmla="*/ 24 h 752"/>
                <a:gd name="T6" fmla="*/ 1024 w 1160"/>
                <a:gd name="T7" fmla="*/ 216 h 752"/>
                <a:gd name="T8" fmla="*/ 1072 w 1160"/>
                <a:gd name="T9" fmla="*/ 456 h 752"/>
                <a:gd name="T10" fmla="*/ 1072 w 1160"/>
                <a:gd name="T11" fmla="*/ 696 h 752"/>
                <a:gd name="T12" fmla="*/ 544 w 1160"/>
                <a:gd name="T13" fmla="*/ 744 h 752"/>
                <a:gd name="T14" fmla="*/ 160 w 1160"/>
                <a:gd name="T15" fmla="*/ 648 h 752"/>
                <a:gd name="T16" fmla="*/ 16 w 1160"/>
                <a:gd name="T17" fmla="*/ 456 h 752"/>
                <a:gd name="T18" fmla="*/ 64 w 1160"/>
                <a:gd name="T19" fmla="*/ 264 h 7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0"/>
                <a:gd name="T31" fmla="*/ 0 h 752"/>
                <a:gd name="T32" fmla="*/ 1160 w 1160"/>
                <a:gd name="T33" fmla="*/ 752 h 7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0" h="752">
                  <a:moveTo>
                    <a:pt x="64" y="264"/>
                  </a:moveTo>
                  <a:cubicBezTo>
                    <a:pt x="112" y="200"/>
                    <a:pt x="192" y="112"/>
                    <a:pt x="304" y="72"/>
                  </a:cubicBezTo>
                  <a:cubicBezTo>
                    <a:pt x="416" y="32"/>
                    <a:pt x="616" y="0"/>
                    <a:pt x="736" y="24"/>
                  </a:cubicBezTo>
                  <a:cubicBezTo>
                    <a:pt x="856" y="48"/>
                    <a:pt x="968" y="144"/>
                    <a:pt x="1024" y="216"/>
                  </a:cubicBezTo>
                  <a:cubicBezTo>
                    <a:pt x="1080" y="288"/>
                    <a:pt x="1064" y="376"/>
                    <a:pt x="1072" y="456"/>
                  </a:cubicBezTo>
                  <a:cubicBezTo>
                    <a:pt x="1080" y="536"/>
                    <a:pt x="1160" y="648"/>
                    <a:pt x="1072" y="696"/>
                  </a:cubicBezTo>
                  <a:cubicBezTo>
                    <a:pt x="984" y="744"/>
                    <a:pt x="696" y="752"/>
                    <a:pt x="544" y="744"/>
                  </a:cubicBezTo>
                  <a:cubicBezTo>
                    <a:pt x="392" y="736"/>
                    <a:pt x="248" y="696"/>
                    <a:pt x="160" y="648"/>
                  </a:cubicBezTo>
                  <a:cubicBezTo>
                    <a:pt x="72" y="600"/>
                    <a:pt x="32" y="520"/>
                    <a:pt x="16" y="456"/>
                  </a:cubicBezTo>
                  <a:cubicBezTo>
                    <a:pt x="0" y="392"/>
                    <a:pt x="16" y="328"/>
                    <a:pt x="64" y="26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rgbClr val="98D818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276" name="Object 11"/>
            <p:cNvGraphicFramePr>
              <a:graphicFrameLocks noChangeAspect="1"/>
            </p:cNvGraphicFramePr>
            <p:nvPr/>
          </p:nvGraphicFramePr>
          <p:xfrm>
            <a:off x="3840" y="1233"/>
            <a:ext cx="2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8" name="Equation" r:id="rId3" imgW="190417" imgH="241195" progId="Equation.3">
                    <p:embed/>
                  </p:oleObj>
                </mc:Choice>
                <mc:Fallback>
                  <p:oleObj name="Equation" r:id="rId3" imgW="190417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33"/>
                          <a:ext cx="2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100000">
                                    <a:srgbClr val="98D818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Oval 12" descr="小纸屑"/>
            <p:cNvSpPr>
              <a:spLocks noChangeArrowheads="1"/>
            </p:cNvSpPr>
            <p:nvPr/>
          </p:nvSpPr>
          <p:spPr bwMode="auto">
            <a:xfrm rot="1290086">
              <a:off x="4416" y="1219"/>
              <a:ext cx="240" cy="144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V="1">
              <a:off x="4512" y="912"/>
              <a:ext cx="240" cy="40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 flipV="1">
              <a:off x="4512" y="1075"/>
              <a:ext cx="57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0" name="Object 15"/>
            <p:cNvGraphicFramePr>
              <a:graphicFrameLocks noChangeAspect="1"/>
            </p:cNvGraphicFramePr>
            <p:nvPr/>
          </p:nvGraphicFramePr>
          <p:xfrm>
            <a:off x="4608" y="629"/>
            <a:ext cx="33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9" name="Equation" r:id="rId6" imgW="228501" imgH="215806" progId="Equation.3">
                    <p:embed/>
                  </p:oleObj>
                </mc:Choice>
                <mc:Fallback>
                  <p:oleObj name="Equation" r:id="rId6" imgW="228501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629"/>
                          <a:ext cx="33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6"/>
            <p:cNvGraphicFramePr>
              <a:graphicFrameLocks noChangeAspect="1"/>
            </p:cNvGraphicFramePr>
            <p:nvPr/>
          </p:nvGraphicFramePr>
          <p:xfrm>
            <a:off x="4992" y="849"/>
            <a:ext cx="285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0" name="公式" r:id="rId8" imgW="139579" imgH="215713" progId="Equation.3">
                    <p:embed/>
                  </p:oleObj>
                </mc:Choice>
                <mc:Fallback>
                  <p:oleObj name="公式" r:id="rId8" imgW="139579" imgH="2157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849"/>
                          <a:ext cx="285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0" name="AutoShape 17">
            <a:hlinkClick r:id="rId10" action="ppaction://hlinkpres?slideindex=1&amp;slidetitle=PowerPoint 演示文稿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228600" cy="228600"/>
          </a:xfrm>
          <a:prstGeom prst="actionButtonEnd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1271" name="Group 18"/>
          <p:cNvGrpSpPr>
            <a:grpSpLocks/>
          </p:cNvGrpSpPr>
          <p:nvPr/>
        </p:nvGrpSpPr>
        <p:grpSpPr bwMode="auto">
          <a:xfrm>
            <a:off x="533400" y="1143000"/>
            <a:ext cx="4572000" cy="854075"/>
            <a:chOff x="288" y="2640"/>
            <a:chExt cx="2844" cy="490"/>
          </a:xfrm>
        </p:grpSpPr>
        <p:graphicFrame>
          <p:nvGraphicFramePr>
            <p:cNvPr id="11272" name="Object 19"/>
            <p:cNvGraphicFramePr>
              <a:graphicFrameLocks noChangeAspect="1"/>
            </p:cNvGraphicFramePr>
            <p:nvPr/>
          </p:nvGraphicFramePr>
          <p:xfrm>
            <a:off x="1776" y="2640"/>
            <a:ext cx="1356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1" name="Equation" r:id="rId11" imgW="1155700" imgH="431800" progId="Equation.3">
                    <p:embed/>
                  </p:oleObj>
                </mc:Choice>
                <mc:Fallback>
                  <p:oleObj name="Equation" r:id="rId11" imgW="1155700" imgH="431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640"/>
                          <a:ext cx="1356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Rectangle 20"/>
            <p:cNvSpPr>
              <a:spLocks noChangeArrowheads="1"/>
            </p:cNvSpPr>
            <p:nvPr/>
          </p:nvSpPr>
          <p:spPr bwMode="auto">
            <a:xfrm>
              <a:off x="288" y="2736"/>
              <a:ext cx="192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66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</a:rPr>
                <a:t>恒 定 电 流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8778F9-278C-4005-BCB6-561E0438223C}" type="slidenum">
              <a:rPr lang="en-US" altLang="zh-CN" b="0" smtClean="0"/>
              <a:pPr/>
              <a:t>9</a:t>
            </a:fld>
            <a:endParaRPr lang="en-US" altLang="zh-CN" b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57263" y="114300"/>
            <a:ext cx="6019800" cy="381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000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电流稳恒的条件</a:t>
            </a:r>
            <a:endParaRPr lang="zh-CN" altLang="en-US" kern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533400"/>
            <a:ext cx="8686800" cy="6019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000" b="0" kern="0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电流稳恒，意味着电流密度分布函数</a:t>
            </a:r>
            <a:r>
              <a:rPr lang="en-US" altLang="zh-CN" sz="2000" i="1" kern="0" dirty="0" smtClean="0"/>
              <a:t>j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与时间无关，因而电荷密度分布函数</a:t>
            </a:r>
            <a:r>
              <a:rPr lang="en-US" altLang="zh-CN" sz="2000" b="0" i="1" kern="0" dirty="0" smtClean="0">
                <a:latin typeface="Symbol" panose="05050102010706020507" pitchFamily="18" charset="2"/>
              </a:rPr>
              <a:t>r 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也不可能随时间变化</a:t>
            </a:r>
            <a:r>
              <a:rPr lang="en-US" altLang="zh-CN" sz="2000" b="0" kern="0" dirty="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000" b="0" kern="0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假定某处电荷密度</a:t>
            </a:r>
            <a:r>
              <a:rPr lang="en-US" altLang="zh-CN" sz="2000" b="0" i="1" kern="0" dirty="0" smtClean="0">
                <a:latin typeface="Symbol" panose="05050102010706020507" pitchFamily="18" charset="2"/>
              </a:rPr>
              <a:t>r 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随时间增加</a:t>
            </a:r>
            <a:r>
              <a:rPr lang="en-US" altLang="zh-CN" sz="2000" b="0" kern="0" dirty="0" smtClean="0">
                <a:latin typeface="Dutch766 BT"/>
              </a:rPr>
              <a:t>——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该处累积电荷，则此处周围的电场强度必然增大，从而使周围电荷的分布和运动发生变化，也就使得各点电流密度</a:t>
            </a:r>
            <a:r>
              <a:rPr lang="en-US" altLang="zh-CN" sz="2000" b="0" i="1" kern="0" dirty="0" smtClean="0"/>
              <a:t>J</a:t>
            </a:r>
            <a:r>
              <a:rPr lang="en-US" altLang="zh-CN" sz="2000" b="0" kern="0" dirty="0" smtClean="0">
                <a:latin typeface="宋体" panose="02010600030101010101" pitchFamily="2" charset="-122"/>
              </a:rPr>
              <a:t> 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的大小和方向随时间而变化</a:t>
            </a:r>
            <a:r>
              <a:rPr lang="en-US" altLang="zh-CN" sz="2000" b="0" kern="0" dirty="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000" b="0" kern="0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因此，要维持电流稳恒，所有各点上电荷密度</a:t>
            </a:r>
            <a:r>
              <a:rPr lang="en-US" altLang="zh-CN" sz="2000" b="0" i="1" kern="0" dirty="0" smtClean="0">
                <a:latin typeface="Symbol" panose="05050102010706020507" pitchFamily="18" charset="2"/>
              </a:rPr>
              <a:t>r  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都必须与时间无关，即处处均有</a:t>
            </a:r>
          </a:p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000" b="0" kern="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000" b="0" kern="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000" b="0" kern="0" dirty="0" smtClean="0">
                <a:latin typeface="宋体" panose="02010600030101010101" pitchFamily="2" charset="-122"/>
              </a:rPr>
              <a:t>于是由（</a:t>
            </a:r>
            <a:r>
              <a:rPr lang="en-US" altLang="zh-CN" sz="2000" b="0" kern="0" dirty="0" smtClean="0">
                <a:latin typeface="宋体" panose="02010600030101010101" pitchFamily="2" charset="-122"/>
              </a:rPr>
              <a:t>2.1-6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），电流稳恒的条件是：对于任何闭合曲面</a:t>
            </a:r>
            <a:r>
              <a:rPr lang="en-US" altLang="zh-CN" sz="2000" b="0" kern="0" dirty="0" smtClean="0">
                <a:latin typeface="AmeriGarmnd BT"/>
              </a:rPr>
              <a:t>S</a:t>
            </a:r>
            <a:r>
              <a:rPr lang="en-US" altLang="zh-CN" sz="2000" b="0" kern="0" dirty="0" smtClean="0">
                <a:latin typeface="宋体" panose="02010600030101010101" pitchFamily="2" charset="-122"/>
              </a:rPr>
              <a:t> 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，都有</a:t>
            </a:r>
          </a:p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endParaRPr lang="zh-CN" altLang="en-US" sz="2000" b="0" kern="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000" b="0" kern="0" dirty="0" smtClean="0">
                <a:latin typeface="宋体" panose="02010600030101010101" pitchFamily="2" charset="-122"/>
              </a:rPr>
              <a:t>                                    （</a:t>
            </a:r>
            <a:r>
              <a:rPr lang="en-US" altLang="zh-CN" sz="2000" b="0" kern="0" dirty="0" smtClean="0">
                <a:latin typeface="宋体" panose="02010600030101010101" pitchFamily="2" charset="-122"/>
              </a:rPr>
              <a:t>2.1-9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）</a:t>
            </a:r>
          </a:p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000" b="0" kern="0" dirty="0" smtClean="0">
                <a:latin typeface="宋体" panose="02010600030101010101" pitchFamily="2" charset="-122"/>
              </a:rPr>
              <a:t>亦即流进任意闭合曲面的电流，均等于流出的电流，这意味着所有各点上电流密度</a:t>
            </a:r>
            <a:r>
              <a:rPr lang="zh-CN" altLang="en-US" sz="2000" b="0" kern="0" dirty="0" smtClean="0">
                <a:latin typeface="AcmoSSK"/>
              </a:rPr>
              <a:t>的散度均为零：</a:t>
            </a:r>
            <a:endParaRPr lang="zh-CN" altLang="en-US" b="0" kern="0" dirty="0" smtClean="0">
              <a:latin typeface="Dutch766 BT"/>
            </a:endParaRPr>
          </a:p>
          <a:p>
            <a:pPr marL="0" indent="0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000" b="0" kern="0" dirty="0" smtClean="0">
                <a:latin typeface="宋体" panose="02010600030101010101" pitchFamily="2" charset="-122"/>
              </a:rPr>
              <a:t>                                    （</a:t>
            </a:r>
            <a:r>
              <a:rPr lang="en-US" altLang="zh-CN" sz="2000" b="0" kern="0" dirty="0" smtClean="0">
                <a:latin typeface="宋体" panose="02010600030101010101" pitchFamily="2" charset="-122"/>
              </a:rPr>
              <a:t>2.1-10</a:t>
            </a:r>
            <a:r>
              <a:rPr lang="zh-CN" altLang="en-US" sz="2000" b="0" kern="0" dirty="0" smtClean="0">
                <a:latin typeface="宋体" panose="02010600030101010101" pitchFamily="2" charset="-122"/>
              </a:rPr>
              <a:t>）                ◎</a:t>
            </a: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2667000" y="3276600"/>
          <a:ext cx="182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公式" r:id="rId3" imgW="482391" imgH="393529" progId="Equation.3">
                  <p:embed/>
                </p:oleObj>
              </mc:Choice>
              <mc:Fallback>
                <p:oleObj name="公式" r:id="rId3" imgW="482391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1828800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7"/>
          <p:cNvGraphicFramePr>
            <a:graphicFrameLocks noChangeAspect="1"/>
          </p:cNvGraphicFramePr>
          <p:nvPr/>
        </p:nvGraphicFramePr>
        <p:xfrm>
          <a:off x="2857500" y="4572000"/>
          <a:ext cx="144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5" imgW="723586" imgH="291973" progId="Equation.3">
                  <p:embed/>
                </p:oleObj>
              </mc:Choice>
              <mc:Fallback>
                <p:oleObj name="Equation" r:id="rId5" imgW="723586" imgH="29197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572000"/>
                        <a:ext cx="1447800" cy="58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8"/>
          <p:cNvGraphicFramePr>
            <a:graphicFrameLocks noChangeAspect="1"/>
          </p:cNvGraphicFramePr>
          <p:nvPr/>
        </p:nvGraphicFramePr>
        <p:xfrm>
          <a:off x="2971800" y="61722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7" imgW="571004" imgH="177646" progId="Equation.3">
                  <p:embed/>
                </p:oleObj>
              </mc:Choice>
              <mc:Fallback>
                <p:oleObj name="Equation" r:id="rId7" imgW="571004" imgH="1776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172200"/>
                        <a:ext cx="114300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uiExpand="1" build="p" autoUpdateAnimBg="0"/>
    </p:bld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17496</TotalTime>
  <Words>1773</Words>
  <Application>Microsoft Office PowerPoint</Application>
  <PresentationFormat>全屏显示(4:3)</PresentationFormat>
  <Paragraphs>280</Paragraphs>
  <Slides>43</Slides>
  <Notes>8</Notes>
  <HiddenSlides>12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AcmoSSK</vt:lpstr>
      <vt:lpstr>AmeriGarmnd BT</vt:lpstr>
      <vt:lpstr>Dutch766 BT</vt:lpstr>
      <vt:lpstr>黑体</vt:lpstr>
      <vt:lpstr>宋体</vt:lpstr>
      <vt:lpstr>Arial</vt:lpstr>
      <vt:lpstr>Symbol</vt:lpstr>
      <vt:lpstr>Times New Roman</vt:lpstr>
      <vt:lpstr>中大模板</vt:lpstr>
      <vt:lpstr>Equation</vt:lpstr>
      <vt:lpstr>公式</vt:lpstr>
      <vt:lpstr>Microsoft 公式 3.0</vt:lpstr>
      <vt:lpstr>《电磁学》 恒定电流</vt:lpstr>
      <vt:lpstr>PowerPoint 演示文稿</vt:lpstr>
      <vt:lpstr>PowerPoint 演示文稿</vt:lpstr>
      <vt:lpstr>PowerPoint 演示文稿</vt:lpstr>
      <vt:lpstr>PowerPoint 演示文稿</vt:lpstr>
      <vt:lpstr>[例1] (P308) 铜（[Ar].3d10.4s1）每立方米含8.5х1028个原子，通常情况下每个原子提供一个自由电子，当流过铜导线截面的电流密度为10安培/毫米2时，求自由电子的平均漂移速度。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电阻率 欧姆定律的微分形式 P72 &amp; P306</vt:lpstr>
      <vt:lpstr>电流与电场的关系</vt:lpstr>
      <vt:lpstr>PowerPoint 演示文稿</vt:lpstr>
      <vt:lpstr>直流电路欧姆定律的积分形式</vt:lpstr>
      <vt:lpstr>电阻率与电导率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证明：在绝缘介质与导体的分界面上，在恒定电流情况下，导体内侧的电场线总是平行于导体表面。</vt:lpstr>
      <vt:lpstr>证明：在绝缘介质与导体的分界面上，在恒定电流情况下，导体内侧的电场线总是平行于导体表面。</vt:lpstr>
      <vt:lpstr>证明：当两种导电介质内流有恒定电流时，分界面上电场线曲折满足</vt:lpstr>
      <vt:lpstr>证明：当两种导电介质内流有恒定电流时，分界面上电场线曲折满足</vt:lpstr>
      <vt:lpstr>均匀导线中的电场强度分布 P80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负微分电导</vt:lpstr>
      <vt:lpstr>碳纳米管的量子电导</vt:lpstr>
      <vt:lpstr>集成电路的线宽</vt:lpstr>
      <vt:lpstr>PowerPoint 演示文稿</vt:lpstr>
      <vt:lpstr>PowerPoint 演示文稿</vt:lpstr>
      <vt:lpstr>        许多晶体的导电特性则表现出各向异性，在直角坐标系中 </vt:lpstr>
      <vt:lpstr>作业</vt:lpstr>
      <vt:lpstr>稳恒电流 vs 静电平衡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 GUO</dc:creator>
  <cp:lastModifiedBy>GUO DH</cp:lastModifiedBy>
  <cp:revision>1340</cp:revision>
  <cp:lastPrinted>1601-01-01T00:00:00Z</cp:lastPrinted>
  <dcterms:created xsi:type="dcterms:W3CDTF">1601-01-01T00:00:00Z</dcterms:created>
  <dcterms:modified xsi:type="dcterms:W3CDTF">2019-04-25T03:40:46Z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