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3"/>
  </p:notesMasterIdLst>
  <p:sldIdLst>
    <p:sldId id="313" r:id="rId2"/>
    <p:sldId id="350" r:id="rId3"/>
    <p:sldId id="351" r:id="rId4"/>
    <p:sldId id="369" r:id="rId5"/>
    <p:sldId id="370" r:id="rId6"/>
    <p:sldId id="371" r:id="rId7"/>
    <p:sldId id="372" r:id="rId8"/>
    <p:sldId id="373" r:id="rId9"/>
    <p:sldId id="374" r:id="rId10"/>
    <p:sldId id="375" r:id="rId11"/>
    <p:sldId id="329" r:id="rId12"/>
    <p:sldId id="314" r:id="rId13"/>
    <p:sldId id="315" r:id="rId14"/>
    <p:sldId id="316" r:id="rId15"/>
    <p:sldId id="368" r:id="rId16"/>
    <p:sldId id="317" r:id="rId17"/>
    <p:sldId id="318" r:id="rId18"/>
    <p:sldId id="324" r:id="rId19"/>
    <p:sldId id="325" r:id="rId20"/>
    <p:sldId id="326" r:id="rId21"/>
    <p:sldId id="327" r:id="rId22"/>
    <p:sldId id="328" r:id="rId23"/>
    <p:sldId id="342" r:id="rId24"/>
    <p:sldId id="340" r:id="rId25"/>
    <p:sldId id="341" r:id="rId26"/>
    <p:sldId id="323" r:id="rId27"/>
    <p:sldId id="319" r:id="rId28"/>
    <p:sldId id="320" r:id="rId29"/>
    <p:sldId id="321" r:id="rId30"/>
    <p:sldId id="322" r:id="rId31"/>
    <p:sldId id="331" r:id="rId32"/>
    <p:sldId id="332" r:id="rId33"/>
    <p:sldId id="333" r:id="rId34"/>
    <p:sldId id="336" r:id="rId35"/>
    <p:sldId id="334" r:id="rId36"/>
    <p:sldId id="335" r:id="rId37"/>
    <p:sldId id="337" r:id="rId38"/>
    <p:sldId id="377" r:id="rId39"/>
    <p:sldId id="379" r:id="rId40"/>
    <p:sldId id="380" r:id="rId41"/>
    <p:sldId id="381" r:id="rId42"/>
    <p:sldId id="382" r:id="rId43"/>
    <p:sldId id="383" r:id="rId44"/>
    <p:sldId id="378" r:id="rId45"/>
    <p:sldId id="343" r:id="rId46"/>
    <p:sldId id="344" r:id="rId47"/>
    <p:sldId id="345" r:id="rId48"/>
    <p:sldId id="346" r:id="rId49"/>
    <p:sldId id="347" r:id="rId50"/>
    <p:sldId id="349" r:id="rId51"/>
    <p:sldId id="376" r:id="rId5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  <a:srgbClr val="0033CC"/>
    <a:srgbClr val="F0F0F0"/>
    <a:srgbClr val="FF0000"/>
    <a:srgbClr val="FF00FF"/>
    <a:srgbClr val="FFFFFF"/>
    <a:srgbClr val="006600"/>
    <a:srgbClr val="792B25"/>
    <a:srgbClr val="00C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8" autoAdjust="0"/>
    <p:restoredTop sz="85550" autoAdjust="0"/>
  </p:normalViewPr>
  <p:slideViewPr>
    <p:cSldViewPr>
      <p:cViewPr varScale="1">
        <p:scale>
          <a:sx n="97" d="100"/>
          <a:sy n="97" d="100"/>
        </p:scale>
        <p:origin x="1012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3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12" Type="http://schemas.openxmlformats.org/officeDocument/2006/relationships/image" Target="../media/image40.wmf"/><Relationship Id="rId2" Type="http://schemas.openxmlformats.org/officeDocument/2006/relationships/image" Target="../media/image44.wmf"/><Relationship Id="rId1" Type="http://schemas.openxmlformats.org/officeDocument/2006/relationships/image" Target="../media/image37.wmf"/><Relationship Id="rId6" Type="http://schemas.openxmlformats.org/officeDocument/2006/relationships/image" Target="../media/image50.wmf"/><Relationship Id="rId11" Type="http://schemas.openxmlformats.org/officeDocument/2006/relationships/image" Target="../media/image41.wmf"/><Relationship Id="rId5" Type="http://schemas.openxmlformats.org/officeDocument/2006/relationships/image" Target="../media/image49.wmf"/><Relationship Id="rId10" Type="http://schemas.openxmlformats.org/officeDocument/2006/relationships/image" Target="../media/image45.wmf"/><Relationship Id="rId4" Type="http://schemas.openxmlformats.org/officeDocument/2006/relationships/image" Target="../media/image48.wmf"/><Relationship Id="rId9" Type="http://schemas.openxmlformats.org/officeDocument/2006/relationships/image" Target="../media/image52.wmf"/><Relationship Id="rId14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45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12" Type="http://schemas.openxmlformats.org/officeDocument/2006/relationships/image" Target="../media/image62.wmf"/><Relationship Id="rId2" Type="http://schemas.openxmlformats.org/officeDocument/2006/relationships/image" Target="../media/image53.wmf"/><Relationship Id="rId1" Type="http://schemas.openxmlformats.org/officeDocument/2006/relationships/image" Target="../media/image51.wmf"/><Relationship Id="rId6" Type="http://schemas.openxmlformats.org/officeDocument/2006/relationships/image" Target="../media/image57.wmf"/><Relationship Id="rId11" Type="http://schemas.openxmlformats.org/officeDocument/2006/relationships/image" Target="../media/image37.wmf"/><Relationship Id="rId5" Type="http://schemas.openxmlformats.org/officeDocument/2006/relationships/image" Target="../media/image56.wmf"/><Relationship Id="rId10" Type="http://schemas.openxmlformats.org/officeDocument/2006/relationships/image" Target="../media/image61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Relationship Id="rId14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4.wmf"/><Relationship Id="rId7" Type="http://schemas.openxmlformats.org/officeDocument/2006/relationships/image" Target="../media/image70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7" Type="http://schemas.openxmlformats.org/officeDocument/2006/relationships/image" Target="../media/image77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7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png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45.wmf"/><Relationship Id="rId7" Type="http://schemas.openxmlformats.org/officeDocument/2006/relationships/image" Target="../media/image96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5.wmf"/><Relationship Id="rId11" Type="http://schemas.openxmlformats.org/officeDocument/2006/relationships/image" Target="../media/image100.wmf"/><Relationship Id="rId5" Type="http://schemas.openxmlformats.org/officeDocument/2006/relationships/image" Target="../media/image94.wmf"/><Relationship Id="rId10" Type="http://schemas.openxmlformats.org/officeDocument/2006/relationships/image" Target="../media/image99.wmf"/><Relationship Id="rId4" Type="http://schemas.openxmlformats.org/officeDocument/2006/relationships/image" Target="../media/image93.wmf"/><Relationship Id="rId9" Type="http://schemas.openxmlformats.org/officeDocument/2006/relationships/image" Target="../media/image9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37.wmf"/><Relationship Id="rId1" Type="http://schemas.openxmlformats.org/officeDocument/2006/relationships/image" Target="../media/image111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image" Target="../media/image124.wmf"/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12" Type="http://schemas.openxmlformats.org/officeDocument/2006/relationships/image" Target="../media/image123.wmf"/><Relationship Id="rId2" Type="http://schemas.openxmlformats.org/officeDocument/2006/relationships/image" Target="../media/image37.wmf"/><Relationship Id="rId1" Type="http://schemas.openxmlformats.org/officeDocument/2006/relationships/image" Target="../media/image113.wmf"/><Relationship Id="rId6" Type="http://schemas.openxmlformats.org/officeDocument/2006/relationships/image" Target="../media/image117.wmf"/><Relationship Id="rId11" Type="http://schemas.openxmlformats.org/officeDocument/2006/relationships/image" Target="../media/image122.wmf"/><Relationship Id="rId5" Type="http://schemas.openxmlformats.org/officeDocument/2006/relationships/image" Target="../media/image116.wmf"/><Relationship Id="rId10" Type="http://schemas.openxmlformats.org/officeDocument/2006/relationships/image" Target="../media/image121.wmf"/><Relationship Id="rId4" Type="http://schemas.openxmlformats.org/officeDocument/2006/relationships/image" Target="../media/image115.wmf"/><Relationship Id="rId9" Type="http://schemas.openxmlformats.org/officeDocument/2006/relationships/image" Target="../media/image120.wmf"/><Relationship Id="rId14" Type="http://schemas.openxmlformats.org/officeDocument/2006/relationships/image" Target="../media/image11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image" Target="../media/image131.wmf"/><Relationship Id="rId7" Type="http://schemas.openxmlformats.org/officeDocument/2006/relationships/image" Target="../media/image13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34.wmf"/><Relationship Id="rId5" Type="http://schemas.openxmlformats.org/officeDocument/2006/relationships/image" Target="../media/image133.wmf"/><Relationship Id="rId10" Type="http://schemas.openxmlformats.org/officeDocument/2006/relationships/image" Target="../media/image124.wmf"/><Relationship Id="rId4" Type="http://schemas.openxmlformats.org/officeDocument/2006/relationships/image" Target="../media/image132.wmf"/><Relationship Id="rId9" Type="http://schemas.openxmlformats.org/officeDocument/2006/relationships/image" Target="../media/image12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emf"/><Relationship Id="rId1" Type="http://schemas.openxmlformats.org/officeDocument/2006/relationships/image" Target="../media/image142.emf"/><Relationship Id="rId5" Type="http://schemas.openxmlformats.org/officeDocument/2006/relationships/image" Target="../media/image146.emf"/><Relationship Id="rId4" Type="http://schemas.openxmlformats.org/officeDocument/2006/relationships/image" Target="../media/image14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emf"/><Relationship Id="rId1" Type="http://schemas.openxmlformats.org/officeDocument/2006/relationships/image" Target="../media/image147.wmf"/><Relationship Id="rId4" Type="http://schemas.openxmlformats.org/officeDocument/2006/relationships/image" Target="../media/image15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155.wmf"/><Relationship Id="rId4" Type="http://schemas.openxmlformats.org/officeDocument/2006/relationships/image" Target="../media/image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37.wmf"/><Relationship Id="rId1" Type="http://schemas.openxmlformats.org/officeDocument/2006/relationships/image" Target="../media/image111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e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wmf"/><Relationship Id="rId1" Type="http://schemas.openxmlformats.org/officeDocument/2006/relationships/image" Target="../media/image163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4" Type="http://schemas.openxmlformats.org/officeDocument/2006/relationships/image" Target="../media/image167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wmf"/><Relationship Id="rId7" Type="http://schemas.openxmlformats.org/officeDocument/2006/relationships/image" Target="../media/image31.e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5AFB02BE-FF5F-4A44-BD24-8E8AD2073A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板书第四条！！！！！！！！！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FB02BE-FF5F-4A44-BD24-8E8AD2073AA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9171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BF1BD97-E7ED-4217-8949-9521BF56AD06}" type="slidenum">
              <a:rPr lang="en-US" altLang="zh-CN" smtClean="0"/>
              <a:pPr>
                <a:spcBef>
                  <a:spcPct val="0"/>
                </a:spcBef>
              </a:pPr>
              <a:t>50</a:t>
            </a:fld>
            <a:endParaRPr lang="en-US" altLang="zh-CN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偶偶核Ｉ＝０是实验结果。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(6) </a:t>
            </a:r>
            <a:r>
              <a:rPr lang="zh-CN" altLang="en-US" dirty="0" smtClean="0"/>
              <a:t>两条直线的</a:t>
            </a:r>
            <a:r>
              <a:rPr lang="en-US" altLang="zh-CN" dirty="0" smtClean="0"/>
              <a:t>+</a:t>
            </a:r>
            <a:r>
              <a:rPr lang="zh-CN" altLang="en-US" dirty="0" smtClean="0"/>
              <a:t>半圆环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FB02BE-FF5F-4A44-BD24-8E8AD2073AA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916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FB02BE-FF5F-4A44-BD24-8E8AD2073AA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7638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7C42220-E2D6-492B-BA2F-B154F1FAC649}" type="slidenum">
              <a:rPr lang="en-US" altLang="zh-CN" smtClean="0"/>
              <a:pPr>
                <a:spcBef>
                  <a:spcPct val="0"/>
                </a:spcBef>
              </a:pPr>
              <a:t>19</a:t>
            </a:fld>
            <a:endParaRPr lang="en-US" altLang="zh-CN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磁偶极子的磁场推导见郭硕鸿</a:t>
            </a:r>
            <a:r>
              <a:rPr lang="en-US" altLang="zh-CN" smtClean="0"/>
              <a:t>《</a:t>
            </a:r>
            <a:r>
              <a:rPr lang="zh-CN" altLang="en-US" smtClean="0"/>
              <a:t>电动力学</a:t>
            </a:r>
            <a:r>
              <a:rPr lang="en-US" altLang="zh-CN" smtClean="0"/>
              <a:t>》</a:t>
            </a:r>
            <a:r>
              <a:rPr lang="zh-CN" altLang="en-US" smtClean="0"/>
              <a:t>（第三版）第三章第三节。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“磁偶极矩”＝“磁矩”</a:t>
            </a:r>
            <a:r>
              <a:rPr lang="en-US" altLang="zh-CN" smtClean="0"/>
              <a:t>×</a:t>
            </a:r>
            <a:r>
              <a:rPr lang="zh-CN" altLang="en-US" smtClean="0"/>
              <a:t>真空磁导率。</a:t>
            </a:r>
            <a:endParaRPr lang="en-US" altLang="zh-CN" smtClean="0"/>
          </a:p>
          <a:p>
            <a:r>
              <a:rPr lang="zh-CN" altLang="en-US" smtClean="0"/>
              <a:t>有些书中两者混用。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3C2F929-0318-42A8-8377-7DB98FBAE5F7}" type="slidenum">
              <a:rPr lang="en-US" altLang="zh-CN" smtClean="0"/>
              <a:pPr>
                <a:spcBef>
                  <a:spcPct val="0"/>
                </a:spcBef>
              </a:pPr>
              <a:t>21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磁矩</a:t>
            </a:r>
            <a:r>
              <a:rPr lang="en-US" altLang="zh-CN" dirty="0" smtClean="0"/>
              <a:t>=</a:t>
            </a:r>
            <a:r>
              <a:rPr lang="zh-CN" altLang="en-US" dirty="0" smtClean="0"/>
              <a:t>电流</a:t>
            </a:r>
            <a:r>
              <a:rPr lang="en-US" altLang="zh-CN" dirty="0" smtClean="0"/>
              <a:t>X</a:t>
            </a:r>
            <a:r>
              <a:rPr lang="zh-CN" altLang="en-US" dirty="0" smtClean="0"/>
              <a:t>面积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FB02BE-FF5F-4A44-BD24-8E8AD2073AA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2001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FB02BE-FF5F-4A44-BD24-8E8AD2073AAF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7964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最后一式与相对论情形下的一致。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D483C3F-4298-40C3-BF3F-7E4F0CB529D4}" type="slidenum">
              <a:rPr lang="en-US" altLang="zh-CN" smtClean="0"/>
              <a:pPr>
                <a:spcBef>
                  <a:spcPct val="0"/>
                </a:spcBef>
              </a:pPr>
              <a:t>34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FB02BE-FF5F-4A44-BD24-8E8AD2073AAF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4776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ckground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校徽 copy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77BBFA"/>
              </a:clrFrom>
              <a:clrTo>
                <a:srgbClr val="77B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2600"/>
            <a:ext cx="5562600" cy="1066800"/>
          </a:xfrm>
        </p:spPr>
        <p:txBody>
          <a:bodyPr/>
          <a:lstStyle>
            <a:lvl1pPr>
              <a:defRPr b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429000"/>
            <a:ext cx="4648200" cy="914400"/>
          </a:xfrm>
        </p:spPr>
        <p:txBody>
          <a:bodyPr/>
          <a:lstStyle>
            <a:lvl1pPr marL="0" indent="0" algn="ctr">
              <a:buFontTx/>
              <a:buNone/>
              <a:defRPr b="0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62000" y="5943600"/>
            <a:ext cx="45720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2000">
                <a:latin typeface="+mj-lt"/>
              </a:defRPr>
            </a:lvl1pPr>
          </a:lstStyle>
          <a:p>
            <a:pPr>
              <a:defRPr/>
            </a:pPr>
            <a:r>
              <a:rPr lang="zh-CN" altLang="en-US"/>
              <a:t>中山大学</a:t>
            </a:r>
          </a:p>
        </p:txBody>
      </p:sp>
    </p:spTree>
    <p:extLst>
      <p:ext uri="{BB962C8B-B14F-4D97-AF65-F5344CB8AC3E}">
        <p14:creationId xmlns:p14="http://schemas.microsoft.com/office/powerpoint/2010/main" val="262591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2533A-E429-41CC-8DB1-EBDDC6BCBB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179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867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8674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3B420-809B-4461-9CDD-D11831F6B8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530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6412B-A258-491D-9DC3-B2CEFE05D9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01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24032-293F-4894-BE63-0987968ADF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082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3082D-EB68-4215-AFE3-A907879A48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565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12431-0C83-4851-A141-F9936E6964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405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3ABA1-6686-4AD4-B3D8-B29423FEC8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667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CA375-D06C-4737-A545-9334D82986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4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6B545-81A0-429E-A544-91AD9FAAD6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368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DFF29-CB40-485D-BC42-95F586258F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18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图片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9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72200" y="66294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b="0"/>
            </a:lvl1pPr>
          </a:lstStyle>
          <a:p>
            <a:pPr>
              <a:defRPr/>
            </a:pPr>
            <a:fld id="{B579B6F2-7D64-43B7-8087-5E16684349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39.bin"/><Relationship Id="rId18" Type="http://schemas.openxmlformats.org/officeDocument/2006/relationships/oleObject" Target="../embeddings/oleObject42.bin"/><Relationship Id="rId3" Type="http://schemas.openxmlformats.org/officeDocument/2006/relationships/oleObject" Target="../embeddings/oleObject34.bin"/><Relationship Id="rId21" Type="http://schemas.openxmlformats.org/officeDocument/2006/relationships/image" Target="../media/image45.wmf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1.wmf"/><Relationship Id="rId17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1.bin"/><Relationship Id="rId20" Type="http://schemas.openxmlformats.org/officeDocument/2006/relationships/oleObject" Target="../embeddings/oleObject43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23" Type="http://schemas.openxmlformats.org/officeDocument/2006/relationships/image" Target="../media/image46.wmf"/><Relationship Id="rId10" Type="http://schemas.openxmlformats.org/officeDocument/2006/relationships/image" Target="../media/image40.wmf"/><Relationship Id="rId19" Type="http://schemas.openxmlformats.org/officeDocument/2006/relationships/image" Target="../media/image44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2.wmf"/><Relationship Id="rId22" Type="http://schemas.openxmlformats.org/officeDocument/2006/relationships/oleObject" Target="../embeddings/oleObject4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49.wmf"/><Relationship Id="rId18" Type="http://schemas.openxmlformats.org/officeDocument/2006/relationships/oleObject" Target="../embeddings/oleObject53.bin"/><Relationship Id="rId26" Type="http://schemas.openxmlformats.org/officeDocument/2006/relationships/image" Target="../media/image41.w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5.bin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51.wmf"/><Relationship Id="rId25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2.bin"/><Relationship Id="rId20" Type="http://schemas.openxmlformats.org/officeDocument/2006/relationships/oleObject" Target="../embeddings/oleObject54.bin"/><Relationship Id="rId29" Type="http://schemas.openxmlformats.org/officeDocument/2006/relationships/oleObject" Target="../embeddings/oleObject41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48.wmf"/><Relationship Id="rId24" Type="http://schemas.openxmlformats.org/officeDocument/2006/relationships/image" Target="../media/image45.wmf"/><Relationship Id="rId32" Type="http://schemas.openxmlformats.org/officeDocument/2006/relationships/image" Target="../media/image46.wmf"/><Relationship Id="rId5" Type="http://schemas.openxmlformats.org/officeDocument/2006/relationships/oleObject" Target="../embeddings/oleObject46.bin"/><Relationship Id="rId15" Type="http://schemas.openxmlformats.org/officeDocument/2006/relationships/image" Target="../media/image50.wmf"/><Relationship Id="rId23" Type="http://schemas.openxmlformats.org/officeDocument/2006/relationships/oleObject" Target="../embeddings/oleObject56.bin"/><Relationship Id="rId28" Type="http://schemas.openxmlformats.org/officeDocument/2006/relationships/image" Target="../media/image40.wmf"/><Relationship Id="rId10" Type="http://schemas.openxmlformats.org/officeDocument/2006/relationships/oleObject" Target="../embeddings/oleObject49.bin"/><Relationship Id="rId19" Type="http://schemas.openxmlformats.org/officeDocument/2006/relationships/image" Target="../media/image39.wmf"/><Relationship Id="rId31" Type="http://schemas.openxmlformats.org/officeDocument/2006/relationships/oleObject" Target="../embeddings/oleObject44.bin"/><Relationship Id="rId4" Type="http://schemas.openxmlformats.org/officeDocument/2006/relationships/image" Target="../media/image37.wmf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51.bin"/><Relationship Id="rId22" Type="http://schemas.openxmlformats.org/officeDocument/2006/relationships/image" Target="../media/image52.wmf"/><Relationship Id="rId27" Type="http://schemas.openxmlformats.org/officeDocument/2006/relationships/oleObject" Target="../embeddings/oleObject58.bin"/><Relationship Id="rId30" Type="http://schemas.openxmlformats.org/officeDocument/2006/relationships/image" Target="../media/image43.w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wmf"/><Relationship Id="rId18" Type="http://schemas.openxmlformats.org/officeDocument/2006/relationships/oleObject" Target="../embeddings/oleObject66.bin"/><Relationship Id="rId26" Type="http://schemas.openxmlformats.org/officeDocument/2006/relationships/image" Target="../media/image37.wmf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68.bin"/><Relationship Id="rId34" Type="http://schemas.openxmlformats.org/officeDocument/2006/relationships/oleObject" Target="../embeddings/oleObject75.bin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63.bin"/><Relationship Id="rId17" Type="http://schemas.openxmlformats.org/officeDocument/2006/relationships/image" Target="../media/image58.wmf"/><Relationship Id="rId25" Type="http://schemas.openxmlformats.org/officeDocument/2006/relationships/oleObject" Target="../embeddings/oleObject70.bin"/><Relationship Id="rId33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5.bin"/><Relationship Id="rId20" Type="http://schemas.openxmlformats.org/officeDocument/2006/relationships/oleObject" Target="../embeddings/oleObject67.bin"/><Relationship Id="rId29" Type="http://schemas.openxmlformats.org/officeDocument/2006/relationships/oleObject" Target="../embeddings/oleObject72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55.wmf"/><Relationship Id="rId24" Type="http://schemas.openxmlformats.org/officeDocument/2006/relationships/image" Target="../media/image61.wmf"/><Relationship Id="rId32" Type="http://schemas.openxmlformats.org/officeDocument/2006/relationships/oleObject" Target="../embeddings/oleObject74.bin"/><Relationship Id="rId5" Type="http://schemas.openxmlformats.org/officeDocument/2006/relationships/image" Target="../media/image51.wmf"/><Relationship Id="rId15" Type="http://schemas.openxmlformats.org/officeDocument/2006/relationships/image" Target="../media/image57.wmf"/><Relationship Id="rId23" Type="http://schemas.openxmlformats.org/officeDocument/2006/relationships/oleObject" Target="../embeddings/oleObject69.bin"/><Relationship Id="rId28" Type="http://schemas.openxmlformats.org/officeDocument/2006/relationships/image" Target="../media/image62.wmf"/><Relationship Id="rId10" Type="http://schemas.openxmlformats.org/officeDocument/2006/relationships/oleObject" Target="../embeddings/oleObject62.bin"/><Relationship Id="rId19" Type="http://schemas.openxmlformats.org/officeDocument/2006/relationships/image" Target="../media/image59.wmf"/><Relationship Id="rId31" Type="http://schemas.openxmlformats.org/officeDocument/2006/relationships/image" Target="../media/image45.w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64.bin"/><Relationship Id="rId22" Type="http://schemas.openxmlformats.org/officeDocument/2006/relationships/image" Target="../media/image60.wmf"/><Relationship Id="rId27" Type="http://schemas.openxmlformats.org/officeDocument/2006/relationships/oleObject" Target="../embeddings/oleObject71.bin"/><Relationship Id="rId30" Type="http://schemas.openxmlformats.org/officeDocument/2006/relationships/oleObject" Target="../embeddings/oleObject73.bin"/><Relationship Id="rId8" Type="http://schemas.openxmlformats.org/officeDocument/2006/relationships/oleObject" Target="../embeddings/oleObject6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5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68.wmf"/><Relationship Id="rId18" Type="http://schemas.openxmlformats.org/officeDocument/2006/relationships/oleObject" Target="../embeddings/oleObject84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72.wmf"/><Relationship Id="rId7" Type="http://schemas.openxmlformats.org/officeDocument/2006/relationships/image" Target="../media/image66.wmf"/><Relationship Id="rId12" Type="http://schemas.openxmlformats.org/officeDocument/2006/relationships/oleObject" Target="../embeddings/oleObject81.bin"/><Relationship Id="rId17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3.bin"/><Relationship Id="rId20" Type="http://schemas.openxmlformats.org/officeDocument/2006/relationships/oleObject" Target="../embeddings/oleObject85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67.wmf"/><Relationship Id="rId5" Type="http://schemas.openxmlformats.org/officeDocument/2006/relationships/image" Target="../media/image65.wmf"/><Relationship Id="rId15" Type="http://schemas.openxmlformats.org/officeDocument/2006/relationships/image" Target="../media/image69.wmf"/><Relationship Id="rId10" Type="http://schemas.openxmlformats.org/officeDocument/2006/relationships/oleObject" Target="../embeddings/oleObject80.bin"/><Relationship Id="rId19" Type="http://schemas.openxmlformats.org/officeDocument/2006/relationships/image" Target="../media/image71.wmf"/><Relationship Id="rId4" Type="http://schemas.openxmlformats.org/officeDocument/2006/relationships/oleObject" Target="../embeddings/oleObject78.bin"/><Relationship Id="rId9" Type="http://schemas.openxmlformats.org/officeDocument/2006/relationships/image" Target="../media/image64.wmf"/><Relationship Id="rId14" Type="http://schemas.openxmlformats.org/officeDocument/2006/relationships/oleObject" Target="../embeddings/oleObject82.bin"/><Relationship Id="rId22" Type="http://schemas.openxmlformats.org/officeDocument/2006/relationships/oleObject" Target="../embeddings/oleObject8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oleObject" Target="../embeddings/oleObject62.bin"/><Relationship Id="rId18" Type="http://schemas.openxmlformats.org/officeDocument/2006/relationships/oleObject" Target="../embeddings/oleObject92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4.wmf"/><Relationship Id="rId12" Type="http://schemas.openxmlformats.org/officeDocument/2006/relationships/image" Target="../media/image76.wmf"/><Relationship Id="rId17" Type="http://schemas.openxmlformats.org/officeDocument/2006/relationships/image" Target="../media/image78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8.bin"/><Relationship Id="rId11" Type="http://schemas.openxmlformats.org/officeDocument/2006/relationships/oleObject" Target="../embeddings/oleObject91.bin"/><Relationship Id="rId5" Type="http://schemas.openxmlformats.org/officeDocument/2006/relationships/image" Target="../media/image73.wmf"/><Relationship Id="rId15" Type="http://schemas.openxmlformats.org/officeDocument/2006/relationships/oleObject" Target="../embeddings/oleObject63.bin"/><Relationship Id="rId10" Type="http://schemas.openxmlformats.org/officeDocument/2006/relationships/oleObject" Target="../embeddings/oleObject90.bin"/><Relationship Id="rId19" Type="http://schemas.openxmlformats.org/officeDocument/2006/relationships/image" Target="../media/image77.wmf"/><Relationship Id="rId4" Type="http://schemas.openxmlformats.org/officeDocument/2006/relationships/oleObject" Target="../embeddings/oleObject87.bin"/><Relationship Id="rId9" Type="http://schemas.openxmlformats.org/officeDocument/2006/relationships/image" Target="../media/image75.wmf"/><Relationship Id="rId14" Type="http://schemas.openxmlformats.org/officeDocument/2006/relationships/image" Target="../media/image5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7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13" Type="http://schemas.openxmlformats.org/officeDocument/2006/relationships/image" Target="../media/image86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3.wmf"/><Relationship Id="rId12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7.bin"/><Relationship Id="rId11" Type="http://schemas.openxmlformats.org/officeDocument/2006/relationships/image" Target="../media/image85.wmf"/><Relationship Id="rId5" Type="http://schemas.openxmlformats.org/officeDocument/2006/relationships/image" Target="../media/image82.wmf"/><Relationship Id="rId10" Type="http://schemas.openxmlformats.org/officeDocument/2006/relationships/oleObject" Target="../embeddings/oleObject99.bin"/><Relationship Id="rId4" Type="http://schemas.openxmlformats.org/officeDocument/2006/relationships/oleObject" Target="../embeddings/oleObject96.bin"/><Relationship Id="rId9" Type="http://schemas.openxmlformats.org/officeDocument/2006/relationships/image" Target="../media/image8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8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03.bin"/><Relationship Id="rId5" Type="http://schemas.openxmlformats.org/officeDocument/2006/relationships/image" Target="../media/image88.wmf"/><Relationship Id="rId4" Type="http://schemas.openxmlformats.org/officeDocument/2006/relationships/oleObject" Target="../embeddings/oleObject10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13" Type="http://schemas.openxmlformats.org/officeDocument/2006/relationships/image" Target="../media/image94.wmf"/><Relationship Id="rId18" Type="http://schemas.openxmlformats.org/officeDocument/2006/relationships/oleObject" Target="../embeddings/oleObject112.bin"/><Relationship Id="rId26" Type="http://schemas.openxmlformats.org/officeDocument/2006/relationships/image" Target="../media/image100.wmf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114.bin"/><Relationship Id="rId7" Type="http://schemas.openxmlformats.org/officeDocument/2006/relationships/image" Target="../media/image92.wmf"/><Relationship Id="rId12" Type="http://schemas.openxmlformats.org/officeDocument/2006/relationships/oleObject" Target="../embeddings/oleObject109.bin"/><Relationship Id="rId17" Type="http://schemas.openxmlformats.org/officeDocument/2006/relationships/image" Target="../media/image96.wmf"/><Relationship Id="rId25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1.bin"/><Relationship Id="rId20" Type="http://schemas.openxmlformats.org/officeDocument/2006/relationships/image" Target="../media/image97.wmf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6.bin"/><Relationship Id="rId11" Type="http://schemas.openxmlformats.org/officeDocument/2006/relationships/image" Target="../media/image93.wmf"/><Relationship Id="rId24" Type="http://schemas.openxmlformats.org/officeDocument/2006/relationships/image" Target="../media/image99.wmf"/><Relationship Id="rId5" Type="http://schemas.openxmlformats.org/officeDocument/2006/relationships/image" Target="../media/image91.wmf"/><Relationship Id="rId15" Type="http://schemas.openxmlformats.org/officeDocument/2006/relationships/image" Target="../media/image95.wmf"/><Relationship Id="rId23" Type="http://schemas.openxmlformats.org/officeDocument/2006/relationships/oleObject" Target="../embeddings/oleObject115.bin"/><Relationship Id="rId10" Type="http://schemas.openxmlformats.org/officeDocument/2006/relationships/oleObject" Target="../embeddings/oleObject108.bin"/><Relationship Id="rId19" Type="http://schemas.openxmlformats.org/officeDocument/2006/relationships/oleObject" Target="../embeddings/oleObject113.bin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110.bin"/><Relationship Id="rId22" Type="http://schemas.openxmlformats.org/officeDocument/2006/relationships/image" Target="../media/image9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22.bin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0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7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0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08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3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136.bin"/><Relationship Id="rId18" Type="http://schemas.openxmlformats.org/officeDocument/2006/relationships/image" Target="../media/image119.wmf"/><Relationship Id="rId26" Type="http://schemas.openxmlformats.org/officeDocument/2006/relationships/image" Target="../media/image123.wmf"/><Relationship Id="rId3" Type="http://schemas.openxmlformats.org/officeDocument/2006/relationships/oleObject" Target="../embeddings/oleObject131.bin"/><Relationship Id="rId21" Type="http://schemas.openxmlformats.org/officeDocument/2006/relationships/oleObject" Target="../embeddings/oleObject140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16.wmf"/><Relationship Id="rId17" Type="http://schemas.openxmlformats.org/officeDocument/2006/relationships/oleObject" Target="../embeddings/oleObject138.bin"/><Relationship Id="rId25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8.wmf"/><Relationship Id="rId20" Type="http://schemas.openxmlformats.org/officeDocument/2006/relationships/image" Target="../media/image120.wmf"/><Relationship Id="rId29" Type="http://schemas.openxmlformats.org/officeDocument/2006/relationships/oleObject" Target="../embeddings/oleObject144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135.bin"/><Relationship Id="rId24" Type="http://schemas.openxmlformats.org/officeDocument/2006/relationships/image" Target="../media/image122.wmf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23" Type="http://schemas.openxmlformats.org/officeDocument/2006/relationships/oleObject" Target="../embeddings/oleObject141.bin"/><Relationship Id="rId28" Type="http://schemas.openxmlformats.org/officeDocument/2006/relationships/image" Target="../media/image124.wmf"/><Relationship Id="rId10" Type="http://schemas.openxmlformats.org/officeDocument/2006/relationships/image" Target="../media/image115.wmf"/><Relationship Id="rId19" Type="http://schemas.openxmlformats.org/officeDocument/2006/relationships/oleObject" Target="../embeddings/oleObject139.bin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17.wmf"/><Relationship Id="rId22" Type="http://schemas.openxmlformats.org/officeDocument/2006/relationships/image" Target="../media/image121.wmf"/><Relationship Id="rId27" Type="http://schemas.openxmlformats.org/officeDocument/2006/relationships/oleObject" Target="../embeddings/oleObject143.bin"/><Relationship Id="rId30" Type="http://schemas.openxmlformats.org/officeDocument/2006/relationships/image" Target="../media/image11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50.bin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128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3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oleObject" Target="../embeddings/oleObject156.bin"/><Relationship Id="rId18" Type="http://schemas.openxmlformats.org/officeDocument/2006/relationships/image" Target="../media/image136.wmf"/><Relationship Id="rId3" Type="http://schemas.openxmlformats.org/officeDocument/2006/relationships/oleObject" Target="../embeddings/oleObject151.bin"/><Relationship Id="rId21" Type="http://schemas.openxmlformats.org/officeDocument/2006/relationships/oleObject" Target="../embeddings/oleObject160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33.wmf"/><Relationship Id="rId17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5.wmf"/><Relationship Id="rId20" Type="http://schemas.openxmlformats.org/officeDocument/2006/relationships/image" Target="../media/image123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5" Type="http://schemas.openxmlformats.org/officeDocument/2006/relationships/oleObject" Target="../embeddings/oleObject157.bin"/><Relationship Id="rId10" Type="http://schemas.openxmlformats.org/officeDocument/2006/relationships/image" Target="../media/image132.wmf"/><Relationship Id="rId19" Type="http://schemas.openxmlformats.org/officeDocument/2006/relationships/oleObject" Target="../embeddings/oleObject159.bin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34.wmf"/><Relationship Id="rId22" Type="http://schemas.openxmlformats.org/officeDocument/2006/relationships/image" Target="../media/image124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13" Type="http://schemas.openxmlformats.org/officeDocument/2006/relationships/image" Target="../media/image141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8.wmf"/><Relationship Id="rId12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62.bin"/><Relationship Id="rId11" Type="http://schemas.openxmlformats.org/officeDocument/2006/relationships/image" Target="../media/image140.wmf"/><Relationship Id="rId5" Type="http://schemas.openxmlformats.org/officeDocument/2006/relationships/image" Target="../media/image137.wmf"/><Relationship Id="rId10" Type="http://schemas.openxmlformats.org/officeDocument/2006/relationships/oleObject" Target="../embeddings/oleObject164.bin"/><Relationship Id="rId4" Type="http://schemas.openxmlformats.org/officeDocument/2006/relationships/oleObject" Target="../embeddings/oleObject161.bin"/><Relationship Id="rId9" Type="http://schemas.openxmlformats.org/officeDocument/2006/relationships/image" Target="../media/image13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4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3.emf"/><Relationship Id="rId11" Type="http://schemas.openxmlformats.org/officeDocument/2006/relationships/oleObject" Target="../embeddings/oleObject170.bin"/><Relationship Id="rId5" Type="http://schemas.openxmlformats.org/officeDocument/2006/relationships/oleObject" Target="../embeddings/oleObject167.bin"/><Relationship Id="rId10" Type="http://schemas.openxmlformats.org/officeDocument/2006/relationships/image" Target="../media/image145.wmf"/><Relationship Id="rId4" Type="http://schemas.openxmlformats.org/officeDocument/2006/relationships/image" Target="../media/image142.emf"/><Relationship Id="rId9" Type="http://schemas.openxmlformats.org/officeDocument/2006/relationships/oleObject" Target="../embeddings/oleObject169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4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72.bin"/><Relationship Id="rId11" Type="http://schemas.openxmlformats.org/officeDocument/2006/relationships/image" Target="../media/image150.wmf"/><Relationship Id="rId5" Type="http://schemas.openxmlformats.org/officeDocument/2006/relationships/image" Target="../media/image147.wmf"/><Relationship Id="rId10" Type="http://schemas.openxmlformats.org/officeDocument/2006/relationships/oleObject" Target="../embeddings/oleObject174.bin"/><Relationship Id="rId4" Type="http://schemas.openxmlformats.org/officeDocument/2006/relationships/oleObject" Target="../embeddings/oleObject171.bin"/><Relationship Id="rId9" Type="http://schemas.openxmlformats.org/officeDocument/2006/relationships/image" Target="../media/image14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151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78.bin"/><Relationship Id="rId4" Type="http://schemas.openxmlformats.org/officeDocument/2006/relationships/image" Target="../media/image153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80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18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6.bin"/><Relationship Id="rId13" Type="http://schemas.openxmlformats.org/officeDocument/2006/relationships/image" Target="../media/image141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38.wmf"/><Relationship Id="rId12" Type="http://schemas.openxmlformats.org/officeDocument/2006/relationships/oleObject" Target="../embeddings/oleObject1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85.bin"/><Relationship Id="rId11" Type="http://schemas.openxmlformats.org/officeDocument/2006/relationships/image" Target="../media/image140.wmf"/><Relationship Id="rId5" Type="http://schemas.openxmlformats.org/officeDocument/2006/relationships/image" Target="../media/image137.wmf"/><Relationship Id="rId10" Type="http://schemas.openxmlformats.org/officeDocument/2006/relationships/oleObject" Target="../embeddings/oleObject187.bin"/><Relationship Id="rId4" Type="http://schemas.openxmlformats.org/officeDocument/2006/relationships/oleObject" Target="../embeddings/oleObject184.bin"/><Relationship Id="rId9" Type="http://schemas.openxmlformats.org/officeDocument/2006/relationships/image" Target="../media/image139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79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30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50.bin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128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30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156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60.wmf"/><Relationship Id="rId5" Type="http://schemas.openxmlformats.org/officeDocument/2006/relationships/oleObject" Target="../embeddings/oleObject193.bin"/><Relationship Id="rId4" Type="http://schemas.openxmlformats.org/officeDocument/2006/relationships/image" Target="../media/image159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162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97.bin"/><Relationship Id="rId4" Type="http://schemas.openxmlformats.org/officeDocument/2006/relationships/image" Target="../media/image163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199.bin"/><Relationship Id="rId10" Type="http://schemas.openxmlformats.org/officeDocument/2006/relationships/image" Target="../media/image167.w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20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4.w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6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16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2.e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2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9.e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6.e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中山大学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981200" y="762000"/>
            <a:ext cx="5257800" cy="10668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</a:rPr>
              <a:t>《</a:t>
            </a:r>
            <a:r>
              <a:rPr lang="zh-CN" altLang="en-US" b="1" dirty="0" smtClean="0">
                <a:latin typeface="黑体" panose="02010609060101010101" pitchFamily="49" charset="-122"/>
              </a:rPr>
              <a:t>电磁学</a:t>
            </a:r>
            <a:r>
              <a:rPr lang="en-US" altLang="zh-CN" b="1" dirty="0" smtClean="0">
                <a:latin typeface="黑体" panose="02010609060101010101" pitchFamily="49" charset="-122"/>
              </a:rPr>
              <a:t>》</a:t>
            </a:r>
            <a:br>
              <a:rPr lang="en-US" altLang="zh-CN" b="1" dirty="0" smtClean="0">
                <a:latin typeface="黑体" panose="02010609060101010101" pitchFamily="49" charset="-122"/>
              </a:rPr>
            </a:br>
            <a:r>
              <a:rPr lang="zh-CN" altLang="en-US" sz="3600" b="1" dirty="0" smtClean="0">
                <a:latin typeface="黑体" panose="02010609060101010101" pitchFamily="49" charset="-122"/>
              </a:rPr>
              <a:t>几种典型的磁场分布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95300" y="28194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003F3B-4460-4198-8784-2CC08583CF6A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152400"/>
            <a:ext cx="8839200" cy="2590800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</a:pPr>
            <a:r>
              <a:rPr lang="en-US" altLang="zh-CN" sz="2800" smtClean="0">
                <a:solidFill>
                  <a:schemeClr val="tx1"/>
                </a:solidFill>
                <a:latin typeface="Dutch766 BT"/>
              </a:rPr>
              <a:t>        </a:t>
            </a:r>
            <a:r>
              <a:rPr lang="zh-CN" altLang="en-US" sz="2800" smtClean="0">
                <a:solidFill>
                  <a:schemeClr val="tx1"/>
                </a:solidFill>
                <a:latin typeface="Dutch766 BT"/>
              </a:rPr>
              <a:t>这表明，“</a:t>
            </a:r>
            <a:r>
              <a:rPr lang="zh-CN" altLang="en-US" sz="2800" smtClean="0">
                <a:solidFill>
                  <a:srgbClr val="A50021"/>
                </a:solidFill>
                <a:latin typeface="Dutch766 BT"/>
              </a:rPr>
              <a:t>无限长</a:t>
            </a:r>
            <a:r>
              <a:rPr lang="zh-CN" altLang="en-US" sz="2800" smtClean="0">
                <a:solidFill>
                  <a:schemeClr val="tx1"/>
                </a:solidFill>
                <a:latin typeface="Dutch766 BT"/>
              </a:rPr>
              <a:t>”直线电流在其周围产生的磁感应强度，与距离的一次方成反比，它的场线按</a:t>
            </a:r>
            <a:r>
              <a:rPr lang="zh-CN" altLang="en-US" sz="2800" smtClean="0">
                <a:solidFill>
                  <a:srgbClr val="0000CC"/>
                </a:solidFill>
                <a:latin typeface="Dutch766 BT"/>
              </a:rPr>
              <a:t>右手规则</a:t>
            </a:r>
            <a:r>
              <a:rPr lang="zh-CN" altLang="en-US" sz="2800" smtClean="0">
                <a:solidFill>
                  <a:schemeClr val="tx1"/>
                </a:solidFill>
                <a:latin typeface="Dutch766 BT"/>
              </a:rPr>
              <a:t>，相对于电流的流向形成一族以电流线为中心的</a:t>
            </a:r>
            <a:r>
              <a:rPr lang="zh-CN" altLang="en-US" sz="2800" smtClean="0">
                <a:solidFill>
                  <a:srgbClr val="FF0000"/>
                </a:solidFill>
                <a:latin typeface="Dutch766 BT"/>
              </a:rPr>
              <a:t>封闭的</a:t>
            </a:r>
            <a:r>
              <a:rPr lang="zh-CN" altLang="en-US" sz="2800" smtClean="0">
                <a:solidFill>
                  <a:srgbClr val="0000CC"/>
                </a:solidFill>
                <a:latin typeface="宋体" panose="02010600030101010101" pitchFamily="2" charset="-122"/>
              </a:rPr>
              <a:t>圆</a:t>
            </a:r>
            <a:r>
              <a:rPr lang="en-US" altLang="zh-CN" sz="2800" smtClean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3733800"/>
            <a:ext cx="6075363" cy="251460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800" smtClean="0">
                <a:latin typeface="Dutch766 BT"/>
              </a:rPr>
              <a:t>        </a:t>
            </a:r>
            <a:r>
              <a:rPr lang="zh-CN" altLang="en-US" sz="2800" smtClean="0">
                <a:latin typeface="Dutch766 BT"/>
              </a:rPr>
              <a:t>在实际问题中，只要电流线足够长，在它</a:t>
            </a:r>
            <a:r>
              <a:rPr lang="zh-CN" altLang="en-US" sz="2800" smtClean="0">
                <a:solidFill>
                  <a:srgbClr val="A50021"/>
                </a:solidFill>
                <a:latin typeface="Dutch766 BT"/>
              </a:rPr>
              <a:t>中部附近</a:t>
            </a:r>
            <a:r>
              <a:rPr lang="en-US" altLang="zh-CN" sz="2800" i="1" smtClean="0"/>
              <a:t>r</a:t>
            </a:r>
            <a:r>
              <a:rPr lang="en-US" altLang="zh-CN" sz="2800" baseline="-25000" smtClean="0">
                <a:latin typeface="宋体" panose="02010600030101010101" pitchFamily="2" charset="-122"/>
              </a:rPr>
              <a:t>0 </a:t>
            </a:r>
            <a:r>
              <a:rPr lang="zh-CN" altLang="en-US" sz="2800" smtClean="0">
                <a:latin typeface="Dutch766 BT"/>
              </a:rPr>
              <a:t>远小于电流线长度的范围内</a:t>
            </a:r>
            <a:r>
              <a:rPr lang="zh-CN" altLang="en-US" sz="2800" i="1" baseline="-25000" smtClean="0">
                <a:latin typeface="Dutch766 BT"/>
              </a:rPr>
              <a:t> </a:t>
            </a:r>
            <a:r>
              <a:rPr lang="zh-CN" altLang="en-US" sz="2800" smtClean="0">
                <a:latin typeface="Dutch766 BT"/>
              </a:rPr>
              <a:t>，就有近似于</a:t>
            </a:r>
            <a:r>
              <a:rPr lang="zh-CN" altLang="en-US" sz="2800" smtClean="0">
                <a:latin typeface="宋体" panose="02010600030101010101" pitchFamily="2" charset="-122"/>
              </a:rPr>
              <a:t>此</a:t>
            </a:r>
            <a:r>
              <a:rPr lang="zh-CN" altLang="en-US" sz="2800" smtClean="0">
                <a:latin typeface="Dutch766 BT"/>
              </a:rPr>
              <a:t>的</a:t>
            </a:r>
            <a:r>
              <a:rPr lang="zh-CN" altLang="en-US" sz="2800" smtClean="0">
                <a:latin typeface="宋体" panose="02010600030101010101" pitchFamily="2" charset="-122"/>
              </a:rPr>
              <a:t>结果</a:t>
            </a:r>
            <a:r>
              <a:rPr lang="en-US" altLang="zh-CN" sz="2800" smtClean="0">
                <a:latin typeface="宋体" panose="02010600030101010101" pitchFamily="2" charset="-122"/>
              </a:rPr>
              <a:t>.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800" smtClean="0">
                <a:solidFill>
                  <a:schemeClr val="accent1"/>
                </a:solidFill>
                <a:latin typeface="宋体" panose="02010600030101010101" pitchFamily="2" charset="-122"/>
              </a:rPr>
              <a:t>   </a:t>
            </a:r>
            <a:endParaRPr lang="en-US" altLang="zh-CN" sz="2800" smtClean="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52229" name="Oval 4"/>
          <p:cNvSpPr>
            <a:spLocks noChangeArrowheads="1"/>
          </p:cNvSpPr>
          <p:nvPr/>
        </p:nvSpPr>
        <p:spPr bwMode="auto">
          <a:xfrm>
            <a:off x="7010400" y="4038600"/>
            <a:ext cx="9144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2230" name="Oval 5"/>
          <p:cNvSpPr>
            <a:spLocks noChangeArrowheads="1"/>
          </p:cNvSpPr>
          <p:nvPr/>
        </p:nvSpPr>
        <p:spPr bwMode="auto">
          <a:xfrm>
            <a:off x="6781800" y="3886200"/>
            <a:ext cx="13716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2231" name="Oval 6"/>
          <p:cNvSpPr>
            <a:spLocks noChangeArrowheads="1"/>
          </p:cNvSpPr>
          <p:nvPr/>
        </p:nvSpPr>
        <p:spPr bwMode="auto">
          <a:xfrm>
            <a:off x="6553200" y="3810000"/>
            <a:ext cx="1828800" cy="990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2232" name="Line 7"/>
          <p:cNvSpPr>
            <a:spLocks noChangeShapeType="1"/>
          </p:cNvSpPr>
          <p:nvPr/>
        </p:nvSpPr>
        <p:spPr bwMode="auto">
          <a:xfrm>
            <a:off x="7467600" y="2514600"/>
            <a:ext cx="0" cy="3276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3" name="Line 8"/>
          <p:cNvSpPr>
            <a:spLocks noChangeShapeType="1"/>
          </p:cNvSpPr>
          <p:nvPr/>
        </p:nvSpPr>
        <p:spPr bwMode="auto">
          <a:xfrm flipV="1">
            <a:off x="7467600" y="3276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4" name="Line 9"/>
          <p:cNvSpPr>
            <a:spLocks noChangeShapeType="1"/>
          </p:cNvSpPr>
          <p:nvPr/>
        </p:nvSpPr>
        <p:spPr bwMode="auto">
          <a:xfrm>
            <a:off x="7315200" y="4495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5" name="Line 10"/>
          <p:cNvSpPr>
            <a:spLocks noChangeShapeType="1"/>
          </p:cNvSpPr>
          <p:nvPr/>
        </p:nvSpPr>
        <p:spPr bwMode="auto">
          <a:xfrm>
            <a:off x="7391400" y="4648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6" name="Line 11"/>
          <p:cNvSpPr>
            <a:spLocks noChangeShapeType="1"/>
          </p:cNvSpPr>
          <p:nvPr/>
        </p:nvSpPr>
        <p:spPr bwMode="auto">
          <a:xfrm>
            <a:off x="7391400" y="48006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7" name="Rectangle 12"/>
          <p:cNvSpPr>
            <a:spLocks noChangeArrowheads="1"/>
          </p:cNvSpPr>
          <p:nvPr/>
        </p:nvSpPr>
        <p:spPr bwMode="auto">
          <a:xfrm>
            <a:off x="8305800" y="442753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Dutch766 BT"/>
              </a:rPr>
              <a:t>B</a:t>
            </a:r>
          </a:p>
        </p:txBody>
      </p:sp>
      <p:sp>
        <p:nvSpPr>
          <p:cNvPr id="52238" name="Rectangle 13"/>
          <p:cNvSpPr>
            <a:spLocks noChangeArrowheads="1"/>
          </p:cNvSpPr>
          <p:nvPr/>
        </p:nvSpPr>
        <p:spPr bwMode="auto">
          <a:xfrm>
            <a:off x="7467600" y="2909888"/>
            <a:ext cx="3635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宋体" panose="02010600030101010101" pitchFamily="2" charset="-122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88845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3D4230-A812-46A6-BA34-1C80EC6EAFAD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800" b="0" smtClean="0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5146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smtClean="0"/>
              <a:t>圆圈电流和磁偶极子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136823-D0A7-4D38-86AC-FB11ABBBE776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800" b="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533400" y="2209800"/>
            <a:ext cx="8305800" cy="3581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 flipH="1">
            <a:off x="533400" y="4191000"/>
            <a:ext cx="82296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" name="AutoShape 4"/>
          <p:cNvSpPr>
            <a:spLocks noChangeArrowheads="1"/>
          </p:cNvSpPr>
          <p:nvPr/>
        </p:nvSpPr>
        <p:spPr bwMode="auto">
          <a:xfrm>
            <a:off x="3733800" y="5400675"/>
            <a:ext cx="762000" cy="228600"/>
          </a:xfrm>
          <a:prstGeom prst="curvedUpArrow">
            <a:avLst>
              <a:gd name="adj1" fmla="val 53657"/>
              <a:gd name="adj2" fmla="val 109213"/>
              <a:gd name="adj3" fmla="val 67361"/>
            </a:avLst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4419600" y="509587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graphicFrame>
        <p:nvGraphicFramePr>
          <p:cNvPr id="8199" name="Object 6"/>
          <p:cNvGraphicFramePr>
            <a:graphicFrameLocks noChangeAspect="1"/>
          </p:cNvGraphicFramePr>
          <p:nvPr/>
        </p:nvGraphicFramePr>
        <p:xfrm>
          <a:off x="8305800" y="4257675"/>
          <a:ext cx="4445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6" name="Equation" r:id="rId3" imgW="177646" imgH="190335" progId="Equation.3">
                  <p:embed/>
                </p:oleObj>
              </mc:Choice>
              <mc:Fallback>
                <p:oleObj name="Equation" r:id="rId3" imgW="177646" imgH="19033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4257675"/>
                        <a:ext cx="4445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Oval 7"/>
          <p:cNvSpPr>
            <a:spLocks noChangeArrowheads="1"/>
          </p:cNvSpPr>
          <p:nvPr/>
        </p:nvSpPr>
        <p:spPr bwMode="auto">
          <a:xfrm rot="52875">
            <a:off x="3462338" y="2787650"/>
            <a:ext cx="1219200" cy="2590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201" name="Oval 8"/>
          <p:cNvSpPr>
            <a:spLocks noChangeArrowheads="1"/>
          </p:cNvSpPr>
          <p:nvPr/>
        </p:nvSpPr>
        <p:spPr bwMode="auto">
          <a:xfrm rot="52875">
            <a:off x="3543300" y="2868613"/>
            <a:ext cx="1057275" cy="24288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420688" y="1066800"/>
            <a:ext cx="85709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真空中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半径为</a:t>
            </a: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的载流导线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通有电流</a:t>
            </a: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称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圆电流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.   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求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其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轴线上一点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的磁感强度的方向和大小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8203" name="Line 10"/>
          <p:cNvSpPr>
            <a:spLocks noChangeShapeType="1"/>
          </p:cNvSpPr>
          <p:nvPr/>
        </p:nvSpPr>
        <p:spPr bwMode="auto">
          <a:xfrm>
            <a:off x="4114800" y="4179888"/>
            <a:ext cx="40386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 flipH="1">
            <a:off x="762000" y="4171950"/>
            <a:ext cx="2743200" cy="15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206" name="Object 17"/>
          <p:cNvGraphicFramePr>
            <a:graphicFrameLocks noChangeAspect="1"/>
          </p:cNvGraphicFramePr>
          <p:nvPr/>
        </p:nvGraphicFramePr>
        <p:xfrm>
          <a:off x="5638800" y="4638675"/>
          <a:ext cx="2667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7" name="Equation" r:id="rId5" imgW="799753" imgH="393529" progId="Equation.3">
                  <p:embed/>
                </p:oleObj>
              </mc:Choice>
              <mc:Fallback>
                <p:oleObj name="Equation" r:id="rId5" imgW="799753" imgH="39352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638675"/>
                        <a:ext cx="2667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773738" y="3790950"/>
            <a:ext cx="550862" cy="381000"/>
            <a:chOff x="3637" y="2394"/>
            <a:chExt cx="347" cy="240"/>
          </a:xfrm>
        </p:grpSpPr>
        <p:sp>
          <p:nvSpPr>
            <p:cNvPr id="8244" name="Arc 19"/>
            <p:cNvSpPr>
              <a:spLocks/>
            </p:cNvSpPr>
            <p:nvPr/>
          </p:nvSpPr>
          <p:spPr bwMode="auto">
            <a:xfrm flipH="1">
              <a:off x="3888" y="2426"/>
              <a:ext cx="96" cy="2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45" name="Object 20"/>
            <p:cNvGraphicFramePr>
              <a:graphicFrameLocks noChangeAspect="1"/>
            </p:cNvGraphicFramePr>
            <p:nvPr/>
          </p:nvGraphicFramePr>
          <p:xfrm>
            <a:off x="3637" y="2394"/>
            <a:ext cx="232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58" name="Equation" r:id="rId7" imgW="139579" imgH="164957" progId="Equation.3">
                    <p:embed/>
                  </p:oleObj>
                </mc:Choice>
                <mc:Fallback>
                  <p:oleObj name="Equation" r:id="rId7" imgW="139579" imgH="164957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7" y="2394"/>
                          <a:ext cx="232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8" name="Text Box 21"/>
          <p:cNvSpPr txBox="1">
            <a:spLocks noChangeArrowheads="1"/>
          </p:cNvSpPr>
          <p:nvPr/>
        </p:nvSpPr>
        <p:spPr bwMode="auto">
          <a:xfrm>
            <a:off x="1149350" y="609600"/>
            <a:ext cx="5480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圆形载流导线的磁场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114800" y="4171950"/>
            <a:ext cx="3352800" cy="1152525"/>
            <a:chOff x="2592" y="2634"/>
            <a:chExt cx="2112" cy="726"/>
          </a:xfrm>
        </p:grpSpPr>
        <p:sp>
          <p:nvSpPr>
            <p:cNvPr id="8242" name="Line 23"/>
            <p:cNvSpPr>
              <a:spLocks noChangeShapeType="1"/>
            </p:cNvSpPr>
            <p:nvPr/>
          </p:nvSpPr>
          <p:spPr bwMode="auto">
            <a:xfrm>
              <a:off x="4464" y="2634"/>
              <a:ext cx="240" cy="48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3" name="Line 24"/>
            <p:cNvSpPr>
              <a:spLocks noChangeShapeType="1"/>
            </p:cNvSpPr>
            <p:nvPr/>
          </p:nvSpPr>
          <p:spPr bwMode="auto">
            <a:xfrm flipV="1">
              <a:off x="2592" y="2634"/>
              <a:ext cx="1872" cy="726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762000" y="2809875"/>
            <a:ext cx="3276600" cy="2124075"/>
            <a:chOff x="480" y="1776"/>
            <a:chExt cx="2064" cy="1338"/>
          </a:xfrm>
        </p:grpSpPr>
        <p:sp>
          <p:nvSpPr>
            <p:cNvPr id="8240" name="Line 26"/>
            <p:cNvSpPr>
              <a:spLocks noChangeShapeType="1"/>
            </p:cNvSpPr>
            <p:nvPr/>
          </p:nvSpPr>
          <p:spPr bwMode="auto">
            <a:xfrm>
              <a:off x="480" y="2634"/>
              <a:ext cx="240" cy="48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1" name="Line 27"/>
            <p:cNvSpPr>
              <a:spLocks noChangeShapeType="1"/>
            </p:cNvSpPr>
            <p:nvPr/>
          </p:nvSpPr>
          <p:spPr bwMode="auto">
            <a:xfrm flipH="1">
              <a:off x="480" y="1776"/>
              <a:ext cx="2064" cy="85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762000" y="3409950"/>
            <a:ext cx="3200400" cy="1914525"/>
            <a:chOff x="480" y="2154"/>
            <a:chExt cx="2016" cy="1206"/>
          </a:xfrm>
        </p:grpSpPr>
        <p:sp>
          <p:nvSpPr>
            <p:cNvPr id="8238" name="Line 29"/>
            <p:cNvSpPr>
              <a:spLocks noChangeShapeType="1"/>
            </p:cNvSpPr>
            <p:nvPr/>
          </p:nvSpPr>
          <p:spPr bwMode="auto">
            <a:xfrm flipV="1">
              <a:off x="480" y="2154"/>
              <a:ext cx="240" cy="48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9" name="Line 30"/>
            <p:cNvSpPr>
              <a:spLocks noChangeShapeType="1"/>
            </p:cNvSpPr>
            <p:nvPr/>
          </p:nvSpPr>
          <p:spPr bwMode="auto">
            <a:xfrm flipH="1" flipV="1">
              <a:off x="480" y="2634"/>
              <a:ext cx="2016" cy="726"/>
            </a:xfrm>
            <a:prstGeom prst="line">
              <a:avLst/>
            </a:prstGeom>
            <a:noFill/>
            <a:ln w="19050">
              <a:solidFill>
                <a:srgbClr val="FF33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4114800" y="2809875"/>
            <a:ext cx="3733800" cy="1362075"/>
            <a:chOff x="2592" y="1776"/>
            <a:chExt cx="2352" cy="858"/>
          </a:xfrm>
        </p:grpSpPr>
        <p:graphicFrame>
          <p:nvGraphicFramePr>
            <p:cNvPr id="8234" name="Object 32"/>
            <p:cNvGraphicFramePr>
              <a:graphicFrameLocks noChangeAspect="1"/>
            </p:cNvGraphicFramePr>
            <p:nvPr/>
          </p:nvGraphicFramePr>
          <p:xfrm>
            <a:off x="3552" y="1962"/>
            <a:ext cx="243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59" name="公式" r:id="rId9" imgW="114102" imgH="126780" progId="Equation.3">
                    <p:embed/>
                  </p:oleObj>
                </mc:Choice>
                <mc:Fallback>
                  <p:oleObj name="公式" r:id="rId9" imgW="114102" imgH="12678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962"/>
                          <a:ext cx="243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5" name="Line 33"/>
            <p:cNvSpPr>
              <a:spLocks noChangeShapeType="1"/>
            </p:cNvSpPr>
            <p:nvPr/>
          </p:nvSpPr>
          <p:spPr bwMode="auto">
            <a:xfrm flipV="1">
              <a:off x="4464" y="2154"/>
              <a:ext cx="288" cy="48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36" name="Object 34"/>
            <p:cNvGraphicFramePr>
              <a:graphicFrameLocks noChangeAspect="1"/>
            </p:cNvGraphicFramePr>
            <p:nvPr/>
          </p:nvGraphicFramePr>
          <p:xfrm>
            <a:off x="4608" y="1879"/>
            <a:ext cx="33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60" name="Equation" r:id="rId11" imgW="330200" imgH="279400" progId="Equation.3">
                    <p:embed/>
                  </p:oleObj>
                </mc:Choice>
                <mc:Fallback>
                  <p:oleObj name="Equation" r:id="rId11" imgW="330200" imgH="2794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879"/>
                          <a:ext cx="33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7" name="Line 35"/>
            <p:cNvSpPr>
              <a:spLocks noChangeShapeType="1"/>
            </p:cNvSpPr>
            <p:nvPr/>
          </p:nvSpPr>
          <p:spPr bwMode="auto">
            <a:xfrm>
              <a:off x="2592" y="1776"/>
              <a:ext cx="1872" cy="858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13" name="Line 38"/>
          <p:cNvSpPr>
            <a:spLocks noChangeShapeType="1"/>
          </p:cNvSpPr>
          <p:nvPr/>
        </p:nvSpPr>
        <p:spPr bwMode="auto">
          <a:xfrm>
            <a:off x="3505200" y="4179888"/>
            <a:ext cx="3581400" cy="15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4" name="AutoShape 39"/>
          <p:cNvSpPr>
            <a:spLocks noChangeArrowheads="1"/>
          </p:cNvSpPr>
          <p:nvPr/>
        </p:nvSpPr>
        <p:spPr bwMode="auto">
          <a:xfrm>
            <a:off x="4562475" y="3962400"/>
            <a:ext cx="1524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folHlink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215" name="Line 41"/>
          <p:cNvSpPr>
            <a:spLocks noChangeShapeType="1"/>
          </p:cNvSpPr>
          <p:nvPr/>
        </p:nvSpPr>
        <p:spPr bwMode="auto">
          <a:xfrm flipH="1">
            <a:off x="762000" y="4181475"/>
            <a:ext cx="3810000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16" name="Line 45"/>
          <p:cNvSpPr>
            <a:spLocks noChangeShapeType="1"/>
          </p:cNvSpPr>
          <p:nvPr/>
        </p:nvSpPr>
        <p:spPr bwMode="auto">
          <a:xfrm>
            <a:off x="4724400" y="4181475"/>
            <a:ext cx="2438400" cy="0"/>
          </a:xfrm>
          <a:prstGeom prst="line">
            <a:avLst/>
          </a:prstGeom>
          <a:noFill/>
          <a:ln w="22225">
            <a:solidFill>
              <a:srgbClr val="3366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69" name="Line 47"/>
          <p:cNvSpPr>
            <a:spLocks noChangeShapeType="1"/>
          </p:cNvSpPr>
          <p:nvPr/>
        </p:nvSpPr>
        <p:spPr bwMode="auto">
          <a:xfrm>
            <a:off x="7086600" y="4181475"/>
            <a:ext cx="1143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0" name="Line 48"/>
          <p:cNvSpPr>
            <a:spLocks noChangeShapeType="1"/>
          </p:cNvSpPr>
          <p:nvPr/>
        </p:nvSpPr>
        <p:spPr bwMode="auto">
          <a:xfrm>
            <a:off x="838200" y="4181475"/>
            <a:ext cx="1143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31" name="Object 49"/>
          <p:cNvGraphicFramePr>
            <a:graphicFrameLocks noChangeAspect="1"/>
          </p:cNvGraphicFramePr>
          <p:nvPr/>
        </p:nvGraphicFramePr>
        <p:xfrm>
          <a:off x="7924800" y="3571875"/>
          <a:ext cx="3921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1" name="公式" r:id="rId13" imgW="152334" imgH="190417" progId="Equation.3">
                  <p:embed/>
                </p:oleObj>
              </mc:Choice>
              <mc:Fallback>
                <p:oleObj name="公式" r:id="rId13" imgW="152334" imgH="190417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3571875"/>
                        <a:ext cx="39211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50"/>
          <p:cNvGraphicFramePr>
            <a:graphicFrameLocks noChangeAspect="1"/>
          </p:cNvGraphicFramePr>
          <p:nvPr/>
        </p:nvGraphicFramePr>
        <p:xfrm>
          <a:off x="2057400" y="3876675"/>
          <a:ext cx="3921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2" name="公式" r:id="rId15" imgW="152334" imgH="190417" progId="Equation.3">
                  <p:embed/>
                </p:oleObj>
              </mc:Choice>
              <mc:Fallback>
                <p:oleObj name="公式" r:id="rId15" imgW="152334" imgH="190417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876675"/>
                        <a:ext cx="39211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1" name="AutoShape 51"/>
          <p:cNvSpPr>
            <a:spLocks noChangeArrowheads="1"/>
          </p:cNvSpPr>
          <p:nvPr/>
        </p:nvSpPr>
        <p:spPr bwMode="auto">
          <a:xfrm flipV="1">
            <a:off x="3429000" y="4029075"/>
            <a:ext cx="1524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folHlink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8222" name="Group 52"/>
          <p:cNvGrpSpPr>
            <a:grpSpLocks/>
          </p:cNvGrpSpPr>
          <p:nvPr/>
        </p:nvGrpSpPr>
        <p:grpSpPr bwMode="auto">
          <a:xfrm>
            <a:off x="3810000" y="2292350"/>
            <a:ext cx="604838" cy="609600"/>
            <a:chOff x="2400" y="1440"/>
            <a:chExt cx="381" cy="384"/>
          </a:xfrm>
        </p:grpSpPr>
        <p:graphicFrame>
          <p:nvGraphicFramePr>
            <p:cNvPr id="8232" name="Object 53"/>
            <p:cNvGraphicFramePr>
              <a:graphicFrameLocks noChangeAspect="1"/>
            </p:cNvGraphicFramePr>
            <p:nvPr/>
          </p:nvGraphicFramePr>
          <p:xfrm>
            <a:off x="2400" y="1440"/>
            <a:ext cx="381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63" name="Equation" r:id="rId16" imgW="393529" imgH="291973" progId="Equation.3">
                    <p:embed/>
                  </p:oleObj>
                </mc:Choice>
                <mc:Fallback>
                  <p:oleObj name="Equation" r:id="rId16" imgW="393529" imgH="291973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40"/>
                          <a:ext cx="381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3" name="AutoShape 54"/>
            <p:cNvSpPr>
              <a:spLocks noChangeArrowheads="1"/>
            </p:cNvSpPr>
            <p:nvPr/>
          </p:nvSpPr>
          <p:spPr bwMode="auto">
            <a:xfrm flipH="1">
              <a:off x="2459" y="1728"/>
              <a:ext cx="192" cy="96"/>
            </a:xfrm>
            <a:prstGeom prst="rightArrow">
              <a:avLst>
                <a:gd name="adj1" fmla="val 52056"/>
                <a:gd name="adj2" fmla="val 66667"/>
              </a:avLst>
            </a:prstGeom>
            <a:solidFill>
              <a:srgbClr val="C00000"/>
            </a:solidFill>
            <a:ln w="28575">
              <a:solidFill>
                <a:srgbClr val="FF505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8223" name="Text Box 55"/>
          <p:cNvSpPr txBox="1">
            <a:spLocks noChangeArrowheads="1"/>
          </p:cNvSpPr>
          <p:nvPr/>
        </p:nvSpPr>
        <p:spPr bwMode="auto">
          <a:xfrm>
            <a:off x="6918325" y="3571875"/>
            <a:ext cx="701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 i="1">
                <a:solidFill>
                  <a:srgbClr val="1C1C1C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8224" name="Oval 56"/>
          <p:cNvSpPr>
            <a:spLocks noChangeArrowheads="1"/>
          </p:cNvSpPr>
          <p:nvPr/>
        </p:nvSpPr>
        <p:spPr bwMode="auto">
          <a:xfrm>
            <a:off x="3581400" y="2886075"/>
            <a:ext cx="990600" cy="2438400"/>
          </a:xfrm>
          <a:prstGeom prst="ellipse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8225" name="Group 57"/>
          <p:cNvGrpSpPr>
            <a:grpSpLocks/>
          </p:cNvGrpSpPr>
          <p:nvPr/>
        </p:nvGrpSpPr>
        <p:grpSpPr bwMode="auto">
          <a:xfrm>
            <a:off x="3657600" y="4181475"/>
            <a:ext cx="533400" cy="704850"/>
            <a:chOff x="4032" y="1200"/>
            <a:chExt cx="341" cy="480"/>
          </a:xfrm>
        </p:grpSpPr>
        <p:sp>
          <p:nvSpPr>
            <p:cNvPr id="8230" name="Line 58"/>
            <p:cNvSpPr>
              <a:spLocks noChangeShapeType="1"/>
            </p:cNvSpPr>
            <p:nvPr/>
          </p:nvSpPr>
          <p:spPr bwMode="auto">
            <a:xfrm flipH="1">
              <a:off x="4032" y="1200"/>
              <a:ext cx="278" cy="480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31" name="Object 59"/>
            <p:cNvGraphicFramePr>
              <a:graphicFrameLocks noChangeAspect="1"/>
            </p:cNvGraphicFramePr>
            <p:nvPr/>
          </p:nvGraphicFramePr>
          <p:xfrm>
            <a:off x="4176" y="1344"/>
            <a:ext cx="19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64" name="Equation" r:id="rId18" imgW="215806" imgH="228501" progId="Equation.3">
                    <p:embed/>
                  </p:oleObj>
                </mc:Choice>
                <mc:Fallback>
                  <p:oleObj name="Equation" r:id="rId18" imgW="215806" imgH="228501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344"/>
                          <a:ext cx="19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26" name="Object 60"/>
          <p:cNvGraphicFramePr>
            <a:graphicFrameLocks noChangeAspect="1"/>
          </p:cNvGraphicFramePr>
          <p:nvPr/>
        </p:nvGraphicFramePr>
        <p:xfrm>
          <a:off x="3886200" y="3781425"/>
          <a:ext cx="3460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5" name="Equation" r:id="rId20" imgW="164957" imgH="190335" progId="Equation.3">
                  <p:embed/>
                </p:oleObj>
              </mc:Choice>
              <mc:Fallback>
                <p:oleObj name="Equation" r:id="rId20" imgW="164957" imgH="190335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781425"/>
                        <a:ext cx="3460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7" name="Line 61"/>
          <p:cNvSpPr>
            <a:spLocks noChangeShapeType="1"/>
          </p:cNvSpPr>
          <p:nvPr/>
        </p:nvSpPr>
        <p:spPr bwMode="auto">
          <a:xfrm>
            <a:off x="4114800" y="4181475"/>
            <a:ext cx="609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8" name="AutoShape 62"/>
          <p:cNvSpPr>
            <a:spLocks noChangeArrowheads="1"/>
          </p:cNvSpPr>
          <p:nvPr/>
        </p:nvSpPr>
        <p:spPr bwMode="auto">
          <a:xfrm>
            <a:off x="3962400" y="5248275"/>
            <a:ext cx="304800" cy="152400"/>
          </a:xfrm>
          <a:prstGeom prst="rightArrow">
            <a:avLst>
              <a:gd name="adj1" fmla="val 52056"/>
              <a:gd name="adj2" fmla="val 66667"/>
            </a:avLst>
          </a:prstGeom>
          <a:solidFill>
            <a:srgbClr val="FF00FF"/>
          </a:solidFill>
          <a:ln w="28575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229" name="Text Box 63"/>
          <p:cNvSpPr txBox="1">
            <a:spLocks noChangeArrowheads="1"/>
          </p:cNvSpPr>
          <p:nvPr/>
        </p:nvSpPr>
        <p:spPr bwMode="auto">
          <a:xfrm>
            <a:off x="6858000" y="3976688"/>
            <a:ext cx="549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0" i="1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</a:p>
        </p:txBody>
      </p:sp>
      <p:grpSp>
        <p:nvGrpSpPr>
          <p:cNvPr id="56" name="Group 14"/>
          <p:cNvGrpSpPr>
            <a:grpSpLocks/>
          </p:cNvGrpSpPr>
          <p:nvPr/>
        </p:nvGrpSpPr>
        <p:grpSpPr bwMode="auto">
          <a:xfrm>
            <a:off x="533400" y="5835650"/>
            <a:ext cx="7391400" cy="776288"/>
            <a:chOff x="336" y="3676"/>
            <a:chExt cx="4656" cy="489"/>
          </a:xfrm>
        </p:grpSpPr>
        <p:sp>
          <p:nvSpPr>
            <p:cNvPr id="57" name="Text Box 15"/>
            <p:cNvSpPr txBox="1">
              <a:spLocks noChangeArrowheads="1"/>
            </p:cNvSpPr>
            <p:nvPr/>
          </p:nvSpPr>
          <p:spPr bwMode="auto">
            <a:xfrm>
              <a:off x="336" y="3737"/>
              <a:ext cx="26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解</a:t>
              </a: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根据对称性分析</a:t>
              </a:r>
            </a:p>
          </p:txBody>
        </p:sp>
        <p:graphicFrame>
          <p:nvGraphicFramePr>
            <p:cNvPr id="58" name="Object 16"/>
            <p:cNvGraphicFramePr>
              <a:graphicFrameLocks noChangeAspect="1"/>
            </p:cNvGraphicFramePr>
            <p:nvPr/>
          </p:nvGraphicFramePr>
          <p:xfrm>
            <a:off x="2832" y="3676"/>
            <a:ext cx="2160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66" name="Equation" r:id="rId22" imgW="1269449" imgH="291973" progId="Equation.3">
                    <p:embed/>
                  </p:oleObj>
                </mc:Choice>
                <mc:Fallback>
                  <p:oleObj name="Equation" r:id="rId22" imgW="1269449" imgH="291973" progId="Equation.3">
                    <p:embed/>
                    <p:pic>
                      <p:nvPicPr>
                        <p:cNvPr id="8247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676"/>
                          <a:ext cx="2160" cy="4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0781BB-67C3-49AB-8C96-4E725E19F57E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800" b="0" smtClean="0"/>
          </a:p>
        </p:txBody>
      </p:sp>
      <p:grpSp>
        <p:nvGrpSpPr>
          <p:cNvPr id="9219" name="Group 2"/>
          <p:cNvGrpSpPr>
            <a:grpSpLocks/>
          </p:cNvGrpSpPr>
          <p:nvPr/>
        </p:nvGrpSpPr>
        <p:grpSpPr bwMode="auto">
          <a:xfrm>
            <a:off x="381000" y="762000"/>
            <a:ext cx="4800600" cy="3429000"/>
            <a:chOff x="240" y="480"/>
            <a:chExt cx="3024" cy="2160"/>
          </a:xfrm>
        </p:grpSpPr>
        <p:sp>
          <p:nvSpPr>
            <p:cNvPr id="9250" name="Rectangle 3"/>
            <p:cNvSpPr>
              <a:spLocks noChangeArrowheads="1"/>
            </p:cNvSpPr>
            <p:nvPr/>
          </p:nvSpPr>
          <p:spPr bwMode="auto">
            <a:xfrm>
              <a:off x="240" y="480"/>
              <a:ext cx="3024" cy="2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zh-CN" sz="2800" b="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51" name="Object 4"/>
            <p:cNvGraphicFramePr>
              <a:graphicFrameLocks noChangeAspect="1"/>
            </p:cNvGraphicFramePr>
            <p:nvPr/>
          </p:nvGraphicFramePr>
          <p:xfrm>
            <a:off x="1584" y="1728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72" name="公式" r:id="rId3" imgW="177646" imgH="190335" progId="Equation.3">
                    <p:embed/>
                  </p:oleObj>
                </mc:Choice>
                <mc:Fallback>
                  <p:oleObj name="公式" r:id="rId3" imgW="177646" imgH="19033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728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2" name="Object 5"/>
            <p:cNvGraphicFramePr>
              <a:graphicFrameLocks noChangeAspect="1"/>
            </p:cNvGraphicFramePr>
            <p:nvPr/>
          </p:nvGraphicFramePr>
          <p:xfrm>
            <a:off x="3024" y="1776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73" name="公式" r:id="rId5" imgW="177646" imgH="190335" progId="Equation.3">
                    <p:embed/>
                  </p:oleObj>
                </mc:Choice>
                <mc:Fallback>
                  <p:oleObj name="公式" r:id="rId5" imgW="177646" imgH="19033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776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3" name="AutoShape 6"/>
            <p:cNvSpPr>
              <a:spLocks noChangeArrowheads="1"/>
            </p:cNvSpPr>
            <p:nvPr/>
          </p:nvSpPr>
          <p:spPr bwMode="auto">
            <a:xfrm>
              <a:off x="432" y="2448"/>
              <a:ext cx="624" cy="144"/>
            </a:xfrm>
            <a:prstGeom prst="curvedUpArrow">
              <a:avLst>
                <a:gd name="adj1" fmla="val 59262"/>
                <a:gd name="adj2" fmla="val 125827"/>
                <a:gd name="adj3" fmla="val 53648"/>
              </a:avLst>
            </a:prstGeom>
            <a:solidFill>
              <a:srgbClr val="FF3399"/>
            </a:solidFill>
            <a:ln w="9525">
              <a:solidFill>
                <a:srgbClr val="CC00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9254" name="Group 7"/>
            <p:cNvGrpSpPr>
              <a:grpSpLocks/>
            </p:cNvGrpSpPr>
            <p:nvPr/>
          </p:nvGrpSpPr>
          <p:grpSpPr bwMode="auto">
            <a:xfrm>
              <a:off x="336" y="864"/>
              <a:ext cx="768" cy="1632"/>
              <a:chOff x="1104" y="720"/>
              <a:chExt cx="768" cy="1632"/>
            </a:xfrm>
          </p:grpSpPr>
          <p:sp>
            <p:nvSpPr>
              <p:cNvPr id="9264" name="Oval 8"/>
              <p:cNvSpPr>
                <a:spLocks noChangeArrowheads="1"/>
              </p:cNvSpPr>
              <p:nvPr/>
            </p:nvSpPr>
            <p:spPr bwMode="auto">
              <a:xfrm rot="52875">
                <a:off x="1104" y="720"/>
                <a:ext cx="768" cy="163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265" name="Oval 9"/>
              <p:cNvSpPr>
                <a:spLocks noChangeArrowheads="1"/>
              </p:cNvSpPr>
              <p:nvPr/>
            </p:nvSpPr>
            <p:spPr bwMode="auto">
              <a:xfrm rot="52875">
                <a:off x="1104" y="720"/>
                <a:ext cx="768" cy="1632"/>
              </a:xfrm>
              <a:prstGeom prst="ellipse">
                <a:avLst/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266" name="Oval 10"/>
              <p:cNvSpPr>
                <a:spLocks noChangeArrowheads="1"/>
              </p:cNvSpPr>
              <p:nvPr/>
            </p:nvSpPr>
            <p:spPr bwMode="auto">
              <a:xfrm rot="52875">
                <a:off x="1155" y="771"/>
                <a:ext cx="666" cy="153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267" name="Oval 11"/>
              <p:cNvSpPr>
                <a:spLocks noChangeArrowheads="1"/>
              </p:cNvSpPr>
              <p:nvPr/>
            </p:nvSpPr>
            <p:spPr bwMode="auto">
              <a:xfrm rot="52875">
                <a:off x="1155" y="768"/>
                <a:ext cx="666" cy="15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9255" name="Line 12"/>
            <p:cNvSpPr>
              <a:spLocks noChangeShapeType="1"/>
            </p:cNvSpPr>
            <p:nvPr/>
          </p:nvSpPr>
          <p:spPr bwMode="auto">
            <a:xfrm flipH="1" flipV="1">
              <a:off x="720" y="864"/>
              <a:ext cx="0" cy="864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56" name="Object 13"/>
            <p:cNvGraphicFramePr>
              <a:graphicFrameLocks noChangeAspect="1"/>
            </p:cNvGraphicFramePr>
            <p:nvPr/>
          </p:nvGraphicFramePr>
          <p:xfrm>
            <a:off x="468" y="1224"/>
            <a:ext cx="20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74" name="Equation" r:id="rId6" imgW="215806" imgH="228501" progId="Equation.3">
                    <p:embed/>
                  </p:oleObj>
                </mc:Choice>
                <mc:Fallback>
                  <p:oleObj name="Equation" r:id="rId6" imgW="215806" imgH="228501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" y="1224"/>
                          <a:ext cx="20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7" name="Line 14"/>
            <p:cNvSpPr>
              <a:spLocks noChangeShapeType="1"/>
            </p:cNvSpPr>
            <p:nvPr/>
          </p:nvSpPr>
          <p:spPr bwMode="auto">
            <a:xfrm>
              <a:off x="720" y="1728"/>
              <a:ext cx="24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8" name="Line 15"/>
            <p:cNvSpPr>
              <a:spLocks noChangeShapeType="1"/>
            </p:cNvSpPr>
            <p:nvPr/>
          </p:nvSpPr>
          <p:spPr bwMode="auto">
            <a:xfrm>
              <a:off x="1824" y="1824"/>
              <a:ext cx="816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59" name="Line 16"/>
            <p:cNvSpPr>
              <a:spLocks noChangeShapeType="1"/>
            </p:cNvSpPr>
            <p:nvPr/>
          </p:nvSpPr>
          <p:spPr bwMode="auto">
            <a:xfrm flipH="1">
              <a:off x="720" y="1824"/>
              <a:ext cx="816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60" name="Text Box 17"/>
            <p:cNvSpPr txBox="1">
              <a:spLocks noChangeArrowheads="1"/>
            </p:cNvSpPr>
            <p:nvPr/>
          </p:nvSpPr>
          <p:spPr bwMode="auto">
            <a:xfrm>
              <a:off x="2630" y="1632"/>
              <a:ext cx="4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0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9261" name="Text Box 18"/>
            <p:cNvSpPr txBox="1">
              <a:spLocks noChangeArrowheads="1"/>
            </p:cNvSpPr>
            <p:nvPr/>
          </p:nvSpPr>
          <p:spPr bwMode="auto">
            <a:xfrm>
              <a:off x="2511" y="1598"/>
              <a:ext cx="36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9262" name="Line 19"/>
            <p:cNvSpPr>
              <a:spLocks noChangeShapeType="1"/>
            </p:cNvSpPr>
            <p:nvPr/>
          </p:nvSpPr>
          <p:spPr bwMode="auto">
            <a:xfrm>
              <a:off x="2640" y="17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63" name="Line 20"/>
            <p:cNvSpPr>
              <a:spLocks noChangeShapeType="1"/>
            </p:cNvSpPr>
            <p:nvPr/>
          </p:nvSpPr>
          <p:spPr bwMode="auto">
            <a:xfrm>
              <a:off x="720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9220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677224"/>
              </p:ext>
            </p:extLst>
          </p:nvPr>
        </p:nvGraphicFramePr>
        <p:xfrm>
          <a:off x="624682" y="4349620"/>
          <a:ext cx="365442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5" name="公式" r:id="rId8" imgW="1180588" imgH="393529" progId="Equation.3">
                  <p:embed/>
                </p:oleObj>
              </mc:Choice>
              <mc:Fallback>
                <p:oleObj name="公式" r:id="rId8" imgW="1180588" imgH="39352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682" y="4349620"/>
                        <a:ext cx="3654425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714951"/>
              </p:ext>
            </p:extLst>
          </p:nvPr>
        </p:nvGraphicFramePr>
        <p:xfrm>
          <a:off x="5410199" y="2239962"/>
          <a:ext cx="3351213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6" name="公式" r:id="rId10" imgW="1091726" imgH="393529" progId="Equation.3">
                  <p:embed/>
                </p:oleObj>
              </mc:Choice>
              <mc:Fallback>
                <p:oleObj name="公式" r:id="rId10" imgW="1091726" imgH="39352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199" y="2239962"/>
                        <a:ext cx="3351213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628590"/>
              </p:ext>
            </p:extLst>
          </p:nvPr>
        </p:nvGraphicFramePr>
        <p:xfrm>
          <a:off x="5966611" y="528637"/>
          <a:ext cx="1955800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7" name="公式" r:id="rId12" imgW="774364" imgH="507780" progId="Equation.3">
                  <p:embed/>
                </p:oleObj>
              </mc:Choice>
              <mc:Fallback>
                <p:oleObj name="公式" r:id="rId12" imgW="774364" imgH="5077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6611" y="528637"/>
                        <a:ext cx="1955800" cy="14144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87918"/>
              </p:ext>
            </p:extLst>
          </p:nvPr>
        </p:nvGraphicFramePr>
        <p:xfrm>
          <a:off x="5453733" y="3493164"/>
          <a:ext cx="2760663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8" name="公式" r:id="rId14" imgW="965200" imgH="393700" progId="Equation.3">
                  <p:embed/>
                </p:oleObj>
              </mc:Choice>
              <mc:Fallback>
                <p:oleObj name="公式" r:id="rId14" imgW="965200" imgH="3937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733" y="3493164"/>
                        <a:ext cx="2760663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783999"/>
              </p:ext>
            </p:extLst>
          </p:nvPr>
        </p:nvGraphicFramePr>
        <p:xfrm>
          <a:off x="5453733" y="4701984"/>
          <a:ext cx="3048000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9" name="公式" r:id="rId16" imgW="1091726" imgH="469696" progId="Equation.3">
                  <p:embed/>
                </p:oleObj>
              </mc:Choice>
              <mc:Fallback>
                <p:oleObj name="公式" r:id="rId16" imgW="1091726" imgH="46969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733" y="4701984"/>
                        <a:ext cx="3048000" cy="137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27"/>
          <p:cNvSpPr>
            <a:spLocks noChangeArrowheads="1"/>
          </p:cNvSpPr>
          <p:nvPr/>
        </p:nvSpPr>
        <p:spPr bwMode="auto">
          <a:xfrm>
            <a:off x="381000" y="838200"/>
            <a:ext cx="4800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9226" name="Group 28"/>
          <p:cNvGrpSpPr>
            <a:grpSpLocks/>
          </p:cNvGrpSpPr>
          <p:nvPr/>
        </p:nvGrpSpPr>
        <p:grpSpPr bwMode="auto">
          <a:xfrm>
            <a:off x="2878138" y="2362200"/>
            <a:ext cx="550862" cy="381000"/>
            <a:chOff x="1813" y="1440"/>
            <a:chExt cx="347" cy="240"/>
          </a:xfrm>
        </p:grpSpPr>
        <p:sp>
          <p:nvSpPr>
            <p:cNvPr id="9248" name="Arc 29"/>
            <p:cNvSpPr>
              <a:spLocks/>
            </p:cNvSpPr>
            <p:nvPr/>
          </p:nvSpPr>
          <p:spPr bwMode="auto">
            <a:xfrm flipH="1">
              <a:off x="2064" y="1472"/>
              <a:ext cx="96" cy="2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CC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49" name="Object 30"/>
            <p:cNvGraphicFramePr>
              <a:graphicFrameLocks noChangeAspect="1"/>
            </p:cNvGraphicFramePr>
            <p:nvPr/>
          </p:nvGraphicFramePr>
          <p:xfrm>
            <a:off x="1813" y="1440"/>
            <a:ext cx="232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80" name="Equation" r:id="rId18" imgW="139579" imgH="164957" progId="Equation.3">
                    <p:embed/>
                  </p:oleObj>
                </mc:Choice>
                <mc:Fallback>
                  <p:oleObj name="Equation" r:id="rId18" imgW="139579" imgH="164957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3" y="1440"/>
                          <a:ext cx="232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27" name="Group 31"/>
          <p:cNvGrpSpPr>
            <a:grpSpLocks/>
          </p:cNvGrpSpPr>
          <p:nvPr/>
        </p:nvGrpSpPr>
        <p:grpSpPr bwMode="auto">
          <a:xfrm>
            <a:off x="4173538" y="1676400"/>
            <a:ext cx="369887" cy="1066800"/>
            <a:chOff x="2629" y="1008"/>
            <a:chExt cx="233" cy="672"/>
          </a:xfrm>
        </p:grpSpPr>
        <p:sp>
          <p:nvSpPr>
            <p:cNvPr id="9244" name="Line 32"/>
            <p:cNvSpPr>
              <a:spLocks noChangeShapeType="1"/>
            </p:cNvSpPr>
            <p:nvPr/>
          </p:nvSpPr>
          <p:spPr bwMode="auto">
            <a:xfrm flipV="1">
              <a:off x="2640" y="1008"/>
              <a:ext cx="0" cy="6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45" name="Group 33"/>
            <p:cNvGrpSpPr>
              <a:grpSpLocks/>
            </p:cNvGrpSpPr>
            <p:nvPr/>
          </p:nvGrpSpPr>
          <p:grpSpPr bwMode="auto">
            <a:xfrm>
              <a:off x="2629" y="1114"/>
              <a:ext cx="233" cy="374"/>
              <a:chOff x="2533" y="1114"/>
              <a:chExt cx="233" cy="374"/>
            </a:xfrm>
          </p:grpSpPr>
          <p:sp>
            <p:nvSpPr>
              <p:cNvPr id="9246" name="Arc 34"/>
              <p:cNvSpPr>
                <a:spLocks/>
              </p:cNvSpPr>
              <p:nvPr/>
            </p:nvSpPr>
            <p:spPr bwMode="auto">
              <a:xfrm rot="5400000" flipH="1">
                <a:off x="2587" y="1349"/>
                <a:ext cx="96" cy="181"/>
              </a:xfrm>
              <a:custGeom>
                <a:avLst/>
                <a:gdLst>
                  <a:gd name="T0" fmla="*/ 0 w 21600"/>
                  <a:gd name="T1" fmla="*/ 0 h 16294"/>
                  <a:gd name="T2" fmla="*/ 0 w 21600"/>
                  <a:gd name="T3" fmla="*/ 0 h 16294"/>
                  <a:gd name="T4" fmla="*/ 0 w 21600"/>
                  <a:gd name="T5" fmla="*/ 0 h 1629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6294"/>
                  <a:gd name="T11" fmla="*/ 21600 w 21600"/>
                  <a:gd name="T12" fmla="*/ 16294 h 162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6294" fill="none" extrusionOk="0">
                    <a:moveTo>
                      <a:pt x="14179" y="0"/>
                    </a:moveTo>
                    <a:cubicBezTo>
                      <a:pt x="18893" y="4102"/>
                      <a:pt x="21600" y="10045"/>
                      <a:pt x="21600" y="16294"/>
                    </a:cubicBezTo>
                  </a:path>
                  <a:path w="21600" h="16294" stroke="0" extrusionOk="0">
                    <a:moveTo>
                      <a:pt x="14179" y="0"/>
                    </a:moveTo>
                    <a:cubicBezTo>
                      <a:pt x="18893" y="4102"/>
                      <a:pt x="21600" y="10045"/>
                      <a:pt x="21600" y="16294"/>
                    </a:cubicBezTo>
                    <a:lnTo>
                      <a:pt x="0" y="16294"/>
                    </a:lnTo>
                    <a:lnTo>
                      <a:pt x="14179" y="0"/>
                    </a:lnTo>
                    <a:close/>
                  </a:path>
                </a:pathLst>
              </a:custGeom>
              <a:noFill/>
              <a:ln w="28575">
                <a:solidFill>
                  <a:srgbClr val="00CC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47" name="Object 35"/>
              <p:cNvGraphicFramePr>
                <a:graphicFrameLocks noChangeAspect="1"/>
              </p:cNvGraphicFramePr>
              <p:nvPr/>
            </p:nvGraphicFramePr>
            <p:xfrm>
              <a:off x="2533" y="1114"/>
              <a:ext cx="233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81" name="Equation" r:id="rId20" imgW="139579" imgH="164957" progId="Equation.3">
                      <p:embed/>
                    </p:oleObj>
                  </mc:Choice>
                  <mc:Fallback>
                    <p:oleObj name="Equation" r:id="rId20" imgW="139579" imgH="164957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33" y="1114"/>
                            <a:ext cx="233" cy="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228" name="Group 36"/>
          <p:cNvGrpSpPr>
            <a:grpSpLocks/>
          </p:cNvGrpSpPr>
          <p:nvPr/>
        </p:nvGrpSpPr>
        <p:grpSpPr bwMode="auto">
          <a:xfrm>
            <a:off x="4343400" y="2362200"/>
            <a:ext cx="533400" cy="381000"/>
            <a:chOff x="2736" y="1440"/>
            <a:chExt cx="336" cy="240"/>
          </a:xfrm>
        </p:grpSpPr>
        <p:sp>
          <p:nvSpPr>
            <p:cNvPr id="9242" name="Arc 37"/>
            <p:cNvSpPr>
              <a:spLocks/>
            </p:cNvSpPr>
            <p:nvPr/>
          </p:nvSpPr>
          <p:spPr bwMode="auto">
            <a:xfrm>
              <a:off x="2736" y="1536"/>
              <a:ext cx="9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43" name="Object 38"/>
            <p:cNvGraphicFramePr>
              <a:graphicFrameLocks noChangeAspect="1"/>
            </p:cNvGraphicFramePr>
            <p:nvPr/>
          </p:nvGraphicFramePr>
          <p:xfrm>
            <a:off x="2840" y="1440"/>
            <a:ext cx="23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82" name="Equation" r:id="rId21" imgW="139700" imgH="139700" progId="Equation.3">
                    <p:embed/>
                  </p:oleObj>
                </mc:Choice>
                <mc:Fallback>
                  <p:oleObj name="Equation" r:id="rId21" imgW="139700" imgH="1397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" y="1440"/>
                          <a:ext cx="23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29" name="Group 39"/>
          <p:cNvGrpSpPr>
            <a:grpSpLocks/>
          </p:cNvGrpSpPr>
          <p:nvPr/>
        </p:nvGrpSpPr>
        <p:grpSpPr bwMode="auto">
          <a:xfrm>
            <a:off x="3829050" y="2362200"/>
            <a:ext cx="495300" cy="228600"/>
            <a:chOff x="2412" y="1488"/>
            <a:chExt cx="312" cy="144"/>
          </a:xfrm>
        </p:grpSpPr>
        <p:sp>
          <p:nvSpPr>
            <p:cNvPr id="9240" name="Freeform 40"/>
            <p:cNvSpPr>
              <a:spLocks/>
            </p:cNvSpPr>
            <p:nvPr/>
          </p:nvSpPr>
          <p:spPr bwMode="auto">
            <a:xfrm>
              <a:off x="2412" y="1488"/>
              <a:ext cx="84" cy="144"/>
            </a:xfrm>
            <a:custGeom>
              <a:avLst/>
              <a:gdLst>
                <a:gd name="T0" fmla="*/ 0 w 84"/>
                <a:gd name="T1" fmla="*/ 144 h 144"/>
                <a:gd name="T2" fmla="*/ 84 w 84"/>
                <a:gd name="T3" fmla="*/ 0 h 144"/>
                <a:gd name="T4" fmla="*/ 0 60000 65536"/>
                <a:gd name="T5" fmla="*/ 0 60000 65536"/>
                <a:gd name="T6" fmla="*/ 0 w 84"/>
                <a:gd name="T7" fmla="*/ 0 h 144"/>
                <a:gd name="T8" fmla="*/ 84 w 84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4" h="144">
                  <a:moveTo>
                    <a:pt x="0" y="144"/>
                  </a:moveTo>
                  <a:lnTo>
                    <a:pt x="8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1" name="Freeform 41"/>
            <p:cNvSpPr>
              <a:spLocks/>
            </p:cNvSpPr>
            <p:nvPr/>
          </p:nvSpPr>
          <p:spPr bwMode="auto">
            <a:xfrm>
              <a:off x="2496" y="1488"/>
              <a:ext cx="228" cy="112"/>
            </a:xfrm>
            <a:custGeom>
              <a:avLst/>
              <a:gdLst>
                <a:gd name="T0" fmla="*/ 0 w 228"/>
                <a:gd name="T1" fmla="*/ 0 h 112"/>
                <a:gd name="T2" fmla="*/ 228 w 228"/>
                <a:gd name="T3" fmla="*/ 112 h 112"/>
                <a:gd name="T4" fmla="*/ 0 60000 65536"/>
                <a:gd name="T5" fmla="*/ 0 60000 65536"/>
                <a:gd name="T6" fmla="*/ 0 w 228"/>
                <a:gd name="T7" fmla="*/ 0 h 112"/>
                <a:gd name="T8" fmla="*/ 228 w 228"/>
                <a:gd name="T9" fmla="*/ 112 h 1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8" h="112">
                  <a:moveTo>
                    <a:pt x="0" y="0"/>
                  </a:moveTo>
                  <a:lnTo>
                    <a:pt x="228" y="11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9230" name="Object 42"/>
          <p:cNvGraphicFramePr>
            <a:graphicFrameLocks noChangeAspect="1"/>
          </p:cNvGraphicFramePr>
          <p:nvPr/>
        </p:nvGraphicFramePr>
        <p:xfrm>
          <a:off x="785813" y="2647950"/>
          <a:ext cx="28098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3" name="Equation" r:id="rId23" imgW="164957" imgH="190335" progId="Equation.3">
                  <p:embed/>
                </p:oleObj>
              </mc:Choice>
              <mc:Fallback>
                <p:oleObj name="Equation" r:id="rId23" imgW="164957" imgH="190335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647950"/>
                        <a:ext cx="280987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31" name="Group 43"/>
          <p:cNvGrpSpPr>
            <a:grpSpLocks/>
          </p:cNvGrpSpPr>
          <p:nvPr/>
        </p:nvGrpSpPr>
        <p:grpSpPr bwMode="auto">
          <a:xfrm>
            <a:off x="1143000" y="1447800"/>
            <a:ext cx="3962400" cy="1295400"/>
            <a:chOff x="720" y="864"/>
            <a:chExt cx="2496" cy="816"/>
          </a:xfrm>
        </p:grpSpPr>
        <p:graphicFrame>
          <p:nvGraphicFramePr>
            <p:cNvPr id="9235" name="Object 44"/>
            <p:cNvGraphicFramePr>
              <a:graphicFrameLocks noChangeAspect="1"/>
            </p:cNvGraphicFramePr>
            <p:nvPr/>
          </p:nvGraphicFramePr>
          <p:xfrm>
            <a:off x="2880" y="864"/>
            <a:ext cx="33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84" name="Equation" r:id="rId25" imgW="330200" imgH="279400" progId="Equation.3">
                    <p:embed/>
                  </p:oleObj>
                </mc:Choice>
                <mc:Fallback>
                  <p:oleObj name="Equation" r:id="rId25" imgW="330200" imgH="2794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864"/>
                          <a:ext cx="33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6" name="Object 45"/>
            <p:cNvGraphicFramePr>
              <a:graphicFrameLocks noChangeAspect="1"/>
            </p:cNvGraphicFramePr>
            <p:nvPr/>
          </p:nvGraphicFramePr>
          <p:xfrm>
            <a:off x="1728" y="1056"/>
            <a:ext cx="25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85" name="公式" r:id="rId27" imgW="114102" imgH="126780" progId="Equation.3">
                    <p:embed/>
                  </p:oleObj>
                </mc:Choice>
                <mc:Fallback>
                  <p:oleObj name="公式" r:id="rId27" imgW="114102" imgH="12678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056"/>
                          <a:ext cx="25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37" name="Group 46"/>
            <p:cNvGrpSpPr>
              <a:grpSpLocks/>
            </p:cNvGrpSpPr>
            <p:nvPr/>
          </p:nvGrpSpPr>
          <p:grpSpPr bwMode="auto">
            <a:xfrm>
              <a:off x="720" y="864"/>
              <a:ext cx="2256" cy="816"/>
              <a:chOff x="720" y="864"/>
              <a:chExt cx="2256" cy="816"/>
            </a:xfrm>
          </p:grpSpPr>
          <p:sp>
            <p:nvSpPr>
              <p:cNvPr id="9238" name="Line 47"/>
              <p:cNvSpPr>
                <a:spLocks noChangeShapeType="1"/>
              </p:cNvSpPr>
              <p:nvPr/>
            </p:nvSpPr>
            <p:spPr bwMode="auto">
              <a:xfrm flipV="1">
                <a:off x="2640" y="1152"/>
                <a:ext cx="336" cy="528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9" name="Line 48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920" cy="81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2" name="Group 52"/>
          <p:cNvGrpSpPr>
            <a:grpSpLocks/>
          </p:cNvGrpSpPr>
          <p:nvPr/>
        </p:nvGrpSpPr>
        <p:grpSpPr bwMode="auto">
          <a:xfrm>
            <a:off x="878681" y="872392"/>
            <a:ext cx="604838" cy="609600"/>
            <a:chOff x="2400" y="1440"/>
            <a:chExt cx="381" cy="384"/>
          </a:xfrm>
        </p:grpSpPr>
        <p:graphicFrame>
          <p:nvGraphicFramePr>
            <p:cNvPr id="53" name="Object 53"/>
            <p:cNvGraphicFramePr>
              <a:graphicFrameLocks noChangeAspect="1"/>
            </p:cNvGraphicFramePr>
            <p:nvPr/>
          </p:nvGraphicFramePr>
          <p:xfrm>
            <a:off x="2400" y="1440"/>
            <a:ext cx="381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86" name="Equation" r:id="rId29" imgW="393529" imgH="291973" progId="Equation.3">
                    <p:embed/>
                  </p:oleObj>
                </mc:Choice>
                <mc:Fallback>
                  <p:oleObj name="Equation" r:id="rId29" imgW="393529" imgH="291973" progId="Equation.3">
                    <p:embed/>
                    <p:pic>
                      <p:nvPicPr>
                        <p:cNvPr id="8232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40"/>
                          <a:ext cx="381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AutoShape 54"/>
            <p:cNvSpPr>
              <a:spLocks noChangeArrowheads="1"/>
            </p:cNvSpPr>
            <p:nvPr/>
          </p:nvSpPr>
          <p:spPr bwMode="auto">
            <a:xfrm flipH="1">
              <a:off x="2459" y="1728"/>
              <a:ext cx="192" cy="96"/>
            </a:xfrm>
            <a:prstGeom prst="rightArrow">
              <a:avLst>
                <a:gd name="adj1" fmla="val 52056"/>
                <a:gd name="adj2" fmla="val 66667"/>
              </a:avLst>
            </a:prstGeom>
            <a:solidFill>
              <a:schemeClr val="folHlink"/>
            </a:solidFill>
            <a:ln w="28575">
              <a:solidFill>
                <a:srgbClr val="FF505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aphicFrame>
        <p:nvGraphicFramePr>
          <p:cNvPr id="5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552131"/>
              </p:ext>
            </p:extLst>
          </p:nvPr>
        </p:nvGraphicFramePr>
        <p:xfrm>
          <a:off x="624682" y="5516195"/>
          <a:ext cx="34290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7" name="Equation" r:id="rId31" imgW="1269449" imgH="291973" progId="Equation.3">
                  <p:embed/>
                </p:oleObj>
              </mc:Choice>
              <mc:Fallback>
                <p:oleObj name="Equation" r:id="rId31" imgW="1269449" imgH="291973" progId="Equation.3">
                  <p:embed/>
                  <p:pic>
                    <p:nvPicPr>
                      <p:cNvPr id="824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682" y="5516195"/>
                        <a:ext cx="342900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8C7F15-11E8-4EB3-9A05-EB4338181EF4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800" b="0" smtClean="0"/>
          </a:p>
        </p:txBody>
      </p:sp>
      <p:graphicFrame>
        <p:nvGraphicFramePr>
          <p:cNvPr id="10243" name="Object 2"/>
          <p:cNvGraphicFramePr>
            <a:graphicFrameLocks noChangeAspect="1"/>
          </p:cNvGraphicFramePr>
          <p:nvPr/>
        </p:nvGraphicFramePr>
        <p:xfrm>
          <a:off x="5257800" y="685800"/>
          <a:ext cx="30480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1" name="公式" r:id="rId4" imgW="1091726" imgH="469696" progId="Equation.3">
                  <p:embed/>
                </p:oleObj>
              </mc:Choice>
              <mc:Fallback>
                <p:oleObj name="公式" r:id="rId4" imgW="1091726" imgH="46969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685800"/>
                        <a:ext cx="304800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4267200"/>
            <a:ext cx="4724400" cy="1136650"/>
            <a:chOff x="720" y="2711"/>
            <a:chExt cx="2928" cy="693"/>
          </a:xfrm>
        </p:grpSpPr>
        <p:graphicFrame>
          <p:nvGraphicFramePr>
            <p:cNvPr id="10280" name="Object 4"/>
            <p:cNvGraphicFramePr>
              <a:graphicFrameLocks noChangeAspect="1"/>
            </p:cNvGraphicFramePr>
            <p:nvPr/>
          </p:nvGraphicFramePr>
          <p:xfrm>
            <a:off x="2097" y="2711"/>
            <a:ext cx="1551" cy="6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2" name="公式" r:id="rId6" imgW="545863" imgH="393529" progId="Equation.3">
                    <p:embed/>
                  </p:oleObj>
                </mc:Choice>
                <mc:Fallback>
                  <p:oleObj name="公式" r:id="rId6" imgW="545863" imgH="393529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7" y="2711"/>
                          <a:ext cx="1551" cy="693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81" name="Group 5"/>
            <p:cNvGrpSpPr>
              <a:grpSpLocks/>
            </p:cNvGrpSpPr>
            <p:nvPr/>
          </p:nvGrpSpPr>
          <p:grpSpPr bwMode="auto">
            <a:xfrm>
              <a:off x="720" y="2937"/>
              <a:ext cx="1104" cy="317"/>
              <a:chOff x="720" y="2937"/>
              <a:chExt cx="1104" cy="317"/>
            </a:xfrm>
          </p:grpSpPr>
          <p:sp>
            <p:nvSpPr>
              <p:cNvPr id="10282" name="Text Box 6"/>
              <p:cNvSpPr txBox="1">
                <a:spLocks noChangeArrowheads="1"/>
              </p:cNvSpPr>
              <p:nvPr/>
            </p:nvSpPr>
            <p:spPr bwMode="auto">
              <a:xfrm>
                <a:off x="720" y="2937"/>
                <a:ext cx="816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01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80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3</a:t>
                </a:r>
                <a:r>
                  <a:rPr lang="zh-CN" altLang="en-US" sz="2800">
                    <a:solidFill>
                      <a:srgbClr val="010000"/>
                    </a:solidFill>
                    <a:latin typeface="Times New Roman" panose="02020603050405020304" pitchFamily="18" charset="0"/>
                  </a:rPr>
                  <a:t>）</a:t>
                </a:r>
              </a:p>
            </p:txBody>
          </p:sp>
          <p:graphicFrame>
            <p:nvGraphicFramePr>
              <p:cNvPr id="10283" name="Object 7"/>
              <p:cNvGraphicFramePr>
                <a:graphicFrameLocks noChangeAspect="1"/>
              </p:cNvGraphicFramePr>
              <p:nvPr/>
            </p:nvGraphicFramePr>
            <p:xfrm>
              <a:off x="1104" y="2942"/>
              <a:ext cx="720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43" name="Equation" r:id="rId8" imgW="545863" imgH="241195" progId="Equation.3">
                      <p:embed/>
                    </p:oleObj>
                  </mc:Choice>
                  <mc:Fallback>
                    <p:oleObj name="Equation" r:id="rId8" imgW="545863" imgH="241195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2942"/>
                            <a:ext cx="720" cy="2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060872" name="Object 8"/>
          <p:cNvGraphicFramePr>
            <a:graphicFrameLocks noChangeAspect="1"/>
          </p:cNvGraphicFramePr>
          <p:nvPr/>
        </p:nvGraphicFramePr>
        <p:xfrm>
          <a:off x="3352800" y="5345113"/>
          <a:ext cx="4953000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4" name="Equation" r:id="rId10" imgW="1600200" imgH="419100" progId="Equation.3">
                  <p:embed/>
                </p:oleObj>
              </mc:Choice>
              <mc:Fallback>
                <p:oleObj name="Equation" r:id="rId10" imgW="16002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345113"/>
                        <a:ext cx="4953000" cy="127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219200" y="5721350"/>
            <a:ext cx="1676400" cy="527050"/>
            <a:chOff x="912" y="3556"/>
            <a:chExt cx="1056" cy="332"/>
          </a:xfrm>
        </p:grpSpPr>
        <p:sp>
          <p:nvSpPr>
            <p:cNvPr id="10278" name="Text Box 10"/>
            <p:cNvSpPr txBox="1">
              <a:spLocks noChangeArrowheads="1"/>
            </p:cNvSpPr>
            <p:nvPr/>
          </p:nvSpPr>
          <p:spPr bwMode="auto">
            <a:xfrm>
              <a:off x="912" y="3561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zh-CN" altLang="en-US" sz="2800">
                  <a:solidFill>
                    <a:srgbClr val="0100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graphicFrame>
          <p:nvGraphicFramePr>
            <p:cNvPr id="10279" name="Object 11"/>
            <p:cNvGraphicFramePr>
              <a:graphicFrameLocks noChangeAspect="1"/>
            </p:cNvGraphicFramePr>
            <p:nvPr/>
          </p:nvGraphicFramePr>
          <p:xfrm>
            <a:off x="1248" y="3556"/>
            <a:ext cx="720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5" name="Equation" r:id="rId12" imgW="736600" imgH="241300" progId="Equation.3">
                    <p:embed/>
                  </p:oleObj>
                </mc:Choice>
                <mc:Fallback>
                  <p:oleObj name="Equation" r:id="rId12" imgW="736600" imgH="2413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556"/>
                          <a:ext cx="720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192702" y="3646677"/>
            <a:ext cx="8534400" cy="519113"/>
            <a:chOff x="912" y="2304"/>
            <a:chExt cx="5376" cy="327"/>
          </a:xfrm>
        </p:grpSpPr>
        <p:sp>
          <p:nvSpPr>
            <p:cNvPr id="10273" name="Text Box 13"/>
            <p:cNvSpPr txBox="1">
              <a:spLocks noChangeArrowheads="1"/>
            </p:cNvSpPr>
            <p:nvPr/>
          </p:nvSpPr>
          <p:spPr bwMode="auto">
            <a:xfrm>
              <a:off x="912" y="2304"/>
              <a:ext cx="53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zh-CN" sz="2800" dirty="0">
                  <a:solidFill>
                    <a:srgbClr val="010000"/>
                  </a:solidFill>
                  <a:latin typeface="Times New Roman" panose="02020603050405020304" pitchFamily="18" charset="0"/>
                </a:rPr>
                <a:t>）</a:t>
              </a:r>
              <a:r>
                <a:rPr lang="zh-CN" altLang="en-US" sz="2800" dirty="0">
                  <a:solidFill>
                    <a:srgbClr val="010000"/>
                  </a:solidFill>
                  <a:latin typeface="Times New Roman" panose="02020603050405020304" pitchFamily="18" charset="0"/>
                </a:rPr>
                <a:t>               </a:t>
              </a:r>
              <a:r>
                <a:rPr lang="zh-CN" altLang="zh-CN" sz="2800" dirty="0">
                  <a:solidFill>
                    <a:srgbClr val="010000"/>
                  </a:solidFill>
                  <a:latin typeface="Times New Roman" panose="02020603050405020304" pitchFamily="18" charset="0"/>
                </a:rPr>
                <a:t>的</a:t>
              </a:r>
              <a:r>
                <a:rPr lang="zh-CN" altLang="zh-CN" sz="2800" dirty="0" smtClean="0">
                  <a:solidFill>
                    <a:srgbClr val="010000"/>
                  </a:solidFill>
                  <a:latin typeface="Times New Roman" panose="02020603050405020304" pitchFamily="18" charset="0"/>
                </a:rPr>
                <a:t>方向不变( </a:t>
              </a:r>
              <a:r>
                <a:rPr lang="en-US" altLang="zh-CN" sz="2800" dirty="0" smtClean="0">
                  <a:solidFill>
                    <a:srgbClr val="010000"/>
                  </a:solidFill>
                  <a:latin typeface="Times New Roman" panose="02020603050405020304" pitchFamily="18" charset="0"/>
                </a:rPr>
                <a:t>  </a:t>
              </a:r>
              <a:r>
                <a:rPr lang="zh-CN" altLang="zh-CN" sz="2800" dirty="0" smtClean="0">
                  <a:solidFill>
                    <a:srgbClr val="010000"/>
                  </a:solidFill>
                  <a:latin typeface="Times New Roman" panose="02020603050405020304" pitchFamily="18" charset="0"/>
                </a:rPr>
                <a:t> 和 </a:t>
              </a:r>
              <a:r>
                <a:rPr lang="zh-CN" altLang="en-US" sz="2800" dirty="0" smtClean="0">
                  <a:solidFill>
                    <a:srgbClr val="010000"/>
                  </a:solidFill>
                  <a:latin typeface="Times New Roman" panose="02020603050405020304" pitchFamily="18" charset="0"/>
                </a:rPr>
                <a:t>  </a:t>
              </a:r>
              <a:r>
                <a:rPr lang="zh-CN" altLang="zh-CN" sz="2800" dirty="0" smtClean="0">
                  <a:solidFill>
                    <a:srgbClr val="010000"/>
                  </a:solidFill>
                  <a:latin typeface="Times New Roman" panose="02020603050405020304" pitchFamily="18" charset="0"/>
                </a:rPr>
                <a:t> 成</a:t>
              </a:r>
              <a:r>
                <a:rPr lang="zh-CN" altLang="zh-CN" sz="2800" dirty="0" smtClean="0">
                  <a:solidFill>
                    <a:srgbClr val="CC0000"/>
                  </a:solidFill>
                  <a:latin typeface="Times New Roman" panose="02020603050405020304" pitchFamily="18" charset="0"/>
                </a:rPr>
                <a:t>右螺旋</a:t>
              </a:r>
              <a:r>
                <a:rPr lang="zh-CN" altLang="zh-CN" sz="2800" dirty="0" smtClean="0">
                  <a:solidFill>
                    <a:srgbClr val="010000"/>
                  </a:solidFill>
                  <a:latin typeface="Times New Roman" panose="02020603050405020304" pitchFamily="18" charset="0"/>
                </a:rPr>
                <a:t>关系）</a:t>
              </a:r>
              <a:endParaRPr lang="zh-CN" altLang="zh-CN" sz="2800" dirty="0">
                <a:solidFill>
                  <a:srgbClr val="01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74" name="Object 14"/>
            <p:cNvGraphicFramePr>
              <a:graphicFrameLocks noChangeAspect="1"/>
            </p:cNvGraphicFramePr>
            <p:nvPr/>
          </p:nvGraphicFramePr>
          <p:xfrm>
            <a:off x="1248" y="2317"/>
            <a:ext cx="52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6" name="Equation" r:id="rId14" imgW="545863" imgH="241195" progId="Equation.3">
                    <p:embed/>
                  </p:oleObj>
                </mc:Choice>
                <mc:Fallback>
                  <p:oleObj name="Equation" r:id="rId14" imgW="545863" imgH="24119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317"/>
                          <a:ext cx="528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5" name="Object 15"/>
            <p:cNvGraphicFramePr>
              <a:graphicFrameLocks noChangeAspect="1"/>
            </p:cNvGraphicFramePr>
            <p:nvPr/>
          </p:nvGraphicFramePr>
          <p:xfrm>
            <a:off x="1898" y="2304"/>
            <a:ext cx="23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7" name="Equation" r:id="rId16" imgW="215619" imgH="266353" progId="Equation.3">
                    <p:embed/>
                  </p:oleObj>
                </mc:Choice>
                <mc:Fallback>
                  <p:oleObj name="Equation" r:id="rId16" imgW="215619" imgH="266353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8" y="2304"/>
                          <a:ext cx="23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6" name="Object 16"/>
            <p:cNvGraphicFramePr>
              <a:graphicFrameLocks noChangeAspect="1"/>
            </p:cNvGraphicFramePr>
            <p:nvPr/>
          </p:nvGraphicFramePr>
          <p:xfrm>
            <a:off x="3388" y="2304"/>
            <a:ext cx="212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8" name="Equation" r:id="rId18" imgW="165028" imgH="228501" progId="Equation.3">
                    <p:embed/>
                  </p:oleObj>
                </mc:Choice>
                <mc:Fallback>
                  <p:oleObj name="Equation" r:id="rId18" imgW="165028" imgH="228501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8" y="2304"/>
                          <a:ext cx="212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7" name="Object 17"/>
            <p:cNvGraphicFramePr>
              <a:graphicFrameLocks noChangeAspect="1"/>
            </p:cNvGraphicFramePr>
            <p:nvPr/>
          </p:nvGraphicFramePr>
          <p:xfrm>
            <a:off x="3803" y="2304"/>
            <a:ext cx="22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9" name="Equation" r:id="rId20" imgW="215619" imgH="266353" progId="Equation.3">
                    <p:embed/>
                  </p:oleObj>
                </mc:Choice>
                <mc:Fallback>
                  <p:oleObj name="Equation" r:id="rId20" imgW="215619" imgH="266353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3" y="2304"/>
                          <a:ext cx="22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8" name="Group 18"/>
          <p:cNvGrpSpPr>
            <a:grpSpLocks/>
          </p:cNvGrpSpPr>
          <p:nvPr/>
        </p:nvGrpSpPr>
        <p:grpSpPr bwMode="auto">
          <a:xfrm>
            <a:off x="1192702" y="2698018"/>
            <a:ext cx="4114800" cy="519112"/>
            <a:chOff x="1056" y="1641"/>
            <a:chExt cx="2592" cy="327"/>
          </a:xfrm>
        </p:grpSpPr>
        <p:sp>
          <p:nvSpPr>
            <p:cNvPr id="10271" name="Text Box 19"/>
            <p:cNvSpPr txBox="1">
              <a:spLocks noChangeArrowheads="1"/>
            </p:cNvSpPr>
            <p:nvPr/>
          </p:nvSpPr>
          <p:spPr bwMode="auto">
            <a:xfrm>
              <a:off x="1056" y="1641"/>
              <a:ext cx="2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800">
                  <a:solidFill>
                    <a:srgbClr val="010000"/>
                  </a:solidFill>
                  <a:latin typeface="Times New Roman" panose="02020603050405020304" pitchFamily="18" charset="0"/>
                </a:rPr>
                <a:t>）若线圈有     匝</a:t>
              </a:r>
            </a:p>
          </p:txBody>
        </p:sp>
        <p:graphicFrame>
          <p:nvGraphicFramePr>
            <p:cNvPr id="10272" name="Object 20"/>
            <p:cNvGraphicFramePr>
              <a:graphicFrameLocks noChangeAspect="1"/>
            </p:cNvGraphicFramePr>
            <p:nvPr/>
          </p:nvGraphicFramePr>
          <p:xfrm>
            <a:off x="2352" y="1680"/>
            <a:ext cx="23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0" name="Equation" r:id="rId21" imgW="253890" imgH="241195" progId="Equation.3">
                    <p:embed/>
                  </p:oleObj>
                </mc:Choice>
                <mc:Fallback>
                  <p:oleObj name="Equation" r:id="rId21" imgW="253890" imgH="241195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680"/>
                          <a:ext cx="23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5239781" y="2127250"/>
            <a:ext cx="3236441" cy="1371600"/>
            <a:chOff x="3206" y="1536"/>
            <a:chExt cx="1796" cy="768"/>
          </a:xfrm>
        </p:grpSpPr>
        <p:sp>
          <p:nvSpPr>
            <p:cNvPr id="10269" name="Rectangle 22"/>
            <p:cNvSpPr>
              <a:spLocks noChangeArrowheads="1"/>
            </p:cNvSpPr>
            <p:nvPr/>
          </p:nvSpPr>
          <p:spPr bwMode="auto">
            <a:xfrm>
              <a:off x="3840" y="1584"/>
              <a:ext cx="24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10270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2856390"/>
                </p:ext>
              </p:extLst>
            </p:nvPr>
          </p:nvGraphicFramePr>
          <p:xfrm>
            <a:off x="3206" y="1536"/>
            <a:ext cx="1796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1" name="公式" r:id="rId23" imgW="1104840" imgH="469800" progId="Equation.3">
                    <p:embed/>
                  </p:oleObj>
                </mc:Choice>
                <mc:Fallback>
                  <p:oleObj name="公式" r:id="rId23" imgW="1104840" imgH="4698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6" y="1536"/>
                          <a:ext cx="1796" cy="7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50" name="Group 24"/>
          <p:cNvGrpSpPr>
            <a:grpSpLocks/>
          </p:cNvGrpSpPr>
          <p:nvPr/>
        </p:nvGrpSpPr>
        <p:grpSpPr bwMode="auto">
          <a:xfrm>
            <a:off x="328002" y="2584450"/>
            <a:ext cx="914400" cy="1371600"/>
            <a:chOff x="480" y="1632"/>
            <a:chExt cx="576" cy="864"/>
          </a:xfrm>
        </p:grpSpPr>
        <p:sp>
          <p:nvSpPr>
            <p:cNvPr id="10267" name="AutoShape 25"/>
            <p:cNvSpPr>
              <a:spLocks noChangeArrowheads="1"/>
            </p:cNvSpPr>
            <p:nvPr/>
          </p:nvSpPr>
          <p:spPr bwMode="auto">
            <a:xfrm>
              <a:off x="480" y="1632"/>
              <a:ext cx="430" cy="864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3500000" algn="ctr" rotWithShape="0">
                <a:srgbClr val="009900"/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8" name="Text Box 26"/>
            <p:cNvSpPr txBox="1">
              <a:spLocks noChangeArrowheads="1"/>
            </p:cNvSpPr>
            <p:nvPr/>
          </p:nvSpPr>
          <p:spPr bwMode="auto">
            <a:xfrm>
              <a:off x="503" y="1759"/>
              <a:ext cx="553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讨论</a:t>
              </a:r>
            </a:p>
          </p:txBody>
        </p:sp>
      </p:grpSp>
      <p:grpSp>
        <p:nvGrpSpPr>
          <p:cNvPr id="10251" name="Group 27"/>
          <p:cNvGrpSpPr>
            <a:grpSpLocks/>
          </p:cNvGrpSpPr>
          <p:nvPr/>
        </p:nvGrpSpPr>
        <p:grpSpPr bwMode="auto">
          <a:xfrm>
            <a:off x="685800" y="755650"/>
            <a:ext cx="4038600" cy="1676400"/>
            <a:chOff x="480" y="480"/>
            <a:chExt cx="2544" cy="1056"/>
          </a:xfrm>
        </p:grpSpPr>
        <p:sp>
          <p:nvSpPr>
            <p:cNvPr id="10252" name="Rectangle 28"/>
            <p:cNvSpPr>
              <a:spLocks noChangeArrowheads="1"/>
            </p:cNvSpPr>
            <p:nvPr/>
          </p:nvSpPr>
          <p:spPr bwMode="auto">
            <a:xfrm>
              <a:off x="480" y="480"/>
              <a:ext cx="2544" cy="1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253" name="Oval 29"/>
            <p:cNvSpPr>
              <a:spLocks noChangeArrowheads="1"/>
            </p:cNvSpPr>
            <p:nvPr/>
          </p:nvSpPr>
          <p:spPr bwMode="auto">
            <a:xfrm>
              <a:off x="960" y="528"/>
              <a:ext cx="528" cy="960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254" name="Line 30"/>
            <p:cNvSpPr>
              <a:spLocks noChangeShapeType="1"/>
            </p:cNvSpPr>
            <p:nvPr/>
          </p:nvSpPr>
          <p:spPr bwMode="auto">
            <a:xfrm>
              <a:off x="1248" y="1008"/>
              <a:ext cx="15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" name="Line 31"/>
            <p:cNvSpPr>
              <a:spLocks noChangeShapeType="1"/>
            </p:cNvSpPr>
            <p:nvPr/>
          </p:nvSpPr>
          <p:spPr bwMode="auto">
            <a:xfrm>
              <a:off x="2064" y="1008"/>
              <a:ext cx="43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Line 32"/>
            <p:cNvSpPr>
              <a:spLocks noChangeShapeType="1"/>
            </p:cNvSpPr>
            <p:nvPr/>
          </p:nvSpPr>
          <p:spPr bwMode="auto">
            <a:xfrm flipH="1" flipV="1">
              <a:off x="1056" y="624"/>
              <a:ext cx="192" cy="38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Text Box 33"/>
            <p:cNvSpPr txBox="1">
              <a:spLocks noChangeArrowheads="1"/>
            </p:cNvSpPr>
            <p:nvPr/>
          </p:nvSpPr>
          <p:spPr bwMode="auto">
            <a:xfrm>
              <a:off x="2160" y="720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800">
                <a:solidFill>
                  <a:srgbClr val="01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8" name="Line 34"/>
            <p:cNvSpPr>
              <a:spLocks noChangeShapeType="1"/>
            </p:cNvSpPr>
            <p:nvPr/>
          </p:nvSpPr>
          <p:spPr bwMode="auto">
            <a:xfrm flipH="1">
              <a:off x="624" y="1008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59" name="Object 35"/>
            <p:cNvGraphicFramePr>
              <a:graphicFrameLocks noChangeAspect="1"/>
            </p:cNvGraphicFramePr>
            <p:nvPr/>
          </p:nvGraphicFramePr>
          <p:xfrm>
            <a:off x="1536" y="1008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2" name="公式" r:id="rId25" imgW="177646" imgH="190335" progId="Equation.3">
                    <p:embed/>
                  </p:oleObj>
                </mc:Choice>
                <mc:Fallback>
                  <p:oleObj name="公式" r:id="rId25" imgW="177646" imgH="190335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008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0" name="Text Box 36"/>
            <p:cNvSpPr txBox="1">
              <a:spLocks noChangeArrowheads="1"/>
            </p:cNvSpPr>
            <p:nvPr/>
          </p:nvSpPr>
          <p:spPr bwMode="auto">
            <a:xfrm>
              <a:off x="1920" y="864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01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graphicFrame>
          <p:nvGraphicFramePr>
            <p:cNvPr id="10261" name="Object 37"/>
            <p:cNvGraphicFramePr>
              <a:graphicFrameLocks noChangeAspect="1"/>
            </p:cNvGraphicFramePr>
            <p:nvPr/>
          </p:nvGraphicFramePr>
          <p:xfrm>
            <a:off x="2208" y="672"/>
            <a:ext cx="231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3" name="公式" r:id="rId27" imgW="215619" imgH="266353" progId="Equation.3">
                    <p:embed/>
                  </p:oleObj>
                </mc:Choice>
                <mc:Fallback>
                  <p:oleObj name="公式" r:id="rId27" imgW="215619" imgH="266353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672"/>
                          <a:ext cx="231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2" name="Object 38"/>
            <p:cNvGraphicFramePr>
              <a:graphicFrameLocks noChangeAspect="1"/>
            </p:cNvGraphicFramePr>
            <p:nvPr/>
          </p:nvGraphicFramePr>
          <p:xfrm>
            <a:off x="2496" y="1008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4" name="公式" r:id="rId29" imgW="177646" imgH="190335" progId="Equation.3">
                    <p:embed/>
                  </p:oleObj>
                </mc:Choice>
                <mc:Fallback>
                  <p:oleObj name="公式" r:id="rId29" imgW="177646" imgH="190335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008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3" name="Object 39"/>
            <p:cNvGraphicFramePr>
              <a:graphicFrameLocks noChangeAspect="1"/>
            </p:cNvGraphicFramePr>
            <p:nvPr/>
          </p:nvGraphicFramePr>
          <p:xfrm>
            <a:off x="1152" y="1008"/>
            <a:ext cx="16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5" name="Equation" r:id="rId30" imgW="164957" imgH="190335" progId="Equation.3">
                    <p:embed/>
                  </p:oleObj>
                </mc:Choice>
                <mc:Fallback>
                  <p:oleObj name="Equation" r:id="rId30" imgW="164957" imgH="190335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008"/>
                          <a:ext cx="16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4" name="Object 40"/>
            <p:cNvGraphicFramePr>
              <a:graphicFrameLocks noChangeAspect="1"/>
            </p:cNvGraphicFramePr>
            <p:nvPr/>
          </p:nvGraphicFramePr>
          <p:xfrm>
            <a:off x="1213" y="720"/>
            <a:ext cx="22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6" name="Equation" r:id="rId32" imgW="215806" imgH="228501" progId="Equation.3">
                    <p:embed/>
                  </p:oleObj>
                </mc:Choice>
                <mc:Fallback>
                  <p:oleObj name="Equation" r:id="rId32" imgW="215806" imgH="228501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3" y="720"/>
                          <a:ext cx="22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5" name="Object 41"/>
            <p:cNvGraphicFramePr>
              <a:graphicFrameLocks noChangeAspect="1"/>
            </p:cNvGraphicFramePr>
            <p:nvPr/>
          </p:nvGraphicFramePr>
          <p:xfrm>
            <a:off x="816" y="768"/>
            <a:ext cx="1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7" name="Equation" r:id="rId34" imgW="165028" imgH="228501" progId="Equation.3">
                    <p:embed/>
                  </p:oleObj>
                </mc:Choice>
                <mc:Fallback>
                  <p:oleObj name="Equation" r:id="rId34" imgW="165028" imgH="228501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768"/>
                          <a:ext cx="17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6" name="Line 42"/>
            <p:cNvSpPr>
              <a:spLocks noChangeShapeType="1"/>
            </p:cNvSpPr>
            <p:nvPr/>
          </p:nvSpPr>
          <p:spPr bwMode="auto">
            <a:xfrm>
              <a:off x="960" y="960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" name="Line 34"/>
          <p:cNvSpPr>
            <a:spLocks noChangeShapeType="1"/>
          </p:cNvSpPr>
          <p:nvPr/>
        </p:nvSpPr>
        <p:spPr bwMode="auto">
          <a:xfrm flipH="1">
            <a:off x="1500933" y="1593850"/>
            <a:ext cx="36225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6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FCA375-D06C-4737-A545-9334D829860D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2819400" y="76200"/>
            <a:ext cx="4038600" cy="1752600"/>
            <a:chOff x="336" y="528"/>
            <a:chExt cx="2544" cy="1104"/>
          </a:xfrm>
        </p:grpSpPr>
        <p:sp>
          <p:nvSpPr>
            <p:cNvPr id="4" name="Rectangle 66"/>
            <p:cNvSpPr>
              <a:spLocks noChangeArrowheads="1"/>
            </p:cNvSpPr>
            <p:nvPr/>
          </p:nvSpPr>
          <p:spPr bwMode="auto">
            <a:xfrm>
              <a:off x="336" y="528"/>
              <a:ext cx="2544" cy="11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" name="Oval 67"/>
            <p:cNvSpPr>
              <a:spLocks noChangeArrowheads="1"/>
            </p:cNvSpPr>
            <p:nvPr/>
          </p:nvSpPr>
          <p:spPr bwMode="auto">
            <a:xfrm>
              <a:off x="923" y="624"/>
              <a:ext cx="522" cy="960"/>
            </a:xfrm>
            <a:prstGeom prst="ellipse">
              <a:avLst/>
            </a:prstGeom>
            <a:solidFill>
              <a:schemeClr val="accent2">
                <a:alpha val="50195"/>
              </a:schemeClr>
            </a:solidFill>
            <a:ln w="349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" name="Line 68"/>
            <p:cNvSpPr>
              <a:spLocks noChangeShapeType="1"/>
            </p:cNvSpPr>
            <p:nvPr/>
          </p:nvSpPr>
          <p:spPr bwMode="auto">
            <a:xfrm>
              <a:off x="1208" y="1104"/>
              <a:ext cx="712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70"/>
            <p:cNvSpPr>
              <a:spLocks noChangeShapeType="1"/>
            </p:cNvSpPr>
            <p:nvPr/>
          </p:nvSpPr>
          <p:spPr bwMode="auto">
            <a:xfrm flipH="1" flipV="1">
              <a:off x="1018" y="720"/>
              <a:ext cx="190" cy="3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71"/>
            <p:cNvSpPr txBox="1">
              <a:spLocks noChangeArrowheads="1"/>
            </p:cNvSpPr>
            <p:nvPr/>
          </p:nvSpPr>
          <p:spPr bwMode="auto">
            <a:xfrm>
              <a:off x="1148" y="720"/>
              <a:ext cx="25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0" i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72"/>
            <p:cNvSpPr>
              <a:spLocks noChangeShapeType="1"/>
            </p:cNvSpPr>
            <p:nvPr/>
          </p:nvSpPr>
          <p:spPr bwMode="auto">
            <a:xfrm flipH="1">
              <a:off x="576" y="1104"/>
              <a:ext cx="336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73"/>
            <p:cNvSpPr txBox="1">
              <a:spLocks noChangeArrowheads="1"/>
            </p:cNvSpPr>
            <p:nvPr/>
          </p:nvSpPr>
          <p:spPr bwMode="auto">
            <a:xfrm>
              <a:off x="1113" y="105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961292" y="1992868"/>
            <a:ext cx="590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若为无限长电流线穿过圆环，则圆环上的磁感应强度为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934195" y="3810000"/>
            <a:ext cx="506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若为圆环电流，则圆环中心点上的磁感应强度为</a:t>
            </a:r>
            <a:endParaRPr lang="zh-CN" altLang="en-US" dirty="0"/>
          </a:p>
        </p:txBody>
      </p:sp>
      <p:graphicFrame>
        <p:nvGraphicFramePr>
          <p:cNvPr id="1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747107"/>
              </p:ext>
            </p:extLst>
          </p:nvPr>
        </p:nvGraphicFramePr>
        <p:xfrm>
          <a:off x="3467100" y="2540793"/>
          <a:ext cx="28575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2" name="公式" r:id="rId3" imgW="927000" imgH="393480" progId="Equation.3">
                  <p:embed/>
                </p:oleObj>
              </mc:Choice>
              <mc:Fallback>
                <p:oleObj name="公式" r:id="rId3" imgW="927000" imgH="393480" progId="Equation.3">
                  <p:embed/>
                  <p:pic>
                    <p:nvPicPr>
                      <p:cNvPr id="17412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2540793"/>
                        <a:ext cx="2857500" cy="9731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974532"/>
              </p:ext>
            </p:extLst>
          </p:nvPr>
        </p:nvGraphicFramePr>
        <p:xfrm>
          <a:off x="3440113" y="4099163"/>
          <a:ext cx="15875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3" name="公式" r:id="rId5" imgW="596641" imgH="393529" progId="Equation.3">
                  <p:embed/>
                </p:oleObj>
              </mc:Choice>
              <mc:Fallback>
                <p:oleObj name="公式" r:id="rId5" imgW="596641" imgH="393529" progId="Equation.3">
                  <p:embed/>
                  <p:pic>
                    <p:nvPicPr>
                      <p:cNvPr id="11273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4099163"/>
                        <a:ext cx="15875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353196"/>
              </p:ext>
            </p:extLst>
          </p:nvPr>
        </p:nvGraphicFramePr>
        <p:xfrm>
          <a:off x="3281016" y="5466353"/>
          <a:ext cx="2975667" cy="767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4" name="Equation" r:id="rId7" imgW="1600200" imgH="419100" progId="Equation.3">
                  <p:embed/>
                </p:oleObj>
              </mc:Choice>
              <mc:Fallback>
                <p:oleObj name="Equation" r:id="rId7" imgW="1600200" imgH="419100" progId="Equation.3">
                  <p:embed/>
                  <p:pic>
                    <p:nvPicPr>
                      <p:cNvPr id="10608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016" y="5466353"/>
                        <a:ext cx="2975667" cy="767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9"/>
          <p:cNvGrpSpPr>
            <a:grpSpLocks/>
          </p:cNvGrpSpPr>
          <p:nvPr/>
        </p:nvGrpSpPr>
        <p:grpSpPr bwMode="auto">
          <a:xfrm>
            <a:off x="1981200" y="5627228"/>
            <a:ext cx="1108364" cy="606884"/>
            <a:chOff x="912" y="3554"/>
            <a:chExt cx="768" cy="334"/>
          </a:xfrm>
        </p:grpSpPr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912" y="3561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 dirty="0">
                <a:solidFill>
                  <a:srgbClr val="01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8188867"/>
                </p:ext>
              </p:extLst>
            </p:nvPr>
          </p:nvGraphicFramePr>
          <p:xfrm>
            <a:off x="1041" y="3554"/>
            <a:ext cx="63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85" name="Equation" r:id="rId9" imgW="736600" imgH="241300" progId="Equation.3">
                    <p:embed/>
                  </p:oleObj>
                </mc:Choice>
                <mc:Fallback>
                  <p:oleObj name="Equation" r:id="rId9" imgW="736600" imgH="241300" progId="Equation.3">
                    <p:embed/>
                    <p:pic>
                      <p:nvPicPr>
                        <p:cNvPr id="1027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1" y="3554"/>
                          <a:ext cx="638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3785638" y="990600"/>
            <a:ext cx="36225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50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B24ADA-7772-417F-A35A-F3104E1944FC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800" b="0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648200" y="3276600"/>
            <a:ext cx="4038600" cy="2971800"/>
            <a:chOff x="2976" y="2064"/>
            <a:chExt cx="2544" cy="1872"/>
          </a:xfrm>
        </p:grpSpPr>
        <p:sp>
          <p:nvSpPr>
            <p:cNvPr id="11330" name="Rectangle 3"/>
            <p:cNvSpPr>
              <a:spLocks noChangeArrowheads="1"/>
            </p:cNvSpPr>
            <p:nvPr/>
          </p:nvSpPr>
          <p:spPr bwMode="auto">
            <a:xfrm>
              <a:off x="2976" y="2064"/>
              <a:ext cx="2544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331" name="Line 4"/>
            <p:cNvSpPr>
              <a:spLocks noChangeShapeType="1"/>
            </p:cNvSpPr>
            <p:nvPr/>
          </p:nvSpPr>
          <p:spPr bwMode="auto">
            <a:xfrm>
              <a:off x="3360" y="2832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32" name="AutoShape 5"/>
            <p:cNvSpPr>
              <a:spLocks noChangeArrowheads="1"/>
            </p:cNvSpPr>
            <p:nvPr/>
          </p:nvSpPr>
          <p:spPr bwMode="auto">
            <a:xfrm>
              <a:off x="3648" y="2112"/>
              <a:ext cx="1392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816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933" y="11109"/>
                  </a:moveTo>
                  <a:cubicBezTo>
                    <a:pt x="2929" y="11006"/>
                    <a:pt x="2927" y="10903"/>
                    <a:pt x="2927" y="10800"/>
                  </a:cubicBezTo>
                  <a:cubicBezTo>
                    <a:pt x="2927" y="6451"/>
                    <a:pt x="6451" y="2927"/>
                    <a:pt x="10800" y="2927"/>
                  </a:cubicBezTo>
                  <a:cubicBezTo>
                    <a:pt x="15148" y="2927"/>
                    <a:pt x="18673" y="6451"/>
                    <a:pt x="18673" y="10800"/>
                  </a:cubicBezTo>
                  <a:cubicBezTo>
                    <a:pt x="18673" y="10903"/>
                    <a:pt x="18670" y="11006"/>
                    <a:pt x="18666" y="11109"/>
                  </a:cubicBezTo>
                  <a:lnTo>
                    <a:pt x="21591" y="11225"/>
                  </a:lnTo>
                  <a:cubicBezTo>
                    <a:pt x="21597" y="11083"/>
                    <a:pt x="21600" y="10941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0941"/>
                    <a:pt x="2" y="11083"/>
                    <a:pt x="8" y="11225"/>
                  </a:cubicBezTo>
                  <a:lnTo>
                    <a:pt x="2933" y="11109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3" name="Line 6"/>
            <p:cNvSpPr>
              <a:spLocks noChangeShapeType="1"/>
            </p:cNvSpPr>
            <p:nvPr/>
          </p:nvSpPr>
          <p:spPr bwMode="auto">
            <a:xfrm>
              <a:off x="3120" y="2832"/>
              <a:ext cx="24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4" name="Line 7"/>
            <p:cNvSpPr>
              <a:spLocks noChangeShapeType="1"/>
            </p:cNvSpPr>
            <p:nvPr/>
          </p:nvSpPr>
          <p:spPr bwMode="auto">
            <a:xfrm>
              <a:off x="3840" y="2832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5" name="Line 8"/>
            <p:cNvSpPr>
              <a:spLocks noChangeShapeType="1"/>
            </p:cNvSpPr>
            <p:nvPr/>
          </p:nvSpPr>
          <p:spPr bwMode="auto">
            <a:xfrm>
              <a:off x="3840" y="3072"/>
              <a:ext cx="0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6" name="Line 9"/>
            <p:cNvSpPr>
              <a:spLocks noChangeShapeType="1"/>
            </p:cNvSpPr>
            <p:nvPr/>
          </p:nvSpPr>
          <p:spPr bwMode="auto">
            <a:xfrm flipV="1">
              <a:off x="3840" y="2832"/>
              <a:ext cx="100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7" name="Text Box 10"/>
            <p:cNvSpPr txBox="1">
              <a:spLocks noChangeArrowheads="1"/>
            </p:cNvSpPr>
            <p:nvPr/>
          </p:nvSpPr>
          <p:spPr bwMode="auto">
            <a:xfrm>
              <a:off x="4416" y="2784"/>
              <a:ext cx="2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1338" name="Line 11"/>
            <p:cNvSpPr>
              <a:spLocks noChangeShapeType="1"/>
            </p:cNvSpPr>
            <p:nvPr/>
          </p:nvSpPr>
          <p:spPr bwMode="auto">
            <a:xfrm>
              <a:off x="4320" y="2112"/>
              <a:ext cx="14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9" name="Line 12"/>
            <p:cNvSpPr>
              <a:spLocks noChangeShapeType="1"/>
            </p:cNvSpPr>
            <p:nvPr/>
          </p:nvSpPr>
          <p:spPr bwMode="auto">
            <a:xfrm flipH="1">
              <a:off x="4272" y="2304"/>
              <a:ext cx="14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0" name="Line 13"/>
            <p:cNvSpPr>
              <a:spLocks noChangeShapeType="1"/>
            </p:cNvSpPr>
            <p:nvPr/>
          </p:nvSpPr>
          <p:spPr bwMode="auto">
            <a:xfrm>
              <a:off x="3840" y="2928"/>
              <a:ext cx="0" cy="14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1" name="Text Box 14"/>
            <p:cNvSpPr txBox="1">
              <a:spLocks noChangeArrowheads="1"/>
            </p:cNvSpPr>
            <p:nvPr/>
          </p:nvSpPr>
          <p:spPr bwMode="auto">
            <a:xfrm>
              <a:off x="3504" y="2400"/>
              <a:ext cx="1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1342" name="Line 15"/>
            <p:cNvSpPr>
              <a:spLocks noChangeShapeType="1"/>
            </p:cNvSpPr>
            <p:nvPr/>
          </p:nvSpPr>
          <p:spPr bwMode="auto">
            <a:xfrm flipV="1">
              <a:off x="4320" y="2400"/>
              <a:ext cx="336" cy="432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3" name="Line 16"/>
            <p:cNvSpPr>
              <a:spLocks noChangeShapeType="1"/>
            </p:cNvSpPr>
            <p:nvPr/>
          </p:nvSpPr>
          <p:spPr bwMode="auto">
            <a:xfrm flipV="1">
              <a:off x="4320" y="2544"/>
              <a:ext cx="672" cy="288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344" name="Object 17"/>
            <p:cNvGraphicFramePr>
              <a:graphicFrameLocks noChangeAspect="1"/>
            </p:cNvGraphicFramePr>
            <p:nvPr/>
          </p:nvGraphicFramePr>
          <p:xfrm>
            <a:off x="4992" y="2304"/>
            <a:ext cx="27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2" name="公式" r:id="rId4" imgW="190335" imgH="215713" progId="Equation.3">
                    <p:embed/>
                  </p:oleObj>
                </mc:Choice>
                <mc:Fallback>
                  <p:oleObj name="公式" r:id="rId4" imgW="190335" imgH="215713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2304"/>
                          <a:ext cx="273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45" name="Object 18"/>
            <p:cNvGraphicFramePr>
              <a:graphicFrameLocks noChangeAspect="1"/>
            </p:cNvGraphicFramePr>
            <p:nvPr/>
          </p:nvGraphicFramePr>
          <p:xfrm>
            <a:off x="4272" y="2332"/>
            <a:ext cx="25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3" name="公式" r:id="rId6" imgW="177569" imgH="215619" progId="Equation.3">
                    <p:embed/>
                  </p:oleObj>
                </mc:Choice>
                <mc:Fallback>
                  <p:oleObj name="公式" r:id="rId6" imgW="177569" imgH="215619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332"/>
                          <a:ext cx="253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46" name="Line 19"/>
            <p:cNvSpPr>
              <a:spLocks noChangeShapeType="1"/>
            </p:cNvSpPr>
            <p:nvPr/>
          </p:nvSpPr>
          <p:spPr bwMode="auto">
            <a:xfrm flipH="1">
              <a:off x="4848" y="2832"/>
              <a:ext cx="9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7" name="Rectangle 20"/>
            <p:cNvSpPr>
              <a:spLocks noChangeArrowheads="1"/>
            </p:cNvSpPr>
            <p:nvPr/>
          </p:nvSpPr>
          <p:spPr bwMode="auto">
            <a:xfrm>
              <a:off x="3072" y="2080"/>
              <a:ext cx="67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5</a:t>
              </a:r>
              <a:r>
                <a: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11348" name="Line 21"/>
            <p:cNvSpPr>
              <a:spLocks noChangeShapeType="1"/>
            </p:cNvSpPr>
            <p:nvPr/>
          </p:nvSpPr>
          <p:spPr bwMode="auto">
            <a:xfrm>
              <a:off x="3312" y="2832"/>
              <a:ext cx="33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49" name="Line 22"/>
            <p:cNvSpPr>
              <a:spLocks noChangeShapeType="1"/>
            </p:cNvSpPr>
            <p:nvPr/>
          </p:nvSpPr>
          <p:spPr bwMode="auto">
            <a:xfrm>
              <a:off x="3456" y="2832"/>
              <a:ext cx="9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50" name="Text Box 23"/>
            <p:cNvSpPr txBox="1">
              <a:spLocks noChangeArrowheads="1"/>
            </p:cNvSpPr>
            <p:nvPr/>
          </p:nvSpPr>
          <p:spPr bwMode="auto">
            <a:xfrm>
              <a:off x="4224" y="2729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1351" name="Line 24"/>
            <p:cNvSpPr>
              <a:spLocks noChangeShapeType="1"/>
            </p:cNvSpPr>
            <p:nvPr/>
          </p:nvSpPr>
          <p:spPr bwMode="auto">
            <a:xfrm>
              <a:off x="3648" y="2832"/>
              <a:ext cx="192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572000" y="912813"/>
            <a:ext cx="4114800" cy="2347912"/>
            <a:chOff x="2928" y="528"/>
            <a:chExt cx="2592" cy="1479"/>
          </a:xfrm>
        </p:grpSpPr>
        <p:sp>
          <p:nvSpPr>
            <p:cNvPr id="11317" name="Rectangle 26"/>
            <p:cNvSpPr>
              <a:spLocks noChangeArrowheads="1"/>
            </p:cNvSpPr>
            <p:nvPr/>
          </p:nvSpPr>
          <p:spPr bwMode="auto">
            <a:xfrm>
              <a:off x="2976" y="528"/>
              <a:ext cx="2544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318" name="Text Box 27"/>
            <p:cNvSpPr txBox="1">
              <a:spLocks noChangeArrowheads="1"/>
            </p:cNvSpPr>
            <p:nvPr/>
          </p:nvSpPr>
          <p:spPr bwMode="auto">
            <a:xfrm>
              <a:off x="2928" y="672"/>
              <a:ext cx="1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zh-CN" altLang="zh-CN" sz="28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19" name="Line 28"/>
            <p:cNvSpPr>
              <a:spLocks noChangeShapeType="1"/>
            </p:cNvSpPr>
            <p:nvPr/>
          </p:nvSpPr>
          <p:spPr bwMode="auto">
            <a:xfrm>
              <a:off x="3456" y="1776"/>
              <a:ext cx="57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0" name="Line 29"/>
            <p:cNvSpPr>
              <a:spLocks noChangeShapeType="1"/>
            </p:cNvSpPr>
            <p:nvPr/>
          </p:nvSpPr>
          <p:spPr bwMode="auto">
            <a:xfrm flipV="1">
              <a:off x="4032" y="1104"/>
              <a:ext cx="0" cy="6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1" name="Line 30"/>
            <p:cNvSpPr>
              <a:spLocks noChangeShapeType="1"/>
            </p:cNvSpPr>
            <p:nvPr/>
          </p:nvSpPr>
          <p:spPr bwMode="auto">
            <a:xfrm flipH="1">
              <a:off x="3168" y="1776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2" name="Line 31"/>
            <p:cNvSpPr>
              <a:spLocks noChangeShapeType="1"/>
            </p:cNvSpPr>
            <p:nvPr/>
          </p:nvSpPr>
          <p:spPr bwMode="auto">
            <a:xfrm flipV="1">
              <a:off x="4032" y="816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3" name="Line 32"/>
            <p:cNvSpPr>
              <a:spLocks noChangeShapeType="1"/>
            </p:cNvSpPr>
            <p:nvPr/>
          </p:nvSpPr>
          <p:spPr bwMode="auto">
            <a:xfrm>
              <a:off x="4032" y="1776"/>
              <a:ext cx="48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4" name="Text Box 33"/>
            <p:cNvSpPr txBox="1">
              <a:spLocks noChangeArrowheads="1"/>
            </p:cNvSpPr>
            <p:nvPr/>
          </p:nvSpPr>
          <p:spPr bwMode="auto">
            <a:xfrm>
              <a:off x="4460" y="1680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0" i="1">
                  <a:solidFill>
                    <a:srgbClr val="9900CC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325" name="Text Box 34"/>
            <p:cNvSpPr txBox="1">
              <a:spLocks noChangeArrowheads="1"/>
            </p:cNvSpPr>
            <p:nvPr/>
          </p:nvSpPr>
          <p:spPr bwMode="auto">
            <a:xfrm>
              <a:off x="4080" y="148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1326" name="Line 35"/>
            <p:cNvSpPr>
              <a:spLocks noChangeShapeType="1"/>
            </p:cNvSpPr>
            <p:nvPr/>
          </p:nvSpPr>
          <p:spPr bwMode="auto">
            <a:xfrm>
              <a:off x="3648" y="1776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7" name="Line 36"/>
            <p:cNvSpPr>
              <a:spLocks noChangeShapeType="1"/>
            </p:cNvSpPr>
            <p:nvPr/>
          </p:nvSpPr>
          <p:spPr bwMode="auto">
            <a:xfrm flipV="1">
              <a:off x="4032" y="1296"/>
              <a:ext cx="0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8" name="Rectangle 37"/>
            <p:cNvSpPr>
              <a:spLocks noChangeArrowheads="1"/>
            </p:cNvSpPr>
            <p:nvPr/>
          </p:nvSpPr>
          <p:spPr bwMode="auto">
            <a:xfrm>
              <a:off x="3072" y="544"/>
              <a:ext cx="67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11329" name="Text Box 38"/>
            <p:cNvSpPr txBox="1">
              <a:spLocks noChangeArrowheads="1"/>
            </p:cNvSpPr>
            <p:nvPr/>
          </p:nvSpPr>
          <p:spPr bwMode="auto">
            <a:xfrm>
              <a:off x="4380" y="164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9900CC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</p:grpSp>
      <p:grpSp>
        <p:nvGrpSpPr>
          <p:cNvPr id="11269" name="Group 39"/>
          <p:cNvGrpSpPr>
            <a:grpSpLocks/>
          </p:cNvGrpSpPr>
          <p:nvPr/>
        </p:nvGrpSpPr>
        <p:grpSpPr bwMode="auto">
          <a:xfrm>
            <a:off x="304800" y="2741613"/>
            <a:ext cx="4191000" cy="1981200"/>
            <a:chOff x="240" y="1680"/>
            <a:chExt cx="2640" cy="1248"/>
          </a:xfrm>
        </p:grpSpPr>
        <p:sp>
          <p:nvSpPr>
            <p:cNvPr id="11305" name="Rectangle 40"/>
            <p:cNvSpPr>
              <a:spLocks noChangeArrowheads="1"/>
            </p:cNvSpPr>
            <p:nvPr/>
          </p:nvSpPr>
          <p:spPr bwMode="auto">
            <a:xfrm>
              <a:off x="336" y="1728"/>
              <a:ext cx="2544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306" name="Text Box 41"/>
            <p:cNvSpPr txBox="1">
              <a:spLocks noChangeArrowheads="1"/>
            </p:cNvSpPr>
            <p:nvPr/>
          </p:nvSpPr>
          <p:spPr bwMode="auto">
            <a:xfrm>
              <a:off x="976" y="2304"/>
              <a:ext cx="4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1307" name="Rectangle 42"/>
            <p:cNvSpPr>
              <a:spLocks noChangeArrowheads="1"/>
            </p:cNvSpPr>
            <p:nvPr/>
          </p:nvSpPr>
          <p:spPr bwMode="auto">
            <a:xfrm>
              <a:off x="240" y="1696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308" name="Line 43"/>
            <p:cNvSpPr>
              <a:spLocks noChangeShapeType="1"/>
            </p:cNvSpPr>
            <p:nvPr/>
          </p:nvSpPr>
          <p:spPr bwMode="auto">
            <a:xfrm flipV="1">
              <a:off x="720" y="2400"/>
              <a:ext cx="100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9" name="Line 44"/>
            <p:cNvSpPr>
              <a:spLocks noChangeShapeType="1"/>
            </p:cNvSpPr>
            <p:nvPr/>
          </p:nvSpPr>
          <p:spPr bwMode="auto">
            <a:xfrm flipV="1">
              <a:off x="1200" y="2064"/>
              <a:ext cx="384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0" name="Text Box 45"/>
            <p:cNvSpPr txBox="1">
              <a:spLocks noChangeArrowheads="1"/>
            </p:cNvSpPr>
            <p:nvPr/>
          </p:nvSpPr>
          <p:spPr bwMode="auto">
            <a:xfrm>
              <a:off x="1200" y="2016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1311" name="Oval 46"/>
            <p:cNvSpPr>
              <a:spLocks noChangeArrowheads="1"/>
            </p:cNvSpPr>
            <p:nvPr/>
          </p:nvSpPr>
          <p:spPr bwMode="auto">
            <a:xfrm>
              <a:off x="1152" y="235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312" name="Rectangle 47"/>
            <p:cNvSpPr>
              <a:spLocks noChangeArrowheads="1"/>
            </p:cNvSpPr>
            <p:nvPr/>
          </p:nvSpPr>
          <p:spPr bwMode="auto">
            <a:xfrm>
              <a:off x="624" y="1680"/>
              <a:ext cx="3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11313" name="AutoShape 48"/>
            <p:cNvSpPr>
              <a:spLocks noChangeArrowheads="1"/>
            </p:cNvSpPr>
            <p:nvPr/>
          </p:nvSpPr>
          <p:spPr bwMode="auto">
            <a:xfrm>
              <a:off x="720" y="1920"/>
              <a:ext cx="1008" cy="10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43 w 21600"/>
                <a:gd name="T13" fmla="*/ 0 h 21600"/>
                <a:gd name="T14" fmla="*/ 21257 w 21600"/>
                <a:gd name="T15" fmla="*/ 135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" y="10441"/>
                  </a:moveTo>
                  <a:cubicBezTo>
                    <a:pt x="199" y="4619"/>
                    <a:pt x="4974" y="-1"/>
                    <a:pt x="10800" y="0"/>
                  </a:cubicBezTo>
                  <a:cubicBezTo>
                    <a:pt x="16625" y="0"/>
                    <a:pt x="21400" y="4619"/>
                    <a:pt x="21594" y="10441"/>
                  </a:cubicBezTo>
                  <a:cubicBezTo>
                    <a:pt x="21400" y="4619"/>
                    <a:pt x="16625" y="-1"/>
                    <a:pt x="10799" y="0"/>
                  </a:cubicBezTo>
                  <a:cubicBezTo>
                    <a:pt x="4974" y="0"/>
                    <a:pt x="199" y="4619"/>
                    <a:pt x="5" y="10441"/>
                  </a:cubicBezTo>
                  <a:close/>
                </a:path>
              </a:pathLst>
            </a:custGeom>
            <a:solidFill>
              <a:srgbClr val="CC00CC"/>
            </a:solidFill>
            <a:ln w="349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314" name="Group 49"/>
            <p:cNvGrpSpPr>
              <a:grpSpLocks/>
            </p:cNvGrpSpPr>
            <p:nvPr/>
          </p:nvGrpSpPr>
          <p:grpSpPr bwMode="auto">
            <a:xfrm>
              <a:off x="1200" y="1680"/>
              <a:ext cx="383" cy="327"/>
              <a:chOff x="1200" y="1680"/>
              <a:chExt cx="383" cy="327"/>
            </a:xfrm>
          </p:grpSpPr>
          <p:sp>
            <p:nvSpPr>
              <p:cNvPr id="11315" name="Line 50"/>
              <p:cNvSpPr>
                <a:spLocks noChangeShapeType="1"/>
              </p:cNvSpPr>
              <p:nvPr/>
            </p:nvSpPr>
            <p:spPr bwMode="auto">
              <a:xfrm>
                <a:off x="1200" y="1920"/>
                <a:ext cx="144" cy="0"/>
              </a:xfrm>
              <a:prstGeom prst="line">
                <a:avLst/>
              </a:prstGeom>
              <a:noFill/>
              <a:ln w="47625">
                <a:solidFill>
                  <a:srgbClr val="FF33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6" name="Text Box 51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800" b="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</p:grpSp>
      </p:grpSp>
      <p:sp>
        <p:nvSpPr>
          <p:cNvPr id="1061940" name="Text Box 52"/>
          <p:cNvSpPr txBox="1">
            <a:spLocks noChangeArrowheads="1"/>
          </p:cNvSpPr>
          <p:nvPr/>
        </p:nvSpPr>
        <p:spPr bwMode="auto">
          <a:xfrm rot="-2421987">
            <a:off x="1636713" y="3565525"/>
            <a:ext cx="69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9900CC"/>
                </a:solidFill>
                <a:latin typeface="Times New Roman" panose="02020603050405020304" pitchFamily="18" charset="0"/>
              </a:rPr>
              <a:t>+</a:t>
            </a:r>
          </a:p>
        </p:txBody>
      </p: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381000" y="4495800"/>
            <a:ext cx="4140200" cy="2286000"/>
            <a:chOff x="272" y="2832"/>
            <a:chExt cx="2608" cy="1440"/>
          </a:xfrm>
        </p:grpSpPr>
        <p:grpSp>
          <p:nvGrpSpPr>
            <p:cNvPr id="11294" name="Group 54"/>
            <p:cNvGrpSpPr>
              <a:grpSpLocks/>
            </p:cNvGrpSpPr>
            <p:nvPr/>
          </p:nvGrpSpPr>
          <p:grpSpPr bwMode="auto">
            <a:xfrm>
              <a:off x="272" y="2832"/>
              <a:ext cx="2608" cy="1440"/>
              <a:chOff x="272" y="2832"/>
              <a:chExt cx="2608" cy="1440"/>
            </a:xfrm>
          </p:grpSpPr>
          <p:sp>
            <p:nvSpPr>
              <p:cNvPr id="11296" name="Rectangle 55"/>
              <p:cNvSpPr>
                <a:spLocks noChangeArrowheads="1"/>
              </p:cNvSpPr>
              <p:nvPr/>
            </p:nvSpPr>
            <p:spPr bwMode="auto">
              <a:xfrm>
                <a:off x="336" y="2832"/>
                <a:ext cx="2544" cy="11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1297" name="Line 56"/>
              <p:cNvSpPr>
                <a:spLocks noChangeShapeType="1"/>
              </p:cNvSpPr>
              <p:nvPr/>
            </p:nvSpPr>
            <p:spPr bwMode="auto">
              <a:xfrm>
                <a:off x="672" y="3312"/>
                <a:ext cx="480" cy="43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8" name="Line 57"/>
              <p:cNvSpPr>
                <a:spLocks noChangeShapeType="1"/>
              </p:cNvSpPr>
              <p:nvPr/>
            </p:nvSpPr>
            <p:spPr bwMode="auto">
              <a:xfrm flipH="1">
                <a:off x="1152" y="3312"/>
                <a:ext cx="432" cy="43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9" name="Text Box 58"/>
              <p:cNvSpPr txBox="1">
                <a:spLocks noChangeArrowheads="1"/>
              </p:cNvSpPr>
              <p:nvPr/>
            </p:nvSpPr>
            <p:spPr bwMode="auto">
              <a:xfrm>
                <a:off x="860" y="3264"/>
                <a:ext cx="25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800" b="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</a:t>
                </a:r>
              </a:p>
            </p:txBody>
          </p:sp>
          <p:sp>
            <p:nvSpPr>
              <p:cNvPr id="11300" name="Freeform 59"/>
              <p:cNvSpPr>
                <a:spLocks/>
              </p:cNvSpPr>
              <p:nvPr/>
            </p:nvSpPr>
            <p:spPr bwMode="auto">
              <a:xfrm>
                <a:off x="1056" y="3552"/>
                <a:ext cx="192" cy="96"/>
              </a:xfrm>
              <a:custGeom>
                <a:avLst/>
                <a:gdLst>
                  <a:gd name="T0" fmla="*/ 0 w 192"/>
                  <a:gd name="T1" fmla="*/ 96 h 96"/>
                  <a:gd name="T2" fmla="*/ 96 w 192"/>
                  <a:gd name="T3" fmla="*/ 0 h 96"/>
                  <a:gd name="T4" fmla="*/ 192 w 192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96"/>
                  <a:gd name="T11" fmla="*/ 192 w 192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96">
                    <a:moveTo>
                      <a:pt x="0" y="96"/>
                    </a:moveTo>
                    <a:lnTo>
                      <a:pt x="96" y="0"/>
                    </a:lnTo>
                    <a:lnTo>
                      <a:pt x="192" y="9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1" name="Rectangle 60"/>
              <p:cNvSpPr>
                <a:spLocks noChangeArrowheads="1"/>
              </p:cNvSpPr>
              <p:nvPr/>
            </p:nvSpPr>
            <p:spPr bwMode="auto">
              <a:xfrm>
                <a:off x="272" y="2848"/>
                <a:ext cx="67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8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（</a:t>
                </a:r>
                <a:r>
                  <a:rPr lang="en-US" altLang="zh-CN" sz="280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3</a:t>
                </a:r>
                <a:r>
                  <a:rPr lang="zh-CN" altLang="en-US" sz="28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）</a:t>
                </a:r>
              </a:p>
            </p:txBody>
          </p:sp>
          <p:sp>
            <p:nvSpPr>
              <p:cNvPr id="11302" name="Text Box 61"/>
              <p:cNvSpPr txBox="1">
                <a:spLocks noChangeArrowheads="1"/>
              </p:cNvSpPr>
              <p:nvPr/>
            </p:nvSpPr>
            <p:spPr bwMode="auto">
              <a:xfrm>
                <a:off x="1046" y="364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o</a:t>
                </a:r>
              </a:p>
            </p:txBody>
          </p:sp>
          <p:sp>
            <p:nvSpPr>
              <p:cNvPr id="11303" name="AutoShape 62"/>
              <p:cNvSpPr>
                <a:spLocks noChangeArrowheads="1"/>
              </p:cNvSpPr>
              <p:nvPr/>
            </p:nvSpPr>
            <p:spPr bwMode="auto">
              <a:xfrm>
                <a:off x="480" y="3120"/>
                <a:ext cx="1296" cy="115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533 w 21600"/>
                  <a:gd name="T13" fmla="*/ 0 h 21600"/>
                  <a:gd name="T14" fmla="*/ 20067 w 21600"/>
                  <a:gd name="T15" fmla="*/ 555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367" y="3750"/>
                    </a:moveTo>
                    <a:cubicBezTo>
                      <a:pt x="5301" y="1710"/>
                      <a:pt x="7989" y="555"/>
                      <a:pt x="10800" y="556"/>
                    </a:cubicBezTo>
                    <a:cubicBezTo>
                      <a:pt x="13610" y="556"/>
                      <a:pt x="16298" y="1710"/>
                      <a:pt x="18232" y="3750"/>
                    </a:cubicBezTo>
                    <a:lnTo>
                      <a:pt x="18635" y="3367"/>
                    </a:lnTo>
                    <a:cubicBezTo>
                      <a:pt x="16596" y="1217"/>
                      <a:pt x="13763" y="-1"/>
                      <a:pt x="10799" y="0"/>
                    </a:cubicBezTo>
                    <a:cubicBezTo>
                      <a:pt x="7836" y="0"/>
                      <a:pt x="5003" y="1217"/>
                      <a:pt x="2964" y="3367"/>
                    </a:cubicBezTo>
                    <a:lnTo>
                      <a:pt x="3367" y="3750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4" name="Line 63"/>
              <p:cNvSpPr>
                <a:spLocks noChangeShapeType="1"/>
              </p:cNvSpPr>
              <p:nvPr/>
            </p:nvSpPr>
            <p:spPr bwMode="auto">
              <a:xfrm>
                <a:off x="1056" y="3135"/>
                <a:ext cx="144" cy="0"/>
              </a:xfrm>
              <a:prstGeom prst="line">
                <a:avLst/>
              </a:prstGeom>
              <a:noFill/>
              <a:ln w="4445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295" name="Text Box 64"/>
            <p:cNvSpPr txBox="1">
              <a:spLocks noChangeArrowheads="1"/>
            </p:cNvSpPr>
            <p:nvPr/>
          </p:nvSpPr>
          <p:spPr bwMode="auto">
            <a:xfrm>
              <a:off x="960" y="2841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11272" name="Group 65"/>
          <p:cNvGrpSpPr>
            <a:grpSpLocks/>
          </p:cNvGrpSpPr>
          <p:nvPr/>
        </p:nvGrpSpPr>
        <p:grpSpPr bwMode="auto">
          <a:xfrm>
            <a:off x="328613" y="912813"/>
            <a:ext cx="4167187" cy="1752600"/>
            <a:chOff x="255" y="528"/>
            <a:chExt cx="2625" cy="1104"/>
          </a:xfrm>
        </p:grpSpPr>
        <p:sp>
          <p:nvSpPr>
            <p:cNvPr id="11284" name="Rectangle 66"/>
            <p:cNvSpPr>
              <a:spLocks noChangeArrowheads="1"/>
            </p:cNvSpPr>
            <p:nvPr/>
          </p:nvSpPr>
          <p:spPr bwMode="auto">
            <a:xfrm>
              <a:off x="336" y="528"/>
              <a:ext cx="2544" cy="11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85" name="Oval 67"/>
            <p:cNvSpPr>
              <a:spLocks noChangeArrowheads="1"/>
            </p:cNvSpPr>
            <p:nvPr/>
          </p:nvSpPr>
          <p:spPr bwMode="auto">
            <a:xfrm>
              <a:off x="923" y="624"/>
              <a:ext cx="522" cy="960"/>
            </a:xfrm>
            <a:prstGeom prst="ellipse">
              <a:avLst/>
            </a:prstGeom>
            <a:solidFill>
              <a:schemeClr val="accent2">
                <a:alpha val="50195"/>
              </a:schemeClr>
            </a:solidFill>
            <a:ln w="349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286" name="Line 68"/>
            <p:cNvSpPr>
              <a:spLocks noChangeShapeType="1"/>
            </p:cNvSpPr>
            <p:nvPr/>
          </p:nvSpPr>
          <p:spPr bwMode="auto">
            <a:xfrm>
              <a:off x="1208" y="1104"/>
              <a:ext cx="712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7" name="Text Box 69"/>
            <p:cNvSpPr txBox="1">
              <a:spLocks noChangeArrowheads="1"/>
            </p:cNvSpPr>
            <p:nvPr/>
          </p:nvSpPr>
          <p:spPr bwMode="auto">
            <a:xfrm>
              <a:off x="672" y="1104"/>
              <a:ext cx="1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1288" name="Line 70"/>
            <p:cNvSpPr>
              <a:spLocks noChangeShapeType="1"/>
            </p:cNvSpPr>
            <p:nvPr/>
          </p:nvSpPr>
          <p:spPr bwMode="auto">
            <a:xfrm flipH="1" flipV="1">
              <a:off x="1018" y="720"/>
              <a:ext cx="190" cy="38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9" name="Text Box 71"/>
            <p:cNvSpPr txBox="1">
              <a:spLocks noChangeArrowheads="1"/>
            </p:cNvSpPr>
            <p:nvPr/>
          </p:nvSpPr>
          <p:spPr bwMode="auto">
            <a:xfrm>
              <a:off x="1148" y="720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1290" name="Line 72"/>
            <p:cNvSpPr>
              <a:spLocks noChangeShapeType="1"/>
            </p:cNvSpPr>
            <p:nvPr/>
          </p:nvSpPr>
          <p:spPr bwMode="auto">
            <a:xfrm flipH="1">
              <a:off x="576" y="1104"/>
              <a:ext cx="336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1" name="Text Box 73"/>
            <p:cNvSpPr txBox="1">
              <a:spLocks noChangeArrowheads="1"/>
            </p:cNvSpPr>
            <p:nvPr/>
          </p:nvSpPr>
          <p:spPr bwMode="auto">
            <a:xfrm>
              <a:off x="1113" y="105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1292" name="Text Box 74"/>
            <p:cNvSpPr txBox="1">
              <a:spLocks noChangeArrowheads="1"/>
            </p:cNvSpPr>
            <p:nvPr/>
          </p:nvSpPr>
          <p:spPr bwMode="auto">
            <a:xfrm>
              <a:off x="255" y="528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11293" name="Line 75"/>
            <p:cNvSpPr>
              <a:spLocks noChangeShapeType="1"/>
            </p:cNvSpPr>
            <p:nvPr/>
          </p:nvSpPr>
          <p:spPr bwMode="auto">
            <a:xfrm>
              <a:off x="924" y="1056"/>
              <a:ext cx="0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1273" name="Object 76"/>
          <p:cNvGraphicFramePr>
            <a:graphicFrameLocks noChangeAspect="1"/>
          </p:cNvGraphicFramePr>
          <p:nvPr/>
        </p:nvGraphicFramePr>
        <p:xfrm>
          <a:off x="2679700" y="1598613"/>
          <a:ext cx="15875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4" name="公式" r:id="rId8" imgW="596641" imgH="393529" progId="Equation.3">
                  <p:embed/>
                </p:oleObj>
              </mc:Choice>
              <mc:Fallback>
                <p:oleObj name="公式" r:id="rId8" imgW="596641" imgH="393529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1598613"/>
                        <a:ext cx="15875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1965" name="Object 77"/>
          <p:cNvGraphicFramePr>
            <a:graphicFrameLocks noChangeAspect="1"/>
          </p:cNvGraphicFramePr>
          <p:nvPr/>
        </p:nvGraphicFramePr>
        <p:xfrm>
          <a:off x="2667000" y="3111500"/>
          <a:ext cx="15240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5" name="公式" r:id="rId10" imgW="596641" imgH="393529" progId="Equation.3">
                  <p:embed/>
                </p:oleObj>
              </mc:Choice>
              <mc:Fallback>
                <p:oleObj name="公式" r:id="rId10" imgW="596641" imgH="393529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111500"/>
                        <a:ext cx="15240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1966" name="Object 78"/>
          <p:cNvGraphicFramePr>
            <a:graphicFrameLocks noChangeAspect="1"/>
          </p:cNvGraphicFramePr>
          <p:nvPr/>
        </p:nvGraphicFramePr>
        <p:xfrm>
          <a:off x="2667000" y="4951413"/>
          <a:ext cx="16002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6" name="公式" r:id="rId12" imgW="596641" imgH="393529" progId="Equation.3">
                  <p:embed/>
                </p:oleObj>
              </mc:Choice>
              <mc:Fallback>
                <p:oleObj name="公式" r:id="rId12" imgW="596641" imgH="393529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951413"/>
                        <a:ext cx="16002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1967" name="Object 79"/>
          <p:cNvGraphicFramePr>
            <a:graphicFrameLocks noChangeAspect="1"/>
          </p:cNvGraphicFramePr>
          <p:nvPr/>
        </p:nvGraphicFramePr>
        <p:xfrm>
          <a:off x="4638675" y="5180013"/>
          <a:ext cx="4057650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7" name="Equation" r:id="rId14" imgW="1497950" imgH="431613" progId="Equation.3">
                  <p:embed/>
                </p:oleObj>
              </mc:Choice>
              <mc:Fallback>
                <p:oleObj name="Equation" r:id="rId14" imgW="1497950" imgH="431613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8675" y="5180013"/>
                        <a:ext cx="4057650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1968" name="Object 80"/>
          <p:cNvGraphicFramePr>
            <a:graphicFrameLocks noChangeAspect="1"/>
          </p:cNvGraphicFramePr>
          <p:nvPr/>
        </p:nvGraphicFramePr>
        <p:xfrm>
          <a:off x="6642100" y="1368425"/>
          <a:ext cx="17399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8" name="Equation" r:id="rId16" imgW="685800" imgH="393700" progId="Equation.3">
                  <p:embed/>
                </p:oleObj>
              </mc:Choice>
              <mc:Fallback>
                <p:oleObj name="Equation" r:id="rId16" imgW="685800" imgH="39370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1368425"/>
                        <a:ext cx="173990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Text Box 81"/>
          <p:cNvSpPr txBox="1">
            <a:spLocks noChangeArrowheads="1"/>
          </p:cNvSpPr>
          <p:nvPr/>
        </p:nvSpPr>
        <p:spPr bwMode="auto">
          <a:xfrm>
            <a:off x="2706688" y="1293813"/>
            <a:ext cx="9509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grpSp>
        <p:nvGrpSpPr>
          <p:cNvPr id="11279" name="Group 82"/>
          <p:cNvGrpSpPr>
            <a:grpSpLocks/>
          </p:cNvGrpSpPr>
          <p:nvPr/>
        </p:nvGrpSpPr>
        <p:grpSpPr bwMode="auto">
          <a:xfrm>
            <a:off x="1828800" y="1293813"/>
            <a:ext cx="846138" cy="609600"/>
            <a:chOff x="1208" y="768"/>
            <a:chExt cx="533" cy="384"/>
          </a:xfrm>
        </p:grpSpPr>
        <p:sp>
          <p:nvSpPr>
            <p:cNvPr id="11282" name="Line 83"/>
            <p:cNvSpPr>
              <a:spLocks noChangeShapeType="1"/>
            </p:cNvSpPr>
            <p:nvPr/>
          </p:nvSpPr>
          <p:spPr bwMode="auto">
            <a:xfrm>
              <a:off x="1208" y="1104"/>
              <a:ext cx="48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83" name="Object 84"/>
            <p:cNvGraphicFramePr>
              <a:graphicFrameLocks noChangeAspect="1"/>
            </p:cNvGraphicFramePr>
            <p:nvPr/>
          </p:nvGraphicFramePr>
          <p:xfrm>
            <a:off x="1440" y="768"/>
            <a:ext cx="30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9" name="公式" r:id="rId18" imgW="190417" imgH="241195" progId="Equation.3">
                    <p:embed/>
                  </p:oleObj>
                </mc:Choice>
                <mc:Fallback>
                  <p:oleObj name="公式" r:id="rId18" imgW="190417" imgH="241195" progId="Equation.3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768"/>
                          <a:ext cx="301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Object 86"/>
          <p:cNvGraphicFramePr>
            <a:graphicFrameLocks noChangeAspect="1"/>
          </p:cNvGraphicFramePr>
          <p:nvPr/>
        </p:nvGraphicFramePr>
        <p:xfrm>
          <a:off x="5334000" y="2438400"/>
          <a:ext cx="3397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0" name="公式" r:id="rId20" imgW="126835" imgH="152202" progId="Equation.3">
                  <p:embed/>
                </p:oleObj>
              </mc:Choice>
              <mc:Fallback>
                <p:oleObj name="公式" r:id="rId20" imgW="126835" imgH="152202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438400"/>
                        <a:ext cx="3397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7"/>
          <p:cNvGraphicFramePr>
            <a:graphicFrameLocks noChangeAspect="1"/>
          </p:cNvGraphicFramePr>
          <p:nvPr/>
        </p:nvGraphicFramePr>
        <p:xfrm>
          <a:off x="5943600" y="1981200"/>
          <a:ext cx="3397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1" name="公式" r:id="rId22" imgW="126835" imgH="152202" progId="Equation.3">
                  <p:embed/>
                </p:oleObj>
              </mc:Choice>
              <mc:Fallback>
                <p:oleObj name="公式" r:id="rId22" imgW="126835" imgH="152202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981200"/>
                        <a:ext cx="3397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6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106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106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6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94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7654AD-DEFF-4923-A96B-DEAC1E12996A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800" b="0" smtClean="0"/>
          </a:p>
        </p:txBody>
      </p:sp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269875" y="1257178"/>
            <a:ext cx="3540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三   磁矩</a:t>
            </a:r>
          </a:p>
        </p:txBody>
      </p:sp>
      <p:graphicFrame>
        <p:nvGraphicFramePr>
          <p:cNvPr id="12297" name="Object 18"/>
          <p:cNvGraphicFramePr>
            <a:graphicFrameLocks noChangeAspect="1"/>
          </p:cNvGraphicFramePr>
          <p:nvPr/>
        </p:nvGraphicFramePr>
        <p:xfrm>
          <a:off x="644525" y="3581400"/>
          <a:ext cx="3781425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2" name="公式" r:id="rId4" imgW="1155700" imgH="419100" progId="Equation.3">
                  <p:embed/>
                </p:oleObj>
              </mc:Choice>
              <mc:Fallback>
                <p:oleObj name="公式" r:id="rId4" imgW="1155700" imgH="419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3581400"/>
                        <a:ext cx="3781425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5638800" y="1377950"/>
            <a:ext cx="2895600" cy="4191000"/>
            <a:chOff x="5410200" y="914400"/>
            <a:chExt cx="2895600" cy="4191000"/>
          </a:xfrm>
        </p:grpSpPr>
        <p:grpSp>
          <p:nvGrpSpPr>
            <p:cNvPr id="12291" name="Group 2"/>
            <p:cNvGrpSpPr>
              <a:grpSpLocks/>
            </p:cNvGrpSpPr>
            <p:nvPr/>
          </p:nvGrpSpPr>
          <p:grpSpPr bwMode="auto">
            <a:xfrm>
              <a:off x="5410200" y="914400"/>
              <a:ext cx="2895600" cy="4191000"/>
              <a:chOff x="3408" y="576"/>
              <a:chExt cx="1824" cy="2640"/>
            </a:xfrm>
          </p:grpSpPr>
          <p:sp>
            <p:nvSpPr>
              <p:cNvPr id="12318" name="Rectangle 3"/>
              <p:cNvSpPr>
                <a:spLocks noChangeArrowheads="1"/>
              </p:cNvSpPr>
              <p:nvPr/>
            </p:nvSpPr>
            <p:spPr bwMode="auto">
              <a:xfrm>
                <a:off x="3408" y="576"/>
                <a:ext cx="1824" cy="26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12319" name="Group 4"/>
              <p:cNvGrpSpPr>
                <a:grpSpLocks/>
              </p:cNvGrpSpPr>
              <p:nvPr/>
            </p:nvGrpSpPr>
            <p:grpSpPr bwMode="auto">
              <a:xfrm>
                <a:off x="3811" y="794"/>
                <a:ext cx="845" cy="860"/>
                <a:chOff x="3811" y="794"/>
                <a:chExt cx="845" cy="860"/>
              </a:xfrm>
            </p:grpSpPr>
            <p:sp>
              <p:nvSpPr>
                <p:cNvPr id="12320" name="Oval 5"/>
                <p:cNvSpPr>
                  <a:spLocks noChangeArrowheads="1"/>
                </p:cNvSpPr>
                <p:nvPr/>
              </p:nvSpPr>
              <p:spPr bwMode="auto">
                <a:xfrm>
                  <a:off x="4049" y="794"/>
                  <a:ext cx="398" cy="860"/>
                </a:xfrm>
                <a:prstGeom prst="ellipse">
                  <a:avLst/>
                </a:prstGeom>
                <a:noFill/>
                <a:ln w="38100">
                  <a:solidFill>
                    <a:srgbClr val="99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2321" name="Line 6"/>
                <p:cNvSpPr>
                  <a:spLocks noChangeShapeType="1"/>
                </p:cNvSpPr>
                <p:nvPr/>
              </p:nvSpPr>
              <p:spPr bwMode="auto">
                <a:xfrm>
                  <a:off x="4049" y="1155"/>
                  <a:ext cx="0" cy="13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2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811" y="1014"/>
                  <a:ext cx="413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800" b="0" i="1">
                      <a:solidFill>
                        <a:srgbClr val="010000"/>
                      </a:solidFill>
                      <a:latin typeface="Times New Roman" panose="02020603050405020304" pitchFamily="18" charset="0"/>
                    </a:rPr>
                    <a:t>I</a:t>
                  </a:r>
                </a:p>
              </p:txBody>
            </p:sp>
            <p:sp>
              <p:nvSpPr>
                <p:cNvPr id="1232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100" y="1224"/>
                  <a:ext cx="556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800" b="0" i="1">
                      <a:solidFill>
                        <a:srgbClr val="010000"/>
                      </a:solidFill>
                      <a:latin typeface="Times New Roman" panose="02020603050405020304" pitchFamily="18" charset="0"/>
                    </a:rPr>
                    <a:t>S</a:t>
                  </a:r>
                </a:p>
              </p:txBody>
            </p:sp>
          </p:grpSp>
        </p:grpSp>
        <p:sp>
          <p:nvSpPr>
            <p:cNvPr id="12294" name="Rectangle 11"/>
            <p:cNvSpPr>
              <a:spLocks noChangeArrowheads="1"/>
            </p:cNvSpPr>
            <p:nvPr/>
          </p:nvSpPr>
          <p:spPr bwMode="auto">
            <a:xfrm>
              <a:off x="6019800" y="974725"/>
              <a:ext cx="2057400" cy="129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12295" name="Group 12"/>
            <p:cNvGrpSpPr>
              <a:grpSpLocks/>
            </p:cNvGrpSpPr>
            <p:nvPr/>
          </p:nvGrpSpPr>
          <p:grpSpPr bwMode="auto">
            <a:xfrm>
              <a:off x="6824663" y="1501775"/>
              <a:ext cx="1163637" cy="479425"/>
              <a:chOff x="3915" y="624"/>
              <a:chExt cx="733" cy="350"/>
            </a:xfrm>
          </p:grpSpPr>
          <p:sp>
            <p:nvSpPr>
              <p:cNvPr id="12316" name="Line 13"/>
              <p:cNvSpPr>
                <a:spLocks noChangeShapeType="1"/>
              </p:cNvSpPr>
              <p:nvPr/>
            </p:nvSpPr>
            <p:spPr bwMode="auto">
              <a:xfrm>
                <a:off x="3915" y="936"/>
                <a:ext cx="620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317" name="Object 14"/>
              <p:cNvGraphicFramePr>
                <a:graphicFrameLocks noChangeAspect="1"/>
              </p:cNvGraphicFramePr>
              <p:nvPr/>
            </p:nvGraphicFramePr>
            <p:xfrm>
              <a:off x="4310" y="624"/>
              <a:ext cx="338" cy="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83" name="公式" r:id="rId6" imgW="164885" imgH="164885" progId="Equation.3">
                      <p:embed/>
                    </p:oleObj>
                  </mc:Choice>
                  <mc:Fallback>
                    <p:oleObj name="公式" r:id="rId6" imgW="164885" imgH="164885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0" y="624"/>
                            <a:ext cx="338" cy="3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296" name="Group 15"/>
            <p:cNvGrpSpPr>
              <a:grpSpLocks/>
            </p:cNvGrpSpPr>
            <p:nvPr/>
          </p:nvGrpSpPr>
          <p:grpSpPr bwMode="auto">
            <a:xfrm>
              <a:off x="6858000" y="1905000"/>
              <a:ext cx="871538" cy="701675"/>
              <a:chOff x="3915" y="902"/>
              <a:chExt cx="549" cy="442"/>
            </a:xfrm>
          </p:grpSpPr>
          <p:sp>
            <p:nvSpPr>
              <p:cNvPr id="12314" name="Line 16"/>
              <p:cNvSpPr>
                <a:spLocks noChangeShapeType="1"/>
              </p:cNvSpPr>
              <p:nvPr/>
            </p:nvSpPr>
            <p:spPr bwMode="auto">
              <a:xfrm>
                <a:off x="3915" y="936"/>
                <a:ext cx="395" cy="0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315" name="Object 17"/>
              <p:cNvGraphicFramePr>
                <a:graphicFrameLocks noChangeAspect="1"/>
              </p:cNvGraphicFramePr>
              <p:nvPr/>
            </p:nvGraphicFramePr>
            <p:xfrm>
              <a:off x="4141" y="902"/>
              <a:ext cx="323" cy="4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84" name="Equation" r:id="rId8" imgW="164885" imgH="215619" progId="Equation.3">
                      <p:embed/>
                    </p:oleObj>
                  </mc:Choice>
                  <mc:Fallback>
                    <p:oleObj name="Equation" r:id="rId8" imgW="164885" imgH="215619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41" y="902"/>
                            <a:ext cx="323" cy="4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298" name="Group 19"/>
            <p:cNvGrpSpPr>
              <a:grpSpLocks/>
            </p:cNvGrpSpPr>
            <p:nvPr/>
          </p:nvGrpSpPr>
          <p:grpSpPr bwMode="auto">
            <a:xfrm>
              <a:off x="5715000" y="3384550"/>
              <a:ext cx="2057400" cy="1720850"/>
              <a:chOff x="3600" y="2132"/>
              <a:chExt cx="1296" cy="1084"/>
            </a:xfrm>
          </p:grpSpPr>
          <p:sp>
            <p:nvSpPr>
              <p:cNvPr id="12301" name="Rectangle 20"/>
              <p:cNvSpPr>
                <a:spLocks noChangeArrowheads="1"/>
              </p:cNvSpPr>
              <p:nvPr/>
            </p:nvSpPr>
            <p:spPr bwMode="auto">
              <a:xfrm>
                <a:off x="3600" y="2132"/>
                <a:ext cx="1296" cy="1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12302" name="Group 21"/>
              <p:cNvGrpSpPr>
                <a:grpSpLocks/>
              </p:cNvGrpSpPr>
              <p:nvPr/>
            </p:nvGrpSpPr>
            <p:grpSpPr bwMode="auto">
              <a:xfrm>
                <a:off x="3742" y="2324"/>
                <a:ext cx="614" cy="350"/>
                <a:chOff x="3742" y="2372"/>
                <a:chExt cx="614" cy="350"/>
              </a:xfrm>
            </p:grpSpPr>
            <p:sp>
              <p:nvSpPr>
                <p:cNvPr id="12312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3762" y="2722"/>
                  <a:ext cx="59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2313" name="Object 23"/>
                <p:cNvGraphicFramePr>
                  <a:graphicFrameLocks noChangeAspect="1"/>
                </p:cNvGraphicFramePr>
                <p:nvPr/>
              </p:nvGraphicFramePr>
              <p:xfrm>
                <a:off x="3742" y="2372"/>
                <a:ext cx="297" cy="2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85" name="公式" r:id="rId10" imgW="164885" imgH="164885" progId="Equation.3">
                        <p:embed/>
                      </p:oleObj>
                    </mc:Choice>
                    <mc:Fallback>
                      <p:oleObj name="公式" r:id="rId10" imgW="164885" imgH="164885" progId="Equation.3">
                        <p:embed/>
                        <p:pic>
                          <p:nvPicPr>
                            <p:cNvPr id="0" name="Object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42" y="2372"/>
                              <a:ext cx="297" cy="28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2303" name="Group 24"/>
              <p:cNvGrpSpPr>
                <a:grpSpLocks/>
              </p:cNvGrpSpPr>
              <p:nvPr/>
            </p:nvGrpSpPr>
            <p:grpSpPr bwMode="auto">
              <a:xfrm>
                <a:off x="4248" y="2200"/>
                <a:ext cx="588" cy="968"/>
                <a:chOff x="4248" y="2248"/>
                <a:chExt cx="588" cy="968"/>
              </a:xfrm>
            </p:grpSpPr>
            <p:sp>
              <p:nvSpPr>
                <p:cNvPr id="1230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645" y="2489"/>
                  <a:ext cx="191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800" b="0" i="1">
                      <a:solidFill>
                        <a:srgbClr val="010000"/>
                      </a:solidFill>
                      <a:latin typeface="Times New Roman" panose="02020603050405020304" pitchFamily="18" charset="0"/>
                    </a:rPr>
                    <a:t>I</a:t>
                  </a:r>
                </a:p>
              </p:txBody>
            </p:sp>
            <p:sp>
              <p:nvSpPr>
                <p:cNvPr id="12308" name="Oval 26"/>
                <p:cNvSpPr>
                  <a:spLocks noChangeArrowheads="1"/>
                </p:cNvSpPr>
                <p:nvPr/>
              </p:nvSpPr>
              <p:spPr bwMode="auto">
                <a:xfrm>
                  <a:off x="4248" y="2248"/>
                  <a:ext cx="360" cy="968"/>
                </a:xfrm>
                <a:prstGeom prst="ellipse">
                  <a:avLst/>
                </a:prstGeom>
                <a:noFill/>
                <a:ln w="38100">
                  <a:solidFill>
                    <a:srgbClr val="66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2309" name="Line 27"/>
                <p:cNvSpPr>
                  <a:spLocks noChangeShapeType="1"/>
                </p:cNvSpPr>
                <p:nvPr/>
              </p:nvSpPr>
              <p:spPr bwMode="auto">
                <a:xfrm>
                  <a:off x="4248" y="2722"/>
                  <a:ext cx="162" cy="0"/>
                </a:xfrm>
                <a:prstGeom prst="line">
                  <a:avLst/>
                </a:prstGeom>
                <a:noFill/>
                <a:ln w="28575">
                  <a:solidFill>
                    <a:srgbClr val="6600FF"/>
                  </a:solidFill>
                  <a:prstDash val="sysDot"/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10" name="Line 28"/>
                <p:cNvSpPr>
                  <a:spLocks noChangeShapeType="1"/>
                </p:cNvSpPr>
                <p:nvPr/>
              </p:nvSpPr>
              <p:spPr bwMode="auto">
                <a:xfrm>
                  <a:off x="4608" y="2644"/>
                  <a:ext cx="0" cy="15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1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302" y="2722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800" b="0" i="1">
                      <a:solidFill>
                        <a:srgbClr val="010000"/>
                      </a:solidFill>
                      <a:latin typeface="Times New Roman" panose="02020603050405020304" pitchFamily="18" charset="0"/>
                    </a:rPr>
                    <a:t>S</a:t>
                  </a:r>
                </a:p>
              </p:txBody>
            </p:sp>
          </p:grpSp>
          <p:grpSp>
            <p:nvGrpSpPr>
              <p:cNvPr id="12304" name="Group 30"/>
              <p:cNvGrpSpPr>
                <a:grpSpLocks/>
              </p:cNvGrpSpPr>
              <p:nvPr/>
            </p:nvGrpSpPr>
            <p:grpSpPr bwMode="auto">
              <a:xfrm>
                <a:off x="3792" y="2674"/>
                <a:ext cx="564" cy="514"/>
                <a:chOff x="3792" y="2722"/>
                <a:chExt cx="564" cy="514"/>
              </a:xfrm>
            </p:grpSpPr>
            <p:sp>
              <p:nvSpPr>
                <p:cNvPr id="12305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4032" y="2722"/>
                  <a:ext cx="324" cy="0"/>
                </a:xfrm>
                <a:prstGeom prst="line">
                  <a:avLst/>
                </a:prstGeom>
                <a:noFill/>
                <a:ln w="28575">
                  <a:solidFill>
                    <a:srgbClr val="66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2306" name="Object 32"/>
                <p:cNvGraphicFramePr>
                  <a:graphicFrameLocks noChangeAspect="1"/>
                </p:cNvGraphicFramePr>
                <p:nvPr/>
              </p:nvGraphicFramePr>
              <p:xfrm>
                <a:off x="3792" y="2804"/>
                <a:ext cx="323" cy="4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86" name="Equation" r:id="rId11" imgW="164885" imgH="215619" progId="Equation.3">
                        <p:embed/>
                      </p:oleObj>
                    </mc:Choice>
                    <mc:Fallback>
                      <p:oleObj name="Equation" r:id="rId11" imgW="164885" imgH="215619" progId="Equation.3">
                        <p:embed/>
                        <p:pic>
                          <p:nvPicPr>
                            <p:cNvPr id="0" name="Object 3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92" y="2804"/>
                              <a:ext cx="323" cy="4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12299" name="Text Box 35"/>
          <p:cNvSpPr txBox="1">
            <a:spLocks noChangeArrowheads="1"/>
          </p:cNvSpPr>
          <p:nvPr/>
        </p:nvSpPr>
        <p:spPr bwMode="auto">
          <a:xfrm>
            <a:off x="533400" y="5607050"/>
            <a:ext cx="82454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说明</a:t>
            </a:r>
            <a:r>
              <a:rPr lang="zh-CN" altLang="en-US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：只有当电流的面积</a:t>
            </a:r>
            <a:r>
              <a:rPr lang="en-US" altLang="zh-CN" sz="2800" b="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很小，或场点距电流圈很远时，才能把电流圈叫做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磁偶极子</a:t>
            </a:r>
            <a:r>
              <a:rPr lang="en-US" altLang="zh-CN" sz="2800" dirty="0">
                <a:solidFill>
                  <a:srgbClr val="050000"/>
                </a:solidFill>
                <a:latin typeface="Times New Roman" panose="02020603050405020304" pitchFamily="18" charset="0"/>
              </a:rPr>
              <a:t>.  </a:t>
            </a:r>
          </a:p>
        </p:txBody>
      </p:sp>
      <p:sp>
        <p:nvSpPr>
          <p:cNvPr id="12300" name="Text Box 36"/>
          <p:cNvSpPr txBox="1">
            <a:spLocks noChangeArrowheads="1"/>
          </p:cNvSpPr>
          <p:nvPr/>
        </p:nvSpPr>
        <p:spPr bwMode="auto">
          <a:xfrm>
            <a:off x="400050" y="2635250"/>
            <a:ext cx="4800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中圆电流磁感强度公式也可写成</a:t>
            </a:r>
          </a:p>
        </p:txBody>
      </p:sp>
      <p:graphicFrame>
        <p:nvGraphicFramePr>
          <p:cNvPr id="5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24218"/>
              </p:ext>
            </p:extLst>
          </p:nvPr>
        </p:nvGraphicFramePr>
        <p:xfrm>
          <a:off x="4232275" y="274228"/>
          <a:ext cx="4092575" cy="1055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7" name="Equation" r:id="rId13" imgW="1600200" imgH="419100" progId="Equation.3">
                  <p:embed/>
                </p:oleObj>
              </mc:Choice>
              <mc:Fallback>
                <p:oleObj name="Equation" r:id="rId13" imgW="1600200" imgH="419100" progId="Equation.3">
                  <p:embed/>
                  <p:pic>
                    <p:nvPicPr>
                      <p:cNvPr id="10608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275" y="274228"/>
                        <a:ext cx="4092575" cy="1055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" name="Group 9"/>
          <p:cNvGrpSpPr>
            <a:grpSpLocks/>
          </p:cNvGrpSpPr>
          <p:nvPr/>
        </p:nvGrpSpPr>
        <p:grpSpPr bwMode="auto">
          <a:xfrm>
            <a:off x="3469897" y="0"/>
            <a:ext cx="1543050" cy="458086"/>
            <a:chOff x="912" y="3556"/>
            <a:chExt cx="1056" cy="332"/>
          </a:xfrm>
        </p:grpSpPr>
        <p:sp>
          <p:nvSpPr>
            <p:cNvPr id="59" name="Text Box 10"/>
            <p:cNvSpPr txBox="1">
              <a:spLocks noChangeArrowheads="1"/>
            </p:cNvSpPr>
            <p:nvPr/>
          </p:nvSpPr>
          <p:spPr bwMode="auto">
            <a:xfrm>
              <a:off x="912" y="3561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zh-CN" altLang="en-US" sz="2800" dirty="0">
                  <a:solidFill>
                    <a:srgbClr val="0100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graphicFrame>
          <p:nvGraphicFramePr>
            <p:cNvPr id="60" name="Object 11"/>
            <p:cNvGraphicFramePr>
              <a:graphicFrameLocks noChangeAspect="1"/>
            </p:cNvGraphicFramePr>
            <p:nvPr/>
          </p:nvGraphicFramePr>
          <p:xfrm>
            <a:off x="1248" y="3556"/>
            <a:ext cx="720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8" name="Equation" r:id="rId15" imgW="736600" imgH="241300" progId="Equation.3">
                    <p:embed/>
                  </p:oleObj>
                </mc:Choice>
                <mc:Fallback>
                  <p:oleObj name="Equation" r:id="rId15" imgW="736600" imgH="241300" progId="Equation.3">
                    <p:embed/>
                    <p:pic>
                      <p:nvPicPr>
                        <p:cNvPr id="1027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556"/>
                          <a:ext cx="720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3676" y="44526"/>
            <a:ext cx="2400534" cy="1001428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 bwMode="auto">
          <a:xfrm>
            <a:off x="7701756" y="292770"/>
            <a:ext cx="652462" cy="52796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400" y="228600"/>
            <a:ext cx="64953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回顾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25810" y="1873250"/>
            <a:ext cx="4018688" cy="730407"/>
            <a:chOff x="1025810" y="1873250"/>
            <a:chExt cx="4018688" cy="730407"/>
          </a:xfrm>
        </p:grpSpPr>
        <p:graphicFrame>
          <p:nvGraphicFramePr>
            <p:cNvPr id="12293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9229985"/>
                </p:ext>
              </p:extLst>
            </p:nvPr>
          </p:nvGraphicFramePr>
          <p:xfrm>
            <a:off x="1025810" y="1873250"/>
            <a:ext cx="24384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9" name="Equation" r:id="rId18" imgW="558558" imgH="215806" progId="Equation.3">
                    <p:embed/>
                  </p:oleObj>
                </mc:Choice>
                <mc:Fallback>
                  <p:oleObj name="Equation" r:id="rId18" imgW="558558" imgH="215806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5810" y="1873250"/>
                          <a:ext cx="2438400" cy="685800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文本框 5"/>
            <p:cNvSpPr txBox="1"/>
            <p:nvPr/>
          </p:nvSpPr>
          <p:spPr>
            <a:xfrm>
              <a:off x="3662388" y="1957326"/>
              <a:ext cx="13821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右手螺旋</a:t>
              </a:r>
              <a:endParaRPr lang="en-US" altLang="zh-CN" dirty="0" smtClean="0"/>
            </a:p>
            <a:p>
              <a:r>
                <a:rPr lang="zh-CN" altLang="en-US" dirty="0" smtClean="0"/>
                <a:t>单位：</a:t>
              </a:r>
              <a:r>
                <a:rPr lang="en-US" altLang="zh-CN" dirty="0" smtClean="0"/>
                <a:t>Am</a:t>
              </a:r>
              <a:r>
                <a:rPr lang="en-US" altLang="zh-CN" baseline="30000" dirty="0" smtClean="0"/>
                <a:t>2</a:t>
              </a:r>
              <a:endParaRPr lang="zh-CN" altLang="en-US" baseline="30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299" grpId="0"/>
      <p:bldP spid="12300" grpId="0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8C2C53-BD34-4A31-ABFA-D0420A91002F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800" b="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76200"/>
            <a:ext cx="8763000" cy="7620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3600" smtClean="0">
                <a:solidFill>
                  <a:srgbClr val="792B25"/>
                </a:solidFill>
                <a:latin typeface="宋体" panose="02010600030101010101" pitchFamily="2" charset="-122"/>
              </a:rPr>
              <a:t>电偶极子 </a:t>
            </a:r>
            <a:r>
              <a:rPr lang="en-US" altLang="zh-CN" sz="3600" smtClean="0">
                <a:solidFill>
                  <a:srgbClr val="792B25"/>
                </a:solidFill>
                <a:latin typeface="宋体" panose="02010600030101010101" pitchFamily="2" charset="-122"/>
              </a:rPr>
              <a:t>vs. </a:t>
            </a:r>
            <a:r>
              <a:rPr lang="zh-CN" altLang="en-US" sz="3600" smtClean="0">
                <a:solidFill>
                  <a:srgbClr val="792B25"/>
                </a:solidFill>
                <a:latin typeface="宋体" panose="02010600030101010101" pitchFamily="2" charset="-122"/>
              </a:rPr>
              <a:t>磁偶极子</a:t>
            </a:r>
            <a:endParaRPr lang="zh-CN" altLang="en-US" sz="3600" smtClean="0">
              <a:solidFill>
                <a:srgbClr val="792B25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990600"/>
            <a:ext cx="6172200" cy="4419600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在轴线上即</a:t>
            </a:r>
            <a:r>
              <a:rPr lang="en-US" altLang="zh-CN" sz="2800" i="1" dirty="0" smtClean="0">
                <a:latin typeface="Symbol" panose="05050102010706020507" pitchFamily="18" charset="2"/>
              </a:rPr>
              <a:t>q</a:t>
            </a:r>
            <a:r>
              <a:rPr lang="en-US" altLang="zh-CN" sz="2800" dirty="0" smtClean="0">
                <a:latin typeface="Symbol" panose="05050102010706020507" pitchFamily="18" charset="2"/>
              </a:rPr>
              <a:t>  = 0</a:t>
            </a:r>
            <a:r>
              <a:rPr lang="zh-CN" altLang="en-US" sz="2800" dirty="0" smtClean="0">
                <a:latin typeface="Symbol" panose="05050102010706020507" pitchFamily="18" charset="2"/>
              </a:rPr>
              <a:t>的点，电偶极子的电场强度同样只有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z </a:t>
            </a:r>
            <a:r>
              <a:rPr lang="zh-CN" altLang="en-US" sz="2800" dirty="0" smtClean="0">
                <a:latin typeface="Symbol" panose="05050102010706020507" pitchFamily="18" charset="2"/>
              </a:rPr>
              <a:t>分量：</a:t>
            </a: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Symbol" panose="05050102010706020507" pitchFamily="18" charset="2"/>
              </a:rPr>
              <a:t>                                             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宋体" panose="02010600030101010101" pitchFamily="2" charset="-122"/>
              </a:rPr>
              <a:t>2.2-27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）</a:t>
            </a: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zh-CN" altLang="en-US" sz="2800" dirty="0" smtClean="0">
              <a:latin typeface="Symbol" panose="05050102010706020507" pitchFamily="18" charset="2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磁</a:t>
            </a:r>
            <a:r>
              <a:rPr lang="zh-CN" altLang="en-US" sz="2800" dirty="0" smtClean="0">
                <a:latin typeface="宋体" panose="02010600030101010101" pitchFamily="2" charset="-122"/>
              </a:rPr>
              <a:t>矩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在对称轴上的磁感应</a:t>
            </a:r>
            <a:r>
              <a:rPr lang="zh-CN" altLang="en-US" sz="2800" dirty="0" smtClean="0">
                <a:latin typeface="Symbol" panose="05050102010706020507" pitchFamily="18" charset="2"/>
              </a:rPr>
              <a:t>强度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宋体" panose="02010600030101010101" pitchFamily="2" charset="-122"/>
              </a:rPr>
              <a:t>                         </a:t>
            </a:r>
            <a:r>
              <a:rPr lang="en-US" altLang="zh-CN" sz="2800" dirty="0" smtClean="0">
                <a:latin typeface="宋体" panose="02010600030101010101" pitchFamily="2" charset="-122"/>
              </a:rPr>
              <a:t>(2.2-25)</a:t>
            </a: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zh-CN" sz="2800" dirty="0" smtClean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宋体" panose="02010600030101010101" pitchFamily="2" charset="-122"/>
              </a:rPr>
              <a:t>只需将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800" i="1" dirty="0" smtClean="0">
                <a:latin typeface="宋体" panose="02010600030101010101" pitchFamily="2" charset="-122"/>
              </a:rPr>
              <a:t>/</a:t>
            </a:r>
            <a:r>
              <a:rPr lang="en-US" altLang="zh-CN" sz="2800" i="1" dirty="0" smtClean="0">
                <a:latin typeface="Symbol" panose="05050102010706020507" pitchFamily="18" charset="2"/>
              </a:rPr>
              <a:t>e</a:t>
            </a:r>
            <a:r>
              <a:rPr lang="en-US" altLang="zh-CN" sz="2800" baseline="-25000" dirty="0" smtClean="0">
                <a:latin typeface="Symbol" panose="05050102010706020507" pitchFamily="18" charset="2"/>
              </a:rPr>
              <a:t>0</a:t>
            </a:r>
            <a:r>
              <a:rPr lang="en-US" altLang="zh-CN" sz="2800" dirty="0" smtClean="0">
                <a:latin typeface="Symbol" panose="05050102010706020507" pitchFamily="18" charset="2"/>
              </a:rPr>
              <a:t></a:t>
            </a:r>
            <a:r>
              <a:rPr lang="zh-CN" altLang="en-US" sz="2800" dirty="0" smtClean="0">
                <a:latin typeface="宋体" panose="02010600030101010101" pitchFamily="2" charset="-122"/>
              </a:rPr>
              <a:t>与</a:t>
            </a:r>
            <a:r>
              <a:rPr lang="en-US" altLang="zh-CN" sz="2800" i="1" dirty="0" smtClean="0">
                <a:latin typeface="Symbol" panose="05050102010706020507" pitchFamily="18" charset="2"/>
              </a:rPr>
              <a:t>m</a:t>
            </a:r>
            <a:r>
              <a:rPr lang="en-US" altLang="zh-CN" sz="2800" baseline="-25000" dirty="0" smtClean="0">
                <a:latin typeface="Symbol" panose="05050102010706020507" pitchFamily="18" charset="2"/>
              </a:rPr>
              <a:t>0</a:t>
            </a:r>
            <a:r>
              <a:rPr lang="en-US" altLang="zh-CN" sz="2800" dirty="0" smtClean="0">
                <a:latin typeface="Symbol" panose="05050102010706020507" pitchFamily="18" charset="2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m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代换，便可实现同一点上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E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与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的代换！</a:t>
            </a:r>
          </a:p>
        </p:txBody>
      </p:sp>
      <p:graphicFrame>
        <p:nvGraphicFramePr>
          <p:cNvPr id="13317" name="Object 6"/>
          <p:cNvGraphicFramePr>
            <a:graphicFrameLocks noChangeAspect="1"/>
          </p:cNvGraphicFramePr>
          <p:nvPr/>
        </p:nvGraphicFramePr>
        <p:xfrm>
          <a:off x="1795463" y="2362200"/>
          <a:ext cx="181927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1" name="公式" r:id="rId3" imgW="774364" imgH="431613" progId="Equation.3">
                  <p:embed/>
                </p:oleObj>
              </mc:Choice>
              <mc:Fallback>
                <p:oleObj name="公式" r:id="rId3" imgW="774364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2362200"/>
                        <a:ext cx="1819275" cy="10112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Line 7"/>
          <p:cNvSpPr>
            <a:spLocks noChangeShapeType="1"/>
          </p:cNvSpPr>
          <p:nvPr/>
        </p:nvSpPr>
        <p:spPr bwMode="auto">
          <a:xfrm>
            <a:off x="7315200" y="914400"/>
            <a:ext cx="0" cy="297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Line 8"/>
          <p:cNvSpPr>
            <a:spLocks noChangeShapeType="1"/>
          </p:cNvSpPr>
          <p:nvPr/>
        </p:nvSpPr>
        <p:spPr bwMode="auto">
          <a:xfrm flipV="1">
            <a:off x="7315200" y="2743200"/>
            <a:ext cx="0" cy="5334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 flipH="1">
            <a:off x="6477000" y="3124200"/>
            <a:ext cx="838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>
            <a:off x="7315200" y="3124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6934200" y="738188"/>
            <a:ext cx="322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13323" name="Line 12"/>
          <p:cNvSpPr>
            <a:spLocks noChangeShapeType="1"/>
          </p:cNvSpPr>
          <p:nvPr/>
        </p:nvSpPr>
        <p:spPr bwMode="auto">
          <a:xfrm flipV="1">
            <a:off x="7315200" y="1600200"/>
            <a:ext cx="1143000" cy="1524000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4" name="Rectangle 13"/>
          <p:cNvSpPr>
            <a:spLocks noChangeArrowheads="1"/>
          </p:cNvSpPr>
          <p:nvPr/>
        </p:nvSpPr>
        <p:spPr bwMode="auto">
          <a:xfrm>
            <a:off x="8305800" y="1987550"/>
            <a:ext cx="322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7467600" y="20828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13326" name="Freeform 15"/>
          <p:cNvSpPr>
            <a:spLocks/>
          </p:cNvSpPr>
          <p:nvPr/>
        </p:nvSpPr>
        <p:spPr bwMode="auto">
          <a:xfrm>
            <a:off x="7327900" y="2590800"/>
            <a:ext cx="215900" cy="292100"/>
          </a:xfrm>
          <a:custGeom>
            <a:avLst/>
            <a:gdLst>
              <a:gd name="T0" fmla="*/ 0 w 120"/>
              <a:gd name="T1" fmla="*/ 2147483646 h 100"/>
              <a:gd name="T2" fmla="*/ 2147483646 w 120"/>
              <a:gd name="T3" fmla="*/ 2147483646 h 100"/>
              <a:gd name="T4" fmla="*/ 2147483646 w 120"/>
              <a:gd name="T5" fmla="*/ 2147483646 h 100"/>
              <a:gd name="T6" fmla="*/ 2147483646 w 120"/>
              <a:gd name="T7" fmla="*/ 2147483646 h 100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00"/>
              <a:gd name="T14" fmla="*/ 120 w 120"/>
              <a:gd name="T15" fmla="*/ 100 h 1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00">
                <a:moveTo>
                  <a:pt x="0" y="12"/>
                </a:moveTo>
                <a:cubicBezTo>
                  <a:pt x="36" y="0"/>
                  <a:pt x="57" y="8"/>
                  <a:pt x="88" y="28"/>
                </a:cubicBezTo>
                <a:cubicBezTo>
                  <a:pt x="93" y="44"/>
                  <a:pt x="99" y="60"/>
                  <a:pt x="104" y="76"/>
                </a:cubicBezTo>
                <a:cubicBezTo>
                  <a:pt x="107" y="85"/>
                  <a:pt x="120" y="100"/>
                  <a:pt x="120" y="10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7" name="Oval 16"/>
          <p:cNvSpPr>
            <a:spLocks noChangeArrowheads="1"/>
          </p:cNvSpPr>
          <p:nvPr/>
        </p:nvSpPr>
        <p:spPr bwMode="auto">
          <a:xfrm>
            <a:off x="8458200" y="1447800"/>
            <a:ext cx="152400" cy="1524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3328" name="Object 17"/>
          <p:cNvGraphicFramePr>
            <a:graphicFrameLocks noChangeAspect="1"/>
          </p:cNvGraphicFramePr>
          <p:nvPr/>
        </p:nvGraphicFramePr>
        <p:xfrm>
          <a:off x="1873250" y="4130675"/>
          <a:ext cx="16637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2" name="公式" r:id="rId5" imgW="634725" imgH="393529" progId="Equation.3">
                  <p:embed/>
                </p:oleObj>
              </mc:Choice>
              <mc:Fallback>
                <p:oleObj name="公式" r:id="rId5" imgW="634725" imgH="39352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4130675"/>
                        <a:ext cx="1663700" cy="10302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Oval 18"/>
          <p:cNvSpPr>
            <a:spLocks noChangeArrowheads="1"/>
          </p:cNvSpPr>
          <p:nvPr/>
        </p:nvSpPr>
        <p:spPr bwMode="auto">
          <a:xfrm>
            <a:off x="7239000" y="1295400"/>
            <a:ext cx="152400" cy="1524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30" name="Rectangle 19"/>
          <p:cNvSpPr>
            <a:spLocks noChangeArrowheads="1"/>
          </p:cNvSpPr>
          <p:nvPr/>
        </p:nvSpPr>
        <p:spPr bwMode="auto">
          <a:xfrm>
            <a:off x="6499225" y="1905000"/>
            <a:ext cx="892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r =R</a:t>
            </a:r>
          </a:p>
        </p:txBody>
      </p:sp>
      <p:sp>
        <p:nvSpPr>
          <p:cNvPr id="13331" name="Rectangle 20"/>
          <p:cNvSpPr>
            <a:spLocks noChangeArrowheads="1"/>
          </p:cNvSpPr>
          <p:nvPr/>
        </p:nvSpPr>
        <p:spPr bwMode="auto">
          <a:xfrm>
            <a:off x="8610600" y="1119188"/>
            <a:ext cx="401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66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13332" name="Rectangle 21"/>
          <p:cNvSpPr>
            <a:spLocks noChangeArrowheads="1"/>
          </p:cNvSpPr>
          <p:nvPr/>
        </p:nvSpPr>
        <p:spPr bwMode="auto">
          <a:xfrm>
            <a:off x="7467600" y="1295400"/>
            <a:ext cx="33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6600"/>
                </a:solidFill>
                <a:latin typeface="Times New Roman" panose="02020603050405020304" pitchFamily="18" charset="0"/>
              </a:rPr>
              <a:t>P</a:t>
            </a:r>
          </a:p>
        </p:txBody>
      </p:sp>
      <p:graphicFrame>
        <p:nvGraphicFramePr>
          <p:cNvPr id="13333" name="Object 23"/>
          <p:cNvGraphicFramePr>
            <a:graphicFrameLocks noChangeAspect="1"/>
          </p:cNvGraphicFramePr>
          <p:nvPr/>
        </p:nvGraphicFramePr>
        <p:xfrm>
          <a:off x="7407275" y="3200400"/>
          <a:ext cx="133826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3" name="公式" r:id="rId7" imgW="495083" imgH="209447" progId="Equation.3">
                  <p:embed/>
                </p:oleObj>
              </mc:Choice>
              <mc:Fallback>
                <p:oleObj name="公式" r:id="rId7" imgW="495083" imgH="209447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7275" y="3200400"/>
                        <a:ext cx="1338263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CC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821098" y="5899102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此处</a:t>
            </a:r>
            <a:r>
              <a:rPr lang="en-US" altLang="zh-CN" dirty="0" smtClean="0"/>
              <a:t>R</a:t>
            </a:r>
            <a:r>
              <a:rPr lang="zh-CN" altLang="en-US" dirty="0" smtClean="0"/>
              <a:t>为距离，而非圆环半径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F26DF4-B4CA-4362-BC41-BA8654DFE523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800" b="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228600"/>
            <a:ext cx="8610600" cy="1600200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</a:pPr>
            <a:r>
              <a:rPr lang="en-US" altLang="zh-CN" sz="2800" smtClean="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更详细的理论计算表明：磁偶极子　　　　　，在远处，即当</a:t>
            </a:r>
            <a:r>
              <a:rPr lang="en-US" altLang="zh-CN" sz="2800" i="1" smtClean="0">
                <a:solidFill>
                  <a:schemeClr val="tx1"/>
                </a:solidFill>
              </a:rPr>
              <a:t>r</a:t>
            </a:r>
            <a:r>
              <a:rPr lang="en-US" altLang="zh-CN" sz="2800" smtClean="0">
                <a:solidFill>
                  <a:schemeClr val="tx1"/>
                </a:solidFill>
                <a:latin typeface="宋体" panose="02010600030101010101" pitchFamily="2" charset="-122"/>
              </a:rPr>
              <a:t>&gt;&gt;</a:t>
            </a:r>
            <a:r>
              <a:rPr lang="en-US" altLang="zh-CN" sz="2800" i="1" smtClean="0">
                <a:solidFill>
                  <a:schemeClr val="tx1"/>
                </a:solidFill>
              </a:rPr>
              <a:t>a</a:t>
            </a:r>
            <a:r>
              <a:rPr lang="en-US" altLang="zh-CN" sz="2800" smtClean="0">
                <a:solidFill>
                  <a:schemeClr val="tx1"/>
                </a:solidFill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</a:rPr>
              <a:t>（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磁矩的线度）时，它所产生的磁场为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2286000"/>
            <a:ext cx="5943600" cy="434340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                       (2.2-28)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>
                <a:solidFill>
                  <a:srgbClr val="006600"/>
                </a:solidFill>
                <a:latin typeface="宋体" panose="02010600030101010101" pitchFamily="2" charset="-122"/>
              </a:rPr>
              <a:t>电偶极子</a:t>
            </a:r>
            <a:r>
              <a:rPr lang="en-US" altLang="zh-CN" sz="2800" i="1" smtClean="0">
                <a:solidFill>
                  <a:srgbClr val="0066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800" smtClean="0">
                <a:solidFill>
                  <a:srgbClr val="006600"/>
                </a:solidFill>
                <a:latin typeface="宋体" panose="02010600030101010101" pitchFamily="2" charset="-122"/>
              </a:rPr>
              <a:t>的</a:t>
            </a:r>
            <a:r>
              <a:rPr lang="zh-CN" altLang="en-US" sz="2800" smtClean="0">
                <a:solidFill>
                  <a:srgbClr val="006600"/>
                </a:solidFill>
                <a:latin typeface="Symbol" panose="05050102010706020507" pitchFamily="18" charset="2"/>
              </a:rPr>
              <a:t>电场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endParaRPr lang="zh-CN" altLang="en-US" sz="2800" smtClean="0">
              <a:solidFill>
                <a:srgbClr val="006600"/>
              </a:solidFill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endParaRPr lang="zh-CN" altLang="en-US" sz="2800" smtClean="0">
              <a:solidFill>
                <a:srgbClr val="00FF00"/>
              </a:solidFill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endParaRPr lang="zh-CN" altLang="en-US" sz="2800" smtClean="0">
              <a:solidFill>
                <a:srgbClr val="00FF00"/>
              </a:solidFill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>
                <a:solidFill>
                  <a:srgbClr val="792B25"/>
                </a:solidFill>
                <a:latin typeface="宋体" panose="02010600030101010101" pitchFamily="2" charset="-122"/>
              </a:rPr>
              <a:t>存在着相似性</a:t>
            </a:r>
            <a:r>
              <a:rPr lang="en-US" altLang="zh-CN" sz="2800" smtClean="0">
                <a:solidFill>
                  <a:srgbClr val="792B25"/>
                </a:solidFill>
                <a:latin typeface="宋体" panose="02010600030101010101" pitchFamily="2" charset="-122"/>
              </a:rPr>
              <a:t>.</a:t>
            </a:r>
          </a:p>
        </p:txBody>
      </p:sp>
      <p:graphicFrame>
        <p:nvGraphicFramePr>
          <p:cNvPr id="14341" name="Object 4"/>
          <p:cNvGraphicFramePr>
            <a:graphicFrameLocks noChangeAspect="1"/>
          </p:cNvGraphicFramePr>
          <p:nvPr/>
        </p:nvGraphicFramePr>
        <p:xfrm>
          <a:off x="1676400" y="1371600"/>
          <a:ext cx="22860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1" name="公式" r:id="rId4" imgW="990170" imgH="406224" progId="Equation.3">
                  <p:embed/>
                </p:oleObj>
              </mc:Choice>
              <mc:Fallback>
                <p:oleObj name="公式" r:id="rId4" imgW="990170" imgH="4062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371600"/>
                        <a:ext cx="2286000" cy="7905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5"/>
          <p:cNvGraphicFramePr>
            <a:graphicFrameLocks noChangeAspect="1"/>
          </p:cNvGraphicFramePr>
          <p:nvPr/>
        </p:nvGraphicFramePr>
        <p:xfrm>
          <a:off x="1676400" y="2286000"/>
          <a:ext cx="22860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2" name="公式" r:id="rId6" imgW="977476" imgH="406224" progId="Equation.3">
                  <p:embed/>
                </p:oleObj>
              </mc:Choice>
              <mc:Fallback>
                <p:oleObj name="公式" r:id="rId6" imgW="977476" imgH="4062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86000"/>
                        <a:ext cx="2286000" cy="7635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Oval 6"/>
          <p:cNvSpPr>
            <a:spLocks noChangeArrowheads="1"/>
          </p:cNvSpPr>
          <p:nvPr/>
        </p:nvSpPr>
        <p:spPr bwMode="auto">
          <a:xfrm>
            <a:off x="6858000" y="3581400"/>
            <a:ext cx="914400" cy="381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44" name="Line 7"/>
          <p:cNvSpPr>
            <a:spLocks noChangeShapeType="1"/>
          </p:cNvSpPr>
          <p:nvPr/>
        </p:nvSpPr>
        <p:spPr bwMode="auto">
          <a:xfrm>
            <a:off x="7315200" y="2057400"/>
            <a:ext cx="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5" name="Line 8"/>
          <p:cNvSpPr>
            <a:spLocks noChangeShapeType="1"/>
          </p:cNvSpPr>
          <p:nvPr/>
        </p:nvSpPr>
        <p:spPr bwMode="auto">
          <a:xfrm>
            <a:off x="7315200" y="38100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6" name="Line 9"/>
          <p:cNvSpPr>
            <a:spLocks noChangeShapeType="1"/>
          </p:cNvSpPr>
          <p:nvPr/>
        </p:nvSpPr>
        <p:spPr bwMode="auto">
          <a:xfrm flipH="1">
            <a:off x="6248400" y="3810000"/>
            <a:ext cx="1066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7" name="Line 10"/>
          <p:cNvSpPr>
            <a:spLocks noChangeShapeType="1"/>
          </p:cNvSpPr>
          <p:nvPr/>
        </p:nvSpPr>
        <p:spPr bwMode="auto">
          <a:xfrm flipV="1">
            <a:off x="7315200" y="2514600"/>
            <a:ext cx="990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6934200" y="34813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8001000" y="2825750"/>
            <a:ext cx="322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4350" name="Oval 13"/>
          <p:cNvSpPr>
            <a:spLocks noChangeArrowheads="1"/>
          </p:cNvSpPr>
          <p:nvPr/>
        </p:nvSpPr>
        <p:spPr bwMode="auto">
          <a:xfrm>
            <a:off x="8305800" y="2362200"/>
            <a:ext cx="152400" cy="1524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51" name="Freeform 14"/>
          <p:cNvSpPr>
            <a:spLocks/>
          </p:cNvSpPr>
          <p:nvPr/>
        </p:nvSpPr>
        <p:spPr bwMode="auto">
          <a:xfrm>
            <a:off x="7327900" y="3206750"/>
            <a:ext cx="279400" cy="273050"/>
          </a:xfrm>
          <a:custGeom>
            <a:avLst/>
            <a:gdLst>
              <a:gd name="T0" fmla="*/ 0 w 176"/>
              <a:gd name="T1" fmla="*/ 2147483646 h 172"/>
              <a:gd name="T2" fmla="*/ 2147483646 w 176"/>
              <a:gd name="T3" fmla="*/ 2147483646 h 172"/>
              <a:gd name="T4" fmla="*/ 2147483646 w 176"/>
              <a:gd name="T5" fmla="*/ 2147483646 h 172"/>
              <a:gd name="T6" fmla="*/ 2147483646 w 176"/>
              <a:gd name="T7" fmla="*/ 2147483646 h 172"/>
              <a:gd name="T8" fmla="*/ 0 60000 65536"/>
              <a:gd name="T9" fmla="*/ 0 60000 65536"/>
              <a:gd name="T10" fmla="*/ 0 60000 65536"/>
              <a:gd name="T11" fmla="*/ 0 60000 65536"/>
              <a:gd name="T12" fmla="*/ 0 w 176"/>
              <a:gd name="T13" fmla="*/ 0 h 172"/>
              <a:gd name="T14" fmla="*/ 176 w 176"/>
              <a:gd name="T15" fmla="*/ 172 h 1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" h="172">
                <a:moveTo>
                  <a:pt x="0" y="4"/>
                </a:moveTo>
                <a:cubicBezTo>
                  <a:pt x="99" y="14"/>
                  <a:pt x="85" y="0"/>
                  <a:pt x="136" y="76"/>
                </a:cubicBezTo>
                <a:cubicBezTo>
                  <a:pt x="161" y="114"/>
                  <a:pt x="149" y="91"/>
                  <a:pt x="168" y="148"/>
                </a:cubicBezTo>
                <a:cubicBezTo>
                  <a:pt x="171" y="156"/>
                  <a:pt x="176" y="172"/>
                  <a:pt x="176" y="17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2" name="Line 15"/>
          <p:cNvSpPr>
            <a:spLocks noChangeShapeType="1"/>
          </p:cNvSpPr>
          <p:nvPr/>
        </p:nvSpPr>
        <p:spPr bwMode="auto">
          <a:xfrm flipV="1">
            <a:off x="7315200" y="3352800"/>
            <a:ext cx="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6858000" y="1804988"/>
            <a:ext cx="411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z </a:t>
            </a:r>
          </a:p>
        </p:txBody>
      </p:sp>
      <p:sp>
        <p:nvSpPr>
          <p:cNvPr id="14354" name="Rectangle 17"/>
          <p:cNvSpPr>
            <a:spLocks noChangeArrowheads="1"/>
          </p:cNvSpPr>
          <p:nvPr/>
        </p:nvSpPr>
        <p:spPr bwMode="auto">
          <a:xfrm>
            <a:off x="6781800" y="2901950"/>
            <a:ext cx="460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4355" name="Line 18"/>
          <p:cNvSpPr>
            <a:spLocks noChangeShapeType="1"/>
          </p:cNvSpPr>
          <p:nvPr/>
        </p:nvSpPr>
        <p:spPr bwMode="auto">
          <a:xfrm>
            <a:off x="7315200" y="396240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56" name="Object 19"/>
          <p:cNvGraphicFramePr>
            <a:graphicFrameLocks noChangeAspect="1"/>
          </p:cNvGraphicFramePr>
          <p:nvPr/>
        </p:nvGraphicFramePr>
        <p:xfrm>
          <a:off x="6477000" y="228600"/>
          <a:ext cx="17526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3" name="Equation" r:id="rId8" imgW="507780" imgH="177723" progId="Equation.3">
                  <p:embed/>
                </p:oleObj>
              </mc:Choice>
              <mc:Fallback>
                <p:oleObj name="Equation" r:id="rId8" imgW="507780" imgH="17772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28600"/>
                        <a:ext cx="17526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20"/>
          <p:cNvGraphicFramePr>
            <a:graphicFrameLocks noChangeAspect="1"/>
          </p:cNvGraphicFramePr>
          <p:nvPr/>
        </p:nvGraphicFramePr>
        <p:xfrm>
          <a:off x="2286000" y="3810000"/>
          <a:ext cx="22098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4" name="公式" r:id="rId10" imgW="837836" imgH="431613" progId="Equation.3">
                  <p:embed/>
                </p:oleObj>
              </mc:Choice>
              <mc:Fallback>
                <p:oleObj name="公式" r:id="rId10" imgW="837836" imgH="431613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810000"/>
                        <a:ext cx="2209800" cy="8493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8" name="Object 21"/>
          <p:cNvGraphicFramePr>
            <a:graphicFrameLocks noChangeAspect="1"/>
          </p:cNvGraphicFramePr>
          <p:nvPr/>
        </p:nvGraphicFramePr>
        <p:xfrm>
          <a:off x="2286000" y="4724400"/>
          <a:ext cx="2209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5" name="公式" r:id="rId12" imgW="837836" imgH="431613" progId="Equation.3">
                  <p:embed/>
                </p:oleObj>
              </mc:Choice>
              <mc:Fallback>
                <p:oleObj name="公式" r:id="rId12" imgW="837836" imgH="431613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724400"/>
                        <a:ext cx="2209800" cy="8890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9" name="Line 22"/>
          <p:cNvSpPr>
            <a:spLocks noChangeShapeType="1"/>
          </p:cNvSpPr>
          <p:nvPr/>
        </p:nvSpPr>
        <p:spPr bwMode="auto">
          <a:xfrm>
            <a:off x="7315200" y="449580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0" name="Line 23"/>
          <p:cNvSpPr>
            <a:spLocks noChangeShapeType="1"/>
          </p:cNvSpPr>
          <p:nvPr/>
        </p:nvSpPr>
        <p:spPr bwMode="auto">
          <a:xfrm>
            <a:off x="7315200" y="61722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1" name="Line 24"/>
          <p:cNvSpPr>
            <a:spLocks noChangeShapeType="1"/>
          </p:cNvSpPr>
          <p:nvPr/>
        </p:nvSpPr>
        <p:spPr bwMode="auto">
          <a:xfrm flipH="1">
            <a:off x="6477000" y="6172200"/>
            <a:ext cx="838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2" name="Line 25"/>
          <p:cNvSpPr>
            <a:spLocks noChangeShapeType="1"/>
          </p:cNvSpPr>
          <p:nvPr/>
        </p:nvSpPr>
        <p:spPr bwMode="auto">
          <a:xfrm flipV="1">
            <a:off x="7315200" y="5867400"/>
            <a:ext cx="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3" name="Line 26"/>
          <p:cNvSpPr>
            <a:spLocks noChangeShapeType="1"/>
          </p:cNvSpPr>
          <p:nvPr/>
        </p:nvSpPr>
        <p:spPr bwMode="auto">
          <a:xfrm flipV="1">
            <a:off x="7315200" y="49530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4" name="Oval 27"/>
          <p:cNvSpPr>
            <a:spLocks noChangeArrowheads="1"/>
          </p:cNvSpPr>
          <p:nvPr/>
        </p:nvSpPr>
        <p:spPr bwMode="auto">
          <a:xfrm>
            <a:off x="8229600" y="4876800"/>
            <a:ext cx="152400" cy="1524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65" name="Rectangle 28"/>
          <p:cNvSpPr>
            <a:spLocks noChangeArrowheads="1"/>
          </p:cNvSpPr>
          <p:nvPr/>
        </p:nvSpPr>
        <p:spPr bwMode="auto">
          <a:xfrm>
            <a:off x="8077200" y="5233988"/>
            <a:ext cx="322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4366" name="Rectangle 29"/>
          <p:cNvSpPr>
            <a:spLocks noChangeArrowheads="1"/>
          </p:cNvSpPr>
          <p:nvPr/>
        </p:nvSpPr>
        <p:spPr bwMode="auto">
          <a:xfrm>
            <a:off x="6858000" y="4548188"/>
            <a:ext cx="411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z </a:t>
            </a:r>
          </a:p>
        </p:txBody>
      </p:sp>
      <p:sp>
        <p:nvSpPr>
          <p:cNvPr id="14367" name="Rectangle 30"/>
          <p:cNvSpPr>
            <a:spLocks noChangeArrowheads="1"/>
          </p:cNvSpPr>
          <p:nvPr/>
        </p:nvSpPr>
        <p:spPr bwMode="auto">
          <a:xfrm>
            <a:off x="7467600" y="2566988"/>
            <a:ext cx="369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14368" name="Rectangle 31"/>
          <p:cNvSpPr>
            <a:spLocks noChangeArrowheads="1"/>
          </p:cNvSpPr>
          <p:nvPr/>
        </p:nvSpPr>
        <p:spPr bwMode="auto">
          <a:xfrm>
            <a:off x="7467600" y="5005388"/>
            <a:ext cx="369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14369" name="Rectangle 32"/>
          <p:cNvSpPr>
            <a:spLocks noChangeArrowheads="1"/>
          </p:cNvSpPr>
          <p:nvPr/>
        </p:nvSpPr>
        <p:spPr bwMode="auto">
          <a:xfrm>
            <a:off x="6858000" y="57673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14370" name="Freeform 33"/>
          <p:cNvSpPr>
            <a:spLocks/>
          </p:cNvSpPr>
          <p:nvPr/>
        </p:nvSpPr>
        <p:spPr bwMode="auto">
          <a:xfrm>
            <a:off x="7315200" y="5562600"/>
            <a:ext cx="279400" cy="273050"/>
          </a:xfrm>
          <a:custGeom>
            <a:avLst/>
            <a:gdLst>
              <a:gd name="T0" fmla="*/ 0 w 176"/>
              <a:gd name="T1" fmla="*/ 2147483646 h 172"/>
              <a:gd name="T2" fmla="*/ 2147483646 w 176"/>
              <a:gd name="T3" fmla="*/ 2147483646 h 172"/>
              <a:gd name="T4" fmla="*/ 2147483646 w 176"/>
              <a:gd name="T5" fmla="*/ 2147483646 h 172"/>
              <a:gd name="T6" fmla="*/ 2147483646 w 176"/>
              <a:gd name="T7" fmla="*/ 2147483646 h 172"/>
              <a:gd name="T8" fmla="*/ 0 60000 65536"/>
              <a:gd name="T9" fmla="*/ 0 60000 65536"/>
              <a:gd name="T10" fmla="*/ 0 60000 65536"/>
              <a:gd name="T11" fmla="*/ 0 60000 65536"/>
              <a:gd name="T12" fmla="*/ 0 w 176"/>
              <a:gd name="T13" fmla="*/ 0 h 172"/>
              <a:gd name="T14" fmla="*/ 176 w 176"/>
              <a:gd name="T15" fmla="*/ 172 h 1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" h="172">
                <a:moveTo>
                  <a:pt x="0" y="4"/>
                </a:moveTo>
                <a:cubicBezTo>
                  <a:pt x="99" y="14"/>
                  <a:pt x="85" y="0"/>
                  <a:pt x="136" y="76"/>
                </a:cubicBezTo>
                <a:cubicBezTo>
                  <a:pt x="161" y="114"/>
                  <a:pt x="149" y="91"/>
                  <a:pt x="168" y="148"/>
                </a:cubicBezTo>
                <a:cubicBezTo>
                  <a:pt x="171" y="156"/>
                  <a:pt x="176" y="172"/>
                  <a:pt x="176" y="17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6684B8-E2B5-457F-A753-CE3C6EE96C4E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800" b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914400" y="228600"/>
            <a:ext cx="7620000" cy="533400"/>
          </a:xfrm>
        </p:spPr>
        <p:txBody>
          <a:bodyPr/>
          <a:lstStyle/>
          <a:p>
            <a:pPr algn="l" eaLnBrk="1" hangingPunct="1"/>
            <a:r>
              <a:rPr lang="zh-CN" altLang="en-US" sz="3200" smtClean="0">
                <a:solidFill>
                  <a:srgbClr val="A50021"/>
                </a:solidFill>
                <a:latin typeface="宋体" panose="02010600030101010101" pitchFamily="2" charset="-122"/>
              </a:rPr>
              <a:t>磁场安培定律</a:t>
            </a:r>
            <a: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smtClean="0">
                <a:solidFill>
                  <a:schemeClr val="tx1"/>
                </a:solidFill>
              </a:rPr>
              <a:t>Amperes</a:t>
            </a:r>
            <a:r>
              <a:rPr lang="en-US" altLang="zh-CN" sz="2400" smtClean="0">
                <a:solidFill>
                  <a:schemeClr val="tx1"/>
                </a:solidFill>
                <a:ea typeface="创艺简粗黑" charset="-122"/>
              </a:rPr>
              <a:t>’</a:t>
            </a:r>
            <a:r>
              <a:rPr lang="en-US" altLang="zh-CN" sz="2400" smtClean="0">
                <a:solidFill>
                  <a:schemeClr val="tx1"/>
                </a:solidFill>
              </a:rPr>
              <a:t> Law</a:t>
            </a:r>
            <a: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762000"/>
            <a:ext cx="7315200" cy="594360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   </a:t>
            </a:r>
            <a:r>
              <a:rPr lang="zh-CN" altLang="en-US" sz="2800" smtClean="0">
                <a:latin typeface="宋体" panose="02010600030101010101" pitchFamily="2" charset="-122"/>
              </a:rPr>
              <a:t>真空中，两个稳恒的电流回路</a:t>
            </a:r>
            <a:r>
              <a:rPr lang="en-US" altLang="zh-CN" sz="2800" i="1" smtClean="0"/>
              <a:t>L</a:t>
            </a:r>
            <a:r>
              <a:rPr lang="en-US" altLang="zh-CN" sz="2800" i="1" baseline="-25000" smtClean="0"/>
              <a:t>1</a:t>
            </a:r>
            <a:r>
              <a:rPr lang="zh-CN" altLang="en-US" sz="2800" smtClean="0">
                <a:latin typeface="宋体" panose="02010600030101010101" pitchFamily="2" charset="-122"/>
              </a:rPr>
              <a:t>和</a:t>
            </a:r>
            <a:r>
              <a:rPr lang="en-US" altLang="zh-CN" sz="2800" i="1" smtClean="0"/>
              <a:t>L</a:t>
            </a:r>
            <a:r>
              <a:rPr lang="en-US" altLang="zh-CN" sz="2800" i="1" baseline="-25000" smtClean="0"/>
              <a:t>2</a:t>
            </a:r>
            <a:r>
              <a:rPr lang="en-US" altLang="zh-CN" sz="2800" smtClean="0"/>
              <a:t> </a:t>
            </a:r>
            <a:r>
              <a:rPr lang="zh-CN" altLang="en-US" sz="2800" smtClean="0"/>
              <a:t>，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/>
              <a:t>电流元</a:t>
            </a:r>
            <a:r>
              <a:rPr lang="en-US" altLang="zh-CN" sz="2800" i="1" smtClean="0"/>
              <a:t>I</a:t>
            </a:r>
            <a:r>
              <a:rPr lang="en-US" altLang="zh-CN" sz="2800" i="1" baseline="-25000" smtClean="0"/>
              <a:t>1</a:t>
            </a:r>
            <a:r>
              <a:rPr lang="en-US" altLang="zh-CN" sz="2800" i="1" smtClean="0"/>
              <a:t>dl</a:t>
            </a:r>
            <a:r>
              <a:rPr lang="en-US" altLang="zh-CN" sz="2800" i="1" baseline="-25000" smtClean="0"/>
              <a:t>1</a:t>
            </a:r>
            <a:r>
              <a:rPr lang="en-US" altLang="zh-CN" sz="2800" smtClean="0"/>
              <a:t> </a:t>
            </a:r>
            <a:r>
              <a:rPr lang="zh-CN" altLang="en-US" sz="2800" smtClean="0"/>
              <a:t>对</a:t>
            </a:r>
            <a:r>
              <a:rPr lang="en-US" altLang="zh-CN" sz="2800" i="1" smtClean="0"/>
              <a:t>I</a:t>
            </a:r>
            <a:r>
              <a:rPr lang="en-US" altLang="zh-CN" sz="2800" i="1" baseline="-25000" smtClean="0"/>
              <a:t>2</a:t>
            </a:r>
            <a:r>
              <a:rPr lang="en-US" altLang="zh-CN" sz="2800" i="1" smtClean="0"/>
              <a:t>dl</a:t>
            </a:r>
            <a:r>
              <a:rPr lang="en-US" altLang="zh-CN" sz="2800" i="1" baseline="-25000" smtClean="0"/>
              <a:t>2</a:t>
            </a:r>
            <a:r>
              <a:rPr lang="zh-CN" altLang="en-US" sz="2800" smtClean="0"/>
              <a:t>的作用力为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endParaRPr lang="zh-CN" altLang="en-US" sz="2800" smtClean="0"/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/>
              <a:t>                                                                </a:t>
            </a:r>
            <a:r>
              <a:rPr lang="en-US" altLang="zh-CN" sz="2800" smtClean="0"/>
              <a:t>(2.2-1) 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在</a:t>
            </a:r>
            <a:r>
              <a:rPr lang="en-US" altLang="zh-CN" sz="2800" smtClean="0"/>
              <a:t>MKSA</a:t>
            </a:r>
            <a:r>
              <a:rPr lang="zh-CN" altLang="en-US" sz="2800" smtClean="0">
                <a:latin typeface="宋体" panose="02010600030101010101" pitchFamily="2" charset="-122"/>
              </a:rPr>
              <a:t>单位制中，比例常数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                                         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                    </a:t>
            </a:r>
            <a:r>
              <a:rPr lang="zh-CN" altLang="en-US" sz="2800" smtClean="0"/>
              <a:t>（</a:t>
            </a:r>
            <a:r>
              <a:rPr lang="en-US" altLang="zh-CN" sz="2800" smtClean="0"/>
              <a:t>2.2-2</a:t>
            </a:r>
            <a:r>
              <a:rPr lang="zh-CN" altLang="en-US" sz="2800" smtClean="0"/>
              <a:t>）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914400" y="4751388"/>
          <a:ext cx="1874838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公式" r:id="rId3" imgW="494870" imgH="406048" progId="Equation.3">
                  <p:embed/>
                </p:oleObj>
              </mc:Choice>
              <mc:Fallback>
                <p:oleObj name="公式" r:id="rId3" imgW="494870" imgH="40604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51388"/>
                        <a:ext cx="1874838" cy="10239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Freeform 6"/>
          <p:cNvSpPr>
            <a:spLocks/>
          </p:cNvSpPr>
          <p:nvPr/>
        </p:nvSpPr>
        <p:spPr bwMode="auto">
          <a:xfrm>
            <a:off x="5689600" y="4065588"/>
            <a:ext cx="1017588" cy="1800225"/>
          </a:xfrm>
          <a:custGeom>
            <a:avLst/>
            <a:gdLst>
              <a:gd name="T0" fmla="*/ 2147483646 w 641"/>
              <a:gd name="T1" fmla="*/ 2147483646 h 1134"/>
              <a:gd name="T2" fmla="*/ 2147483646 w 641"/>
              <a:gd name="T3" fmla="*/ 2147483646 h 1134"/>
              <a:gd name="T4" fmla="*/ 2147483646 w 641"/>
              <a:gd name="T5" fmla="*/ 2147483646 h 1134"/>
              <a:gd name="T6" fmla="*/ 2147483646 w 641"/>
              <a:gd name="T7" fmla="*/ 2147483646 h 1134"/>
              <a:gd name="T8" fmla="*/ 2147483646 w 641"/>
              <a:gd name="T9" fmla="*/ 2147483646 h 1134"/>
              <a:gd name="T10" fmla="*/ 0 w 641"/>
              <a:gd name="T11" fmla="*/ 2147483646 h 1134"/>
              <a:gd name="T12" fmla="*/ 2147483646 w 641"/>
              <a:gd name="T13" fmla="*/ 2147483646 h 1134"/>
              <a:gd name="T14" fmla="*/ 2147483646 w 641"/>
              <a:gd name="T15" fmla="*/ 2147483646 h 1134"/>
              <a:gd name="T16" fmla="*/ 2147483646 w 641"/>
              <a:gd name="T17" fmla="*/ 2147483646 h 1134"/>
              <a:gd name="T18" fmla="*/ 2147483646 w 641"/>
              <a:gd name="T19" fmla="*/ 2147483646 h 1134"/>
              <a:gd name="T20" fmla="*/ 2147483646 w 641"/>
              <a:gd name="T21" fmla="*/ 2147483646 h 1134"/>
              <a:gd name="T22" fmla="*/ 2147483646 w 641"/>
              <a:gd name="T23" fmla="*/ 2147483646 h 1134"/>
              <a:gd name="T24" fmla="*/ 2147483646 w 641"/>
              <a:gd name="T25" fmla="*/ 2147483646 h 1134"/>
              <a:gd name="T26" fmla="*/ 2147483646 w 641"/>
              <a:gd name="T27" fmla="*/ 2147483646 h 1134"/>
              <a:gd name="T28" fmla="*/ 2147483646 w 641"/>
              <a:gd name="T29" fmla="*/ 2147483646 h 1134"/>
              <a:gd name="T30" fmla="*/ 2147483646 w 641"/>
              <a:gd name="T31" fmla="*/ 2147483646 h 1134"/>
              <a:gd name="T32" fmla="*/ 2147483646 w 641"/>
              <a:gd name="T33" fmla="*/ 2147483646 h 113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41"/>
              <a:gd name="T52" fmla="*/ 0 h 1134"/>
              <a:gd name="T53" fmla="*/ 641 w 641"/>
              <a:gd name="T54" fmla="*/ 1134 h 113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41" h="1134">
                <a:moveTo>
                  <a:pt x="256" y="22"/>
                </a:moveTo>
                <a:cubicBezTo>
                  <a:pt x="222" y="33"/>
                  <a:pt x="201" y="53"/>
                  <a:pt x="176" y="78"/>
                </a:cubicBezTo>
                <a:cubicBezTo>
                  <a:pt x="157" y="130"/>
                  <a:pt x="137" y="178"/>
                  <a:pt x="104" y="222"/>
                </a:cubicBezTo>
                <a:cubicBezTo>
                  <a:pt x="86" y="327"/>
                  <a:pt x="106" y="291"/>
                  <a:pt x="72" y="342"/>
                </a:cubicBezTo>
                <a:cubicBezTo>
                  <a:pt x="50" y="430"/>
                  <a:pt x="30" y="524"/>
                  <a:pt x="16" y="614"/>
                </a:cubicBezTo>
                <a:cubicBezTo>
                  <a:pt x="9" y="656"/>
                  <a:pt x="0" y="742"/>
                  <a:pt x="0" y="742"/>
                </a:cubicBezTo>
                <a:cubicBezTo>
                  <a:pt x="3" y="793"/>
                  <a:pt x="1" y="844"/>
                  <a:pt x="8" y="894"/>
                </a:cubicBezTo>
                <a:cubicBezTo>
                  <a:pt x="14" y="942"/>
                  <a:pt x="71" y="978"/>
                  <a:pt x="104" y="1006"/>
                </a:cubicBezTo>
                <a:cubicBezTo>
                  <a:pt x="192" y="1081"/>
                  <a:pt x="217" y="1100"/>
                  <a:pt x="320" y="1134"/>
                </a:cubicBezTo>
                <a:cubicBezTo>
                  <a:pt x="409" y="1125"/>
                  <a:pt x="495" y="1107"/>
                  <a:pt x="584" y="1094"/>
                </a:cubicBezTo>
                <a:cubicBezTo>
                  <a:pt x="612" y="1052"/>
                  <a:pt x="620" y="1006"/>
                  <a:pt x="632" y="958"/>
                </a:cubicBezTo>
                <a:cubicBezTo>
                  <a:pt x="635" y="947"/>
                  <a:pt x="640" y="926"/>
                  <a:pt x="640" y="926"/>
                </a:cubicBezTo>
                <a:cubicBezTo>
                  <a:pt x="636" y="813"/>
                  <a:pt x="641" y="731"/>
                  <a:pt x="616" y="630"/>
                </a:cubicBezTo>
                <a:cubicBezTo>
                  <a:pt x="606" y="534"/>
                  <a:pt x="596" y="429"/>
                  <a:pt x="552" y="342"/>
                </a:cubicBezTo>
                <a:cubicBezTo>
                  <a:pt x="547" y="312"/>
                  <a:pt x="539" y="255"/>
                  <a:pt x="528" y="230"/>
                </a:cubicBezTo>
                <a:cubicBezTo>
                  <a:pt x="501" y="167"/>
                  <a:pt x="439" y="121"/>
                  <a:pt x="384" y="86"/>
                </a:cubicBezTo>
                <a:cubicBezTo>
                  <a:pt x="268" y="11"/>
                  <a:pt x="321" y="0"/>
                  <a:pt x="256" y="22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7543800" y="3478213"/>
            <a:ext cx="1344613" cy="1927225"/>
          </a:xfrm>
          <a:custGeom>
            <a:avLst/>
            <a:gdLst>
              <a:gd name="T0" fmla="*/ 2147483646 w 847"/>
              <a:gd name="T1" fmla="*/ 2147483646 h 1214"/>
              <a:gd name="T2" fmla="*/ 2147483646 w 847"/>
              <a:gd name="T3" fmla="*/ 2147483646 h 1214"/>
              <a:gd name="T4" fmla="*/ 0 w 847"/>
              <a:gd name="T5" fmla="*/ 2147483646 h 1214"/>
              <a:gd name="T6" fmla="*/ 2147483646 w 847"/>
              <a:gd name="T7" fmla="*/ 2147483646 h 1214"/>
              <a:gd name="T8" fmla="*/ 2147483646 w 847"/>
              <a:gd name="T9" fmla="*/ 2147483646 h 1214"/>
              <a:gd name="T10" fmla="*/ 2147483646 w 847"/>
              <a:gd name="T11" fmla="*/ 2147483646 h 1214"/>
              <a:gd name="T12" fmla="*/ 2147483646 w 847"/>
              <a:gd name="T13" fmla="*/ 2147483646 h 1214"/>
              <a:gd name="T14" fmla="*/ 2147483646 w 847"/>
              <a:gd name="T15" fmla="*/ 2147483646 h 1214"/>
              <a:gd name="T16" fmla="*/ 2147483646 w 847"/>
              <a:gd name="T17" fmla="*/ 2147483646 h 1214"/>
              <a:gd name="T18" fmla="*/ 2147483646 w 847"/>
              <a:gd name="T19" fmla="*/ 2147483646 h 1214"/>
              <a:gd name="T20" fmla="*/ 2147483646 w 847"/>
              <a:gd name="T21" fmla="*/ 2147483646 h 1214"/>
              <a:gd name="T22" fmla="*/ 2147483646 w 847"/>
              <a:gd name="T23" fmla="*/ 2147483646 h 1214"/>
              <a:gd name="T24" fmla="*/ 2147483646 w 847"/>
              <a:gd name="T25" fmla="*/ 2147483646 h 1214"/>
              <a:gd name="T26" fmla="*/ 2147483646 w 847"/>
              <a:gd name="T27" fmla="*/ 2147483646 h 1214"/>
              <a:gd name="T28" fmla="*/ 2147483646 w 847"/>
              <a:gd name="T29" fmla="*/ 2147483646 h 1214"/>
              <a:gd name="T30" fmla="*/ 2147483646 w 847"/>
              <a:gd name="T31" fmla="*/ 2147483646 h 1214"/>
              <a:gd name="T32" fmla="*/ 2147483646 w 847"/>
              <a:gd name="T33" fmla="*/ 2147483646 h 121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847"/>
              <a:gd name="T52" fmla="*/ 0 h 1214"/>
              <a:gd name="T53" fmla="*/ 847 w 847"/>
              <a:gd name="T54" fmla="*/ 1214 h 121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847" h="1214">
                <a:moveTo>
                  <a:pt x="32" y="55"/>
                </a:moveTo>
                <a:cubicBezTo>
                  <a:pt x="11" y="225"/>
                  <a:pt x="19" y="140"/>
                  <a:pt x="8" y="311"/>
                </a:cubicBezTo>
                <a:cubicBezTo>
                  <a:pt x="5" y="412"/>
                  <a:pt x="0" y="514"/>
                  <a:pt x="0" y="615"/>
                </a:cubicBezTo>
                <a:cubicBezTo>
                  <a:pt x="0" y="695"/>
                  <a:pt x="4" y="775"/>
                  <a:pt x="8" y="855"/>
                </a:cubicBezTo>
                <a:cubicBezTo>
                  <a:pt x="10" y="899"/>
                  <a:pt x="21" y="976"/>
                  <a:pt x="40" y="1015"/>
                </a:cubicBezTo>
                <a:cubicBezTo>
                  <a:pt x="109" y="1153"/>
                  <a:pt x="316" y="1169"/>
                  <a:pt x="448" y="1191"/>
                </a:cubicBezTo>
                <a:cubicBezTo>
                  <a:pt x="459" y="1196"/>
                  <a:pt x="468" y="1207"/>
                  <a:pt x="480" y="1207"/>
                </a:cubicBezTo>
                <a:cubicBezTo>
                  <a:pt x="660" y="1214"/>
                  <a:pt x="640" y="1207"/>
                  <a:pt x="736" y="1111"/>
                </a:cubicBezTo>
                <a:cubicBezTo>
                  <a:pt x="766" y="1030"/>
                  <a:pt x="802" y="964"/>
                  <a:pt x="816" y="879"/>
                </a:cubicBezTo>
                <a:cubicBezTo>
                  <a:pt x="812" y="669"/>
                  <a:pt x="847" y="541"/>
                  <a:pt x="792" y="375"/>
                </a:cubicBezTo>
                <a:cubicBezTo>
                  <a:pt x="784" y="321"/>
                  <a:pt x="783" y="293"/>
                  <a:pt x="760" y="239"/>
                </a:cubicBezTo>
                <a:cubicBezTo>
                  <a:pt x="698" y="95"/>
                  <a:pt x="433" y="65"/>
                  <a:pt x="304" y="47"/>
                </a:cubicBezTo>
                <a:cubicBezTo>
                  <a:pt x="263" y="27"/>
                  <a:pt x="221" y="16"/>
                  <a:pt x="176" y="7"/>
                </a:cubicBezTo>
                <a:cubicBezTo>
                  <a:pt x="133" y="11"/>
                  <a:pt x="95" y="0"/>
                  <a:pt x="64" y="31"/>
                </a:cubicBezTo>
                <a:cubicBezTo>
                  <a:pt x="57" y="38"/>
                  <a:pt x="52" y="46"/>
                  <a:pt x="48" y="55"/>
                </a:cubicBezTo>
                <a:cubicBezTo>
                  <a:pt x="44" y="63"/>
                  <a:pt x="48" y="79"/>
                  <a:pt x="40" y="79"/>
                </a:cubicBezTo>
                <a:cubicBezTo>
                  <a:pt x="32" y="79"/>
                  <a:pt x="35" y="63"/>
                  <a:pt x="32" y="55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 flipV="1">
            <a:off x="6659563" y="4697413"/>
            <a:ext cx="381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flipH="1" flipV="1">
            <a:off x="6629400" y="4773613"/>
            <a:ext cx="76200" cy="5334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7543800" y="3935413"/>
            <a:ext cx="0" cy="6096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5867400" y="4902200"/>
            <a:ext cx="820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0" i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0" i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d</a:t>
            </a:r>
            <a:r>
              <a:rPr kumimoji="1" lang="en-US" altLang="zh-CN" sz="2800" i="1">
                <a:latin typeface="Times New Roman" panose="02020603050405020304" pitchFamily="18" charset="0"/>
              </a:rPr>
              <a:t>l</a:t>
            </a:r>
            <a:r>
              <a:rPr kumimoji="1" lang="en-US" altLang="zh-CN" sz="2800" i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 flipV="1">
            <a:off x="6659563" y="4192588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7696200" y="3759200"/>
            <a:ext cx="820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0" i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0" i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d</a:t>
            </a:r>
            <a:r>
              <a:rPr kumimoji="1" lang="en-US" altLang="zh-CN" sz="2800" i="1">
                <a:latin typeface="Times New Roman" panose="02020603050405020304" pitchFamily="18" charset="0"/>
              </a:rPr>
              <a:t>l</a:t>
            </a:r>
            <a:r>
              <a:rPr kumimoji="1" lang="en-US" altLang="zh-CN" sz="2800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7019925" y="4597400"/>
            <a:ext cx="563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0" i="1">
                <a:latin typeface="Times New Roman" panose="02020603050405020304" pitchFamily="18" charset="0"/>
              </a:rPr>
              <a:t>r</a:t>
            </a:r>
            <a:r>
              <a:rPr kumimoji="1" lang="en-US" altLang="zh-CN" sz="2800" i="1" baseline="-250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5791200" y="5816600"/>
            <a:ext cx="503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0" i="1">
                <a:latin typeface="Times New Roman" panose="02020603050405020304" pitchFamily="18" charset="0"/>
              </a:rPr>
              <a:t>L</a:t>
            </a:r>
            <a:r>
              <a:rPr kumimoji="1" lang="en-US" altLang="zh-CN" sz="2800" i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8153400" y="5359400"/>
            <a:ext cx="503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0" i="1">
                <a:latin typeface="Times New Roman" panose="02020603050405020304" pitchFamily="18" charset="0"/>
              </a:rPr>
              <a:t>L</a:t>
            </a:r>
            <a:r>
              <a:rPr kumimoji="1" lang="en-US" altLang="zh-CN" sz="2800" i="1" baseline="-25000"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5137" name="Object 17"/>
          <p:cNvGraphicFramePr>
            <a:graphicFrameLocks noChangeAspect="1"/>
          </p:cNvGraphicFramePr>
          <p:nvPr/>
        </p:nvGraphicFramePr>
        <p:xfrm>
          <a:off x="6732588" y="4114800"/>
          <a:ext cx="477837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公式" r:id="rId5" imgW="203024" imgH="215713" progId="Equation.3">
                  <p:embed/>
                </p:oleObj>
              </mc:Choice>
              <mc:Fallback>
                <p:oleObj name="公式" r:id="rId5" imgW="203024" imgH="21571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4114800"/>
                        <a:ext cx="477837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8"/>
          <p:cNvGraphicFramePr>
            <a:graphicFrameLocks noChangeAspect="1"/>
          </p:cNvGraphicFramePr>
          <p:nvPr/>
        </p:nvGraphicFramePr>
        <p:xfrm>
          <a:off x="152400" y="2195513"/>
          <a:ext cx="4724400" cy="137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公式" r:id="rId7" imgW="1574800" imgH="457200" progId="Equation.3">
                  <p:embed/>
                </p:oleObj>
              </mc:Choice>
              <mc:Fallback>
                <p:oleObj name="公式" r:id="rId7" imgW="15748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195513"/>
                        <a:ext cx="4724400" cy="1370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椭圆 1"/>
          <p:cNvSpPr/>
          <p:nvPr/>
        </p:nvSpPr>
        <p:spPr bwMode="auto">
          <a:xfrm>
            <a:off x="1447800" y="2362200"/>
            <a:ext cx="990600" cy="99060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0" name="椭圆 19"/>
          <p:cNvSpPr/>
          <p:nvPr/>
        </p:nvSpPr>
        <p:spPr bwMode="auto">
          <a:xfrm>
            <a:off x="3028950" y="2195513"/>
            <a:ext cx="933450" cy="74930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1" name="椭圆 20"/>
          <p:cNvSpPr/>
          <p:nvPr/>
        </p:nvSpPr>
        <p:spPr bwMode="auto">
          <a:xfrm>
            <a:off x="3448050" y="2881313"/>
            <a:ext cx="933450" cy="74930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 uiExpand="1" build="p"/>
      <p:bldP spid="2" grpId="0" animBg="1"/>
      <p:bldP spid="20" grpId="0" animBg="1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23F4C4-8A74-467C-BFCE-E4345AB32C6C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800" b="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228600"/>
            <a:ext cx="8077200" cy="60960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792B25"/>
                </a:solidFill>
              </a:rPr>
              <a:t>磁偶极</a:t>
            </a:r>
            <a:r>
              <a:rPr lang="zh-CN" altLang="en-US" sz="3600" smtClean="0">
                <a:solidFill>
                  <a:srgbClr val="792B25"/>
                </a:solidFill>
                <a:latin typeface="宋体" panose="02010600030101010101" pitchFamily="2" charset="-122"/>
              </a:rPr>
              <a:t>子</a:t>
            </a:r>
            <a:r>
              <a:rPr lang="zh-CN" altLang="en-US" sz="3600" smtClean="0">
                <a:solidFill>
                  <a:srgbClr val="792B25"/>
                </a:solidFill>
              </a:rPr>
              <a:t>和它的磁场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228600" y="1066800"/>
          <a:ext cx="8653463" cy="541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Image" r:id="rId3" imgW="16989764" imgH="10636075" progId="Photoshop.Image.5">
                  <p:embed/>
                </p:oleObj>
              </mc:Choice>
              <mc:Fallback>
                <p:oleObj name="Image" r:id="rId3" imgW="16989764" imgH="10636075" progId="Photoshop.Image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66800"/>
                        <a:ext cx="8653463" cy="541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1A2F48-885A-4718-AA68-9061419D7F38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800" b="0" smtClean="0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5486400" y="4038600"/>
            <a:ext cx="3276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914400" y="349250"/>
            <a:ext cx="8001000" cy="1143000"/>
          </a:xfrm>
        </p:spPr>
        <p:txBody>
          <a:bodyPr/>
          <a:lstStyle/>
          <a:p>
            <a:pPr algn="l" eaLnBrk="1" hangingPunct="1"/>
            <a:r>
              <a:rPr lang="en-US" altLang="zh-CN" sz="2800" b="0" dirty="0" smtClean="0">
                <a:solidFill>
                  <a:schemeClr val="tx1"/>
                </a:solidFill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</a:rPr>
              <a:t>对于一般的闭合电流圈，其磁矩由下式计算</a:t>
            </a:r>
            <a:br>
              <a:rPr lang="zh-CN" altLang="en-US" sz="2800" dirty="0" smtClean="0">
                <a:solidFill>
                  <a:schemeClr val="tx1"/>
                </a:solidFill>
              </a:rPr>
            </a:br>
            <a:r>
              <a:rPr lang="zh-CN" altLang="en-US" sz="2800" dirty="0" smtClean="0">
                <a:solidFill>
                  <a:schemeClr val="tx1"/>
                </a:solidFill>
              </a:rPr>
              <a:t/>
            </a:r>
            <a:br>
              <a:rPr lang="zh-CN" altLang="en-US" sz="2800" dirty="0" smtClean="0">
                <a:solidFill>
                  <a:schemeClr val="tx1"/>
                </a:solidFill>
              </a:rPr>
            </a:br>
            <a:r>
              <a:rPr lang="zh-CN" altLang="en-US" sz="2800" dirty="0" smtClean="0">
                <a:solidFill>
                  <a:schemeClr val="tx1"/>
                </a:solidFill>
              </a:rPr>
              <a:t>                                                    </a:t>
            </a:r>
            <a:endParaRPr lang="zh-CN" altLang="en-US" sz="2800" b="0" dirty="0" smtClean="0">
              <a:solidFill>
                <a:schemeClr val="tx1"/>
              </a:solidFill>
            </a:endParaRPr>
          </a:p>
        </p:txBody>
      </p:sp>
      <p:sp>
        <p:nvSpPr>
          <p:cNvPr id="17413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334962" y="3449466"/>
            <a:ext cx="8763000" cy="2566987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FontTx/>
              <a:buNone/>
            </a:pPr>
            <a:r>
              <a:rPr lang="en-US" altLang="zh-CN" sz="2800" dirty="0" smtClean="0">
                <a:latin typeface="宋体" panose="02010600030101010101" pitchFamily="2" charset="-122"/>
              </a:rPr>
              <a:t>    </a:t>
            </a:r>
            <a:r>
              <a:rPr lang="zh-CN" altLang="en-US" sz="2800" dirty="0" smtClean="0">
                <a:latin typeface="宋体" panose="02010600030101010101" pitchFamily="2" charset="-122"/>
              </a:rPr>
              <a:t>在电流分布于一定体积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V </a:t>
            </a:r>
            <a:r>
              <a:rPr lang="zh-CN" altLang="en-US" sz="2800" dirty="0" smtClean="0">
                <a:latin typeface="宋体" panose="02010600030101010101" pitchFamily="2" charset="-122"/>
              </a:rPr>
              <a:t>的情形，电流</a:t>
            </a:r>
          </a:p>
          <a:p>
            <a:pPr marL="0" indent="0" eaLnBrk="1" hangingPunct="1">
              <a:lnSpc>
                <a:spcPct val="140000"/>
              </a:lnSpc>
              <a:buFontTx/>
              <a:buNone/>
            </a:pPr>
            <a:r>
              <a:rPr lang="zh-CN" altLang="en-US" sz="2800" dirty="0" smtClean="0">
                <a:latin typeface="宋体" panose="02010600030101010101" pitchFamily="2" charset="-122"/>
              </a:rPr>
              <a:t>密度为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J</a:t>
            </a:r>
            <a:r>
              <a:rPr lang="zh-CN" altLang="en-US" sz="2800" i="1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800" dirty="0" smtClean="0">
                <a:latin typeface="宋体" panose="02010600030101010101" pitchFamily="2" charset="-122"/>
              </a:rPr>
              <a:t>电流元 </a:t>
            </a:r>
            <a:r>
              <a:rPr lang="en-US" altLang="zh-CN" sz="2800" b="0" i="1" dirty="0" err="1" smtClean="0">
                <a:latin typeface="Times New Roman" panose="02020603050405020304" pitchFamily="18" charset="0"/>
              </a:rPr>
              <a:t>Id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l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宋体" panose="02010600030101010101" pitchFamily="2" charset="-122"/>
              </a:rPr>
              <a:t>是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2800" b="0" i="1" dirty="0" err="1" smtClean="0">
                <a:latin typeface="Times New Roman" panose="02020603050405020304" pitchFamily="18" charset="0"/>
              </a:rPr>
              <a:t>dV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'</a:t>
            </a:r>
            <a:r>
              <a:rPr lang="en-US" altLang="zh-CN" sz="2800" dirty="0" smtClean="0">
                <a:latin typeface="宋体" panose="02010600030101010101" pitchFamily="2" charset="-122"/>
              </a:rPr>
              <a:t>,</a:t>
            </a:r>
            <a:r>
              <a:rPr lang="zh-CN" altLang="en-US" sz="2800" dirty="0" smtClean="0">
                <a:latin typeface="宋体" panose="02010600030101010101" pitchFamily="2" charset="-122"/>
              </a:rPr>
              <a:t>于是</a:t>
            </a:r>
          </a:p>
          <a:p>
            <a:pPr marL="0" indent="0" eaLnBrk="1" hangingPunct="1">
              <a:lnSpc>
                <a:spcPct val="140000"/>
              </a:lnSpc>
              <a:buFontTx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                                                     （</a:t>
            </a:r>
            <a:r>
              <a:rPr lang="en-US" altLang="zh-CN" sz="2800" dirty="0" smtClean="0">
                <a:latin typeface="宋体" panose="02010600030101010101" pitchFamily="2" charset="-122"/>
              </a:rPr>
              <a:t>2.2-30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174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471470"/>
              </p:ext>
            </p:extLst>
          </p:nvPr>
        </p:nvGraphicFramePr>
        <p:xfrm>
          <a:off x="1683275" y="1413637"/>
          <a:ext cx="278606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公式" r:id="rId4" imgW="952087" imgH="393529" progId="Equation.3">
                  <p:embed/>
                </p:oleObj>
              </mc:Choice>
              <mc:Fallback>
                <p:oleObj name="公式" r:id="rId4" imgW="952087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275" y="1413637"/>
                        <a:ext cx="278606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854339"/>
              </p:ext>
            </p:extLst>
          </p:nvPr>
        </p:nvGraphicFramePr>
        <p:xfrm>
          <a:off x="1748685" y="4732959"/>
          <a:ext cx="2951162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5" name="公式" r:id="rId6" imgW="1054100" imgH="393700" progId="Equation.3">
                  <p:embed/>
                </p:oleObj>
              </mc:Choice>
              <mc:Fallback>
                <p:oleObj name="公式" r:id="rId6" imgW="10541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8685" y="4732959"/>
                        <a:ext cx="2951162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Freeform 7"/>
          <p:cNvSpPr>
            <a:spLocks/>
          </p:cNvSpPr>
          <p:nvPr/>
        </p:nvSpPr>
        <p:spPr bwMode="auto">
          <a:xfrm>
            <a:off x="4774138" y="2196928"/>
            <a:ext cx="1219200" cy="609600"/>
          </a:xfrm>
          <a:custGeom>
            <a:avLst/>
            <a:gdLst>
              <a:gd name="T0" fmla="*/ 2147483646 w 624"/>
              <a:gd name="T1" fmla="*/ 0 h 336"/>
              <a:gd name="T2" fmla="*/ 2147483646 w 624"/>
              <a:gd name="T3" fmla="*/ 2147483646 h 336"/>
              <a:gd name="T4" fmla="*/ 2147483646 w 624"/>
              <a:gd name="T5" fmla="*/ 2147483646 h 336"/>
              <a:gd name="T6" fmla="*/ 2147483646 w 624"/>
              <a:gd name="T7" fmla="*/ 2147483646 h 336"/>
              <a:gd name="T8" fmla="*/ 2147483646 w 624"/>
              <a:gd name="T9" fmla="*/ 2147483646 h 336"/>
              <a:gd name="T10" fmla="*/ 2147483646 w 624"/>
              <a:gd name="T11" fmla="*/ 2147483646 h 336"/>
              <a:gd name="T12" fmla="*/ 2147483646 w 624"/>
              <a:gd name="T13" fmla="*/ 2147483646 h 336"/>
              <a:gd name="T14" fmla="*/ 2147483646 w 624"/>
              <a:gd name="T15" fmla="*/ 2147483646 h 336"/>
              <a:gd name="T16" fmla="*/ 2147483646 w 624"/>
              <a:gd name="T17" fmla="*/ 2147483646 h 336"/>
              <a:gd name="T18" fmla="*/ 2147483646 w 624"/>
              <a:gd name="T19" fmla="*/ 2147483646 h 336"/>
              <a:gd name="T20" fmla="*/ 0 w 624"/>
              <a:gd name="T21" fmla="*/ 2147483646 h 336"/>
              <a:gd name="T22" fmla="*/ 2147483646 w 624"/>
              <a:gd name="T23" fmla="*/ 2147483646 h 336"/>
              <a:gd name="T24" fmla="*/ 2147483646 w 624"/>
              <a:gd name="T25" fmla="*/ 2147483646 h 336"/>
              <a:gd name="T26" fmla="*/ 2147483646 w 624"/>
              <a:gd name="T27" fmla="*/ 0 h 336"/>
              <a:gd name="T28" fmla="*/ 2147483646 w 624"/>
              <a:gd name="T29" fmla="*/ 0 h 3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24"/>
              <a:gd name="T46" fmla="*/ 0 h 336"/>
              <a:gd name="T47" fmla="*/ 624 w 624"/>
              <a:gd name="T48" fmla="*/ 336 h 3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24" h="336">
                <a:moveTo>
                  <a:pt x="288" y="0"/>
                </a:moveTo>
                <a:lnTo>
                  <a:pt x="576" y="48"/>
                </a:lnTo>
                <a:lnTo>
                  <a:pt x="624" y="96"/>
                </a:lnTo>
                <a:lnTo>
                  <a:pt x="624" y="192"/>
                </a:lnTo>
                <a:lnTo>
                  <a:pt x="624" y="288"/>
                </a:lnTo>
                <a:lnTo>
                  <a:pt x="528" y="336"/>
                </a:lnTo>
                <a:lnTo>
                  <a:pt x="384" y="336"/>
                </a:lnTo>
                <a:lnTo>
                  <a:pt x="240" y="288"/>
                </a:lnTo>
                <a:lnTo>
                  <a:pt x="96" y="288"/>
                </a:lnTo>
                <a:lnTo>
                  <a:pt x="48" y="192"/>
                </a:lnTo>
                <a:lnTo>
                  <a:pt x="0" y="96"/>
                </a:lnTo>
                <a:lnTo>
                  <a:pt x="48" y="48"/>
                </a:lnTo>
                <a:lnTo>
                  <a:pt x="96" y="48"/>
                </a:lnTo>
                <a:lnTo>
                  <a:pt x="192" y="0"/>
                </a:lnTo>
                <a:lnTo>
                  <a:pt x="288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7" name="Line 8"/>
          <p:cNvSpPr>
            <a:spLocks noChangeShapeType="1"/>
          </p:cNvSpPr>
          <p:nvPr/>
        </p:nvSpPr>
        <p:spPr bwMode="auto">
          <a:xfrm>
            <a:off x="5155138" y="1358728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8" name="Line 9"/>
          <p:cNvSpPr>
            <a:spLocks noChangeShapeType="1"/>
          </p:cNvSpPr>
          <p:nvPr/>
        </p:nvSpPr>
        <p:spPr bwMode="auto">
          <a:xfrm flipH="1">
            <a:off x="4469338" y="2501728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9" name="Line 10"/>
          <p:cNvSpPr>
            <a:spLocks noChangeShapeType="1"/>
          </p:cNvSpPr>
          <p:nvPr/>
        </p:nvSpPr>
        <p:spPr bwMode="auto">
          <a:xfrm>
            <a:off x="5155138" y="2501728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0" name="Line 11"/>
          <p:cNvSpPr>
            <a:spLocks noChangeShapeType="1"/>
          </p:cNvSpPr>
          <p:nvPr/>
        </p:nvSpPr>
        <p:spPr bwMode="auto">
          <a:xfrm>
            <a:off x="5155138" y="2501728"/>
            <a:ext cx="457200" cy="3048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1" name="Rectangle 12"/>
          <p:cNvSpPr>
            <a:spLocks noChangeArrowheads="1"/>
          </p:cNvSpPr>
          <p:nvPr/>
        </p:nvSpPr>
        <p:spPr bwMode="auto">
          <a:xfrm>
            <a:off x="5456763" y="2273128"/>
            <a:ext cx="460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solidFill>
                  <a:srgbClr val="0033CC"/>
                </a:solidFill>
                <a:latin typeface="Times New Roman" panose="02020603050405020304" pitchFamily="18" charset="0"/>
              </a:rPr>
              <a:t>x'</a:t>
            </a:r>
            <a:endParaRPr lang="en-US" altLang="zh-CN" sz="2800">
              <a:solidFill>
                <a:srgbClr val="0033CC"/>
              </a:solidFill>
              <a:latin typeface="宋体" panose="02010600030101010101" pitchFamily="2" charset="-122"/>
            </a:endParaRPr>
          </a:p>
        </p:txBody>
      </p:sp>
      <p:sp>
        <p:nvSpPr>
          <p:cNvPr id="17422" name="Rectangle 13"/>
          <p:cNvSpPr>
            <a:spLocks noChangeArrowheads="1"/>
          </p:cNvSpPr>
          <p:nvPr/>
        </p:nvSpPr>
        <p:spPr bwMode="auto">
          <a:xfrm>
            <a:off x="4850338" y="212072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17423" name="Line 14"/>
          <p:cNvSpPr>
            <a:spLocks noChangeShapeType="1"/>
          </p:cNvSpPr>
          <p:nvPr/>
        </p:nvSpPr>
        <p:spPr bwMode="auto">
          <a:xfrm>
            <a:off x="5459938" y="2806528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4" name="Rectangle 15"/>
          <p:cNvSpPr>
            <a:spLocks noChangeArrowheads="1"/>
          </p:cNvSpPr>
          <p:nvPr/>
        </p:nvSpPr>
        <p:spPr bwMode="auto">
          <a:xfrm>
            <a:off x="5688538" y="2679528"/>
            <a:ext cx="579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 i="1">
                <a:solidFill>
                  <a:srgbClr val="FF0000"/>
                </a:solidFill>
                <a:latin typeface="Times New Roman" panose="02020603050405020304" pitchFamily="18" charset="0"/>
              </a:rPr>
              <a:t>Id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7425" name="Rectangle 16"/>
          <p:cNvSpPr>
            <a:spLocks noChangeArrowheads="1"/>
          </p:cNvSpPr>
          <p:nvPr/>
        </p:nvSpPr>
        <p:spPr bwMode="auto">
          <a:xfrm>
            <a:off x="5688538" y="1715915"/>
            <a:ext cx="401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2" name="矩形 1"/>
          <p:cNvSpPr/>
          <p:nvPr/>
        </p:nvSpPr>
        <p:spPr>
          <a:xfrm>
            <a:off x="6845205" y="1647354"/>
            <a:ext cx="2082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0" dirty="0">
                <a:solidFill>
                  <a:srgbClr val="000000"/>
                </a:solidFill>
                <a:latin typeface="Times New Roman"/>
                <a:ea typeface="宋体"/>
                <a:cs typeface="+mj-cs"/>
              </a:rPr>
              <a:t>（</a:t>
            </a:r>
            <a:r>
              <a:rPr lang="en-US" altLang="zh-CN" sz="28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  <a:cs typeface="+mj-cs"/>
              </a:rPr>
              <a:t>2.2-29</a:t>
            </a:r>
            <a:r>
              <a:rPr lang="zh-CN" altLang="en-US" sz="2800" kern="0" dirty="0">
                <a:solidFill>
                  <a:srgbClr val="000000"/>
                </a:solidFill>
                <a:latin typeface="Times New Roman"/>
                <a:ea typeface="宋体"/>
                <a:cs typeface="+mj-cs"/>
              </a:rPr>
              <a:t>）</a:t>
            </a:r>
            <a:r>
              <a:rPr lang="zh-CN" altLang="en-US" sz="2800" b="0" kern="0" dirty="0">
                <a:solidFill>
                  <a:srgbClr val="000000"/>
                </a:solidFill>
                <a:latin typeface="Times New Roman"/>
                <a:ea typeface="宋体"/>
                <a:cs typeface="+mj-cs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1C28C1-247D-4FEC-8334-0880FA66C5A9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800" b="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228600"/>
            <a:ext cx="5715000" cy="609600"/>
          </a:xfrm>
        </p:spPr>
        <p:txBody>
          <a:bodyPr/>
          <a:lstStyle/>
          <a:p>
            <a:pPr eaLnBrk="1" hangingPunct="1"/>
            <a:r>
              <a:rPr lang="en-US" altLang="zh-CN" sz="3200" b="0" smtClean="0">
                <a:solidFill>
                  <a:srgbClr val="792B25"/>
                </a:solidFill>
              </a:rPr>
              <a:t> </a:t>
            </a:r>
            <a:r>
              <a:rPr lang="zh-CN" altLang="en-US" sz="3200" smtClean="0">
                <a:solidFill>
                  <a:srgbClr val="792B25"/>
                </a:solidFill>
              </a:rPr>
              <a:t>地球磁场</a:t>
            </a:r>
            <a:endParaRPr lang="zh-CN" altLang="en-US" sz="3200" b="0" smtClean="0">
              <a:solidFill>
                <a:srgbClr val="792B25"/>
              </a:solidFill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914400"/>
            <a:ext cx="5791200" cy="5410200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</a:rPr>
              <a:t>        </a:t>
            </a:r>
            <a:r>
              <a:rPr lang="zh-CN" altLang="en-US" sz="2400" smtClean="0">
                <a:latin typeface="Times New Roman" panose="02020603050405020304" pitchFamily="18" charset="0"/>
              </a:rPr>
              <a:t>人们已经知道，地球的磁场很接近于磁偶极</a:t>
            </a:r>
            <a:r>
              <a:rPr lang="zh-CN" altLang="en-US" sz="2400" smtClean="0">
                <a:latin typeface="宋体" panose="02010600030101010101" pitchFamily="2" charset="-122"/>
              </a:rPr>
              <a:t>场</a:t>
            </a:r>
            <a:r>
              <a:rPr lang="en-US" altLang="zh-CN" sz="2400" smtClean="0">
                <a:latin typeface="宋体" panose="02010600030101010101" pitchFamily="2" charset="-122"/>
              </a:rPr>
              <a:t>.</a:t>
            </a:r>
          </a:p>
          <a:p>
            <a:pPr marL="0" indent="0"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   </a:t>
            </a:r>
            <a:r>
              <a:rPr lang="zh-CN" altLang="en-US" sz="2400" smtClean="0">
                <a:latin typeface="Times New Roman" panose="02020603050405020304" pitchFamily="18" charset="0"/>
              </a:rPr>
              <a:t>但是，</a:t>
            </a:r>
            <a:r>
              <a:rPr lang="zh-CN" altLang="en-US" sz="2400" smtClean="0">
                <a:solidFill>
                  <a:srgbClr val="0033CC"/>
                </a:solidFill>
                <a:latin typeface="Times New Roman" panose="02020603050405020304" pitchFamily="18" charset="0"/>
              </a:rPr>
              <a:t>它的磁轴相对于地球的自转轴，一直在偏离，偏离角至今已达到</a:t>
            </a:r>
            <a:r>
              <a:rPr lang="en-US" altLang="zh-CN" sz="2400" smtClean="0">
                <a:solidFill>
                  <a:srgbClr val="0033CC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CN" sz="2400" baseline="30000" smtClean="0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400" smtClean="0">
                <a:solidFill>
                  <a:srgbClr val="0033CC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400" smtClean="0">
                <a:latin typeface="宋体" panose="02010600030101010101" pitchFamily="2" charset="-122"/>
              </a:rPr>
              <a:t>尽管对于地球磁场起源的物理机制，已经提出了许多模型，但是都未能很清楚地描述磁轴的偏离原因及其速度！</a:t>
            </a:r>
          </a:p>
          <a:p>
            <a:pPr marL="0" indent="0"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    </a:t>
            </a:r>
            <a:endParaRPr lang="zh-CN" altLang="en-US" sz="2400" smtClean="0">
              <a:solidFill>
                <a:srgbClr val="0066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/>
        </p:nvGraphicFramePr>
        <p:xfrm>
          <a:off x="5943600" y="1524000"/>
          <a:ext cx="3048000" cy="271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Image" r:id="rId3" imgW="17930109" imgH="17434522" progId="Photoshop.Image.5">
                  <p:embed/>
                </p:oleObj>
              </mc:Choice>
              <mc:Fallback>
                <p:oleObj name="Image" r:id="rId3" imgW="17930109" imgH="17434522" progId="Photoshop.Image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524000"/>
                        <a:ext cx="3048000" cy="271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152400" y="4419600"/>
            <a:ext cx="88392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　　地核的温度高达几千摄氏度，</a:t>
            </a:r>
            <a:r>
              <a:rPr lang="zh-CN" altLang="en-US" sz="2400">
                <a:solidFill>
                  <a:srgbClr val="FF0000"/>
                </a:solidFill>
              </a:rPr>
              <a:t>也许</a:t>
            </a:r>
            <a:r>
              <a:rPr lang="zh-CN" altLang="en-US" sz="2400"/>
              <a:t>，地球磁场主要是由地核的高温等离子体所产生的，并且地核等离子体的转动与地球的自转</a:t>
            </a:r>
            <a:r>
              <a:rPr lang="en-US" altLang="zh-CN" sz="2400"/>
              <a:t>(</a:t>
            </a:r>
            <a:r>
              <a:rPr lang="zh-CN" altLang="en-US" sz="2400"/>
              <a:t>地幔和地壳的自转</a:t>
            </a:r>
            <a:r>
              <a:rPr lang="en-US" altLang="zh-CN" sz="2400"/>
              <a:t>)</a:t>
            </a:r>
            <a:r>
              <a:rPr lang="zh-CN" altLang="en-US" sz="2400"/>
              <a:t>不同步，并且还有自己的进动，才造成磁轴不断偏离地球自转轴</a:t>
            </a:r>
            <a:r>
              <a:rPr lang="en-US" altLang="zh-CN" sz="24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2981E2-3B15-42A4-AC5D-80B5185E61E9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800" b="0" smtClean="0"/>
          </a:p>
        </p:txBody>
      </p:sp>
      <p:grpSp>
        <p:nvGrpSpPr>
          <p:cNvPr id="20483" name="Group 2"/>
          <p:cNvGrpSpPr>
            <a:grpSpLocks/>
          </p:cNvGrpSpPr>
          <p:nvPr/>
        </p:nvGrpSpPr>
        <p:grpSpPr bwMode="auto">
          <a:xfrm>
            <a:off x="533400" y="2098675"/>
            <a:ext cx="2895600" cy="2854325"/>
            <a:chOff x="384" y="1296"/>
            <a:chExt cx="1824" cy="1798"/>
          </a:xfrm>
        </p:grpSpPr>
        <p:grpSp>
          <p:nvGrpSpPr>
            <p:cNvPr id="20498" name="Group 3"/>
            <p:cNvGrpSpPr>
              <a:grpSpLocks/>
            </p:cNvGrpSpPr>
            <p:nvPr/>
          </p:nvGrpSpPr>
          <p:grpSpPr bwMode="auto">
            <a:xfrm>
              <a:off x="384" y="1296"/>
              <a:ext cx="1824" cy="1798"/>
              <a:chOff x="384" y="1296"/>
              <a:chExt cx="1824" cy="1798"/>
            </a:xfrm>
          </p:grpSpPr>
          <p:sp>
            <p:nvSpPr>
              <p:cNvPr id="20501" name="Rectangle 4"/>
              <p:cNvSpPr>
                <a:spLocks noChangeArrowheads="1"/>
              </p:cNvSpPr>
              <p:nvPr/>
            </p:nvSpPr>
            <p:spPr bwMode="auto">
              <a:xfrm>
                <a:off x="384" y="1296"/>
                <a:ext cx="1824" cy="17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20502" name="Group 5"/>
              <p:cNvGrpSpPr>
                <a:grpSpLocks/>
              </p:cNvGrpSpPr>
              <p:nvPr/>
            </p:nvGrpSpPr>
            <p:grpSpPr bwMode="auto">
              <a:xfrm>
                <a:off x="624" y="1392"/>
                <a:ext cx="1344" cy="1702"/>
                <a:chOff x="624" y="1440"/>
                <a:chExt cx="1344" cy="1702"/>
              </a:xfrm>
            </p:grpSpPr>
            <p:sp>
              <p:nvSpPr>
                <p:cNvPr id="20503" name="Oval 6"/>
                <p:cNvSpPr>
                  <a:spLocks noChangeArrowheads="1"/>
                </p:cNvSpPr>
                <p:nvPr/>
              </p:nvSpPr>
              <p:spPr bwMode="auto">
                <a:xfrm>
                  <a:off x="624" y="1440"/>
                  <a:ext cx="1344" cy="1328"/>
                </a:xfrm>
                <a:prstGeom prst="ellipse">
                  <a:avLst/>
                </a:prstGeom>
                <a:solidFill>
                  <a:srgbClr val="CCFFFF">
                    <a:alpha val="50195"/>
                  </a:srgb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graphicFrame>
              <p:nvGraphicFramePr>
                <p:cNvPr id="20504" name="Object 7"/>
                <p:cNvGraphicFramePr>
                  <a:graphicFrameLocks noChangeAspect="1"/>
                </p:cNvGraphicFramePr>
                <p:nvPr/>
              </p:nvGraphicFramePr>
              <p:xfrm>
                <a:off x="1296" y="2688"/>
                <a:ext cx="312" cy="45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736" name="公式" r:id="rId4" imgW="152268" imgH="215713" progId="Equation.3">
                        <p:embed/>
                      </p:oleObj>
                    </mc:Choice>
                    <mc:Fallback>
                      <p:oleObj name="公式" r:id="rId4" imgW="152268" imgH="215713" progId="Equation.3">
                        <p:embed/>
                        <p:pic>
                          <p:nvPicPr>
                            <p:cNvPr id="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96" y="2688"/>
                              <a:ext cx="312" cy="45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>
                                      <a:alpha val="50195"/>
                                    </a:srgbClr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0505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296" y="1824"/>
                  <a:ext cx="624" cy="307"/>
                </a:xfrm>
                <a:prstGeom prst="line">
                  <a:avLst/>
                </a:prstGeom>
                <a:noFill/>
                <a:ln w="317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06" name="Freeform 9"/>
                <p:cNvSpPr>
                  <a:spLocks/>
                </p:cNvSpPr>
                <p:nvPr/>
              </p:nvSpPr>
              <p:spPr bwMode="auto">
                <a:xfrm>
                  <a:off x="864" y="2784"/>
                  <a:ext cx="480" cy="144"/>
                </a:xfrm>
                <a:custGeom>
                  <a:avLst/>
                  <a:gdLst>
                    <a:gd name="T0" fmla="*/ 0 w 336"/>
                    <a:gd name="T1" fmla="*/ 0 h 112"/>
                    <a:gd name="T2" fmla="*/ 5100 w 336"/>
                    <a:gd name="T3" fmla="*/ 1180 h 112"/>
                    <a:gd name="T4" fmla="*/ 11899 w 336"/>
                    <a:gd name="T5" fmla="*/ 1180 h 112"/>
                    <a:gd name="T6" fmla="*/ 0 60000 65536"/>
                    <a:gd name="T7" fmla="*/ 0 60000 65536"/>
                    <a:gd name="T8" fmla="*/ 0 60000 65536"/>
                    <a:gd name="T9" fmla="*/ 0 w 336"/>
                    <a:gd name="T10" fmla="*/ 0 h 112"/>
                    <a:gd name="T11" fmla="*/ 336 w 336"/>
                    <a:gd name="T12" fmla="*/ 112 h 11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6" h="112">
                      <a:moveTo>
                        <a:pt x="0" y="0"/>
                      </a:moveTo>
                      <a:cubicBezTo>
                        <a:pt x="44" y="40"/>
                        <a:pt x="88" y="80"/>
                        <a:pt x="144" y="96"/>
                      </a:cubicBezTo>
                      <a:cubicBezTo>
                        <a:pt x="200" y="112"/>
                        <a:pt x="304" y="96"/>
                        <a:pt x="336" y="96"/>
                      </a:cubicBezTo>
                    </a:path>
                  </a:pathLst>
                </a:custGeom>
                <a:noFill/>
                <a:ln w="57150">
                  <a:solidFill>
                    <a:srgbClr val="FF3399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0507" name="Object 10"/>
                <p:cNvGraphicFramePr>
                  <a:graphicFrameLocks noChangeAspect="1"/>
                </p:cNvGraphicFramePr>
                <p:nvPr/>
              </p:nvGraphicFramePr>
              <p:xfrm>
                <a:off x="1392" y="1776"/>
                <a:ext cx="243" cy="2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737" name="Equation" r:id="rId6" imgW="215806" imgH="228501" progId="Equation.3">
                        <p:embed/>
                      </p:oleObj>
                    </mc:Choice>
                    <mc:Fallback>
                      <p:oleObj name="Equation" r:id="rId6" imgW="215806" imgH="228501" progId="Equation.3">
                        <p:embed/>
                        <p:pic>
                          <p:nvPicPr>
                            <p:cNvPr id="0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92" y="1776"/>
                              <a:ext cx="243" cy="25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>
                                      <a:alpha val="50195"/>
                                    </a:srgbClr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20499" name="Object 11"/>
            <p:cNvGraphicFramePr>
              <a:graphicFrameLocks noChangeAspect="1"/>
            </p:cNvGraphicFramePr>
            <p:nvPr/>
          </p:nvGraphicFramePr>
          <p:xfrm>
            <a:off x="1152" y="1920"/>
            <a:ext cx="17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8" name="Equation" r:id="rId8" imgW="164957" imgH="190335" progId="Equation.3">
                    <p:embed/>
                  </p:oleObj>
                </mc:Choice>
                <mc:Fallback>
                  <p:oleObj name="Equation" r:id="rId8" imgW="164957" imgH="190335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920"/>
                          <a:ext cx="177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0" name="Object 12"/>
            <p:cNvGraphicFramePr>
              <a:graphicFrameLocks noChangeAspect="1"/>
            </p:cNvGraphicFramePr>
            <p:nvPr/>
          </p:nvGraphicFramePr>
          <p:xfrm>
            <a:off x="1008" y="1711"/>
            <a:ext cx="240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9" name="公式" r:id="rId10" imgW="215713" imgH="190335" progId="Equation.3">
                    <p:embed/>
                  </p:oleObj>
                </mc:Choice>
                <mc:Fallback>
                  <p:oleObj name="公式" r:id="rId10" imgW="215713" imgH="190335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711"/>
                          <a:ext cx="240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91598" name="Object 14"/>
          <p:cNvGraphicFramePr>
            <a:graphicFrameLocks noChangeAspect="1"/>
          </p:cNvGraphicFramePr>
          <p:nvPr/>
        </p:nvGraphicFramePr>
        <p:xfrm>
          <a:off x="4724400" y="2374900"/>
          <a:ext cx="28686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0" name="公式" r:id="rId12" imgW="723272" imgH="177646" progId="Equation.3">
                  <p:embed/>
                </p:oleObj>
              </mc:Choice>
              <mc:Fallback>
                <p:oleObj name="公式" r:id="rId12" imgW="723272" imgH="17764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374900"/>
                        <a:ext cx="286861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5" name="Group 21"/>
          <p:cNvGrpSpPr>
            <a:grpSpLocks/>
          </p:cNvGrpSpPr>
          <p:nvPr/>
        </p:nvGrpSpPr>
        <p:grpSpPr bwMode="auto">
          <a:xfrm>
            <a:off x="457200" y="685800"/>
            <a:ext cx="8305800" cy="1373188"/>
            <a:chOff x="336" y="448"/>
            <a:chExt cx="5232" cy="865"/>
          </a:xfrm>
        </p:grpSpPr>
        <p:sp>
          <p:nvSpPr>
            <p:cNvPr id="20494" name="Text Box 22"/>
            <p:cNvSpPr txBox="1">
              <a:spLocks noChangeArrowheads="1"/>
            </p:cNvSpPr>
            <p:nvPr/>
          </p:nvSpPr>
          <p:spPr bwMode="auto">
            <a:xfrm>
              <a:off x="336" y="448"/>
              <a:ext cx="5232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*</a:t>
              </a:r>
              <a:r>
                <a:rPr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  <a:r>
                <a: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半径 为       的带电薄圆盘的电荷面密度为     </a:t>
              </a:r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并以角速度       绕通过盘心垂直于盘面的轴转动 ，</a:t>
              </a:r>
              <a:r>
                <a:rPr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求</a:t>
              </a:r>
              <a:r>
                <a: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其磁矩</a:t>
              </a:r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20495" name="Object 23"/>
            <p:cNvGraphicFramePr>
              <a:graphicFrameLocks noChangeAspect="1"/>
            </p:cNvGraphicFramePr>
            <p:nvPr/>
          </p:nvGraphicFramePr>
          <p:xfrm>
            <a:off x="2256" y="720"/>
            <a:ext cx="28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1" name="Equation" r:id="rId14" imgW="215619" imgH="317087" progId="Equation.3">
                    <p:embed/>
                  </p:oleObj>
                </mc:Choice>
                <mc:Fallback>
                  <p:oleObj name="Equation" r:id="rId14" imgW="215619" imgH="317087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720"/>
                          <a:ext cx="285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6" name="Object 24"/>
            <p:cNvGraphicFramePr>
              <a:graphicFrameLocks noChangeAspect="1"/>
            </p:cNvGraphicFramePr>
            <p:nvPr/>
          </p:nvGraphicFramePr>
          <p:xfrm>
            <a:off x="2400" y="480"/>
            <a:ext cx="340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2" name="Equation" r:id="rId16" imgW="215806" imgH="228501" progId="Equation.3">
                    <p:embed/>
                  </p:oleObj>
                </mc:Choice>
                <mc:Fallback>
                  <p:oleObj name="Equation" r:id="rId16" imgW="215806" imgH="228501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480"/>
                          <a:ext cx="340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7" name="Object 25"/>
            <p:cNvGraphicFramePr>
              <a:graphicFrameLocks noChangeAspect="1"/>
            </p:cNvGraphicFramePr>
            <p:nvPr/>
          </p:nvGraphicFramePr>
          <p:xfrm>
            <a:off x="672" y="816"/>
            <a:ext cx="270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3" name="Equation" r:id="rId18" imgW="215713" imgH="190335" progId="Equation.3">
                    <p:embed/>
                  </p:oleObj>
                </mc:Choice>
                <mc:Fallback>
                  <p:oleObj name="Equation" r:id="rId18" imgW="215713" imgH="190335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816"/>
                          <a:ext cx="270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1143000" y="2479675"/>
            <a:ext cx="1905000" cy="1908175"/>
            <a:chOff x="768" y="1584"/>
            <a:chExt cx="1200" cy="1202"/>
          </a:xfrm>
        </p:grpSpPr>
        <p:sp>
          <p:nvSpPr>
            <p:cNvPr id="20489" name="AutoShape 27"/>
            <p:cNvSpPr>
              <a:spLocks noChangeArrowheads="1"/>
            </p:cNvSpPr>
            <p:nvPr/>
          </p:nvSpPr>
          <p:spPr bwMode="auto">
            <a:xfrm>
              <a:off x="768" y="1584"/>
              <a:ext cx="1027" cy="10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5 w 21600"/>
                <a:gd name="T25" fmla="*/ 3159 h 21600"/>
                <a:gd name="T26" fmla="*/ 18445 w 21600"/>
                <a:gd name="T27" fmla="*/ 1844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309" y="10800"/>
                  </a:moveTo>
                  <a:cubicBezTo>
                    <a:pt x="1309" y="16042"/>
                    <a:pt x="5558" y="20291"/>
                    <a:pt x="10800" y="20291"/>
                  </a:cubicBezTo>
                  <a:cubicBezTo>
                    <a:pt x="16042" y="20291"/>
                    <a:pt x="20291" y="16042"/>
                    <a:pt x="20291" y="10800"/>
                  </a:cubicBezTo>
                  <a:cubicBezTo>
                    <a:pt x="20291" y="5558"/>
                    <a:pt x="16042" y="1309"/>
                    <a:pt x="10800" y="1309"/>
                  </a:cubicBezTo>
                  <a:cubicBezTo>
                    <a:pt x="5558" y="1309"/>
                    <a:pt x="1309" y="5558"/>
                    <a:pt x="1309" y="10800"/>
                  </a:cubicBezTo>
                  <a:close/>
                </a:path>
              </a:pathLst>
            </a:custGeom>
            <a:solidFill>
              <a:srgbClr val="FF33CC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0" name="Line 28"/>
            <p:cNvSpPr>
              <a:spLocks noChangeShapeType="1"/>
            </p:cNvSpPr>
            <p:nvPr/>
          </p:nvSpPr>
          <p:spPr bwMode="auto">
            <a:xfrm>
              <a:off x="1296" y="2112"/>
              <a:ext cx="219" cy="381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1" name="Line 29"/>
            <p:cNvSpPr>
              <a:spLocks noChangeShapeType="1"/>
            </p:cNvSpPr>
            <p:nvPr/>
          </p:nvSpPr>
          <p:spPr bwMode="auto">
            <a:xfrm flipH="1" flipV="1">
              <a:off x="1562" y="2542"/>
              <a:ext cx="140" cy="239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2" name="Object 30"/>
            <p:cNvGraphicFramePr>
              <a:graphicFrameLocks noChangeAspect="1"/>
            </p:cNvGraphicFramePr>
            <p:nvPr/>
          </p:nvGraphicFramePr>
          <p:xfrm>
            <a:off x="1421" y="2157"/>
            <a:ext cx="20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4" name="公式" r:id="rId19" imgW="114102" imgH="126780" progId="Equation.3">
                    <p:embed/>
                  </p:oleObj>
                </mc:Choice>
                <mc:Fallback>
                  <p:oleObj name="公式" r:id="rId19" imgW="114102" imgH="1267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1" y="2157"/>
                          <a:ext cx="20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3" name="Object 31"/>
            <p:cNvGraphicFramePr>
              <a:graphicFrameLocks noChangeAspect="1"/>
            </p:cNvGraphicFramePr>
            <p:nvPr/>
          </p:nvGraphicFramePr>
          <p:xfrm>
            <a:off x="1655" y="2496"/>
            <a:ext cx="313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5" name="Equation" r:id="rId21" imgW="279279" imgH="253890" progId="Equation.3">
                    <p:embed/>
                  </p:oleObj>
                </mc:Choice>
                <mc:Fallback>
                  <p:oleObj name="Equation" r:id="rId21" imgW="279279" imgH="25389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2496"/>
                          <a:ext cx="313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91621" name="Object 37"/>
          <p:cNvGraphicFramePr>
            <a:graphicFrameLocks noChangeAspect="1"/>
          </p:cNvGraphicFramePr>
          <p:nvPr/>
        </p:nvGraphicFramePr>
        <p:xfrm>
          <a:off x="3429000" y="3429000"/>
          <a:ext cx="57150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6" name="公式" r:id="rId23" imgW="2032000" imgH="203200" progId="Equation.3">
                  <p:embed/>
                </p:oleObj>
              </mc:Choice>
              <mc:Fallback>
                <p:oleObj name="公式" r:id="rId23" imgW="2032000" imgH="2032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429000"/>
                        <a:ext cx="57150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1622" name="Object 38"/>
          <p:cNvGraphicFramePr>
            <a:graphicFrameLocks noChangeAspect="1"/>
          </p:cNvGraphicFramePr>
          <p:nvPr/>
        </p:nvGraphicFramePr>
        <p:xfrm>
          <a:off x="1143000" y="5105400"/>
          <a:ext cx="670560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7" name="公式" r:id="rId25" imgW="2120900" imgH="393700" progId="Equation.3">
                  <p:embed/>
                </p:oleObj>
              </mc:Choice>
              <mc:Fallback>
                <p:oleObj name="公式" r:id="rId25" imgW="2120900" imgH="3937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05400"/>
                        <a:ext cx="6705600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9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09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09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F3373D-853B-43EA-A4BC-3416EDB72077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800" b="0" smtClean="0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838200" y="228600"/>
            <a:ext cx="8093075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例   半径为</a:t>
            </a:r>
            <a:r>
              <a:rPr lang="en-US" altLang="zh-CN" sz="2800"/>
              <a:t>R</a:t>
            </a:r>
            <a:r>
              <a:rPr lang="zh-CN" altLang="en-US" sz="2800"/>
              <a:t>的非导体球面均匀带电，电荷面密度为　。球面以过球心的直线为轴旋转，角速率为　，求其磁矩。</a:t>
            </a:r>
          </a:p>
        </p:txBody>
      </p:sp>
      <p:graphicFrame>
        <p:nvGraphicFramePr>
          <p:cNvPr id="21508" name="Object 5"/>
          <p:cNvGraphicFramePr>
            <a:graphicFrameLocks noChangeAspect="1"/>
          </p:cNvGraphicFramePr>
          <p:nvPr/>
        </p:nvGraphicFramePr>
        <p:xfrm>
          <a:off x="1295400" y="762000"/>
          <a:ext cx="3810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8" name="公式" r:id="rId3" imgW="152334" imgH="139639" progId="Equation.3">
                  <p:embed/>
                </p:oleObj>
              </mc:Choice>
              <mc:Fallback>
                <p:oleObj name="公式" r:id="rId3" imgW="152334" imgH="13963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762000"/>
                        <a:ext cx="3810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6"/>
          <p:cNvGraphicFramePr>
            <a:graphicFrameLocks noChangeAspect="1"/>
          </p:cNvGraphicFramePr>
          <p:nvPr/>
        </p:nvGraphicFramePr>
        <p:xfrm>
          <a:off x="8382000" y="762000"/>
          <a:ext cx="45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9" name="公式" r:id="rId5" imgW="152334" imgH="139639" progId="Equation.3">
                  <p:embed/>
                </p:oleObj>
              </mc:Choice>
              <mc:Fallback>
                <p:oleObj name="公式" r:id="rId5" imgW="152334" imgH="13963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762000"/>
                        <a:ext cx="457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Oval 7"/>
          <p:cNvSpPr>
            <a:spLocks noChangeArrowheads="1"/>
          </p:cNvSpPr>
          <p:nvPr/>
        </p:nvSpPr>
        <p:spPr bwMode="auto">
          <a:xfrm>
            <a:off x="7010400" y="4038600"/>
            <a:ext cx="1828800" cy="1828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1511" name="Line 8"/>
          <p:cNvSpPr>
            <a:spLocks noChangeShapeType="1"/>
          </p:cNvSpPr>
          <p:nvPr/>
        </p:nvSpPr>
        <p:spPr bwMode="auto">
          <a:xfrm flipV="1">
            <a:off x="7924800" y="3505200"/>
            <a:ext cx="0" cy="2743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2" name="Freeform 9"/>
          <p:cNvSpPr>
            <a:spLocks/>
          </p:cNvSpPr>
          <p:nvPr/>
        </p:nvSpPr>
        <p:spPr bwMode="auto">
          <a:xfrm>
            <a:off x="7620000" y="3352800"/>
            <a:ext cx="520700" cy="406400"/>
          </a:xfrm>
          <a:custGeom>
            <a:avLst/>
            <a:gdLst>
              <a:gd name="T0" fmla="*/ 2147483646 w 424"/>
              <a:gd name="T1" fmla="*/ 0 h 256"/>
              <a:gd name="T2" fmla="*/ 2147483646 w 424"/>
              <a:gd name="T3" fmla="*/ 2147483646 h 256"/>
              <a:gd name="T4" fmla="*/ 2147483646 w 424"/>
              <a:gd name="T5" fmla="*/ 2147483646 h 256"/>
              <a:gd name="T6" fmla="*/ 2147483646 w 424"/>
              <a:gd name="T7" fmla="*/ 2147483646 h 256"/>
              <a:gd name="T8" fmla="*/ 0 60000 65536"/>
              <a:gd name="T9" fmla="*/ 0 60000 65536"/>
              <a:gd name="T10" fmla="*/ 0 60000 65536"/>
              <a:gd name="T11" fmla="*/ 0 60000 65536"/>
              <a:gd name="T12" fmla="*/ 0 w 424"/>
              <a:gd name="T13" fmla="*/ 0 h 256"/>
              <a:gd name="T14" fmla="*/ 424 w 424"/>
              <a:gd name="T15" fmla="*/ 256 h 2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4" h="256">
                <a:moveTo>
                  <a:pt x="424" y="0"/>
                </a:moveTo>
                <a:cubicBezTo>
                  <a:pt x="252" y="28"/>
                  <a:pt x="80" y="56"/>
                  <a:pt x="40" y="96"/>
                </a:cubicBezTo>
                <a:cubicBezTo>
                  <a:pt x="0" y="136"/>
                  <a:pt x="120" y="224"/>
                  <a:pt x="184" y="240"/>
                </a:cubicBezTo>
                <a:cubicBezTo>
                  <a:pt x="248" y="256"/>
                  <a:pt x="384" y="200"/>
                  <a:pt x="424" y="19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3" name="Oval 10"/>
          <p:cNvSpPr>
            <a:spLocks noChangeArrowheads="1"/>
          </p:cNvSpPr>
          <p:nvPr/>
        </p:nvSpPr>
        <p:spPr bwMode="auto">
          <a:xfrm>
            <a:off x="7129463" y="4191000"/>
            <a:ext cx="1600200" cy="762000"/>
          </a:xfrm>
          <a:prstGeom prst="ellips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auto">
          <a:xfrm flipV="1">
            <a:off x="7924800" y="4572000"/>
            <a:ext cx="838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515" name="Object 12"/>
          <p:cNvGraphicFramePr>
            <a:graphicFrameLocks noChangeAspect="1"/>
          </p:cNvGraphicFramePr>
          <p:nvPr/>
        </p:nvGraphicFramePr>
        <p:xfrm>
          <a:off x="7913688" y="4595813"/>
          <a:ext cx="2809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0" name="公式" r:id="rId7" imgW="126725" imgH="177415" progId="Equation.3">
                  <p:embed/>
                </p:oleObj>
              </mc:Choice>
              <mc:Fallback>
                <p:oleObj name="公式" r:id="rId7" imgW="126725" imgH="17741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3688" y="4595813"/>
                        <a:ext cx="28098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479568"/>
              </p:ext>
            </p:extLst>
          </p:nvPr>
        </p:nvGraphicFramePr>
        <p:xfrm>
          <a:off x="609600" y="1863267"/>
          <a:ext cx="2433637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1" name="公式" r:id="rId9" imgW="952200" imgH="634680" progId="Equation.3">
                  <p:embed/>
                </p:oleObj>
              </mc:Choice>
              <mc:Fallback>
                <p:oleObj name="公式" r:id="rId9" imgW="952200" imgH="6346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63267"/>
                        <a:ext cx="2433637" cy="162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7" name="Line 14"/>
          <p:cNvSpPr>
            <a:spLocks noChangeShapeType="1"/>
          </p:cNvSpPr>
          <p:nvPr/>
        </p:nvSpPr>
        <p:spPr bwMode="auto">
          <a:xfrm>
            <a:off x="7924800" y="4572000"/>
            <a:ext cx="838200" cy="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130543"/>
              </p:ext>
            </p:extLst>
          </p:nvPr>
        </p:nvGraphicFramePr>
        <p:xfrm>
          <a:off x="1746250" y="2485628"/>
          <a:ext cx="587375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2" name="公式" r:id="rId11" imgW="2298600" imgH="393480" progId="Equation.3">
                  <p:embed/>
                </p:oleObj>
              </mc:Choice>
              <mc:Fallback>
                <p:oleObj name="公式" r:id="rId11" imgW="2298600" imgH="393480" progId="Equation.3">
                  <p:embed/>
                  <p:pic>
                    <p:nvPicPr>
                      <p:cNvPr id="2151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2485628"/>
                        <a:ext cx="587375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483318"/>
              </p:ext>
            </p:extLst>
          </p:nvPr>
        </p:nvGraphicFramePr>
        <p:xfrm>
          <a:off x="552521" y="3809739"/>
          <a:ext cx="415448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3" name="公式" r:id="rId13" imgW="1625400" imgH="203040" progId="Equation.3">
                  <p:embed/>
                </p:oleObj>
              </mc:Choice>
              <mc:Fallback>
                <p:oleObj name="公式" r:id="rId13" imgW="1625400" imgH="20304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521" y="3809739"/>
                        <a:ext cx="4154488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735186"/>
              </p:ext>
            </p:extLst>
          </p:nvPr>
        </p:nvGraphicFramePr>
        <p:xfrm>
          <a:off x="609600" y="4579891"/>
          <a:ext cx="2141538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4" name="公式" r:id="rId15" imgW="838080" imgH="419040" progId="Equation.3">
                  <p:embed/>
                </p:oleObj>
              </mc:Choice>
              <mc:Fallback>
                <p:oleObj name="公式" r:id="rId15" imgW="838080" imgH="419040" progId="Equation.3">
                  <p:embed/>
                  <p:pic>
                    <p:nvPicPr>
                      <p:cNvPr id="1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9891"/>
                        <a:ext cx="2141538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CAA3B1-1155-4F14-853E-7B997993CEF5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800" b="0" smtClean="0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6477000" cy="990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792B25"/>
                </a:solidFill>
              </a:rPr>
              <a:t>电子的自旋磁矩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-12510" y="1529090"/>
            <a:ext cx="87992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33CC"/>
                </a:solidFill>
              </a:rPr>
              <a:t>若</a:t>
            </a:r>
            <a:r>
              <a:rPr lang="zh-CN" altLang="en-US" sz="2800" dirty="0" smtClean="0">
                <a:solidFill>
                  <a:srgbClr val="0033CC"/>
                </a:solidFill>
              </a:rPr>
              <a:t>电子是一个带电球壳，自旋磁矩</a:t>
            </a:r>
            <a:r>
              <a:rPr lang="zh-CN" altLang="en-US" sz="2800" dirty="0">
                <a:solidFill>
                  <a:srgbClr val="0033CC"/>
                </a:solidFill>
              </a:rPr>
              <a:t>是来自电子的自转</a:t>
            </a:r>
          </a:p>
        </p:txBody>
      </p:sp>
      <p:graphicFrame>
        <p:nvGraphicFramePr>
          <p:cNvPr id="22533" name="Object 6"/>
          <p:cNvGraphicFramePr>
            <a:graphicFrameLocks noChangeAspect="1"/>
          </p:cNvGraphicFramePr>
          <p:nvPr/>
        </p:nvGraphicFramePr>
        <p:xfrm>
          <a:off x="5867400" y="609600"/>
          <a:ext cx="30480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7" name="公式" r:id="rId3" imgW="1066800" imgH="228600" progId="Equation.3">
                  <p:embed/>
                </p:oleObj>
              </mc:Choice>
              <mc:Fallback>
                <p:oleObj name="公式" r:id="rId3" imgW="10668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609600"/>
                        <a:ext cx="30480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9"/>
          <p:cNvSpPr txBox="1">
            <a:spLocks noChangeArrowheads="1"/>
          </p:cNvSpPr>
          <p:nvPr/>
        </p:nvSpPr>
        <p:spPr bwMode="auto">
          <a:xfrm>
            <a:off x="-12510" y="3657600"/>
            <a:ext cx="22256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电子表面</a:t>
            </a:r>
            <a:r>
              <a:rPr lang="en-US" altLang="zh-CN" sz="2400" dirty="0"/>
              <a:t>(</a:t>
            </a:r>
            <a:r>
              <a:rPr lang="zh-CN" altLang="en-US" sz="2400" dirty="0"/>
              <a:t>赤道</a:t>
            </a:r>
            <a:r>
              <a:rPr lang="en-US" altLang="zh-CN" sz="2400" dirty="0"/>
              <a:t>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线速度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213165" y="2089779"/>
            <a:ext cx="6702235" cy="2253621"/>
            <a:chOff x="2213165" y="2089779"/>
            <a:chExt cx="6702235" cy="2253621"/>
          </a:xfrm>
        </p:grpSpPr>
        <p:graphicFrame>
          <p:nvGraphicFramePr>
            <p:cNvPr id="2253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1975415"/>
                </p:ext>
              </p:extLst>
            </p:nvPr>
          </p:nvGraphicFramePr>
          <p:xfrm>
            <a:off x="2241550" y="2089779"/>
            <a:ext cx="6673850" cy="2251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8" name="公式" r:id="rId5" imgW="2933700" imgH="990600" progId="Equation.3">
                    <p:embed/>
                  </p:oleObj>
                </mc:Choice>
                <mc:Fallback>
                  <p:oleObj name="公式" r:id="rId5" imgW="2933700" imgH="990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1550" y="2089779"/>
                          <a:ext cx="6673850" cy="2251075"/>
                        </a:xfrm>
                        <a:prstGeom prst="rect">
                          <a:avLst/>
                        </a:prstGeom>
                        <a:solidFill>
                          <a:srgbClr val="F1F1F1"/>
                        </a:solidFill>
                        <a:ln>
                          <a:solidFill>
                            <a:srgbClr val="F0F0F0"/>
                          </a:solidFill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矩形 2"/>
            <p:cNvSpPr/>
            <p:nvPr/>
          </p:nvSpPr>
          <p:spPr bwMode="auto">
            <a:xfrm>
              <a:off x="2213165" y="3429000"/>
              <a:ext cx="6702235" cy="914400"/>
            </a:xfrm>
            <a:prstGeom prst="rect">
              <a:avLst/>
            </a:prstGeom>
            <a:solidFill>
              <a:srgbClr val="F1F1F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237327"/>
              </p:ext>
            </p:extLst>
          </p:nvPr>
        </p:nvGraphicFramePr>
        <p:xfrm>
          <a:off x="2248113" y="2091313"/>
          <a:ext cx="6667500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name="Equation" r:id="rId7" imgW="6667428" imgH="2247849" progId="Equation.DSMT4">
                  <p:embed/>
                </p:oleObj>
              </mc:Choice>
              <mc:Fallback>
                <p:oleObj name="Equation" r:id="rId7" imgW="6667428" imgH="224784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48113" y="2091313"/>
                        <a:ext cx="6667500" cy="224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59E7DB-6137-4088-9441-28A5DA147A91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800" b="0" smtClean="0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5908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smtClean="0"/>
              <a:t>螺线管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93A5C4-3BAA-4A17-ADCE-6CD1059A32B7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800" b="0" smtClean="0"/>
          </a:p>
        </p:txBody>
      </p:sp>
      <p:grpSp>
        <p:nvGrpSpPr>
          <p:cNvPr id="24579" name="Group 2"/>
          <p:cNvGrpSpPr>
            <a:grpSpLocks/>
          </p:cNvGrpSpPr>
          <p:nvPr/>
        </p:nvGrpSpPr>
        <p:grpSpPr bwMode="auto">
          <a:xfrm>
            <a:off x="1066800" y="2971800"/>
            <a:ext cx="6553200" cy="2057400"/>
            <a:chOff x="672" y="1872"/>
            <a:chExt cx="4128" cy="1296"/>
          </a:xfrm>
        </p:grpSpPr>
        <p:sp>
          <p:nvSpPr>
            <p:cNvPr id="24594" name="Rectangle 3"/>
            <p:cNvSpPr>
              <a:spLocks noChangeArrowheads="1"/>
            </p:cNvSpPr>
            <p:nvPr/>
          </p:nvSpPr>
          <p:spPr bwMode="auto">
            <a:xfrm>
              <a:off x="672" y="1872"/>
              <a:ext cx="4128" cy="12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595" name="Oval 4"/>
            <p:cNvSpPr>
              <a:spLocks noChangeArrowheads="1"/>
            </p:cNvSpPr>
            <p:nvPr/>
          </p:nvSpPr>
          <p:spPr bwMode="auto">
            <a:xfrm>
              <a:off x="1362" y="2016"/>
              <a:ext cx="185" cy="151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596" name="Oval 5"/>
            <p:cNvSpPr>
              <a:spLocks noChangeArrowheads="1"/>
            </p:cNvSpPr>
            <p:nvPr/>
          </p:nvSpPr>
          <p:spPr bwMode="auto">
            <a:xfrm>
              <a:off x="1424" y="2066"/>
              <a:ext cx="62" cy="5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597" name="Oval 6"/>
            <p:cNvSpPr>
              <a:spLocks noChangeArrowheads="1"/>
            </p:cNvSpPr>
            <p:nvPr/>
          </p:nvSpPr>
          <p:spPr bwMode="auto">
            <a:xfrm>
              <a:off x="1547" y="2016"/>
              <a:ext cx="187" cy="151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598" name="Oval 7"/>
            <p:cNvSpPr>
              <a:spLocks noChangeArrowheads="1"/>
            </p:cNvSpPr>
            <p:nvPr/>
          </p:nvSpPr>
          <p:spPr bwMode="auto">
            <a:xfrm>
              <a:off x="1609" y="2066"/>
              <a:ext cx="64" cy="5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599" name="Oval 8"/>
            <p:cNvSpPr>
              <a:spLocks noChangeArrowheads="1"/>
            </p:cNvSpPr>
            <p:nvPr/>
          </p:nvSpPr>
          <p:spPr bwMode="auto">
            <a:xfrm>
              <a:off x="1919" y="2016"/>
              <a:ext cx="185" cy="151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0" name="Oval 9"/>
            <p:cNvSpPr>
              <a:spLocks noChangeArrowheads="1"/>
            </p:cNvSpPr>
            <p:nvPr/>
          </p:nvSpPr>
          <p:spPr bwMode="auto">
            <a:xfrm>
              <a:off x="1981" y="2066"/>
              <a:ext cx="62" cy="5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1" name="Oval 10"/>
            <p:cNvSpPr>
              <a:spLocks noChangeArrowheads="1"/>
            </p:cNvSpPr>
            <p:nvPr/>
          </p:nvSpPr>
          <p:spPr bwMode="auto">
            <a:xfrm>
              <a:off x="1734" y="2016"/>
              <a:ext cx="185" cy="151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2" name="Oval 11"/>
            <p:cNvSpPr>
              <a:spLocks noChangeArrowheads="1"/>
            </p:cNvSpPr>
            <p:nvPr/>
          </p:nvSpPr>
          <p:spPr bwMode="auto">
            <a:xfrm>
              <a:off x="1796" y="2066"/>
              <a:ext cx="62" cy="5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3" name="Oval 12"/>
            <p:cNvSpPr>
              <a:spLocks noChangeArrowheads="1"/>
            </p:cNvSpPr>
            <p:nvPr/>
          </p:nvSpPr>
          <p:spPr bwMode="auto">
            <a:xfrm>
              <a:off x="2104" y="2016"/>
              <a:ext cx="187" cy="151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4" name="Oval 13"/>
            <p:cNvSpPr>
              <a:spLocks noChangeArrowheads="1"/>
            </p:cNvSpPr>
            <p:nvPr/>
          </p:nvSpPr>
          <p:spPr bwMode="auto">
            <a:xfrm>
              <a:off x="2166" y="2066"/>
              <a:ext cx="64" cy="5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5" name="Oval 14"/>
            <p:cNvSpPr>
              <a:spLocks noChangeArrowheads="1"/>
            </p:cNvSpPr>
            <p:nvPr/>
          </p:nvSpPr>
          <p:spPr bwMode="auto">
            <a:xfrm>
              <a:off x="2291" y="2016"/>
              <a:ext cx="186" cy="151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6" name="Oval 15"/>
            <p:cNvSpPr>
              <a:spLocks noChangeArrowheads="1"/>
            </p:cNvSpPr>
            <p:nvPr/>
          </p:nvSpPr>
          <p:spPr bwMode="auto">
            <a:xfrm>
              <a:off x="2353" y="2066"/>
              <a:ext cx="62" cy="5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7" name="Oval 16"/>
            <p:cNvSpPr>
              <a:spLocks noChangeArrowheads="1"/>
            </p:cNvSpPr>
            <p:nvPr/>
          </p:nvSpPr>
          <p:spPr bwMode="auto">
            <a:xfrm>
              <a:off x="2477" y="2016"/>
              <a:ext cx="185" cy="151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8" name="Oval 17"/>
            <p:cNvSpPr>
              <a:spLocks noChangeArrowheads="1"/>
            </p:cNvSpPr>
            <p:nvPr/>
          </p:nvSpPr>
          <p:spPr bwMode="auto">
            <a:xfrm>
              <a:off x="2538" y="2066"/>
              <a:ext cx="62" cy="5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9" name="Oval 18"/>
            <p:cNvSpPr>
              <a:spLocks noChangeArrowheads="1"/>
            </p:cNvSpPr>
            <p:nvPr/>
          </p:nvSpPr>
          <p:spPr bwMode="auto">
            <a:xfrm>
              <a:off x="2662" y="2016"/>
              <a:ext cx="187" cy="151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10" name="Oval 19"/>
            <p:cNvSpPr>
              <a:spLocks noChangeArrowheads="1"/>
            </p:cNvSpPr>
            <p:nvPr/>
          </p:nvSpPr>
          <p:spPr bwMode="auto">
            <a:xfrm>
              <a:off x="2723" y="2066"/>
              <a:ext cx="64" cy="5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11" name="Oval 20"/>
            <p:cNvSpPr>
              <a:spLocks noChangeArrowheads="1"/>
            </p:cNvSpPr>
            <p:nvPr/>
          </p:nvSpPr>
          <p:spPr bwMode="auto">
            <a:xfrm>
              <a:off x="2849" y="2016"/>
              <a:ext cx="185" cy="151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12" name="Oval 21"/>
            <p:cNvSpPr>
              <a:spLocks noChangeArrowheads="1"/>
            </p:cNvSpPr>
            <p:nvPr/>
          </p:nvSpPr>
          <p:spPr bwMode="auto">
            <a:xfrm>
              <a:off x="2910" y="2066"/>
              <a:ext cx="62" cy="5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13" name="Oval 22"/>
            <p:cNvSpPr>
              <a:spLocks noChangeArrowheads="1"/>
            </p:cNvSpPr>
            <p:nvPr/>
          </p:nvSpPr>
          <p:spPr bwMode="auto">
            <a:xfrm>
              <a:off x="3034" y="2016"/>
              <a:ext cx="185" cy="151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14" name="Oval 23"/>
            <p:cNvSpPr>
              <a:spLocks noChangeArrowheads="1"/>
            </p:cNvSpPr>
            <p:nvPr/>
          </p:nvSpPr>
          <p:spPr bwMode="auto">
            <a:xfrm>
              <a:off x="3095" y="2066"/>
              <a:ext cx="62" cy="5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15" name="Oval 24"/>
            <p:cNvSpPr>
              <a:spLocks noChangeArrowheads="1"/>
            </p:cNvSpPr>
            <p:nvPr/>
          </p:nvSpPr>
          <p:spPr bwMode="auto">
            <a:xfrm>
              <a:off x="3219" y="2016"/>
              <a:ext cx="187" cy="151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16" name="Oval 25"/>
            <p:cNvSpPr>
              <a:spLocks noChangeArrowheads="1"/>
            </p:cNvSpPr>
            <p:nvPr/>
          </p:nvSpPr>
          <p:spPr bwMode="auto">
            <a:xfrm>
              <a:off x="3280" y="2066"/>
              <a:ext cx="64" cy="5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17" name="Oval 26"/>
            <p:cNvSpPr>
              <a:spLocks noChangeArrowheads="1"/>
            </p:cNvSpPr>
            <p:nvPr/>
          </p:nvSpPr>
          <p:spPr bwMode="auto">
            <a:xfrm>
              <a:off x="3406" y="2016"/>
              <a:ext cx="185" cy="151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18" name="Oval 27"/>
            <p:cNvSpPr>
              <a:spLocks noChangeArrowheads="1"/>
            </p:cNvSpPr>
            <p:nvPr/>
          </p:nvSpPr>
          <p:spPr bwMode="auto">
            <a:xfrm>
              <a:off x="3467" y="2066"/>
              <a:ext cx="62" cy="5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19" name="Oval 28"/>
            <p:cNvSpPr>
              <a:spLocks noChangeArrowheads="1"/>
            </p:cNvSpPr>
            <p:nvPr/>
          </p:nvSpPr>
          <p:spPr bwMode="auto">
            <a:xfrm>
              <a:off x="1411" y="2834"/>
              <a:ext cx="187" cy="1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20" name="Text Box 29"/>
            <p:cNvSpPr txBox="1">
              <a:spLocks noChangeArrowheads="1"/>
            </p:cNvSpPr>
            <p:nvPr/>
          </p:nvSpPr>
          <p:spPr bwMode="auto">
            <a:xfrm>
              <a:off x="1396" y="278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621" name="Oval 30"/>
            <p:cNvSpPr>
              <a:spLocks noChangeArrowheads="1"/>
            </p:cNvSpPr>
            <p:nvPr/>
          </p:nvSpPr>
          <p:spPr bwMode="auto">
            <a:xfrm>
              <a:off x="1597" y="2834"/>
              <a:ext cx="187" cy="1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22" name="Text Box 31"/>
            <p:cNvSpPr txBox="1">
              <a:spLocks noChangeArrowheads="1"/>
            </p:cNvSpPr>
            <p:nvPr/>
          </p:nvSpPr>
          <p:spPr bwMode="auto">
            <a:xfrm>
              <a:off x="1581" y="278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623" name="Oval 32"/>
            <p:cNvSpPr>
              <a:spLocks noChangeArrowheads="1"/>
            </p:cNvSpPr>
            <p:nvPr/>
          </p:nvSpPr>
          <p:spPr bwMode="auto">
            <a:xfrm>
              <a:off x="1782" y="2834"/>
              <a:ext cx="187" cy="1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24" name="Text Box 33"/>
            <p:cNvSpPr txBox="1">
              <a:spLocks noChangeArrowheads="1"/>
            </p:cNvSpPr>
            <p:nvPr/>
          </p:nvSpPr>
          <p:spPr bwMode="auto">
            <a:xfrm>
              <a:off x="1768" y="278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625" name="Oval 34"/>
            <p:cNvSpPr>
              <a:spLocks noChangeArrowheads="1"/>
            </p:cNvSpPr>
            <p:nvPr/>
          </p:nvSpPr>
          <p:spPr bwMode="auto">
            <a:xfrm>
              <a:off x="2339" y="2834"/>
              <a:ext cx="187" cy="1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26" name="Text Box 35"/>
            <p:cNvSpPr txBox="1">
              <a:spLocks noChangeArrowheads="1"/>
            </p:cNvSpPr>
            <p:nvPr/>
          </p:nvSpPr>
          <p:spPr bwMode="auto">
            <a:xfrm>
              <a:off x="2323" y="278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627" name="Oval 36"/>
            <p:cNvSpPr>
              <a:spLocks noChangeArrowheads="1"/>
            </p:cNvSpPr>
            <p:nvPr/>
          </p:nvSpPr>
          <p:spPr bwMode="auto">
            <a:xfrm>
              <a:off x="2154" y="2834"/>
              <a:ext cx="187" cy="1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28" name="Text Box 37"/>
            <p:cNvSpPr txBox="1">
              <a:spLocks noChangeArrowheads="1"/>
            </p:cNvSpPr>
            <p:nvPr/>
          </p:nvSpPr>
          <p:spPr bwMode="auto">
            <a:xfrm>
              <a:off x="2138" y="278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629" name="Oval 38"/>
            <p:cNvSpPr>
              <a:spLocks noChangeArrowheads="1"/>
            </p:cNvSpPr>
            <p:nvPr/>
          </p:nvSpPr>
          <p:spPr bwMode="auto">
            <a:xfrm>
              <a:off x="1969" y="2834"/>
              <a:ext cx="187" cy="1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30" name="Text Box 39"/>
            <p:cNvSpPr txBox="1">
              <a:spLocks noChangeArrowheads="1"/>
            </p:cNvSpPr>
            <p:nvPr/>
          </p:nvSpPr>
          <p:spPr bwMode="auto">
            <a:xfrm>
              <a:off x="1953" y="278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631" name="Oval 40"/>
            <p:cNvSpPr>
              <a:spLocks noChangeArrowheads="1"/>
            </p:cNvSpPr>
            <p:nvPr/>
          </p:nvSpPr>
          <p:spPr bwMode="auto">
            <a:xfrm>
              <a:off x="2526" y="2834"/>
              <a:ext cx="187" cy="1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32" name="Text Box 41"/>
            <p:cNvSpPr txBox="1">
              <a:spLocks noChangeArrowheads="1"/>
            </p:cNvSpPr>
            <p:nvPr/>
          </p:nvSpPr>
          <p:spPr bwMode="auto">
            <a:xfrm>
              <a:off x="2510" y="278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633" name="Oval 42"/>
            <p:cNvSpPr>
              <a:spLocks noChangeArrowheads="1"/>
            </p:cNvSpPr>
            <p:nvPr/>
          </p:nvSpPr>
          <p:spPr bwMode="auto">
            <a:xfrm>
              <a:off x="2711" y="2834"/>
              <a:ext cx="187" cy="1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34" name="Text Box 43"/>
            <p:cNvSpPr txBox="1">
              <a:spLocks noChangeArrowheads="1"/>
            </p:cNvSpPr>
            <p:nvPr/>
          </p:nvSpPr>
          <p:spPr bwMode="auto">
            <a:xfrm>
              <a:off x="2695" y="278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635" name="Oval 44"/>
            <p:cNvSpPr>
              <a:spLocks noChangeArrowheads="1"/>
            </p:cNvSpPr>
            <p:nvPr/>
          </p:nvSpPr>
          <p:spPr bwMode="auto">
            <a:xfrm>
              <a:off x="2898" y="2834"/>
              <a:ext cx="185" cy="1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36" name="Text Box 45"/>
            <p:cNvSpPr txBox="1">
              <a:spLocks noChangeArrowheads="1"/>
            </p:cNvSpPr>
            <p:nvPr/>
          </p:nvSpPr>
          <p:spPr bwMode="auto">
            <a:xfrm>
              <a:off x="2882" y="278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637" name="Oval 46"/>
            <p:cNvSpPr>
              <a:spLocks noChangeArrowheads="1"/>
            </p:cNvSpPr>
            <p:nvPr/>
          </p:nvSpPr>
          <p:spPr bwMode="auto">
            <a:xfrm>
              <a:off x="3083" y="2834"/>
              <a:ext cx="187" cy="1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38" name="Text Box 47"/>
            <p:cNvSpPr txBox="1">
              <a:spLocks noChangeArrowheads="1"/>
            </p:cNvSpPr>
            <p:nvPr/>
          </p:nvSpPr>
          <p:spPr bwMode="auto">
            <a:xfrm>
              <a:off x="3067" y="278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639" name="Oval 48"/>
            <p:cNvSpPr>
              <a:spLocks noChangeArrowheads="1"/>
            </p:cNvSpPr>
            <p:nvPr/>
          </p:nvSpPr>
          <p:spPr bwMode="auto">
            <a:xfrm>
              <a:off x="3268" y="2834"/>
              <a:ext cx="187" cy="1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40" name="Text Box 49"/>
            <p:cNvSpPr txBox="1">
              <a:spLocks noChangeArrowheads="1"/>
            </p:cNvSpPr>
            <p:nvPr/>
          </p:nvSpPr>
          <p:spPr bwMode="auto">
            <a:xfrm>
              <a:off x="3252" y="278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641" name="Oval 50"/>
            <p:cNvSpPr>
              <a:spLocks noChangeArrowheads="1"/>
            </p:cNvSpPr>
            <p:nvPr/>
          </p:nvSpPr>
          <p:spPr bwMode="auto">
            <a:xfrm>
              <a:off x="3455" y="2834"/>
              <a:ext cx="185" cy="1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42" name="Text Box 51"/>
            <p:cNvSpPr txBox="1">
              <a:spLocks noChangeArrowheads="1"/>
            </p:cNvSpPr>
            <p:nvPr/>
          </p:nvSpPr>
          <p:spPr bwMode="auto">
            <a:xfrm>
              <a:off x="3439" y="278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643" name="Line 52"/>
            <p:cNvSpPr>
              <a:spLocks noChangeShapeType="1"/>
            </p:cNvSpPr>
            <p:nvPr/>
          </p:nvSpPr>
          <p:spPr bwMode="auto">
            <a:xfrm>
              <a:off x="912" y="2496"/>
              <a:ext cx="343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44" name="Line 53"/>
            <p:cNvSpPr>
              <a:spLocks noChangeShapeType="1"/>
            </p:cNvSpPr>
            <p:nvPr/>
          </p:nvSpPr>
          <p:spPr bwMode="auto">
            <a:xfrm flipH="1">
              <a:off x="993" y="2112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45" name="Text Box 54"/>
            <p:cNvSpPr txBox="1">
              <a:spLocks noChangeArrowheads="1"/>
            </p:cNvSpPr>
            <p:nvPr/>
          </p:nvSpPr>
          <p:spPr bwMode="auto">
            <a:xfrm>
              <a:off x="1769" y="2400"/>
              <a:ext cx="58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0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4646" name="Text Box 55"/>
            <p:cNvSpPr txBox="1">
              <a:spLocks noChangeArrowheads="1"/>
            </p:cNvSpPr>
            <p:nvPr/>
          </p:nvSpPr>
          <p:spPr bwMode="auto">
            <a:xfrm>
              <a:off x="993" y="2208"/>
              <a:ext cx="6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24647" name="Line 56"/>
            <p:cNvSpPr>
              <a:spLocks noChangeShapeType="1"/>
            </p:cNvSpPr>
            <p:nvPr/>
          </p:nvSpPr>
          <p:spPr bwMode="auto">
            <a:xfrm flipV="1">
              <a:off x="1121" y="211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48" name="Line 57"/>
            <p:cNvSpPr>
              <a:spLocks noChangeShapeType="1"/>
            </p:cNvSpPr>
            <p:nvPr/>
          </p:nvSpPr>
          <p:spPr bwMode="auto">
            <a:xfrm>
              <a:off x="1121" y="240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49" name="Oval 58"/>
            <p:cNvSpPr>
              <a:spLocks noChangeArrowheads="1"/>
            </p:cNvSpPr>
            <p:nvPr/>
          </p:nvSpPr>
          <p:spPr bwMode="auto">
            <a:xfrm>
              <a:off x="3605" y="2016"/>
              <a:ext cx="187" cy="151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50" name="Oval 59"/>
            <p:cNvSpPr>
              <a:spLocks noChangeArrowheads="1"/>
            </p:cNvSpPr>
            <p:nvPr/>
          </p:nvSpPr>
          <p:spPr bwMode="auto">
            <a:xfrm>
              <a:off x="3680" y="2066"/>
              <a:ext cx="64" cy="5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51" name="Oval 60"/>
            <p:cNvSpPr>
              <a:spLocks noChangeArrowheads="1"/>
            </p:cNvSpPr>
            <p:nvPr/>
          </p:nvSpPr>
          <p:spPr bwMode="auto">
            <a:xfrm>
              <a:off x="3826" y="2066"/>
              <a:ext cx="62" cy="5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52" name="Oval 61"/>
            <p:cNvSpPr>
              <a:spLocks noChangeArrowheads="1"/>
            </p:cNvSpPr>
            <p:nvPr/>
          </p:nvSpPr>
          <p:spPr bwMode="auto">
            <a:xfrm>
              <a:off x="3627" y="2834"/>
              <a:ext cx="187" cy="1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53" name="Text Box 62"/>
            <p:cNvSpPr txBox="1">
              <a:spLocks noChangeArrowheads="1"/>
            </p:cNvSpPr>
            <p:nvPr/>
          </p:nvSpPr>
          <p:spPr bwMode="auto">
            <a:xfrm>
              <a:off x="3611" y="278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654" name="Oval 63"/>
            <p:cNvSpPr>
              <a:spLocks noChangeArrowheads="1"/>
            </p:cNvSpPr>
            <p:nvPr/>
          </p:nvSpPr>
          <p:spPr bwMode="auto">
            <a:xfrm>
              <a:off x="3797" y="2016"/>
              <a:ext cx="187" cy="151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55" name="Oval 64"/>
            <p:cNvSpPr>
              <a:spLocks noChangeArrowheads="1"/>
            </p:cNvSpPr>
            <p:nvPr/>
          </p:nvSpPr>
          <p:spPr bwMode="auto">
            <a:xfrm>
              <a:off x="3872" y="2066"/>
              <a:ext cx="64" cy="5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56" name="Oval 65"/>
            <p:cNvSpPr>
              <a:spLocks noChangeArrowheads="1"/>
            </p:cNvSpPr>
            <p:nvPr/>
          </p:nvSpPr>
          <p:spPr bwMode="auto">
            <a:xfrm>
              <a:off x="3823" y="2834"/>
              <a:ext cx="187" cy="1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57" name="Text Box 66"/>
            <p:cNvSpPr txBox="1">
              <a:spLocks noChangeArrowheads="1"/>
            </p:cNvSpPr>
            <p:nvPr/>
          </p:nvSpPr>
          <p:spPr bwMode="auto">
            <a:xfrm>
              <a:off x="3807" y="278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658" name="Text Box 67"/>
            <p:cNvSpPr txBox="1">
              <a:spLocks noChangeArrowheads="1"/>
            </p:cNvSpPr>
            <p:nvPr/>
          </p:nvSpPr>
          <p:spPr bwMode="auto">
            <a:xfrm>
              <a:off x="1824" y="2361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</p:grpSp>
      <p:sp>
        <p:nvSpPr>
          <p:cNvPr id="24580" name="Text Box 68"/>
          <p:cNvSpPr txBox="1">
            <a:spLocks noChangeArrowheads="1"/>
          </p:cNvSpPr>
          <p:nvPr/>
        </p:nvSpPr>
        <p:spPr bwMode="auto">
          <a:xfrm>
            <a:off x="1117600" y="280510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载流直螺线管的磁场</a:t>
            </a:r>
          </a:p>
        </p:txBody>
      </p:sp>
      <p:sp>
        <p:nvSpPr>
          <p:cNvPr id="24581" name="Text Box 69"/>
          <p:cNvSpPr txBox="1">
            <a:spLocks noChangeArrowheads="1"/>
          </p:cNvSpPr>
          <p:nvPr/>
        </p:nvSpPr>
        <p:spPr bwMode="auto">
          <a:xfrm>
            <a:off x="406401" y="1072574"/>
            <a:ext cx="84582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如图所示，有一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长为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l </a:t>
            </a:r>
            <a:r>
              <a: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</a:rPr>
              <a:t>半径为</a:t>
            </a:r>
            <a:r>
              <a:rPr lang="en-US" altLang="zh-CN" sz="28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的载流密绕直螺线管，螺线管的总匝数为</a:t>
            </a:r>
            <a:r>
              <a:rPr lang="en-US" altLang="zh-CN" sz="2800" i="1" dirty="0" smtClean="0">
                <a:solidFill>
                  <a:srgbClr val="1C1C1C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i="1" dirty="0" smtClean="0">
                <a:solidFill>
                  <a:srgbClr val="1C1C1C"/>
                </a:solidFill>
                <a:latin typeface="Times New Roman" panose="02020603050405020304" pitchFamily="18" charset="0"/>
              </a:rPr>
              <a:t>（线圈密度</a:t>
            </a:r>
            <a:r>
              <a:rPr lang="en-US" altLang="zh-CN" sz="2800" i="1" dirty="0" smtClean="0">
                <a:solidFill>
                  <a:srgbClr val="1C1C1C"/>
                </a:solidFill>
                <a:latin typeface="Times New Roman" panose="02020603050405020304" pitchFamily="18" charset="0"/>
              </a:rPr>
              <a:t>n=N/l)</a:t>
            </a:r>
            <a:r>
              <a:rPr lang="zh-CN" altLang="en-US" sz="2800" dirty="0" smtClean="0">
                <a:solidFill>
                  <a:srgbClr val="1C1C1C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通有电流</a:t>
            </a:r>
            <a:r>
              <a:rPr lang="en-US" altLang="zh-CN" sz="2800" b="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.  </a:t>
            </a:r>
            <a:r>
              <a:rPr lang="zh-CN" altLang="en-US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设把螺线管放在真空中，求管内轴线上任一点的磁感强度</a:t>
            </a:r>
            <a:r>
              <a:rPr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914400" y="5037138"/>
            <a:ext cx="7467600" cy="1287462"/>
            <a:chOff x="576" y="3173"/>
            <a:chExt cx="4704" cy="811"/>
          </a:xfrm>
        </p:grpSpPr>
        <p:graphicFrame>
          <p:nvGraphicFramePr>
            <p:cNvPr id="24592" name="Object 71"/>
            <p:cNvGraphicFramePr>
              <a:graphicFrameLocks noChangeAspect="1"/>
            </p:cNvGraphicFramePr>
            <p:nvPr/>
          </p:nvGraphicFramePr>
          <p:xfrm>
            <a:off x="3120" y="3173"/>
            <a:ext cx="2160" cy="8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31" name="Equation" r:id="rId3" imgW="1117600" imgH="419100" progId="Equation.3">
                    <p:embed/>
                  </p:oleObj>
                </mc:Choice>
                <mc:Fallback>
                  <p:oleObj name="Equation" r:id="rId3" imgW="1117600" imgH="419100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173"/>
                          <a:ext cx="2160" cy="8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3" name="Text Box 72"/>
            <p:cNvSpPr txBox="1">
              <a:spLocks noChangeArrowheads="1"/>
            </p:cNvSpPr>
            <p:nvPr/>
          </p:nvSpPr>
          <p:spPr bwMode="auto">
            <a:xfrm>
              <a:off x="576" y="3456"/>
              <a:ext cx="35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解  </a:t>
              </a:r>
              <a:r>
                <a: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由圆形电流磁场公式</a:t>
              </a:r>
            </a:p>
          </p:txBody>
        </p: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2903538" y="3048000"/>
            <a:ext cx="3954462" cy="1828800"/>
            <a:chOff x="1829" y="1920"/>
            <a:chExt cx="2491" cy="1152"/>
          </a:xfrm>
        </p:grpSpPr>
        <p:sp>
          <p:nvSpPr>
            <p:cNvPr id="24584" name="Line 74"/>
            <p:cNvSpPr>
              <a:spLocks noChangeShapeType="1"/>
            </p:cNvSpPr>
            <p:nvPr/>
          </p:nvSpPr>
          <p:spPr bwMode="auto">
            <a:xfrm>
              <a:off x="1968" y="2256"/>
              <a:ext cx="0" cy="5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5" name="Line 75"/>
            <p:cNvSpPr>
              <a:spLocks noChangeShapeType="1"/>
            </p:cNvSpPr>
            <p:nvPr/>
          </p:nvSpPr>
          <p:spPr bwMode="auto">
            <a:xfrm flipH="1">
              <a:off x="3249" y="2592"/>
              <a:ext cx="25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6" name="Text Box 76"/>
            <p:cNvSpPr txBox="1">
              <a:spLocks noChangeArrowheads="1"/>
            </p:cNvSpPr>
            <p:nvPr/>
          </p:nvSpPr>
          <p:spPr bwMode="auto">
            <a:xfrm>
              <a:off x="1829" y="2169"/>
              <a:ext cx="6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0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4587" name="Rectangle 77"/>
            <p:cNvSpPr>
              <a:spLocks noChangeArrowheads="1"/>
            </p:cNvSpPr>
            <p:nvPr/>
          </p:nvSpPr>
          <p:spPr bwMode="auto">
            <a:xfrm>
              <a:off x="3120" y="1920"/>
              <a:ext cx="144" cy="1152"/>
            </a:xfrm>
            <a:prstGeom prst="rect">
              <a:avLst/>
            </a:prstGeom>
            <a:solidFill>
              <a:srgbClr val="66CCFF">
                <a:alpha val="50195"/>
              </a:srgbClr>
            </a:solidFill>
            <a:ln w="19050">
              <a:solidFill>
                <a:srgbClr val="0000FF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588" name="Line 78"/>
            <p:cNvSpPr>
              <a:spLocks noChangeShapeType="1"/>
            </p:cNvSpPr>
            <p:nvPr/>
          </p:nvSpPr>
          <p:spPr bwMode="auto">
            <a:xfrm flipH="1">
              <a:off x="1968" y="2592"/>
              <a:ext cx="1159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4589" name="Object 79"/>
            <p:cNvGraphicFramePr>
              <a:graphicFrameLocks noChangeAspect="1"/>
            </p:cNvGraphicFramePr>
            <p:nvPr/>
          </p:nvGraphicFramePr>
          <p:xfrm>
            <a:off x="2483" y="2580"/>
            <a:ext cx="25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32" name="公式" r:id="rId5" imgW="177646" imgH="190335" progId="Equation.3">
                    <p:embed/>
                  </p:oleObj>
                </mc:Choice>
                <mc:Fallback>
                  <p:oleObj name="公式" r:id="rId5" imgW="177646" imgH="190335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3" y="2580"/>
                          <a:ext cx="254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0" name="Object 80"/>
            <p:cNvGraphicFramePr>
              <a:graphicFrameLocks noChangeAspect="1"/>
            </p:cNvGraphicFramePr>
            <p:nvPr/>
          </p:nvGraphicFramePr>
          <p:xfrm>
            <a:off x="3024" y="2229"/>
            <a:ext cx="336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33" name="Equation" r:id="rId7" imgW="190335" imgH="177646" progId="Equation.3">
                    <p:embed/>
                  </p:oleObj>
                </mc:Choice>
                <mc:Fallback>
                  <p:oleObj name="Equation" r:id="rId7" imgW="190335" imgH="177646" progId="Equation.3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229"/>
                          <a:ext cx="336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1" name="Object 81"/>
            <p:cNvGraphicFramePr>
              <a:graphicFrameLocks noChangeAspect="1"/>
            </p:cNvGraphicFramePr>
            <p:nvPr/>
          </p:nvGraphicFramePr>
          <p:xfrm>
            <a:off x="4066" y="2532"/>
            <a:ext cx="25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34" name="公式" r:id="rId9" imgW="177646" imgH="190335" progId="Equation.3">
                    <p:embed/>
                  </p:oleObj>
                </mc:Choice>
                <mc:Fallback>
                  <p:oleObj name="公式" r:id="rId9" imgW="177646" imgH="190335" progId="Equation.3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6" y="2532"/>
                          <a:ext cx="254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3BB4E4-3791-4224-9574-A4ABFC04E3E8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800" b="0" smtClean="0"/>
          </a:p>
        </p:txBody>
      </p:sp>
      <p:sp>
        <p:nvSpPr>
          <p:cNvPr id="1064962" name="Rectangle 2"/>
          <p:cNvSpPr>
            <a:spLocks noChangeArrowheads="1"/>
          </p:cNvSpPr>
          <p:nvPr/>
        </p:nvSpPr>
        <p:spPr bwMode="auto">
          <a:xfrm>
            <a:off x="3124200" y="3124200"/>
            <a:ext cx="838200" cy="457200"/>
          </a:xfrm>
          <a:prstGeom prst="rect">
            <a:avLst/>
          </a:prstGeom>
          <a:solidFill>
            <a:srgbClr val="FFE1FF"/>
          </a:solidFill>
          <a:ln w="9525">
            <a:solidFill>
              <a:srgbClr val="FF33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1143000" y="609600"/>
            <a:ext cx="6858000" cy="2362200"/>
            <a:chOff x="720" y="384"/>
            <a:chExt cx="4320" cy="1488"/>
          </a:xfrm>
        </p:grpSpPr>
        <p:sp>
          <p:nvSpPr>
            <p:cNvPr id="25627" name="Rectangle 4"/>
            <p:cNvSpPr>
              <a:spLocks noChangeArrowheads="1"/>
            </p:cNvSpPr>
            <p:nvPr/>
          </p:nvSpPr>
          <p:spPr bwMode="auto">
            <a:xfrm>
              <a:off x="720" y="384"/>
              <a:ext cx="4320" cy="14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628" name="Text Box 5"/>
            <p:cNvSpPr txBox="1">
              <a:spLocks noChangeArrowheads="1"/>
            </p:cNvSpPr>
            <p:nvPr/>
          </p:nvSpPr>
          <p:spPr bwMode="auto">
            <a:xfrm>
              <a:off x="1813" y="1017"/>
              <a:ext cx="5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0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5629" name="Text Box 6"/>
            <p:cNvSpPr txBox="1">
              <a:spLocks noChangeArrowheads="1"/>
            </p:cNvSpPr>
            <p:nvPr/>
          </p:nvSpPr>
          <p:spPr bwMode="auto">
            <a:xfrm>
              <a:off x="2028" y="1017"/>
              <a:ext cx="5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0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5630" name="Line 7"/>
            <p:cNvSpPr>
              <a:spLocks noChangeShapeType="1"/>
            </p:cNvSpPr>
            <p:nvPr/>
          </p:nvSpPr>
          <p:spPr bwMode="auto">
            <a:xfrm>
              <a:off x="3216" y="1104"/>
              <a:ext cx="1" cy="6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1" name="Line 8"/>
            <p:cNvSpPr>
              <a:spLocks noChangeShapeType="1"/>
            </p:cNvSpPr>
            <p:nvPr/>
          </p:nvSpPr>
          <p:spPr bwMode="auto">
            <a:xfrm flipH="1">
              <a:off x="2064" y="1104"/>
              <a:ext cx="0" cy="6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2" name="Line 9"/>
            <p:cNvSpPr>
              <a:spLocks noChangeShapeType="1"/>
            </p:cNvSpPr>
            <p:nvPr/>
          </p:nvSpPr>
          <p:spPr bwMode="auto">
            <a:xfrm>
              <a:off x="1343" y="680"/>
              <a:ext cx="1" cy="4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5633" name="Object 10"/>
            <p:cNvGraphicFramePr>
              <a:graphicFrameLocks noChangeAspect="1"/>
            </p:cNvGraphicFramePr>
            <p:nvPr/>
          </p:nvGraphicFramePr>
          <p:xfrm>
            <a:off x="1152" y="1056"/>
            <a:ext cx="326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70" name="Equation" r:id="rId3" imgW="152268" imgH="215713" progId="Equation.3">
                    <p:embed/>
                  </p:oleObj>
                </mc:Choice>
                <mc:Fallback>
                  <p:oleObj name="Equation" r:id="rId3" imgW="152268" imgH="215713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056"/>
                          <a:ext cx="326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634" name="Group 11"/>
            <p:cNvGrpSpPr>
              <a:grpSpLocks/>
            </p:cNvGrpSpPr>
            <p:nvPr/>
          </p:nvGrpSpPr>
          <p:grpSpPr bwMode="auto">
            <a:xfrm>
              <a:off x="2064" y="1567"/>
              <a:ext cx="1152" cy="246"/>
              <a:chOff x="2064" y="1567"/>
              <a:chExt cx="1152" cy="246"/>
            </a:xfrm>
          </p:grpSpPr>
          <p:graphicFrame>
            <p:nvGraphicFramePr>
              <p:cNvPr id="25715" name="Object 12"/>
              <p:cNvGraphicFramePr>
                <a:graphicFrameLocks noChangeAspect="1"/>
              </p:cNvGraphicFramePr>
              <p:nvPr/>
            </p:nvGraphicFramePr>
            <p:xfrm>
              <a:off x="2483" y="1567"/>
              <a:ext cx="301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971" name="公式" r:id="rId5" imgW="177646" imgH="190335" progId="Equation.3">
                      <p:embed/>
                    </p:oleObj>
                  </mc:Choice>
                  <mc:Fallback>
                    <p:oleObj name="公式" r:id="rId5" imgW="177646" imgH="190335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3" y="1567"/>
                            <a:ext cx="301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716" name="Line 13"/>
              <p:cNvSpPr>
                <a:spLocks noChangeShapeType="1"/>
              </p:cNvSpPr>
              <p:nvPr/>
            </p:nvSpPr>
            <p:spPr bwMode="auto">
              <a:xfrm>
                <a:off x="2801" y="1672"/>
                <a:ext cx="415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717" name="Line 14"/>
              <p:cNvSpPr>
                <a:spLocks noChangeShapeType="1"/>
              </p:cNvSpPr>
              <p:nvPr/>
            </p:nvSpPr>
            <p:spPr bwMode="auto">
              <a:xfrm flipH="1">
                <a:off x="2064" y="1672"/>
                <a:ext cx="415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5635" name="Line 15"/>
            <p:cNvSpPr>
              <a:spLocks noChangeShapeType="1"/>
            </p:cNvSpPr>
            <p:nvPr/>
          </p:nvSpPr>
          <p:spPr bwMode="auto">
            <a:xfrm>
              <a:off x="4368" y="680"/>
              <a:ext cx="1" cy="4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5636" name="Object 16"/>
            <p:cNvGraphicFramePr>
              <a:graphicFrameLocks noChangeAspect="1"/>
            </p:cNvGraphicFramePr>
            <p:nvPr/>
          </p:nvGraphicFramePr>
          <p:xfrm>
            <a:off x="4244" y="1008"/>
            <a:ext cx="364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72" name="Equation" r:id="rId7" imgW="164885" imgH="215619" progId="Equation.3">
                    <p:embed/>
                  </p:oleObj>
                </mc:Choice>
                <mc:Fallback>
                  <p:oleObj name="Equation" r:id="rId7" imgW="164885" imgH="215619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4" y="1008"/>
                          <a:ext cx="364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637" name="Group 17"/>
            <p:cNvGrpSpPr>
              <a:grpSpLocks/>
            </p:cNvGrpSpPr>
            <p:nvPr/>
          </p:nvGrpSpPr>
          <p:grpSpPr bwMode="auto">
            <a:xfrm>
              <a:off x="1343" y="528"/>
              <a:ext cx="3075" cy="164"/>
              <a:chOff x="1343" y="528"/>
              <a:chExt cx="3075" cy="164"/>
            </a:xfrm>
          </p:grpSpPr>
          <p:grpSp>
            <p:nvGrpSpPr>
              <p:cNvPr id="25670" name="Group 18"/>
              <p:cNvGrpSpPr>
                <a:grpSpLocks/>
              </p:cNvGrpSpPr>
              <p:nvPr/>
            </p:nvGrpSpPr>
            <p:grpSpPr bwMode="auto">
              <a:xfrm>
                <a:off x="1556" y="528"/>
                <a:ext cx="200" cy="164"/>
                <a:chOff x="1200" y="2304"/>
                <a:chExt cx="144" cy="144"/>
              </a:xfrm>
            </p:grpSpPr>
            <p:sp>
              <p:nvSpPr>
                <p:cNvPr id="25713" name="Oval 19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5714" name="Oval 20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5671" name="Group 21"/>
              <p:cNvGrpSpPr>
                <a:grpSpLocks/>
              </p:cNvGrpSpPr>
              <p:nvPr/>
            </p:nvGrpSpPr>
            <p:grpSpPr bwMode="auto">
              <a:xfrm>
                <a:off x="1743" y="528"/>
                <a:ext cx="201" cy="164"/>
                <a:chOff x="1200" y="2304"/>
                <a:chExt cx="144" cy="144"/>
              </a:xfrm>
            </p:grpSpPr>
            <p:sp>
              <p:nvSpPr>
                <p:cNvPr id="25711" name="Oval 22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5712" name="Oval 23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5672" name="Group 24"/>
              <p:cNvGrpSpPr>
                <a:grpSpLocks/>
              </p:cNvGrpSpPr>
              <p:nvPr/>
            </p:nvGrpSpPr>
            <p:grpSpPr bwMode="auto">
              <a:xfrm>
                <a:off x="2156" y="528"/>
                <a:ext cx="198" cy="164"/>
                <a:chOff x="1200" y="2304"/>
                <a:chExt cx="144" cy="144"/>
              </a:xfrm>
            </p:grpSpPr>
            <p:sp>
              <p:nvSpPr>
                <p:cNvPr id="25709" name="Oval 25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5710" name="Oval 26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5673" name="Group 27"/>
              <p:cNvGrpSpPr>
                <a:grpSpLocks/>
              </p:cNvGrpSpPr>
              <p:nvPr/>
            </p:nvGrpSpPr>
            <p:grpSpPr bwMode="auto">
              <a:xfrm>
                <a:off x="1951" y="528"/>
                <a:ext cx="198" cy="164"/>
                <a:chOff x="1200" y="2304"/>
                <a:chExt cx="144" cy="144"/>
              </a:xfrm>
            </p:grpSpPr>
            <p:sp>
              <p:nvSpPr>
                <p:cNvPr id="25707" name="Oval 28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5708" name="Oval 29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5674" name="Group 30"/>
              <p:cNvGrpSpPr>
                <a:grpSpLocks/>
              </p:cNvGrpSpPr>
              <p:nvPr/>
            </p:nvGrpSpPr>
            <p:grpSpPr bwMode="auto">
              <a:xfrm>
                <a:off x="2361" y="528"/>
                <a:ext cx="201" cy="164"/>
                <a:chOff x="1200" y="2304"/>
                <a:chExt cx="144" cy="144"/>
              </a:xfrm>
            </p:grpSpPr>
            <p:sp>
              <p:nvSpPr>
                <p:cNvPr id="25705" name="Oval 31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5706" name="Oval 32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5675" name="Group 33"/>
              <p:cNvGrpSpPr>
                <a:grpSpLocks/>
              </p:cNvGrpSpPr>
              <p:nvPr/>
            </p:nvGrpSpPr>
            <p:grpSpPr bwMode="auto">
              <a:xfrm>
                <a:off x="2569" y="528"/>
                <a:ext cx="198" cy="164"/>
                <a:chOff x="1200" y="2304"/>
                <a:chExt cx="144" cy="144"/>
              </a:xfrm>
            </p:grpSpPr>
            <p:sp>
              <p:nvSpPr>
                <p:cNvPr id="25703" name="Oval 34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5704" name="Oval 35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5676" name="Group 36"/>
              <p:cNvGrpSpPr>
                <a:grpSpLocks/>
              </p:cNvGrpSpPr>
              <p:nvPr/>
            </p:nvGrpSpPr>
            <p:grpSpPr bwMode="auto">
              <a:xfrm>
                <a:off x="2774" y="528"/>
                <a:ext cx="199" cy="164"/>
                <a:chOff x="1200" y="2304"/>
                <a:chExt cx="144" cy="144"/>
              </a:xfrm>
            </p:grpSpPr>
            <p:sp>
              <p:nvSpPr>
                <p:cNvPr id="25701" name="Oval 37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5702" name="Oval 38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5677" name="Group 39"/>
              <p:cNvGrpSpPr>
                <a:grpSpLocks/>
              </p:cNvGrpSpPr>
              <p:nvPr/>
            </p:nvGrpSpPr>
            <p:grpSpPr bwMode="auto">
              <a:xfrm>
                <a:off x="2980" y="528"/>
                <a:ext cx="200" cy="164"/>
                <a:chOff x="1200" y="2304"/>
                <a:chExt cx="144" cy="144"/>
              </a:xfrm>
            </p:grpSpPr>
            <p:sp>
              <p:nvSpPr>
                <p:cNvPr id="25699" name="Oval 40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5700" name="Oval 41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5678" name="Group 42"/>
              <p:cNvGrpSpPr>
                <a:grpSpLocks/>
              </p:cNvGrpSpPr>
              <p:nvPr/>
            </p:nvGrpSpPr>
            <p:grpSpPr bwMode="auto">
              <a:xfrm>
                <a:off x="3187" y="528"/>
                <a:ext cx="198" cy="164"/>
                <a:chOff x="1200" y="2304"/>
                <a:chExt cx="144" cy="144"/>
              </a:xfrm>
            </p:grpSpPr>
            <p:sp>
              <p:nvSpPr>
                <p:cNvPr id="25697" name="Oval 43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5698" name="Oval 44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5679" name="Group 45"/>
              <p:cNvGrpSpPr>
                <a:grpSpLocks/>
              </p:cNvGrpSpPr>
              <p:nvPr/>
            </p:nvGrpSpPr>
            <p:grpSpPr bwMode="auto">
              <a:xfrm>
                <a:off x="3392" y="528"/>
                <a:ext cx="199" cy="164"/>
                <a:chOff x="1200" y="2304"/>
                <a:chExt cx="144" cy="144"/>
              </a:xfrm>
            </p:grpSpPr>
            <p:sp>
              <p:nvSpPr>
                <p:cNvPr id="25695" name="Oval 46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5696" name="Oval 47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5680" name="Group 48"/>
              <p:cNvGrpSpPr>
                <a:grpSpLocks/>
              </p:cNvGrpSpPr>
              <p:nvPr/>
            </p:nvGrpSpPr>
            <p:grpSpPr bwMode="auto">
              <a:xfrm>
                <a:off x="3598" y="528"/>
                <a:ext cx="200" cy="164"/>
                <a:chOff x="1200" y="2304"/>
                <a:chExt cx="144" cy="144"/>
              </a:xfrm>
            </p:grpSpPr>
            <p:sp>
              <p:nvSpPr>
                <p:cNvPr id="25693" name="Oval 49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5694" name="Oval 50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5681" name="Group 51"/>
              <p:cNvGrpSpPr>
                <a:grpSpLocks/>
              </p:cNvGrpSpPr>
              <p:nvPr/>
            </p:nvGrpSpPr>
            <p:grpSpPr bwMode="auto">
              <a:xfrm>
                <a:off x="3805" y="528"/>
                <a:ext cx="199" cy="164"/>
                <a:chOff x="1200" y="2304"/>
                <a:chExt cx="144" cy="144"/>
              </a:xfrm>
            </p:grpSpPr>
            <p:sp>
              <p:nvSpPr>
                <p:cNvPr id="25691" name="Oval 52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5692" name="Oval 53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5682" name="Group 54"/>
              <p:cNvGrpSpPr>
                <a:grpSpLocks/>
              </p:cNvGrpSpPr>
              <p:nvPr/>
            </p:nvGrpSpPr>
            <p:grpSpPr bwMode="auto">
              <a:xfrm>
                <a:off x="1343" y="528"/>
                <a:ext cx="198" cy="164"/>
                <a:chOff x="1200" y="2304"/>
                <a:chExt cx="144" cy="144"/>
              </a:xfrm>
            </p:grpSpPr>
            <p:sp>
              <p:nvSpPr>
                <p:cNvPr id="25689" name="Oval 55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5690" name="Oval 56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5683" name="Group 57"/>
              <p:cNvGrpSpPr>
                <a:grpSpLocks/>
              </p:cNvGrpSpPr>
              <p:nvPr/>
            </p:nvGrpSpPr>
            <p:grpSpPr bwMode="auto">
              <a:xfrm>
                <a:off x="4017" y="528"/>
                <a:ext cx="199" cy="164"/>
                <a:chOff x="1200" y="2304"/>
                <a:chExt cx="144" cy="144"/>
              </a:xfrm>
            </p:grpSpPr>
            <p:sp>
              <p:nvSpPr>
                <p:cNvPr id="25687" name="Oval 58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5688" name="Oval 59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5684" name="Group 60"/>
              <p:cNvGrpSpPr>
                <a:grpSpLocks/>
              </p:cNvGrpSpPr>
              <p:nvPr/>
            </p:nvGrpSpPr>
            <p:grpSpPr bwMode="auto">
              <a:xfrm>
                <a:off x="4219" y="528"/>
                <a:ext cx="199" cy="164"/>
                <a:chOff x="1200" y="2304"/>
                <a:chExt cx="144" cy="144"/>
              </a:xfrm>
            </p:grpSpPr>
            <p:sp>
              <p:nvSpPr>
                <p:cNvPr id="25685" name="Oval 61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5686" name="Oval 62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</p:grpSp>
        <p:grpSp>
          <p:nvGrpSpPr>
            <p:cNvPr id="25638" name="Group 63"/>
            <p:cNvGrpSpPr>
              <a:grpSpLocks/>
            </p:cNvGrpSpPr>
            <p:nvPr/>
          </p:nvGrpSpPr>
          <p:grpSpPr bwMode="auto">
            <a:xfrm>
              <a:off x="1373" y="1344"/>
              <a:ext cx="3084" cy="288"/>
              <a:chOff x="1373" y="1344"/>
              <a:chExt cx="3084" cy="288"/>
            </a:xfrm>
          </p:grpSpPr>
          <p:sp>
            <p:nvSpPr>
              <p:cNvPr id="25640" name="Oval 64"/>
              <p:cNvSpPr>
                <a:spLocks noChangeArrowheads="1"/>
              </p:cNvSpPr>
              <p:nvPr/>
            </p:nvSpPr>
            <p:spPr bwMode="auto">
              <a:xfrm>
                <a:off x="1392" y="1396"/>
                <a:ext cx="199" cy="165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5641" name="Oval 65"/>
              <p:cNvSpPr>
                <a:spLocks noChangeArrowheads="1"/>
              </p:cNvSpPr>
              <p:nvPr/>
            </p:nvSpPr>
            <p:spPr bwMode="auto">
              <a:xfrm>
                <a:off x="1575" y="1398"/>
                <a:ext cx="201" cy="16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5642" name="Text Box 66"/>
              <p:cNvSpPr txBox="1">
                <a:spLocks noChangeArrowheads="1"/>
              </p:cNvSpPr>
              <p:nvPr/>
            </p:nvSpPr>
            <p:spPr bwMode="auto">
              <a:xfrm>
                <a:off x="1535" y="134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43" name="Oval 67"/>
              <p:cNvSpPr>
                <a:spLocks noChangeArrowheads="1"/>
              </p:cNvSpPr>
              <p:nvPr/>
            </p:nvSpPr>
            <p:spPr bwMode="auto">
              <a:xfrm>
                <a:off x="1782" y="1398"/>
                <a:ext cx="199" cy="16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5644" name="Text Box 68"/>
              <p:cNvSpPr txBox="1">
                <a:spLocks noChangeArrowheads="1"/>
              </p:cNvSpPr>
              <p:nvPr/>
            </p:nvSpPr>
            <p:spPr bwMode="auto">
              <a:xfrm>
                <a:off x="1743" y="134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45" name="Oval 69"/>
              <p:cNvSpPr>
                <a:spLocks noChangeArrowheads="1"/>
              </p:cNvSpPr>
              <p:nvPr/>
            </p:nvSpPr>
            <p:spPr bwMode="auto">
              <a:xfrm>
                <a:off x="1987" y="1398"/>
                <a:ext cx="201" cy="16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5646" name="Text Box 70"/>
              <p:cNvSpPr txBox="1">
                <a:spLocks noChangeArrowheads="1"/>
              </p:cNvSpPr>
              <p:nvPr/>
            </p:nvSpPr>
            <p:spPr bwMode="auto">
              <a:xfrm>
                <a:off x="1948" y="134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47" name="Oval 71"/>
              <p:cNvSpPr>
                <a:spLocks noChangeArrowheads="1"/>
              </p:cNvSpPr>
              <p:nvPr/>
            </p:nvSpPr>
            <p:spPr bwMode="auto">
              <a:xfrm>
                <a:off x="2605" y="1398"/>
                <a:ext cx="201" cy="16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5648" name="Text Box 72"/>
              <p:cNvSpPr txBox="1">
                <a:spLocks noChangeArrowheads="1"/>
              </p:cNvSpPr>
              <p:nvPr/>
            </p:nvSpPr>
            <p:spPr bwMode="auto">
              <a:xfrm>
                <a:off x="2567" y="134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49" name="Oval 73"/>
              <p:cNvSpPr>
                <a:spLocks noChangeArrowheads="1"/>
              </p:cNvSpPr>
              <p:nvPr/>
            </p:nvSpPr>
            <p:spPr bwMode="auto">
              <a:xfrm>
                <a:off x="2400" y="1398"/>
                <a:ext cx="199" cy="16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5650" name="Text Box 74"/>
              <p:cNvSpPr txBox="1">
                <a:spLocks noChangeArrowheads="1"/>
              </p:cNvSpPr>
              <p:nvPr/>
            </p:nvSpPr>
            <p:spPr bwMode="auto">
              <a:xfrm>
                <a:off x="2361" y="134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51" name="Oval 75"/>
              <p:cNvSpPr>
                <a:spLocks noChangeArrowheads="1"/>
              </p:cNvSpPr>
              <p:nvPr/>
            </p:nvSpPr>
            <p:spPr bwMode="auto">
              <a:xfrm>
                <a:off x="2195" y="1398"/>
                <a:ext cx="199" cy="16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5652" name="Text Box 76"/>
              <p:cNvSpPr txBox="1">
                <a:spLocks noChangeArrowheads="1"/>
              </p:cNvSpPr>
              <p:nvPr/>
            </p:nvSpPr>
            <p:spPr bwMode="auto">
              <a:xfrm>
                <a:off x="2156" y="134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53" name="Oval 77"/>
              <p:cNvSpPr>
                <a:spLocks noChangeArrowheads="1"/>
              </p:cNvSpPr>
              <p:nvPr/>
            </p:nvSpPr>
            <p:spPr bwMode="auto">
              <a:xfrm>
                <a:off x="2813" y="1398"/>
                <a:ext cx="199" cy="16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5654" name="Text Box 78"/>
              <p:cNvSpPr txBox="1">
                <a:spLocks noChangeArrowheads="1"/>
              </p:cNvSpPr>
              <p:nvPr/>
            </p:nvSpPr>
            <p:spPr bwMode="auto">
              <a:xfrm>
                <a:off x="2774" y="134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55" name="Oval 79"/>
              <p:cNvSpPr>
                <a:spLocks noChangeArrowheads="1"/>
              </p:cNvSpPr>
              <p:nvPr/>
            </p:nvSpPr>
            <p:spPr bwMode="auto">
              <a:xfrm>
                <a:off x="3018" y="1398"/>
                <a:ext cx="201" cy="16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5656" name="Text Box 80"/>
              <p:cNvSpPr txBox="1">
                <a:spLocks noChangeArrowheads="1"/>
              </p:cNvSpPr>
              <p:nvPr/>
            </p:nvSpPr>
            <p:spPr bwMode="auto">
              <a:xfrm>
                <a:off x="2980" y="134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57" name="Oval 81"/>
              <p:cNvSpPr>
                <a:spLocks noChangeArrowheads="1"/>
              </p:cNvSpPr>
              <p:nvPr/>
            </p:nvSpPr>
            <p:spPr bwMode="auto">
              <a:xfrm>
                <a:off x="3226" y="1398"/>
                <a:ext cx="198" cy="16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5658" name="Text Box 82"/>
              <p:cNvSpPr txBox="1">
                <a:spLocks noChangeArrowheads="1"/>
              </p:cNvSpPr>
              <p:nvPr/>
            </p:nvSpPr>
            <p:spPr bwMode="auto">
              <a:xfrm>
                <a:off x="3187" y="134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59" name="Oval 83"/>
              <p:cNvSpPr>
                <a:spLocks noChangeArrowheads="1"/>
              </p:cNvSpPr>
              <p:nvPr/>
            </p:nvSpPr>
            <p:spPr bwMode="auto">
              <a:xfrm>
                <a:off x="3431" y="1398"/>
                <a:ext cx="201" cy="16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5660" name="Text Box 84"/>
              <p:cNvSpPr txBox="1">
                <a:spLocks noChangeArrowheads="1"/>
              </p:cNvSpPr>
              <p:nvPr/>
            </p:nvSpPr>
            <p:spPr bwMode="auto">
              <a:xfrm>
                <a:off x="3396" y="134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61" name="Oval 85"/>
              <p:cNvSpPr>
                <a:spLocks noChangeArrowheads="1"/>
              </p:cNvSpPr>
              <p:nvPr/>
            </p:nvSpPr>
            <p:spPr bwMode="auto">
              <a:xfrm>
                <a:off x="3637" y="1398"/>
                <a:ext cx="200" cy="16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5662" name="Text Box 86"/>
              <p:cNvSpPr txBox="1">
                <a:spLocks noChangeArrowheads="1"/>
              </p:cNvSpPr>
              <p:nvPr/>
            </p:nvSpPr>
            <p:spPr bwMode="auto">
              <a:xfrm>
                <a:off x="3598" y="134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63" name="Oval 87"/>
              <p:cNvSpPr>
                <a:spLocks noChangeArrowheads="1"/>
              </p:cNvSpPr>
              <p:nvPr/>
            </p:nvSpPr>
            <p:spPr bwMode="auto">
              <a:xfrm>
                <a:off x="3844" y="1398"/>
                <a:ext cx="199" cy="16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5664" name="Text Box 88"/>
              <p:cNvSpPr txBox="1">
                <a:spLocks noChangeArrowheads="1"/>
              </p:cNvSpPr>
              <p:nvPr/>
            </p:nvSpPr>
            <p:spPr bwMode="auto">
              <a:xfrm>
                <a:off x="3805" y="134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65" name="Text Box 89"/>
              <p:cNvSpPr txBox="1">
                <a:spLocks noChangeArrowheads="1"/>
              </p:cNvSpPr>
              <p:nvPr/>
            </p:nvSpPr>
            <p:spPr bwMode="auto">
              <a:xfrm>
                <a:off x="1373" y="134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66" name="Oval 90"/>
              <p:cNvSpPr>
                <a:spLocks noChangeArrowheads="1"/>
              </p:cNvSpPr>
              <p:nvPr/>
            </p:nvSpPr>
            <p:spPr bwMode="auto">
              <a:xfrm>
                <a:off x="4056" y="1398"/>
                <a:ext cx="199" cy="16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5667" name="Text Box 91"/>
              <p:cNvSpPr txBox="1">
                <a:spLocks noChangeArrowheads="1"/>
              </p:cNvSpPr>
              <p:nvPr/>
            </p:nvSpPr>
            <p:spPr bwMode="auto">
              <a:xfrm>
                <a:off x="4017" y="134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68" name="Oval 92"/>
              <p:cNvSpPr>
                <a:spLocks noChangeArrowheads="1"/>
              </p:cNvSpPr>
              <p:nvPr/>
            </p:nvSpPr>
            <p:spPr bwMode="auto">
              <a:xfrm>
                <a:off x="4258" y="1398"/>
                <a:ext cx="199" cy="16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5669" name="Text Box 93"/>
              <p:cNvSpPr txBox="1">
                <a:spLocks noChangeArrowheads="1"/>
              </p:cNvSpPr>
              <p:nvPr/>
            </p:nvSpPr>
            <p:spPr bwMode="auto">
              <a:xfrm>
                <a:off x="4219" y="134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5639" name="Rectangle 94"/>
            <p:cNvSpPr>
              <a:spLocks noChangeArrowheads="1"/>
            </p:cNvSpPr>
            <p:nvPr/>
          </p:nvSpPr>
          <p:spPr bwMode="auto">
            <a:xfrm>
              <a:off x="3216" y="480"/>
              <a:ext cx="144" cy="1152"/>
            </a:xfrm>
            <a:prstGeom prst="rect">
              <a:avLst/>
            </a:prstGeom>
            <a:solidFill>
              <a:srgbClr val="66CCFF">
                <a:alpha val="50195"/>
              </a:srgbClr>
            </a:solidFill>
            <a:ln w="19050">
              <a:solidFill>
                <a:srgbClr val="0000FF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aphicFrame>
        <p:nvGraphicFramePr>
          <p:cNvPr id="1065055" name="Object 95"/>
          <p:cNvGraphicFramePr>
            <a:graphicFrameLocks noChangeAspect="1"/>
          </p:cNvGraphicFramePr>
          <p:nvPr/>
        </p:nvGraphicFramePr>
        <p:xfrm>
          <a:off x="685800" y="3048000"/>
          <a:ext cx="3733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73" name="Equation" r:id="rId9" imgW="1282700" imgH="482600" progId="Equation.3">
                  <p:embed/>
                </p:oleObj>
              </mc:Choice>
              <mc:Fallback>
                <p:oleObj name="Equation" r:id="rId9" imgW="1282700" imgH="482600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48000"/>
                        <a:ext cx="37338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56" name="Object 96"/>
          <p:cNvGraphicFramePr>
            <a:graphicFrameLocks noChangeAspect="1"/>
          </p:cNvGraphicFramePr>
          <p:nvPr/>
        </p:nvGraphicFramePr>
        <p:xfrm>
          <a:off x="5791200" y="3124200"/>
          <a:ext cx="21336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74" name="Equation" r:id="rId11" imgW="660113" imgH="203112" progId="Equation.3">
                  <p:embed/>
                </p:oleObj>
              </mc:Choice>
              <mc:Fallback>
                <p:oleObj name="Equation" r:id="rId11" imgW="660113" imgH="203112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124200"/>
                        <a:ext cx="21336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57" name="Object 97"/>
          <p:cNvGraphicFramePr>
            <a:graphicFrameLocks noChangeAspect="1"/>
          </p:cNvGraphicFramePr>
          <p:nvPr/>
        </p:nvGraphicFramePr>
        <p:xfrm>
          <a:off x="5867400" y="4568825"/>
          <a:ext cx="27432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75" name="Equation" r:id="rId13" imgW="1231366" imgH="228501" progId="Equation.3">
                  <p:embed/>
                </p:oleObj>
              </mc:Choice>
              <mc:Fallback>
                <p:oleObj name="Equation" r:id="rId13" imgW="1231366" imgH="228501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568825"/>
                        <a:ext cx="27432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58" name="Object 98"/>
          <p:cNvGraphicFramePr>
            <a:graphicFrameLocks noChangeAspect="1"/>
          </p:cNvGraphicFramePr>
          <p:nvPr/>
        </p:nvGraphicFramePr>
        <p:xfrm>
          <a:off x="228600" y="4191000"/>
          <a:ext cx="525780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76" name="Equation" r:id="rId15" imgW="1943100" imgH="482600" progId="Equation.3">
                  <p:embed/>
                </p:oleObj>
              </mc:Choice>
              <mc:Fallback>
                <p:oleObj name="Equation" r:id="rId15" imgW="1943100" imgH="482600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91000"/>
                        <a:ext cx="5257800" cy="123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59" name="Object 99"/>
          <p:cNvGraphicFramePr>
            <a:graphicFrameLocks noChangeAspect="1"/>
          </p:cNvGraphicFramePr>
          <p:nvPr/>
        </p:nvGraphicFramePr>
        <p:xfrm>
          <a:off x="5486400" y="3733800"/>
          <a:ext cx="29718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77" name="Equation" r:id="rId17" imgW="1104900" imgH="228600" progId="Equation.3">
                  <p:embed/>
                </p:oleObj>
              </mc:Choice>
              <mc:Fallback>
                <p:oleObj name="Equation" r:id="rId17" imgW="1104900" imgH="228600" progId="Equation.3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733800"/>
                        <a:ext cx="29718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60" name="Object 100"/>
          <p:cNvGraphicFramePr>
            <a:graphicFrameLocks noChangeAspect="1"/>
          </p:cNvGraphicFramePr>
          <p:nvPr/>
        </p:nvGraphicFramePr>
        <p:xfrm>
          <a:off x="5334000" y="5486400"/>
          <a:ext cx="3276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78" name="Equation" r:id="rId19" imgW="1345616" imgH="393529" progId="Equation.3">
                  <p:embed/>
                </p:oleObj>
              </mc:Choice>
              <mc:Fallback>
                <p:oleObj name="Equation" r:id="rId19" imgW="1345616" imgH="393529" progId="Equation.3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486400"/>
                        <a:ext cx="3276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61" name="Object 101"/>
          <p:cNvGraphicFramePr>
            <a:graphicFrameLocks noChangeAspect="1"/>
          </p:cNvGraphicFramePr>
          <p:nvPr/>
        </p:nvGraphicFramePr>
        <p:xfrm>
          <a:off x="715963" y="5410200"/>
          <a:ext cx="469423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79" name="公式" r:id="rId21" imgW="1637589" imgH="444307" progId="Equation.3">
                  <p:embed/>
                </p:oleObj>
              </mc:Choice>
              <mc:Fallback>
                <p:oleObj name="公式" r:id="rId21" imgW="1637589" imgH="444307" progId="Equation.3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5410200"/>
                        <a:ext cx="4694237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102"/>
          <p:cNvGrpSpPr>
            <a:grpSpLocks/>
          </p:cNvGrpSpPr>
          <p:nvPr/>
        </p:nvGrpSpPr>
        <p:grpSpPr bwMode="auto">
          <a:xfrm>
            <a:off x="3276600" y="1066800"/>
            <a:ext cx="1844675" cy="682625"/>
            <a:chOff x="2064" y="672"/>
            <a:chExt cx="1162" cy="430"/>
          </a:xfrm>
        </p:grpSpPr>
        <p:sp>
          <p:nvSpPr>
            <p:cNvPr id="25623" name="Arc 103"/>
            <p:cNvSpPr>
              <a:spLocks/>
            </p:cNvSpPr>
            <p:nvPr/>
          </p:nvSpPr>
          <p:spPr bwMode="auto">
            <a:xfrm>
              <a:off x="2853" y="818"/>
              <a:ext cx="68" cy="2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893" y="0"/>
                    <a:pt x="21548" y="9614"/>
                    <a:pt x="21599" y="21507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893" y="0"/>
                    <a:pt x="21548" y="9614"/>
                    <a:pt x="21599" y="2150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624" name="Group 104"/>
            <p:cNvGrpSpPr>
              <a:grpSpLocks/>
            </p:cNvGrpSpPr>
            <p:nvPr/>
          </p:nvGrpSpPr>
          <p:grpSpPr bwMode="auto">
            <a:xfrm>
              <a:off x="2064" y="672"/>
              <a:ext cx="1162" cy="426"/>
              <a:chOff x="2064" y="672"/>
              <a:chExt cx="1162" cy="426"/>
            </a:xfrm>
          </p:grpSpPr>
          <p:sp>
            <p:nvSpPr>
              <p:cNvPr id="25625" name="Line 105"/>
              <p:cNvSpPr>
                <a:spLocks noChangeShapeType="1"/>
              </p:cNvSpPr>
              <p:nvPr/>
            </p:nvSpPr>
            <p:spPr bwMode="auto">
              <a:xfrm flipV="1">
                <a:off x="2064" y="672"/>
                <a:ext cx="1162" cy="426"/>
              </a:xfrm>
              <a:prstGeom prst="line">
                <a:avLst/>
              </a:prstGeom>
              <a:noFill/>
              <a:ln w="28575">
                <a:solidFill>
                  <a:srgbClr val="66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25626" name="Object 106"/>
              <p:cNvGraphicFramePr>
                <a:graphicFrameLocks noChangeAspect="1"/>
              </p:cNvGraphicFramePr>
              <p:nvPr/>
            </p:nvGraphicFramePr>
            <p:xfrm>
              <a:off x="2928" y="768"/>
              <a:ext cx="271" cy="2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980" name="Equation" r:id="rId23" imgW="152268" imgH="203024" progId="Equation.3">
                      <p:embed/>
                    </p:oleObj>
                  </mc:Choice>
                  <mc:Fallback>
                    <p:oleObj name="Equation" r:id="rId23" imgW="152268" imgH="203024" progId="Equation.3">
                      <p:embed/>
                      <p:pic>
                        <p:nvPicPr>
                          <p:cNvPr id="0" name="Object 1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" y="768"/>
                            <a:ext cx="271" cy="2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3" name="Group 107"/>
          <p:cNvGrpSpPr>
            <a:grpSpLocks/>
          </p:cNvGrpSpPr>
          <p:nvPr/>
        </p:nvGrpSpPr>
        <p:grpSpPr bwMode="auto">
          <a:xfrm>
            <a:off x="3265488" y="1066800"/>
            <a:ext cx="3668712" cy="1166813"/>
            <a:chOff x="2057" y="672"/>
            <a:chExt cx="2311" cy="735"/>
          </a:xfrm>
        </p:grpSpPr>
        <p:sp>
          <p:nvSpPr>
            <p:cNvPr id="25620" name="Line 108"/>
            <p:cNvSpPr>
              <a:spLocks noChangeShapeType="1"/>
            </p:cNvSpPr>
            <p:nvPr/>
          </p:nvSpPr>
          <p:spPr bwMode="auto">
            <a:xfrm flipV="1">
              <a:off x="2057" y="672"/>
              <a:ext cx="2311" cy="42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1" name="Arc 109"/>
            <p:cNvSpPr>
              <a:spLocks/>
            </p:cNvSpPr>
            <p:nvPr/>
          </p:nvSpPr>
          <p:spPr bwMode="auto">
            <a:xfrm>
              <a:off x="2574" y="1013"/>
              <a:ext cx="50" cy="117"/>
            </a:xfrm>
            <a:custGeom>
              <a:avLst/>
              <a:gdLst>
                <a:gd name="T0" fmla="*/ 0 w 20593"/>
                <a:gd name="T1" fmla="*/ 0 h 21600"/>
                <a:gd name="T2" fmla="*/ 0 w 20593"/>
                <a:gd name="T3" fmla="*/ 0 h 21600"/>
                <a:gd name="T4" fmla="*/ 0 w 20593"/>
                <a:gd name="T5" fmla="*/ 0 h 21600"/>
                <a:gd name="T6" fmla="*/ 0 60000 65536"/>
                <a:gd name="T7" fmla="*/ 0 60000 65536"/>
                <a:gd name="T8" fmla="*/ 0 60000 65536"/>
                <a:gd name="T9" fmla="*/ 0 w 20593"/>
                <a:gd name="T10" fmla="*/ 0 h 21600"/>
                <a:gd name="T11" fmla="*/ 20593 w 205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593" h="21600" fill="none" extrusionOk="0">
                  <a:moveTo>
                    <a:pt x="-1" y="0"/>
                  </a:moveTo>
                  <a:cubicBezTo>
                    <a:pt x="9418" y="0"/>
                    <a:pt x="17751" y="6103"/>
                    <a:pt x="20593" y="15082"/>
                  </a:cubicBezTo>
                </a:path>
                <a:path w="20593" h="21600" stroke="0" extrusionOk="0">
                  <a:moveTo>
                    <a:pt x="-1" y="0"/>
                  </a:moveTo>
                  <a:cubicBezTo>
                    <a:pt x="9418" y="0"/>
                    <a:pt x="17751" y="6103"/>
                    <a:pt x="20593" y="1508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22" name="Object 110"/>
            <p:cNvGraphicFramePr>
              <a:graphicFrameLocks noChangeAspect="1"/>
            </p:cNvGraphicFramePr>
            <p:nvPr/>
          </p:nvGraphicFramePr>
          <p:xfrm>
            <a:off x="2496" y="1104"/>
            <a:ext cx="361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81" name="Equation" r:id="rId25" imgW="190335" imgH="215713" progId="Equation.3">
                    <p:embed/>
                  </p:oleObj>
                </mc:Choice>
                <mc:Fallback>
                  <p:oleObj name="Equation" r:id="rId25" imgW="190335" imgH="215713" progId="Equation.3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104"/>
                          <a:ext cx="361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111"/>
          <p:cNvGrpSpPr>
            <a:grpSpLocks/>
          </p:cNvGrpSpPr>
          <p:nvPr/>
        </p:nvGrpSpPr>
        <p:grpSpPr bwMode="auto">
          <a:xfrm>
            <a:off x="2209800" y="1066800"/>
            <a:ext cx="1573213" cy="681038"/>
            <a:chOff x="1392" y="672"/>
            <a:chExt cx="991" cy="429"/>
          </a:xfrm>
        </p:grpSpPr>
        <p:sp>
          <p:nvSpPr>
            <p:cNvPr id="25617" name="Line 112"/>
            <p:cNvSpPr>
              <a:spLocks noChangeShapeType="1"/>
            </p:cNvSpPr>
            <p:nvPr/>
          </p:nvSpPr>
          <p:spPr bwMode="auto">
            <a:xfrm flipH="1" flipV="1">
              <a:off x="1392" y="672"/>
              <a:ext cx="689" cy="426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8" name="Arc 113"/>
            <p:cNvSpPr>
              <a:spLocks/>
            </p:cNvSpPr>
            <p:nvPr/>
          </p:nvSpPr>
          <p:spPr bwMode="auto">
            <a:xfrm>
              <a:off x="1924" y="996"/>
              <a:ext cx="457" cy="105"/>
            </a:xfrm>
            <a:custGeom>
              <a:avLst/>
              <a:gdLst>
                <a:gd name="T0" fmla="*/ 0 w 23764"/>
                <a:gd name="T1" fmla="*/ 0 h 21600"/>
                <a:gd name="T2" fmla="*/ 0 w 23764"/>
                <a:gd name="T3" fmla="*/ 0 h 21600"/>
                <a:gd name="T4" fmla="*/ 0 w 23764"/>
                <a:gd name="T5" fmla="*/ 0 h 21600"/>
                <a:gd name="T6" fmla="*/ 0 60000 65536"/>
                <a:gd name="T7" fmla="*/ 0 60000 65536"/>
                <a:gd name="T8" fmla="*/ 0 60000 65536"/>
                <a:gd name="T9" fmla="*/ 0 w 23764"/>
                <a:gd name="T10" fmla="*/ 0 h 21600"/>
                <a:gd name="T11" fmla="*/ 23764 w 237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764" h="21600" fill="none" extrusionOk="0">
                  <a:moveTo>
                    <a:pt x="-1" y="108"/>
                  </a:moveTo>
                  <a:cubicBezTo>
                    <a:pt x="719" y="36"/>
                    <a:pt x="1441" y="-1"/>
                    <a:pt x="2164" y="0"/>
                  </a:cubicBezTo>
                  <a:cubicBezTo>
                    <a:pt x="14093" y="0"/>
                    <a:pt x="23764" y="9670"/>
                    <a:pt x="23764" y="21600"/>
                  </a:cubicBezTo>
                </a:path>
                <a:path w="23764" h="21600" stroke="0" extrusionOk="0">
                  <a:moveTo>
                    <a:pt x="-1" y="108"/>
                  </a:moveTo>
                  <a:cubicBezTo>
                    <a:pt x="719" y="36"/>
                    <a:pt x="1441" y="-1"/>
                    <a:pt x="2164" y="0"/>
                  </a:cubicBezTo>
                  <a:cubicBezTo>
                    <a:pt x="14093" y="0"/>
                    <a:pt x="23764" y="9670"/>
                    <a:pt x="23764" y="21600"/>
                  </a:cubicBezTo>
                  <a:lnTo>
                    <a:pt x="2164" y="21600"/>
                  </a:lnTo>
                  <a:lnTo>
                    <a:pt x="-1" y="108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19" name="Object 114"/>
            <p:cNvGraphicFramePr>
              <a:graphicFrameLocks noChangeAspect="1"/>
            </p:cNvGraphicFramePr>
            <p:nvPr/>
          </p:nvGraphicFramePr>
          <p:xfrm>
            <a:off x="2033" y="720"/>
            <a:ext cx="35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82" name="Equation" r:id="rId27" imgW="177569" imgH="215619" progId="Equation.3">
                    <p:embed/>
                  </p:oleObj>
                </mc:Choice>
                <mc:Fallback>
                  <p:oleObj name="Equation" r:id="rId27" imgW="177569" imgH="215619" progId="Equation.3">
                    <p:embed/>
                    <p:pic>
                      <p:nvPicPr>
                        <p:cNvPr id="0" name="Object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3" y="720"/>
                          <a:ext cx="35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15" name="Line 115"/>
          <p:cNvSpPr>
            <a:spLocks noChangeShapeType="1"/>
          </p:cNvSpPr>
          <p:nvPr/>
        </p:nvSpPr>
        <p:spPr bwMode="auto">
          <a:xfrm>
            <a:off x="1676400" y="17526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616" name="Object 80"/>
          <p:cNvGraphicFramePr>
            <a:graphicFrameLocks noChangeAspect="1"/>
          </p:cNvGraphicFramePr>
          <p:nvPr/>
        </p:nvGraphicFramePr>
        <p:xfrm>
          <a:off x="5105400" y="2514600"/>
          <a:ext cx="5334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83" name="Equation" r:id="rId29" imgW="190335" imgH="177646" progId="Equation.3">
                  <p:embed/>
                </p:oleObj>
              </mc:Choice>
              <mc:Fallback>
                <p:oleObj name="Equation" r:id="rId29" imgW="190335" imgH="177646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514600"/>
                        <a:ext cx="5334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6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06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6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6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6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6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6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6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9F0D38-6BDA-4345-BD62-B55A01235899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800" b="0" smtClean="0"/>
          </a:p>
        </p:txBody>
      </p:sp>
      <p:graphicFrame>
        <p:nvGraphicFramePr>
          <p:cNvPr id="26627" name="Object 2"/>
          <p:cNvGraphicFramePr>
            <a:graphicFrameLocks noChangeAspect="1"/>
          </p:cNvGraphicFramePr>
          <p:nvPr/>
        </p:nvGraphicFramePr>
        <p:xfrm>
          <a:off x="3657600" y="912813"/>
          <a:ext cx="419100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0" name="Equation" r:id="rId3" imgW="1612900" imgH="393700" progId="Equation.3">
                  <p:embed/>
                </p:oleObj>
              </mc:Choice>
              <mc:Fallback>
                <p:oleObj name="Equation" r:id="rId3" imgW="16129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912813"/>
                        <a:ext cx="4191000" cy="105568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28" name="Group 3"/>
          <p:cNvGrpSpPr>
            <a:grpSpLocks/>
          </p:cNvGrpSpPr>
          <p:nvPr/>
        </p:nvGrpSpPr>
        <p:grpSpPr bwMode="auto">
          <a:xfrm>
            <a:off x="609600" y="912813"/>
            <a:ext cx="1600200" cy="914400"/>
            <a:chOff x="242" y="1392"/>
            <a:chExt cx="430" cy="864"/>
          </a:xfrm>
        </p:grpSpPr>
        <p:sp>
          <p:nvSpPr>
            <p:cNvPr id="26640" name="AutoShape 4"/>
            <p:cNvSpPr>
              <a:spLocks noChangeArrowheads="1"/>
            </p:cNvSpPr>
            <p:nvPr/>
          </p:nvSpPr>
          <p:spPr bwMode="auto">
            <a:xfrm>
              <a:off x="242" y="1392"/>
              <a:ext cx="430" cy="864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3500000" algn="ctr" rotWithShape="0">
                <a:srgbClr val="009900"/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41" name="Text Box 5"/>
            <p:cNvSpPr txBox="1">
              <a:spLocks noChangeArrowheads="1"/>
            </p:cNvSpPr>
            <p:nvPr/>
          </p:nvSpPr>
          <p:spPr bwMode="auto">
            <a:xfrm>
              <a:off x="266" y="1523"/>
              <a:ext cx="406" cy="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CC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>
                  <a:solidFill>
                    <a:srgbClr val="CC0000"/>
                  </a:solidFill>
                  <a:latin typeface="Times New Roman" panose="02020603050405020304" pitchFamily="18" charset="0"/>
                </a:rPr>
                <a:t>讨  论</a:t>
              </a:r>
            </a:p>
          </p:txBody>
        </p:sp>
      </p:grpSp>
      <p:sp>
        <p:nvSpPr>
          <p:cNvPr id="1065990" name="Text Box 6"/>
          <p:cNvSpPr txBox="1">
            <a:spLocks noChangeArrowheads="1"/>
          </p:cNvSpPr>
          <p:nvPr/>
        </p:nvSpPr>
        <p:spPr bwMode="auto">
          <a:xfrm>
            <a:off x="747713" y="2146300"/>
            <a:ext cx="5881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800" i="1">
                <a:solidFill>
                  <a:srgbClr val="1C1C1C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rPr>
              <a:t>点位于管内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轴线中点</a:t>
            </a:r>
          </a:p>
        </p:txBody>
      </p:sp>
      <p:graphicFrame>
        <p:nvGraphicFramePr>
          <p:cNvPr id="1065992" name="Object 8"/>
          <p:cNvGraphicFramePr>
            <a:graphicFrameLocks noChangeAspect="1"/>
          </p:cNvGraphicFramePr>
          <p:nvPr/>
        </p:nvGraphicFramePr>
        <p:xfrm>
          <a:off x="2354263" y="4065588"/>
          <a:ext cx="3671887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1" name="公式" r:id="rId5" imgW="1473200" imgH="457200" progId="Equation.3">
                  <p:embed/>
                </p:oleObj>
              </mc:Choice>
              <mc:Fallback>
                <p:oleObj name="公式" r:id="rId5" imgW="14732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4065588"/>
                        <a:ext cx="3671887" cy="119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993" name="Object 9"/>
          <p:cNvGraphicFramePr>
            <a:graphicFrameLocks noChangeAspect="1"/>
          </p:cNvGraphicFramePr>
          <p:nvPr/>
        </p:nvGraphicFramePr>
        <p:xfrm>
          <a:off x="4495800" y="2809875"/>
          <a:ext cx="3200400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2" name="Equation" r:id="rId7" imgW="1397000" imgH="482600" progId="Equation.3">
                  <p:embed/>
                </p:oleObj>
              </mc:Choice>
              <mc:Fallback>
                <p:oleObj name="Equation" r:id="rId7" imgW="1397000" imgH="482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809875"/>
                        <a:ext cx="3200400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524000" y="5486400"/>
            <a:ext cx="5181600" cy="762000"/>
            <a:chOff x="960" y="3456"/>
            <a:chExt cx="3264" cy="480"/>
          </a:xfrm>
        </p:grpSpPr>
        <p:grpSp>
          <p:nvGrpSpPr>
            <p:cNvPr id="26634" name="Group 12"/>
            <p:cNvGrpSpPr>
              <a:grpSpLocks/>
            </p:cNvGrpSpPr>
            <p:nvPr/>
          </p:nvGrpSpPr>
          <p:grpSpPr bwMode="auto">
            <a:xfrm>
              <a:off x="2928" y="3456"/>
              <a:ext cx="1296" cy="480"/>
              <a:chOff x="1584" y="1672"/>
              <a:chExt cx="1344" cy="576"/>
            </a:xfrm>
          </p:grpSpPr>
          <p:sp>
            <p:nvSpPr>
              <p:cNvPr id="1065997" name="Rectangle 13"/>
              <p:cNvSpPr>
                <a:spLocks noChangeArrowheads="1"/>
              </p:cNvSpPr>
              <p:nvPr/>
            </p:nvSpPr>
            <p:spPr bwMode="auto">
              <a:xfrm>
                <a:off x="1584" y="1672"/>
                <a:ext cx="1344" cy="57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50000">
                    <a:srgbClr val="FFFFFF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graphicFrame>
            <p:nvGraphicFramePr>
              <p:cNvPr id="26639" name="Object 14"/>
              <p:cNvGraphicFramePr>
                <a:graphicFrameLocks noChangeAspect="1"/>
              </p:cNvGraphicFramePr>
              <p:nvPr/>
            </p:nvGraphicFramePr>
            <p:xfrm>
              <a:off x="1680" y="1737"/>
              <a:ext cx="1200" cy="5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53" name="Equation" r:id="rId9" imgW="596900" imgH="228600" progId="Equation.3">
                      <p:embed/>
                    </p:oleObj>
                  </mc:Choice>
                  <mc:Fallback>
                    <p:oleObj name="Equation" r:id="rId9" imgW="596900" imgH="22860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1737"/>
                            <a:ext cx="1200" cy="511"/>
                          </a:xfrm>
                          <a:prstGeom prst="rect">
                            <a:avLst/>
                          </a:prstGeom>
                          <a:gradFill rotWithShape="0">
                            <a:gsLst>
                              <a:gs pos="0">
                                <a:schemeClr val="accent1"/>
                              </a:gs>
                              <a:gs pos="50000">
                                <a:srgbClr val="FFFFFF"/>
                              </a:gs>
                              <a:gs pos="100000">
                                <a:schemeClr val="accent1"/>
                              </a:gs>
                            </a:gsLst>
                            <a:lin ang="5400000" scaled="1"/>
                          </a:gra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6635" name="Group 15"/>
            <p:cNvGrpSpPr>
              <a:grpSpLocks/>
            </p:cNvGrpSpPr>
            <p:nvPr/>
          </p:nvGrpSpPr>
          <p:grpSpPr bwMode="auto">
            <a:xfrm>
              <a:off x="960" y="3552"/>
              <a:ext cx="1258" cy="336"/>
              <a:chOff x="1094" y="3504"/>
              <a:chExt cx="1258" cy="371"/>
            </a:xfrm>
          </p:grpSpPr>
          <p:graphicFrame>
            <p:nvGraphicFramePr>
              <p:cNvPr id="26636" name="Object 16"/>
              <p:cNvGraphicFramePr>
                <a:graphicFrameLocks noChangeAspect="1"/>
              </p:cNvGraphicFramePr>
              <p:nvPr/>
            </p:nvGraphicFramePr>
            <p:xfrm>
              <a:off x="1632" y="3504"/>
              <a:ext cx="720" cy="3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54" name="Equation" r:id="rId11" imgW="431425" imgH="177646" progId="Equation.3">
                      <p:embed/>
                    </p:oleObj>
                  </mc:Choice>
                  <mc:Fallback>
                    <p:oleObj name="Equation" r:id="rId11" imgW="431425" imgH="177646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2" y="3504"/>
                            <a:ext cx="720" cy="3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37" name="Text Box 17"/>
              <p:cNvSpPr txBox="1">
                <a:spLocks noChangeArrowheads="1"/>
              </p:cNvSpPr>
              <p:nvPr/>
            </p:nvSpPr>
            <p:spPr bwMode="auto">
              <a:xfrm>
                <a:off x="1094" y="3513"/>
                <a:ext cx="682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8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若</a:t>
                </a:r>
              </a:p>
            </p:txBody>
          </p:sp>
        </p:grpSp>
      </p:grpSp>
      <p:graphicFrame>
        <p:nvGraphicFramePr>
          <p:cNvPr id="2" name="Object 19"/>
          <p:cNvGraphicFramePr>
            <a:graphicFrameLocks noChangeAspect="1"/>
          </p:cNvGraphicFramePr>
          <p:nvPr/>
        </p:nvGraphicFramePr>
        <p:xfrm>
          <a:off x="1081088" y="2819400"/>
          <a:ext cx="3171825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5" name="公式" r:id="rId13" imgW="1384300" imgH="482600" progId="Equation.3">
                  <p:embed/>
                </p:oleObj>
              </mc:Choice>
              <mc:Fallback>
                <p:oleObj name="公式" r:id="rId13" imgW="1384300" imgH="482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2819400"/>
                        <a:ext cx="3171825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6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6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99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C93B8B-ED80-45BA-901A-D76504BF9561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800" b="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1217613"/>
            <a:ext cx="8610600" cy="3011487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　　回路</a:t>
            </a:r>
            <a:r>
              <a:rPr lang="en-US" altLang="zh-CN" sz="2800" i="1" smtClean="0"/>
              <a:t>L</a:t>
            </a:r>
            <a:r>
              <a:rPr lang="zh-CN" altLang="en-US" sz="2800" smtClean="0"/>
              <a:t>的全部电流元在</a:t>
            </a:r>
            <a:r>
              <a:rPr lang="en-US" altLang="zh-CN" sz="2800" smtClean="0"/>
              <a:t>P</a:t>
            </a:r>
            <a:r>
              <a:rPr lang="zh-CN" altLang="en-US" sz="2800" smtClean="0"/>
              <a:t>点产生的总磁感应强度为</a:t>
            </a:r>
          </a:p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zh-CN" altLang="en-US" sz="2800" smtClean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                                </a:t>
            </a:r>
            <a:endParaRPr lang="zh-CN" altLang="en-US" sz="2800" smtClean="0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8574088" y="3800475"/>
            <a:ext cx="401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6149" name="Oval 4"/>
          <p:cNvSpPr>
            <a:spLocks noChangeArrowheads="1"/>
          </p:cNvSpPr>
          <p:nvPr/>
        </p:nvSpPr>
        <p:spPr bwMode="auto">
          <a:xfrm>
            <a:off x="8229600" y="4114800"/>
            <a:ext cx="152400" cy="152400"/>
          </a:xfrm>
          <a:prstGeom prst="ellipse">
            <a:avLst/>
          </a:prstGeom>
          <a:solidFill>
            <a:srgbClr val="0000CC"/>
          </a:solidFill>
          <a:ln w="952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7118350" y="5327650"/>
            <a:ext cx="579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0" i="1">
                <a:solidFill>
                  <a:srgbClr val="FF0000"/>
                </a:solidFill>
                <a:latin typeface="Times New Roman" panose="02020603050405020304" pitchFamily="18" charset="0"/>
              </a:rPr>
              <a:t>Id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7659688" y="6056313"/>
            <a:ext cx="401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 flipV="1">
            <a:off x="7659688" y="5089525"/>
            <a:ext cx="228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8116888" y="4352925"/>
            <a:ext cx="322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>
            <a:off x="7050088" y="3794125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7050088" y="5775325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 flipH="1">
            <a:off x="6592888" y="5775325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 flipV="1">
            <a:off x="7050088" y="4175125"/>
            <a:ext cx="12192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8" name="Rectangle 13"/>
          <p:cNvSpPr>
            <a:spLocks noChangeArrowheads="1"/>
          </p:cNvSpPr>
          <p:nvPr/>
        </p:nvSpPr>
        <p:spPr bwMode="auto">
          <a:xfrm>
            <a:off x="7431088" y="437991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6159" name="Rectangle 14"/>
          <p:cNvSpPr>
            <a:spLocks noChangeArrowheads="1"/>
          </p:cNvSpPr>
          <p:nvPr/>
        </p:nvSpPr>
        <p:spPr bwMode="auto">
          <a:xfrm>
            <a:off x="6973888" y="567531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6160" name="Line 15"/>
          <p:cNvSpPr>
            <a:spLocks noChangeShapeType="1"/>
          </p:cNvSpPr>
          <p:nvPr/>
        </p:nvSpPr>
        <p:spPr bwMode="auto">
          <a:xfrm flipV="1">
            <a:off x="7735888" y="4175125"/>
            <a:ext cx="533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1" name="Freeform 16"/>
          <p:cNvSpPr>
            <a:spLocks/>
          </p:cNvSpPr>
          <p:nvPr/>
        </p:nvSpPr>
        <p:spPr bwMode="auto">
          <a:xfrm>
            <a:off x="6719888" y="4975225"/>
            <a:ext cx="1092200" cy="1422400"/>
          </a:xfrm>
          <a:custGeom>
            <a:avLst/>
            <a:gdLst>
              <a:gd name="T0" fmla="*/ 2147483646 w 688"/>
              <a:gd name="T1" fmla="*/ 2147483646 h 896"/>
              <a:gd name="T2" fmla="*/ 2147483646 w 688"/>
              <a:gd name="T3" fmla="*/ 2147483646 h 896"/>
              <a:gd name="T4" fmla="*/ 2147483646 w 688"/>
              <a:gd name="T5" fmla="*/ 2147483646 h 896"/>
              <a:gd name="T6" fmla="*/ 2147483646 w 688"/>
              <a:gd name="T7" fmla="*/ 2147483646 h 896"/>
              <a:gd name="T8" fmla="*/ 2147483646 w 688"/>
              <a:gd name="T9" fmla="*/ 2147483646 h 896"/>
              <a:gd name="T10" fmla="*/ 2147483646 w 688"/>
              <a:gd name="T11" fmla="*/ 2147483646 h 896"/>
              <a:gd name="T12" fmla="*/ 2147483646 w 688"/>
              <a:gd name="T13" fmla="*/ 2147483646 h 896"/>
              <a:gd name="T14" fmla="*/ 2147483646 w 688"/>
              <a:gd name="T15" fmla="*/ 2147483646 h 896"/>
              <a:gd name="T16" fmla="*/ 2147483646 w 688"/>
              <a:gd name="T17" fmla="*/ 2147483646 h 896"/>
              <a:gd name="T18" fmla="*/ 2147483646 w 688"/>
              <a:gd name="T19" fmla="*/ 2147483646 h 896"/>
              <a:gd name="T20" fmla="*/ 2147483646 w 688"/>
              <a:gd name="T21" fmla="*/ 2147483646 h 896"/>
              <a:gd name="T22" fmla="*/ 2147483646 w 688"/>
              <a:gd name="T23" fmla="*/ 2147483646 h 896"/>
              <a:gd name="T24" fmla="*/ 2147483646 w 688"/>
              <a:gd name="T25" fmla="*/ 2147483646 h 896"/>
              <a:gd name="T26" fmla="*/ 2147483646 w 688"/>
              <a:gd name="T27" fmla="*/ 2147483646 h 896"/>
              <a:gd name="T28" fmla="*/ 2147483646 w 688"/>
              <a:gd name="T29" fmla="*/ 2147483646 h 896"/>
              <a:gd name="T30" fmla="*/ 2147483646 w 688"/>
              <a:gd name="T31" fmla="*/ 2147483646 h 896"/>
              <a:gd name="T32" fmla="*/ 2147483646 w 688"/>
              <a:gd name="T33" fmla="*/ 2147483646 h 896"/>
              <a:gd name="T34" fmla="*/ 2147483646 w 688"/>
              <a:gd name="T35" fmla="*/ 2147483646 h 896"/>
              <a:gd name="T36" fmla="*/ 2147483646 w 688"/>
              <a:gd name="T37" fmla="*/ 2147483646 h 896"/>
              <a:gd name="T38" fmla="*/ 2147483646 w 688"/>
              <a:gd name="T39" fmla="*/ 2147483646 h 896"/>
              <a:gd name="T40" fmla="*/ 2147483646 w 688"/>
              <a:gd name="T41" fmla="*/ 2147483646 h 896"/>
              <a:gd name="T42" fmla="*/ 2147483646 w 688"/>
              <a:gd name="T43" fmla="*/ 2147483646 h 896"/>
              <a:gd name="T44" fmla="*/ 2147483646 w 688"/>
              <a:gd name="T45" fmla="*/ 2147483646 h 896"/>
              <a:gd name="T46" fmla="*/ 2147483646 w 688"/>
              <a:gd name="T47" fmla="*/ 2147483646 h 89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88"/>
              <a:gd name="T73" fmla="*/ 0 h 896"/>
              <a:gd name="T74" fmla="*/ 688 w 688"/>
              <a:gd name="T75" fmla="*/ 896 h 89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88" h="896">
                <a:moveTo>
                  <a:pt x="544" y="168"/>
                </a:moveTo>
                <a:cubicBezTo>
                  <a:pt x="520" y="136"/>
                  <a:pt x="440" y="48"/>
                  <a:pt x="400" y="24"/>
                </a:cubicBezTo>
                <a:cubicBezTo>
                  <a:pt x="360" y="0"/>
                  <a:pt x="344" y="24"/>
                  <a:pt x="304" y="24"/>
                </a:cubicBezTo>
                <a:cubicBezTo>
                  <a:pt x="264" y="24"/>
                  <a:pt x="192" y="8"/>
                  <a:pt x="160" y="24"/>
                </a:cubicBezTo>
                <a:cubicBezTo>
                  <a:pt x="128" y="40"/>
                  <a:pt x="136" y="88"/>
                  <a:pt x="112" y="120"/>
                </a:cubicBezTo>
                <a:cubicBezTo>
                  <a:pt x="88" y="152"/>
                  <a:pt x="32" y="168"/>
                  <a:pt x="16" y="216"/>
                </a:cubicBezTo>
                <a:cubicBezTo>
                  <a:pt x="0" y="264"/>
                  <a:pt x="16" y="344"/>
                  <a:pt x="16" y="408"/>
                </a:cubicBezTo>
                <a:cubicBezTo>
                  <a:pt x="16" y="472"/>
                  <a:pt x="8" y="536"/>
                  <a:pt x="16" y="600"/>
                </a:cubicBezTo>
                <a:cubicBezTo>
                  <a:pt x="24" y="664"/>
                  <a:pt x="40" y="752"/>
                  <a:pt x="64" y="792"/>
                </a:cubicBezTo>
                <a:cubicBezTo>
                  <a:pt x="88" y="832"/>
                  <a:pt x="128" y="824"/>
                  <a:pt x="160" y="840"/>
                </a:cubicBezTo>
                <a:cubicBezTo>
                  <a:pt x="192" y="856"/>
                  <a:pt x="216" y="880"/>
                  <a:pt x="256" y="888"/>
                </a:cubicBezTo>
                <a:cubicBezTo>
                  <a:pt x="296" y="896"/>
                  <a:pt x="368" y="896"/>
                  <a:pt x="400" y="888"/>
                </a:cubicBezTo>
                <a:cubicBezTo>
                  <a:pt x="432" y="880"/>
                  <a:pt x="424" y="848"/>
                  <a:pt x="448" y="840"/>
                </a:cubicBezTo>
                <a:cubicBezTo>
                  <a:pt x="472" y="832"/>
                  <a:pt x="520" y="856"/>
                  <a:pt x="544" y="840"/>
                </a:cubicBezTo>
                <a:cubicBezTo>
                  <a:pt x="568" y="824"/>
                  <a:pt x="576" y="768"/>
                  <a:pt x="592" y="744"/>
                </a:cubicBezTo>
                <a:cubicBezTo>
                  <a:pt x="608" y="720"/>
                  <a:pt x="624" y="720"/>
                  <a:pt x="640" y="696"/>
                </a:cubicBezTo>
                <a:cubicBezTo>
                  <a:pt x="656" y="672"/>
                  <a:pt x="688" y="632"/>
                  <a:pt x="688" y="600"/>
                </a:cubicBezTo>
                <a:cubicBezTo>
                  <a:pt x="688" y="568"/>
                  <a:pt x="648" y="528"/>
                  <a:pt x="640" y="504"/>
                </a:cubicBezTo>
                <a:cubicBezTo>
                  <a:pt x="632" y="480"/>
                  <a:pt x="640" y="472"/>
                  <a:pt x="640" y="456"/>
                </a:cubicBezTo>
                <a:cubicBezTo>
                  <a:pt x="640" y="440"/>
                  <a:pt x="648" y="432"/>
                  <a:pt x="640" y="408"/>
                </a:cubicBezTo>
                <a:cubicBezTo>
                  <a:pt x="632" y="384"/>
                  <a:pt x="600" y="336"/>
                  <a:pt x="592" y="312"/>
                </a:cubicBezTo>
                <a:cubicBezTo>
                  <a:pt x="584" y="288"/>
                  <a:pt x="600" y="280"/>
                  <a:pt x="592" y="264"/>
                </a:cubicBezTo>
                <a:cubicBezTo>
                  <a:pt x="584" y="248"/>
                  <a:pt x="552" y="232"/>
                  <a:pt x="544" y="216"/>
                </a:cubicBezTo>
                <a:cubicBezTo>
                  <a:pt x="536" y="200"/>
                  <a:pt x="568" y="200"/>
                  <a:pt x="544" y="168"/>
                </a:cubicBezTo>
                <a:close/>
              </a:path>
            </a:pathLst>
          </a:cu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2" name="Line 17"/>
          <p:cNvSpPr>
            <a:spLocks noChangeShapeType="1"/>
          </p:cNvSpPr>
          <p:nvPr/>
        </p:nvSpPr>
        <p:spPr bwMode="auto">
          <a:xfrm flipH="1" flipV="1">
            <a:off x="7620000" y="5334000"/>
            <a:ext cx="1524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63" name="Object 18"/>
          <p:cNvGraphicFramePr>
            <a:graphicFrameLocks noChangeAspect="1"/>
          </p:cNvGraphicFramePr>
          <p:nvPr/>
        </p:nvGraphicFramePr>
        <p:xfrm>
          <a:off x="7924800" y="5181600"/>
          <a:ext cx="3857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公式" r:id="rId3" imgW="164885" imgH="215619" progId="Equation.3">
                  <p:embed/>
                </p:oleObj>
              </mc:Choice>
              <mc:Fallback>
                <p:oleObj name="公式" r:id="rId3" imgW="164885" imgH="21561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5181600"/>
                        <a:ext cx="3857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9"/>
          <p:cNvGraphicFramePr>
            <a:graphicFrameLocks noChangeAspect="1"/>
          </p:cNvGraphicFramePr>
          <p:nvPr/>
        </p:nvGraphicFramePr>
        <p:xfrm>
          <a:off x="609600" y="2133600"/>
          <a:ext cx="4419600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name="公式" r:id="rId5" imgW="1333500" imgH="419100" progId="Equation.3">
                  <p:embed/>
                </p:oleObj>
              </mc:Choice>
              <mc:Fallback>
                <p:oleObj name="公式" r:id="rId5" imgW="1333500" imgH="4191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133600"/>
                        <a:ext cx="4419600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5" name="Object 5"/>
          <p:cNvGraphicFramePr>
            <a:graphicFrameLocks noChangeAspect="1"/>
          </p:cNvGraphicFramePr>
          <p:nvPr/>
        </p:nvGraphicFramePr>
        <p:xfrm>
          <a:off x="6096000" y="228600"/>
          <a:ext cx="26670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" name="公式" r:id="rId7" imgW="1257300" imgH="457200" progId="Equation.3">
                  <p:embed/>
                </p:oleObj>
              </mc:Choice>
              <mc:Fallback>
                <p:oleObj name="公式" r:id="rId7" imgW="12573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28600"/>
                        <a:ext cx="2667000" cy="9667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50850" y="2495550"/>
            <a:ext cx="8418513" cy="190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                               （</a:t>
            </a:r>
            <a:r>
              <a:rPr lang="en-US" altLang="zh-CN" sz="2800">
                <a:latin typeface="宋体" panose="02010600030101010101" pitchFamily="2" charset="-122"/>
              </a:rPr>
              <a:t>2.2-11)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zh-CN" sz="2800"/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/>
              <a:t>这称为</a:t>
            </a:r>
            <a:r>
              <a:rPr lang="zh-CN" altLang="en-US" sz="2800">
                <a:solidFill>
                  <a:srgbClr val="0000CC"/>
                </a:solidFill>
              </a:rPr>
              <a:t>毕奥</a:t>
            </a:r>
            <a:r>
              <a:rPr lang="en-US" altLang="zh-CN" sz="2800">
                <a:solidFill>
                  <a:srgbClr val="0000CC"/>
                </a:solidFill>
              </a:rPr>
              <a:t>—</a:t>
            </a:r>
            <a:r>
              <a:rPr lang="zh-CN" altLang="en-US" sz="2800">
                <a:solidFill>
                  <a:srgbClr val="0000CC"/>
                </a:solidFill>
              </a:rPr>
              <a:t>萨伐尔定</a:t>
            </a:r>
            <a:r>
              <a:rPr lang="zh-CN" altLang="en-US" sz="2800">
                <a:solidFill>
                  <a:srgbClr val="0000CC"/>
                </a:solidFill>
                <a:latin typeface="宋体" panose="02010600030101010101" pitchFamily="2" charset="-122"/>
              </a:rPr>
              <a:t>律</a:t>
            </a:r>
            <a:r>
              <a:rPr lang="en-US" altLang="zh-CN" sz="2800">
                <a:latin typeface="宋体" panose="02010600030101010101" pitchFamily="2" charset="-122"/>
              </a:rPr>
              <a:t>.</a:t>
            </a:r>
            <a:endParaRPr lang="zh-CN" altLang="en-US" sz="280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3"/>
          <p:cNvGrpSpPr>
            <a:grpSpLocks/>
          </p:cNvGrpSpPr>
          <p:nvPr/>
        </p:nvGrpSpPr>
        <p:grpSpPr bwMode="auto">
          <a:xfrm>
            <a:off x="1143000" y="0"/>
            <a:ext cx="6858000" cy="2362200"/>
            <a:chOff x="720" y="384"/>
            <a:chExt cx="4320" cy="1488"/>
          </a:xfrm>
        </p:grpSpPr>
        <p:sp>
          <p:nvSpPr>
            <p:cNvPr id="27689" name="Rectangle 4"/>
            <p:cNvSpPr>
              <a:spLocks noChangeArrowheads="1"/>
            </p:cNvSpPr>
            <p:nvPr/>
          </p:nvSpPr>
          <p:spPr bwMode="auto">
            <a:xfrm>
              <a:off x="720" y="384"/>
              <a:ext cx="4320" cy="14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7690" name="Text Box 5"/>
            <p:cNvSpPr txBox="1">
              <a:spLocks noChangeArrowheads="1"/>
            </p:cNvSpPr>
            <p:nvPr/>
          </p:nvSpPr>
          <p:spPr bwMode="auto">
            <a:xfrm>
              <a:off x="1813" y="1017"/>
              <a:ext cx="5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0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7691" name="Text Box 6"/>
            <p:cNvSpPr txBox="1">
              <a:spLocks noChangeArrowheads="1"/>
            </p:cNvSpPr>
            <p:nvPr/>
          </p:nvSpPr>
          <p:spPr bwMode="auto">
            <a:xfrm>
              <a:off x="2028" y="1017"/>
              <a:ext cx="5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0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7692" name="Line 9"/>
            <p:cNvSpPr>
              <a:spLocks noChangeShapeType="1"/>
            </p:cNvSpPr>
            <p:nvPr/>
          </p:nvSpPr>
          <p:spPr bwMode="auto">
            <a:xfrm>
              <a:off x="1343" y="680"/>
              <a:ext cx="1" cy="4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7693" name="Object 10"/>
            <p:cNvGraphicFramePr>
              <a:graphicFrameLocks noChangeAspect="1"/>
            </p:cNvGraphicFramePr>
            <p:nvPr/>
          </p:nvGraphicFramePr>
          <p:xfrm>
            <a:off x="1152" y="1056"/>
            <a:ext cx="326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53" name="Equation" r:id="rId3" imgW="152268" imgH="215713" progId="Equation.3">
                    <p:embed/>
                  </p:oleObj>
                </mc:Choice>
                <mc:Fallback>
                  <p:oleObj name="Equation" r:id="rId3" imgW="152268" imgH="215713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056"/>
                          <a:ext cx="326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94" name="Line 15"/>
            <p:cNvSpPr>
              <a:spLocks noChangeShapeType="1"/>
            </p:cNvSpPr>
            <p:nvPr/>
          </p:nvSpPr>
          <p:spPr bwMode="auto">
            <a:xfrm>
              <a:off x="4368" y="680"/>
              <a:ext cx="1" cy="4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7695" name="Object 16"/>
            <p:cNvGraphicFramePr>
              <a:graphicFrameLocks noChangeAspect="1"/>
            </p:cNvGraphicFramePr>
            <p:nvPr/>
          </p:nvGraphicFramePr>
          <p:xfrm>
            <a:off x="4244" y="1008"/>
            <a:ext cx="364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54" name="Equation" r:id="rId5" imgW="164885" imgH="215619" progId="Equation.3">
                    <p:embed/>
                  </p:oleObj>
                </mc:Choice>
                <mc:Fallback>
                  <p:oleObj name="Equation" r:id="rId5" imgW="164885" imgH="215619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4" y="1008"/>
                          <a:ext cx="364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696" name="Group 17"/>
            <p:cNvGrpSpPr>
              <a:grpSpLocks/>
            </p:cNvGrpSpPr>
            <p:nvPr/>
          </p:nvGrpSpPr>
          <p:grpSpPr bwMode="auto">
            <a:xfrm>
              <a:off x="1343" y="528"/>
              <a:ext cx="3075" cy="164"/>
              <a:chOff x="1343" y="528"/>
              <a:chExt cx="3075" cy="164"/>
            </a:xfrm>
          </p:grpSpPr>
          <p:grpSp>
            <p:nvGrpSpPr>
              <p:cNvPr id="27728" name="Group 18"/>
              <p:cNvGrpSpPr>
                <a:grpSpLocks/>
              </p:cNvGrpSpPr>
              <p:nvPr/>
            </p:nvGrpSpPr>
            <p:grpSpPr bwMode="auto">
              <a:xfrm>
                <a:off x="1556" y="528"/>
                <a:ext cx="200" cy="164"/>
                <a:chOff x="1200" y="2304"/>
                <a:chExt cx="144" cy="144"/>
              </a:xfrm>
            </p:grpSpPr>
            <p:sp>
              <p:nvSpPr>
                <p:cNvPr id="27771" name="Oval 19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7772" name="Oval 20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7729" name="Group 21"/>
              <p:cNvGrpSpPr>
                <a:grpSpLocks/>
              </p:cNvGrpSpPr>
              <p:nvPr/>
            </p:nvGrpSpPr>
            <p:grpSpPr bwMode="auto">
              <a:xfrm>
                <a:off x="1743" y="528"/>
                <a:ext cx="201" cy="164"/>
                <a:chOff x="1200" y="2304"/>
                <a:chExt cx="144" cy="144"/>
              </a:xfrm>
            </p:grpSpPr>
            <p:sp>
              <p:nvSpPr>
                <p:cNvPr id="27769" name="Oval 22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7770" name="Oval 23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7730" name="Group 24"/>
              <p:cNvGrpSpPr>
                <a:grpSpLocks/>
              </p:cNvGrpSpPr>
              <p:nvPr/>
            </p:nvGrpSpPr>
            <p:grpSpPr bwMode="auto">
              <a:xfrm>
                <a:off x="2156" y="528"/>
                <a:ext cx="198" cy="164"/>
                <a:chOff x="1200" y="2304"/>
                <a:chExt cx="144" cy="144"/>
              </a:xfrm>
            </p:grpSpPr>
            <p:sp>
              <p:nvSpPr>
                <p:cNvPr id="27767" name="Oval 25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7768" name="Oval 26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7731" name="Group 27"/>
              <p:cNvGrpSpPr>
                <a:grpSpLocks/>
              </p:cNvGrpSpPr>
              <p:nvPr/>
            </p:nvGrpSpPr>
            <p:grpSpPr bwMode="auto">
              <a:xfrm>
                <a:off x="1951" y="528"/>
                <a:ext cx="198" cy="164"/>
                <a:chOff x="1200" y="2304"/>
                <a:chExt cx="144" cy="144"/>
              </a:xfrm>
            </p:grpSpPr>
            <p:sp>
              <p:nvSpPr>
                <p:cNvPr id="27765" name="Oval 28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7766" name="Oval 29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7732" name="Group 30"/>
              <p:cNvGrpSpPr>
                <a:grpSpLocks/>
              </p:cNvGrpSpPr>
              <p:nvPr/>
            </p:nvGrpSpPr>
            <p:grpSpPr bwMode="auto">
              <a:xfrm>
                <a:off x="2361" y="528"/>
                <a:ext cx="201" cy="164"/>
                <a:chOff x="1200" y="2304"/>
                <a:chExt cx="144" cy="144"/>
              </a:xfrm>
            </p:grpSpPr>
            <p:sp>
              <p:nvSpPr>
                <p:cNvPr id="27763" name="Oval 31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7764" name="Oval 32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7733" name="Group 33"/>
              <p:cNvGrpSpPr>
                <a:grpSpLocks/>
              </p:cNvGrpSpPr>
              <p:nvPr/>
            </p:nvGrpSpPr>
            <p:grpSpPr bwMode="auto">
              <a:xfrm>
                <a:off x="2569" y="528"/>
                <a:ext cx="198" cy="164"/>
                <a:chOff x="1200" y="2304"/>
                <a:chExt cx="144" cy="144"/>
              </a:xfrm>
            </p:grpSpPr>
            <p:sp>
              <p:nvSpPr>
                <p:cNvPr id="27761" name="Oval 34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7762" name="Oval 35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7734" name="Group 36"/>
              <p:cNvGrpSpPr>
                <a:grpSpLocks/>
              </p:cNvGrpSpPr>
              <p:nvPr/>
            </p:nvGrpSpPr>
            <p:grpSpPr bwMode="auto">
              <a:xfrm>
                <a:off x="2774" y="528"/>
                <a:ext cx="199" cy="164"/>
                <a:chOff x="1200" y="2304"/>
                <a:chExt cx="144" cy="144"/>
              </a:xfrm>
            </p:grpSpPr>
            <p:sp>
              <p:nvSpPr>
                <p:cNvPr id="27759" name="Oval 37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7760" name="Oval 38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7735" name="Group 39"/>
              <p:cNvGrpSpPr>
                <a:grpSpLocks/>
              </p:cNvGrpSpPr>
              <p:nvPr/>
            </p:nvGrpSpPr>
            <p:grpSpPr bwMode="auto">
              <a:xfrm>
                <a:off x="2980" y="528"/>
                <a:ext cx="200" cy="164"/>
                <a:chOff x="1200" y="2304"/>
                <a:chExt cx="144" cy="144"/>
              </a:xfrm>
            </p:grpSpPr>
            <p:sp>
              <p:nvSpPr>
                <p:cNvPr id="27757" name="Oval 40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7758" name="Oval 41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7736" name="Group 42"/>
              <p:cNvGrpSpPr>
                <a:grpSpLocks/>
              </p:cNvGrpSpPr>
              <p:nvPr/>
            </p:nvGrpSpPr>
            <p:grpSpPr bwMode="auto">
              <a:xfrm>
                <a:off x="3187" y="528"/>
                <a:ext cx="198" cy="164"/>
                <a:chOff x="1200" y="2304"/>
                <a:chExt cx="144" cy="144"/>
              </a:xfrm>
            </p:grpSpPr>
            <p:sp>
              <p:nvSpPr>
                <p:cNvPr id="27755" name="Oval 43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7756" name="Oval 44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7737" name="Group 45"/>
              <p:cNvGrpSpPr>
                <a:grpSpLocks/>
              </p:cNvGrpSpPr>
              <p:nvPr/>
            </p:nvGrpSpPr>
            <p:grpSpPr bwMode="auto">
              <a:xfrm>
                <a:off x="3392" y="528"/>
                <a:ext cx="199" cy="164"/>
                <a:chOff x="1200" y="2304"/>
                <a:chExt cx="144" cy="144"/>
              </a:xfrm>
            </p:grpSpPr>
            <p:sp>
              <p:nvSpPr>
                <p:cNvPr id="27753" name="Oval 46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7754" name="Oval 47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7738" name="Group 48"/>
              <p:cNvGrpSpPr>
                <a:grpSpLocks/>
              </p:cNvGrpSpPr>
              <p:nvPr/>
            </p:nvGrpSpPr>
            <p:grpSpPr bwMode="auto">
              <a:xfrm>
                <a:off x="3598" y="528"/>
                <a:ext cx="200" cy="164"/>
                <a:chOff x="1200" y="2304"/>
                <a:chExt cx="144" cy="144"/>
              </a:xfrm>
            </p:grpSpPr>
            <p:sp>
              <p:nvSpPr>
                <p:cNvPr id="27751" name="Oval 49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7752" name="Oval 50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7739" name="Group 51"/>
              <p:cNvGrpSpPr>
                <a:grpSpLocks/>
              </p:cNvGrpSpPr>
              <p:nvPr/>
            </p:nvGrpSpPr>
            <p:grpSpPr bwMode="auto">
              <a:xfrm>
                <a:off x="3805" y="528"/>
                <a:ext cx="199" cy="164"/>
                <a:chOff x="1200" y="2304"/>
                <a:chExt cx="144" cy="144"/>
              </a:xfrm>
            </p:grpSpPr>
            <p:sp>
              <p:nvSpPr>
                <p:cNvPr id="27749" name="Oval 52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7750" name="Oval 53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7740" name="Group 54"/>
              <p:cNvGrpSpPr>
                <a:grpSpLocks/>
              </p:cNvGrpSpPr>
              <p:nvPr/>
            </p:nvGrpSpPr>
            <p:grpSpPr bwMode="auto">
              <a:xfrm>
                <a:off x="1343" y="528"/>
                <a:ext cx="198" cy="164"/>
                <a:chOff x="1200" y="2304"/>
                <a:chExt cx="144" cy="144"/>
              </a:xfrm>
            </p:grpSpPr>
            <p:sp>
              <p:nvSpPr>
                <p:cNvPr id="27747" name="Oval 55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7748" name="Oval 56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7741" name="Group 57"/>
              <p:cNvGrpSpPr>
                <a:grpSpLocks/>
              </p:cNvGrpSpPr>
              <p:nvPr/>
            </p:nvGrpSpPr>
            <p:grpSpPr bwMode="auto">
              <a:xfrm>
                <a:off x="4017" y="528"/>
                <a:ext cx="199" cy="164"/>
                <a:chOff x="1200" y="2304"/>
                <a:chExt cx="144" cy="144"/>
              </a:xfrm>
            </p:grpSpPr>
            <p:sp>
              <p:nvSpPr>
                <p:cNvPr id="27745" name="Oval 58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7746" name="Oval 59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7742" name="Group 60"/>
              <p:cNvGrpSpPr>
                <a:grpSpLocks/>
              </p:cNvGrpSpPr>
              <p:nvPr/>
            </p:nvGrpSpPr>
            <p:grpSpPr bwMode="auto">
              <a:xfrm>
                <a:off x="4219" y="528"/>
                <a:ext cx="199" cy="164"/>
                <a:chOff x="1200" y="2304"/>
                <a:chExt cx="144" cy="144"/>
              </a:xfrm>
            </p:grpSpPr>
            <p:sp>
              <p:nvSpPr>
                <p:cNvPr id="27743" name="Oval 61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7744" name="Oval 62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</p:grpSp>
        <p:grpSp>
          <p:nvGrpSpPr>
            <p:cNvPr id="27697" name="Group 63"/>
            <p:cNvGrpSpPr>
              <a:grpSpLocks/>
            </p:cNvGrpSpPr>
            <p:nvPr/>
          </p:nvGrpSpPr>
          <p:grpSpPr bwMode="auto">
            <a:xfrm>
              <a:off x="1373" y="1344"/>
              <a:ext cx="3084" cy="288"/>
              <a:chOff x="1373" y="1344"/>
              <a:chExt cx="3084" cy="288"/>
            </a:xfrm>
          </p:grpSpPr>
          <p:sp>
            <p:nvSpPr>
              <p:cNvPr id="27698" name="Oval 64"/>
              <p:cNvSpPr>
                <a:spLocks noChangeArrowheads="1"/>
              </p:cNvSpPr>
              <p:nvPr/>
            </p:nvSpPr>
            <p:spPr bwMode="auto">
              <a:xfrm>
                <a:off x="1392" y="1396"/>
                <a:ext cx="199" cy="165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7699" name="Oval 65"/>
              <p:cNvSpPr>
                <a:spLocks noChangeArrowheads="1"/>
              </p:cNvSpPr>
              <p:nvPr/>
            </p:nvSpPr>
            <p:spPr bwMode="auto">
              <a:xfrm>
                <a:off x="1575" y="1398"/>
                <a:ext cx="201" cy="16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7700" name="Text Box 66"/>
              <p:cNvSpPr txBox="1">
                <a:spLocks noChangeArrowheads="1"/>
              </p:cNvSpPr>
              <p:nvPr/>
            </p:nvSpPr>
            <p:spPr bwMode="auto">
              <a:xfrm>
                <a:off x="1535" y="134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01" name="Oval 67"/>
              <p:cNvSpPr>
                <a:spLocks noChangeArrowheads="1"/>
              </p:cNvSpPr>
              <p:nvPr/>
            </p:nvSpPr>
            <p:spPr bwMode="auto">
              <a:xfrm>
                <a:off x="1782" y="1398"/>
                <a:ext cx="199" cy="16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7702" name="Text Box 68"/>
              <p:cNvSpPr txBox="1">
                <a:spLocks noChangeArrowheads="1"/>
              </p:cNvSpPr>
              <p:nvPr/>
            </p:nvSpPr>
            <p:spPr bwMode="auto">
              <a:xfrm>
                <a:off x="1743" y="134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03" name="Oval 69"/>
              <p:cNvSpPr>
                <a:spLocks noChangeArrowheads="1"/>
              </p:cNvSpPr>
              <p:nvPr/>
            </p:nvSpPr>
            <p:spPr bwMode="auto">
              <a:xfrm>
                <a:off x="1987" y="1398"/>
                <a:ext cx="201" cy="16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7704" name="Text Box 70"/>
              <p:cNvSpPr txBox="1">
                <a:spLocks noChangeArrowheads="1"/>
              </p:cNvSpPr>
              <p:nvPr/>
            </p:nvSpPr>
            <p:spPr bwMode="auto">
              <a:xfrm>
                <a:off x="1948" y="134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05" name="Oval 71"/>
              <p:cNvSpPr>
                <a:spLocks noChangeArrowheads="1"/>
              </p:cNvSpPr>
              <p:nvPr/>
            </p:nvSpPr>
            <p:spPr bwMode="auto">
              <a:xfrm>
                <a:off x="2605" y="1398"/>
                <a:ext cx="201" cy="16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7706" name="Text Box 72"/>
              <p:cNvSpPr txBox="1">
                <a:spLocks noChangeArrowheads="1"/>
              </p:cNvSpPr>
              <p:nvPr/>
            </p:nvSpPr>
            <p:spPr bwMode="auto">
              <a:xfrm>
                <a:off x="2567" y="134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07" name="Oval 73"/>
              <p:cNvSpPr>
                <a:spLocks noChangeArrowheads="1"/>
              </p:cNvSpPr>
              <p:nvPr/>
            </p:nvSpPr>
            <p:spPr bwMode="auto">
              <a:xfrm>
                <a:off x="2400" y="1398"/>
                <a:ext cx="199" cy="16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7708" name="Text Box 74"/>
              <p:cNvSpPr txBox="1">
                <a:spLocks noChangeArrowheads="1"/>
              </p:cNvSpPr>
              <p:nvPr/>
            </p:nvSpPr>
            <p:spPr bwMode="auto">
              <a:xfrm>
                <a:off x="2361" y="134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09" name="Oval 75"/>
              <p:cNvSpPr>
                <a:spLocks noChangeArrowheads="1"/>
              </p:cNvSpPr>
              <p:nvPr/>
            </p:nvSpPr>
            <p:spPr bwMode="auto">
              <a:xfrm>
                <a:off x="2195" y="1398"/>
                <a:ext cx="199" cy="16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7710" name="Text Box 76"/>
              <p:cNvSpPr txBox="1">
                <a:spLocks noChangeArrowheads="1"/>
              </p:cNvSpPr>
              <p:nvPr/>
            </p:nvSpPr>
            <p:spPr bwMode="auto">
              <a:xfrm>
                <a:off x="2156" y="134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11" name="Oval 77"/>
              <p:cNvSpPr>
                <a:spLocks noChangeArrowheads="1"/>
              </p:cNvSpPr>
              <p:nvPr/>
            </p:nvSpPr>
            <p:spPr bwMode="auto">
              <a:xfrm>
                <a:off x="2813" y="1398"/>
                <a:ext cx="199" cy="16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7712" name="Text Box 78"/>
              <p:cNvSpPr txBox="1">
                <a:spLocks noChangeArrowheads="1"/>
              </p:cNvSpPr>
              <p:nvPr/>
            </p:nvSpPr>
            <p:spPr bwMode="auto">
              <a:xfrm>
                <a:off x="2774" y="134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13" name="Oval 79"/>
              <p:cNvSpPr>
                <a:spLocks noChangeArrowheads="1"/>
              </p:cNvSpPr>
              <p:nvPr/>
            </p:nvSpPr>
            <p:spPr bwMode="auto">
              <a:xfrm>
                <a:off x="3018" y="1398"/>
                <a:ext cx="201" cy="16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7714" name="Text Box 80"/>
              <p:cNvSpPr txBox="1">
                <a:spLocks noChangeArrowheads="1"/>
              </p:cNvSpPr>
              <p:nvPr/>
            </p:nvSpPr>
            <p:spPr bwMode="auto">
              <a:xfrm>
                <a:off x="2980" y="134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15" name="Oval 81"/>
              <p:cNvSpPr>
                <a:spLocks noChangeArrowheads="1"/>
              </p:cNvSpPr>
              <p:nvPr/>
            </p:nvSpPr>
            <p:spPr bwMode="auto">
              <a:xfrm>
                <a:off x="3226" y="1398"/>
                <a:ext cx="198" cy="16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7716" name="Text Box 82"/>
              <p:cNvSpPr txBox="1">
                <a:spLocks noChangeArrowheads="1"/>
              </p:cNvSpPr>
              <p:nvPr/>
            </p:nvSpPr>
            <p:spPr bwMode="auto">
              <a:xfrm>
                <a:off x="3187" y="134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17" name="Oval 83"/>
              <p:cNvSpPr>
                <a:spLocks noChangeArrowheads="1"/>
              </p:cNvSpPr>
              <p:nvPr/>
            </p:nvSpPr>
            <p:spPr bwMode="auto">
              <a:xfrm>
                <a:off x="3431" y="1398"/>
                <a:ext cx="201" cy="16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7718" name="Text Box 84"/>
              <p:cNvSpPr txBox="1">
                <a:spLocks noChangeArrowheads="1"/>
              </p:cNvSpPr>
              <p:nvPr/>
            </p:nvSpPr>
            <p:spPr bwMode="auto">
              <a:xfrm>
                <a:off x="3396" y="134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19" name="Oval 85"/>
              <p:cNvSpPr>
                <a:spLocks noChangeArrowheads="1"/>
              </p:cNvSpPr>
              <p:nvPr/>
            </p:nvSpPr>
            <p:spPr bwMode="auto">
              <a:xfrm>
                <a:off x="3637" y="1398"/>
                <a:ext cx="200" cy="16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7720" name="Text Box 86"/>
              <p:cNvSpPr txBox="1">
                <a:spLocks noChangeArrowheads="1"/>
              </p:cNvSpPr>
              <p:nvPr/>
            </p:nvSpPr>
            <p:spPr bwMode="auto">
              <a:xfrm>
                <a:off x="3598" y="134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21" name="Oval 87"/>
              <p:cNvSpPr>
                <a:spLocks noChangeArrowheads="1"/>
              </p:cNvSpPr>
              <p:nvPr/>
            </p:nvSpPr>
            <p:spPr bwMode="auto">
              <a:xfrm>
                <a:off x="3844" y="1398"/>
                <a:ext cx="199" cy="16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7722" name="Text Box 88"/>
              <p:cNvSpPr txBox="1">
                <a:spLocks noChangeArrowheads="1"/>
              </p:cNvSpPr>
              <p:nvPr/>
            </p:nvSpPr>
            <p:spPr bwMode="auto">
              <a:xfrm>
                <a:off x="3805" y="134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23" name="Text Box 89"/>
              <p:cNvSpPr txBox="1">
                <a:spLocks noChangeArrowheads="1"/>
              </p:cNvSpPr>
              <p:nvPr/>
            </p:nvSpPr>
            <p:spPr bwMode="auto">
              <a:xfrm>
                <a:off x="1373" y="134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24" name="Oval 90"/>
              <p:cNvSpPr>
                <a:spLocks noChangeArrowheads="1"/>
              </p:cNvSpPr>
              <p:nvPr/>
            </p:nvSpPr>
            <p:spPr bwMode="auto">
              <a:xfrm>
                <a:off x="4056" y="1398"/>
                <a:ext cx="199" cy="16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7725" name="Text Box 91"/>
              <p:cNvSpPr txBox="1">
                <a:spLocks noChangeArrowheads="1"/>
              </p:cNvSpPr>
              <p:nvPr/>
            </p:nvSpPr>
            <p:spPr bwMode="auto">
              <a:xfrm>
                <a:off x="4017" y="134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26" name="Oval 92"/>
              <p:cNvSpPr>
                <a:spLocks noChangeArrowheads="1"/>
              </p:cNvSpPr>
              <p:nvPr/>
            </p:nvSpPr>
            <p:spPr bwMode="auto">
              <a:xfrm>
                <a:off x="4258" y="1398"/>
                <a:ext cx="199" cy="16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7727" name="Text Box 93"/>
              <p:cNvSpPr txBox="1">
                <a:spLocks noChangeArrowheads="1"/>
              </p:cNvSpPr>
              <p:nvPr/>
            </p:nvSpPr>
            <p:spPr bwMode="auto">
              <a:xfrm>
                <a:off x="4219" y="134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765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C2604A-DB95-43AB-B308-87EADFAC47F2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800" b="0" smtClean="0"/>
          </a:p>
        </p:txBody>
      </p: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0" y="2362200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1C1C1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)  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无限长的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螺线管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   </a:t>
            </a:r>
          </a:p>
        </p:txBody>
      </p:sp>
      <p:graphicFrame>
        <p:nvGraphicFramePr>
          <p:cNvPr id="1067011" name="Object 3"/>
          <p:cNvGraphicFramePr>
            <a:graphicFrameLocks noChangeAspect="1"/>
          </p:cNvGraphicFramePr>
          <p:nvPr/>
        </p:nvGraphicFramePr>
        <p:xfrm>
          <a:off x="6400800" y="3657600"/>
          <a:ext cx="17526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5" name="Equation" r:id="rId7" imgW="710891" imgH="393529" progId="Equation.3">
                  <p:embed/>
                </p:oleObj>
              </mc:Choice>
              <mc:Fallback>
                <p:oleObj name="Equation" r:id="rId7" imgW="710891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657600"/>
                        <a:ext cx="1752600" cy="89693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folHlink"/>
                          </a:gs>
                          <a:gs pos="50000">
                            <a:schemeClr val="bg1"/>
                          </a:gs>
                          <a:gs pos="100000">
                            <a:schemeClr val="folHlink"/>
                          </a:gs>
                        </a:gsLst>
                        <a:lin ang="5400000" scaled="1"/>
                      </a:gradFill>
                      <a:ln w="12700">
                        <a:solidFill>
                          <a:srgbClr val="99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7012" name="Text Box 4"/>
          <p:cNvSpPr txBox="1">
            <a:spLocks noChangeArrowheads="1"/>
          </p:cNvSpPr>
          <p:nvPr/>
        </p:nvSpPr>
        <p:spPr bwMode="auto">
          <a:xfrm>
            <a:off x="4572000" y="2362200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半无限长</a:t>
            </a: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rPr>
              <a:t>螺线管一端</a:t>
            </a:r>
          </a:p>
        </p:txBody>
      </p:sp>
      <p:graphicFrame>
        <p:nvGraphicFramePr>
          <p:cNvPr id="1067013" name="Object 5"/>
          <p:cNvGraphicFramePr>
            <a:graphicFrameLocks noChangeAspect="1"/>
          </p:cNvGraphicFramePr>
          <p:nvPr/>
        </p:nvGraphicFramePr>
        <p:xfrm>
          <a:off x="6172200" y="2743200"/>
          <a:ext cx="2057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6" name="Equation" r:id="rId9" imgW="914400" imgH="393700" progId="Equation.3">
                  <p:embed/>
                </p:oleObj>
              </mc:Choice>
              <mc:Fallback>
                <p:oleObj name="Equation" r:id="rId9" imgW="9144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743200"/>
                        <a:ext cx="2057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6"/>
          <p:cNvGrpSpPr>
            <a:grpSpLocks/>
          </p:cNvGrpSpPr>
          <p:nvPr/>
        </p:nvGrpSpPr>
        <p:grpSpPr bwMode="auto">
          <a:xfrm>
            <a:off x="381000" y="3062288"/>
            <a:ext cx="4114800" cy="519112"/>
            <a:chOff x="672" y="1632"/>
            <a:chExt cx="2592" cy="327"/>
          </a:xfrm>
        </p:grpSpPr>
        <p:sp>
          <p:nvSpPr>
            <p:cNvPr id="27687" name="Text Box 7"/>
            <p:cNvSpPr txBox="1">
              <a:spLocks noChangeArrowheads="1"/>
            </p:cNvSpPr>
            <p:nvPr/>
          </p:nvSpPr>
          <p:spPr bwMode="auto">
            <a:xfrm>
              <a:off x="672" y="1632"/>
              <a:ext cx="2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rgbClr val="9900CC"/>
                  </a:solidFill>
                  <a:latin typeface="Times New Roman" panose="02020603050405020304" pitchFamily="18" charset="0"/>
                </a:rPr>
                <a:t>或由                          代入</a:t>
              </a:r>
            </a:p>
          </p:txBody>
        </p:sp>
        <p:graphicFrame>
          <p:nvGraphicFramePr>
            <p:cNvPr id="27688" name="Object 8"/>
            <p:cNvGraphicFramePr>
              <a:graphicFrameLocks noChangeAspect="1"/>
            </p:cNvGraphicFramePr>
            <p:nvPr/>
          </p:nvGraphicFramePr>
          <p:xfrm>
            <a:off x="1200" y="1632"/>
            <a:ext cx="1392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57" name="Equation" r:id="rId11" imgW="1434477" imgH="317362" progId="Equation.3">
                    <p:embed/>
                  </p:oleObj>
                </mc:Choice>
                <mc:Fallback>
                  <p:oleObj name="Equation" r:id="rId11" imgW="1434477" imgH="31736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632"/>
                          <a:ext cx="1392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67017" name="Object 9"/>
          <p:cNvGraphicFramePr>
            <a:graphicFrameLocks noChangeAspect="1"/>
          </p:cNvGraphicFramePr>
          <p:nvPr/>
        </p:nvGraphicFramePr>
        <p:xfrm>
          <a:off x="76200" y="3657600"/>
          <a:ext cx="48768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8" name="公式" r:id="rId13" imgW="2032000" imgH="393700" progId="Equation.3">
                  <p:embed/>
                </p:oleObj>
              </mc:Choice>
              <mc:Fallback>
                <p:oleObj name="公式" r:id="rId13" imgW="20320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657600"/>
                        <a:ext cx="487680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5257800" y="4648200"/>
            <a:ext cx="213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1" name="Group 11"/>
          <p:cNvGrpSpPr>
            <a:grpSpLocks/>
          </p:cNvGrpSpPr>
          <p:nvPr/>
        </p:nvGrpSpPr>
        <p:grpSpPr bwMode="auto">
          <a:xfrm>
            <a:off x="1295400" y="4648200"/>
            <a:ext cx="6400800" cy="2209800"/>
            <a:chOff x="768" y="2640"/>
            <a:chExt cx="4032" cy="1392"/>
          </a:xfrm>
        </p:grpSpPr>
        <p:sp>
          <p:nvSpPr>
            <p:cNvPr id="27669" name="Rectangle 12"/>
            <p:cNvSpPr>
              <a:spLocks noChangeArrowheads="1"/>
            </p:cNvSpPr>
            <p:nvPr/>
          </p:nvSpPr>
          <p:spPr bwMode="auto">
            <a:xfrm>
              <a:off x="768" y="2640"/>
              <a:ext cx="4032" cy="13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7670" name="AutoShape 13"/>
            <p:cNvSpPr>
              <a:spLocks noChangeArrowheads="1"/>
            </p:cNvSpPr>
            <p:nvPr/>
          </p:nvSpPr>
          <p:spPr bwMode="auto">
            <a:xfrm>
              <a:off x="1104" y="2976"/>
              <a:ext cx="672" cy="576"/>
            </a:xfrm>
            <a:prstGeom prst="wedgeRoundRectCallout">
              <a:avLst>
                <a:gd name="adj1" fmla="val 98810"/>
                <a:gd name="adj2" fmla="val 47745"/>
                <a:gd name="adj3" fmla="val 16667"/>
              </a:avLst>
            </a:prstGeom>
            <a:noFill/>
            <a:ln w="28575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80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7671" name="Object 14"/>
            <p:cNvGraphicFramePr>
              <a:graphicFrameLocks noChangeAspect="1"/>
            </p:cNvGraphicFramePr>
            <p:nvPr/>
          </p:nvGraphicFramePr>
          <p:xfrm>
            <a:off x="1104" y="2976"/>
            <a:ext cx="720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59" name="Equation" r:id="rId15" imgW="457002" imgH="393529" progId="Equation.3">
                    <p:embed/>
                  </p:oleObj>
                </mc:Choice>
                <mc:Fallback>
                  <p:oleObj name="Equation" r:id="rId15" imgW="457002" imgH="393529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976"/>
                          <a:ext cx="720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2" name="Line 15"/>
            <p:cNvSpPr>
              <a:spLocks noChangeShapeType="1"/>
            </p:cNvSpPr>
            <p:nvPr/>
          </p:nvSpPr>
          <p:spPr bwMode="auto">
            <a:xfrm flipV="1">
              <a:off x="1536" y="3888"/>
              <a:ext cx="30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3" name="Line 16"/>
            <p:cNvSpPr>
              <a:spLocks noChangeShapeType="1"/>
            </p:cNvSpPr>
            <p:nvPr/>
          </p:nvSpPr>
          <p:spPr bwMode="auto">
            <a:xfrm flipV="1">
              <a:off x="2928" y="2688"/>
              <a:ext cx="0" cy="1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4" name="Text Box 17"/>
            <p:cNvSpPr txBox="1">
              <a:spLocks noChangeArrowheads="1"/>
            </p:cNvSpPr>
            <p:nvPr/>
          </p:nvSpPr>
          <p:spPr bwMode="auto">
            <a:xfrm>
              <a:off x="4272" y="3552"/>
              <a:ext cx="311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7675" name="Text Box 18"/>
            <p:cNvSpPr txBox="1">
              <a:spLocks noChangeArrowheads="1"/>
            </p:cNvSpPr>
            <p:nvPr/>
          </p:nvSpPr>
          <p:spPr bwMode="auto">
            <a:xfrm>
              <a:off x="2928" y="2808"/>
              <a:ext cx="336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7676" name="Line 19"/>
            <p:cNvSpPr>
              <a:spLocks noChangeShapeType="1"/>
            </p:cNvSpPr>
            <p:nvPr/>
          </p:nvSpPr>
          <p:spPr bwMode="auto">
            <a:xfrm flipV="1">
              <a:off x="2112" y="3552"/>
              <a:ext cx="1680" cy="0"/>
            </a:xfrm>
            <a:prstGeom prst="line">
              <a:avLst/>
            </a:prstGeom>
            <a:noFill/>
            <a:ln w="28575">
              <a:solidFill>
                <a:srgbClr val="0099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7677" name="Object 20"/>
            <p:cNvGraphicFramePr>
              <a:graphicFrameLocks noChangeAspect="1"/>
            </p:cNvGraphicFramePr>
            <p:nvPr/>
          </p:nvGraphicFramePr>
          <p:xfrm>
            <a:off x="3408" y="2773"/>
            <a:ext cx="480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60" name="Equation" r:id="rId17" imgW="342751" imgH="228501" progId="Equation.3">
                    <p:embed/>
                  </p:oleObj>
                </mc:Choice>
                <mc:Fallback>
                  <p:oleObj name="Equation" r:id="rId17" imgW="342751" imgH="228501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773"/>
                          <a:ext cx="480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D6009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8" name="Rectangle 21"/>
            <p:cNvSpPr>
              <a:spLocks noChangeArrowheads="1"/>
            </p:cNvSpPr>
            <p:nvPr/>
          </p:nvSpPr>
          <p:spPr bwMode="auto">
            <a:xfrm>
              <a:off x="2976" y="2864"/>
              <a:ext cx="1584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80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79" name="AutoShape 22"/>
            <p:cNvSpPr>
              <a:spLocks noChangeArrowheads="1"/>
            </p:cNvSpPr>
            <p:nvPr/>
          </p:nvSpPr>
          <p:spPr bwMode="auto">
            <a:xfrm>
              <a:off x="3408" y="2760"/>
              <a:ext cx="528" cy="360"/>
            </a:xfrm>
            <a:prstGeom prst="wedgeRoundRectCallout">
              <a:avLst>
                <a:gd name="adj1" fmla="val -78787"/>
                <a:gd name="adj2" fmla="val 67222"/>
                <a:gd name="adj3" fmla="val 16667"/>
              </a:avLst>
            </a:prstGeom>
            <a:noFill/>
            <a:ln w="28575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80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7680" name="Group 23"/>
            <p:cNvGrpSpPr>
              <a:grpSpLocks/>
            </p:cNvGrpSpPr>
            <p:nvPr/>
          </p:nvGrpSpPr>
          <p:grpSpPr bwMode="auto">
            <a:xfrm>
              <a:off x="1776" y="3216"/>
              <a:ext cx="1152" cy="624"/>
              <a:chOff x="2112" y="3168"/>
              <a:chExt cx="1152" cy="624"/>
            </a:xfrm>
          </p:grpSpPr>
          <p:sp>
            <p:nvSpPr>
              <p:cNvPr id="27685" name="Line 24"/>
              <p:cNvSpPr>
                <a:spLocks noChangeShapeType="1"/>
              </p:cNvSpPr>
              <p:nvPr/>
            </p:nvSpPr>
            <p:spPr bwMode="auto">
              <a:xfrm>
                <a:off x="2784" y="3168"/>
                <a:ext cx="480" cy="0"/>
              </a:xfrm>
              <a:prstGeom prst="line">
                <a:avLst/>
              </a:prstGeom>
              <a:noFill/>
              <a:ln w="349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86" name="Freeform 25"/>
              <p:cNvSpPr>
                <a:spLocks/>
              </p:cNvSpPr>
              <p:nvPr/>
            </p:nvSpPr>
            <p:spPr bwMode="auto">
              <a:xfrm>
                <a:off x="2112" y="3168"/>
                <a:ext cx="672" cy="624"/>
              </a:xfrm>
              <a:custGeom>
                <a:avLst/>
                <a:gdLst>
                  <a:gd name="T0" fmla="*/ 672 w 672"/>
                  <a:gd name="T1" fmla="*/ 0 h 624"/>
                  <a:gd name="T2" fmla="*/ 432 w 672"/>
                  <a:gd name="T3" fmla="*/ 96 h 624"/>
                  <a:gd name="T4" fmla="*/ 240 w 672"/>
                  <a:gd name="T5" fmla="*/ 528 h 624"/>
                  <a:gd name="T6" fmla="*/ 0 w 672"/>
                  <a:gd name="T7" fmla="*/ 624 h 6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2"/>
                  <a:gd name="T13" fmla="*/ 0 h 624"/>
                  <a:gd name="T14" fmla="*/ 672 w 672"/>
                  <a:gd name="T15" fmla="*/ 624 h 6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2" h="624">
                    <a:moveTo>
                      <a:pt x="672" y="0"/>
                    </a:moveTo>
                    <a:cubicBezTo>
                      <a:pt x="588" y="4"/>
                      <a:pt x="504" y="8"/>
                      <a:pt x="432" y="96"/>
                    </a:cubicBezTo>
                    <a:cubicBezTo>
                      <a:pt x="360" y="184"/>
                      <a:pt x="312" y="440"/>
                      <a:pt x="240" y="528"/>
                    </a:cubicBezTo>
                    <a:cubicBezTo>
                      <a:pt x="168" y="616"/>
                      <a:pt x="84" y="620"/>
                      <a:pt x="0" y="624"/>
                    </a:cubicBezTo>
                  </a:path>
                </a:pathLst>
              </a:custGeom>
              <a:noFill/>
              <a:ln w="349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7681" name="Group 26"/>
            <p:cNvGrpSpPr>
              <a:grpSpLocks/>
            </p:cNvGrpSpPr>
            <p:nvPr/>
          </p:nvGrpSpPr>
          <p:grpSpPr bwMode="auto">
            <a:xfrm flipH="1">
              <a:off x="2928" y="3216"/>
              <a:ext cx="1200" cy="624"/>
              <a:chOff x="2112" y="3168"/>
              <a:chExt cx="1152" cy="624"/>
            </a:xfrm>
          </p:grpSpPr>
          <p:sp>
            <p:nvSpPr>
              <p:cNvPr id="27683" name="Line 27"/>
              <p:cNvSpPr>
                <a:spLocks noChangeShapeType="1"/>
              </p:cNvSpPr>
              <p:nvPr/>
            </p:nvSpPr>
            <p:spPr bwMode="auto">
              <a:xfrm>
                <a:off x="2784" y="3168"/>
                <a:ext cx="480" cy="0"/>
              </a:xfrm>
              <a:prstGeom prst="line">
                <a:avLst/>
              </a:prstGeom>
              <a:noFill/>
              <a:ln w="349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84" name="Freeform 28"/>
              <p:cNvSpPr>
                <a:spLocks/>
              </p:cNvSpPr>
              <p:nvPr/>
            </p:nvSpPr>
            <p:spPr bwMode="auto">
              <a:xfrm>
                <a:off x="2112" y="3168"/>
                <a:ext cx="672" cy="624"/>
              </a:xfrm>
              <a:custGeom>
                <a:avLst/>
                <a:gdLst>
                  <a:gd name="T0" fmla="*/ 672 w 672"/>
                  <a:gd name="T1" fmla="*/ 0 h 624"/>
                  <a:gd name="T2" fmla="*/ 432 w 672"/>
                  <a:gd name="T3" fmla="*/ 96 h 624"/>
                  <a:gd name="T4" fmla="*/ 240 w 672"/>
                  <a:gd name="T5" fmla="*/ 528 h 624"/>
                  <a:gd name="T6" fmla="*/ 0 w 672"/>
                  <a:gd name="T7" fmla="*/ 624 h 6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2"/>
                  <a:gd name="T13" fmla="*/ 0 h 624"/>
                  <a:gd name="T14" fmla="*/ 672 w 672"/>
                  <a:gd name="T15" fmla="*/ 624 h 6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2" h="624">
                    <a:moveTo>
                      <a:pt x="672" y="0"/>
                    </a:moveTo>
                    <a:cubicBezTo>
                      <a:pt x="588" y="4"/>
                      <a:pt x="504" y="8"/>
                      <a:pt x="432" y="96"/>
                    </a:cubicBezTo>
                    <a:cubicBezTo>
                      <a:pt x="360" y="184"/>
                      <a:pt x="312" y="440"/>
                      <a:pt x="240" y="528"/>
                    </a:cubicBezTo>
                    <a:cubicBezTo>
                      <a:pt x="168" y="616"/>
                      <a:pt x="84" y="620"/>
                      <a:pt x="0" y="624"/>
                    </a:cubicBezTo>
                  </a:path>
                </a:pathLst>
              </a:custGeom>
              <a:noFill/>
              <a:ln w="349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7682" name="Text Box 29"/>
            <p:cNvSpPr txBox="1">
              <a:spLocks noChangeArrowheads="1"/>
            </p:cNvSpPr>
            <p:nvPr/>
          </p:nvSpPr>
          <p:spPr bwMode="auto">
            <a:xfrm>
              <a:off x="2688" y="3600"/>
              <a:ext cx="8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0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24" name="Group 107"/>
          <p:cNvGrpSpPr>
            <a:grpSpLocks/>
          </p:cNvGrpSpPr>
          <p:nvPr/>
        </p:nvGrpSpPr>
        <p:grpSpPr bwMode="auto">
          <a:xfrm>
            <a:off x="3265488" y="457200"/>
            <a:ext cx="3668712" cy="1166813"/>
            <a:chOff x="2057" y="672"/>
            <a:chExt cx="2311" cy="735"/>
          </a:xfrm>
        </p:grpSpPr>
        <p:sp>
          <p:nvSpPr>
            <p:cNvPr id="27666" name="Line 108"/>
            <p:cNvSpPr>
              <a:spLocks noChangeShapeType="1"/>
            </p:cNvSpPr>
            <p:nvPr/>
          </p:nvSpPr>
          <p:spPr bwMode="auto">
            <a:xfrm flipV="1">
              <a:off x="2057" y="672"/>
              <a:ext cx="2311" cy="42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67" name="Arc 109"/>
            <p:cNvSpPr>
              <a:spLocks/>
            </p:cNvSpPr>
            <p:nvPr/>
          </p:nvSpPr>
          <p:spPr bwMode="auto">
            <a:xfrm>
              <a:off x="2574" y="1013"/>
              <a:ext cx="50" cy="117"/>
            </a:xfrm>
            <a:custGeom>
              <a:avLst/>
              <a:gdLst>
                <a:gd name="T0" fmla="*/ 0 w 20593"/>
                <a:gd name="T1" fmla="*/ 0 h 21600"/>
                <a:gd name="T2" fmla="*/ 0 w 20593"/>
                <a:gd name="T3" fmla="*/ 0 h 21600"/>
                <a:gd name="T4" fmla="*/ 0 w 20593"/>
                <a:gd name="T5" fmla="*/ 0 h 21600"/>
                <a:gd name="T6" fmla="*/ 0 60000 65536"/>
                <a:gd name="T7" fmla="*/ 0 60000 65536"/>
                <a:gd name="T8" fmla="*/ 0 60000 65536"/>
                <a:gd name="T9" fmla="*/ 0 w 20593"/>
                <a:gd name="T10" fmla="*/ 0 h 21600"/>
                <a:gd name="T11" fmla="*/ 20593 w 205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593" h="21600" fill="none" extrusionOk="0">
                  <a:moveTo>
                    <a:pt x="-1" y="0"/>
                  </a:moveTo>
                  <a:cubicBezTo>
                    <a:pt x="9418" y="0"/>
                    <a:pt x="17751" y="6103"/>
                    <a:pt x="20593" y="15082"/>
                  </a:cubicBezTo>
                </a:path>
                <a:path w="20593" h="21600" stroke="0" extrusionOk="0">
                  <a:moveTo>
                    <a:pt x="-1" y="0"/>
                  </a:moveTo>
                  <a:cubicBezTo>
                    <a:pt x="9418" y="0"/>
                    <a:pt x="17751" y="6103"/>
                    <a:pt x="20593" y="1508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668" name="Object 110"/>
            <p:cNvGraphicFramePr>
              <a:graphicFrameLocks noChangeAspect="1"/>
            </p:cNvGraphicFramePr>
            <p:nvPr/>
          </p:nvGraphicFramePr>
          <p:xfrm>
            <a:off x="2496" y="1104"/>
            <a:ext cx="361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61" name="Equation" r:id="rId19" imgW="190335" imgH="215713" progId="Equation.3">
                    <p:embed/>
                  </p:oleObj>
                </mc:Choice>
                <mc:Fallback>
                  <p:oleObj name="Equation" r:id="rId19" imgW="190335" imgH="215713" progId="Equation.3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104"/>
                          <a:ext cx="361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111"/>
          <p:cNvGrpSpPr>
            <a:grpSpLocks/>
          </p:cNvGrpSpPr>
          <p:nvPr/>
        </p:nvGrpSpPr>
        <p:grpSpPr bwMode="auto">
          <a:xfrm>
            <a:off x="2209800" y="457200"/>
            <a:ext cx="1573213" cy="681038"/>
            <a:chOff x="1392" y="672"/>
            <a:chExt cx="991" cy="429"/>
          </a:xfrm>
        </p:grpSpPr>
        <p:sp>
          <p:nvSpPr>
            <p:cNvPr id="27663" name="Line 112"/>
            <p:cNvSpPr>
              <a:spLocks noChangeShapeType="1"/>
            </p:cNvSpPr>
            <p:nvPr/>
          </p:nvSpPr>
          <p:spPr bwMode="auto">
            <a:xfrm flipH="1" flipV="1">
              <a:off x="1392" y="672"/>
              <a:ext cx="689" cy="426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64" name="Arc 113"/>
            <p:cNvSpPr>
              <a:spLocks/>
            </p:cNvSpPr>
            <p:nvPr/>
          </p:nvSpPr>
          <p:spPr bwMode="auto">
            <a:xfrm>
              <a:off x="1924" y="996"/>
              <a:ext cx="457" cy="105"/>
            </a:xfrm>
            <a:custGeom>
              <a:avLst/>
              <a:gdLst>
                <a:gd name="T0" fmla="*/ 0 w 23764"/>
                <a:gd name="T1" fmla="*/ 0 h 21600"/>
                <a:gd name="T2" fmla="*/ 0 w 23764"/>
                <a:gd name="T3" fmla="*/ 0 h 21600"/>
                <a:gd name="T4" fmla="*/ 0 w 23764"/>
                <a:gd name="T5" fmla="*/ 0 h 21600"/>
                <a:gd name="T6" fmla="*/ 0 60000 65536"/>
                <a:gd name="T7" fmla="*/ 0 60000 65536"/>
                <a:gd name="T8" fmla="*/ 0 60000 65536"/>
                <a:gd name="T9" fmla="*/ 0 w 23764"/>
                <a:gd name="T10" fmla="*/ 0 h 21600"/>
                <a:gd name="T11" fmla="*/ 23764 w 237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764" h="21600" fill="none" extrusionOk="0">
                  <a:moveTo>
                    <a:pt x="-1" y="108"/>
                  </a:moveTo>
                  <a:cubicBezTo>
                    <a:pt x="719" y="36"/>
                    <a:pt x="1441" y="-1"/>
                    <a:pt x="2164" y="0"/>
                  </a:cubicBezTo>
                  <a:cubicBezTo>
                    <a:pt x="14093" y="0"/>
                    <a:pt x="23764" y="9670"/>
                    <a:pt x="23764" y="21600"/>
                  </a:cubicBezTo>
                </a:path>
                <a:path w="23764" h="21600" stroke="0" extrusionOk="0">
                  <a:moveTo>
                    <a:pt x="-1" y="108"/>
                  </a:moveTo>
                  <a:cubicBezTo>
                    <a:pt x="719" y="36"/>
                    <a:pt x="1441" y="-1"/>
                    <a:pt x="2164" y="0"/>
                  </a:cubicBezTo>
                  <a:cubicBezTo>
                    <a:pt x="14093" y="0"/>
                    <a:pt x="23764" y="9670"/>
                    <a:pt x="23764" y="21600"/>
                  </a:cubicBezTo>
                  <a:lnTo>
                    <a:pt x="2164" y="21600"/>
                  </a:lnTo>
                  <a:lnTo>
                    <a:pt x="-1" y="108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665" name="Object 114"/>
            <p:cNvGraphicFramePr>
              <a:graphicFrameLocks noChangeAspect="1"/>
            </p:cNvGraphicFramePr>
            <p:nvPr/>
          </p:nvGraphicFramePr>
          <p:xfrm>
            <a:off x="2033" y="720"/>
            <a:ext cx="35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62" name="Equation" r:id="rId21" imgW="177569" imgH="215619" progId="Equation.3">
                    <p:embed/>
                  </p:oleObj>
                </mc:Choice>
                <mc:Fallback>
                  <p:oleObj name="Equation" r:id="rId21" imgW="177569" imgH="215619" progId="Equation.3">
                    <p:embed/>
                    <p:pic>
                      <p:nvPicPr>
                        <p:cNvPr id="0" name="Object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3" y="720"/>
                          <a:ext cx="35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62" name="Line 115"/>
          <p:cNvSpPr>
            <a:spLocks noChangeShapeType="1"/>
          </p:cNvSpPr>
          <p:nvPr/>
        </p:nvSpPr>
        <p:spPr bwMode="auto">
          <a:xfrm>
            <a:off x="1676400" y="11430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6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6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6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6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701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4AFAB0-51B1-4D5B-A493-28D174D12B07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800" b="0" smtClean="0"/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133600"/>
            <a:ext cx="8305800" cy="19812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chemeClr val="tx1"/>
                </a:solidFill>
              </a:rPr>
              <a:t>低速运动（非相对论的）电荷的电场和磁场</a:t>
            </a:r>
            <a:r>
              <a:rPr lang="zh-CN" altLang="en-US" sz="2400" smtClean="0">
                <a:solidFill>
                  <a:schemeClr val="tx1"/>
                </a:solidFill>
              </a:rPr>
              <a:t/>
            </a:r>
            <a:br>
              <a:rPr lang="zh-CN" altLang="en-US" sz="2400" smtClean="0">
                <a:solidFill>
                  <a:schemeClr val="tx1"/>
                </a:solidFill>
              </a:rPr>
            </a:br>
            <a:r>
              <a:rPr lang="zh-CN" altLang="en-US" sz="2400" smtClean="0">
                <a:solidFill>
                  <a:schemeClr val="tx1"/>
                </a:solidFill>
              </a:rPr>
              <a:t>（ </a:t>
            </a:r>
            <a:r>
              <a:rPr lang="en-US" altLang="zh-CN" sz="2400" smtClean="0">
                <a:solidFill>
                  <a:schemeClr val="tx1"/>
                </a:solidFill>
              </a:rPr>
              <a:t>Electric and Magnetic Fields of  a Moving Charge-----Nonrelativistic</a:t>
            </a:r>
            <a:r>
              <a:rPr lang="zh-CN" altLang="en-US" sz="2400" smtClean="0">
                <a:solidFill>
                  <a:schemeClr val="tx1"/>
                </a:solidFill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22829F-3221-44B1-AAC3-86C2FD1D907B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800" b="0" smtClean="0"/>
          </a:p>
        </p:txBody>
      </p:sp>
      <p:sp>
        <p:nvSpPr>
          <p:cNvPr id="30723" name="Text Box 13"/>
          <p:cNvSpPr txBox="1">
            <a:spLocks noChangeArrowheads="1"/>
          </p:cNvSpPr>
          <p:nvPr/>
        </p:nvSpPr>
        <p:spPr bwMode="auto">
          <a:xfrm>
            <a:off x="2057400" y="228600"/>
            <a:ext cx="5181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4400" dirty="0">
                <a:solidFill>
                  <a:srgbClr val="792B25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4400" dirty="0">
                <a:solidFill>
                  <a:srgbClr val="792B25"/>
                </a:solidFill>
                <a:latin typeface="Times New Roman" panose="02020603050405020304" pitchFamily="18" charset="0"/>
              </a:rPr>
              <a:t>运动电荷的磁场</a:t>
            </a:r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895350" y="1151732"/>
            <a:ext cx="5486400" cy="1219200"/>
            <a:chOff x="624" y="672"/>
            <a:chExt cx="2957" cy="733"/>
          </a:xfrm>
        </p:grpSpPr>
        <p:graphicFrame>
          <p:nvGraphicFramePr>
            <p:cNvPr id="30732" name="Object 15"/>
            <p:cNvGraphicFramePr>
              <a:graphicFrameLocks noChangeAspect="1"/>
            </p:cNvGraphicFramePr>
            <p:nvPr/>
          </p:nvGraphicFramePr>
          <p:xfrm>
            <a:off x="1987" y="672"/>
            <a:ext cx="1594" cy="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8" name="公式" r:id="rId4" imgW="1066800" imgH="419100" progId="Equation.3">
                    <p:embed/>
                  </p:oleObj>
                </mc:Choice>
                <mc:Fallback>
                  <p:oleObj name="公式" r:id="rId4" imgW="1066800" imgH="4191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7" y="672"/>
                          <a:ext cx="1594" cy="7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3" name="Text Box 16"/>
            <p:cNvSpPr txBox="1">
              <a:spLocks noChangeArrowheads="1"/>
            </p:cNvSpPr>
            <p:nvPr/>
          </p:nvSpPr>
          <p:spPr bwMode="auto">
            <a:xfrm>
              <a:off x="624" y="863"/>
              <a:ext cx="1872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毕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—</a:t>
              </a:r>
              <a:r>
                <a:rPr lang="en-US" altLang="zh-CN" sz="2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萨</a:t>
              </a:r>
              <a:r>
                <a:rPr lang="zh-CN" altLang="en-US" sz="2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定律 </a:t>
              </a:r>
            </a:p>
          </p:txBody>
        </p:sp>
      </p:grpSp>
      <p:graphicFrame>
        <p:nvGraphicFramePr>
          <p:cNvPr id="307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968219"/>
              </p:ext>
            </p:extLst>
          </p:nvPr>
        </p:nvGraphicFramePr>
        <p:xfrm>
          <a:off x="2867025" y="2757870"/>
          <a:ext cx="22098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9" name="公式" r:id="rId6" imgW="558800" imgH="228600" progId="Equation.3">
                  <p:embed/>
                </p:oleObj>
              </mc:Choice>
              <mc:Fallback>
                <p:oleObj name="公式" r:id="rId6" imgW="5588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2757870"/>
                        <a:ext cx="22098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21"/>
          <p:cNvGraphicFramePr>
            <a:graphicFrameLocks noChangeAspect="1"/>
          </p:cNvGraphicFramePr>
          <p:nvPr/>
        </p:nvGraphicFramePr>
        <p:xfrm>
          <a:off x="4983163" y="3841750"/>
          <a:ext cx="2484437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0" name="公式" r:id="rId8" imgW="939392" imgH="393529" progId="Equation.3">
                  <p:embed/>
                </p:oleObj>
              </mc:Choice>
              <mc:Fallback>
                <p:oleObj name="公式" r:id="rId8" imgW="939392" imgH="39352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3" y="3841750"/>
                        <a:ext cx="2484437" cy="108426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Rectangle 22"/>
          <p:cNvSpPr>
            <a:spLocks noChangeArrowheads="1"/>
          </p:cNvSpPr>
          <p:nvPr/>
        </p:nvSpPr>
        <p:spPr bwMode="auto">
          <a:xfrm>
            <a:off x="990600" y="3810000"/>
            <a:ext cx="3213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运动电荷的磁场</a:t>
            </a:r>
          </a:p>
        </p:txBody>
      </p:sp>
      <p:grpSp>
        <p:nvGrpSpPr>
          <p:cNvPr id="30728" name="Group 23"/>
          <p:cNvGrpSpPr>
            <a:grpSpLocks/>
          </p:cNvGrpSpPr>
          <p:nvPr/>
        </p:nvGrpSpPr>
        <p:grpSpPr bwMode="auto">
          <a:xfrm>
            <a:off x="914400" y="4419600"/>
            <a:ext cx="3505200" cy="533400"/>
            <a:chOff x="576" y="2784"/>
            <a:chExt cx="2208" cy="336"/>
          </a:xfrm>
        </p:grpSpPr>
        <p:sp>
          <p:nvSpPr>
            <p:cNvPr id="30729" name="Rectangle 24"/>
            <p:cNvSpPr>
              <a:spLocks noChangeArrowheads="1"/>
            </p:cNvSpPr>
            <p:nvPr/>
          </p:nvSpPr>
          <p:spPr bwMode="auto">
            <a:xfrm>
              <a:off x="717" y="2784"/>
              <a:ext cx="2067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0730" name="Text Box 25"/>
            <p:cNvSpPr txBox="1">
              <a:spLocks noChangeArrowheads="1"/>
            </p:cNvSpPr>
            <p:nvPr/>
          </p:nvSpPr>
          <p:spPr bwMode="auto">
            <a:xfrm>
              <a:off x="576" y="2784"/>
              <a:ext cx="14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使用条件</a:t>
              </a:r>
            </a:p>
          </p:txBody>
        </p:sp>
        <p:graphicFrame>
          <p:nvGraphicFramePr>
            <p:cNvPr id="30731" name="Object 26"/>
            <p:cNvGraphicFramePr>
              <a:graphicFrameLocks noChangeAspect="1"/>
            </p:cNvGraphicFramePr>
            <p:nvPr/>
          </p:nvGraphicFramePr>
          <p:xfrm>
            <a:off x="1750" y="2826"/>
            <a:ext cx="75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1" name="Equation" r:id="rId10" imgW="431613" imgH="139639" progId="Equation.3">
                    <p:embed/>
                  </p:oleObj>
                </mc:Choice>
                <mc:Fallback>
                  <p:oleObj name="Equation" r:id="rId10" imgW="431613" imgH="139639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0" y="2826"/>
                          <a:ext cx="752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695850"/>
              </p:ext>
            </p:extLst>
          </p:nvPr>
        </p:nvGraphicFramePr>
        <p:xfrm>
          <a:off x="7315200" y="1283604"/>
          <a:ext cx="1100564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2" name="Equation" r:id="rId12" imgW="457002" imgH="393529" progId="Equation.3">
                  <p:embed/>
                </p:oleObj>
              </mc:Choice>
              <mc:Fallback>
                <p:oleObj name="Equation" r:id="rId12" imgW="457002" imgH="393529" progId="Equation.3">
                  <p:embed/>
                  <p:pic>
                    <p:nvPicPr>
                      <p:cNvPr id="5128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283604"/>
                        <a:ext cx="1100564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云形 1"/>
          <p:cNvSpPr/>
          <p:nvPr/>
        </p:nvSpPr>
        <p:spPr bwMode="auto">
          <a:xfrm>
            <a:off x="3200400" y="5410200"/>
            <a:ext cx="3181350" cy="9906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0F1263-D078-4EE4-B6B4-C880F4BA59A7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800" b="0" smtClean="0"/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5181600" y="914400"/>
            <a:ext cx="38100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1748" name="Line 5"/>
          <p:cNvSpPr>
            <a:spLocks noChangeShapeType="1"/>
          </p:cNvSpPr>
          <p:nvPr/>
        </p:nvSpPr>
        <p:spPr bwMode="auto">
          <a:xfrm>
            <a:off x="6705600" y="10668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9" name="Oval 6"/>
          <p:cNvSpPr>
            <a:spLocks noChangeArrowheads="1"/>
          </p:cNvSpPr>
          <p:nvPr/>
        </p:nvSpPr>
        <p:spPr bwMode="auto">
          <a:xfrm>
            <a:off x="5562600" y="1600200"/>
            <a:ext cx="2286000" cy="838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1750" name="Line 7"/>
          <p:cNvSpPr>
            <a:spLocks noChangeShapeType="1"/>
          </p:cNvSpPr>
          <p:nvPr/>
        </p:nvSpPr>
        <p:spPr bwMode="auto">
          <a:xfrm flipV="1">
            <a:off x="6705600" y="1447800"/>
            <a:ext cx="1219200" cy="213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1" name="Line 8"/>
          <p:cNvSpPr>
            <a:spLocks noChangeShapeType="1"/>
          </p:cNvSpPr>
          <p:nvPr/>
        </p:nvSpPr>
        <p:spPr bwMode="auto">
          <a:xfrm flipV="1">
            <a:off x="7391400" y="2209800"/>
            <a:ext cx="6858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2" name="Line 9"/>
          <p:cNvSpPr>
            <a:spLocks noChangeShapeType="1"/>
          </p:cNvSpPr>
          <p:nvPr/>
        </p:nvSpPr>
        <p:spPr bwMode="auto">
          <a:xfrm>
            <a:off x="6705600" y="1905000"/>
            <a:ext cx="68580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3" name="Oval 10"/>
          <p:cNvSpPr>
            <a:spLocks noChangeArrowheads="1"/>
          </p:cNvSpPr>
          <p:nvPr/>
        </p:nvSpPr>
        <p:spPr bwMode="auto">
          <a:xfrm>
            <a:off x="66294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1754" name="Line 11"/>
          <p:cNvSpPr>
            <a:spLocks noChangeShapeType="1"/>
          </p:cNvSpPr>
          <p:nvPr/>
        </p:nvSpPr>
        <p:spPr bwMode="auto">
          <a:xfrm flipV="1">
            <a:off x="6705600" y="2743200"/>
            <a:ext cx="0" cy="762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5" name="Rectangle 12"/>
          <p:cNvSpPr>
            <a:spLocks noChangeArrowheads="1"/>
          </p:cNvSpPr>
          <p:nvPr/>
        </p:nvSpPr>
        <p:spPr bwMode="auto">
          <a:xfrm>
            <a:off x="6324600" y="919163"/>
            <a:ext cx="322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31756" name="Rectangle 13"/>
          <p:cNvSpPr>
            <a:spLocks noChangeArrowheads="1"/>
          </p:cNvSpPr>
          <p:nvPr/>
        </p:nvSpPr>
        <p:spPr bwMode="auto">
          <a:xfrm>
            <a:off x="6248400" y="2519363"/>
            <a:ext cx="341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31757" name="Rectangle 14"/>
          <p:cNvSpPr>
            <a:spLocks noChangeArrowheads="1"/>
          </p:cNvSpPr>
          <p:nvPr/>
        </p:nvSpPr>
        <p:spPr bwMode="auto">
          <a:xfrm>
            <a:off x="7162800" y="2566988"/>
            <a:ext cx="322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31758" name="Line 15"/>
          <p:cNvSpPr>
            <a:spLocks noChangeShapeType="1"/>
          </p:cNvSpPr>
          <p:nvPr/>
        </p:nvSpPr>
        <p:spPr bwMode="auto">
          <a:xfrm flipV="1">
            <a:off x="6781800" y="3048000"/>
            <a:ext cx="22860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9" name="Rectangle 16"/>
          <p:cNvSpPr>
            <a:spLocks noChangeArrowheads="1"/>
          </p:cNvSpPr>
          <p:nvPr/>
        </p:nvSpPr>
        <p:spPr bwMode="auto">
          <a:xfrm>
            <a:off x="6248400" y="33575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31760" name="Freeform 17"/>
          <p:cNvSpPr>
            <a:spLocks/>
          </p:cNvSpPr>
          <p:nvPr/>
        </p:nvSpPr>
        <p:spPr bwMode="auto">
          <a:xfrm>
            <a:off x="6731000" y="3225800"/>
            <a:ext cx="114300" cy="101600"/>
          </a:xfrm>
          <a:custGeom>
            <a:avLst/>
            <a:gdLst>
              <a:gd name="T0" fmla="*/ 0 w 72"/>
              <a:gd name="T1" fmla="*/ 0 h 64"/>
              <a:gd name="T2" fmla="*/ 2147483646 w 72"/>
              <a:gd name="T3" fmla="*/ 2147483646 h 64"/>
              <a:gd name="T4" fmla="*/ 2147483646 w 72"/>
              <a:gd name="T5" fmla="*/ 2147483646 h 64"/>
              <a:gd name="T6" fmla="*/ 0 60000 65536"/>
              <a:gd name="T7" fmla="*/ 0 60000 65536"/>
              <a:gd name="T8" fmla="*/ 0 60000 65536"/>
              <a:gd name="T9" fmla="*/ 0 w 72"/>
              <a:gd name="T10" fmla="*/ 0 h 64"/>
              <a:gd name="T11" fmla="*/ 72 w 72"/>
              <a:gd name="T12" fmla="*/ 64 h 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" h="64">
                <a:moveTo>
                  <a:pt x="0" y="0"/>
                </a:moveTo>
                <a:cubicBezTo>
                  <a:pt x="11" y="3"/>
                  <a:pt x="24" y="1"/>
                  <a:pt x="32" y="8"/>
                </a:cubicBezTo>
                <a:cubicBezTo>
                  <a:pt x="49" y="23"/>
                  <a:pt x="56" y="48"/>
                  <a:pt x="72" y="6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1" name="Rectangle 18"/>
          <p:cNvSpPr>
            <a:spLocks noChangeArrowheads="1"/>
          </p:cNvSpPr>
          <p:nvPr/>
        </p:nvSpPr>
        <p:spPr bwMode="auto">
          <a:xfrm>
            <a:off x="6705600" y="25908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31762" name="Rectangle 19"/>
          <p:cNvSpPr>
            <a:spLocks noChangeArrowheads="1"/>
          </p:cNvSpPr>
          <p:nvPr/>
        </p:nvSpPr>
        <p:spPr bwMode="auto">
          <a:xfrm>
            <a:off x="7467600" y="2257425"/>
            <a:ext cx="363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宋体" panose="02010600030101010101" pitchFamily="2" charset="-122"/>
              </a:rPr>
              <a:t>P</a:t>
            </a:r>
          </a:p>
        </p:txBody>
      </p:sp>
      <p:sp>
        <p:nvSpPr>
          <p:cNvPr id="31763" name="Rectangle 20"/>
          <p:cNvSpPr>
            <a:spLocks noChangeArrowheads="1"/>
          </p:cNvSpPr>
          <p:nvPr/>
        </p:nvSpPr>
        <p:spPr bwMode="auto">
          <a:xfrm>
            <a:off x="8001000" y="1042988"/>
            <a:ext cx="420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E</a:t>
            </a:r>
          </a:p>
        </p:txBody>
      </p:sp>
      <p:graphicFrame>
        <p:nvGraphicFramePr>
          <p:cNvPr id="31764" name="Object 22"/>
          <p:cNvGraphicFramePr>
            <a:graphicFrameLocks noChangeAspect="1"/>
          </p:cNvGraphicFramePr>
          <p:nvPr/>
        </p:nvGraphicFramePr>
        <p:xfrm>
          <a:off x="8153400" y="1676400"/>
          <a:ext cx="469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1" name="公式" r:id="rId3" imgW="152226" imgH="228446" progId="Equation.3">
                  <p:embed/>
                </p:oleObj>
              </mc:Choice>
              <mc:Fallback>
                <p:oleObj name="公式" r:id="rId3" imgW="152226" imgH="22844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1676400"/>
                        <a:ext cx="4699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5" name="Object 23"/>
          <p:cNvGraphicFramePr>
            <a:graphicFrameLocks noChangeAspect="1"/>
          </p:cNvGraphicFramePr>
          <p:nvPr/>
        </p:nvGraphicFramePr>
        <p:xfrm>
          <a:off x="6881813" y="3124200"/>
          <a:ext cx="4667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2" name="公式" r:id="rId5" imgW="152226" imgH="209447" progId="Equation.3">
                  <p:embed/>
                </p:oleObj>
              </mc:Choice>
              <mc:Fallback>
                <p:oleObj name="公式" r:id="rId5" imgW="152226" imgH="209447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1813" y="3124200"/>
                        <a:ext cx="46672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6" name="Object 24"/>
          <p:cNvGraphicFramePr>
            <a:graphicFrameLocks noChangeAspect="1"/>
          </p:cNvGraphicFramePr>
          <p:nvPr/>
        </p:nvGraphicFramePr>
        <p:xfrm>
          <a:off x="1066800" y="611188"/>
          <a:ext cx="2667000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3" name="公式" r:id="rId7" imgW="888614" imgH="393529" progId="Equation.3">
                  <p:embed/>
                </p:oleObj>
              </mc:Choice>
              <mc:Fallback>
                <p:oleObj name="公式" r:id="rId7" imgW="888614" imgH="39352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611188"/>
                        <a:ext cx="2667000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7" name="Object 25"/>
          <p:cNvGraphicFramePr>
            <a:graphicFrameLocks noChangeAspect="1"/>
          </p:cNvGraphicFramePr>
          <p:nvPr/>
        </p:nvGraphicFramePr>
        <p:xfrm>
          <a:off x="939800" y="2532063"/>
          <a:ext cx="3098800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4" name="公式" r:id="rId9" imgW="1028254" imgH="393529" progId="Equation.3">
                  <p:embed/>
                </p:oleObj>
              </mc:Choice>
              <mc:Fallback>
                <p:oleObj name="公式" r:id="rId9" imgW="1028254" imgH="39352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2532063"/>
                        <a:ext cx="3098800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8" name="Text Box 26"/>
          <p:cNvSpPr txBox="1">
            <a:spLocks noChangeArrowheads="1"/>
          </p:cNvSpPr>
          <p:nvPr/>
        </p:nvSpPr>
        <p:spPr bwMode="auto">
          <a:xfrm>
            <a:off x="304800" y="1838325"/>
            <a:ext cx="5005388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2800"/>
              <a:t>令粒子的运动方向沿</a:t>
            </a:r>
            <a:r>
              <a:rPr lang="en-US" altLang="zh-CN" sz="2800"/>
              <a:t>z</a:t>
            </a:r>
            <a:r>
              <a:rPr lang="zh-CN" altLang="en-US" sz="2800"/>
              <a:t>轴，就有</a:t>
            </a:r>
          </a:p>
        </p:txBody>
      </p:sp>
      <p:sp>
        <p:nvSpPr>
          <p:cNvPr id="1081371" name="Rectangle 27"/>
          <p:cNvSpPr>
            <a:spLocks noChangeArrowheads="1"/>
          </p:cNvSpPr>
          <p:nvPr/>
        </p:nvSpPr>
        <p:spPr bwMode="auto">
          <a:xfrm>
            <a:off x="228600" y="3810000"/>
            <a:ext cx="8763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</a:t>
            </a:r>
            <a:r>
              <a:rPr lang="zh-CN" altLang="en-US" sz="2800" dirty="0">
                <a:latin typeface="宋体" panose="02010600030101010101" pitchFamily="2" charset="-122"/>
              </a:rPr>
              <a:t>显然，磁场存在轴对称性，</a:t>
            </a:r>
            <a:r>
              <a:rPr lang="en-US" altLang="zh-CN" sz="2800" i="1" dirty="0">
                <a:solidFill>
                  <a:srgbClr val="792B25"/>
                </a:solidFill>
                <a:latin typeface="Times New Roman" panose="02020603050405020304" pitchFamily="18" charset="0"/>
              </a:rPr>
              <a:t>B </a:t>
            </a:r>
            <a:r>
              <a:rPr lang="zh-CN" altLang="en-US" sz="2800" dirty="0">
                <a:solidFill>
                  <a:srgbClr val="792B25"/>
                </a:solidFill>
                <a:latin typeface="Times New Roman" panose="02020603050405020304" pitchFamily="18" charset="0"/>
              </a:rPr>
              <a:t>线是一族与粒子运动方向正交的圆；</a:t>
            </a:r>
            <a:br>
              <a:rPr lang="zh-CN" altLang="en-US" sz="2800" dirty="0">
                <a:solidFill>
                  <a:srgbClr val="792B25"/>
                </a:solidFill>
                <a:latin typeface="Times New Roman" panose="02020603050405020304" pitchFamily="18" charset="0"/>
              </a:rPr>
            </a:b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    在</a:t>
            </a:r>
            <a:r>
              <a:rPr lang="en-US" altLang="zh-CN" sz="2800" i="1" dirty="0">
                <a:solidFill>
                  <a:schemeClr val="tx2"/>
                </a:solidFill>
                <a:latin typeface="Symbol" panose="05050102010706020507" pitchFamily="18" charset="2"/>
              </a:rPr>
              <a:t>q  </a:t>
            </a:r>
            <a:r>
              <a:rPr lang="en-US" altLang="zh-CN" sz="2800" dirty="0">
                <a:solidFill>
                  <a:schemeClr val="tx2"/>
                </a:solidFill>
                <a:latin typeface="Symbol" panose="05050102010706020507" pitchFamily="18" charset="2"/>
              </a:rPr>
              <a:t>= </a:t>
            </a:r>
            <a:r>
              <a:rPr lang="en-US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800" dirty="0">
                <a:solidFill>
                  <a:schemeClr val="tx2"/>
                </a:solidFill>
                <a:latin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chemeClr val="tx2"/>
                </a:solidFill>
                <a:latin typeface="Symbol" panose="05050102010706020507" pitchFamily="18" charset="2"/>
              </a:rPr>
              <a:t> 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即粒子运动方向上，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  <a:t>= 0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，而在</a:t>
            </a:r>
            <a:r>
              <a:rPr lang="en-US" altLang="zh-CN" sz="2800" i="1" dirty="0">
                <a:solidFill>
                  <a:schemeClr val="tx2"/>
                </a:solidFill>
                <a:latin typeface="Symbol" panose="05050102010706020507" pitchFamily="18" charset="2"/>
              </a:rPr>
              <a:t>q  </a:t>
            </a:r>
            <a:r>
              <a:rPr lang="en-US" altLang="zh-CN" sz="2800" dirty="0">
                <a:solidFill>
                  <a:schemeClr val="tx2"/>
                </a:solidFill>
                <a:latin typeface="Symbol" panose="05050102010706020507" pitchFamily="18" charset="2"/>
              </a:rPr>
              <a:t>= </a:t>
            </a:r>
            <a:r>
              <a:rPr lang="en-US" altLang="zh-CN" sz="2800" i="1" dirty="0">
                <a:solidFill>
                  <a:schemeClr val="tx2"/>
                </a:solidFill>
                <a:latin typeface="Symbol" panose="05050102010706020507" pitchFamily="18" charset="2"/>
              </a:rPr>
              <a:t>p</a:t>
            </a:r>
            <a:r>
              <a:rPr lang="en-US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  <a:t>/ 2 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即粒子所在的</a:t>
            </a:r>
            <a:r>
              <a:rPr lang="zh-CN" altLang="en-US" sz="2800" dirty="0">
                <a:solidFill>
                  <a:srgbClr val="0033CC"/>
                </a:solidFill>
                <a:latin typeface="宋体" panose="02010600030101010101" pitchFamily="2" charset="-122"/>
              </a:rPr>
              <a:t>横向平面上，磁场分布最强</a:t>
            </a:r>
            <a:r>
              <a:rPr lang="en-US" altLang="zh-CN" sz="2800" dirty="0">
                <a:solidFill>
                  <a:srgbClr val="0033CC"/>
                </a:solidFill>
                <a:latin typeface="宋体" panose="02010600030101010101" pitchFamily="2" charset="-122"/>
              </a:rPr>
              <a:t>.</a:t>
            </a:r>
            <a:br>
              <a:rPr lang="en-US" altLang="zh-CN" sz="2800" dirty="0">
                <a:solidFill>
                  <a:srgbClr val="0033CC"/>
                </a:solidFill>
                <a:latin typeface="宋体" panose="02010600030101010101" pitchFamily="2" charset="-122"/>
              </a:rPr>
            </a:br>
            <a:endParaRPr lang="en-US" altLang="zh-CN" sz="2800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770" name="Object 28"/>
          <p:cNvGraphicFramePr>
            <a:graphicFrameLocks noChangeAspect="1"/>
          </p:cNvGraphicFramePr>
          <p:nvPr/>
        </p:nvGraphicFramePr>
        <p:xfrm>
          <a:off x="7924800" y="2133600"/>
          <a:ext cx="4349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5" name="公式" r:id="rId11" imgW="142973" imgH="181181" progId="Equation.3">
                  <p:embed/>
                </p:oleObj>
              </mc:Choice>
              <mc:Fallback>
                <p:oleObj name="公式" r:id="rId11" imgW="142973" imgH="181181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2133600"/>
                        <a:ext cx="43497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81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1371" grpId="0" build="p" autoUpdateAnimBg="0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34BC96-9AE6-411A-BC65-24242E212D3E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800" b="0" smtClean="0"/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5943600" y="1447800"/>
            <a:ext cx="3200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381000"/>
            <a:ext cx="8763000" cy="762000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</a:pPr>
            <a:r>
              <a:rPr lang="en-US" altLang="zh-CN" sz="2800" smtClean="0">
                <a:solidFill>
                  <a:srgbClr val="66FF33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800" smtClean="0">
                <a:solidFill>
                  <a:srgbClr val="006600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800" smtClean="0">
                <a:solidFill>
                  <a:srgbClr val="0066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smtClean="0">
                <a:solidFill>
                  <a:srgbClr val="006600"/>
                </a:solidFill>
                <a:latin typeface="宋体" panose="02010600030101010101" pitchFamily="2" charset="-122"/>
              </a:rPr>
              <a:t>]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离子束的电流强度为</a:t>
            </a:r>
            <a:r>
              <a:rPr lang="en-US" altLang="zh-CN" sz="2800" b="0" i="1" smtClean="0">
                <a:solidFill>
                  <a:schemeClr val="tx1"/>
                </a:solidFill>
              </a:rPr>
              <a:t>I</a:t>
            </a:r>
            <a:r>
              <a:rPr lang="en-US" altLang="zh-CN" sz="2800" i="1" smtClean="0">
                <a:solidFill>
                  <a:schemeClr val="tx1"/>
                </a:solidFill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</a:rPr>
              <a:t>，求离开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离子束中心为</a:t>
            </a:r>
            <a:r>
              <a:rPr lang="en-US" altLang="zh-CN" sz="2800" b="0" i="1" smtClean="0">
                <a:solidFill>
                  <a:schemeClr val="tx1"/>
                </a:solidFill>
              </a:rPr>
              <a:t>r</a:t>
            </a:r>
            <a:r>
              <a:rPr lang="en-US" altLang="zh-CN" sz="2800" i="1" smtClean="0">
                <a:solidFill>
                  <a:schemeClr val="tx1"/>
                </a:solidFill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</a:rPr>
              <a:t>处的</a:t>
            </a:r>
            <a:r>
              <a:rPr lang="en-US" altLang="zh-CN" sz="2800" i="1" smtClean="0">
                <a:solidFill>
                  <a:schemeClr val="tx1"/>
                </a:solidFill>
              </a:rPr>
              <a:t>E </a:t>
            </a:r>
            <a:r>
              <a:rPr lang="zh-CN" altLang="en-US" sz="2800" smtClean="0">
                <a:solidFill>
                  <a:schemeClr val="tx1"/>
                </a:solidFill>
              </a:rPr>
              <a:t>和</a:t>
            </a:r>
            <a:r>
              <a:rPr lang="en-US" altLang="zh-CN" sz="2800" i="1" smtClean="0">
                <a:solidFill>
                  <a:schemeClr val="tx1"/>
                </a:solidFill>
              </a:rPr>
              <a:t>B</a:t>
            </a:r>
            <a:r>
              <a:rPr lang="en-US" altLang="zh-CN" sz="2800" smtClean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0" i="1" smtClean="0">
                <a:solidFill>
                  <a:schemeClr val="tx1"/>
                </a:solidFill>
              </a:rPr>
              <a:t>r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远大于离子间距）</a:t>
            </a:r>
            <a:endParaRPr lang="en-US" altLang="zh-CN" sz="2800" smtClean="0">
              <a:latin typeface="宋体" panose="02010600030101010101" pitchFamily="2" charset="-122"/>
            </a:endParaRPr>
          </a:p>
        </p:txBody>
      </p:sp>
      <p:sp>
        <p:nvSpPr>
          <p:cNvPr id="1084420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1219200"/>
            <a:ext cx="6248400" cy="5029200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FontTx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   </a:t>
            </a:r>
            <a:r>
              <a:rPr lang="en-US" altLang="zh-CN" sz="2800" smtClean="0">
                <a:solidFill>
                  <a:srgbClr val="006600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800" smtClean="0">
                <a:solidFill>
                  <a:srgbClr val="006600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sz="2800" smtClean="0">
                <a:solidFill>
                  <a:srgbClr val="006600"/>
                </a:solidFill>
                <a:latin typeface="宋体" panose="02010600030101010101" pitchFamily="2" charset="-122"/>
              </a:rPr>
              <a:t>]</a:t>
            </a:r>
            <a:r>
              <a:rPr lang="zh-CN" altLang="en-US" sz="2800" smtClean="0">
                <a:latin typeface="Times New Roman" panose="02020603050405020304" pitchFamily="18" charset="0"/>
              </a:rPr>
              <a:t>单位长度的电荷量</a:t>
            </a:r>
            <a:r>
              <a:rPr lang="en-US" altLang="zh-CN" sz="2800" i="1" smtClean="0">
                <a:latin typeface="Symbol" panose="05050102010706020507" pitchFamily="18" charset="2"/>
              </a:rPr>
              <a:t>l</a:t>
            </a:r>
            <a:r>
              <a:rPr lang="en-US" altLang="zh-CN" sz="2800" smtClean="0">
                <a:latin typeface="Symbol" panose="05050102010706020507" pitchFamily="18" charset="2"/>
              </a:rPr>
              <a:t> = </a:t>
            </a:r>
            <a:r>
              <a:rPr lang="en-US" altLang="zh-CN" sz="2800" b="0" i="1" smtClean="0">
                <a:latin typeface="Times New Roman" panose="02020603050405020304" pitchFamily="18" charset="0"/>
              </a:rPr>
              <a:t>nqS</a:t>
            </a:r>
            <a:r>
              <a:rPr lang="en-US" altLang="zh-CN" sz="2800" i="1" smtClean="0">
                <a:latin typeface="Times New Roman" panose="02020603050405020304" pitchFamily="18" charset="0"/>
              </a:rPr>
              <a:t> </a:t>
            </a:r>
            <a:r>
              <a:rPr lang="zh-CN" altLang="en-US" sz="2800" smtClean="0">
                <a:latin typeface="Times New Roman" panose="02020603050405020304" pitchFamily="18" charset="0"/>
              </a:rPr>
              <a:t>，</a:t>
            </a:r>
            <a:r>
              <a:rPr lang="zh-CN" altLang="en-US" sz="2800" smtClean="0">
                <a:latin typeface="宋体" panose="02010600030101010101" pitchFamily="2" charset="-122"/>
              </a:rPr>
              <a:t>电流强度就是</a:t>
            </a:r>
            <a:r>
              <a:rPr lang="en-US" altLang="zh-CN" sz="2800" b="0" i="1" smtClean="0">
                <a:latin typeface="Times New Roman" panose="02020603050405020304" pitchFamily="18" charset="0"/>
              </a:rPr>
              <a:t>I= n q S v</a:t>
            </a:r>
            <a:r>
              <a:rPr lang="en-US" altLang="zh-CN" sz="2800" b="0" smtClean="0">
                <a:latin typeface="Times New Roman" panose="02020603050405020304" pitchFamily="18" charset="0"/>
              </a:rPr>
              <a:t> =</a:t>
            </a:r>
            <a:r>
              <a:rPr lang="en-US" altLang="zh-CN" sz="2800" b="0" i="1" smtClean="0">
                <a:latin typeface="Symbol" panose="05050102010706020507" pitchFamily="18" charset="2"/>
              </a:rPr>
              <a:t>l</a:t>
            </a:r>
            <a:r>
              <a:rPr lang="en-US" altLang="zh-CN" sz="2800" b="0" smtClean="0">
                <a:latin typeface="Symbol" panose="05050102010706020507" pitchFamily="18" charset="2"/>
              </a:rPr>
              <a:t> </a:t>
            </a:r>
            <a:r>
              <a:rPr lang="en-US" altLang="zh-CN" sz="2800" b="0" i="1" smtClean="0">
                <a:latin typeface="Times New Roman" panose="02020603050405020304" pitchFamily="18" charset="0"/>
              </a:rPr>
              <a:t> v</a:t>
            </a:r>
            <a:r>
              <a:rPr lang="en-US" altLang="zh-CN" sz="2800" smtClean="0">
                <a:latin typeface="宋体" panose="02010600030101010101" pitchFamily="2" charset="-122"/>
              </a:rPr>
              <a:t>.</a:t>
            </a:r>
            <a:r>
              <a:rPr lang="zh-CN" altLang="en-US" sz="2800" smtClean="0">
                <a:latin typeface="宋体" panose="02010600030101010101" pitchFamily="2" charset="-122"/>
              </a:rPr>
              <a:t>假定离子束可以看成无限长，</a:t>
            </a:r>
            <a:r>
              <a:rPr lang="zh-CN" altLang="en-US" sz="2800" smtClean="0">
                <a:latin typeface="Times New Roman" panose="02020603050405020304" pitchFamily="18" charset="0"/>
              </a:rPr>
              <a:t>于是在离</a:t>
            </a:r>
            <a:r>
              <a:rPr lang="zh-CN" altLang="en-US" sz="2800" smtClean="0">
                <a:latin typeface="宋体" panose="02010600030101010101" pitchFamily="2" charset="-122"/>
              </a:rPr>
              <a:t>束中心的垂直距离为</a:t>
            </a:r>
            <a:r>
              <a:rPr lang="en-US" altLang="zh-CN" sz="2800" b="0" i="1" smtClean="0">
                <a:latin typeface="Times New Roman" panose="02020603050405020304" pitchFamily="18" charset="0"/>
              </a:rPr>
              <a:t>r</a:t>
            </a:r>
            <a:r>
              <a:rPr lang="en-US" altLang="zh-CN" sz="2800" i="1" smtClean="0">
                <a:latin typeface="Times New Roman" panose="02020603050405020304" pitchFamily="18" charset="0"/>
              </a:rPr>
              <a:t> </a:t>
            </a:r>
            <a:r>
              <a:rPr lang="zh-CN" altLang="en-US" sz="2800" smtClean="0">
                <a:latin typeface="Times New Roman" panose="02020603050405020304" pitchFamily="18" charset="0"/>
              </a:rPr>
              <a:t>处</a:t>
            </a:r>
          </a:p>
          <a:p>
            <a:pPr marL="0" indent="0" algn="just" eaLnBrk="1" hangingPunct="1">
              <a:lnSpc>
                <a:spcPct val="130000"/>
              </a:lnSpc>
              <a:buFontTx/>
              <a:buNone/>
            </a:pPr>
            <a:endParaRPr lang="zh-CN" altLang="en-US" sz="2800" smtClean="0"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30000"/>
              </a:lnSpc>
              <a:buFontTx/>
              <a:buNone/>
            </a:pPr>
            <a:endParaRPr lang="zh-CN" altLang="en-US" sz="2800" smtClean="0"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30000"/>
              </a:lnSpc>
              <a:buFontTx/>
              <a:buNone/>
            </a:pPr>
            <a:r>
              <a:rPr lang="zh-CN" altLang="en-US" sz="2800" smtClean="0">
                <a:latin typeface="Times New Roman" panose="02020603050405020304" pitchFamily="18" charset="0"/>
              </a:rPr>
              <a:t>由此可知                                                               </a:t>
            </a:r>
          </a:p>
          <a:p>
            <a:pPr marL="0" indent="0" algn="just" eaLnBrk="1" hangingPunct="1">
              <a:lnSpc>
                <a:spcPct val="130000"/>
              </a:lnSpc>
              <a:buFontTx/>
              <a:buNone/>
            </a:pPr>
            <a:r>
              <a:rPr lang="zh-CN" altLang="en-US" sz="2800" smtClean="0">
                <a:latin typeface="Times New Roman" panose="02020603050405020304" pitchFamily="18" charset="0"/>
              </a:rPr>
              <a:t>                                                                                </a:t>
            </a:r>
          </a:p>
        </p:txBody>
      </p:sp>
      <p:graphicFrame>
        <p:nvGraphicFramePr>
          <p:cNvPr id="1084421" name="Object 5"/>
          <p:cNvGraphicFramePr>
            <a:graphicFrameLocks noChangeAspect="1"/>
          </p:cNvGraphicFramePr>
          <p:nvPr/>
        </p:nvGraphicFramePr>
        <p:xfrm>
          <a:off x="1211263" y="5486400"/>
          <a:ext cx="42068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0" name="公式" r:id="rId4" imgW="1562100" imgH="393700" progId="Equation.3">
                  <p:embed/>
                </p:oleObj>
              </mc:Choice>
              <mc:Fallback>
                <p:oleObj name="公式" r:id="rId4" imgW="15621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5486400"/>
                        <a:ext cx="4206875" cy="8890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Oval 6"/>
          <p:cNvSpPr>
            <a:spLocks noChangeArrowheads="1"/>
          </p:cNvSpPr>
          <p:nvPr/>
        </p:nvSpPr>
        <p:spPr bwMode="auto">
          <a:xfrm>
            <a:off x="74676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776" name="Oval 7"/>
          <p:cNvSpPr>
            <a:spLocks noChangeArrowheads="1"/>
          </p:cNvSpPr>
          <p:nvPr/>
        </p:nvSpPr>
        <p:spPr bwMode="auto">
          <a:xfrm>
            <a:off x="7467600" y="5181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777" name="Oval 8"/>
          <p:cNvSpPr>
            <a:spLocks noChangeArrowheads="1"/>
          </p:cNvSpPr>
          <p:nvPr/>
        </p:nvSpPr>
        <p:spPr bwMode="auto">
          <a:xfrm>
            <a:off x="74676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778" name="Oval 9"/>
          <p:cNvSpPr>
            <a:spLocks noChangeArrowheads="1"/>
          </p:cNvSpPr>
          <p:nvPr/>
        </p:nvSpPr>
        <p:spPr bwMode="auto">
          <a:xfrm>
            <a:off x="7467600" y="3886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779" name="Oval 10"/>
          <p:cNvSpPr>
            <a:spLocks noChangeArrowheads="1"/>
          </p:cNvSpPr>
          <p:nvPr/>
        </p:nvSpPr>
        <p:spPr bwMode="auto">
          <a:xfrm>
            <a:off x="7467600" y="4267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780" name="Oval 11"/>
          <p:cNvSpPr>
            <a:spLocks noChangeArrowheads="1"/>
          </p:cNvSpPr>
          <p:nvPr/>
        </p:nvSpPr>
        <p:spPr bwMode="auto">
          <a:xfrm>
            <a:off x="7086600" y="30480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781" name="Oval 12"/>
          <p:cNvSpPr>
            <a:spLocks noChangeArrowheads="1"/>
          </p:cNvSpPr>
          <p:nvPr/>
        </p:nvSpPr>
        <p:spPr bwMode="auto">
          <a:xfrm>
            <a:off x="7086600" y="51054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782" name="Line 13"/>
          <p:cNvSpPr>
            <a:spLocks noChangeShapeType="1"/>
          </p:cNvSpPr>
          <p:nvPr/>
        </p:nvSpPr>
        <p:spPr bwMode="auto">
          <a:xfrm>
            <a:off x="7086600" y="32766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3" name="Line 14"/>
          <p:cNvSpPr>
            <a:spLocks noChangeShapeType="1"/>
          </p:cNvSpPr>
          <p:nvPr/>
        </p:nvSpPr>
        <p:spPr bwMode="auto">
          <a:xfrm>
            <a:off x="8001000" y="32004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4" name="Line 15"/>
          <p:cNvSpPr>
            <a:spLocks noChangeShapeType="1"/>
          </p:cNvSpPr>
          <p:nvPr/>
        </p:nvSpPr>
        <p:spPr bwMode="auto">
          <a:xfrm>
            <a:off x="7543800" y="16764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5" name="Line 16"/>
          <p:cNvSpPr>
            <a:spLocks noChangeShapeType="1"/>
          </p:cNvSpPr>
          <p:nvPr/>
        </p:nvSpPr>
        <p:spPr bwMode="auto">
          <a:xfrm flipV="1">
            <a:off x="7543800" y="25908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6" name="Rectangle 17"/>
          <p:cNvSpPr>
            <a:spLocks noChangeArrowheads="1"/>
          </p:cNvSpPr>
          <p:nvPr/>
        </p:nvSpPr>
        <p:spPr bwMode="auto">
          <a:xfrm>
            <a:off x="7086600" y="1579563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32787" name="Rectangle 18"/>
          <p:cNvSpPr>
            <a:spLocks noChangeArrowheads="1"/>
          </p:cNvSpPr>
          <p:nvPr/>
        </p:nvSpPr>
        <p:spPr bwMode="auto">
          <a:xfrm>
            <a:off x="7772400" y="2417763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32788" name="Rectangle 19"/>
          <p:cNvSpPr>
            <a:spLocks noChangeArrowheads="1"/>
          </p:cNvSpPr>
          <p:nvPr/>
        </p:nvSpPr>
        <p:spPr bwMode="auto">
          <a:xfrm>
            <a:off x="7162800" y="295116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32789" name="Oval 20"/>
          <p:cNvSpPr>
            <a:spLocks noChangeArrowheads="1"/>
          </p:cNvSpPr>
          <p:nvPr/>
        </p:nvSpPr>
        <p:spPr bwMode="auto">
          <a:xfrm>
            <a:off x="6400800" y="3962400"/>
            <a:ext cx="22098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790" name="Line 21"/>
          <p:cNvSpPr>
            <a:spLocks noChangeShapeType="1"/>
          </p:cNvSpPr>
          <p:nvPr/>
        </p:nvSpPr>
        <p:spPr bwMode="auto">
          <a:xfrm>
            <a:off x="7620000" y="4419600"/>
            <a:ext cx="1066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1" name="Line 22"/>
          <p:cNvSpPr>
            <a:spLocks noChangeShapeType="1"/>
          </p:cNvSpPr>
          <p:nvPr/>
        </p:nvSpPr>
        <p:spPr bwMode="auto">
          <a:xfrm flipV="1">
            <a:off x="8229600" y="4724400"/>
            <a:ext cx="457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2" name="Rectangle 23"/>
          <p:cNvSpPr>
            <a:spLocks noChangeArrowheads="1"/>
          </p:cNvSpPr>
          <p:nvPr/>
        </p:nvSpPr>
        <p:spPr bwMode="auto">
          <a:xfrm>
            <a:off x="8001000" y="4094163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32793" name="Rectangle 24"/>
          <p:cNvSpPr>
            <a:spLocks noChangeArrowheads="1"/>
          </p:cNvSpPr>
          <p:nvPr/>
        </p:nvSpPr>
        <p:spPr bwMode="auto">
          <a:xfrm>
            <a:off x="8534400" y="51609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32794" name="Rectangle 25"/>
          <p:cNvSpPr>
            <a:spLocks noChangeArrowheads="1"/>
          </p:cNvSpPr>
          <p:nvPr/>
        </p:nvSpPr>
        <p:spPr bwMode="auto">
          <a:xfrm>
            <a:off x="8610600" y="42465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B</a:t>
            </a:r>
          </a:p>
        </p:txBody>
      </p:sp>
      <p:graphicFrame>
        <p:nvGraphicFramePr>
          <p:cNvPr id="32795" name="Object 28"/>
          <p:cNvGraphicFramePr>
            <a:graphicFrameLocks noChangeAspect="1"/>
          </p:cNvGraphicFramePr>
          <p:nvPr/>
        </p:nvGraphicFramePr>
        <p:xfrm>
          <a:off x="7034213" y="2362200"/>
          <a:ext cx="4603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1" name="公式" r:id="rId6" imgW="152226" imgH="209447" progId="Equation.3">
                  <p:embed/>
                </p:oleObj>
              </mc:Choice>
              <mc:Fallback>
                <p:oleObj name="公式" r:id="rId6" imgW="152226" imgH="209447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4213" y="2362200"/>
                        <a:ext cx="4603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4445" name="Object 29"/>
          <p:cNvGraphicFramePr>
            <a:graphicFrameLocks noChangeAspect="1"/>
          </p:cNvGraphicFramePr>
          <p:nvPr/>
        </p:nvGraphicFramePr>
        <p:xfrm>
          <a:off x="381000" y="3733800"/>
          <a:ext cx="17526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2" name="公式" r:id="rId8" imgW="825500" imgH="431800" progId="Equation.3">
                  <p:embed/>
                </p:oleObj>
              </mc:Choice>
              <mc:Fallback>
                <p:oleObj name="公式" r:id="rId8" imgW="825500" imgH="4318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733800"/>
                        <a:ext cx="1752600" cy="917575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4446" name="Object 30"/>
          <p:cNvGraphicFramePr>
            <a:graphicFrameLocks noChangeAspect="1"/>
          </p:cNvGraphicFramePr>
          <p:nvPr/>
        </p:nvGraphicFramePr>
        <p:xfrm>
          <a:off x="2286000" y="3733800"/>
          <a:ext cx="36576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3" name="公式" r:id="rId10" imgW="1333500" imgH="393700" progId="Equation.3">
                  <p:embed/>
                </p:oleObj>
              </mc:Choice>
              <mc:Fallback>
                <p:oleObj name="公式" r:id="rId10" imgW="1333500" imgH="3937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733800"/>
                        <a:ext cx="3657600" cy="928688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84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084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84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84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84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84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84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84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84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84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8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4420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1F22AB-3618-4143-B299-C885AC240D64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800" b="0" smtClean="0"/>
          </a:p>
        </p:txBody>
      </p:sp>
      <p:sp>
        <p:nvSpPr>
          <p:cNvPr id="108237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" y="152400"/>
            <a:ext cx="8610600" cy="4876800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FontTx/>
              <a:buNone/>
            </a:pPr>
            <a:r>
              <a:rPr lang="en-US" altLang="zh-CN" sz="2800" smtClean="0">
                <a:solidFill>
                  <a:srgbClr val="006600"/>
                </a:solidFill>
                <a:latin typeface="宋体" panose="02010600030101010101" pitchFamily="2" charset="-122"/>
              </a:rPr>
              <a:t>   [</a:t>
            </a:r>
            <a:r>
              <a:rPr lang="zh-CN" altLang="en-US" sz="2800" smtClean="0">
                <a:solidFill>
                  <a:srgbClr val="0066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smtClean="0">
                <a:solidFill>
                  <a:srgbClr val="006600"/>
                </a:solidFill>
                <a:latin typeface="宋体" panose="02010600030101010101" pitchFamily="2" charset="-122"/>
              </a:rPr>
              <a:t>]</a:t>
            </a:r>
            <a:r>
              <a:rPr lang="zh-CN" altLang="en-US" sz="2800" smtClean="0">
                <a:latin typeface="宋体" panose="02010600030101010101" pitchFamily="2" charset="-122"/>
              </a:rPr>
              <a:t>基态氢原子中的电子在其轨道中心产生的磁感应强度</a:t>
            </a:r>
            <a:r>
              <a:rPr lang="en-US" altLang="zh-CN" sz="2800" smtClean="0">
                <a:solidFill>
                  <a:schemeClr val="folHlink"/>
                </a:solidFill>
                <a:latin typeface="宋体" panose="02010600030101010101" pitchFamily="2" charset="-122"/>
              </a:rPr>
              <a:t>. </a:t>
            </a:r>
          </a:p>
          <a:p>
            <a:pPr marL="0" indent="0" algn="just" eaLnBrk="1" hangingPunct="1">
              <a:lnSpc>
                <a:spcPct val="130000"/>
              </a:lnSpc>
              <a:buFontTx/>
              <a:buNone/>
            </a:pPr>
            <a:r>
              <a:rPr lang="en-US" altLang="zh-CN" sz="2800" smtClean="0">
                <a:solidFill>
                  <a:srgbClr val="006600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800" smtClean="0">
                <a:solidFill>
                  <a:srgbClr val="006600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sz="2800" smtClean="0">
                <a:solidFill>
                  <a:srgbClr val="006600"/>
                </a:solidFill>
                <a:latin typeface="宋体" panose="02010600030101010101" pitchFamily="2" charset="-122"/>
              </a:rPr>
              <a:t>]</a:t>
            </a:r>
            <a:r>
              <a:rPr lang="zh-CN" altLang="en-US" sz="2800" smtClean="0">
                <a:latin typeface="宋体" panose="02010600030101010101" pitchFamily="2" charset="-122"/>
              </a:rPr>
              <a:t>按经典模型，电子围绕核运动的轨道半径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 </a:t>
            </a:r>
            <a:r>
              <a:rPr lang="en-US" altLang="zh-CN" sz="2800" smtClean="0">
                <a:latin typeface="Times New Roman" panose="02020603050405020304" pitchFamily="18" charset="0"/>
              </a:rPr>
              <a:t>=0.53</a:t>
            </a:r>
            <a:r>
              <a:rPr lang="en-US" altLang="zh-CN" sz="2800" smtClean="0">
                <a:latin typeface="宋体" panose="02010600030101010101" pitchFamily="2" charset="-122"/>
              </a:rPr>
              <a:t>×10</a:t>
            </a:r>
            <a:r>
              <a:rPr lang="en-US" altLang="zh-CN" sz="2800" baseline="30000" smtClean="0">
                <a:latin typeface="宋体" panose="02010600030101010101" pitchFamily="2" charset="-122"/>
              </a:rPr>
              <a:t>-10</a:t>
            </a:r>
            <a:r>
              <a:rPr lang="zh-CN" altLang="en-US" sz="2800" smtClean="0">
                <a:latin typeface="宋体" panose="02010600030101010101" pitchFamily="2" charset="-122"/>
              </a:rPr>
              <a:t>米</a:t>
            </a:r>
            <a:r>
              <a:rPr lang="en-US" altLang="zh-CN" sz="2800" smtClean="0">
                <a:latin typeface="宋体" panose="02010600030101010101" pitchFamily="2" charset="-122"/>
              </a:rPr>
              <a:t>. </a:t>
            </a:r>
            <a:r>
              <a:rPr lang="zh-CN" altLang="en-US" sz="2800" smtClean="0">
                <a:latin typeface="宋体" panose="02010600030101010101" pitchFamily="2" charset="-122"/>
              </a:rPr>
              <a:t>电子质量</a:t>
            </a:r>
            <a:r>
              <a:rPr lang="en-US" altLang="zh-CN" sz="2800" i="1" smtClean="0">
                <a:latin typeface="Times New Roman" panose="02020603050405020304" pitchFamily="18" charset="0"/>
              </a:rPr>
              <a:t>m</a:t>
            </a:r>
            <a:r>
              <a:rPr lang="en-US" altLang="zh-CN" sz="2800" i="1" baseline="-25000" smtClean="0">
                <a:latin typeface="Times New Roman" panose="02020603050405020304" pitchFamily="18" charset="0"/>
              </a:rPr>
              <a:t>e</a:t>
            </a:r>
            <a:r>
              <a:rPr lang="en-US" altLang="zh-CN" sz="2800" smtClean="0">
                <a:latin typeface="Times New Roman" panose="02020603050405020304" pitchFamily="18" charset="0"/>
              </a:rPr>
              <a:t>=9.11</a:t>
            </a:r>
            <a:r>
              <a:rPr lang="en-US" altLang="zh-CN" sz="2800" smtClean="0">
                <a:latin typeface="宋体" panose="02010600030101010101" pitchFamily="2" charset="-122"/>
              </a:rPr>
              <a:t>×10</a:t>
            </a:r>
            <a:r>
              <a:rPr lang="en-US" altLang="zh-CN" sz="2800" baseline="30000" smtClean="0">
                <a:latin typeface="宋体" panose="02010600030101010101" pitchFamily="2" charset="-122"/>
              </a:rPr>
              <a:t>-31</a:t>
            </a:r>
            <a:r>
              <a:rPr lang="zh-CN" altLang="en-US" sz="2800" smtClean="0">
                <a:latin typeface="宋体" panose="02010600030101010101" pitchFamily="2" charset="-122"/>
              </a:rPr>
              <a:t>千克</a:t>
            </a:r>
            <a:r>
              <a:rPr lang="en-US" altLang="zh-CN" sz="2800" smtClean="0">
                <a:latin typeface="宋体" panose="02010600030101010101" pitchFamily="2" charset="-122"/>
              </a:rPr>
              <a:t>,1/4</a:t>
            </a:r>
            <a:r>
              <a:rPr lang="en-US" altLang="zh-CN" sz="2800" smtClean="0">
                <a:latin typeface="Symbol" panose="05050102010706020507" pitchFamily="18" charset="2"/>
              </a:rPr>
              <a:t>pe</a:t>
            </a:r>
            <a:r>
              <a:rPr lang="en-US" altLang="zh-CN" sz="2800" baseline="-25000" smtClean="0">
                <a:latin typeface="Symbol" panose="05050102010706020507" pitchFamily="18" charset="2"/>
              </a:rPr>
              <a:t>0 </a:t>
            </a:r>
            <a:r>
              <a:rPr lang="en-US" altLang="zh-CN" sz="2800" smtClean="0">
                <a:latin typeface="Symbol" panose="05050102010706020507" pitchFamily="18" charset="2"/>
              </a:rPr>
              <a:t>= </a:t>
            </a:r>
            <a:r>
              <a:rPr lang="en-US" altLang="zh-CN" sz="2800" smtClean="0">
                <a:latin typeface="宋体" panose="02010600030101010101" pitchFamily="2" charset="-122"/>
              </a:rPr>
              <a:t>8.99×10</a:t>
            </a:r>
            <a:r>
              <a:rPr lang="en-US" altLang="zh-CN" sz="2800" baseline="30000" smtClean="0">
                <a:latin typeface="宋体" panose="02010600030101010101" pitchFamily="2" charset="-122"/>
              </a:rPr>
              <a:t>9</a:t>
            </a:r>
            <a:r>
              <a:rPr lang="zh-CN" altLang="en-US" sz="2800" smtClean="0">
                <a:latin typeface="宋体" panose="02010600030101010101" pitchFamily="2" charset="-122"/>
              </a:rPr>
              <a:t>牛顿</a:t>
            </a:r>
            <a:r>
              <a:rPr lang="en-US" altLang="zh-CN" sz="2800" smtClean="0">
                <a:latin typeface="AcmoSSK" charset="0"/>
              </a:rPr>
              <a:t>·</a:t>
            </a:r>
            <a:r>
              <a:rPr lang="zh-CN" altLang="en-US" sz="2800" smtClean="0">
                <a:latin typeface="宋体" panose="02010600030101010101" pitchFamily="2" charset="-122"/>
              </a:rPr>
              <a:t>米</a:t>
            </a:r>
            <a:r>
              <a:rPr lang="en-US" altLang="zh-CN" sz="2800" smtClean="0">
                <a:latin typeface="宋体" panose="02010600030101010101" pitchFamily="2" charset="-122"/>
              </a:rPr>
              <a:t>/</a:t>
            </a:r>
            <a:r>
              <a:rPr lang="zh-CN" altLang="en-US" sz="2800" smtClean="0">
                <a:latin typeface="宋体" panose="02010600030101010101" pitchFamily="2" charset="-122"/>
              </a:rPr>
              <a:t>库仑</a:t>
            </a:r>
            <a:r>
              <a:rPr lang="en-US" altLang="zh-CN" sz="2800" baseline="30000" smtClean="0">
                <a:latin typeface="宋体" panose="02010600030101010101" pitchFamily="2" charset="-122"/>
              </a:rPr>
              <a:t>2</a:t>
            </a:r>
            <a:r>
              <a:rPr lang="en-US" altLang="zh-CN" sz="2800" smtClean="0">
                <a:latin typeface="宋体" panose="02010600030101010101" pitchFamily="2" charset="-122"/>
              </a:rPr>
              <a:t>,</a:t>
            </a:r>
            <a:r>
              <a:rPr lang="en-US" altLang="zh-CN" sz="2800" i="1" smtClean="0">
                <a:latin typeface="Symbol" panose="05050102010706020507" pitchFamily="18" charset="2"/>
              </a:rPr>
              <a:t> m</a:t>
            </a:r>
            <a:r>
              <a:rPr lang="en-US" altLang="zh-CN" sz="2800" baseline="-25000" smtClean="0">
                <a:latin typeface="Symbol" panose="05050102010706020507" pitchFamily="18" charset="2"/>
              </a:rPr>
              <a:t>0   </a:t>
            </a:r>
            <a:r>
              <a:rPr lang="en-US" altLang="zh-CN" sz="2800" smtClean="0">
                <a:latin typeface="Symbol" panose="05050102010706020507" pitchFamily="18" charset="2"/>
              </a:rPr>
              <a:t>/4p =10</a:t>
            </a:r>
            <a:r>
              <a:rPr lang="en-US" altLang="zh-CN" sz="2800" baseline="30000" smtClean="0">
                <a:latin typeface="Symbol" panose="05050102010706020507" pitchFamily="18" charset="2"/>
              </a:rPr>
              <a:t>-7</a:t>
            </a:r>
            <a:r>
              <a:rPr lang="zh-CN" altLang="en-US" sz="2800" smtClean="0">
                <a:latin typeface="Symbol" panose="05050102010706020507" pitchFamily="18" charset="2"/>
              </a:rPr>
              <a:t>牛顿</a:t>
            </a:r>
            <a:r>
              <a:rPr lang="en-US" altLang="zh-CN" sz="2800" smtClean="0">
                <a:latin typeface="Symbol" panose="05050102010706020507" pitchFamily="18" charset="2"/>
              </a:rPr>
              <a:t>/</a:t>
            </a:r>
            <a:r>
              <a:rPr lang="zh-CN" altLang="en-US" sz="2800" smtClean="0">
                <a:latin typeface="Symbol" panose="05050102010706020507" pitchFamily="18" charset="2"/>
              </a:rPr>
              <a:t>安培</a:t>
            </a:r>
            <a:r>
              <a:rPr lang="en-US" altLang="zh-CN" sz="2800" baseline="30000" smtClean="0">
                <a:latin typeface="Symbol" panose="05050102010706020507" pitchFamily="18" charset="2"/>
              </a:rPr>
              <a:t>2</a:t>
            </a:r>
            <a:r>
              <a:rPr lang="en-US" altLang="zh-CN" sz="2800" smtClean="0">
                <a:latin typeface="宋体" panose="02010600030101010101" pitchFamily="2" charset="-122"/>
              </a:rPr>
              <a:t>.</a:t>
            </a:r>
          </a:p>
          <a:p>
            <a:pPr marL="0" indent="0" algn="just" eaLnBrk="1" hangingPunct="1">
              <a:lnSpc>
                <a:spcPct val="130000"/>
              </a:lnSpc>
              <a:buFontTx/>
              <a:buNone/>
            </a:pPr>
            <a:r>
              <a:rPr lang="zh-CN" altLang="en-US" sz="2800" smtClean="0">
                <a:solidFill>
                  <a:srgbClr val="792B25"/>
                </a:solidFill>
                <a:latin typeface="宋体" panose="02010600030101010101" pitchFamily="2" charset="-122"/>
              </a:rPr>
              <a:t>电子受到的库仑力</a:t>
            </a:r>
          </a:p>
          <a:p>
            <a:pPr marL="0" indent="0" algn="just" eaLnBrk="1" hangingPunct="1">
              <a:lnSpc>
                <a:spcPct val="130000"/>
              </a:lnSpc>
              <a:buFontTx/>
              <a:buNone/>
            </a:pPr>
            <a:endParaRPr lang="zh-CN" altLang="en-US" sz="2800" smtClean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30000"/>
              </a:lnSpc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                            </a:t>
            </a:r>
          </a:p>
          <a:p>
            <a:pPr marL="0" indent="0" algn="just" eaLnBrk="1" hangingPunct="1">
              <a:lnSpc>
                <a:spcPct val="130000"/>
              </a:lnSpc>
              <a:buFontTx/>
              <a:buNone/>
            </a:pPr>
            <a:endParaRPr lang="zh-CN" altLang="en-US" sz="2800" smtClean="0">
              <a:latin typeface="宋体" panose="02010600030101010101" pitchFamily="2" charset="-122"/>
            </a:endParaRPr>
          </a:p>
          <a:p>
            <a:pPr marL="0" indent="0" algn="just" eaLnBrk="1" hangingPunct="1">
              <a:buFontTx/>
              <a:buNone/>
            </a:pPr>
            <a:r>
              <a:rPr lang="zh-CN" altLang="en-US" sz="2800" smtClean="0">
                <a:latin typeface="Times New Roman" panose="02020603050405020304" pitchFamily="18" charset="0"/>
              </a:rPr>
              <a:t> 是一个向心力</a:t>
            </a:r>
            <a:endParaRPr lang="zh-CN" altLang="en-US" sz="2800" smtClean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5638800" y="3429000"/>
            <a:ext cx="35052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082373" name="Object 5"/>
          <p:cNvGraphicFramePr>
            <a:graphicFrameLocks noChangeAspect="1"/>
          </p:cNvGraphicFramePr>
          <p:nvPr/>
        </p:nvGraphicFramePr>
        <p:xfrm>
          <a:off x="457200" y="3886200"/>
          <a:ext cx="4800600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8" name="公式" r:id="rId3" imgW="1866900" imgH="457200" progId="Equation.3">
                  <p:embed/>
                </p:oleObj>
              </mc:Choice>
              <mc:Fallback>
                <p:oleObj name="公式" r:id="rId3" imgW="18669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86200"/>
                        <a:ext cx="4800600" cy="1176338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6172200" y="4343400"/>
            <a:ext cx="2209800" cy="990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 flipV="1">
            <a:off x="7620000" y="5257800"/>
            <a:ext cx="533400" cy="76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7239000" y="47244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6705600" y="4395788"/>
            <a:ext cx="544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+e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7467600" y="5386388"/>
            <a:ext cx="549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- e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8229600" y="4929188"/>
            <a:ext cx="341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34828" name="Oval 12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4829" name="Oval 13"/>
          <p:cNvSpPr>
            <a:spLocks noChangeArrowheads="1"/>
          </p:cNvSpPr>
          <p:nvPr/>
        </p:nvSpPr>
        <p:spPr bwMode="auto">
          <a:xfrm>
            <a:off x="7467600" y="5181600"/>
            <a:ext cx="152400" cy="1524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7467600" y="45481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a</a:t>
            </a:r>
          </a:p>
        </p:txBody>
      </p:sp>
      <p:graphicFrame>
        <p:nvGraphicFramePr>
          <p:cNvPr id="1082384" name="Object 16"/>
          <p:cNvGraphicFramePr>
            <a:graphicFrameLocks noChangeAspect="1"/>
          </p:cNvGraphicFramePr>
          <p:nvPr/>
        </p:nvGraphicFramePr>
        <p:xfrm>
          <a:off x="3048000" y="5410200"/>
          <a:ext cx="170180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9" name="公式" r:id="rId5" imgW="672808" imgH="418918" progId="Equation.3">
                  <p:embed/>
                </p:oleObj>
              </mc:Choice>
              <mc:Fallback>
                <p:oleObj name="公式" r:id="rId5" imgW="672808" imgH="418918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410200"/>
                        <a:ext cx="1701800" cy="1058863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82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82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82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82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82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8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82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82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82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30C107-4E92-44AC-9033-FB200EAF509D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800" b="0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90600" y="228600"/>
            <a:ext cx="7696200" cy="762000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chemeClr val="tx1"/>
                </a:solidFill>
              </a:rPr>
              <a:t>由此解出电子运动速度</a:t>
            </a:r>
            <a:endParaRPr lang="zh-CN" altLang="en-US" sz="2800" b="0" smtClean="0">
              <a:solidFill>
                <a:schemeClr val="tx1"/>
              </a:solidFill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" y="1447800"/>
            <a:ext cx="8458200" cy="403860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Tx/>
              <a:buNone/>
            </a:pPr>
            <a:r>
              <a:rPr lang="en-US" altLang="zh-CN" sz="2800" smtClean="0">
                <a:latin typeface="Times New Roman" panose="02020603050405020304" pitchFamily="18" charset="0"/>
              </a:rPr>
              <a:t>                                                                            </a:t>
            </a:r>
          </a:p>
          <a:p>
            <a:pPr marL="0" indent="0" eaLnBrk="1" hangingPunct="1">
              <a:lnSpc>
                <a:spcPct val="130000"/>
              </a:lnSpc>
              <a:buFontTx/>
              <a:buNone/>
            </a:pPr>
            <a:endParaRPr lang="en-US" altLang="zh-CN" sz="2800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30000"/>
              </a:lnSpc>
              <a:buFontTx/>
              <a:buNone/>
            </a:pPr>
            <a:r>
              <a:rPr lang="zh-CN" altLang="en-US" sz="2800" smtClean="0">
                <a:latin typeface="Times New Roman" panose="02020603050405020304" pitchFamily="18" charset="0"/>
              </a:rPr>
              <a:t>于是得到它在</a:t>
            </a:r>
            <a:r>
              <a:rPr lang="zh-CN" altLang="en-US" sz="2800" smtClean="0">
                <a:latin typeface="宋体" panose="02010600030101010101" pitchFamily="2" charset="-122"/>
              </a:rPr>
              <a:t>轨道中心（核所在处）产生的磁感应强度近似值</a:t>
            </a:r>
          </a:p>
          <a:p>
            <a:pPr marL="0" indent="0" eaLnBrk="1" hangingPunct="1">
              <a:lnSpc>
                <a:spcPct val="130000"/>
              </a:lnSpc>
              <a:buFontTx/>
              <a:buNone/>
            </a:pPr>
            <a:endParaRPr lang="zh-CN" altLang="en-US" sz="2800" smtClean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30000"/>
              </a:lnSpc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                                  </a:t>
            </a:r>
          </a:p>
        </p:txBody>
      </p:sp>
      <p:graphicFrame>
        <p:nvGraphicFramePr>
          <p:cNvPr id="35845" name="Object 4"/>
          <p:cNvGraphicFramePr>
            <a:graphicFrameLocks noChangeAspect="1"/>
          </p:cNvGraphicFramePr>
          <p:nvPr/>
        </p:nvGraphicFramePr>
        <p:xfrm>
          <a:off x="1143000" y="1143000"/>
          <a:ext cx="4876800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3" name="公式" r:id="rId3" imgW="1663700" imgH="482600" progId="Equation.3">
                  <p:embed/>
                </p:oleObj>
              </mc:Choice>
              <mc:Fallback>
                <p:oleObj name="公式" r:id="rId3" imgW="16637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143000"/>
                        <a:ext cx="4876800" cy="1411288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5"/>
          <p:cNvGraphicFramePr>
            <a:graphicFrameLocks noChangeAspect="1"/>
          </p:cNvGraphicFramePr>
          <p:nvPr/>
        </p:nvGraphicFramePr>
        <p:xfrm>
          <a:off x="2222500" y="4191000"/>
          <a:ext cx="36322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4" name="公式" r:id="rId5" imgW="1016000" imgH="393700" progId="Equation.3">
                  <p:embed/>
                </p:oleObj>
              </mc:Choice>
              <mc:Fallback>
                <p:oleObj name="公式" r:id="rId5" imgW="10160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4191000"/>
                        <a:ext cx="3632200" cy="14001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007A11-49B5-4361-A51D-FEF8C13FB3F9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800" b="0" smtClean="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304800" y="1981200"/>
            <a:ext cx="8534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　　在地球表面附近，从赤道（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equator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）到磁极，随着纬度的增高，地球磁场的磁感应强度大约从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B= </a:t>
            </a:r>
            <a:r>
              <a:rPr kumimoji="1" lang="en-US" altLang="zh-CN" sz="2800" dirty="0">
                <a:latin typeface="宋体" panose="02010600030101010101" pitchFamily="2" charset="-122"/>
              </a:rPr>
              <a:t>3× 10</a:t>
            </a:r>
            <a:r>
              <a:rPr kumimoji="1" lang="en-US" altLang="zh-CN" sz="2800" baseline="30000" dirty="0">
                <a:latin typeface="宋体" panose="02010600030101010101" pitchFamily="2" charset="-122"/>
              </a:rPr>
              <a:t>-5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特斯拉至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B= </a:t>
            </a:r>
            <a:r>
              <a:rPr kumimoji="1" lang="en-US" altLang="zh-CN" sz="2800" dirty="0">
                <a:latin typeface="宋体" panose="02010600030101010101" pitchFamily="2" charset="-122"/>
              </a:rPr>
              <a:t>7× 10</a:t>
            </a:r>
            <a:r>
              <a:rPr kumimoji="1" lang="en-US" altLang="zh-CN" sz="2800" baseline="30000" dirty="0">
                <a:latin typeface="宋体" panose="02010600030101010101" pitchFamily="2" charset="-122"/>
              </a:rPr>
              <a:t>-5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特斯拉</a:t>
            </a:r>
            <a:r>
              <a:rPr kumimoji="1" lang="zh-CN" altLang="en-US" sz="2800" dirty="0">
                <a:latin typeface="宋体" panose="02010600030101010101" pitchFamily="2" charset="-122"/>
              </a:rPr>
              <a:t>之间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（即</a:t>
            </a:r>
            <a:r>
              <a:rPr kumimoji="1" lang="en-US" altLang="zh-CN" sz="2800" dirty="0">
                <a:latin typeface="宋体" panose="02010600030101010101" pitchFamily="2" charset="-122"/>
              </a:rPr>
              <a:t>0.3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高斯至</a:t>
            </a:r>
            <a:r>
              <a:rPr kumimoji="1" lang="en-US" altLang="zh-CN" sz="2800" dirty="0">
                <a:latin typeface="宋体" panose="02010600030101010101" pitchFamily="2" charset="-122"/>
              </a:rPr>
              <a:t>0.7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高斯）</a:t>
            </a:r>
            <a:r>
              <a:rPr kumimoji="1" lang="en-US" altLang="zh-CN" sz="2800" dirty="0">
                <a:latin typeface="宋体" panose="02010600030101010101" pitchFamily="2" charset="-122"/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kumimoji="1"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dirty="0">
                <a:latin typeface="宋体" panose="02010600030101010101" pitchFamily="2" charset="-122"/>
              </a:rPr>
              <a:t>　　</a:t>
            </a:r>
            <a:endParaRPr kumimoji="1"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FCA375-D06C-4737-A545-9334D829860D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521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C90839-929B-47AD-9EAD-75DE381CCBC1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990600" y="90488"/>
            <a:ext cx="7620000" cy="533400"/>
          </a:xfrm>
        </p:spPr>
        <p:txBody>
          <a:bodyPr/>
          <a:lstStyle/>
          <a:p>
            <a:pPr algn="l" eaLnBrk="1" hangingPunct="1"/>
            <a:r>
              <a:rPr lang="zh-CN" altLang="en-US" sz="3200" smtClean="0">
                <a:solidFill>
                  <a:srgbClr val="A50021"/>
                </a:solidFill>
                <a:latin typeface="宋体" panose="02010600030101010101" pitchFamily="2" charset="-122"/>
              </a:rPr>
              <a:t>安培定律</a:t>
            </a:r>
            <a: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smtClean="0">
                <a:solidFill>
                  <a:schemeClr val="tx1"/>
                </a:solidFill>
              </a:rPr>
              <a:t>Amperes</a:t>
            </a:r>
            <a:r>
              <a:rPr lang="en-US" altLang="zh-CN" sz="2400" smtClean="0">
                <a:solidFill>
                  <a:schemeClr val="tx1"/>
                </a:solidFill>
                <a:ea typeface="创艺简粗黑" charset="-122"/>
              </a:rPr>
              <a:t>’</a:t>
            </a:r>
            <a:r>
              <a:rPr lang="en-US" altLang="zh-CN" sz="2400" smtClean="0">
                <a:solidFill>
                  <a:schemeClr val="tx1"/>
                </a:solidFill>
              </a:rPr>
              <a:t> Law</a:t>
            </a:r>
            <a: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</a:rPr>
              <a:t>）</a:t>
            </a: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1288" y="711200"/>
            <a:ext cx="8951912" cy="2933700"/>
            <a:chOff x="141443" y="711343"/>
            <a:chExt cx="8952550" cy="2932896"/>
          </a:xfrm>
        </p:grpSpPr>
        <p:graphicFrame>
          <p:nvGraphicFramePr>
            <p:cNvPr id="5145" name="Object 5"/>
            <p:cNvGraphicFramePr>
              <a:graphicFrameLocks noChangeAspect="1"/>
            </p:cNvGraphicFramePr>
            <p:nvPr/>
          </p:nvGraphicFramePr>
          <p:xfrm>
            <a:off x="3765600" y="2107461"/>
            <a:ext cx="1198266" cy="654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19" name="公式" r:id="rId3" imgW="494870" imgH="406048" progId="Equation.3">
                    <p:embed/>
                  </p:oleObj>
                </mc:Choice>
                <mc:Fallback>
                  <p:oleObj name="公式" r:id="rId3" imgW="494870" imgH="406048" progId="Equation.3">
                    <p:embed/>
                    <p:pic>
                      <p:nvPicPr>
                        <p:cNvPr id="514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5600" y="2107461"/>
                          <a:ext cx="1198266" cy="65443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46" name="组合 2"/>
            <p:cNvGrpSpPr>
              <a:grpSpLocks/>
            </p:cNvGrpSpPr>
            <p:nvPr/>
          </p:nvGrpSpPr>
          <p:grpSpPr bwMode="auto">
            <a:xfrm>
              <a:off x="5895180" y="786739"/>
              <a:ext cx="3198813" cy="2857500"/>
              <a:chOff x="5689600" y="3478213"/>
              <a:chExt cx="3198813" cy="2857500"/>
            </a:xfrm>
          </p:grpSpPr>
          <p:sp>
            <p:nvSpPr>
              <p:cNvPr id="5150" name="Freeform 6"/>
              <p:cNvSpPr>
                <a:spLocks/>
              </p:cNvSpPr>
              <p:nvPr/>
            </p:nvSpPr>
            <p:spPr bwMode="auto">
              <a:xfrm>
                <a:off x="5689600" y="4065588"/>
                <a:ext cx="1017588" cy="1800225"/>
              </a:xfrm>
              <a:custGeom>
                <a:avLst/>
                <a:gdLst>
                  <a:gd name="T0" fmla="*/ 2147483646 w 641"/>
                  <a:gd name="T1" fmla="*/ 2147483646 h 1134"/>
                  <a:gd name="T2" fmla="*/ 2147483646 w 641"/>
                  <a:gd name="T3" fmla="*/ 2147483646 h 1134"/>
                  <a:gd name="T4" fmla="*/ 2147483646 w 641"/>
                  <a:gd name="T5" fmla="*/ 2147483646 h 1134"/>
                  <a:gd name="T6" fmla="*/ 2147483646 w 641"/>
                  <a:gd name="T7" fmla="*/ 2147483646 h 1134"/>
                  <a:gd name="T8" fmla="*/ 2147483646 w 641"/>
                  <a:gd name="T9" fmla="*/ 2147483646 h 1134"/>
                  <a:gd name="T10" fmla="*/ 0 w 641"/>
                  <a:gd name="T11" fmla="*/ 2147483646 h 1134"/>
                  <a:gd name="T12" fmla="*/ 2147483646 w 641"/>
                  <a:gd name="T13" fmla="*/ 2147483646 h 1134"/>
                  <a:gd name="T14" fmla="*/ 2147483646 w 641"/>
                  <a:gd name="T15" fmla="*/ 2147483646 h 1134"/>
                  <a:gd name="T16" fmla="*/ 2147483646 w 641"/>
                  <a:gd name="T17" fmla="*/ 2147483646 h 1134"/>
                  <a:gd name="T18" fmla="*/ 2147483646 w 641"/>
                  <a:gd name="T19" fmla="*/ 2147483646 h 1134"/>
                  <a:gd name="T20" fmla="*/ 2147483646 w 641"/>
                  <a:gd name="T21" fmla="*/ 2147483646 h 1134"/>
                  <a:gd name="T22" fmla="*/ 2147483646 w 641"/>
                  <a:gd name="T23" fmla="*/ 2147483646 h 1134"/>
                  <a:gd name="T24" fmla="*/ 2147483646 w 641"/>
                  <a:gd name="T25" fmla="*/ 2147483646 h 1134"/>
                  <a:gd name="T26" fmla="*/ 2147483646 w 641"/>
                  <a:gd name="T27" fmla="*/ 2147483646 h 1134"/>
                  <a:gd name="T28" fmla="*/ 2147483646 w 641"/>
                  <a:gd name="T29" fmla="*/ 2147483646 h 1134"/>
                  <a:gd name="T30" fmla="*/ 2147483646 w 641"/>
                  <a:gd name="T31" fmla="*/ 2147483646 h 1134"/>
                  <a:gd name="T32" fmla="*/ 2147483646 w 641"/>
                  <a:gd name="T33" fmla="*/ 2147483646 h 113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641"/>
                  <a:gd name="T52" fmla="*/ 0 h 1134"/>
                  <a:gd name="T53" fmla="*/ 641 w 641"/>
                  <a:gd name="T54" fmla="*/ 1134 h 113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641" h="1134">
                    <a:moveTo>
                      <a:pt x="256" y="22"/>
                    </a:moveTo>
                    <a:cubicBezTo>
                      <a:pt x="222" y="33"/>
                      <a:pt x="201" y="53"/>
                      <a:pt x="176" y="78"/>
                    </a:cubicBezTo>
                    <a:cubicBezTo>
                      <a:pt x="157" y="130"/>
                      <a:pt x="137" y="178"/>
                      <a:pt x="104" y="222"/>
                    </a:cubicBezTo>
                    <a:cubicBezTo>
                      <a:pt x="86" y="327"/>
                      <a:pt x="106" y="291"/>
                      <a:pt x="72" y="342"/>
                    </a:cubicBezTo>
                    <a:cubicBezTo>
                      <a:pt x="50" y="430"/>
                      <a:pt x="30" y="524"/>
                      <a:pt x="16" y="614"/>
                    </a:cubicBezTo>
                    <a:cubicBezTo>
                      <a:pt x="9" y="656"/>
                      <a:pt x="0" y="742"/>
                      <a:pt x="0" y="742"/>
                    </a:cubicBezTo>
                    <a:cubicBezTo>
                      <a:pt x="3" y="793"/>
                      <a:pt x="1" y="844"/>
                      <a:pt x="8" y="894"/>
                    </a:cubicBezTo>
                    <a:cubicBezTo>
                      <a:pt x="14" y="942"/>
                      <a:pt x="71" y="978"/>
                      <a:pt x="104" y="1006"/>
                    </a:cubicBezTo>
                    <a:cubicBezTo>
                      <a:pt x="192" y="1081"/>
                      <a:pt x="217" y="1100"/>
                      <a:pt x="320" y="1134"/>
                    </a:cubicBezTo>
                    <a:cubicBezTo>
                      <a:pt x="409" y="1125"/>
                      <a:pt x="495" y="1107"/>
                      <a:pt x="584" y="1094"/>
                    </a:cubicBezTo>
                    <a:cubicBezTo>
                      <a:pt x="612" y="1052"/>
                      <a:pt x="620" y="1006"/>
                      <a:pt x="632" y="958"/>
                    </a:cubicBezTo>
                    <a:cubicBezTo>
                      <a:pt x="635" y="947"/>
                      <a:pt x="640" y="926"/>
                      <a:pt x="640" y="926"/>
                    </a:cubicBezTo>
                    <a:cubicBezTo>
                      <a:pt x="636" y="813"/>
                      <a:pt x="641" y="731"/>
                      <a:pt x="616" y="630"/>
                    </a:cubicBezTo>
                    <a:cubicBezTo>
                      <a:pt x="606" y="534"/>
                      <a:pt x="596" y="429"/>
                      <a:pt x="552" y="342"/>
                    </a:cubicBezTo>
                    <a:cubicBezTo>
                      <a:pt x="547" y="312"/>
                      <a:pt x="539" y="255"/>
                      <a:pt x="528" y="230"/>
                    </a:cubicBezTo>
                    <a:cubicBezTo>
                      <a:pt x="501" y="167"/>
                      <a:pt x="439" y="121"/>
                      <a:pt x="384" y="86"/>
                    </a:cubicBezTo>
                    <a:cubicBezTo>
                      <a:pt x="268" y="11"/>
                      <a:pt x="321" y="0"/>
                      <a:pt x="256" y="22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" name="Freeform 7"/>
              <p:cNvSpPr>
                <a:spLocks/>
              </p:cNvSpPr>
              <p:nvPr/>
            </p:nvSpPr>
            <p:spPr bwMode="auto">
              <a:xfrm>
                <a:off x="7543800" y="3478213"/>
                <a:ext cx="1344613" cy="1927225"/>
              </a:xfrm>
              <a:custGeom>
                <a:avLst/>
                <a:gdLst>
                  <a:gd name="T0" fmla="*/ 2147483646 w 847"/>
                  <a:gd name="T1" fmla="*/ 2147483646 h 1214"/>
                  <a:gd name="T2" fmla="*/ 2147483646 w 847"/>
                  <a:gd name="T3" fmla="*/ 2147483646 h 1214"/>
                  <a:gd name="T4" fmla="*/ 0 w 847"/>
                  <a:gd name="T5" fmla="*/ 2147483646 h 1214"/>
                  <a:gd name="T6" fmla="*/ 2147483646 w 847"/>
                  <a:gd name="T7" fmla="*/ 2147483646 h 1214"/>
                  <a:gd name="T8" fmla="*/ 2147483646 w 847"/>
                  <a:gd name="T9" fmla="*/ 2147483646 h 1214"/>
                  <a:gd name="T10" fmla="*/ 2147483646 w 847"/>
                  <a:gd name="T11" fmla="*/ 2147483646 h 1214"/>
                  <a:gd name="T12" fmla="*/ 2147483646 w 847"/>
                  <a:gd name="T13" fmla="*/ 2147483646 h 1214"/>
                  <a:gd name="T14" fmla="*/ 2147483646 w 847"/>
                  <a:gd name="T15" fmla="*/ 2147483646 h 1214"/>
                  <a:gd name="T16" fmla="*/ 2147483646 w 847"/>
                  <a:gd name="T17" fmla="*/ 2147483646 h 1214"/>
                  <a:gd name="T18" fmla="*/ 2147483646 w 847"/>
                  <a:gd name="T19" fmla="*/ 2147483646 h 1214"/>
                  <a:gd name="T20" fmla="*/ 2147483646 w 847"/>
                  <a:gd name="T21" fmla="*/ 2147483646 h 1214"/>
                  <a:gd name="T22" fmla="*/ 2147483646 w 847"/>
                  <a:gd name="T23" fmla="*/ 2147483646 h 1214"/>
                  <a:gd name="T24" fmla="*/ 2147483646 w 847"/>
                  <a:gd name="T25" fmla="*/ 2147483646 h 1214"/>
                  <a:gd name="T26" fmla="*/ 2147483646 w 847"/>
                  <a:gd name="T27" fmla="*/ 2147483646 h 1214"/>
                  <a:gd name="T28" fmla="*/ 2147483646 w 847"/>
                  <a:gd name="T29" fmla="*/ 2147483646 h 1214"/>
                  <a:gd name="T30" fmla="*/ 2147483646 w 847"/>
                  <a:gd name="T31" fmla="*/ 2147483646 h 1214"/>
                  <a:gd name="T32" fmla="*/ 2147483646 w 847"/>
                  <a:gd name="T33" fmla="*/ 2147483646 h 121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47"/>
                  <a:gd name="T52" fmla="*/ 0 h 1214"/>
                  <a:gd name="T53" fmla="*/ 847 w 847"/>
                  <a:gd name="T54" fmla="*/ 1214 h 121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47" h="1214">
                    <a:moveTo>
                      <a:pt x="32" y="55"/>
                    </a:moveTo>
                    <a:cubicBezTo>
                      <a:pt x="11" y="225"/>
                      <a:pt x="19" y="140"/>
                      <a:pt x="8" y="311"/>
                    </a:cubicBezTo>
                    <a:cubicBezTo>
                      <a:pt x="5" y="412"/>
                      <a:pt x="0" y="514"/>
                      <a:pt x="0" y="615"/>
                    </a:cubicBezTo>
                    <a:cubicBezTo>
                      <a:pt x="0" y="695"/>
                      <a:pt x="4" y="775"/>
                      <a:pt x="8" y="855"/>
                    </a:cubicBezTo>
                    <a:cubicBezTo>
                      <a:pt x="10" y="899"/>
                      <a:pt x="21" y="976"/>
                      <a:pt x="40" y="1015"/>
                    </a:cubicBezTo>
                    <a:cubicBezTo>
                      <a:pt x="109" y="1153"/>
                      <a:pt x="316" y="1169"/>
                      <a:pt x="448" y="1191"/>
                    </a:cubicBezTo>
                    <a:cubicBezTo>
                      <a:pt x="459" y="1196"/>
                      <a:pt x="468" y="1207"/>
                      <a:pt x="480" y="1207"/>
                    </a:cubicBezTo>
                    <a:cubicBezTo>
                      <a:pt x="660" y="1214"/>
                      <a:pt x="640" y="1207"/>
                      <a:pt x="736" y="1111"/>
                    </a:cubicBezTo>
                    <a:cubicBezTo>
                      <a:pt x="766" y="1030"/>
                      <a:pt x="802" y="964"/>
                      <a:pt x="816" y="879"/>
                    </a:cubicBezTo>
                    <a:cubicBezTo>
                      <a:pt x="812" y="669"/>
                      <a:pt x="847" y="541"/>
                      <a:pt x="792" y="375"/>
                    </a:cubicBezTo>
                    <a:cubicBezTo>
                      <a:pt x="784" y="321"/>
                      <a:pt x="783" y="293"/>
                      <a:pt x="760" y="239"/>
                    </a:cubicBezTo>
                    <a:cubicBezTo>
                      <a:pt x="698" y="95"/>
                      <a:pt x="433" y="65"/>
                      <a:pt x="304" y="47"/>
                    </a:cubicBezTo>
                    <a:cubicBezTo>
                      <a:pt x="263" y="27"/>
                      <a:pt x="221" y="16"/>
                      <a:pt x="176" y="7"/>
                    </a:cubicBezTo>
                    <a:cubicBezTo>
                      <a:pt x="133" y="11"/>
                      <a:pt x="95" y="0"/>
                      <a:pt x="64" y="31"/>
                    </a:cubicBezTo>
                    <a:cubicBezTo>
                      <a:pt x="57" y="38"/>
                      <a:pt x="52" y="46"/>
                      <a:pt x="48" y="55"/>
                    </a:cubicBezTo>
                    <a:cubicBezTo>
                      <a:pt x="44" y="63"/>
                      <a:pt x="48" y="79"/>
                      <a:pt x="40" y="79"/>
                    </a:cubicBezTo>
                    <a:cubicBezTo>
                      <a:pt x="32" y="79"/>
                      <a:pt x="35" y="63"/>
                      <a:pt x="32" y="55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2" name="Line 8"/>
              <p:cNvSpPr>
                <a:spLocks noChangeShapeType="1"/>
              </p:cNvSpPr>
              <p:nvPr/>
            </p:nvSpPr>
            <p:spPr bwMode="auto">
              <a:xfrm flipV="1">
                <a:off x="6659563" y="4697413"/>
                <a:ext cx="381000" cy="3810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3" name="Line 9"/>
              <p:cNvSpPr>
                <a:spLocks noChangeShapeType="1"/>
              </p:cNvSpPr>
              <p:nvPr/>
            </p:nvSpPr>
            <p:spPr bwMode="auto">
              <a:xfrm flipH="1" flipV="1">
                <a:off x="6629400" y="4773613"/>
                <a:ext cx="76200" cy="533400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4" name="Line 10"/>
              <p:cNvSpPr>
                <a:spLocks noChangeShapeType="1"/>
              </p:cNvSpPr>
              <p:nvPr/>
            </p:nvSpPr>
            <p:spPr bwMode="auto">
              <a:xfrm>
                <a:off x="7543800" y="3935413"/>
                <a:ext cx="0" cy="609600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5" name="Rectangle 11"/>
              <p:cNvSpPr>
                <a:spLocks noChangeArrowheads="1"/>
              </p:cNvSpPr>
              <p:nvPr/>
            </p:nvSpPr>
            <p:spPr bwMode="auto">
              <a:xfrm>
                <a:off x="5867400" y="4902200"/>
                <a:ext cx="820738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0" i="1"/>
                  <a:t>I</a:t>
                </a:r>
                <a:r>
                  <a:rPr kumimoji="1" lang="en-US" altLang="zh-CN" sz="2800" b="0" i="1" baseline="-25000"/>
                  <a:t>1</a:t>
                </a:r>
                <a:r>
                  <a:rPr kumimoji="1" lang="en-US" altLang="zh-CN" sz="2800" b="0" i="1"/>
                  <a:t>d</a:t>
                </a:r>
                <a:r>
                  <a:rPr kumimoji="1" lang="en-US" altLang="zh-CN" sz="2800" i="1"/>
                  <a:t>l</a:t>
                </a:r>
                <a:r>
                  <a:rPr kumimoji="1" lang="en-US" altLang="zh-CN" sz="2800" i="1" baseline="-25000"/>
                  <a:t>1</a:t>
                </a:r>
              </a:p>
            </p:txBody>
          </p:sp>
          <p:sp>
            <p:nvSpPr>
              <p:cNvPr id="5156" name="Line 12"/>
              <p:cNvSpPr>
                <a:spLocks noChangeShapeType="1"/>
              </p:cNvSpPr>
              <p:nvPr/>
            </p:nvSpPr>
            <p:spPr bwMode="auto">
              <a:xfrm flipV="1">
                <a:off x="6659563" y="4192588"/>
                <a:ext cx="914400" cy="914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7" name="Rectangle 13"/>
              <p:cNvSpPr>
                <a:spLocks noChangeArrowheads="1"/>
              </p:cNvSpPr>
              <p:nvPr/>
            </p:nvSpPr>
            <p:spPr bwMode="auto">
              <a:xfrm>
                <a:off x="7696200" y="3759200"/>
                <a:ext cx="820738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0" i="1"/>
                  <a:t>I</a:t>
                </a:r>
                <a:r>
                  <a:rPr kumimoji="1" lang="en-US" altLang="zh-CN" sz="2800" b="0" i="1" baseline="-25000"/>
                  <a:t>2</a:t>
                </a:r>
                <a:r>
                  <a:rPr kumimoji="1" lang="en-US" altLang="zh-CN" sz="2800" b="0" i="1"/>
                  <a:t>d</a:t>
                </a:r>
                <a:r>
                  <a:rPr kumimoji="1" lang="en-US" altLang="zh-CN" sz="2800" i="1"/>
                  <a:t>l</a:t>
                </a:r>
                <a:r>
                  <a:rPr kumimoji="1" lang="en-US" altLang="zh-CN" sz="2800" i="1" baseline="-25000"/>
                  <a:t>2</a:t>
                </a:r>
              </a:p>
            </p:txBody>
          </p:sp>
          <p:sp>
            <p:nvSpPr>
              <p:cNvPr id="5158" name="Rectangle 14"/>
              <p:cNvSpPr>
                <a:spLocks noChangeArrowheads="1"/>
              </p:cNvSpPr>
              <p:nvPr/>
            </p:nvSpPr>
            <p:spPr bwMode="auto">
              <a:xfrm>
                <a:off x="7019925" y="4597400"/>
                <a:ext cx="563563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0" i="1"/>
                  <a:t>r</a:t>
                </a:r>
                <a:r>
                  <a:rPr kumimoji="1" lang="en-US" altLang="zh-CN" sz="2800" i="1" baseline="-25000"/>
                  <a:t>12</a:t>
                </a:r>
              </a:p>
            </p:txBody>
          </p:sp>
          <p:sp>
            <p:nvSpPr>
              <p:cNvPr id="5159" name="Rectangle 15"/>
              <p:cNvSpPr>
                <a:spLocks noChangeArrowheads="1"/>
              </p:cNvSpPr>
              <p:nvPr/>
            </p:nvSpPr>
            <p:spPr bwMode="auto">
              <a:xfrm>
                <a:off x="5791200" y="5816600"/>
                <a:ext cx="503238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0" i="1"/>
                  <a:t>L</a:t>
                </a:r>
                <a:r>
                  <a:rPr kumimoji="1" lang="en-US" altLang="zh-CN" sz="2800" i="1" baseline="-25000"/>
                  <a:t>1</a:t>
                </a:r>
              </a:p>
            </p:txBody>
          </p:sp>
          <p:sp>
            <p:nvSpPr>
              <p:cNvPr id="5160" name="Rectangle 16"/>
              <p:cNvSpPr>
                <a:spLocks noChangeArrowheads="1"/>
              </p:cNvSpPr>
              <p:nvPr/>
            </p:nvSpPr>
            <p:spPr bwMode="auto">
              <a:xfrm>
                <a:off x="8153400" y="5359400"/>
                <a:ext cx="503238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0" i="1"/>
                  <a:t>L</a:t>
                </a:r>
                <a:r>
                  <a:rPr kumimoji="1" lang="en-US" altLang="zh-CN" sz="2800" i="1" baseline="-25000"/>
                  <a:t>2</a:t>
                </a:r>
              </a:p>
            </p:txBody>
          </p:sp>
          <p:graphicFrame>
            <p:nvGraphicFramePr>
              <p:cNvPr id="5161" name="Object 17"/>
              <p:cNvGraphicFramePr>
                <a:graphicFrameLocks noChangeAspect="1"/>
              </p:cNvGraphicFramePr>
              <p:nvPr/>
            </p:nvGraphicFramePr>
            <p:xfrm>
              <a:off x="6732588" y="4114800"/>
              <a:ext cx="477837" cy="5095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20" name="公式" r:id="rId5" imgW="203024" imgH="215713" progId="Equation.3">
                      <p:embed/>
                    </p:oleObj>
                  </mc:Choice>
                  <mc:Fallback>
                    <p:oleObj name="公式" r:id="rId5" imgW="203024" imgH="215713" progId="Equation.3">
                      <p:embed/>
                      <p:pic>
                        <p:nvPicPr>
                          <p:cNvPr id="5161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32588" y="4114800"/>
                            <a:ext cx="477837" cy="5095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FF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00000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147" name="Object 18"/>
            <p:cNvGraphicFramePr>
              <a:graphicFrameLocks noChangeAspect="1"/>
            </p:cNvGraphicFramePr>
            <p:nvPr/>
          </p:nvGraphicFramePr>
          <p:xfrm>
            <a:off x="287917" y="1106333"/>
            <a:ext cx="3805237" cy="1103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21" name="公式" r:id="rId7" imgW="1574800" imgH="457200" progId="Equation.3">
                    <p:embed/>
                  </p:oleObj>
                </mc:Choice>
                <mc:Fallback>
                  <p:oleObj name="公式" r:id="rId7" imgW="1574800" imgH="457200" progId="Equation.3">
                    <p:embed/>
                    <p:pic>
                      <p:nvPicPr>
                        <p:cNvPr id="5147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917" y="1106333"/>
                          <a:ext cx="3805237" cy="11034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8" name="矩形 3"/>
            <p:cNvSpPr>
              <a:spLocks noChangeArrowheads="1"/>
            </p:cNvSpPr>
            <p:nvPr/>
          </p:nvSpPr>
          <p:spPr bwMode="auto">
            <a:xfrm>
              <a:off x="639123" y="2194610"/>
              <a:ext cx="3188693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40000"/>
                </a:lnSpc>
              </a:pPr>
              <a:r>
                <a:rPr lang="zh-CN" altLang="en-US">
                  <a:latin typeface="宋体" panose="02010600030101010101" pitchFamily="2" charset="-122"/>
                </a:rPr>
                <a:t>在</a:t>
              </a:r>
              <a:r>
                <a:rPr lang="en-US" altLang="zh-CN"/>
                <a:t>MKSA</a:t>
              </a:r>
              <a:r>
                <a:rPr lang="zh-CN" altLang="en-US">
                  <a:latin typeface="宋体" panose="02010600030101010101" pitchFamily="2" charset="-122"/>
                </a:rPr>
                <a:t>单位制中，比例常数</a:t>
              </a:r>
            </a:p>
          </p:txBody>
        </p:sp>
        <p:sp>
          <p:nvSpPr>
            <p:cNvPr id="5149" name="矩形 4"/>
            <p:cNvSpPr>
              <a:spLocks noChangeArrowheads="1"/>
            </p:cNvSpPr>
            <p:nvPr/>
          </p:nvSpPr>
          <p:spPr bwMode="auto">
            <a:xfrm>
              <a:off x="141443" y="711343"/>
              <a:ext cx="7621432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40000"/>
                </a:lnSpc>
              </a:pPr>
              <a:r>
                <a:rPr lang="zh-CN" altLang="en-US">
                  <a:latin typeface="宋体" panose="02010600030101010101" pitchFamily="2" charset="-122"/>
                </a:rPr>
                <a:t>真空中，两个稳恒的电流回路</a:t>
              </a:r>
              <a:r>
                <a:rPr lang="en-US" altLang="zh-CN" i="1"/>
                <a:t>L</a:t>
              </a:r>
              <a:r>
                <a:rPr lang="en-US" altLang="zh-CN" i="1" baseline="-25000"/>
                <a:t>1</a:t>
              </a:r>
              <a:r>
                <a:rPr lang="zh-CN" altLang="en-US">
                  <a:latin typeface="宋体" panose="02010600030101010101" pitchFamily="2" charset="-122"/>
                </a:rPr>
                <a:t>和</a:t>
              </a:r>
              <a:r>
                <a:rPr lang="en-US" altLang="zh-CN" i="1"/>
                <a:t>L</a:t>
              </a:r>
              <a:r>
                <a:rPr lang="en-US" altLang="zh-CN" i="1" baseline="-25000"/>
                <a:t>2</a:t>
              </a:r>
              <a:r>
                <a:rPr lang="en-US" altLang="zh-CN"/>
                <a:t> </a:t>
              </a:r>
              <a:r>
                <a:rPr lang="zh-CN" altLang="en-US"/>
                <a:t>，电流元</a:t>
              </a:r>
              <a:r>
                <a:rPr lang="en-US" altLang="zh-CN" i="1"/>
                <a:t>I</a:t>
              </a:r>
              <a:r>
                <a:rPr lang="en-US" altLang="zh-CN" i="1" baseline="-25000"/>
                <a:t>1</a:t>
              </a:r>
              <a:r>
                <a:rPr lang="en-US" altLang="zh-CN" i="1"/>
                <a:t>dl</a:t>
              </a:r>
              <a:r>
                <a:rPr lang="en-US" altLang="zh-CN" i="1" baseline="-25000"/>
                <a:t>1</a:t>
              </a:r>
              <a:r>
                <a:rPr lang="en-US" altLang="zh-CN"/>
                <a:t> </a:t>
              </a:r>
              <a:r>
                <a:rPr lang="zh-CN" altLang="en-US"/>
                <a:t>对</a:t>
              </a:r>
              <a:r>
                <a:rPr lang="en-US" altLang="zh-CN" i="1"/>
                <a:t>I</a:t>
              </a:r>
              <a:r>
                <a:rPr lang="en-US" altLang="zh-CN" i="1" baseline="-25000"/>
                <a:t>2</a:t>
              </a:r>
              <a:r>
                <a:rPr lang="en-US" altLang="zh-CN" i="1"/>
                <a:t>dl</a:t>
              </a:r>
              <a:r>
                <a:rPr lang="en-US" altLang="zh-CN" i="1" baseline="-25000"/>
                <a:t>2</a:t>
              </a:r>
              <a:r>
                <a:rPr lang="zh-CN" altLang="en-US"/>
                <a:t>的作用力为</a:t>
              </a:r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-199" y="3856038"/>
            <a:ext cx="8721924" cy="2603500"/>
            <a:chOff x="-336" y="3856776"/>
            <a:chExt cx="8722854" cy="2603500"/>
          </a:xfrm>
        </p:grpSpPr>
        <p:grpSp>
          <p:nvGrpSpPr>
            <p:cNvPr id="5127" name="组合 23"/>
            <p:cNvGrpSpPr>
              <a:grpSpLocks/>
            </p:cNvGrpSpPr>
            <p:nvPr/>
          </p:nvGrpSpPr>
          <p:grpSpPr bwMode="auto">
            <a:xfrm>
              <a:off x="6339681" y="3856776"/>
              <a:ext cx="2382837" cy="2603500"/>
              <a:chOff x="6592888" y="3794125"/>
              <a:chExt cx="2382837" cy="2603500"/>
            </a:xfrm>
          </p:grpSpPr>
          <p:sp>
            <p:nvSpPr>
              <p:cNvPr id="5130" name="Rectangle 3"/>
              <p:cNvSpPr>
                <a:spLocks noChangeArrowheads="1"/>
              </p:cNvSpPr>
              <p:nvPr/>
            </p:nvSpPr>
            <p:spPr bwMode="auto">
              <a:xfrm>
                <a:off x="8574088" y="3800475"/>
                <a:ext cx="401637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/>
                  <a:t>P</a:t>
                </a:r>
              </a:p>
            </p:txBody>
          </p:sp>
          <p:sp>
            <p:nvSpPr>
              <p:cNvPr id="5131" name="Oval 4"/>
              <p:cNvSpPr>
                <a:spLocks noChangeArrowheads="1"/>
              </p:cNvSpPr>
              <p:nvPr/>
            </p:nvSpPr>
            <p:spPr bwMode="auto">
              <a:xfrm>
                <a:off x="8229600" y="4114800"/>
                <a:ext cx="152400" cy="152400"/>
              </a:xfrm>
              <a:prstGeom prst="ellipse">
                <a:avLst/>
              </a:prstGeom>
              <a:solidFill>
                <a:srgbClr val="0000CC"/>
              </a:solidFill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5132" name="Rectangle 5"/>
              <p:cNvSpPr>
                <a:spLocks noChangeArrowheads="1"/>
              </p:cNvSpPr>
              <p:nvPr/>
            </p:nvSpPr>
            <p:spPr bwMode="auto">
              <a:xfrm>
                <a:off x="7118350" y="5327650"/>
                <a:ext cx="579438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0" i="1">
                    <a:solidFill>
                      <a:srgbClr val="FF0000"/>
                    </a:solidFill>
                  </a:rPr>
                  <a:t>Id</a:t>
                </a:r>
                <a:r>
                  <a:rPr kumimoji="1" lang="en-US" altLang="zh-CN" sz="2800" i="1">
                    <a:solidFill>
                      <a:srgbClr val="FF0000"/>
                    </a:solidFill>
                  </a:rPr>
                  <a:t>l</a:t>
                </a:r>
              </a:p>
            </p:txBody>
          </p:sp>
          <p:sp>
            <p:nvSpPr>
              <p:cNvPr id="5133" name="Line 7"/>
              <p:cNvSpPr>
                <a:spLocks noChangeShapeType="1"/>
              </p:cNvSpPr>
              <p:nvPr/>
            </p:nvSpPr>
            <p:spPr bwMode="auto">
              <a:xfrm flipV="1">
                <a:off x="7659688" y="5089525"/>
                <a:ext cx="228600" cy="533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4" name="Rectangle 8"/>
              <p:cNvSpPr>
                <a:spLocks noChangeArrowheads="1"/>
              </p:cNvSpPr>
              <p:nvPr/>
            </p:nvSpPr>
            <p:spPr bwMode="auto">
              <a:xfrm>
                <a:off x="8116888" y="4352925"/>
                <a:ext cx="322262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i="1"/>
                  <a:t>r</a:t>
                </a:r>
              </a:p>
            </p:txBody>
          </p:sp>
          <p:sp>
            <p:nvSpPr>
              <p:cNvPr id="5135" name="Line 9"/>
              <p:cNvSpPr>
                <a:spLocks noChangeShapeType="1"/>
              </p:cNvSpPr>
              <p:nvPr/>
            </p:nvSpPr>
            <p:spPr bwMode="auto">
              <a:xfrm>
                <a:off x="7050088" y="3794125"/>
                <a:ext cx="0" cy="1981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6" name="Line 10"/>
              <p:cNvSpPr>
                <a:spLocks noChangeShapeType="1"/>
              </p:cNvSpPr>
              <p:nvPr/>
            </p:nvSpPr>
            <p:spPr bwMode="auto">
              <a:xfrm>
                <a:off x="7050088" y="5775325"/>
                <a:ext cx="15240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7" name="Line 11"/>
              <p:cNvSpPr>
                <a:spLocks noChangeShapeType="1"/>
              </p:cNvSpPr>
              <p:nvPr/>
            </p:nvSpPr>
            <p:spPr bwMode="auto">
              <a:xfrm flipH="1">
                <a:off x="6592888" y="5775325"/>
                <a:ext cx="45720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8" name="Line 12"/>
              <p:cNvSpPr>
                <a:spLocks noChangeShapeType="1"/>
              </p:cNvSpPr>
              <p:nvPr/>
            </p:nvSpPr>
            <p:spPr bwMode="auto">
              <a:xfrm flipV="1">
                <a:off x="7050088" y="4175125"/>
                <a:ext cx="1219200" cy="1600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9" name="Rectangle 13"/>
              <p:cNvSpPr>
                <a:spLocks noChangeArrowheads="1"/>
              </p:cNvSpPr>
              <p:nvPr/>
            </p:nvSpPr>
            <p:spPr bwMode="auto">
              <a:xfrm>
                <a:off x="7431088" y="4379913"/>
                <a:ext cx="361950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i="1"/>
                  <a:t>x</a:t>
                </a:r>
              </a:p>
            </p:txBody>
          </p:sp>
          <p:sp>
            <p:nvSpPr>
              <p:cNvPr id="5140" name="Rectangle 14"/>
              <p:cNvSpPr>
                <a:spLocks noChangeArrowheads="1"/>
              </p:cNvSpPr>
              <p:nvPr/>
            </p:nvSpPr>
            <p:spPr bwMode="auto">
              <a:xfrm>
                <a:off x="6973888" y="5675313"/>
                <a:ext cx="361950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i="1"/>
                  <a:t>o</a:t>
                </a:r>
              </a:p>
            </p:txBody>
          </p:sp>
          <p:sp>
            <p:nvSpPr>
              <p:cNvPr id="5141" name="Line 15"/>
              <p:cNvSpPr>
                <a:spLocks noChangeShapeType="1"/>
              </p:cNvSpPr>
              <p:nvPr/>
            </p:nvSpPr>
            <p:spPr bwMode="auto">
              <a:xfrm flipV="1">
                <a:off x="7735888" y="4175125"/>
                <a:ext cx="533400" cy="1295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2" name="Freeform 16"/>
              <p:cNvSpPr>
                <a:spLocks/>
              </p:cNvSpPr>
              <p:nvPr/>
            </p:nvSpPr>
            <p:spPr bwMode="auto">
              <a:xfrm>
                <a:off x="6719888" y="4975225"/>
                <a:ext cx="1092200" cy="1422400"/>
              </a:xfrm>
              <a:custGeom>
                <a:avLst/>
                <a:gdLst>
                  <a:gd name="T0" fmla="*/ 2147483646 w 688"/>
                  <a:gd name="T1" fmla="*/ 2147483646 h 896"/>
                  <a:gd name="T2" fmla="*/ 2147483646 w 688"/>
                  <a:gd name="T3" fmla="*/ 2147483646 h 896"/>
                  <a:gd name="T4" fmla="*/ 2147483646 w 688"/>
                  <a:gd name="T5" fmla="*/ 2147483646 h 896"/>
                  <a:gd name="T6" fmla="*/ 2147483646 w 688"/>
                  <a:gd name="T7" fmla="*/ 2147483646 h 896"/>
                  <a:gd name="T8" fmla="*/ 2147483646 w 688"/>
                  <a:gd name="T9" fmla="*/ 2147483646 h 896"/>
                  <a:gd name="T10" fmla="*/ 2147483646 w 688"/>
                  <a:gd name="T11" fmla="*/ 2147483646 h 896"/>
                  <a:gd name="T12" fmla="*/ 2147483646 w 688"/>
                  <a:gd name="T13" fmla="*/ 2147483646 h 896"/>
                  <a:gd name="T14" fmla="*/ 2147483646 w 688"/>
                  <a:gd name="T15" fmla="*/ 2147483646 h 896"/>
                  <a:gd name="T16" fmla="*/ 2147483646 w 688"/>
                  <a:gd name="T17" fmla="*/ 2147483646 h 896"/>
                  <a:gd name="T18" fmla="*/ 2147483646 w 688"/>
                  <a:gd name="T19" fmla="*/ 2147483646 h 896"/>
                  <a:gd name="T20" fmla="*/ 2147483646 w 688"/>
                  <a:gd name="T21" fmla="*/ 2147483646 h 896"/>
                  <a:gd name="T22" fmla="*/ 2147483646 w 688"/>
                  <a:gd name="T23" fmla="*/ 2147483646 h 896"/>
                  <a:gd name="T24" fmla="*/ 2147483646 w 688"/>
                  <a:gd name="T25" fmla="*/ 2147483646 h 896"/>
                  <a:gd name="T26" fmla="*/ 2147483646 w 688"/>
                  <a:gd name="T27" fmla="*/ 2147483646 h 896"/>
                  <a:gd name="T28" fmla="*/ 2147483646 w 688"/>
                  <a:gd name="T29" fmla="*/ 2147483646 h 896"/>
                  <a:gd name="T30" fmla="*/ 2147483646 w 688"/>
                  <a:gd name="T31" fmla="*/ 2147483646 h 896"/>
                  <a:gd name="T32" fmla="*/ 2147483646 w 688"/>
                  <a:gd name="T33" fmla="*/ 2147483646 h 896"/>
                  <a:gd name="T34" fmla="*/ 2147483646 w 688"/>
                  <a:gd name="T35" fmla="*/ 2147483646 h 896"/>
                  <a:gd name="T36" fmla="*/ 2147483646 w 688"/>
                  <a:gd name="T37" fmla="*/ 2147483646 h 896"/>
                  <a:gd name="T38" fmla="*/ 2147483646 w 688"/>
                  <a:gd name="T39" fmla="*/ 2147483646 h 896"/>
                  <a:gd name="T40" fmla="*/ 2147483646 w 688"/>
                  <a:gd name="T41" fmla="*/ 2147483646 h 896"/>
                  <a:gd name="T42" fmla="*/ 2147483646 w 688"/>
                  <a:gd name="T43" fmla="*/ 2147483646 h 896"/>
                  <a:gd name="T44" fmla="*/ 2147483646 w 688"/>
                  <a:gd name="T45" fmla="*/ 2147483646 h 896"/>
                  <a:gd name="T46" fmla="*/ 2147483646 w 688"/>
                  <a:gd name="T47" fmla="*/ 2147483646 h 89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688"/>
                  <a:gd name="T73" fmla="*/ 0 h 896"/>
                  <a:gd name="T74" fmla="*/ 688 w 688"/>
                  <a:gd name="T75" fmla="*/ 896 h 89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688" h="896">
                    <a:moveTo>
                      <a:pt x="544" y="168"/>
                    </a:moveTo>
                    <a:cubicBezTo>
                      <a:pt x="520" y="136"/>
                      <a:pt x="440" y="48"/>
                      <a:pt x="400" y="24"/>
                    </a:cubicBezTo>
                    <a:cubicBezTo>
                      <a:pt x="360" y="0"/>
                      <a:pt x="344" y="24"/>
                      <a:pt x="304" y="24"/>
                    </a:cubicBezTo>
                    <a:cubicBezTo>
                      <a:pt x="264" y="24"/>
                      <a:pt x="192" y="8"/>
                      <a:pt x="160" y="24"/>
                    </a:cubicBezTo>
                    <a:cubicBezTo>
                      <a:pt x="128" y="40"/>
                      <a:pt x="136" y="88"/>
                      <a:pt x="112" y="120"/>
                    </a:cubicBezTo>
                    <a:cubicBezTo>
                      <a:pt x="88" y="152"/>
                      <a:pt x="32" y="168"/>
                      <a:pt x="16" y="216"/>
                    </a:cubicBezTo>
                    <a:cubicBezTo>
                      <a:pt x="0" y="264"/>
                      <a:pt x="16" y="344"/>
                      <a:pt x="16" y="408"/>
                    </a:cubicBezTo>
                    <a:cubicBezTo>
                      <a:pt x="16" y="472"/>
                      <a:pt x="8" y="536"/>
                      <a:pt x="16" y="600"/>
                    </a:cubicBezTo>
                    <a:cubicBezTo>
                      <a:pt x="24" y="664"/>
                      <a:pt x="40" y="752"/>
                      <a:pt x="64" y="792"/>
                    </a:cubicBezTo>
                    <a:cubicBezTo>
                      <a:pt x="88" y="832"/>
                      <a:pt x="128" y="824"/>
                      <a:pt x="160" y="840"/>
                    </a:cubicBezTo>
                    <a:cubicBezTo>
                      <a:pt x="192" y="856"/>
                      <a:pt x="216" y="880"/>
                      <a:pt x="256" y="888"/>
                    </a:cubicBezTo>
                    <a:cubicBezTo>
                      <a:pt x="296" y="896"/>
                      <a:pt x="368" y="896"/>
                      <a:pt x="400" y="888"/>
                    </a:cubicBezTo>
                    <a:cubicBezTo>
                      <a:pt x="432" y="880"/>
                      <a:pt x="424" y="848"/>
                      <a:pt x="448" y="840"/>
                    </a:cubicBezTo>
                    <a:cubicBezTo>
                      <a:pt x="472" y="832"/>
                      <a:pt x="520" y="856"/>
                      <a:pt x="544" y="840"/>
                    </a:cubicBezTo>
                    <a:cubicBezTo>
                      <a:pt x="568" y="824"/>
                      <a:pt x="576" y="768"/>
                      <a:pt x="592" y="744"/>
                    </a:cubicBezTo>
                    <a:cubicBezTo>
                      <a:pt x="608" y="720"/>
                      <a:pt x="624" y="720"/>
                      <a:pt x="640" y="696"/>
                    </a:cubicBezTo>
                    <a:cubicBezTo>
                      <a:pt x="656" y="672"/>
                      <a:pt x="688" y="632"/>
                      <a:pt x="688" y="600"/>
                    </a:cubicBezTo>
                    <a:cubicBezTo>
                      <a:pt x="688" y="568"/>
                      <a:pt x="648" y="528"/>
                      <a:pt x="640" y="504"/>
                    </a:cubicBezTo>
                    <a:cubicBezTo>
                      <a:pt x="632" y="480"/>
                      <a:pt x="640" y="472"/>
                      <a:pt x="640" y="456"/>
                    </a:cubicBezTo>
                    <a:cubicBezTo>
                      <a:pt x="640" y="440"/>
                      <a:pt x="648" y="432"/>
                      <a:pt x="640" y="408"/>
                    </a:cubicBezTo>
                    <a:cubicBezTo>
                      <a:pt x="632" y="384"/>
                      <a:pt x="600" y="336"/>
                      <a:pt x="592" y="312"/>
                    </a:cubicBezTo>
                    <a:cubicBezTo>
                      <a:pt x="584" y="288"/>
                      <a:pt x="600" y="280"/>
                      <a:pt x="592" y="264"/>
                    </a:cubicBezTo>
                    <a:cubicBezTo>
                      <a:pt x="584" y="248"/>
                      <a:pt x="552" y="232"/>
                      <a:pt x="544" y="216"/>
                    </a:cubicBezTo>
                    <a:cubicBezTo>
                      <a:pt x="536" y="200"/>
                      <a:pt x="568" y="200"/>
                      <a:pt x="544" y="168"/>
                    </a:cubicBezTo>
                    <a:close/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3" name="Line 17"/>
              <p:cNvSpPr>
                <a:spLocks noChangeShapeType="1"/>
              </p:cNvSpPr>
              <p:nvPr/>
            </p:nvSpPr>
            <p:spPr bwMode="auto">
              <a:xfrm flipH="1" flipV="1">
                <a:off x="7620000" y="5334000"/>
                <a:ext cx="152400" cy="3810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144" name="Object 18"/>
              <p:cNvGraphicFramePr>
                <a:graphicFrameLocks noChangeAspect="1"/>
              </p:cNvGraphicFramePr>
              <p:nvPr/>
            </p:nvGraphicFramePr>
            <p:xfrm>
              <a:off x="7924800" y="5181600"/>
              <a:ext cx="385763" cy="504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22" name="公式" r:id="rId9" imgW="164885" imgH="215619" progId="Equation.3">
                      <p:embed/>
                    </p:oleObj>
                  </mc:Choice>
                  <mc:Fallback>
                    <p:oleObj name="公式" r:id="rId9" imgW="164885" imgH="215619" progId="Equation.3">
                      <p:embed/>
                      <p:pic>
                        <p:nvPicPr>
                          <p:cNvPr id="5144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24800" y="5181600"/>
                            <a:ext cx="385763" cy="5048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FF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00000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128" name="Object 19"/>
            <p:cNvGraphicFramePr>
              <a:graphicFrameLocks noChangeAspect="1"/>
            </p:cNvGraphicFramePr>
            <p:nvPr>
              <p:extLst/>
            </p:nvPr>
          </p:nvGraphicFramePr>
          <p:xfrm>
            <a:off x="1331912" y="4262382"/>
            <a:ext cx="3651250" cy="1169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23" name="公式" r:id="rId11" imgW="1307880" imgH="419040" progId="Equation.3">
                    <p:embed/>
                  </p:oleObj>
                </mc:Choice>
                <mc:Fallback>
                  <p:oleObj name="公式" r:id="rId11" imgW="1307880" imgH="419040" progId="Equation.3">
                    <p:embed/>
                    <p:pic>
                      <p:nvPicPr>
                        <p:cNvPr id="5128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912" y="4262382"/>
                          <a:ext cx="3651250" cy="11699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矩形 5"/>
            <p:cNvSpPr/>
            <p:nvPr/>
          </p:nvSpPr>
          <p:spPr>
            <a:xfrm>
              <a:off x="-336" y="3902532"/>
              <a:ext cx="6291934" cy="4810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hangingPunct="1">
                <a:lnSpc>
                  <a:spcPct val="140000"/>
                </a:lnSpc>
                <a:defRPr/>
              </a:pPr>
              <a:r>
                <a:rPr lang="zh-CN" altLang="en-US" kern="0" dirty="0">
                  <a:latin typeface="宋体" panose="02010600030101010101" pitchFamily="2" charset="-122"/>
                </a:rPr>
                <a:t>   回路</a:t>
              </a:r>
              <a:r>
                <a:rPr lang="en-US" altLang="zh-CN" i="1" kern="0" dirty="0"/>
                <a:t>L</a:t>
              </a:r>
              <a:r>
                <a:rPr lang="zh-CN" altLang="en-US" kern="0" dirty="0"/>
                <a:t>的全部电流元在</a:t>
              </a:r>
              <a:r>
                <a:rPr lang="en-US" altLang="zh-CN" kern="0" dirty="0"/>
                <a:t>P</a:t>
              </a:r>
              <a:r>
                <a:rPr lang="zh-CN" altLang="en-US" kern="0" dirty="0"/>
                <a:t>点产生的总磁感应强度为</a:t>
              </a:r>
            </a:p>
          </p:txBody>
        </p:sp>
      </p:grp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990600" y="3316006"/>
            <a:ext cx="34782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rgbClr val="0000CC"/>
                </a:solidFill>
              </a:rPr>
              <a:t>毕奥</a:t>
            </a:r>
            <a:r>
              <a:rPr lang="en-US" altLang="zh-CN" sz="3200" dirty="0">
                <a:solidFill>
                  <a:srgbClr val="0000CC"/>
                </a:solidFill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萨伐尔定</a:t>
            </a:r>
            <a:r>
              <a:rPr lang="zh-CN" altLang="en-US" sz="3200" dirty="0">
                <a:solidFill>
                  <a:srgbClr val="0000CC"/>
                </a:solidFill>
                <a:latin typeface="宋体" panose="02010600030101010101" pitchFamily="2" charset="-122"/>
              </a:rPr>
              <a:t>律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4323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C559B3-0F49-455C-926F-33DFC5681D1D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115888"/>
            <a:ext cx="8763000" cy="874712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3600" smtClean="0">
                <a:solidFill>
                  <a:srgbClr val="A50021"/>
                </a:solidFill>
                <a:latin typeface="宋体" panose="02010600030101010101" pitchFamily="2" charset="-122"/>
              </a:rPr>
              <a:t>磁感应强度的单位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9388" y="1066800"/>
            <a:ext cx="8839200" cy="5334000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smtClean="0">
                <a:solidFill>
                  <a:srgbClr val="0000CC"/>
                </a:solidFill>
                <a:latin typeface="宋体" panose="02010600030101010101" pitchFamily="2" charset="-122"/>
              </a:rPr>
              <a:t>安培定律</a:t>
            </a:r>
            <a:r>
              <a:rPr lang="zh-CN" altLang="en-US" sz="2800" smtClean="0">
                <a:latin typeface="宋体" panose="02010600030101010101" pitchFamily="2" charset="-122"/>
              </a:rPr>
              <a:t>：一个电流元</a:t>
            </a:r>
            <a:r>
              <a:rPr lang="en-US" altLang="zh-CN" sz="2800" b="0" i="1" smtClean="0"/>
              <a:t>I </a:t>
            </a:r>
            <a:r>
              <a:rPr lang="en-US" altLang="zh-CN" sz="2800" i="1" smtClean="0"/>
              <a:t>dl </a:t>
            </a:r>
            <a:r>
              <a:rPr lang="zh-CN" altLang="en-US" sz="2800" smtClean="0">
                <a:latin typeface="宋体" panose="02010600030101010101" pitchFamily="2" charset="-122"/>
              </a:rPr>
              <a:t>在磁场中受到的力为</a:t>
            </a:r>
            <a:br>
              <a:rPr lang="zh-CN" altLang="en-US" sz="2800" smtClean="0">
                <a:latin typeface="宋体" panose="02010600030101010101" pitchFamily="2" charset="-122"/>
              </a:rPr>
            </a:br>
            <a:r>
              <a:rPr lang="zh-CN" altLang="en-US" sz="2800" smtClean="0">
                <a:latin typeface="宋体" panose="02010600030101010101" pitchFamily="2" charset="-122"/>
              </a:rPr>
              <a:t>    </a:t>
            </a:r>
            <a:r>
              <a:rPr lang="en-US" altLang="zh-CN" sz="2800" b="0" i="1" smtClean="0"/>
              <a:t>d</a:t>
            </a:r>
            <a:r>
              <a:rPr lang="en-US" altLang="zh-CN" sz="2800" i="1" smtClean="0"/>
              <a:t>F </a:t>
            </a:r>
            <a:r>
              <a:rPr lang="en-US" altLang="zh-CN" sz="2800" smtClean="0"/>
              <a:t>= </a:t>
            </a:r>
            <a:r>
              <a:rPr lang="en-US" altLang="zh-CN" sz="2800" b="0" i="1" smtClean="0"/>
              <a:t>I d</a:t>
            </a:r>
            <a:r>
              <a:rPr lang="en-US" altLang="zh-CN" sz="2800" i="1" smtClean="0"/>
              <a:t>l</a:t>
            </a:r>
            <a:r>
              <a:rPr lang="en-US" altLang="zh-CN" sz="2800" smtClean="0"/>
              <a:t> </a:t>
            </a:r>
            <a:r>
              <a:rPr lang="en-US" altLang="zh-CN" sz="2800" smtClean="0">
                <a:latin typeface="宋体" panose="02010600030101010101" pitchFamily="2" charset="-122"/>
              </a:rPr>
              <a:t>×</a:t>
            </a:r>
            <a:r>
              <a:rPr lang="en-US" altLang="zh-CN" sz="2800" i="1" smtClean="0"/>
              <a:t>B</a:t>
            </a:r>
            <a:r>
              <a:rPr lang="en-US" altLang="zh-CN" sz="2800" smtClean="0"/>
              <a:t>           </a:t>
            </a:r>
            <a:r>
              <a:rPr lang="en-US" altLang="zh-CN" sz="2800" smtClean="0">
                <a:latin typeface="宋体" panose="02010600030101010101" pitchFamily="2" charset="-122"/>
              </a:rPr>
              <a:t>  (2.2-13)</a:t>
            </a: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 typeface="Symbol" panose="05050102010706020507" pitchFamily="18" charset="2"/>
              <a:buChar char=" "/>
            </a:pPr>
            <a:endParaRPr lang="en-US" altLang="zh-CN" sz="2800" smtClean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 typeface="Symbol" panose="05050102010706020507" pitchFamily="18" charset="2"/>
              <a:buChar char=" "/>
            </a:pPr>
            <a:r>
              <a:rPr lang="en-US" altLang="zh-CN" sz="2800" smtClean="0">
                <a:latin typeface="宋体" panose="02010600030101010101" pitchFamily="2" charset="-122"/>
              </a:rPr>
              <a:t>                      (2.2-15)</a:t>
            </a:r>
            <a:r>
              <a:rPr lang="en-US" altLang="zh-CN" sz="2800" smtClean="0">
                <a:latin typeface="Symbol" panose="05050102010706020507" pitchFamily="18" charset="2"/>
              </a:rPr>
              <a:t> </a:t>
            </a:r>
            <a:r>
              <a:rPr lang="en-US" altLang="zh-CN" sz="2800" smtClean="0"/>
              <a:t> </a:t>
            </a: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zh-CN" altLang="en-US" sz="2800" smtClean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于是</a:t>
            </a:r>
            <a:r>
              <a:rPr lang="en-US" altLang="zh-CN" sz="2800" i="1" smtClean="0"/>
              <a:t>B </a:t>
            </a:r>
            <a:r>
              <a:rPr lang="zh-CN" altLang="en-US" sz="2800" smtClean="0"/>
              <a:t>的单位是：牛顿</a:t>
            </a:r>
            <a:r>
              <a:rPr lang="en-US" altLang="zh-CN" sz="2800" smtClean="0">
                <a:latin typeface="宋体" panose="02010600030101010101" pitchFamily="2" charset="-122"/>
              </a:rPr>
              <a:t>/</a:t>
            </a:r>
            <a:r>
              <a:rPr lang="zh-CN" altLang="en-US" sz="2800" smtClean="0">
                <a:latin typeface="宋体" panose="02010600030101010101" pitchFamily="2" charset="-122"/>
              </a:rPr>
              <a:t>安培</a:t>
            </a:r>
            <a:r>
              <a:rPr lang="en-US" altLang="zh-CN" sz="2800" smtClean="0">
                <a:latin typeface="AcmoSSK" charset="0"/>
              </a:rPr>
              <a:t>·</a:t>
            </a:r>
            <a:r>
              <a:rPr lang="zh-CN" altLang="en-US" sz="2800" smtClean="0">
                <a:latin typeface="宋体" panose="02010600030101010101" pitchFamily="2" charset="-122"/>
              </a:rPr>
              <a:t>米（</a:t>
            </a:r>
            <a:r>
              <a:rPr lang="en-US" altLang="zh-CN" sz="2800" b="0" smtClean="0"/>
              <a:t>N/Am</a:t>
            </a:r>
            <a:r>
              <a:rPr lang="zh-CN" altLang="en-US" sz="2800" smtClean="0"/>
              <a:t>）</a:t>
            </a:r>
            <a:r>
              <a:rPr lang="zh-CN" altLang="en-US" sz="2800" smtClean="0">
                <a:latin typeface="宋体" panose="02010600030101010101" pitchFamily="2" charset="-122"/>
              </a:rPr>
              <a:t>，通常把它称为特斯拉（</a:t>
            </a:r>
            <a:r>
              <a:rPr lang="en-US" altLang="zh-CN" sz="2800" b="0" smtClean="0"/>
              <a:t>Tesla</a:t>
            </a:r>
            <a:r>
              <a:rPr lang="zh-CN" altLang="en-US" sz="2800" smtClean="0">
                <a:latin typeface="宋体" panose="02010600030101010101" pitchFamily="2" charset="-122"/>
              </a:rPr>
              <a:t>），即</a:t>
            </a:r>
            <a:r>
              <a:rPr lang="zh-CN" altLang="en-US" sz="2800" smtClean="0">
                <a:latin typeface="Dutch766 BT"/>
              </a:rPr>
              <a:t/>
            </a:r>
            <a:br>
              <a:rPr lang="zh-CN" altLang="en-US" sz="2800" smtClean="0">
                <a:latin typeface="Dutch766 BT"/>
              </a:rPr>
            </a:br>
            <a:r>
              <a:rPr lang="zh-CN" altLang="en-US" sz="2800" smtClean="0">
                <a:latin typeface="宋体" panose="02010600030101010101" pitchFamily="2" charset="-122"/>
              </a:rPr>
              <a:t>       </a:t>
            </a:r>
            <a:r>
              <a:rPr lang="en-US" altLang="zh-CN" sz="2800" smtClean="0">
                <a:latin typeface="宋体" panose="02010600030101010101" pitchFamily="2" charset="-122"/>
              </a:rPr>
              <a:t>1 </a:t>
            </a:r>
            <a:r>
              <a:rPr lang="zh-CN" altLang="en-US" sz="2800" smtClean="0">
                <a:latin typeface="宋体" panose="02010600030101010101" pitchFamily="2" charset="-122"/>
              </a:rPr>
              <a:t>特斯拉（</a:t>
            </a:r>
            <a:r>
              <a:rPr lang="en-US" altLang="zh-CN" sz="2800" b="0" smtClean="0"/>
              <a:t>T</a:t>
            </a:r>
            <a:r>
              <a:rPr lang="zh-CN" altLang="en-US" sz="2800" smtClean="0">
                <a:latin typeface="宋体" panose="02010600030101010101" pitchFamily="2" charset="-122"/>
              </a:rPr>
              <a:t>）</a:t>
            </a:r>
            <a:r>
              <a:rPr lang="en-US" altLang="zh-CN" sz="2800" smtClean="0">
                <a:latin typeface="宋体" panose="02010600030101010101" pitchFamily="2" charset="-122"/>
              </a:rPr>
              <a:t>=1</a:t>
            </a:r>
            <a:r>
              <a:rPr lang="zh-CN" altLang="en-US" sz="2800" smtClean="0"/>
              <a:t>牛顿</a:t>
            </a:r>
            <a:r>
              <a:rPr lang="en-US" altLang="zh-CN" sz="2800" smtClean="0">
                <a:latin typeface="宋体" panose="02010600030101010101" pitchFamily="2" charset="-122"/>
              </a:rPr>
              <a:t>/</a:t>
            </a:r>
            <a:r>
              <a:rPr lang="zh-CN" altLang="en-US" sz="2800" smtClean="0">
                <a:latin typeface="宋体" panose="02010600030101010101" pitchFamily="2" charset="-122"/>
              </a:rPr>
              <a:t>安培</a:t>
            </a:r>
            <a:r>
              <a:rPr lang="en-US" altLang="zh-CN" sz="2800" smtClean="0">
                <a:latin typeface="AcmoSSK" charset="0"/>
              </a:rPr>
              <a:t>·</a:t>
            </a:r>
            <a:r>
              <a:rPr lang="zh-CN" altLang="en-US" sz="2800" smtClean="0">
                <a:latin typeface="宋体" panose="02010600030101010101" pitchFamily="2" charset="-122"/>
              </a:rPr>
              <a:t>米（</a:t>
            </a:r>
            <a:r>
              <a:rPr lang="en-US" altLang="zh-CN" sz="2800" b="0" smtClean="0"/>
              <a:t>N/Am</a:t>
            </a:r>
            <a:r>
              <a:rPr lang="zh-CN" altLang="en-US" sz="2800" smtClean="0"/>
              <a:t>）</a:t>
            </a:r>
            <a:endParaRPr lang="zh-CN" altLang="en-US" sz="2800" smtClean="0">
              <a:latin typeface="宋体" panose="02010600030101010101" pitchFamily="2" charset="-122"/>
            </a:endParaRPr>
          </a:p>
        </p:txBody>
      </p:sp>
      <p:graphicFrame>
        <p:nvGraphicFramePr>
          <p:cNvPr id="39941" name="Object 4"/>
          <p:cNvGraphicFramePr>
            <a:graphicFrameLocks noChangeAspect="1"/>
          </p:cNvGraphicFramePr>
          <p:nvPr/>
        </p:nvGraphicFramePr>
        <p:xfrm>
          <a:off x="762000" y="2439988"/>
          <a:ext cx="281940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1" name="公式" r:id="rId3" imgW="799753" imgH="406224" progId="Equation.3">
                  <p:embed/>
                </p:oleObj>
              </mc:Choice>
              <mc:Fallback>
                <p:oleObj name="公式" r:id="rId3" imgW="799753" imgH="406224" progId="Equation.3">
                  <p:embed/>
                  <p:pic>
                    <p:nvPicPr>
                      <p:cNvPr id="3994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439988"/>
                        <a:ext cx="281940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Line 5"/>
          <p:cNvSpPr>
            <a:spLocks noChangeShapeType="1"/>
          </p:cNvSpPr>
          <p:nvPr/>
        </p:nvSpPr>
        <p:spPr bwMode="auto">
          <a:xfrm flipV="1">
            <a:off x="6354763" y="2476500"/>
            <a:ext cx="2438400" cy="6096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3" name="Line 6"/>
          <p:cNvSpPr>
            <a:spLocks noChangeShapeType="1"/>
          </p:cNvSpPr>
          <p:nvPr/>
        </p:nvSpPr>
        <p:spPr bwMode="auto">
          <a:xfrm flipV="1">
            <a:off x="7650163" y="2400300"/>
            <a:ext cx="30480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auto">
          <a:xfrm>
            <a:off x="8793163" y="2024063"/>
            <a:ext cx="42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solidFill>
                  <a:srgbClr val="006600"/>
                </a:solidFill>
              </a:rPr>
              <a:t>B</a:t>
            </a:r>
          </a:p>
        </p:txBody>
      </p:sp>
      <p:sp>
        <p:nvSpPr>
          <p:cNvPr id="39945" name="Rectangle 8"/>
          <p:cNvSpPr>
            <a:spLocks noChangeArrowheads="1"/>
          </p:cNvSpPr>
          <p:nvPr/>
        </p:nvSpPr>
        <p:spPr bwMode="auto">
          <a:xfrm>
            <a:off x="7116763" y="2376488"/>
            <a:ext cx="5794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0" i="1"/>
              <a:t>Id</a:t>
            </a:r>
            <a:r>
              <a:rPr kumimoji="1" lang="en-US" altLang="zh-CN" sz="2800" i="1"/>
              <a:t>l</a:t>
            </a:r>
          </a:p>
        </p:txBody>
      </p:sp>
      <p:sp>
        <p:nvSpPr>
          <p:cNvPr id="39946" name="Line 9"/>
          <p:cNvSpPr>
            <a:spLocks noChangeShapeType="1"/>
          </p:cNvSpPr>
          <p:nvPr/>
        </p:nvSpPr>
        <p:spPr bwMode="auto">
          <a:xfrm flipV="1">
            <a:off x="7954963" y="2019300"/>
            <a:ext cx="228600" cy="381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7" name="Freeform 10"/>
          <p:cNvSpPr>
            <a:spLocks/>
          </p:cNvSpPr>
          <p:nvPr/>
        </p:nvSpPr>
        <p:spPr bwMode="auto">
          <a:xfrm>
            <a:off x="8031163" y="2374900"/>
            <a:ext cx="165100" cy="241300"/>
          </a:xfrm>
          <a:custGeom>
            <a:avLst/>
            <a:gdLst>
              <a:gd name="T0" fmla="*/ 0 w 104"/>
              <a:gd name="T1" fmla="*/ 0 h 152"/>
              <a:gd name="T2" fmla="*/ 2147483646 w 104"/>
              <a:gd name="T3" fmla="*/ 2147483646 h 152"/>
              <a:gd name="T4" fmla="*/ 0 60000 65536"/>
              <a:gd name="T5" fmla="*/ 0 60000 65536"/>
              <a:gd name="T6" fmla="*/ 0 w 104"/>
              <a:gd name="T7" fmla="*/ 0 h 152"/>
              <a:gd name="T8" fmla="*/ 104 w 104"/>
              <a:gd name="T9" fmla="*/ 152 h 1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4" h="152">
                <a:moveTo>
                  <a:pt x="0" y="0"/>
                </a:moveTo>
                <a:cubicBezTo>
                  <a:pt x="83" y="21"/>
                  <a:pt x="104" y="76"/>
                  <a:pt x="104" y="15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8" name="Rectangle 11"/>
          <p:cNvSpPr>
            <a:spLocks noChangeArrowheads="1"/>
          </p:cNvSpPr>
          <p:nvPr/>
        </p:nvSpPr>
        <p:spPr bwMode="auto">
          <a:xfrm>
            <a:off x="8183563" y="2071688"/>
            <a:ext cx="369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39949" name="Line 12"/>
          <p:cNvSpPr>
            <a:spLocks noChangeShapeType="1"/>
          </p:cNvSpPr>
          <p:nvPr/>
        </p:nvSpPr>
        <p:spPr bwMode="auto">
          <a:xfrm flipV="1">
            <a:off x="6507163" y="3009900"/>
            <a:ext cx="2286000" cy="2286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0" name="Line 13"/>
          <p:cNvSpPr>
            <a:spLocks noChangeShapeType="1"/>
          </p:cNvSpPr>
          <p:nvPr/>
        </p:nvSpPr>
        <p:spPr bwMode="auto">
          <a:xfrm flipV="1">
            <a:off x="6354763" y="2019300"/>
            <a:ext cx="2286000" cy="8382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1" name="Line 14"/>
          <p:cNvSpPr>
            <a:spLocks noChangeShapeType="1"/>
          </p:cNvSpPr>
          <p:nvPr/>
        </p:nvSpPr>
        <p:spPr bwMode="auto">
          <a:xfrm flipV="1">
            <a:off x="6202363" y="1714500"/>
            <a:ext cx="1828800" cy="9144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504553" y="5865052"/>
            <a:ext cx="6595075" cy="698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lang="en-US" altLang="zh-CN" sz="3200" dirty="0">
                <a:latin typeface="宋体" panose="02010600030101010101" pitchFamily="2" charset="-122"/>
              </a:rPr>
              <a:t>1</a:t>
            </a:r>
            <a:r>
              <a:rPr lang="zh-CN" altLang="en-US" sz="3200" dirty="0">
                <a:latin typeface="宋体" panose="02010600030101010101" pitchFamily="2" charset="-122"/>
              </a:rPr>
              <a:t>高斯（</a:t>
            </a:r>
            <a:r>
              <a:rPr lang="en-US" altLang="zh-CN" sz="3200" dirty="0"/>
              <a:t>gauss</a:t>
            </a:r>
            <a:r>
              <a:rPr lang="zh-CN" altLang="en-US" sz="3200" dirty="0">
                <a:latin typeface="宋体" panose="02010600030101010101" pitchFamily="2" charset="-122"/>
              </a:rPr>
              <a:t>）</a:t>
            </a:r>
            <a:r>
              <a:rPr lang="en-US" altLang="zh-CN" sz="3200" dirty="0">
                <a:latin typeface="宋体" panose="02010600030101010101" pitchFamily="2" charset="-122"/>
              </a:rPr>
              <a:t>= 10</a:t>
            </a:r>
            <a:r>
              <a:rPr lang="en-US" altLang="zh-CN" sz="3200" baseline="30000" dirty="0">
                <a:latin typeface="宋体" panose="02010600030101010101" pitchFamily="2" charset="-122"/>
              </a:rPr>
              <a:t>-4</a:t>
            </a:r>
            <a:r>
              <a:rPr lang="en-US" altLang="zh-CN" sz="3200" dirty="0">
                <a:latin typeface="宋体" panose="02010600030101010101" pitchFamily="2" charset="-122"/>
              </a:rPr>
              <a:t> </a:t>
            </a:r>
            <a:r>
              <a:rPr lang="zh-CN" altLang="en-US" sz="3200" dirty="0">
                <a:latin typeface="宋体" panose="02010600030101010101" pitchFamily="2" charset="-122"/>
              </a:rPr>
              <a:t>特斯拉    </a:t>
            </a:r>
          </a:p>
        </p:txBody>
      </p:sp>
    </p:spTree>
    <p:extLst>
      <p:ext uri="{BB962C8B-B14F-4D97-AF65-F5344CB8AC3E}">
        <p14:creationId xmlns:p14="http://schemas.microsoft.com/office/powerpoint/2010/main" val="422170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22829F-3221-44B1-AAC3-86C2FD1D907B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800" b="0" smtClean="0"/>
          </a:p>
        </p:txBody>
      </p:sp>
      <p:sp>
        <p:nvSpPr>
          <p:cNvPr id="30723" name="Text Box 13"/>
          <p:cNvSpPr txBox="1">
            <a:spLocks noChangeArrowheads="1"/>
          </p:cNvSpPr>
          <p:nvPr/>
        </p:nvSpPr>
        <p:spPr bwMode="auto">
          <a:xfrm>
            <a:off x="2057400" y="228600"/>
            <a:ext cx="5181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4400" dirty="0">
                <a:solidFill>
                  <a:srgbClr val="792B25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4400" dirty="0">
                <a:solidFill>
                  <a:srgbClr val="792B25"/>
                </a:solidFill>
                <a:latin typeface="Times New Roman" panose="02020603050405020304" pitchFamily="18" charset="0"/>
              </a:rPr>
              <a:t>运动电荷的磁场</a:t>
            </a:r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895350" y="1151732"/>
            <a:ext cx="5486400" cy="1219200"/>
            <a:chOff x="624" y="672"/>
            <a:chExt cx="2957" cy="733"/>
          </a:xfrm>
        </p:grpSpPr>
        <p:graphicFrame>
          <p:nvGraphicFramePr>
            <p:cNvPr id="30732" name="Object 15"/>
            <p:cNvGraphicFramePr>
              <a:graphicFrameLocks noChangeAspect="1"/>
            </p:cNvGraphicFramePr>
            <p:nvPr/>
          </p:nvGraphicFramePr>
          <p:xfrm>
            <a:off x="1987" y="672"/>
            <a:ext cx="1594" cy="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43" name="公式" r:id="rId4" imgW="1066800" imgH="419100" progId="Equation.3">
                    <p:embed/>
                  </p:oleObj>
                </mc:Choice>
                <mc:Fallback>
                  <p:oleObj name="公式" r:id="rId4" imgW="1066800" imgH="419100" progId="Equation.3">
                    <p:embed/>
                    <p:pic>
                      <p:nvPicPr>
                        <p:cNvPr id="30732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7" y="672"/>
                          <a:ext cx="1594" cy="7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3" name="Text Box 16"/>
            <p:cNvSpPr txBox="1">
              <a:spLocks noChangeArrowheads="1"/>
            </p:cNvSpPr>
            <p:nvPr/>
          </p:nvSpPr>
          <p:spPr bwMode="auto">
            <a:xfrm>
              <a:off x="624" y="863"/>
              <a:ext cx="1872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毕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—</a:t>
              </a:r>
              <a:r>
                <a:rPr lang="en-US" altLang="zh-CN" sz="2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萨</a:t>
              </a:r>
              <a:r>
                <a:rPr lang="zh-CN" altLang="en-US" sz="2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定律 </a:t>
              </a:r>
            </a:p>
          </p:txBody>
        </p:sp>
      </p:grpSp>
      <p:graphicFrame>
        <p:nvGraphicFramePr>
          <p:cNvPr id="30725" name="Object 17"/>
          <p:cNvGraphicFramePr>
            <a:graphicFrameLocks noChangeAspect="1"/>
          </p:cNvGraphicFramePr>
          <p:nvPr>
            <p:extLst/>
          </p:nvPr>
        </p:nvGraphicFramePr>
        <p:xfrm>
          <a:off x="2867025" y="2757870"/>
          <a:ext cx="22098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4" name="公式" r:id="rId6" imgW="558800" imgH="228600" progId="Equation.3">
                  <p:embed/>
                </p:oleObj>
              </mc:Choice>
              <mc:Fallback>
                <p:oleObj name="公式" r:id="rId6" imgW="558800" imgH="228600" progId="Equation.3">
                  <p:embed/>
                  <p:pic>
                    <p:nvPicPr>
                      <p:cNvPr id="3072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2757870"/>
                        <a:ext cx="22098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21"/>
          <p:cNvGraphicFramePr>
            <a:graphicFrameLocks noChangeAspect="1"/>
          </p:cNvGraphicFramePr>
          <p:nvPr/>
        </p:nvGraphicFramePr>
        <p:xfrm>
          <a:off x="4983163" y="3841750"/>
          <a:ext cx="2484437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5" name="公式" r:id="rId8" imgW="939392" imgH="393529" progId="Equation.3">
                  <p:embed/>
                </p:oleObj>
              </mc:Choice>
              <mc:Fallback>
                <p:oleObj name="公式" r:id="rId8" imgW="939392" imgH="393529" progId="Equation.3">
                  <p:embed/>
                  <p:pic>
                    <p:nvPicPr>
                      <p:cNvPr id="30726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3" y="3841750"/>
                        <a:ext cx="2484437" cy="108426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Rectangle 22"/>
          <p:cNvSpPr>
            <a:spLocks noChangeArrowheads="1"/>
          </p:cNvSpPr>
          <p:nvPr/>
        </p:nvSpPr>
        <p:spPr bwMode="auto">
          <a:xfrm>
            <a:off x="990600" y="3810000"/>
            <a:ext cx="3213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运动电荷的磁场</a:t>
            </a:r>
          </a:p>
        </p:txBody>
      </p:sp>
      <p:grpSp>
        <p:nvGrpSpPr>
          <p:cNvPr id="30728" name="Group 23"/>
          <p:cNvGrpSpPr>
            <a:grpSpLocks/>
          </p:cNvGrpSpPr>
          <p:nvPr/>
        </p:nvGrpSpPr>
        <p:grpSpPr bwMode="auto">
          <a:xfrm>
            <a:off x="914400" y="4419600"/>
            <a:ext cx="3505200" cy="533400"/>
            <a:chOff x="576" y="2784"/>
            <a:chExt cx="2208" cy="336"/>
          </a:xfrm>
        </p:grpSpPr>
        <p:sp>
          <p:nvSpPr>
            <p:cNvPr id="30729" name="Rectangle 24"/>
            <p:cNvSpPr>
              <a:spLocks noChangeArrowheads="1"/>
            </p:cNvSpPr>
            <p:nvPr/>
          </p:nvSpPr>
          <p:spPr bwMode="auto">
            <a:xfrm>
              <a:off x="717" y="2784"/>
              <a:ext cx="2067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0730" name="Text Box 25"/>
            <p:cNvSpPr txBox="1">
              <a:spLocks noChangeArrowheads="1"/>
            </p:cNvSpPr>
            <p:nvPr/>
          </p:nvSpPr>
          <p:spPr bwMode="auto">
            <a:xfrm>
              <a:off x="576" y="2784"/>
              <a:ext cx="14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使用条件</a:t>
              </a:r>
            </a:p>
          </p:txBody>
        </p:sp>
        <p:graphicFrame>
          <p:nvGraphicFramePr>
            <p:cNvPr id="30731" name="Object 26"/>
            <p:cNvGraphicFramePr>
              <a:graphicFrameLocks noChangeAspect="1"/>
            </p:cNvGraphicFramePr>
            <p:nvPr/>
          </p:nvGraphicFramePr>
          <p:xfrm>
            <a:off x="1750" y="2826"/>
            <a:ext cx="75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46" name="Equation" r:id="rId10" imgW="431613" imgH="139639" progId="Equation.3">
                    <p:embed/>
                  </p:oleObj>
                </mc:Choice>
                <mc:Fallback>
                  <p:oleObj name="Equation" r:id="rId10" imgW="431613" imgH="139639" progId="Equation.3">
                    <p:embed/>
                    <p:pic>
                      <p:nvPicPr>
                        <p:cNvPr id="30731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0" y="2826"/>
                          <a:ext cx="752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51"/>
          <p:cNvGraphicFramePr>
            <a:graphicFrameLocks noChangeAspect="1"/>
          </p:cNvGraphicFramePr>
          <p:nvPr>
            <p:extLst/>
          </p:nvPr>
        </p:nvGraphicFramePr>
        <p:xfrm>
          <a:off x="7315200" y="1283604"/>
          <a:ext cx="1100564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7" name="Equation" r:id="rId12" imgW="457002" imgH="393529" progId="Equation.3">
                  <p:embed/>
                </p:oleObj>
              </mc:Choice>
              <mc:Fallback>
                <p:oleObj name="Equation" r:id="rId12" imgW="457002" imgH="393529" progId="Equation.3">
                  <p:embed/>
                  <p:pic>
                    <p:nvPicPr>
                      <p:cNvPr id="14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283604"/>
                        <a:ext cx="1100564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507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8C2C53-BD34-4A31-ABFA-D0420A91002F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800" b="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76200"/>
            <a:ext cx="8763000" cy="7620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3600" smtClean="0">
                <a:solidFill>
                  <a:srgbClr val="792B25"/>
                </a:solidFill>
                <a:latin typeface="宋体" panose="02010600030101010101" pitchFamily="2" charset="-122"/>
              </a:rPr>
              <a:t>电偶极子 </a:t>
            </a:r>
            <a:r>
              <a:rPr lang="en-US" altLang="zh-CN" sz="3600" smtClean="0">
                <a:solidFill>
                  <a:srgbClr val="792B25"/>
                </a:solidFill>
                <a:latin typeface="宋体" panose="02010600030101010101" pitchFamily="2" charset="-122"/>
              </a:rPr>
              <a:t>vs. </a:t>
            </a:r>
            <a:r>
              <a:rPr lang="zh-CN" altLang="en-US" sz="3600" smtClean="0">
                <a:solidFill>
                  <a:srgbClr val="792B25"/>
                </a:solidFill>
                <a:latin typeface="宋体" panose="02010600030101010101" pitchFamily="2" charset="-122"/>
              </a:rPr>
              <a:t>磁偶极子</a:t>
            </a:r>
            <a:endParaRPr lang="zh-CN" altLang="en-US" sz="3600" smtClean="0">
              <a:solidFill>
                <a:srgbClr val="792B25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990600"/>
            <a:ext cx="6172200" cy="4419600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在轴线上即</a:t>
            </a:r>
            <a:r>
              <a:rPr lang="en-US" altLang="zh-CN" sz="2800" i="1" dirty="0" smtClean="0">
                <a:latin typeface="Symbol" panose="05050102010706020507" pitchFamily="18" charset="2"/>
              </a:rPr>
              <a:t>q</a:t>
            </a:r>
            <a:r>
              <a:rPr lang="en-US" altLang="zh-CN" sz="2800" dirty="0" smtClean="0">
                <a:latin typeface="Symbol" panose="05050102010706020507" pitchFamily="18" charset="2"/>
              </a:rPr>
              <a:t>  = 0</a:t>
            </a:r>
            <a:r>
              <a:rPr lang="zh-CN" altLang="en-US" sz="2800" dirty="0" smtClean="0">
                <a:latin typeface="Symbol" panose="05050102010706020507" pitchFamily="18" charset="2"/>
              </a:rPr>
              <a:t>的点，电偶极子的电场强度同样只有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z </a:t>
            </a:r>
            <a:r>
              <a:rPr lang="zh-CN" altLang="en-US" sz="2800" dirty="0" smtClean="0">
                <a:latin typeface="Symbol" panose="05050102010706020507" pitchFamily="18" charset="2"/>
              </a:rPr>
              <a:t>分量：</a:t>
            </a: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Symbol" panose="05050102010706020507" pitchFamily="18" charset="2"/>
              </a:rPr>
              <a:t>                                             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宋体" panose="02010600030101010101" pitchFamily="2" charset="-122"/>
              </a:rPr>
              <a:t>2.2-27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）</a:t>
            </a: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zh-CN" altLang="en-US" sz="2800" dirty="0" smtClean="0">
              <a:latin typeface="Symbol" panose="05050102010706020507" pitchFamily="18" charset="2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磁</a:t>
            </a:r>
            <a:r>
              <a:rPr lang="zh-CN" altLang="en-US" sz="2800" dirty="0" smtClean="0">
                <a:latin typeface="宋体" panose="02010600030101010101" pitchFamily="2" charset="-122"/>
              </a:rPr>
              <a:t>矩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在对称轴上的磁感应</a:t>
            </a:r>
            <a:r>
              <a:rPr lang="zh-CN" altLang="en-US" sz="2800" dirty="0" smtClean="0">
                <a:latin typeface="Symbol" panose="05050102010706020507" pitchFamily="18" charset="2"/>
              </a:rPr>
              <a:t>强度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宋体" panose="02010600030101010101" pitchFamily="2" charset="-122"/>
              </a:rPr>
              <a:t>                         </a:t>
            </a:r>
            <a:r>
              <a:rPr lang="en-US" altLang="zh-CN" sz="2800" dirty="0" smtClean="0">
                <a:latin typeface="宋体" panose="02010600030101010101" pitchFamily="2" charset="-122"/>
              </a:rPr>
              <a:t>(2.2-25)</a:t>
            </a: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zh-CN" sz="2800" dirty="0" smtClean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宋体" panose="02010600030101010101" pitchFamily="2" charset="-122"/>
              </a:rPr>
              <a:t>只需将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800" i="1" dirty="0" smtClean="0">
                <a:latin typeface="宋体" panose="02010600030101010101" pitchFamily="2" charset="-122"/>
              </a:rPr>
              <a:t>/</a:t>
            </a:r>
            <a:r>
              <a:rPr lang="en-US" altLang="zh-CN" sz="2800" i="1" dirty="0" smtClean="0">
                <a:latin typeface="Symbol" panose="05050102010706020507" pitchFamily="18" charset="2"/>
              </a:rPr>
              <a:t>e</a:t>
            </a:r>
            <a:r>
              <a:rPr lang="en-US" altLang="zh-CN" sz="2800" baseline="-25000" dirty="0" smtClean="0">
                <a:latin typeface="Symbol" panose="05050102010706020507" pitchFamily="18" charset="2"/>
              </a:rPr>
              <a:t>0</a:t>
            </a:r>
            <a:r>
              <a:rPr lang="en-US" altLang="zh-CN" sz="2800" dirty="0" smtClean="0">
                <a:latin typeface="Symbol" panose="05050102010706020507" pitchFamily="18" charset="2"/>
              </a:rPr>
              <a:t></a:t>
            </a:r>
            <a:r>
              <a:rPr lang="zh-CN" altLang="en-US" sz="2800" dirty="0" smtClean="0">
                <a:latin typeface="宋体" panose="02010600030101010101" pitchFamily="2" charset="-122"/>
              </a:rPr>
              <a:t>与</a:t>
            </a:r>
            <a:r>
              <a:rPr lang="en-US" altLang="zh-CN" sz="2800" i="1" dirty="0" smtClean="0">
                <a:latin typeface="Symbol" panose="05050102010706020507" pitchFamily="18" charset="2"/>
              </a:rPr>
              <a:t>m</a:t>
            </a:r>
            <a:r>
              <a:rPr lang="en-US" altLang="zh-CN" sz="2800" baseline="-25000" dirty="0" smtClean="0">
                <a:latin typeface="Symbol" panose="05050102010706020507" pitchFamily="18" charset="2"/>
              </a:rPr>
              <a:t>0</a:t>
            </a:r>
            <a:r>
              <a:rPr lang="en-US" altLang="zh-CN" sz="2800" dirty="0" smtClean="0">
                <a:latin typeface="Symbol" panose="05050102010706020507" pitchFamily="18" charset="2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m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代换，便可实现同一点上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E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与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的代换！</a:t>
            </a:r>
          </a:p>
        </p:txBody>
      </p:sp>
      <p:graphicFrame>
        <p:nvGraphicFramePr>
          <p:cNvPr id="13317" name="Object 6"/>
          <p:cNvGraphicFramePr>
            <a:graphicFrameLocks noChangeAspect="1"/>
          </p:cNvGraphicFramePr>
          <p:nvPr/>
        </p:nvGraphicFramePr>
        <p:xfrm>
          <a:off x="1795463" y="2362200"/>
          <a:ext cx="181927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5" name="公式" r:id="rId3" imgW="774364" imgH="431613" progId="Equation.3">
                  <p:embed/>
                </p:oleObj>
              </mc:Choice>
              <mc:Fallback>
                <p:oleObj name="公式" r:id="rId3" imgW="774364" imgH="431613" progId="Equation.3">
                  <p:embed/>
                  <p:pic>
                    <p:nvPicPr>
                      <p:cNvPr id="1331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2362200"/>
                        <a:ext cx="1819275" cy="10112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Line 7"/>
          <p:cNvSpPr>
            <a:spLocks noChangeShapeType="1"/>
          </p:cNvSpPr>
          <p:nvPr/>
        </p:nvSpPr>
        <p:spPr bwMode="auto">
          <a:xfrm>
            <a:off x="7315200" y="914400"/>
            <a:ext cx="0" cy="297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Line 8"/>
          <p:cNvSpPr>
            <a:spLocks noChangeShapeType="1"/>
          </p:cNvSpPr>
          <p:nvPr/>
        </p:nvSpPr>
        <p:spPr bwMode="auto">
          <a:xfrm flipV="1">
            <a:off x="7315200" y="2743200"/>
            <a:ext cx="0" cy="5334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 flipH="1">
            <a:off x="6477000" y="3124200"/>
            <a:ext cx="838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>
            <a:off x="7315200" y="3124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6934200" y="738188"/>
            <a:ext cx="322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13323" name="Line 12"/>
          <p:cNvSpPr>
            <a:spLocks noChangeShapeType="1"/>
          </p:cNvSpPr>
          <p:nvPr/>
        </p:nvSpPr>
        <p:spPr bwMode="auto">
          <a:xfrm flipV="1">
            <a:off x="7315200" y="1600200"/>
            <a:ext cx="1143000" cy="1524000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4" name="Rectangle 13"/>
          <p:cNvSpPr>
            <a:spLocks noChangeArrowheads="1"/>
          </p:cNvSpPr>
          <p:nvPr/>
        </p:nvSpPr>
        <p:spPr bwMode="auto">
          <a:xfrm>
            <a:off x="8305800" y="1987550"/>
            <a:ext cx="322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7467600" y="20828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13326" name="Freeform 15"/>
          <p:cNvSpPr>
            <a:spLocks/>
          </p:cNvSpPr>
          <p:nvPr/>
        </p:nvSpPr>
        <p:spPr bwMode="auto">
          <a:xfrm>
            <a:off x="7327900" y="2590800"/>
            <a:ext cx="215900" cy="292100"/>
          </a:xfrm>
          <a:custGeom>
            <a:avLst/>
            <a:gdLst>
              <a:gd name="T0" fmla="*/ 0 w 120"/>
              <a:gd name="T1" fmla="*/ 2147483646 h 100"/>
              <a:gd name="T2" fmla="*/ 2147483646 w 120"/>
              <a:gd name="T3" fmla="*/ 2147483646 h 100"/>
              <a:gd name="T4" fmla="*/ 2147483646 w 120"/>
              <a:gd name="T5" fmla="*/ 2147483646 h 100"/>
              <a:gd name="T6" fmla="*/ 2147483646 w 120"/>
              <a:gd name="T7" fmla="*/ 2147483646 h 100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00"/>
              <a:gd name="T14" fmla="*/ 120 w 120"/>
              <a:gd name="T15" fmla="*/ 100 h 1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00">
                <a:moveTo>
                  <a:pt x="0" y="12"/>
                </a:moveTo>
                <a:cubicBezTo>
                  <a:pt x="36" y="0"/>
                  <a:pt x="57" y="8"/>
                  <a:pt x="88" y="28"/>
                </a:cubicBezTo>
                <a:cubicBezTo>
                  <a:pt x="93" y="44"/>
                  <a:pt x="99" y="60"/>
                  <a:pt x="104" y="76"/>
                </a:cubicBezTo>
                <a:cubicBezTo>
                  <a:pt x="107" y="85"/>
                  <a:pt x="120" y="100"/>
                  <a:pt x="120" y="10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7" name="Oval 16"/>
          <p:cNvSpPr>
            <a:spLocks noChangeArrowheads="1"/>
          </p:cNvSpPr>
          <p:nvPr/>
        </p:nvSpPr>
        <p:spPr bwMode="auto">
          <a:xfrm>
            <a:off x="8458200" y="1447800"/>
            <a:ext cx="152400" cy="1524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3328" name="Object 17"/>
          <p:cNvGraphicFramePr>
            <a:graphicFrameLocks noChangeAspect="1"/>
          </p:cNvGraphicFramePr>
          <p:nvPr/>
        </p:nvGraphicFramePr>
        <p:xfrm>
          <a:off x="1873250" y="4130675"/>
          <a:ext cx="16637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6" name="公式" r:id="rId5" imgW="634725" imgH="393529" progId="Equation.3">
                  <p:embed/>
                </p:oleObj>
              </mc:Choice>
              <mc:Fallback>
                <p:oleObj name="公式" r:id="rId5" imgW="634725" imgH="393529" progId="Equation.3">
                  <p:embed/>
                  <p:pic>
                    <p:nvPicPr>
                      <p:cNvPr id="1332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4130675"/>
                        <a:ext cx="1663700" cy="10302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Oval 18"/>
          <p:cNvSpPr>
            <a:spLocks noChangeArrowheads="1"/>
          </p:cNvSpPr>
          <p:nvPr/>
        </p:nvSpPr>
        <p:spPr bwMode="auto">
          <a:xfrm>
            <a:off x="7239000" y="1295400"/>
            <a:ext cx="152400" cy="1524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30" name="Rectangle 19"/>
          <p:cNvSpPr>
            <a:spLocks noChangeArrowheads="1"/>
          </p:cNvSpPr>
          <p:nvPr/>
        </p:nvSpPr>
        <p:spPr bwMode="auto">
          <a:xfrm>
            <a:off x="6499225" y="1905000"/>
            <a:ext cx="892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r =R</a:t>
            </a:r>
          </a:p>
        </p:txBody>
      </p:sp>
      <p:sp>
        <p:nvSpPr>
          <p:cNvPr id="13331" name="Rectangle 20"/>
          <p:cNvSpPr>
            <a:spLocks noChangeArrowheads="1"/>
          </p:cNvSpPr>
          <p:nvPr/>
        </p:nvSpPr>
        <p:spPr bwMode="auto">
          <a:xfrm>
            <a:off x="8610600" y="1119188"/>
            <a:ext cx="401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66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13332" name="Rectangle 21"/>
          <p:cNvSpPr>
            <a:spLocks noChangeArrowheads="1"/>
          </p:cNvSpPr>
          <p:nvPr/>
        </p:nvSpPr>
        <p:spPr bwMode="auto">
          <a:xfrm>
            <a:off x="7467600" y="1295400"/>
            <a:ext cx="33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6600"/>
                </a:solidFill>
                <a:latin typeface="Times New Roman" panose="02020603050405020304" pitchFamily="18" charset="0"/>
              </a:rPr>
              <a:t>P</a:t>
            </a:r>
          </a:p>
        </p:txBody>
      </p:sp>
      <p:graphicFrame>
        <p:nvGraphicFramePr>
          <p:cNvPr id="13333" name="Object 23"/>
          <p:cNvGraphicFramePr>
            <a:graphicFrameLocks noChangeAspect="1"/>
          </p:cNvGraphicFramePr>
          <p:nvPr/>
        </p:nvGraphicFramePr>
        <p:xfrm>
          <a:off x="7407275" y="3200400"/>
          <a:ext cx="133826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7" name="公式" r:id="rId7" imgW="495083" imgH="209447" progId="Equation.3">
                  <p:embed/>
                </p:oleObj>
              </mc:Choice>
              <mc:Fallback>
                <p:oleObj name="公式" r:id="rId7" imgW="495083" imgH="209447" progId="Equation.3">
                  <p:embed/>
                  <p:pic>
                    <p:nvPicPr>
                      <p:cNvPr id="1333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7275" y="3200400"/>
                        <a:ext cx="1338263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CC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821098" y="5899102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此处</a:t>
            </a:r>
            <a:r>
              <a:rPr lang="en-US" altLang="zh-CN" dirty="0" smtClean="0"/>
              <a:t>R</a:t>
            </a:r>
            <a:r>
              <a:rPr lang="zh-CN" altLang="en-US" dirty="0" smtClean="0"/>
              <a:t>为距离，而非圆环半径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1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93A5C4-3BAA-4A17-ADCE-6CD1059A32B7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800" b="0" smtClean="0"/>
          </a:p>
        </p:txBody>
      </p:sp>
      <p:grpSp>
        <p:nvGrpSpPr>
          <p:cNvPr id="24579" name="Group 2"/>
          <p:cNvGrpSpPr>
            <a:grpSpLocks/>
          </p:cNvGrpSpPr>
          <p:nvPr/>
        </p:nvGrpSpPr>
        <p:grpSpPr bwMode="auto">
          <a:xfrm>
            <a:off x="1066800" y="2971800"/>
            <a:ext cx="6553200" cy="2057400"/>
            <a:chOff x="672" y="1872"/>
            <a:chExt cx="4128" cy="1296"/>
          </a:xfrm>
        </p:grpSpPr>
        <p:sp>
          <p:nvSpPr>
            <p:cNvPr id="24594" name="Rectangle 3"/>
            <p:cNvSpPr>
              <a:spLocks noChangeArrowheads="1"/>
            </p:cNvSpPr>
            <p:nvPr/>
          </p:nvSpPr>
          <p:spPr bwMode="auto">
            <a:xfrm>
              <a:off x="672" y="1872"/>
              <a:ext cx="4128" cy="12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595" name="Oval 4"/>
            <p:cNvSpPr>
              <a:spLocks noChangeArrowheads="1"/>
            </p:cNvSpPr>
            <p:nvPr/>
          </p:nvSpPr>
          <p:spPr bwMode="auto">
            <a:xfrm>
              <a:off x="1362" y="2016"/>
              <a:ext cx="185" cy="151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596" name="Oval 5"/>
            <p:cNvSpPr>
              <a:spLocks noChangeArrowheads="1"/>
            </p:cNvSpPr>
            <p:nvPr/>
          </p:nvSpPr>
          <p:spPr bwMode="auto">
            <a:xfrm>
              <a:off x="1424" y="2066"/>
              <a:ext cx="62" cy="5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597" name="Oval 6"/>
            <p:cNvSpPr>
              <a:spLocks noChangeArrowheads="1"/>
            </p:cNvSpPr>
            <p:nvPr/>
          </p:nvSpPr>
          <p:spPr bwMode="auto">
            <a:xfrm>
              <a:off x="1547" y="2016"/>
              <a:ext cx="187" cy="151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598" name="Oval 7"/>
            <p:cNvSpPr>
              <a:spLocks noChangeArrowheads="1"/>
            </p:cNvSpPr>
            <p:nvPr/>
          </p:nvSpPr>
          <p:spPr bwMode="auto">
            <a:xfrm>
              <a:off x="1609" y="2066"/>
              <a:ext cx="64" cy="5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599" name="Oval 8"/>
            <p:cNvSpPr>
              <a:spLocks noChangeArrowheads="1"/>
            </p:cNvSpPr>
            <p:nvPr/>
          </p:nvSpPr>
          <p:spPr bwMode="auto">
            <a:xfrm>
              <a:off x="1919" y="2016"/>
              <a:ext cx="185" cy="151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0" name="Oval 9"/>
            <p:cNvSpPr>
              <a:spLocks noChangeArrowheads="1"/>
            </p:cNvSpPr>
            <p:nvPr/>
          </p:nvSpPr>
          <p:spPr bwMode="auto">
            <a:xfrm>
              <a:off x="1981" y="2066"/>
              <a:ext cx="62" cy="5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1" name="Oval 10"/>
            <p:cNvSpPr>
              <a:spLocks noChangeArrowheads="1"/>
            </p:cNvSpPr>
            <p:nvPr/>
          </p:nvSpPr>
          <p:spPr bwMode="auto">
            <a:xfrm>
              <a:off x="1734" y="2016"/>
              <a:ext cx="185" cy="151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2" name="Oval 11"/>
            <p:cNvSpPr>
              <a:spLocks noChangeArrowheads="1"/>
            </p:cNvSpPr>
            <p:nvPr/>
          </p:nvSpPr>
          <p:spPr bwMode="auto">
            <a:xfrm>
              <a:off x="1796" y="2066"/>
              <a:ext cx="62" cy="5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3" name="Oval 12"/>
            <p:cNvSpPr>
              <a:spLocks noChangeArrowheads="1"/>
            </p:cNvSpPr>
            <p:nvPr/>
          </p:nvSpPr>
          <p:spPr bwMode="auto">
            <a:xfrm>
              <a:off x="2104" y="2016"/>
              <a:ext cx="187" cy="151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4" name="Oval 13"/>
            <p:cNvSpPr>
              <a:spLocks noChangeArrowheads="1"/>
            </p:cNvSpPr>
            <p:nvPr/>
          </p:nvSpPr>
          <p:spPr bwMode="auto">
            <a:xfrm>
              <a:off x="2166" y="2066"/>
              <a:ext cx="64" cy="5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5" name="Oval 14"/>
            <p:cNvSpPr>
              <a:spLocks noChangeArrowheads="1"/>
            </p:cNvSpPr>
            <p:nvPr/>
          </p:nvSpPr>
          <p:spPr bwMode="auto">
            <a:xfrm>
              <a:off x="2291" y="2016"/>
              <a:ext cx="186" cy="151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6" name="Oval 15"/>
            <p:cNvSpPr>
              <a:spLocks noChangeArrowheads="1"/>
            </p:cNvSpPr>
            <p:nvPr/>
          </p:nvSpPr>
          <p:spPr bwMode="auto">
            <a:xfrm>
              <a:off x="2353" y="2066"/>
              <a:ext cx="62" cy="5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7" name="Oval 16"/>
            <p:cNvSpPr>
              <a:spLocks noChangeArrowheads="1"/>
            </p:cNvSpPr>
            <p:nvPr/>
          </p:nvSpPr>
          <p:spPr bwMode="auto">
            <a:xfrm>
              <a:off x="2477" y="2016"/>
              <a:ext cx="185" cy="151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8" name="Oval 17"/>
            <p:cNvSpPr>
              <a:spLocks noChangeArrowheads="1"/>
            </p:cNvSpPr>
            <p:nvPr/>
          </p:nvSpPr>
          <p:spPr bwMode="auto">
            <a:xfrm>
              <a:off x="2538" y="2066"/>
              <a:ext cx="62" cy="5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9" name="Oval 18"/>
            <p:cNvSpPr>
              <a:spLocks noChangeArrowheads="1"/>
            </p:cNvSpPr>
            <p:nvPr/>
          </p:nvSpPr>
          <p:spPr bwMode="auto">
            <a:xfrm>
              <a:off x="2662" y="2016"/>
              <a:ext cx="187" cy="151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10" name="Oval 19"/>
            <p:cNvSpPr>
              <a:spLocks noChangeArrowheads="1"/>
            </p:cNvSpPr>
            <p:nvPr/>
          </p:nvSpPr>
          <p:spPr bwMode="auto">
            <a:xfrm>
              <a:off x="2723" y="2066"/>
              <a:ext cx="64" cy="5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11" name="Oval 20"/>
            <p:cNvSpPr>
              <a:spLocks noChangeArrowheads="1"/>
            </p:cNvSpPr>
            <p:nvPr/>
          </p:nvSpPr>
          <p:spPr bwMode="auto">
            <a:xfrm>
              <a:off x="2849" y="2016"/>
              <a:ext cx="185" cy="151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12" name="Oval 21"/>
            <p:cNvSpPr>
              <a:spLocks noChangeArrowheads="1"/>
            </p:cNvSpPr>
            <p:nvPr/>
          </p:nvSpPr>
          <p:spPr bwMode="auto">
            <a:xfrm>
              <a:off x="2910" y="2066"/>
              <a:ext cx="62" cy="5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13" name="Oval 22"/>
            <p:cNvSpPr>
              <a:spLocks noChangeArrowheads="1"/>
            </p:cNvSpPr>
            <p:nvPr/>
          </p:nvSpPr>
          <p:spPr bwMode="auto">
            <a:xfrm>
              <a:off x="3034" y="2016"/>
              <a:ext cx="185" cy="151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14" name="Oval 23"/>
            <p:cNvSpPr>
              <a:spLocks noChangeArrowheads="1"/>
            </p:cNvSpPr>
            <p:nvPr/>
          </p:nvSpPr>
          <p:spPr bwMode="auto">
            <a:xfrm>
              <a:off x="3095" y="2066"/>
              <a:ext cx="62" cy="5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15" name="Oval 24"/>
            <p:cNvSpPr>
              <a:spLocks noChangeArrowheads="1"/>
            </p:cNvSpPr>
            <p:nvPr/>
          </p:nvSpPr>
          <p:spPr bwMode="auto">
            <a:xfrm>
              <a:off x="3219" y="2016"/>
              <a:ext cx="187" cy="151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16" name="Oval 25"/>
            <p:cNvSpPr>
              <a:spLocks noChangeArrowheads="1"/>
            </p:cNvSpPr>
            <p:nvPr/>
          </p:nvSpPr>
          <p:spPr bwMode="auto">
            <a:xfrm>
              <a:off x="3280" y="2066"/>
              <a:ext cx="64" cy="5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17" name="Oval 26"/>
            <p:cNvSpPr>
              <a:spLocks noChangeArrowheads="1"/>
            </p:cNvSpPr>
            <p:nvPr/>
          </p:nvSpPr>
          <p:spPr bwMode="auto">
            <a:xfrm>
              <a:off x="3406" y="2016"/>
              <a:ext cx="185" cy="151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18" name="Oval 27"/>
            <p:cNvSpPr>
              <a:spLocks noChangeArrowheads="1"/>
            </p:cNvSpPr>
            <p:nvPr/>
          </p:nvSpPr>
          <p:spPr bwMode="auto">
            <a:xfrm>
              <a:off x="3467" y="2066"/>
              <a:ext cx="62" cy="5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19" name="Oval 28"/>
            <p:cNvSpPr>
              <a:spLocks noChangeArrowheads="1"/>
            </p:cNvSpPr>
            <p:nvPr/>
          </p:nvSpPr>
          <p:spPr bwMode="auto">
            <a:xfrm>
              <a:off x="1411" y="2834"/>
              <a:ext cx="187" cy="1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20" name="Text Box 29"/>
            <p:cNvSpPr txBox="1">
              <a:spLocks noChangeArrowheads="1"/>
            </p:cNvSpPr>
            <p:nvPr/>
          </p:nvSpPr>
          <p:spPr bwMode="auto">
            <a:xfrm>
              <a:off x="1396" y="278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621" name="Oval 30"/>
            <p:cNvSpPr>
              <a:spLocks noChangeArrowheads="1"/>
            </p:cNvSpPr>
            <p:nvPr/>
          </p:nvSpPr>
          <p:spPr bwMode="auto">
            <a:xfrm>
              <a:off x="1597" y="2834"/>
              <a:ext cx="187" cy="1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22" name="Text Box 31"/>
            <p:cNvSpPr txBox="1">
              <a:spLocks noChangeArrowheads="1"/>
            </p:cNvSpPr>
            <p:nvPr/>
          </p:nvSpPr>
          <p:spPr bwMode="auto">
            <a:xfrm>
              <a:off x="1581" y="278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623" name="Oval 32"/>
            <p:cNvSpPr>
              <a:spLocks noChangeArrowheads="1"/>
            </p:cNvSpPr>
            <p:nvPr/>
          </p:nvSpPr>
          <p:spPr bwMode="auto">
            <a:xfrm>
              <a:off x="1782" y="2834"/>
              <a:ext cx="187" cy="1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24" name="Text Box 33"/>
            <p:cNvSpPr txBox="1">
              <a:spLocks noChangeArrowheads="1"/>
            </p:cNvSpPr>
            <p:nvPr/>
          </p:nvSpPr>
          <p:spPr bwMode="auto">
            <a:xfrm>
              <a:off x="1768" y="278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625" name="Oval 34"/>
            <p:cNvSpPr>
              <a:spLocks noChangeArrowheads="1"/>
            </p:cNvSpPr>
            <p:nvPr/>
          </p:nvSpPr>
          <p:spPr bwMode="auto">
            <a:xfrm>
              <a:off x="2339" y="2834"/>
              <a:ext cx="187" cy="1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26" name="Text Box 35"/>
            <p:cNvSpPr txBox="1">
              <a:spLocks noChangeArrowheads="1"/>
            </p:cNvSpPr>
            <p:nvPr/>
          </p:nvSpPr>
          <p:spPr bwMode="auto">
            <a:xfrm>
              <a:off x="2323" y="278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627" name="Oval 36"/>
            <p:cNvSpPr>
              <a:spLocks noChangeArrowheads="1"/>
            </p:cNvSpPr>
            <p:nvPr/>
          </p:nvSpPr>
          <p:spPr bwMode="auto">
            <a:xfrm>
              <a:off x="2154" y="2834"/>
              <a:ext cx="187" cy="1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28" name="Text Box 37"/>
            <p:cNvSpPr txBox="1">
              <a:spLocks noChangeArrowheads="1"/>
            </p:cNvSpPr>
            <p:nvPr/>
          </p:nvSpPr>
          <p:spPr bwMode="auto">
            <a:xfrm>
              <a:off x="2138" y="278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629" name="Oval 38"/>
            <p:cNvSpPr>
              <a:spLocks noChangeArrowheads="1"/>
            </p:cNvSpPr>
            <p:nvPr/>
          </p:nvSpPr>
          <p:spPr bwMode="auto">
            <a:xfrm>
              <a:off x="1969" y="2834"/>
              <a:ext cx="187" cy="1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30" name="Text Box 39"/>
            <p:cNvSpPr txBox="1">
              <a:spLocks noChangeArrowheads="1"/>
            </p:cNvSpPr>
            <p:nvPr/>
          </p:nvSpPr>
          <p:spPr bwMode="auto">
            <a:xfrm>
              <a:off x="1953" y="278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631" name="Oval 40"/>
            <p:cNvSpPr>
              <a:spLocks noChangeArrowheads="1"/>
            </p:cNvSpPr>
            <p:nvPr/>
          </p:nvSpPr>
          <p:spPr bwMode="auto">
            <a:xfrm>
              <a:off x="2526" y="2834"/>
              <a:ext cx="187" cy="1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32" name="Text Box 41"/>
            <p:cNvSpPr txBox="1">
              <a:spLocks noChangeArrowheads="1"/>
            </p:cNvSpPr>
            <p:nvPr/>
          </p:nvSpPr>
          <p:spPr bwMode="auto">
            <a:xfrm>
              <a:off x="2510" y="278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633" name="Oval 42"/>
            <p:cNvSpPr>
              <a:spLocks noChangeArrowheads="1"/>
            </p:cNvSpPr>
            <p:nvPr/>
          </p:nvSpPr>
          <p:spPr bwMode="auto">
            <a:xfrm>
              <a:off x="2711" y="2834"/>
              <a:ext cx="187" cy="1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34" name="Text Box 43"/>
            <p:cNvSpPr txBox="1">
              <a:spLocks noChangeArrowheads="1"/>
            </p:cNvSpPr>
            <p:nvPr/>
          </p:nvSpPr>
          <p:spPr bwMode="auto">
            <a:xfrm>
              <a:off x="2695" y="278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635" name="Oval 44"/>
            <p:cNvSpPr>
              <a:spLocks noChangeArrowheads="1"/>
            </p:cNvSpPr>
            <p:nvPr/>
          </p:nvSpPr>
          <p:spPr bwMode="auto">
            <a:xfrm>
              <a:off x="2898" y="2834"/>
              <a:ext cx="185" cy="1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36" name="Text Box 45"/>
            <p:cNvSpPr txBox="1">
              <a:spLocks noChangeArrowheads="1"/>
            </p:cNvSpPr>
            <p:nvPr/>
          </p:nvSpPr>
          <p:spPr bwMode="auto">
            <a:xfrm>
              <a:off x="2882" y="278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637" name="Oval 46"/>
            <p:cNvSpPr>
              <a:spLocks noChangeArrowheads="1"/>
            </p:cNvSpPr>
            <p:nvPr/>
          </p:nvSpPr>
          <p:spPr bwMode="auto">
            <a:xfrm>
              <a:off x="3083" y="2834"/>
              <a:ext cx="187" cy="1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38" name="Text Box 47"/>
            <p:cNvSpPr txBox="1">
              <a:spLocks noChangeArrowheads="1"/>
            </p:cNvSpPr>
            <p:nvPr/>
          </p:nvSpPr>
          <p:spPr bwMode="auto">
            <a:xfrm>
              <a:off x="3067" y="278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639" name="Oval 48"/>
            <p:cNvSpPr>
              <a:spLocks noChangeArrowheads="1"/>
            </p:cNvSpPr>
            <p:nvPr/>
          </p:nvSpPr>
          <p:spPr bwMode="auto">
            <a:xfrm>
              <a:off x="3268" y="2834"/>
              <a:ext cx="187" cy="1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40" name="Text Box 49"/>
            <p:cNvSpPr txBox="1">
              <a:spLocks noChangeArrowheads="1"/>
            </p:cNvSpPr>
            <p:nvPr/>
          </p:nvSpPr>
          <p:spPr bwMode="auto">
            <a:xfrm>
              <a:off x="3252" y="278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641" name="Oval 50"/>
            <p:cNvSpPr>
              <a:spLocks noChangeArrowheads="1"/>
            </p:cNvSpPr>
            <p:nvPr/>
          </p:nvSpPr>
          <p:spPr bwMode="auto">
            <a:xfrm>
              <a:off x="3455" y="2834"/>
              <a:ext cx="185" cy="1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42" name="Text Box 51"/>
            <p:cNvSpPr txBox="1">
              <a:spLocks noChangeArrowheads="1"/>
            </p:cNvSpPr>
            <p:nvPr/>
          </p:nvSpPr>
          <p:spPr bwMode="auto">
            <a:xfrm>
              <a:off x="3439" y="278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643" name="Line 52"/>
            <p:cNvSpPr>
              <a:spLocks noChangeShapeType="1"/>
            </p:cNvSpPr>
            <p:nvPr/>
          </p:nvSpPr>
          <p:spPr bwMode="auto">
            <a:xfrm>
              <a:off x="912" y="2496"/>
              <a:ext cx="343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44" name="Line 53"/>
            <p:cNvSpPr>
              <a:spLocks noChangeShapeType="1"/>
            </p:cNvSpPr>
            <p:nvPr/>
          </p:nvSpPr>
          <p:spPr bwMode="auto">
            <a:xfrm flipH="1">
              <a:off x="993" y="2112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45" name="Text Box 54"/>
            <p:cNvSpPr txBox="1">
              <a:spLocks noChangeArrowheads="1"/>
            </p:cNvSpPr>
            <p:nvPr/>
          </p:nvSpPr>
          <p:spPr bwMode="auto">
            <a:xfrm>
              <a:off x="1769" y="2400"/>
              <a:ext cx="58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0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4646" name="Text Box 55"/>
            <p:cNvSpPr txBox="1">
              <a:spLocks noChangeArrowheads="1"/>
            </p:cNvSpPr>
            <p:nvPr/>
          </p:nvSpPr>
          <p:spPr bwMode="auto">
            <a:xfrm>
              <a:off x="993" y="2208"/>
              <a:ext cx="6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24647" name="Line 56"/>
            <p:cNvSpPr>
              <a:spLocks noChangeShapeType="1"/>
            </p:cNvSpPr>
            <p:nvPr/>
          </p:nvSpPr>
          <p:spPr bwMode="auto">
            <a:xfrm flipV="1">
              <a:off x="1121" y="211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48" name="Line 57"/>
            <p:cNvSpPr>
              <a:spLocks noChangeShapeType="1"/>
            </p:cNvSpPr>
            <p:nvPr/>
          </p:nvSpPr>
          <p:spPr bwMode="auto">
            <a:xfrm>
              <a:off x="1121" y="240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49" name="Oval 58"/>
            <p:cNvSpPr>
              <a:spLocks noChangeArrowheads="1"/>
            </p:cNvSpPr>
            <p:nvPr/>
          </p:nvSpPr>
          <p:spPr bwMode="auto">
            <a:xfrm>
              <a:off x="3605" y="2016"/>
              <a:ext cx="187" cy="151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50" name="Oval 59"/>
            <p:cNvSpPr>
              <a:spLocks noChangeArrowheads="1"/>
            </p:cNvSpPr>
            <p:nvPr/>
          </p:nvSpPr>
          <p:spPr bwMode="auto">
            <a:xfrm>
              <a:off x="3680" y="2066"/>
              <a:ext cx="64" cy="5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51" name="Oval 60"/>
            <p:cNvSpPr>
              <a:spLocks noChangeArrowheads="1"/>
            </p:cNvSpPr>
            <p:nvPr/>
          </p:nvSpPr>
          <p:spPr bwMode="auto">
            <a:xfrm>
              <a:off x="3826" y="2066"/>
              <a:ext cx="62" cy="5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52" name="Oval 61"/>
            <p:cNvSpPr>
              <a:spLocks noChangeArrowheads="1"/>
            </p:cNvSpPr>
            <p:nvPr/>
          </p:nvSpPr>
          <p:spPr bwMode="auto">
            <a:xfrm>
              <a:off x="3627" y="2834"/>
              <a:ext cx="187" cy="1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53" name="Text Box 62"/>
            <p:cNvSpPr txBox="1">
              <a:spLocks noChangeArrowheads="1"/>
            </p:cNvSpPr>
            <p:nvPr/>
          </p:nvSpPr>
          <p:spPr bwMode="auto">
            <a:xfrm>
              <a:off x="3611" y="278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654" name="Oval 63"/>
            <p:cNvSpPr>
              <a:spLocks noChangeArrowheads="1"/>
            </p:cNvSpPr>
            <p:nvPr/>
          </p:nvSpPr>
          <p:spPr bwMode="auto">
            <a:xfrm>
              <a:off x="3797" y="2016"/>
              <a:ext cx="187" cy="151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55" name="Oval 64"/>
            <p:cNvSpPr>
              <a:spLocks noChangeArrowheads="1"/>
            </p:cNvSpPr>
            <p:nvPr/>
          </p:nvSpPr>
          <p:spPr bwMode="auto">
            <a:xfrm>
              <a:off x="3872" y="2066"/>
              <a:ext cx="64" cy="5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56" name="Oval 65"/>
            <p:cNvSpPr>
              <a:spLocks noChangeArrowheads="1"/>
            </p:cNvSpPr>
            <p:nvPr/>
          </p:nvSpPr>
          <p:spPr bwMode="auto">
            <a:xfrm>
              <a:off x="3823" y="2834"/>
              <a:ext cx="187" cy="1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57" name="Text Box 66"/>
            <p:cNvSpPr txBox="1">
              <a:spLocks noChangeArrowheads="1"/>
            </p:cNvSpPr>
            <p:nvPr/>
          </p:nvSpPr>
          <p:spPr bwMode="auto">
            <a:xfrm>
              <a:off x="3807" y="278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658" name="Text Box 67"/>
            <p:cNvSpPr txBox="1">
              <a:spLocks noChangeArrowheads="1"/>
            </p:cNvSpPr>
            <p:nvPr/>
          </p:nvSpPr>
          <p:spPr bwMode="auto">
            <a:xfrm>
              <a:off x="1824" y="2361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</p:grpSp>
      <p:sp>
        <p:nvSpPr>
          <p:cNvPr id="24580" name="Text Box 68"/>
          <p:cNvSpPr txBox="1">
            <a:spLocks noChangeArrowheads="1"/>
          </p:cNvSpPr>
          <p:nvPr/>
        </p:nvSpPr>
        <p:spPr bwMode="auto">
          <a:xfrm>
            <a:off x="1117600" y="280510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载流直螺线管的磁场</a:t>
            </a:r>
          </a:p>
        </p:txBody>
      </p:sp>
      <p:sp>
        <p:nvSpPr>
          <p:cNvPr id="24581" name="Text Box 69"/>
          <p:cNvSpPr txBox="1">
            <a:spLocks noChangeArrowheads="1"/>
          </p:cNvSpPr>
          <p:nvPr/>
        </p:nvSpPr>
        <p:spPr bwMode="auto">
          <a:xfrm>
            <a:off x="406401" y="1072574"/>
            <a:ext cx="84582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如图所示，有一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长为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l </a:t>
            </a:r>
            <a:r>
              <a: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</a:rPr>
              <a:t>半径为</a:t>
            </a:r>
            <a:r>
              <a:rPr lang="en-US" altLang="zh-CN" sz="28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的载流密绕直螺线管，螺线管的总匝数为</a:t>
            </a:r>
            <a:r>
              <a:rPr lang="en-US" altLang="zh-CN" sz="2800" i="1" dirty="0" smtClean="0">
                <a:solidFill>
                  <a:srgbClr val="1C1C1C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i="1" dirty="0" smtClean="0">
                <a:solidFill>
                  <a:srgbClr val="1C1C1C"/>
                </a:solidFill>
                <a:latin typeface="Times New Roman" panose="02020603050405020304" pitchFamily="18" charset="0"/>
              </a:rPr>
              <a:t>（线圈密度</a:t>
            </a:r>
            <a:r>
              <a:rPr lang="en-US" altLang="zh-CN" sz="2800" i="1" dirty="0" smtClean="0">
                <a:solidFill>
                  <a:srgbClr val="1C1C1C"/>
                </a:solidFill>
                <a:latin typeface="Times New Roman" panose="02020603050405020304" pitchFamily="18" charset="0"/>
              </a:rPr>
              <a:t>n=N/l)</a:t>
            </a:r>
            <a:r>
              <a:rPr lang="zh-CN" altLang="en-US" sz="2800" dirty="0" smtClean="0">
                <a:solidFill>
                  <a:srgbClr val="1C1C1C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通有电流</a:t>
            </a:r>
            <a:r>
              <a:rPr lang="en-US" altLang="zh-CN" sz="2800" b="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.  </a:t>
            </a:r>
            <a:r>
              <a:rPr lang="zh-CN" altLang="en-US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设把螺线管放在真空中，求管内轴线上任一点的磁感强度</a:t>
            </a:r>
            <a:r>
              <a:rPr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914400" y="5037138"/>
            <a:ext cx="7467600" cy="1287462"/>
            <a:chOff x="576" y="3173"/>
            <a:chExt cx="4704" cy="811"/>
          </a:xfrm>
        </p:grpSpPr>
        <p:graphicFrame>
          <p:nvGraphicFramePr>
            <p:cNvPr id="24592" name="Object 71"/>
            <p:cNvGraphicFramePr>
              <a:graphicFrameLocks noChangeAspect="1"/>
            </p:cNvGraphicFramePr>
            <p:nvPr/>
          </p:nvGraphicFramePr>
          <p:xfrm>
            <a:off x="3120" y="3173"/>
            <a:ext cx="2160" cy="8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90" name="Equation" r:id="rId3" imgW="1117600" imgH="419100" progId="Equation.3">
                    <p:embed/>
                  </p:oleObj>
                </mc:Choice>
                <mc:Fallback>
                  <p:oleObj name="Equation" r:id="rId3" imgW="1117600" imgH="419100" progId="Equation.3">
                    <p:embed/>
                    <p:pic>
                      <p:nvPicPr>
                        <p:cNvPr id="24592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173"/>
                          <a:ext cx="2160" cy="8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3" name="Text Box 72"/>
            <p:cNvSpPr txBox="1">
              <a:spLocks noChangeArrowheads="1"/>
            </p:cNvSpPr>
            <p:nvPr/>
          </p:nvSpPr>
          <p:spPr bwMode="auto">
            <a:xfrm>
              <a:off x="576" y="3456"/>
              <a:ext cx="35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解  </a:t>
              </a:r>
              <a:r>
                <a: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由圆形电流磁场公式</a:t>
              </a:r>
            </a:p>
          </p:txBody>
        </p: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2903538" y="3048000"/>
            <a:ext cx="3954462" cy="1828800"/>
            <a:chOff x="1829" y="1920"/>
            <a:chExt cx="2491" cy="1152"/>
          </a:xfrm>
        </p:grpSpPr>
        <p:sp>
          <p:nvSpPr>
            <p:cNvPr id="24584" name="Line 74"/>
            <p:cNvSpPr>
              <a:spLocks noChangeShapeType="1"/>
            </p:cNvSpPr>
            <p:nvPr/>
          </p:nvSpPr>
          <p:spPr bwMode="auto">
            <a:xfrm>
              <a:off x="1968" y="2256"/>
              <a:ext cx="0" cy="5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5" name="Line 75"/>
            <p:cNvSpPr>
              <a:spLocks noChangeShapeType="1"/>
            </p:cNvSpPr>
            <p:nvPr/>
          </p:nvSpPr>
          <p:spPr bwMode="auto">
            <a:xfrm flipH="1">
              <a:off x="3249" y="2592"/>
              <a:ext cx="25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6" name="Text Box 76"/>
            <p:cNvSpPr txBox="1">
              <a:spLocks noChangeArrowheads="1"/>
            </p:cNvSpPr>
            <p:nvPr/>
          </p:nvSpPr>
          <p:spPr bwMode="auto">
            <a:xfrm>
              <a:off x="1829" y="2169"/>
              <a:ext cx="6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0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4587" name="Rectangle 77"/>
            <p:cNvSpPr>
              <a:spLocks noChangeArrowheads="1"/>
            </p:cNvSpPr>
            <p:nvPr/>
          </p:nvSpPr>
          <p:spPr bwMode="auto">
            <a:xfrm>
              <a:off x="3120" y="1920"/>
              <a:ext cx="144" cy="1152"/>
            </a:xfrm>
            <a:prstGeom prst="rect">
              <a:avLst/>
            </a:prstGeom>
            <a:solidFill>
              <a:srgbClr val="66CCFF">
                <a:alpha val="50195"/>
              </a:srgbClr>
            </a:solidFill>
            <a:ln w="19050">
              <a:solidFill>
                <a:srgbClr val="0000FF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588" name="Line 78"/>
            <p:cNvSpPr>
              <a:spLocks noChangeShapeType="1"/>
            </p:cNvSpPr>
            <p:nvPr/>
          </p:nvSpPr>
          <p:spPr bwMode="auto">
            <a:xfrm flipH="1">
              <a:off x="1968" y="2592"/>
              <a:ext cx="1159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4589" name="Object 79"/>
            <p:cNvGraphicFramePr>
              <a:graphicFrameLocks noChangeAspect="1"/>
            </p:cNvGraphicFramePr>
            <p:nvPr/>
          </p:nvGraphicFramePr>
          <p:xfrm>
            <a:off x="2483" y="2580"/>
            <a:ext cx="25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91" name="公式" r:id="rId5" imgW="177646" imgH="190335" progId="Equation.3">
                    <p:embed/>
                  </p:oleObj>
                </mc:Choice>
                <mc:Fallback>
                  <p:oleObj name="公式" r:id="rId5" imgW="177646" imgH="190335" progId="Equation.3">
                    <p:embed/>
                    <p:pic>
                      <p:nvPicPr>
                        <p:cNvPr id="24589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3" y="2580"/>
                          <a:ext cx="254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0" name="Object 80"/>
            <p:cNvGraphicFramePr>
              <a:graphicFrameLocks noChangeAspect="1"/>
            </p:cNvGraphicFramePr>
            <p:nvPr/>
          </p:nvGraphicFramePr>
          <p:xfrm>
            <a:off x="3024" y="2229"/>
            <a:ext cx="336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92" name="Equation" r:id="rId7" imgW="190335" imgH="177646" progId="Equation.3">
                    <p:embed/>
                  </p:oleObj>
                </mc:Choice>
                <mc:Fallback>
                  <p:oleObj name="Equation" r:id="rId7" imgW="190335" imgH="177646" progId="Equation.3">
                    <p:embed/>
                    <p:pic>
                      <p:nvPicPr>
                        <p:cNvPr id="2459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229"/>
                          <a:ext cx="336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1" name="Object 81"/>
            <p:cNvGraphicFramePr>
              <a:graphicFrameLocks noChangeAspect="1"/>
            </p:cNvGraphicFramePr>
            <p:nvPr/>
          </p:nvGraphicFramePr>
          <p:xfrm>
            <a:off x="4066" y="2532"/>
            <a:ext cx="25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93" name="公式" r:id="rId9" imgW="177646" imgH="190335" progId="Equation.3">
                    <p:embed/>
                  </p:oleObj>
                </mc:Choice>
                <mc:Fallback>
                  <p:oleObj name="公式" r:id="rId9" imgW="177646" imgH="190335" progId="Equation.3">
                    <p:embed/>
                    <p:pic>
                      <p:nvPicPr>
                        <p:cNvPr id="24591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6" y="2532"/>
                          <a:ext cx="254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4492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9F0D38-6BDA-4345-BD62-B55A01235899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800" b="0" smtClean="0"/>
          </a:p>
        </p:txBody>
      </p:sp>
      <p:graphicFrame>
        <p:nvGraphicFramePr>
          <p:cNvPr id="26627" name="Object 2"/>
          <p:cNvGraphicFramePr>
            <a:graphicFrameLocks noChangeAspect="1"/>
          </p:cNvGraphicFramePr>
          <p:nvPr/>
        </p:nvGraphicFramePr>
        <p:xfrm>
          <a:off x="3657600" y="912813"/>
          <a:ext cx="419100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6" name="Equation" r:id="rId3" imgW="1612900" imgH="393700" progId="Equation.3">
                  <p:embed/>
                </p:oleObj>
              </mc:Choice>
              <mc:Fallback>
                <p:oleObj name="Equation" r:id="rId3" imgW="1612900" imgH="393700" progId="Equation.3">
                  <p:embed/>
                  <p:pic>
                    <p:nvPicPr>
                      <p:cNvPr id="2662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912813"/>
                        <a:ext cx="4191000" cy="105568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28" name="Group 3"/>
          <p:cNvGrpSpPr>
            <a:grpSpLocks/>
          </p:cNvGrpSpPr>
          <p:nvPr/>
        </p:nvGrpSpPr>
        <p:grpSpPr bwMode="auto">
          <a:xfrm>
            <a:off x="609600" y="912813"/>
            <a:ext cx="1600200" cy="914400"/>
            <a:chOff x="242" y="1392"/>
            <a:chExt cx="430" cy="864"/>
          </a:xfrm>
        </p:grpSpPr>
        <p:sp>
          <p:nvSpPr>
            <p:cNvPr id="26640" name="AutoShape 4"/>
            <p:cNvSpPr>
              <a:spLocks noChangeArrowheads="1"/>
            </p:cNvSpPr>
            <p:nvPr/>
          </p:nvSpPr>
          <p:spPr bwMode="auto">
            <a:xfrm>
              <a:off x="242" y="1392"/>
              <a:ext cx="430" cy="864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3500000" algn="ctr" rotWithShape="0">
                <a:srgbClr val="009900"/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41" name="Text Box 5"/>
            <p:cNvSpPr txBox="1">
              <a:spLocks noChangeArrowheads="1"/>
            </p:cNvSpPr>
            <p:nvPr/>
          </p:nvSpPr>
          <p:spPr bwMode="auto">
            <a:xfrm>
              <a:off x="266" y="1523"/>
              <a:ext cx="406" cy="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CC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>
                  <a:solidFill>
                    <a:srgbClr val="CC0000"/>
                  </a:solidFill>
                  <a:latin typeface="Times New Roman" panose="02020603050405020304" pitchFamily="18" charset="0"/>
                </a:rPr>
                <a:t>讨  论</a:t>
              </a:r>
            </a:p>
          </p:txBody>
        </p:sp>
      </p:grpSp>
      <p:sp>
        <p:nvSpPr>
          <p:cNvPr id="1065990" name="Text Box 6"/>
          <p:cNvSpPr txBox="1">
            <a:spLocks noChangeArrowheads="1"/>
          </p:cNvSpPr>
          <p:nvPr/>
        </p:nvSpPr>
        <p:spPr bwMode="auto">
          <a:xfrm>
            <a:off x="747713" y="2146300"/>
            <a:ext cx="5881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800" i="1">
                <a:solidFill>
                  <a:srgbClr val="1C1C1C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rPr>
              <a:t>点位于管内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轴线中点</a:t>
            </a:r>
          </a:p>
        </p:txBody>
      </p:sp>
      <p:graphicFrame>
        <p:nvGraphicFramePr>
          <p:cNvPr id="1065992" name="Object 8"/>
          <p:cNvGraphicFramePr>
            <a:graphicFrameLocks noChangeAspect="1"/>
          </p:cNvGraphicFramePr>
          <p:nvPr/>
        </p:nvGraphicFramePr>
        <p:xfrm>
          <a:off x="2354263" y="4065588"/>
          <a:ext cx="3671887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7" name="公式" r:id="rId5" imgW="1473200" imgH="457200" progId="Equation.3">
                  <p:embed/>
                </p:oleObj>
              </mc:Choice>
              <mc:Fallback>
                <p:oleObj name="公式" r:id="rId5" imgW="1473200" imgH="457200" progId="Equation.3">
                  <p:embed/>
                  <p:pic>
                    <p:nvPicPr>
                      <p:cNvPr id="10659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4065588"/>
                        <a:ext cx="3671887" cy="119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993" name="Object 9"/>
          <p:cNvGraphicFramePr>
            <a:graphicFrameLocks noChangeAspect="1"/>
          </p:cNvGraphicFramePr>
          <p:nvPr/>
        </p:nvGraphicFramePr>
        <p:xfrm>
          <a:off x="4495800" y="2809875"/>
          <a:ext cx="3200400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8" name="Equation" r:id="rId7" imgW="1397000" imgH="482600" progId="Equation.3">
                  <p:embed/>
                </p:oleObj>
              </mc:Choice>
              <mc:Fallback>
                <p:oleObj name="Equation" r:id="rId7" imgW="1397000" imgH="482600" progId="Equation.3">
                  <p:embed/>
                  <p:pic>
                    <p:nvPicPr>
                      <p:cNvPr id="10659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809875"/>
                        <a:ext cx="3200400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524000" y="5486400"/>
            <a:ext cx="5181600" cy="762000"/>
            <a:chOff x="960" y="3456"/>
            <a:chExt cx="3264" cy="480"/>
          </a:xfrm>
        </p:grpSpPr>
        <p:grpSp>
          <p:nvGrpSpPr>
            <p:cNvPr id="26634" name="Group 12"/>
            <p:cNvGrpSpPr>
              <a:grpSpLocks/>
            </p:cNvGrpSpPr>
            <p:nvPr/>
          </p:nvGrpSpPr>
          <p:grpSpPr bwMode="auto">
            <a:xfrm>
              <a:off x="2928" y="3456"/>
              <a:ext cx="1296" cy="480"/>
              <a:chOff x="1584" y="1672"/>
              <a:chExt cx="1344" cy="576"/>
            </a:xfrm>
          </p:grpSpPr>
          <p:sp>
            <p:nvSpPr>
              <p:cNvPr id="1065997" name="Rectangle 13"/>
              <p:cNvSpPr>
                <a:spLocks noChangeArrowheads="1"/>
              </p:cNvSpPr>
              <p:nvPr/>
            </p:nvSpPr>
            <p:spPr bwMode="auto">
              <a:xfrm>
                <a:off x="1584" y="1672"/>
                <a:ext cx="1344" cy="57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50000">
                    <a:srgbClr val="FFFFFF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graphicFrame>
            <p:nvGraphicFramePr>
              <p:cNvPr id="26639" name="Object 14"/>
              <p:cNvGraphicFramePr>
                <a:graphicFrameLocks noChangeAspect="1"/>
              </p:cNvGraphicFramePr>
              <p:nvPr/>
            </p:nvGraphicFramePr>
            <p:xfrm>
              <a:off x="1680" y="1737"/>
              <a:ext cx="1200" cy="5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619" name="Equation" r:id="rId9" imgW="596900" imgH="228600" progId="Equation.3">
                      <p:embed/>
                    </p:oleObj>
                  </mc:Choice>
                  <mc:Fallback>
                    <p:oleObj name="Equation" r:id="rId9" imgW="596900" imgH="228600" progId="Equation.3">
                      <p:embed/>
                      <p:pic>
                        <p:nvPicPr>
                          <p:cNvPr id="26639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1737"/>
                            <a:ext cx="1200" cy="511"/>
                          </a:xfrm>
                          <a:prstGeom prst="rect">
                            <a:avLst/>
                          </a:prstGeom>
                          <a:gradFill rotWithShape="0">
                            <a:gsLst>
                              <a:gs pos="0">
                                <a:schemeClr val="accent1"/>
                              </a:gs>
                              <a:gs pos="50000">
                                <a:srgbClr val="FFFFFF"/>
                              </a:gs>
                              <a:gs pos="100000">
                                <a:schemeClr val="accent1"/>
                              </a:gs>
                            </a:gsLst>
                            <a:lin ang="5400000" scaled="1"/>
                          </a:gra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6635" name="Group 15"/>
            <p:cNvGrpSpPr>
              <a:grpSpLocks/>
            </p:cNvGrpSpPr>
            <p:nvPr/>
          </p:nvGrpSpPr>
          <p:grpSpPr bwMode="auto">
            <a:xfrm>
              <a:off x="960" y="3552"/>
              <a:ext cx="1258" cy="336"/>
              <a:chOff x="1094" y="3504"/>
              <a:chExt cx="1258" cy="371"/>
            </a:xfrm>
          </p:grpSpPr>
          <p:graphicFrame>
            <p:nvGraphicFramePr>
              <p:cNvPr id="26636" name="Object 16"/>
              <p:cNvGraphicFramePr>
                <a:graphicFrameLocks noChangeAspect="1"/>
              </p:cNvGraphicFramePr>
              <p:nvPr/>
            </p:nvGraphicFramePr>
            <p:xfrm>
              <a:off x="1632" y="3504"/>
              <a:ext cx="720" cy="3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620" name="Equation" r:id="rId11" imgW="431425" imgH="177646" progId="Equation.3">
                      <p:embed/>
                    </p:oleObj>
                  </mc:Choice>
                  <mc:Fallback>
                    <p:oleObj name="Equation" r:id="rId11" imgW="431425" imgH="177646" progId="Equation.3">
                      <p:embed/>
                      <p:pic>
                        <p:nvPicPr>
                          <p:cNvPr id="26636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2" y="3504"/>
                            <a:ext cx="720" cy="3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37" name="Text Box 17"/>
              <p:cNvSpPr txBox="1">
                <a:spLocks noChangeArrowheads="1"/>
              </p:cNvSpPr>
              <p:nvPr/>
            </p:nvSpPr>
            <p:spPr bwMode="auto">
              <a:xfrm>
                <a:off x="1094" y="3513"/>
                <a:ext cx="682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8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若</a:t>
                </a:r>
              </a:p>
            </p:txBody>
          </p:sp>
        </p:grpSp>
      </p:grpSp>
      <p:graphicFrame>
        <p:nvGraphicFramePr>
          <p:cNvPr id="2" name="Object 19"/>
          <p:cNvGraphicFramePr>
            <a:graphicFrameLocks noChangeAspect="1"/>
          </p:cNvGraphicFramePr>
          <p:nvPr/>
        </p:nvGraphicFramePr>
        <p:xfrm>
          <a:off x="1081088" y="2819400"/>
          <a:ext cx="3171825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1" name="公式" r:id="rId13" imgW="1384300" imgH="482600" progId="Equation.3">
                  <p:embed/>
                </p:oleObj>
              </mc:Choice>
              <mc:Fallback>
                <p:oleObj name="公式" r:id="rId13" imgW="1384300" imgH="482600" progId="Equation.3">
                  <p:embed/>
                  <p:pic>
                    <p:nvPicPr>
                      <p:cNvPr id="2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2819400"/>
                        <a:ext cx="3171825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289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6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6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990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FCA375-D06C-4737-A545-9334D829860D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335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C98E7C-AEA0-4205-94F7-1DBAE2C3EB59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800" b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91600" cy="1143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3600" smtClean="0">
                <a:solidFill>
                  <a:srgbClr val="0033CC"/>
                </a:solidFill>
              </a:rPr>
              <a:t>电子和原子的磁矩</a:t>
            </a:r>
            <a:r>
              <a:rPr lang="zh-CN" altLang="en-US" sz="2800" smtClean="0">
                <a:solidFill>
                  <a:srgbClr val="0033CC"/>
                </a:solidFill>
              </a:rPr>
              <a:t>  </a:t>
            </a:r>
            <a:r>
              <a:rPr lang="zh-CN" altLang="en-US" sz="2800" smtClean="0">
                <a:solidFill>
                  <a:srgbClr val="792B25"/>
                </a:solidFill>
              </a:rPr>
              <a:t/>
            </a:r>
            <a:br>
              <a:rPr lang="zh-CN" altLang="en-US" sz="2800" smtClean="0">
                <a:solidFill>
                  <a:srgbClr val="792B25"/>
                </a:solidFill>
              </a:rPr>
            </a:br>
            <a:r>
              <a:rPr lang="en-US" altLang="zh-CN" sz="2000" smtClean="0">
                <a:solidFill>
                  <a:srgbClr val="792B25"/>
                </a:solidFill>
              </a:rPr>
              <a:t>MAGNETIC  DIPOLE  MOMENT OF ELECTRON AND ATOMS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1295400"/>
            <a:ext cx="8763000" cy="5562600"/>
          </a:xfrm>
        </p:spPr>
        <p:txBody>
          <a:bodyPr/>
          <a:lstStyle/>
          <a:p>
            <a:pPr marL="0" indent="0" eaLnBrk="1" fontAlgn="t" hangingPunct="1">
              <a:lnSpc>
                <a:spcPct val="120000"/>
              </a:lnSpc>
              <a:buFontTx/>
              <a:buNone/>
            </a:pPr>
            <a:r>
              <a:rPr lang="en-US" altLang="zh-CN" sz="2800" smtClean="0">
                <a:latin typeface="Times New Roman" panose="02020603050405020304" pitchFamily="18" charset="0"/>
              </a:rPr>
              <a:t>       </a:t>
            </a:r>
            <a:r>
              <a:rPr lang="zh-CN" altLang="en-US" sz="2800" smtClean="0">
                <a:latin typeface="Times New Roman" panose="02020603050405020304" pitchFamily="18" charset="0"/>
              </a:rPr>
              <a:t>按照玻尔原子模型，氢原子中的电子围绕原子核在某一半径为</a:t>
            </a:r>
            <a:r>
              <a:rPr lang="en-US" altLang="zh-CN" sz="2800" i="1" smtClean="0">
                <a:latin typeface="Times New Roman" panose="02020603050405020304" pitchFamily="18" charset="0"/>
              </a:rPr>
              <a:t>r </a:t>
            </a:r>
            <a:r>
              <a:rPr lang="zh-CN" altLang="en-US" sz="2800" smtClean="0">
                <a:latin typeface="Times New Roman" panose="02020603050405020304" pitchFamily="18" charset="0"/>
              </a:rPr>
              <a:t>的</a:t>
            </a:r>
            <a:r>
              <a:rPr lang="zh-CN" altLang="en-US" sz="2800" smtClean="0">
                <a:latin typeface="宋体" panose="02010600030101010101" pitchFamily="2" charset="-122"/>
              </a:rPr>
              <a:t>“</a:t>
            </a:r>
            <a:r>
              <a:rPr lang="zh-CN" altLang="en-US" sz="2800" smtClean="0">
                <a:latin typeface="Times New Roman" panose="02020603050405020304" pitchFamily="18" charset="0"/>
              </a:rPr>
              <a:t>圆形轨道</a:t>
            </a:r>
            <a:r>
              <a:rPr lang="zh-CN" altLang="en-US" sz="2800" smtClean="0">
                <a:latin typeface="宋体" panose="02010600030101010101" pitchFamily="2" charset="-122"/>
              </a:rPr>
              <a:t>”</a:t>
            </a:r>
            <a:r>
              <a:rPr lang="zh-CN" altLang="en-US" sz="2800" smtClean="0">
                <a:latin typeface="Times New Roman" panose="02020603050405020304" pitchFamily="18" charset="0"/>
              </a:rPr>
              <a:t>上运动，设它的角速度为</a:t>
            </a:r>
            <a:r>
              <a:rPr lang="en-US" altLang="zh-CN" sz="2800" smtClean="0">
                <a:latin typeface="Symbol" panose="05050102010706020507" pitchFamily="18" charset="2"/>
              </a:rPr>
              <a:t>w </a:t>
            </a:r>
            <a:r>
              <a:rPr lang="zh-CN" altLang="en-US" sz="2800" smtClean="0">
                <a:latin typeface="Times New Roman" panose="02020603050405020304" pitchFamily="18" charset="0"/>
              </a:rPr>
              <a:t>，电子运动形成一个电流圈，电流强度为</a:t>
            </a:r>
          </a:p>
          <a:p>
            <a:pPr marL="0" indent="0" eaLnBrk="1" fontAlgn="t" hangingPunct="1">
              <a:lnSpc>
                <a:spcPct val="120000"/>
              </a:lnSpc>
              <a:buFontTx/>
              <a:buNone/>
            </a:pPr>
            <a:endParaRPr lang="zh-CN" altLang="en-US" sz="2800" smtClean="0">
              <a:latin typeface="Times New Roman" panose="02020603050405020304" pitchFamily="18" charset="0"/>
            </a:endParaRPr>
          </a:p>
          <a:p>
            <a:pPr marL="0" indent="0" eaLnBrk="1" fontAlgn="t" hangingPunct="1">
              <a:lnSpc>
                <a:spcPct val="120000"/>
              </a:lnSpc>
              <a:buFontTx/>
              <a:buNone/>
            </a:pPr>
            <a:r>
              <a:rPr lang="zh-CN" altLang="en-US" sz="2800" smtClean="0">
                <a:latin typeface="Times New Roman" panose="02020603050405020304" pitchFamily="18" charset="0"/>
              </a:rPr>
              <a:t> </a:t>
            </a:r>
          </a:p>
          <a:p>
            <a:pPr marL="0" indent="0" eaLnBrk="1" fontAlgn="t" hangingPunct="1">
              <a:lnSpc>
                <a:spcPct val="120000"/>
              </a:lnSpc>
              <a:buFontTx/>
              <a:buNone/>
            </a:pPr>
            <a:endParaRPr lang="zh-CN" altLang="en-US" sz="2800" smtClean="0">
              <a:latin typeface="Times New Roman" panose="02020603050405020304" pitchFamily="18" charset="0"/>
            </a:endParaRPr>
          </a:p>
          <a:p>
            <a:pPr marL="0" indent="0" eaLnBrk="1" fontAlgn="t" hangingPunct="1">
              <a:lnSpc>
                <a:spcPct val="120000"/>
              </a:lnSpc>
              <a:buFontTx/>
              <a:buNone/>
            </a:pPr>
            <a:r>
              <a:rPr lang="zh-CN" altLang="en-US" sz="2800" smtClean="0">
                <a:latin typeface="Times New Roman" panose="02020603050405020304" pitchFamily="18" charset="0"/>
              </a:rPr>
              <a:t>它的</a:t>
            </a:r>
            <a:r>
              <a:rPr lang="zh-CN" altLang="en-US" sz="2800" smtClean="0">
                <a:solidFill>
                  <a:srgbClr val="0033CC"/>
                </a:solidFill>
                <a:latin typeface="Times New Roman" panose="02020603050405020304" pitchFamily="18" charset="0"/>
              </a:rPr>
              <a:t>轨道磁矩</a:t>
            </a:r>
            <a:r>
              <a:rPr lang="en-US" altLang="zh-CN" sz="2800" smtClean="0">
                <a:latin typeface="Times New Roman" panose="02020603050405020304" pitchFamily="18" charset="0"/>
              </a:rPr>
              <a:t>(orbital magnetic moment)</a:t>
            </a:r>
            <a:r>
              <a:rPr lang="zh-CN" altLang="en-US" sz="2800" smtClean="0">
                <a:latin typeface="Times New Roman" panose="02020603050405020304" pitchFamily="18" charset="0"/>
              </a:rPr>
              <a:t>矢量为                                                                  </a:t>
            </a:r>
          </a:p>
        </p:txBody>
      </p:sp>
      <p:sp>
        <p:nvSpPr>
          <p:cNvPr id="37893" name="Oval 6"/>
          <p:cNvSpPr>
            <a:spLocks noChangeArrowheads="1"/>
          </p:cNvSpPr>
          <p:nvPr/>
        </p:nvSpPr>
        <p:spPr bwMode="auto">
          <a:xfrm>
            <a:off x="6900863" y="3619500"/>
            <a:ext cx="1295400" cy="6096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7894" name="Line 7"/>
          <p:cNvSpPr>
            <a:spLocks noChangeShapeType="1"/>
          </p:cNvSpPr>
          <p:nvPr/>
        </p:nvSpPr>
        <p:spPr bwMode="auto">
          <a:xfrm flipV="1">
            <a:off x="7891463" y="4152900"/>
            <a:ext cx="5334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5" name="Line 8"/>
          <p:cNvSpPr>
            <a:spLocks noChangeShapeType="1"/>
          </p:cNvSpPr>
          <p:nvPr/>
        </p:nvSpPr>
        <p:spPr bwMode="auto">
          <a:xfrm flipV="1">
            <a:off x="7510463" y="3238500"/>
            <a:ext cx="0" cy="685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6" name="Rectangle 9"/>
          <p:cNvSpPr>
            <a:spLocks noChangeArrowheads="1"/>
          </p:cNvSpPr>
          <p:nvPr/>
        </p:nvSpPr>
        <p:spPr bwMode="auto">
          <a:xfrm>
            <a:off x="7656513" y="3133725"/>
            <a:ext cx="33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37897" name="Oval 10"/>
          <p:cNvSpPr>
            <a:spLocks noChangeArrowheads="1"/>
          </p:cNvSpPr>
          <p:nvPr/>
        </p:nvSpPr>
        <p:spPr bwMode="auto">
          <a:xfrm>
            <a:off x="7739063" y="4152900"/>
            <a:ext cx="152400" cy="1524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7898" name="Rectangle 11"/>
          <p:cNvSpPr>
            <a:spLocks noChangeArrowheads="1"/>
          </p:cNvSpPr>
          <p:nvPr/>
        </p:nvSpPr>
        <p:spPr bwMode="auto">
          <a:xfrm>
            <a:off x="8501063" y="3924300"/>
            <a:ext cx="296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37899" name="Rectangle 12"/>
          <p:cNvSpPr>
            <a:spLocks noChangeArrowheads="1"/>
          </p:cNvSpPr>
          <p:nvPr/>
        </p:nvSpPr>
        <p:spPr bwMode="auto">
          <a:xfrm>
            <a:off x="7586663" y="4129088"/>
            <a:ext cx="549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- e</a:t>
            </a:r>
          </a:p>
        </p:txBody>
      </p:sp>
      <p:sp>
        <p:nvSpPr>
          <p:cNvPr id="37900" name="Line 13"/>
          <p:cNvSpPr>
            <a:spLocks noChangeShapeType="1"/>
          </p:cNvSpPr>
          <p:nvPr/>
        </p:nvSpPr>
        <p:spPr bwMode="auto">
          <a:xfrm>
            <a:off x="7510463" y="3924300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1" name="Rectangle 14"/>
          <p:cNvSpPr>
            <a:spLocks noChangeArrowheads="1"/>
          </p:cNvSpPr>
          <p:nvPr/>
        </p:nvSpPr>
        <p:spPr bwMode="auto">
          <a:xfrm>
            <a:off x="7662863" y="3519488"/>
            <a:ext cx="322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latin typeface="Times New Roman" panose="02020603050405020304" pitchFamily="18" charset="0"/>
              </a:rPr>
              <a:t>r</a:t>
            </a:r>
          </a:p>
        </p:txBody>
      </p:sp>
      <p:graphicFrame>
        <p:nvGraphicFramePr>
          <p:cNvPr id="37902" name="Object 15"/>
          <p:cNvGraphicFramePr>
            <a:graphicFrameLocks noChangeAspect="1"/>
          </p:cNvGraphicFramePr>
          <p:nvPr/>
        </p:nvGraphicFramePr>
        <p:xfrm>
          <a:off x="7239000" y="2579688"/>
          <a:ext cx="57150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9" name="公式" r:id="rId3" imgW="164885" imgH="215619" progId="Equation.3">
                  <p:embed/>
                </p:oleObj>
              </mc:Choice>
              <mc:Fallback>
                <p:oleObj name="公式" r:id="rId3" imgW="164885" imgH="21561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579688"/>
                        <a:ext cx="571500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CC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3" name="Object 16"/>
          <p:cNvGraphicFramePr>
            <a:graphicFrameLocks noChangeAspect="1"/>
          </p:cNvGraphicFramePr>
          <p:nvPr/>
        </p:nvGraphicFramePr>
        <p:xfrm>
          <a:off x="381000" y="5273675"/>
          <a:ext cx="84582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0" name="公式" r:id="rId5" imgW="2755900" imgH="457200" progId="Equation.3">
                  <p:embed/>
                </p:oleObj>
              </mc:Choice>
              <mc:Fallback>
                <p:oleObj name="公式" r:id="rId5" imgW="27559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273675"/>
                        <a:ext cx="845820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CC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4" name="Object 17"/>
          <p:cNvGraphicFramePr>
            <a:graphicFrameLocks noChangeAspect="1"/>
          </p:cNvGraphicFramePr>
          <p:nvPr/>
        </p:nvGraphicFramePr>
        <p:xfrm>
          <a:off x="1981200" y="3200400"/>
          <a:ext cx="3000375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1" name="公式" r:id="rId7" imgW="977476" imgH="393529" progId="Equation.3">
                  <p:embed/>
                </p:oleObj>
              </mc:Choice>
              <mc:Fallback>
                <p:oleObj name="公式" r:id="rId7" imgW="977476" imgH="39352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00400"/>
                        <a:ext cx="3000375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CC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EF0619-97DB-4E9A-BF21-44DA67E6FFDD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800" b="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533400"/>
            <a:ext cx="8763000" cy="373380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　　根据量子力学，</a:t>
            </a:r>
            <a:r>
              <a:rPr lang="zh-CN" altLang="en-US" sz="2800" smtClean="0">
                <a:latin typeface="Times New Roman" panose="02020603050405020304" pitchFamily="18" charset="0"/>
              </a:rPr>
              <a:t> </a:t>
            </a:r>
            <a:r>
              <a:rPr lang="zh-CN" altLang="en-US" sz="2800" smtClean="0">
                <a:latin typeface="宋体" panose="02010600030101010101" pitchFamily="2" charset="-122"/>
              </a:rPr>
              <a:t>电子轨道角动量</a:t>
            </a:r>
            <a:r>
              <a:rPr lang="en-US" altLang="zh-CN" sz="2800" smtClean="0">
                <a:latin typeface="Times New Roman" panose="02020603050405020304" pitchFamily="18" charset="0"/>
              </a:rPr>
              <a:t>L</a:t>
            </a:r>
            <a:r>
              <a:rPr lang="zh-CN" altLang="en-US" sz="2800" smtClean="0">
                <a:latin typeface="Times New Roman" panose="02020603050405020304" pitchFamily="18" charset="0"/>
              </a:rPr>
              <a:t>在任意一个方向上的分量是量子化的，其</a:t>
            </a:r>
            <a:r>
              <a:rPr lang="zh-CN" altLang="en-US" sz="2800" smtClean="0">
                <a:latin typeface="宋体" panose="02010600030101010101" pitchFamily="2" charset="-122"/>
              </a:rPr>
              <a:t>本征值是      </a:t>
            </a:r>
            <a:r>
              <a:rPr lang="en-US" altLang="zh-CN" sz="2800" smtClean="0">
                <a:latin typeface="宋体" panose="02010600030101010101" pitchFamily="2" charset="-122"/>
              </a:rPr>
              <a:t>,</a:t>
            </a:r>
            <a:r>
              <a:rPr lang="zh-CN" altLang="en-US" sz="2800" smtClean="0">
                <a:latin typeface="宋体" panose="02010600030101010101" pitchFamily="2" charset="-122"/>
              </a:rPr>
              <a:t>其中，</a:t>
            </a:r>
            <a:r>
              <a:rPr lang="en-US" altLang="zh-CN" sz="2800" i="1" smtClean="0">
                <a:latin typeface="Times New Roman" panose="02020603050405020304" pitchFamily="18" charset="0"/>
              </a:rPr>
              <a:t>m</a:t>
            </a:r>
            <a:r>
              <a:rPr lang="en-US" altLang="zh-CN" sz="2800" i="1" baseline="-25000" smtClean="0">
                <a:latin typeface="Times New Roman" panose="02020603050405020304" pitchFamily="18" charset="0"/>
              </a:rPr>
              <a:t>z</a:t>
            </a:r>
            <a:r>
              <a:rPr lang="en-US" altLang="zh-CN" sz="2800" i="1" smtClean="0">
                <a:latin typeface="Times New Roman" panose="02020603050405020304" pitchFamily="18" charset="0"/>
              </a:rPr>
              <a:t> = </a:t>
            </a:r>
            <a:r>
              <a:rPr lang="en-US" altLang="zh-CN" sz="2800" smtClean="0">
                <a:latin typeface="宋体" panose="02010600030101010101" pitchFamily="2" charset="-122"/>
              </a:rPr>
              <a:t>0,±1,±2,±3</a:t>
            </a:r>
            <a:r>
              <a:rPr lang="zh-CN" altLang="en-US" sz="2800" smtClean="0">
                <a:latin typeface="宋体" panose="02010600030101010101" pitchFamily="2" charset="-122"/>
              </a:rPr>
              <a:t>， </a:t>
            </a:r>
            <a:r>
              <a:rPr lang="en-US" altLang="zh-CN" sz="2800" smtClean="0">
                <a:latin typeface="AcmoSSK" charset="0"/>
              </a:rPr>
              <a:t>···</a:t>
            </a:r>
            <a:r>
              <a:rPr lang="en-US" altLang="zh-CN" sz="2800" smtClean="0">
                <a:latin typeface="宋体" panose="02010600030101010101" pitchFamily="2" charset="-122"/>
              </a:rPr>
              <a:t>.</a:t>
            </a:r>
            <a:r>
              <a:rPr lang="zh-CN" altLang="en-US" sz="2800" smtClean="0">
                <a:latin typeface="宋体" panose="02010600030101010101" pitchFamily="2" charset="-122"/>
              </a:rPr>
              <a:t>因此，原子中电子的轨道磁矩矢量为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>
                <a:latin typeface="Times New Roman" panose="02020603050405020304" pitchFamily="18" charset="0"/>
              </a:rPr>
              <a:t>                                                                                           </a:t>
            </a:r>
            <a:endParaRPr lang="zh-CN" altLang="en-US" sz="2800" smtClean="0">
              <a:latin typeface="宋体" panose="02010600030101010101" pitchFamily="2" charset="-122"/>
            </a:endParaRP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1295400" y="2819400"/>
          <a:ext cx="5446713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4" name="公式" r:id="rId3" imgW="1943100" imgH="431800" progId="Equation.3">
                  <p:embed/>
                </p:oleObj>
              </mc:Choice>
              <mc:Fallback>
                <p:oleObj name="公式" r:id="rId3" imgW="19431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19400"/>
                        <a:ext cx="5446713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5715000" y="1143000"/>
          <a:ext cx="9144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5" name="公式" r:id="rId5" imgW="279279" imgH="215806" progId="Equation.3">
                  <p:embed/>
                </p:oleObj>
              </mc:Choice>
              <mc:Fallback>
                <p:oleObj name="公式" r:id="rId5" imgW="279279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143000"/>
                        <a:ext cx="9144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529033"/>
              </p:ext>
            </p:extLst>
          </p:nvPr>
        </p:nvGraphicFramePr>
        <p:xfrm>
          <a:off x="204787" y="4214812"/>
          <a:ext cx="8658225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6" name="公式" r:id="rId7" imgW="2374900" imgH="431800" progId="Equation.3">
                  <p:embed/>
                </p:oleObj>
              </mc:Choice>
              <mc:Fallback>
                <p:oleObj name="公式" r:id="rId7" imgW="23749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" y="4214812"/>
                        <a:ext cx="8658225" cy="13239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792B25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Text Box 8"/>
          <p:cNvSpPr txBox="1">
            <a:spLocks noChangeArrowheads="1"/>
          </p:cNvSpPr>
          <p:nvPr/>
        </p:nvSpPr>
        <p:spPr bwMode="auto">
          <a:xfrm>
            <a:off x="685800" y="5638800"/>
            <a:ext cx="741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称为</a:t>
            </a:r>
            <a:r>
              <a:rPr lang="zh-CN" altLang="en-US" sz="2800" dirty="0">
                <a:solidFill>
                  <a:srgbClr val="792B25"/>
                </a:solidFill>
                <a:latin typeface="Times New Roman" panose="02020603050405020304" pitchFamily="18" charset="0"/>
              </a:rPr>
              <a:t>玻尔磁子</a:t>
            </a:r>
            <a:r>
              <a:rPr lang="zh-CN" altLang="en-US" sz="2800" dirty="0">
                <a:latin typeface="Times New Roman" panose="02020603050405020304" pitchFamily="18" charset="0"/>
              </a:rPr>
              <a:t>，它是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</a:rPr>
              <a:t>电子轨道磁矩的基本单位</a:t>
            </a:r>
            <a:r>
              <a:rPr lang="en-US" altLang="zh-CN" sz="2800" dirty="0">
                <a:latin typeface="Times New Roman" panose="02020603050405020304" pitchFamily="18" charset="0"/>
              </a:rPr>
              <a:t>.</a:t>
            </a:r>
            <a:endParaRPr kumimoji="1" lang="en-US" altLang="zh-CN" sz="28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C60A06-2415-403F-8F05-4017DA494079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800" b="0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9388" y="487363"/>
            <a:ext cx="8713787" cy="5761037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FontTx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  </a:t>
            </a:r>
            <a:r>
              <a:rPr lang="zh-CN" altLang="en-US" sz="2800" smtClean="0">
                <a:latin typeface="Times New Roman" panose="02020603050405020304" pitchFamily="18" charset="0"/>
              </a:rPr>
              <a:t>迄今为止，发现所有带电粒子都具有一定的内禀角动量，或称为自旋角动量</a:t>
            </a:r>
            <a:r>
              <a:rPr lang="en-US" altLang="zh-CN" sz="2800" i="1" smtClean="0">
                <a:latin typeface="Times New Roman" panose="02020603050405020304" pitchFamily="18" charset="0"/>
              </a:rPr>
              <a:t>S</a:t>
            </a:r>
            <a:r>
              <a:rPr lang="en-US" altLang="zh-CN" sz="2800" smtClean="0">
                <a:latin typeface="宋体" panose="02010600030101010101" pitchFamily="2" charset="-122"/>
              </a:rPr>
              <a:t>.</a:t>
            </a:r>
            <a:r>
              <a:rPr lang="zh-CN" altLang="en-US" sz="2800" smtClean="0">
                <a:latin typeface="宋体" panose="02010600030101010101" pitchFamily="2" charset="-122"/>
              </a:rPr>
              <a:t>一般地，可以将粒子的自旋磁矩</a:t>
            </a:r>
            <a:r>
              <a:rPr lang="en-US" altLang="zh-CN" sz="2800" i="1" smtClean="0">
                <a:latin typeface="Symbol" panose="05050102010706020507" pitchFamily="18" charset="2"/>
              </a:rPr>
              <a:t>m </a:t>
            </a:r>
            <a:r>
              <a:rPr lang="en-US" altLang="zh-CN" sz="2800" baseline="-25000" smtClean="0">
                <a:latin typeface="Times New Roman" panose="02020603050405020304" pitchFamily="18" charset="0"/>
              </a:rPr>
              <a:t>s</a:t>
            </a:r>
            <a:r>
              <a:rPr lang="zh-CN" altLang="en-US" sz="2800" smtClean="0">
                <a:latin typeface="Times New Roman" panose="02020603050405020304" pitchFamily="18" charset="0"/>
              </a:rPr>
              <a:t>与其自旋角动量</a:t>
            </a:r>
            <a:r>
              <a:rPr lang="en-US" altLang="zh-CN" sz="2800" i="1" smtClean="0">
                <a:latin typeface="Times New Roman" panose="02020603050405020304" pitchFamily="18" charset="0"/>
              </a:rPr>
              <a:t>S </a:t>
            </a:r>
            <a:r>
              <a:rPr lang="zh-CN" altLang="en-US" sz="2800" smtClean="0">
                <a:latin typeface="Times New Roman" panose="02020603050405020304" pitchFamily="18" charset="0"/>
              </a:rPr>
              <a:t>之间的关系写成</a:t>
            </a:r>
            <a:r>
              <a:rPr lang="zh-CN" altLang="en-US" sz="2800" smtClean="0">
                <a:latin typeface="Dutch766 BT"/>
              </a:rPr>
              <a:t/>
            </a:r>
            <a:br>
              <a:rPr lang="zh-CN" altLang="en-US" sz="2800" smtClean="0">
                <a:latin typeface="Dutch766 BT"/>
              </a:rPr>
            </a:br>
            <a:endParaRPr lang="zh-CN" altLang="en-US" sz="2800" smtClean="0">
              <a:latin typeface="Dutch766 BT"/>
            </a:endParaRPr>
          </a:p>
          <a:p>
            <a:pPr marL="0" indent="0" eaLnBrk="1" hangingPunct="1">
              <a:lnSpc>
                <a:spcPct val="140000"/>
              </a:lnSpc>
              <a:buFontTx/>
              <a:buNone/>
            </a:pPr>
            <a:endParaRPr lang="zh-CN" altLang="en-US" sz="2800" smtClean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此处，</a:t>
            </a:r>
            <a:r>
              <a:rPr lang="en-US" altLang="zh-CN" sz="2800" b="0" i="1" smtClean="0">
                <a:latin typeface="Times New Roman" panose="02020603050405020304" pitchFamily="18" charset="0"/>
              </a:rPr>
              <a:t>m</a:t>
            </a:r>
            <a:r>
              <a:rPr lang="zh-CN" altLang="en-US" sz="2800" smtClean="0">
                <a:latin typeface="宋体" panose="02010600030101010101" pitchFamily="2" charset="-122"/>
              </a:rPr>
              <a:t>是它的质量，系数</a:t>
            </a:r>
            <a:r>
              <a:rPr lang="en-US" altLang="zh-CN" sz="2800" b="0" i="1" smtClean="0">
                <a:latin typeface="Times New Roman" panose="02020603050405020304" pitchFamily="18" charset="0"/>
              </a:rPr>
              <a:t>g</a:t>
            </a:r>
            <a:r>
              <a:rPr lang="zh-CN" altLang="en-US" sz="2800" smtClean="0">
                <a:latin typeface="宋体" panose="02010600030101010101" pitchFamily="2" charset="-122"/>
              </a:rPr>
              <a:t>称为粒子的</a:t>
            </a:r>
            <a:r>
              <a:rPr lang="zh-CN" altLang="en-US" sz="2800" smtClean="0">
                <a:solidFill>
                  <a:srgbClr val="792B25"/>
                </a:solidFill>
                <a:latin typeface="宋体" panose="02010600030101010101" pitchFamily="2" charset="-122"/>
              </a:rPr>
              <a:t>迴磁比</a:t>
            </a:r>
            <a:r>
              <a:rPr lang="zh-CN" altLang="en-US" sz="2800" smtClean="0">
                <a:latin typeface="宋体" panose="02010600030101010101" pitchFamily="2" charset="-122"/>
              </a:rPr>
              <a:t>（</a:t>
            </a:r>
            <a:r>
              <a:rPr lang="en-US" altLang="zh-CN" sz="2800" smtClean="0">
                <a:latin typeface="Times New Roman" panose="02020603050405020304" pitchFamily="18" charset="0"/>
              </a:rPr>
              <a:t>gyromagnetic ratio</a:t>
            </a:r>
            <a:r>
              <a:rPr lang="zh-CN" altLang="en-US" sz="2800" smtClean="0">
                <a:latin typeface="宋体" panose="02010600030101010101" pitchFamily="2" charset="-122"/>
              </a:rPr>
              <a:t>），它决定于粒子的内部结构及其自旋态</a:t>
            </a:r>
            <a:r>
              <a:rPr lang="en-US" altLang="zh-CN" sz="2800" smtClean="0">
                <a:latin typeface="宋体" panose="02010600030101010101" pitchFamily="2" charset="-122"/>
              </a:rPr>
              <a:t>.</a:t>
            </a:r>
          </a:p>
        </p:txBody>
      </p:sp>
      <p:graphicFrame>
        <p:nvGraphicFramePr>
          <p:cNvPr id="39940" name="Object 3"/>
          <p:cNvGraphicFramePr>
            <a:graphicFrameLocks noChangeAspect="1"/>
          </p:cNvGraphicFramePr>
          <p:nvPr/>
        </p:nvGraphicFramePr>
        <p:xfrm>
          <a:off x="3200400" y="2514600"/>
          <a:ext cx="25908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9" name="公式" r:id="rId3" imgW="812447" imgH="393529" progId="Equation.3">
                  <p:embed/>
                </p:oleObj>
              </mc:Choice>
              <mc:Fallback>
                <p:oleObj name="公式" r:id="rId3" imgW="812447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14600"/>
                        <a:ext cx="2590800" cy="11398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B3EF20-E76A-4C87-893A-43620FA8FBD1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800" b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06375" y="609600"/>
            <a:ext cx="8686800" cy="5486400"/>
          </a:xfrm>
        </p:spPr>
        <p:txBody>
          <a:bodyPr/>
          <a:lstStyle/>
          <a:p>
            <a:pPr marL="0" indent="0" eaLnBrk="1" hangingPunct="1">
              <a:lnSpc>
                <a:spcPct val="170000"/>
              </a:lnSpc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实验已测出电子的迴磁比</a:t>
            </a:r>
            <a:r>
              <a:rPr lang="en-US" altLang="zh-CN" sz="2800" i="1" smtClean="0">
                <a:latin typeface="Times New Roman" panose="02020603050405020304" pitchFamily="18" charset="0"/>
              </a:rPr>
              <a:t>g </a:t>
            </a:r>
            <a:r>
              <a:rPr lang="en-US" altLang="zh-CN" sz="2800" smtClean="0">
                <a:latin typeface="Times New Roman" panose="02020603050405020304" pitchFamily="18" charset="0"/>
              </a:rPr>
              <a:t>= </a:t>
            </a:r>
            <a:r>
              <a:rPr lang="en-US" altLang="zh-CN" sz="2800" smtClean="0">
                <a:latin typeface="宋体" panose="02010600030101010101" pitchFamily="2" charset="-122"/>
              </a:rPr>
              <a:t>-2.0023193</a:t>
            </a:r>
            <a:r>
              <a:rPr lang="zh-CN" altLang="en-US" sz="2800" smtClean="0">
                <a:latin typeface="宋体" panose="02010600030101010101" pitchFamily="2" charset="-122"/>
              </a:rPr>
              <a:t>，而且知道它的</a:t>
            </a:r>
            <a:r>
              <a:rPr lang="zh-CN" altLang="en-US" sz="2800" smtClean="0">
                <a:latin typeface="Times New Roman" panose="02020603050405020304" pitchFamily="18" charset="0"/>
              </a:rPr>
              <a:t>自旋角动量</a:t>
            </a:r>
            <a:r>
              <a:rPr lang="en-US" altLang="zh-CN" sz="2800" i="1" smtClean="0">
                <a:latin typeface="Times New Roman" panose="02020603050405020304" pitchFamily="18" charset="0"/>
              </a:rPr>
              <a:t>S</a:t>
            </a:r>
            <a:r>
              <a:rPr lang="zh-CN" altLang="en-US" sz="2800" smtClean="0">
                <a:latin typeface="Times New Roman" panose="02020603050405020304" pitchFamily="18" charset="0"/>
              </a:rPr>
              <a:t>在任意方向的分量</a:t>
            </a:r>
            <a:r>
              <a:rPr lang="zh-CN" altLang="en-US" sz="2800" smtClean="0">
                <a:latin typeface="宋体" panose="02010600030101010101" pitchFamily="2" charset="-122"/>
              </a:rPr>
              <a:t>大小为       ，因此由</a:t>
            </a:r>
          </a:p>
          <a:p>
            <a:pPr marL="0" indent="0" eaLnBrk="1" hangingPunct="1">
              <a:lnSpc>
                <a:spcPct val="170000"/>
              </a:lnSpc>
              <a:buFontTx/>
              <a:buNone/>
            </a:pPr>
            <a:r>
              <a:rPr lang="zh-CN" altLang="en-US" sz="2800" smtClean="0">
                <a:solidFill>
                  <a:srgbClr val="66FF33"/>
                </a:solidFill>
                <a:latin typeface="宋体" panose="02010600030101010101" pitchFamily="2" charset="-122"/>
              </a:rPr>
              <a:t>     </a:t>
            </a:r>
          </a:p>
          <a:p>
            <a:pPr marL="0" indent="0" eaLnBrk="1" hangingPunct="1">
              <a:lnSpc>
                <a:spcPct val="170000"/>
              </a:lnSpc>
              <a:buFontTx/>
              <a:buNone/>
            </a:pPr>
            <a:r>
              <a:rPr lang="zh-CN" altLang="en-US" sz="2800" smtClean="0">
                <a:solidFill>
                  <a:srgbClr val="792B25"/>
                </a:solidFill>
                <a:latin typeface="宋体" panose="02010600030101010101" pitchFamily="2" charset="-122"/>
              </a:rPr>
              <a:t>电子的自旋磁矩</a:t>
            </a:r>
            <a:r>
              <a:rPr lang="zh-CN" altLang="en-US" sz="2800" smtClean="0">
                <a:latin typeface="宋体" panose="02010600030101010101" pitchFamily="2" charset="-122"/>
              </a:rPr>
              <a:t>的值为</a:t>
            </a:r>
            <a:r>
              <a:rPr lang="zh-CN" altLang="en-US" sz="2800" smtClean="0">
                <a:latin typeface="Dutch766 BT"/>
              </a:rPr>
              <a:t/>
            </a:r>
            <a:br>
              <a:rPr lang="zh-CN" altLang="en-US" sz="2800" smtClean="0">
                <a:latin typeface="Dutch766 BT"/>
              </a:rPr>
            </a:br>
            <a:r>
              <a:rPr lang="zh-CN" altLang="en-US" sz="2800" i="1" smtClean="0">
                <a:latin typeface="Symbol" panose="05050102010706020507" pitchFamily="18" charset="2"/>
              </a:rPr>
              <a:t>                       </a:t>
            </a:r>
            <a:r>
              <a:rPr lang="en-US" altLang="zh-CN" sz="2800" i="1" smtClean="0">
                <a:latin typeface="Symbol" panose="05050102010706020507" pitchFamily="18" charset="2"/>
              </a:rPr>
              <a:t>m </a:t>
            </a:r>
            <a:r>
              <a:rPr lang="en-US" altLang="zh-CN" sz="2800" i="1" baseline="-25000" smtClean="0">
                <a:latin typeface="Times New Roman" panose="02020603050405020304" pitchFamily="18" charset="0"/>
              </a:rPr>
              <a:t>s</a:t>
            </a:r>
            <a:r>
              <a:rPr lang="en-US" altLang="zh-CN" sz="2800" i="1" smtClean="0">
                <a:latin typeface="Symbol" panose="05050102010706020507" pitchFamily="18" charset="2"/>
              </a:rPr>
              <a:t>  </a:t>
            </a:r>
            <a:r>
              <a:rPr lang="en-US" altLang="zh-CN" sz="2800" smtClean="0">
                <a:latin typeface="Times New Roman" panose="02020603050405020304" pitchFamily="18" charset="0"/>
              </a:rPr>
              <a:t>= </a:t>
            </a:r>
            <a:r>
              <a:rPr lang="en-US" altLang="zh-CN" sz="2800" smtClean="0">
                <a:latin typeface="宋体" panose="02010600030101010101" pitchFamily="2" charset="-122"/>
              </a:rPr>
              <a:t>9.284851(65)×10</a:t>
            </a:r>
            <a:r>
              <a:rPr lang="en-US" altLang="zh-CN" sz="2800" baseline="30000" smtClean="0">
                <a:latin typeface="宋体" panose="02010600030101010101" pitchFamily="2" charset="-122"/>
              </a:rPr>
              <a:t>-24</a:t>
            </a:r>
            <a:r>
              <a:rPr lang="en-US" altLang="zh-CN" sz="2800" i="1" smtClean="0">
                <a:latin typeface="Symbol" panose="05050102010706020507" pitchFamily="18" charset="2"/>
              </a:rPr>
              <a:t> </a:t>
            </a:r>
            <a:r>
              <a:rPr lang="en-US" altLang="zh-CN" sz="2800" smtClean="0">
                <a:latin typeface="宋体" panose="02010600030101010101" pitchFamily="2" charset="-122"/>
              </a:rPr>
              <a:t>(</a:t>
            </a:r>
            <a:r>
              <a:rPr lang="zh-CN" altLang="en-US" sz="2800" smtClean="0">
                <a:latin typeface="宋体" panose="02010600030101010101" pitchFamily="2" charset="-122"/>
              </a:rPr>
              <a:t>安培</a:t>
            </a:r>
            <a:r>
              <a:rPr lang="en-US" altLang="zh-CN" sz="2800" smtClean="0">
                <a:latin typeface="AcmoSSK" charset="0"/>
              </a:rPr>
              <a:t>·</a:t>
            </a:r>
            <a:r>
              <a:rPr lang="zh-CN" altLang="en-US" sz="2800" smtClean="0">
                <a:latin typeface="宋体" panose="02010600030101010101" pitchFamily="2" charset="-122"/>
              </a:rPr>
              <a:t>米</a:t>
            </a:r>
            <a:r>
              <a:rPr lang="en-US" altLang="zh-CN" sz="2800" baseline="30000" smtClean="0">
                <a:latin typeface="宋体" panose="02010600030101010101" pitchFamily="2" charset="-122"/>
              </a:rPr>
              <a:t>2</a:t>
            </a:r>
            <a:r>
              <a:rPr lang="en-US" altLang="zh-CN" sz="2800" smtClean="0">
                <a:latin typeface="宋体" panose="02010600030101010101" pitchFamily="2" charset="-122"/>
              </a:rPr>
              <a:t>) </a:t>
            </a:r>
          </a:p>
          <a:p>
            <a:pPr marL="0" indent="0" eaLnBrk="1" hangingPunct="1">
              <a:lnSpc>
                <a:spcPct val="170000"/>
              </a:lnSpc>
              <a:buFontTx/>
              <a:buNone/>
            </a:pPr>
            <a:r>
              <a:rPr lang="zh-CN" altLang="en-US" sz="2800" smtClean="0">
                <a:solidFill>
                  <a:srgbClr val="0033CC"/>
                </a:solidFill>
                <a:latin typeface="宋体" panose="02010600030101010101" pitchFamily="2" charset="-122"/>
              </a:rPr>
              <a:t>此值大约是玻尔磁子</a:t>
            </a:r>
            <a:r>
              <a:rPr lang="en-US" altLang="zh-CN" sz="2800" i="1" smtClean="0">
                <a:solidFill>
                  <a:srgbClr val="0033CC"/>
                </a:solidFill>
                <a:latin typeface="Symbol" panose="05050102010706020507" pitchFamily="18" charset="2"/>
              </a:rPr>
              <a:t>m</a:t>
            </a:r>
            <a:r>
              <a:rPr lang="en-US" altLang="zh-CN" sz="2800" i="1" baseline="-25000" smtClean="0">
                <a:solidFill>
                  <a:srgbClr val="0033CC"/>
                </a:solidFill>
                <a:latin typeface="Symbol" panose="05050102010706020507" pitchFamily="18" charset="2"/>
              </a:rPr>
              <a:t>B</a:t>
            </a:r>
            <a:r>
              <a:rPr lang="en-US" altLang="zh-CN" sz="2800" i="1" smtClean="0">
                <a:solidFill>
                  <a:srgbClr val="0033CC"/>
                </a:solidFill>
                <a:latin typeface="Symbol" panose="05050102010706020507" pitchFamily="18" charset="2"/>
              </a:rPr>
              <a:t> </a:t>
            </a:r>
            <a:r>
              <a:rPr lang="zh-CN" altLang="en-US" sz="2800" smtClean="0">
                <a:solidFill>
                  <a:srgbClr val="0033CC"/>
                </a:solidFill>
                <a:latin typeface="宋体" panose="02010600030101010101" pitchFamily="2" charset="-122"/>
              </a:rPr>
              <a:t>的</a:t>
            </a:r>
            <a:r>
              <a:rPr lang="en-US" altLang="zh-CN" sz="2800" smtClean="0">
                <a:solidFill>
                  <a:srgbClr val="0033CC"/>
                </a:solidFill>
                <a:latin typeface="宋体" panose="02010600030101010101" pitchFamily="2" charset="-122"/>
              </a:rPr>
              <a:t>1.0011</a:t>
            </a:r>
            <a:r>
              <a:rPr lang="zh-CN" altLang="en-US" sz="2800" smtClean="0">
                <a:solidFill>
                  <a:srgbClr val="0033CC"/>
                </a:solidFill>
                <a:latin typeface="宋体" panose="02010600030101010101" pitchFamily="2" charset="-122"/>
              </a:rPr>
              <a:t>倍</a:t>
            </a:r>
            <a:r>
              <a:rPr lang="en-US" altLang="zh-CN" sz="2800" smtClean="0">
                <a:solidFill>
                  <a:srgbClr val="0033CC"/>
                </a:solidFill>
                <a:latin typeface="宋体" panose="02010600030101010101" pitchFamily="2" charset="-122"/>
              </a:rPr>
              <a:t>.</a:t>
            </a:r>
            <a:r>
              <a:rPr lang="en-US" altLang="zh-CN" sz="2800" smtClean="0">
                <a:solidFill>
                  <a:schemeClr val="accent1"/>
                </a:solidFill>
                <a:latin typeface="宋体" panose="02010600030101010101" pitchFamily="2" charset="-122"/>
              </a:rPr>
              <a:t>                       </a:t>
            </a:r>
            <a:r>
              <a:rPr lang="en-US" altLang="zh-CN" sz="2800" smtClean="0">
                <a:solidFill>
                  <a:schemeClr val="accent1"/>
                </a:solidFill>
                <a:latin typeface="Dutch766 BT"/>
              </a:rPr>
              <a:t/>
            </a:r>
            <a:br>
              <a:rPr lang="en-US" altLang="zh-CN" sz="2800" smtClean="0">
                <a:solidFill>
                  <a:schemeClr val="accent1"/>
                </a:solidFill>
                <a:latin typeface="Dutch766 BT"/>
              </a:rPr>
            </a:br>
            <a:endParaRPr lang="en-US" altLang="zh-CN" sz="2800" smtClean="0">
              <a:solidFill>
                <a:schemeClr val="accent1"/>
              </a:solidFill>
              <a:latin typeface="Dutch766 BT"/>
            </a:endParaRP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6629400" y="1371600"/>
          <a:ext cx="9588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2" name="公式" r:id="rId3" imgW="355292" imgH="393359" progId="Equation.3">
                  <p:embed/>
                </p:oleObj>
              </mc:Choice>
              <mc:Fallback>
                <p:oleObj name="公式" r:id="rId3" imgW="355292" imgH="39335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371600"/>
                        <a:ext cx="9588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6"/>
          <p:cNvGraphicFramePr>
            <a:graphicFrameLocks noChangeAspect="1"/>
          </p:cNvGraphicFramePr>
          <p:nvPr/>
        </p:nvGraphicFramePr>
        <p:xfrm>
          <a:off x="1295400" y="2590800"/>
          <a:ext cx="25908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3" name="公式" r:id="rId5" imgW="812447" imgH="393529" progId="Equation.3">
                  <p:embed/>
                </p:oleObj>
              </mc:Choice>
              <mc:Fallback>
                <p:oleObj name="公式" r:id="rId5" imgW="812447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90800"/>
                        <a:ext cx="2590800" cy="11398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C0F71F-7BD2-44D9-9BE3-4AA2674B4579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800" b="0" smtClean="0"/>
          </a:p>
        </p:txBody>
      </p:sp>
      <p:sp>
        <p:nvSpPr>
          <p:cNvPr id="2970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228600"/>
            <a:ext cx="8893175" cy="5827713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zh-CN" altLang="en-US" sz="2800" dirty="0" smtClean="0">
                <a:latin typeface="宋体" pitchFamily="2" charset="-122"/>
              </a:rPr>
              <a:t>　　一般地，原子核的自旋磁矩为</a:t>
            </a:r>
          </a:p>
          <a:p>
            <a:pPr marL="0" indent="0" eaLnBrk="1" hangingPunct="1">
              <a:lnSpc>
                <a:spcPct val="140000"/>
              </a:lnSpc>
              <a:buFontTx/>
              <a:buNone/>
              <a:defRPr/>
            </a:pPr>
            <a:r>
              <a:rPr lang="zh-CN" altLang="en-US" sz="2800" dirty="0" smtClean="0">
                <a:latin typeface="宋体" pitchFamily="2" charset="-122"/>
              </a:rPr>
              <a:t>    </a:t>
            </a:r>
          </a:p>
          <a:p>
            <a:pPr marL="0" indent="0" eaLnBrk="1" hangingPunct="1">
              <a:lnSpc>
                <a:spcPct val="140000"/>
              </a:lnSpc>
              <a:buFontTx/>
              <a:buNone/>
              <a:defRPr/>
            </a:pPr>
            <a:endParaRPr lang="zh-CN" altLang="en-US" sz="2800" dirty="0" smtClean="0">
              <a:latin typeface="宋体" pitchFamily="2" charset="-122"/>
            </a:endParaRPr>
          </a:p>
          <a:p>
            <a:pPr marL="0" indent="0" eaLnBrk="1" hangingPunct="1">
              <a:lnSpc>
                <a:spcPct val="140000"/>
              </a:lnSpc>
              <a:buFontTx/>
              <a:buNone/>
              <a:defRPr/>
            </a:pPr>
            <a:r>
              <a:rPr lang="zh-CN" altLang="en-US" sz="2800" dirty="0" smtClean="0">
                <a:latin typeface="宋体" pitchFamily="2" charset="-122"/>
              </a:rPr>
              <a:t>其中</a:t>
            </a:r>
            <a:r>
              <a:rPr lang="en-US" altLang="zh-CN" sz="2800" b="0" i="1" dirty="0" smtClean="0">
                <a:latin typeface="+mj-lt"/>
              </a:rPr>
              <a:t>m</a:t>
            </a:r>
            <a:r>
              <a:rPr lang="en-US" altLang="zh-CN" sz="2800" b="0" i="1" baseline="-25000" dirty="0" smtClean="0">
                <a:latin typeface="+mj-lt"/>
              </a:rPr>
              <a:t>p</a:t>
            </a:r>
            <a:r>
              <a:rPr lang="zh-CN" altLang="en-US" sz="2800" dirty="0" smtClean="0">
                <a:latin typeface="宋体" pitchFamily="2" charset="-122"/>
              </a:rPr>
              <a:t>为</a:t>
            </a:r>
            <a:r>
              <a:rPr lang="zh-CN" altLang="en-US" sz="2800" dirty="0" smtClean="0">
                <a:solidFill>
                  <a:srgbClr val="0033CC"/>
                </a:solidFill>
                <a:latin typeface="宋体" pitchFamily="2" charset="-122"/>
              </a:rPr>
              <a:t>质子质量</a:t>
            </a:r>
            <a:r>
              <a:rPr lang="zh-CN" altLang="en-US" sz="2800" dirty="0" smtClean="0">
                <a:latin typeface="宋体" pitchFamily="2" charset="-122"/>
              </a:rPr>
              <a:t>，</a:t>
            </a:r>
            <a:r>
              <a:rPr lang="en-US" altLang="zh-CN" sz="2800" b="0" i="1" dirty="0" err="1" smtClean="0">
                <a:latin typeface="Times New Roman" pitchFamily="18" charset="0"/>
              </a:rPr>
              <a:t>g</a:t>
            </a:r>
            <a:r>
              <a:rPr lang="en-US" altLang="zh-CN" sz="2800" b="0" i="1" baseline="-25000" dirty="0" err="1" smtClean="0">
                <a:latin typeface="Times New Roman" pitchFamily="18" charset="0"/>
              </a:rPr>
              <a:t>N</a:t>
            </a:r>
            <a:r>
              <a:rPr lang="zh-CN" altLang="en-US" sz="2800" dirty="0" smtClean="0">
                <a:latin typeface="宋体" pitchFamily="2" charset="-122"/>
              </a:rPr>
              <a:t>为</a:t>
            </a:r>
            <a:r>
              <a:rPr lang="zh-CN" altLang="en-US" sz="2800" dirty="0" smtClean="0">
                <a:latin typeface="Times New Roman" pitchFamily="18" charset="0"/>
              </a:rPr>
              <a:t>原子核的</a:t>
            </a:r>
            <a:r>
              <a:rPr lang="en-US" altLang="zh-CN" sz="2800" b="0" i="1" dirty="0" smtClean="0">
                <a:latin typeface="Times New Roman" pitchFamily="18" charset="0"/>
              </a:rPr>
              <a:t>g</a:t>
            </a:r>
            <a:r>
              <a:rPr lang="zh-CN" altLang="en-US" sz="2800" dirty="0" smtClean="0">
                <a:latin typeface="Times New Roman" pitchFamily="18" charset="0"/>
              </a:rPr>
              <a:t>因子，它决定于核结构，可能是正数，也可能是</a:t>
            </a:r>
            <a:r>
              <a:rPr lang="zh-CN" altLang="en-US" sz="2800" dirty="0" smtClean="0">
                <a:latin typeface="宋体" pitchFamily="2" charset="-122"/>
              </a:rPr>
              <a:t>负数</a:t>
            </a:r>
            <a:r>
              <a:rPr lang="en-US" altLang="zh-CN" sz="2800" dirty="0" smtClean="0">
                <a:latin typeface="宋体" pitchFamily="2" charset="-122"/>
              </a:rPr>
              <a:t>.</a:t>
            </a:r>
            <a:r>
              <a:rPr lang="zh-CN" altLang="en-US" sz="2800" dirty="0" smtClean="0">
                <a:latin typeface="宋体" pitchFamily="2" charset="-122"/>
              </a:rPr>
              <a:t>原子核自旋角动量</a:t>
            </a:r>
            <a:r>
              <a:rPr lang="en-US" altLang="zh-CN" sz="2800" i="1" dirty="0" smtClean="0">
                <a:latin typeface="Times New Roman" pitchFamily="18" charset="0"/>
              </a:rPr>
              <a:t>I</a:t>
            </a:r>
            <a:r>
              <a:rPr lang="zh-CN" altLang="en-US" sz="2800" dirty="0" smtClean="0">
                <a:latin typeface="Times New Roman" pitchFamily="18" charset="0"/>
              </a:rPr>
              <a:t>在任意方向分量的值是            </a:t>
            </a:r>
            <a:r>
              <a:rPr lang="en-US" altLang="zh-CN" sz="2800" dirty="0" smtClean="0">
                <a:latin typeface="宋体" pitchFamily="2" charset="-122"/>
              </a:rPr>
              <a:t>.</a:t>
            </a:r>
            <a:r>
              <a:rPr lang="zh-CN" altLang="en-US" sz="2800" dirty="0" smtClean="0">
                <a:latin typeface="宋体" pitchFamily="2" charset="-122"/>
              </a:rPr>
              <a:t>原子核的自旋磁矩的值为</a:t>
            </a:r>
          </a:p>
          <a:p>
            <a:pPr marL="0" indent="0" eaLnBrk="1" hangingPunct="1">
              <a:lnSpc>
                <a:spcPct val="140000"/>
              </a:lnSpc>
              <a:buFontTx/>
              <a:buNone/>
              <a:defRPr/>
            </a:pPr>
            <a:r>
              <a:rPr lang="zh-CN" altLang="en-US" sz="2800" dirty="0" smtClean="0">
                <a:latin typeface="宋体" pitchFamily="2" charset="-122"/>
              </a:rPr>
              <a:t>   </a:t>
            </a:r>
          </a:p>
          <a:p>
            <a:pPr marL="0" indent="0" eaLnBrk="1" hangingPunct="1">
              <a:lnSpc>
                <a:spcPct val="140000"/>
              </a:lnSpc>
              <a:buFontTx/>
              <a:buNone/>
              <a:defRPr/>
            </a:pPr>
            <a:endParaRPr lang="en-US" altLang="zh-CN" sz="2800" dirty="0" smtClean="0">
              <a:latin typeface="宋体" pitchFamily="2" charset="-122"/>
            </a:endParaRPr>
          </a:p>
        </p:txBody>
      </p:sp>
      <p:graphicFrame>
        <p:nvGraphicFramePr>
          <p:cNvPr id="41988" name="Object 3"/>
          <p:cNvGraphicFramePr>
            <a:graphicFrameLocks noChangeAspect="1"/>
          </p:cNvGraphicFramePr>
          <p:nvPr/>
        </p:nvGraphicFramePr>
        <p:xfrm>
          <a:off x="3810000" y="3352800"/>
          <a:ext cx="8382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5" name="公式" r:id="rId3" imgW="279279" imgH="215806" progId="Equation.3">
                  <p:embed/>
                </p:oleObj>
              </mc:Choice>
              <mc:Fallback>
                <p:oleObj name="公式" r:id="rId3" imgW="279279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352800"/>
                        <a:ext cx="8382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4"/>
          <p:cNvGraphicFramePr>
            <a:graphicFrameLocks noChangeAspect="1"/>
          </p:cNvGraphicFramePr>
          <p:nvPr/>
        </p:nvGraphicFramePr>
        <p:xfrm>
          <a:off x="2743200" y="762000"/>
          <a:ext cx="3124200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6" name="公式" r:id="rId5" imgW="990170" imgH="444307" progId="Equation.3">
                  <p:embed/>
                </p:oleObj>
              </mc:Choice>
              <mc:Fallback>
                <p:oleObj name="公式" r:id="rId5" imgW="990170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762000"/>
                        <a:ext cx="3124200" cy="124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5"/>
          <p:cNvGraphicFramePr>
            <a:graphicFrameLocks noChangeAspect="1"/>
          </p:cNvGraphicFramePr>
          <p:nvPr/>
        </p:nvGraphicFramePr>
        <p:xfrm>
          <a:off x="1676400" y="3962400"/>
          <a:ext cx="5638800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7" name="公式" r:id="rId7" imgW="1815312" imgH="444307" progId="Equation.3">
                  <p:embed/>
                </p:oleObj>
              </mc:Choice>
              <mc:Fallback>
                <p:oleObj name="公式" r:id="rId7" imgW="1815312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62400"/>
                        <a:ext cx="5638800" cy="137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6"/>
          <p:cNvGraphicFramePr>
            <a:graphicFrameLocks noChangeAspect="1"/>
          </p:cNvGraphicFramePr>
          <p:nvPr/>
        </p:nvGraphicFramePr>
        <p:xfrm>
          <a:off x="76200" y="5334000"/>
          <a:ext cx="22098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8" name="公式" r:id="rId9" imgW="799753" imgH="444307" progId="Equation.3">
                  <p:embed/>
                </p:oleObj>
              </mc:Choice>
              <mc:Fallback>
                <p:oleObj name="公式" r:id="rId9" imgW="799753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5334000"/>
                        <a:ext cx="2209800" cy="11049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Rectangle 7"/>
          <p:cNvSpPr>
            <a:spLocks noChangeArrowheads="1"/>
          </p:cNvSpPr>
          <p:nvPr/>
        </p:nvSpPr>
        <p:spPr bwMode="auto">
          <a:xfrm>
            <a:off x="2286000" y="5638800"/>
            <a:ext cx="685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称为</a:t>
            </a:r>
            <a:r>
              <a:rPr lang="zh-CN" altLang="en-US" sz="2800">
                <a:solidFill>
                  <a:srgbClr val="0033CC"/>
                </a:solidFill>
                <a:latin typeface="Times New Roman" panose="02020603050405020304" pitchFamily="18" charset="0"/>
              </a:rPr>
              <a:t>核磁子</a:t>
            </a:r>
            <a:r>
              <a:rPr lang="en-US" altLang="zh-CN" sz="2800">
                <a:latin typeface="宋体" panose="02010600030101010101" pitchFamily="2" charset="-122"/>
              </a:rPr>
              <a:t>.</a:t>
            </a:r>
            <a:r>
              <a:rPr lang="zh-CN" altLang="en-US" sz="2800">
                <a:latin typeface="宋体" panose="02010600030101010101" pitchFamily="2" charset="-122"/>
              </a:rPr>
              <a:t>是原子核自旋磁矩的基本单位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DADCF6-EBDB-43FE-84F4-E8A33EB724C3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260350"/>
            <a:ext cx="8489950" cy="958850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</a:pP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　　  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平行电流线</a:t>
            </a: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之间的互作用力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电流强度的单位</a:t>
            </a:r>
            <a:r>
              <a:rPr lang="zh-CN" altLang="en-US" sz="2800" dirty="0" smtClean="0">
                <a:solidFill>
                  <a:srgbClr val="FF0000"/>
                </a:solidFill>
              </a:rPr>
              <a:t>“</a:t>
            </a: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安培</a:t>
            </a:r>
            <a:r>
              <a:rPr lang="zh-CN" altLang="en-US" sz="2800" dirty="0" smtClean="0">
                <a:solidFill>
                  <a:srgbClr val="FF0000"/>
                </a:solidFill>
              </a:rPr>
              <a:t>”</a:t>
            </a: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的定义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.  </a:t>
            </a:r>
            <a:r>
              <a:rPr lang="en-US" altLang="zh-CN" sz="28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         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（教材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P108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，及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P134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1447800"/>
            <a:ext cx="8458200" cy="5181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宋体" panose="02010600030101010101" pitchFamily="2" charset="-122"/>
              </a:rPr>
              <a:t>强度为</a:t>
            </a:r>
            <a:r>
              <a:rPr lang="en-US" altLang="zh-CN" sz="2800" i="1" dirty="0" smtClean="0"/>
              <a:t>I</a:t>
            </a:r>
            <a:r>
              <a:rPr lang="en-US" altLang="zh-CN" sz="2800" baseline="-25000" dirty="0" smtClean="0"/>
              <a:t>1</a:t>
            </a:r>
            <a:r>
              <a:rPr lang="zh-CN" altLang="en-US" sz="2800" dirty="0" smtClean="0">
                <a:latin typeface="宋体" panose="02010600030101010101" pitchFamily="2" charset="-122"/>
              </a:rPr>
              <a:t>的电流在另一电流线上产生的</a:t>
            </a:r>
            <a:r>
              <a:rPr lang="zh-CN" altLang="en-US" sz="2800" dirty="0" smtClean="0">
                <a:solidFill>
                  <a:srgbClr val="0000CC"/>
                </a:solidFill>
                <a:latin typeface="宋体" panose="02010600030101010101" pitchFamily="2" charset="-122"/>
              </a:rPr>
              <a:t>磁感应强度</a:t>
            </a:r>
            <a:r>
              <a:rPr lang="zh-CN" altLang="en-US" sz="2800" dirty="0" smtClean="0">
                <a:latin typeface="宋体" panose="02010600030101010101" pitchFamily="2" charset="-122"/>
              </a:rPr>
              <a:t>为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2800" dirty="0" smtClean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2800" dirty="0" smtClean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宋体" panose="02010600030101010101" pitchFamily="2" charset="-122"/>
              </a:rPr>
              <a:t>电流</a:t>
            </a:r>
            <a:r>
              <a:rPr lang="en-US" altLang="zh-CN" sz="2800" i="1" dirty="0" smtClean="0"/>
              <a:t>I</a:t>
            </a:r>
            <a:r>
              <a:rPr lang="en-US" altLang="zh-CN" sz="2800" baseline="-25000" dirty="0" smtClean="0"/>
              <a:t>2</a:t>
            </a:r>
            <a:r>
              <a:rPr lang="zh-CN" altLang="en-US" sz="2800" dirty="0" smtClean="0">
                <a:latin typeface="宋体" panose="02010600030101010101" pitchFamily="2" charset="-122"/>
              </a:rPr>
              <a:t>中的一个电流元</a:t>
            </a:r>
            <a:br>
              <a:rPr lang="zh-CN" altLang="en-US" sz="2800" dirty="0" smtClean="0">
                <a:latin typeface="宋体" panose="02010600030101010101" pitchFamily="2" charset="-122"/>
              </a:rPr>
            </a:br>
            <a:r>
              <a:rPr lang="zh-CN" altLang="en-US" sz="2800" dirty="0" smtClean="0">
                <a:latin typeface="宋体" panose="02010600030101010101" pitchFamily="2" charset="-122"/>
              </a:rPr>
              <a:t>受到的</a:t>
            </a:r>
            <a:r>
              <a:rPr lang="zh-CN" altLang="en-US" sz="2800" dirty="0" smtClean="0">
                <a:solidFill>
                  <a:srgbClr val="0000CC"/>
                </a:solidFill>
                <a:latin typeface="宋体" panose="02010600030101010101" pitchFamily="2" charset="-122"/>
              </a:rPr>
              <a:t>作用力</a:t>
            </a:r>
            <a:r>
              <a:rPr lang="zh-CN" altLang="en-US" sz="2800" dirty="0" smtClean="0">
                <a:latin typeface="宋体" panose="02010600030101010101" pitchFamily="2" charset="-122"/>
              </a:rPr>
              <a:t>为：</a:t>
            </a:r>
            <a:r>
              <a:rPr lang="zh-CN" altLang="en-US" sz="2800" dirty="0" smtClean="0">
                <a:latin typeface="Dutch766 BT"/>
              </a:rPr>
              <a:t>                                              </a:t>
            </a:r>
            <a:endParaRPr lang="zh-CN" altLang="en-US" sz="2800" dirty="0" smtClean="0">
              <a:solidFill>
                <a:srgbClr val="FF3300"/>
              </a:solidFill>
              <a:latin typeface="Dutch766 BT"/>
            </a:endParaRPr>
          </a:p>
        </p:txBody>
      </p:sp>
      <p:sp>
        <p:nvSpPr>
          <p:cNvPr id="62469" name="Oval 4"/>
          <p:cNvSpPr>
            <a:spLocks noChangeArrowheads="1"/>
          </p:cNvSpPr>
          <p:nvPr/>
        </p:nvSpPr>
        <p:spPr bwMode="auto">
          <a:xfrm>
            <a:off x="5778500" y="4119563"/>
            <a:ext cx="2819400" cy="12192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2470" name="Line 5"/>
          <p:cNvSpPr>
            <a:spLocks noChangeShapeType="1"/>
          </p:cNvSpPr>
          <p:nvPr/>
        </p:nvSpPr>
        <p:spPr bwMode="auto">
          <a:xfrm>
            <a:off x="7150100" y="3205163"/>
            <a:ext cx="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1" name="Line 6"/>
          <p:cNvSpPr>
            <a:spLocks noChangeShapeType="1"/>
          </p:cNvSpPr>
          <p:nvPr/>
        </p:nvSpPr>
        <p:spPr bwMode="auto">
          <a:xfrm>
            <a:off x="7912100" y="3586163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2" name="Line 7"/>
          <p:cNvSpPr>
            <a:spLocks noChangeShapeType="1"/>
          </p:cNvSpPr>
          <p:nvPr/>
        </p:nvSpPr>
        <p:spPr bwMode="auto">
          <a:xfrm flipV="1">
            <a:off x="7154863" y="44243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3" name="Line 8"/>
          <p:cNvSpPr>
            <a:spLocks noChangeShapeType="1"/>
          </p:cNvSpPr>
          <p:nvPr/>
        </p:nvSpPr>
        <p:spPr bwMode="auto">
          <a:xfrm flipV="1">
            <a:off x="7916863" y="50339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4" name="Rectangle 9"/>
          <p:cNvSpPr>
            <a:spLocks noChangeArrowheads="1"/>
          </p:cNvSpPr>
          <p:nvPr/>
        </p:nvSpPr>
        <p:spPr bwMode="auto">
          <a:xfrm>
            <a:off x="6616700" y="3057525"/>
            <a:ext cx="442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/>
              <a:t>I</a:t>
            </a:r>
            <a:r>
              <a:rPr kumimoji="1" lang="en-US" altLang="zh-CN" sz="2800" baseline="-25000"/>
              <a:t>1</a:t>
            </a:r>
          </a:p>
        </p:txBody>
      </p:sp>
      <p:sp>
        <p:nvSpPr>
          <p:cNvPr id="62475" name="Rectangle 10"/>
          <p:cNvSpPr>
            <a:spLocks noChangeArrowheads="1"/>
          </p:cNvSpPr>
          <p:nvPr/>
        </p:nvSpPr>
        <p:spPr bwMode="auto">
          <a:xfrm>
            <a:off x="8064500" y="3209925"/>
            <a:ext cx="442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/>
              <a:t>I</a:t>
            </a:r>
            <a:r>
              <a:rPr kumimoji="1" lang="en-US" altLang="zh-CN" sz="2800" i="1" baseline="-25000"/>
              <a:t>2</a:t>
            </a:r>
          </a:p>
        </p:txBody>
      </p:sp>
      <p:sp>
        <p:nvSpPr>
          <p:cNvPr id="62476" name="Line 11"/>
          <p:cNvSpPr>
            <a:spLocks noChangeShapeType="1"/>
          </p:cNvSpPr>
          <p:nvPr/>
        </p:nvSpPr>
        <p:spPr bwMode="auto">
          <a:xfrm>
            <a:off x="7150100" y="4652963"/>
            <a:ext cx="762000" cy="609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7" name="Rectangle 12"/>
          <p:cNvSpPr>
            <a:spLocks noChangeArrowheads="1"/>
          </p:cNvSpPr>
          <p:nvPr/>
        </p:nvSpPr>
        <p:spPr bwMode="auto">
          <a:xfrm>
            <a:off x="7302500" y="4276725"/>
            <a:ext cx="531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/>
              <a:t>r </a:t>
            </a:r>
            <a:r>
              <a:rPr kumimoji="1" lang="en-US" altLang="zh-CN" sz="2800" baseline="-25000"/>
              <a:t>0</a:t>
            </a:r>
          </a:p>
        </p:txBody>
      </p:sp>
      <p:sp>
        <p:nvSpPr>
          <p:cNvPr id="62478" name="Line 13"/>
          <p:cNvSpPr>
            <a:spLocks noChangeShapeType="1"/>
          </p:cNvSpPr>
          <p:nvPr/>
        </p:nvSpPr>
        <p:spPr bwMode="auto">
          <a:xfrm flipV="1">
            <a:off x="7912100" y="5110163"/>
            <a:ext cx="609600" cy="1524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9" name="Rectangle 14"/>
          <p:cNvSpPr>
            <a:spLocks noChangeArrowheads="1"/>
          </p:cNvSpPr>
          <p:nvPr/>
        </p:nvSpPr>
        <p:spPr bwMode="auto">
          <a:xfrm>
            <a:off x="7378700" y="2971800"/>
            <a:ext cx="363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宋体" panose="02010600030101010101" pitchFamily="2" charset="-122"/>
              </a:rPr>
              <a:t>z</a:t>
            </a:r>
          </a:p>
        </p:txBody>
      </p:sp>
      <p:sp>
        <p:nvSpPr>
          <p:cNvPr id="62480" name="Line 15"/>
          <p:cNvSpPr>
            <a:spLocks noChangeShapeType="1"/>
          </p:cNvSpPr>
          <p:nvPr/>
        </p:nvSpPr>
        <p:spPr bwMode="auto">
          <a:xfrm>
            <a:off x="7912100" y="5262563"/>
            <a:ext cx="457200" cy="3810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2481" name="Object 18"/>
          <p:cNvGraphicFramePr>
            <a:graphicFrameLocks noChangeAspect="1"/>
          </p:cNvGraphicFramePr>
          <p:nvPr/>
        </p:nvGraphicFramePr>
        <p:xfrm>
          <a:off x="7162800" y="5302250"/>
          <a:ext cx="7620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0" name="公式" r:id="rId3" imgW="304916" imgH="219178" progId="Equation.3">
                  <p:embed/>
                </p:oleObj>
              </mc:Choice>
              <mc:Fallback>
                <p:oleObj name="公式" r:id="rId3" imgW="304916" imgH="219178" progId="Equation.3">
                  <p:embed/>
                  <p:pic>
                    <p:nvPicPr>
                      <p:cNvPr id="62481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302250"/>
                        <a:ext cx="7620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2" name="Object 19"/>
          <p:cNvGraphicFramePr>
            <a:graphicFrameLocks noChangeAspect="1"/>
          </p:cNvGraphicFramePr>
          <p:nvPr/>
        </p:nvGraphicFramePr>
        <p:xfrm>
          <a:off x="8601075" y="4652963"/>
          <a:ext cx="46672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1" name="公式" r:id="rId5" imgW="164957" imgH="241091" progId="Equation.3">
                  <p:embed/>
                </p:oleObj>
              </mc:Choice>
              <mc:Fallback>
                <p:oleObj name="公式" r:id="rId5" imgW="164957" imgH="241091" progId="Equation.3">
                  <p:embed/>
                  <p:pic>
                    <p:nvPicPr>
                      <p:cNvPr id="62482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1075" y="4652963"/>
                        <a:ext cx="466725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3" name="Object 20"/>
          <p:cNvGraphicFramePr>
            <a:graphicFrameLocks noChangeAspect="1"/>
          </p:cNvGraphicFramePr>
          <p:nvPr/>
        </p:nvGraphicFramePr>
        <p:xfrm>
          <a:off x="8297863" y="5491163"/>
          <a:ext cx="498475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2" name="公式" r:id="rId7" imgW="164885" imgH="215619" progId="Equation.3">
                  <p:embed/>
                </p:oleObj>
              </mc:Choice>
              <mc:Fallback>
                <p:oleObj name="公式" r:id="rId7" imgW="164885" imgH="215619" progId="Equation.3">
                  <p:embed/>
                  <p:pic>
                    <p:nvPicPr>
                      <p:cNvPr id="62483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7863" y="5491163"/>
                        <a:ext cx="498475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4" name="Object 21"/>
          <p:cNvGraphicFramePr>
            <a:graphicFrameLocks noChangeAspect="1"/>
          </p:cNvGraphicFramePr>
          <p:nvPr/>
        </p:nvGraphicFramePr>
        <p:xfrm>
          <a:off x="1905000" y="1981200"/>
          <a:ext cx="226695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3" name="公式" r:id="rId9" imgW="787400" imgH="431800" progId="Equation.3">
                  <p:embed/>
                </p:oleObj>
              </mc:Choice>
              <mc:Fallback>
                <p:oleObj name="公式" r:id="rId9" imgW="787400" imgH="431800" progId="Equation.3">
                  <p:embed/>
                  <p:pic>
                    <p:nvPicPr>
                      <p:cNvPr id="62484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981200"/>
                        <a:ext cx="2266950" cy="11160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5" name="Object 22"/>
          <p:cNvGraphicFramePr>
            <a:graphicFrameLocks noChangeAspect="1"/>
          </p:cNvGraphicFramePr>
          <p:nvPr/>
        </p:nvGraphicFramePr>
        <p:xfrm>
          <a:off x="3886200" y="3048000"/>
          <a:ext cx="227012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4" name="公式" r:id="rId11" imgW="838200" imgH="228600" progId="Equation.3">
                  <p:embed/>
                </p:oleObj>
              </mc:Choice>
              <mc:Fallback>
                <p:oleObj name="公式" r:id="rId11" imgW="838200" imgH="228600" progId="Equation.3">
                  <p:embed/>
                  <p:pic>
                    <p:nvPicPr>
                      <p:cNvPr id="6248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048000"/>
                        <a:ext cx="227012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6" name="Object 23"/>
          <p:cNvGraphicFramePr>
            <a:graphicFrameLocks noChangeAspect="1"/>
          </p:cNvGraphicFramePr>
          <p:nvPr/>
        </p:nvGraphicFramePr>
        <p:xfrm>
          <a:off x="228600" y="4191000"/>
          <a:ext cx="5410200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5" name="公式" r:id="rId13" imgW="2197100" imgH="889000" progId="Equation.3">
                  <p:embed/>
                </p:oleObj>
              </mc:Choice>
              <mc:Fallback>
                <p:oleObj name="公式" r:id="rId13" imgW="2197100" imgH="889000" progId="Equation.3">
                  <p:embed/>
                  <p:pic>
                    <p:nvPicPr>
                      <p:cNvPr id="6248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91000"/>
                        <a:ext cx="5410200" cy="21891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401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35B301-0EBC-4745-8C76-88C54EADFABB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800" b="0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685800"/>
            <a:ext cx="8610600" cy="563880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　　</a:t>
            </a:r>
            <a:r>
              <a:rPr lang="zh-CN" altLang="en-US" sz="2800" smtClean="0">
                <a:latin typeface="宋体" panose="02010600030101010101" pitchFamily="2" charset="-122"/>
              </a:rPr>
              <a:t>某些原子核的</a:t>
            </a:r>
            <a:r>
              <a:rPr lang="en-US" altLang="zh-CN" sz="2800" i="1" smtClean="0">
                <a:latin typeface="Times New Roman" panose="02020603050405020304" pitchFamily="18" charset="0"/>
              </a:rPr>
              <a:t>g</a:t>
            </a:r>
            <a:r>
              <a:rPr lang="en-US" altLang="zh-CN" sz="2800" i="1" baseline="-25000" smtClean="0">
                <a:latin typeface="Times New Roman" panose="02020603050405020304" pitchFamily="18" charset="0"/>
              </a:rPr>
              <a:t>N</a:t>
            </a:r>
            <a:r>
              <a:rPr lang="zh-CN" altLang="en-US" sz="2800" smtClean="0">
                <a:latin typeface="宋体" panose="02010600030101010101" pitchFamily="2" charset="-122"/>
              </a:rPr>
              <a:t>因子：</a:t>
            </a:r>
            <a:r>
              <a:rPr lang="en-US" altLang="zh-CN" sz="2800" smtClean="0">
                <a:latin typeface="Times New Roman" panose="02020603050405020304" pitchFamily="18" charset="0"/>
              </a:rPr>
              <a:t> </a:t>
            </a:r>
          </a:p>
          <a:p>
            <a:pPr marL="0" indent="0" algn="just" eaLnBrk="1" hangingPunct="1">
              <a:buFontTx/>
              <a:buNone/>
            </a:pPr>
            <a:r>
              <a:rPr lang="en-US" altLang="zh-CN" sz="2400" b="0" smtClean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400" smtClean="0">
                <a:latin typeface="宋体" panose="02010600030101010101" pitchFamily="2" charset="-122"/>
              </a:rPr>
              <a:t> </a:t>
            </a:r>
            <a:r>
              <a:rPr lang="zh-CN" altLang="en-US" sz="2400" smtClean="0">
                <a:latin typeface="宋体" panose="02010600030101010101" pitchFamily="2" charset="-122"/>
              </a:rPr>
              <a:t>原子核         </a:t>
            </a:r>
            <a:r>
              <a:rPr lang="en-US" altLang="zh-CN" sz="2400" i="1" smtClean="0">
                <a:latin typeface="Times New Roman" panose="02020603050405020304" pitchFamily="18" charset="0"/>
              </a:rPr>
              <a:t>I</a:t>
            </a:r>
            <a:r>
              <a:rPr lang="zh-CN" altLang="en-US" sz="2400" i="1" smtClean="0">
                <a:latin typeface="Times New Roman" panose="02020603050405020304" pitchFamily="18" charset="0"/>
              </a:rPr>
              <a:t>的最大值</a:t>
            </a:r>
            <a:r>
              <a:rPr lang="en-US" altLang="zh-CN" sz="2400" i="1" smtClean="0">
                <a:latin typeface="Times New Roman" panose="02020603050405020304" pitchFamily="18" charset="0"/>
              </a:rPr>
              <a:t>                                g</a:t>
            </a:r>
            <a:r>
              <a:rPr lang="en-US" altLang="zh-CN" sz="2400" i="1" baseline="-25000" smtClean="0">
                <a:latin typeface="Times New Roman" panose="02020603050405020304" pitchFamily="18" charset="0"/>
              </a:rPr>
              <a:t>N</a:t>
            </a:r>
          </a:p>
          <a:p>
            <a:pPr marL="0" indent="0" algn="just" eaLnBrk="1" hangingPunct="1"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</a:rPr>
              <a:t>            </a:t>
            </a:r>
            <a:r>
              <a:rPr lang="en-US" altLang="zh-CN" sz="2400" baseline="30000" smtClean="0">
                <a:latin typeface="Times New Roman" panose="02020603050405020304" pitchFamily="18" charset="0"/>
              </a:rPr>
              <a:t>1</a:t>
            </a:r>
            <a:r>
              <a:rPr lang="en-US" altLang="zh-CN" sz="2400" smtClean="0">
                <a:latin typeface="Times New Roman" panose="02020603050405020304" pitchFamily="18" charset="0"/>
              </a:rPr>
              <a:t>H                      </a:t>
            </a:r>
            <a:r>
              <a:rPr lang="en-US" altLang="zh-CN" sz="2400" smtClean="0">
                <a:latin typeface="宋体" panose="02010600030101010101" pitchFamily="2" charset="-122"/>
              </a:rPr>
              <a:t>   1/2                    5 .585</a:t>
            </a:r>
            <a:endParaRPr lang="en-US" altLang="zh-CN" sz="2400" smtClean="0">
              <a:latin typeface="Dutch766 BT"/>
            </a:endParaRPr>
          </a:p>
          <a:p>
            <a:pPr marL="0" indent="0" algn="just" eaLnBrk="1" hangingPunct="1">
              <a:buFontTx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     </a:t>
            </a:r>
            <a:r>
              <a:rPr lang="en-US" altLang="zh-CN" sz="2400" baseline="30000" smtClean="0">
                <a:latin typeface="宋体" panose="02010600030101010101" pitchFamily="2" charset="-122"/>
              </a:rPr>
              <a:t>12</a:t>
            </a:r>
            <a:r>
              <a:rPr lang="en-US" altLang="zh-CN" sz="2400" smtClean="0">
                <a:latin typeface="Times New Roman" panose="02020603050405020304" pitchFamily="18" charset="0"/>
              </a:rPr>
              <a:t>C                        </a:t>
            </a:r>
            <a:r>
              <a:rPr lang="en-US" altLang="zh-CN" sz="2400" smtClean="0">
                <a:latin typeface="宋体" panose="02010600030101010101" pitchFamily="2" charset="-122"/>
              </a:rPr>
              <a:t> 0                       ---</a:t>
            </a:r>
          </a:p>
          <a:p>
            <a:pPr marL="0" indent="0" algn="just" eaLnBrk="1" hangingPunct="1">
              <a:buFontTx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     </a:t>
            </a:r>
            <a:r>
              <a:rPr lang="en-US" altLang="zh-CN" sz="2400" baseline="30000" smtClean="0">
                <a:latin typeface="宋体" panose="02010600030101010101" pitchFamily="2" charset="-122"/>
              </a:rPr>
              <a:t>13</a:t>
            </a:r>
            <a:r>
              <a:rPr lang="en-US" altLang="zh-CN" sz="2400" smtClean="0">
                <a:latin typeface="Times New Roman" panose="02020603050405020304" pitchFamily="18" charset="0"/>
              </a:rPr>
              <a:t>C                       </a:t>
            </a:r>
            <a:r>
              <a:rPr lang="en-US" altLang="zh-CN" sz="2400" smtClean="0">
                <a:latin typeface="宋体" panose="02010600030101010101" pitchFamily="2" charset="-122"/>
              </a:rPr>
              <a:t> 1/2                     1.405</a:t>
            </a:r>
          </a:p>
          <a:p>
            <a:pPr marL="0" indent="0" algn="just" eaLnBrk="1" hangingPunct="1"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</a:rPr>
              <a:t>            </a:t>
            </a:r>
            <a:r>
              <a:rPr lang="en-US" altLang="zh-CN" sz="2400" baseline="30000" smtClean="0">
                <a:latin typeface="Times New Roman" panose="02020603050405020304" pitchFamily="18" charset="0"/>
              </a:rPr>
              <a:t>14</a:t>
            </a:r>
            <a:r>
              <a:rPr lang="en-US" altLang="zh-CN" sz="2400" smtClean="0">
                <a:latin typeface="Times New Roman" panose="02020603050405020304" pitchFamily="18" charset="0"/>
              </a:rPr>
              <a:t>N                      </a:t>
            </a:r>
            <a:r>
              <a:rPr lang="en-US" altLang="zh-CN" sz="2400" smtClean="0">
                <a:latin typeface="宋体" panose="02010600030101010101" pitchFamily="2" charset="-122"/>
              </a:rPr>
              <a:t>   1                      0.403</a:t>
            </a:r>
          </a:p>
          <a:p>
            <a:pPr marL="0" indent="0" algn="just" eaLnBrk="1" hangingPunct="1"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</a:rPr>
              <a:t>            </a:t>
            </a:r>
            <a:r>
              <a:rPr lang="en-US" altLang="zh-CN" sz="2400" baseline="30000" smtClean="0">
                <a:latin typeface="Times New Roman" panose="02020603050405020304" pitchFamily="18" charset="0"/>
              </a:rPr>
              <a:t>15</a:t>
            </a:r>
            <a:r>
              <a:rPr lang="en-US" altLang="zh-CN" sz="2400" smtClean="0">
                <a:latin typeface="Times New Roman" panose="02020603050405020304" pitchFamily="18" charset="0"/>
              </a:rPr>
              <a:t>N                       </a:t>
            </a:r>
            <a:r>
              <a:rPr lang="en-US" altLang="zh-CN" sz="2400" smtClean="0">
                <a:latin typeface="宋体" panose="02010600030101010101" pitchFamily="2" charset="-122"/>
              </a:rPr>
              <a:t> 1/2                    - 0.567</a:t>
            </a:r>
          </a:p>
          <a:p>
            <a:pPr marL="0" indent="0" algn="just" eaLnBrk="1" hangingPunct="1"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</a:rPr>
              <a:t>            </a:t>
            </a:r>
            <a:r>
              <a:rPr lang="en-US" altLang="zh-CN" sz="2400" baseline="30000" smtClean="0">
                <a:latin typeface="Times New Roman" panose="02020603050405020304" pitchFamily="18" charset="0"/>
              </a:rPr>
              <a:t>16</a:t>
            </a:r>
            <a:r>
              <a:rPr lang="en-US" altLang="zh-CN" sz="2400" smtClean="0">
                <a:latin typeface="Times New Roman" panose="02020603050405020304" pitchFamily="18" charset="0"/>
              </a:rPr>
              <a:t>O                       </a:t>
            </a:r>
            <a:r>
              <a:rPr lang="en-US" altLang="zh-CN" sz="2400" smtClean="0">
                <a:latin typeface="宋体" panose="02010600030101010101" pitchFamily="2" charset="-122"/>
              </a:rPr>
              <a:t>  0                       ----</a:t>
            </a:r>
          </a:p>
          <a:p>
            <a:pPr marL="0" indent="0" algn="just" eaLnBrk="1" hangingPunct="1"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</a:rPr>
              <a:t>            </a:t>
            </a:r>
            <a:r>
              <a:rPr lang="en-US" altLang="zh-CN" sz="2400" baseline="30000" smtClean="0">
                <a:latin typeface="Times New Roman" panose="02020603050405020304" pitchFamily="18" charset="0"/>
              </a:rPr>
              <a:t>17</a:t>
            </a:r>
            <a:r>
              <a:rPr lang="en-US" altLang="zh-CN" sz="2400" smtClean="0">
                <a:latin typeface="Times New Roman" panose="02020603050405020304" pitchFamily="18" charset="0"/>
              </a:rPr>
              <a:t>O                       </a:t>
            </a:r>
            <a:r>
              <a:rPr lang="en-US" altLang="zh-CN" sz="2400" smtClean="0">
                <a:latin typeface="宋体" panose="02010600030101010101" pitchFamily="2" charset="-122"/>
              </a:rPr>
              <a:t> 5/2                    - 0.757</a:t>
            </a:r>
            <a:endParaRPr lang="en-US" altLang="zh-CN" sz="2400" smtClean="0">
              <a:latin typeface="Dutch766 BT"/>
            </a:endParaRPr>
          </a:p>
          <a:p>
            <a:pPr marL="0" indent="0" algn="just" eaLnBrk="1" hangingPunct="1"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</a:rPr>
              <a:t>            </a:t>
            </a:r>
            <a:r>
              <a:rPr lang="en-US" altLang="zh-CN" sz="2400" baseline="30000" smtClean="0">
                <a:latin typeface="Times New Roman" panose="02020603050405020304" pitchFamily="18" charset="0"/>
              </a:rPr>
              <a:t>35</a:t>
            </a:r>
            <a:r>
              <a:rPr lang="en-US" altLang="zh-CN" sz="2400" smtClean="0">
                <a:latin typeface="Times New Roman" panose="02020603050405020304" pitchFamily="18" charset="0"/>
              </a:rPr>
              <a:t>Cl                      </a:t>
            </a:r>
            <a:r>
              <a:rPr lang="en-US" altLang="zh-CN" sz="2400" smtClean="0">
                <a:latin typeface="宋体" panose="02010600030101010101" pitchFamily="2" charset="-122"/>
              </a:rPr>
              <a:t> 3/2                      0.548</a:t>
            </a:r>
          </a:p>
          <a:p>
            <a:pPr marL="0" indent="0" algn="just" eaLnBrk="1" hangingPunct="1">
              <a:buFontTx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   </a:t>
            </a:r>
            <a:r>
              <a:rPr lang="zh-CN" altLang="en-US" sz="2800" smtClean="0">
                <a:latin typeface="宋体" panose="02010600030101010101" pitchFamily="2" charset="-122"/>
              </a:rPr>
              <a:t>一个原子的总磁矩，是其内部所有电子的</a:t>
            </a:r>
            <a:r>
              <a:rPr lang="zh-CN" altLang="en-US" sz="2800" smtClean="0">
                <a:solidFill>
                  <a:srgbClr val="792B25"/>
                </a:solidFill>
                <a:latin typeface="宋体" panose="02010600030101010101" pitchFamily="2" charset="-122"/>
              </a:rPr>
              <a:t>轨道磁矩、自旋磁矩</a:t>
            </a:r>
            <a:r>
              <a:rPr lang="zh-CN" altLang="en-US" sz="2800" smtClean="0">
                <a:latin typeface="宋体" panose="02010600030101010101" pitchFamily="2" charset="-122"/>
              </a:rPr>
              <a:t>和核磁矩的</a:t>
            </a:r>
            <a:r>
              <a:rPr lang="zh-CN" altLang="en-US" sz="2800" smtClean="0">
                <a:solidFill>
                  <a:srgbClr val="0033CC"/>
                </a:solidFill>
                <a:latin typeface="宋体" panose="02010600030101010101" pitchFamily="2" charset="-122"/>
              </a:rPr>
              <a:t>矢量和</a:t>
            </a:r>
            <a:r>
              <a:rPr lang="en-US" altLang="zh-CN" sz="2800" smtClean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43012" name="Line 3"/>
          <p:cNvSpPr>
            <a:spLocks noChangeShapeType="1"/>
          </p:cNvSpPr>
          <p:nvPr/>
        </p:nvSpPr>
        <p:spPr bwMode="auto">
          <a:xfrm>
            <a:off x="457200" y="1809750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3" name="Line 4"/>
          <p:cNvSpPr>
            <a:spLocks noChangeShapeType="1"/>
          </p:cNvSpPr>
          <p:nvPr/>
        </p:nvSpPr>
        <p:spPr bwMode="auto">
          <a:xfrm>
            <a:off x="446088" y="3168650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4" name="Line 5"/>
          <p:cNvSpPr>
            <a:spLocks noChangeShapeType="1"/>
          </p:cNvSpPr>
          <p:nvPr/>
        </p:nvSpPr>
        <p:spPr bwMode="auto">
          <a:xfrm>
            <a:off x="468313" y="5257800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5" name="Line 6"/>
          <p:cNvSpPr>
            <a:spLocks noChangeShapeType="1"/>
          </p:cNvSpPr>
          <p:nvPr/>
        </p:nvSpPr>
        <p:spPr bwMode="auto">
          <a:xfrm>
            <a:off x="457200" y="4019550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6" name="Line 7"/>
          <p:cNvSpPr>
            <a:spLocks noChangeShapeType="1"/>
          </p:cNvSpPr>
          <p:nvPr/>
        </p:nvSpPr>
        <p:spPr bwMode="auto">
          <a:xfrm>
            <a:off x="457200" y="4400550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7" name="Line 8"/>
          <p:cNvSpPr>
            <a:spLocks noChangeShapeType="1"/>
          </p:cNvSpPr>
          <p:nvPr/>
        </p:nvSpPr>
        <p:spPr bwMode="auto">
          <a:xfrm>
            <a:off x="446088" y="3600450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8" name="Line 9"/>
          <p:cNvSpPr>
            <a:spLocks noChangeShapeType="1"/>
          </p:cNvSpPr>
          <p:nvPr/>
        </p:nvSpPr>
        <p:spPr bwMode="auto">
          <a:xfrm>
            <a:off x="468313" y="2665413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9" name="Line 10"/>
          <p:cNvSpPr>
            <a:spLocks noChangeShapeType="1"/>
          </p:cNvSpPr>
          <p:nvPr/>
        </p:nvSpPr>
        <p:spPr bwMode="auto">
          <a:xfrm>
            <a:off x="457200" y="2190750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0" name="Line 11"/>
          <p:cNvSpPr>
            <a:spLocks noChangeShapeType="1"/>
          </p:cNvSpPr>
          <p:nvPr/>
        </p:nvSpPr>
        <p:spPr bwMode="auto">
          <a:xfrm>
            <a:off x="468313" y="4824413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2E8E29-940C-4B7C-B191-DD3E7500BA7B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z="800" b="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228600"/>
            <a:ext cx="8382000" cy="19812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6600"/>
                </a:solidFill>
                <a:latin typeface="宋体" panose="02010600030101010101" pitchFamily="2" charset="-122"/>
              </a:rPr>
              <a:t>习题</a:t>
            </a:r>
            <a:br>
              <a:rPr lang="zh-CN" altLang="en-US" smtClean="0">
                <a:solidFill>
                  <a:srgbClr val="006600"/>
                </a:solidFill>
                <a:latin typeface="宋体" panose="02010600030101010101" pitchFamily="2" charset="-122"/>
              </a:rPr>
            </a:br>
            <a:r>
              <a:rPr lang="en-US" altLang="zh-CN" smtClean="0">
                <a:solidFill>
                  <a:srgbClr val="006600"/>
                </a:solidFill>
                <a:latin typeface="宋体" panose="02010600030101010101" pitchFamily="2" charset="-122"/>
              </a:rPr>
              <a:t>P160:    4,13</a:t>
            </a:r>
            <a:endParaRPr lang="en-US" altLang="zh-CN" smtClean="0">
              <a:solidFill>
                <a:srgbClr val="006600"/>
              </a:solidFill>
              <a:latin typeface="Dutch766 BT"/>
            </a:endParaRPr>
          </a:p>
        </p:txBody>
      </p: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381000" y="2362200"/>
            <a:ext cx="8245475" cy="176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补充：一个载流线圈的磁矩定义为</a:t>
            </a:r>
            <a:r>
              <a:rPr lang="en-US" altLang="zh-CN" sz="2800" b="0" dirty="0">
                <a:latin typeface="+mj-lt"/>
              </a:rPr>
              <a:t>m=IS</a:t>
            </a:r>
            <a:r>
              <a:rPr lang="zh-CN" altLang="en-US" sz="2800" dirty="0"/>
              <a:t>。试证明，各种形状的平面线圈，当到中心的距离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0</a:t>
            </a:r>
            <a:r>
              <a:rPr lang="zh-CN" altLang="en-US" sz="2800" dirty="0"/>
              <a:t>远大于线圈线度时，“轴线”上磁感强度都具有如下形式：</a:t>
            </a:r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3886200" y="3810000"/>
          <a:ext cx="16764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2" name="公式" r:id="rId3" imgW="609336" imgH="431613" progId="Equation.3">
                  <p:embed/>
                </p:oleObj>
              </mc:Choice>
              <mc:Fallback>
                <p:oleObj name="公式" r:id="rId3" imgW="609336" imgH="431613" progId="Equation.3">
                  <p:embed/>
                  <p:pic>
                    <p:nvPicPr>
                      <p:cNvPr id="286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810000"/>
                        <a:ext cx="1676400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67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649ECC-CAAB-466D-B2EA-D428C171DEAD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260350"/>
            <a:ext cx="8610600" cy="6264275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   L</a:t>
            </a:r>
            <a:r>
              <a:rPr lang="en-US" altLang="zh-CN" sz="2800" baseline="-25000" smtClean="0">
                <a:latin typeface="宋体" panose="02010600030101010101" pitchFamily="2" charset="-122"/>
              </a:rPr>
              <a:t>2</a:t>
            </a:r>
            <a:r>
              <a:rPr lang="zh-CN" altLang="en-US" sz="2800" smtClean="0">
                <a:latin typeface="宋体" panose="02010600030101010101" pitchFamily="2" charset="-122"/>
              </a:rPr>
              <a:t>单位长度受到的力的大小是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                                     </a:t>
            </a:r>
            <a:r>
              <a:rPr lang="en-US" altLang="zh-CN" sz="2800" smtClean="0">
                <a:latin typeface="宋体" panose="02010600030101010101" pitchFamily="2" charset="-122"/>
              </a:rPr>
              <a:t>(2.2-19)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endParaRPr lang="en-US" altLang="zh-CN" sz="2800" smtClean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令</a:t>
            </a:r>
            <a:r>
              <a:rPr lang="en-US" altLang="zh-CN" sz="2800" i="1" smtClean="0"/>
              <a:t>I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 = </a:t>
            </a:r>
            <a:r>
              <a:rPr lang="en-US" altLang="zh-CN" sz="2800" i="1" smtClean="0"/>
              <a:t>I</a:t>
            </a:r>
            <a:r>
              <a:rPr lang="en-US" altLang="zh-CN" sz="2800" baseline="-25000" smtClean="0"/>
              <a:t>2 </a:t>
            </a:r>
            <a:r>
              <a:rPr lang="en-US" altLang="zh-CN" sz="2800" i="1" smtClean="0"/>
              <a:t>= I</a:t>
            </a:r>
            <a:r>
              <a:rPr lang="en-US" altLang="zh-CN" sz="2800" smtClean="0"/>
              <a:t> , </a:t>
            </a:r>
            <a:r>
              <a:rPr lang="zh-CN" altLang="en-US" sz="2800" smtClean="0"/>
              <a:t>当 </a:t>
            </a:r>
            <a:r>
              <a:rPr lang="en-US" altLang="zh-CN" sz="2800" i="1" smtClean="0"/>
              <a:t>r</a:t>
            </a:r>
            <a:r>
              <a:rPr lang="en-US" altLang="zh-CN" sz="2800" baseline="-25000" smtClean="0"/>
              <a:t>0 </a:t>
            </a:r>
            <a:r>
              <a:rPr lang="en-US" altLang="zh-CN" sz="2800" smtClean="0"/>
              <a:t> = 1</a:t>
            </a:r>
            <a:r>
              <a:rPr lang="zh-CN" altLang="en-US" sz="2800" smtClean="0"/>
              <a:t>米，并且测得</a:t>
            </a:r>
            <a:r>
              <a:rPr lang="en-US" altLang="zh-CN" sz="2800" i="1" smtClean="0"/>
              <a:t>f</a:t>
            </a:r>
            <a:r>
              <a:rPr lang="en-US" altLang="zh-CN" sz="2800" smtClean="0"/>
              <a:t> = 2</a:t>
            </a:r>
            <a:r>
              <a:rPr lang="en-US" altLang="zh-CN" sz="2800" smtClean="0">
                <a:latin typeface="宋体" panose="02010600030101010101" pitchFamily="2" charset="-122"/>
              </a:rPr>
              <a:t>×</a:t>
            </a:r>
            <a:r>
              <a:rPr lang="en-US" altLang="zh-CN" sz="2800" smtClean="0"/>
              <a:t>10 </a:t>
            </a:r>
            <a:r>
              <a:rPr lang="en-US" altLang="zh-CN" sz="2800" baseline="30000" smtClean="0"/>
              <a:t>–7</a:t>
            </a:r>
            <a:r>
              <a:rPr lang="zh-CN" altLang="en-US" sz="2800" smtClean="0"/>
              <a:t>牛顿</a:t>
            </a:r>
            <a:r>
              <a:rPr lang="en-US" altLang="zh-CN" sz="2800" smtClean="0">
                <a:latin typeface="宋体" panose="02010600030101010101" pitchFamily="2" charset="-122"/>
              </a:rPr>
              <a:t>/</a:t>
            </a:r>
            <a:r>
              <a:rPr lang="zh-CN" altLang="en-US" sz="2800" smtClean="0">
                <a:latin typeface="宋体" panose="02010600030101010101" pitchFamily="2" charset="-122"/>
              </a:rPr>
              <a:t>米时，两导线中的电流强度</a:t>
            </a:r>
            <a:r>
              <a:rPr lang="en-US" altLang="zh-CN" sz="2800" i="1" smtClean="0"/>
              <a:t>I</a:t>
            </a:r>
            <a:r>
              <a:rPr lang="en-US" altLang="zh-CN" sz="2800" smtClean="0"/>
              <a:t> </a:t>
            </a:r>
            <a:r>
              <a:rPr lang="zh-CN" altLang="en-US" sz="2800" smtClean="0"/>
              <a:t>就</a:t>
            </a:r>
            <a:r>
              <a:rPr lang="zh-CN" altLang="en-US" sz="2800" smtClean="0">
                <a:solidFill>
                  <a:srgbClr val="A50021"/>
                </a:solidFill>
              </a:rPr>
              <a:t>定义为</a:t>
            </a:r>
            <a:r>
              <a:rPr lang="zh-CN" altLang="en-US" sz="2800" smtClean="0"/>
              <a:t>“</a:t>
            </a:r>
            <a:r>
              <a:rPr lang="en-US" altLang="zh-CN" sz="2800" smtClean="0"/>
              <a:t>1</a:t>
            </a:r>
            <a:r>
              <a:rPr lang="zh-CN" altLang="en-US" sz="2800" smtClean="0"/>
              <a:t>安培”</a:t>
            </a:r>
            <a:r>
              <a:rPr lang="en-US" altLang="zh-CN" sz="2800" smtClean="0">
                <a:latin typeface="宋体" panose="02010600030101010101" pitchFamily="2" charset="-122"/>
              </a:rPr>
              <a:t>.  </a:t>
            </a:r>
          </a:p>
        </p:txBody>
      </p:sp>
      <p:graphicFrame>
        <p:nvGraphicFramePr>
          <p:cNvPr id="63492" name="Object 3"/>
          <p:cNvGraphicFramePr>
            <a:graphicFrameLocks noChangeAspect="1"/>
          </p:cNvGraphicFramePr>
          <p:nvPr/>
        </p:nvGraphicFramePr>
        <p:xfrm>
          <a:off x="2843213" y="981075"/>
          <a:ext cx="28797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8" name="公式" r:id="rId3" imgW="1205977" imgH="444307" progId="Equation.3">
                  <p:embed/>
                </p:oleObj>
              </mc:Choice>
              <mc:Fallback>
                <p:oleObj name="公式" r:id="rId3" imgW="1205977" imgH="444307" progId="Equation.3">
                  <p:embed/>
                  <p:pic>
                    <p:nvPicPr>
                      <p:cNvPr id="6349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981075"/>
                        <a:ext cx="287972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4"/>
          <p:cNvGraphicFramePr>
            <a:graphicFrameLocks noChangeAspect="1"/>
          </p:cNvGraphicFramePr>
          <p:nvPr/>
        </p:nvGraphicFramePr>
        <p:xfrm>
          <a:off x="304800" y="4038600"/>
          <a:ext cx="8497888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9" name="公式" r:id="rId5" imgW="3352800" imgH="419100" progId="Equation.3">
                  <p:embed/>
                </p:oleObj>
              </mc:Choice>
              <mc:Fallback>
                <p:oleObj name="公式" r:id="rId5" imgW="3352800" imgH="419100" progId="Equation.3">
                  <p:embed/>
                  <p:pic>
                    <p:nvPicPr>
                      <p:cNvPr id="6349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038600"/>
                        <a:ext cx="8497888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149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F853BB-C431-44EC-8356-BFADB8C71B98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15369" name="Text Box 2"/>
          <p:cNvSpPr txBox="1">
            <a:spLocks noChangeArrowheads="1"/>
          </p:cNvSpPr>
          <p:nvPr/>
        </p:nvSpPr>
        <p:spPr bwMode="auto">
          <a:xfrm>
            <a:off x="152400" y="4216400"/>
            <a:ext cx="48450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/>
              <a:t>可知，电流元在场点</a:t>
            </a:r>
            <a:r>
              <a:rPr lang="en-US" altLang="zh-CN" sz="2800" dirty="0"/>
              <a:t>P</a:t>
            </a:r>
            <a:r>
              <a:rPr lang="zh-CN" altLang="en-US" sz="2800" dirty="0"/>
              <a:t>产生的磁感应强度的方向为                     的方向，这正是以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0</a:t>
            </a:r>
            <a:r>
              <a:rPr lang="zh-CN" altLang="en-US" sz="2800" dirty="0"/>
              <a:t>为半径的圆周的切线方向</a:t>
            </a:r>
            <a:r>
              <a:rPr lang="en-US" altLang="zh-CN" sz="2800" dirty="0"/>
              <a:t>. </a:t>
            </a:r>
            <a:endParaRPr kumimoji="1" lang="en-US" altLang="zh-CN" sz="2800" dirty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152400"/>
            <a:ext cx="8077200" cy="114300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olidFill>
                  <a:srgbClr val="A50021"/>
                </a:solidFill>
                <a:latin typeface="宋体" panose="02010600030101010101" pitchFamily="2" charset="-122"/>
              </a:rPr>
              <a:t>直线电流的磁场</a:t>
            </a:r>
          </a:p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(Magnetic Field of a Rectilinear Current)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P112</a:t>
            </a:r>
            <a:r>
              <a:rPr lang="zh-CN" altLang="en-US" sz="2400" dirty="0" smtClean="0"/>
              <a:t>） </a:t>
            </a:r>
          </a:p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latin typeface="仿宋_GB2312" pitchFamily="49" charset="-122"/>
                <a:ea typeface="仿宋_GB2312" pitchFamily="49" charset="-122"/>
              </a:rPr>
              <a:t>[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解</a:t>
            </a:r>
            <a:r>
              <a:rPr lang="en-US" altLang="zh-CN" sz="2800" dirty="0" smtClean="0">
                <a:latin typeface="仿宋_GB2312" pitchFamily="49" charset="-122"/>
                <a:ea typeface="仿宋_GB2312" pitchFamily="49" charset="-122"/>
              </a:rPr>
              <a:t>]</a:t>
            </a:r>
            <a:r>
              <a:rPr lang="en-US" altLang="zh-CN" sz="2800" dirty="0" smtClean="0">
                <a:latin typeface="Dutch766 BT"/>
              </a:rPr>
              <a:t> </a:t>
            </a:r>
            <a:endParaRPr lang="en-US" altLang="zh-CN" sz="2800" dirty="0" smtClean="0"/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6783388" y="1503363"/>
            <a:ext cx="0" cy="449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 flipV="1">
            <a:off x="6783388" y="2951163"/>
            <a:ext cx="0" cy="4572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6859588" y="4246563"/>
            <a:ext cx="1371600" cy="533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5335588" y="3560763"/>
            <a:ext cx="3124200" cy="14478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 flipV="1">
            <a:off x="8050213" y="4475163"/>
            <a:ext cx="533400" cy="3048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7850188" y="4786313"/>
            <a:ext cx="42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Dutch766 BT"/>
              </a:rPr>
              <a:t>P</a:t>
            </a: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6402388" y="391795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/>
              <a:t>o</a:t>
            </a: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7088188" y="4298950"/>
            <a:ext cx="442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/>
              <a:t>r</a:t>
            </a:r>
            <a:r>
              <a:rPr kumimoji="1" lang="en-US" altLang="zh-CN" sz="2800" baseline="-25000"/>
              <a:t>0</a:t>
            </a:r>
          </a:p>
        </p:txBody>
      </p:sp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7545388" y="3765550"/>
            <a:ext cx="322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/>
              <a:t>r</a:t>
            </a:r>
          </a:p>
        </p:txBody>
      </p: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6478588" y="3384550"/>
            <a:ext cx="322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/>
              <a:t>z</a:t>
            </a:r>
          </a:p>
        </p:txBody>
      </p:sp>
      <p:sp>
        <p:nvSpPr>
          <p:cNvPr id="49167" name="Freeform 15"/>
          <p:cNvSpPr>
            <a:spLocks/>
          </p:cNvSpPr>
          <p:nvPr/>
        </p:nvSpPr>
        <p:spPr bwMode="auto">
          <a:xfrm>
            <a:off x="6796088" y="2844800"/>
            <a:ext cx="185737" cy="563563"/>
          </a:xfrm>
          <a:custGeom>
            <a:avLst/>
            <a:gdLst>
              <a:gd name="T0" fmla="*/ 0 w 117"/>
              <a:gd name="T1" fmla="*/ 2147483646 h 355"/>
              <a:gd name="T2" fmla="*/ 2147483646 w 117"/>
              <a:gd name="T3" fmla="*/ 2147483646 h 355"/>
              <a:gd name="T4" fmla="*/ 2147483646 w 117"/>
              <a:gd name="T5" fmla="*/ 2147483646 h 355"/>
              <a:gd name="T6" fmla="*/ 2147483646 w 117"/>
              <a:gd name="T7" fmla="*/ 2147483646 h 355"/>
              <a:gd name="T8" fmla="*/ 2147483646 w 117"/>
              <a:gd name="T9" fmla="*/ 2147483646 h 355"/>
              <a:gd name="T10" fmla="*/ 2147483646 w 117"/>
              <a:gd name="T11" fmla="*/ 2147483646 h 3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7"/>
              <a:gd name="T19" fmla="*/ 0 h 355"/>
              <a:gd name="T20" fmla="*/ 117 w 117"/>
              <a:gd name="T21" fmla="*/ 355 h 3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7" h="355">
                <a:moveTo>
                  <a:pt x="0" y="11"/>
                </a:moveTo>
                <a:cubicBezTo>
                  <a:pt x="8" y="8"/>
                  <a:pt x="16" y="0"/>
                  <a:pt x="24" y="3"/>
                </a:cubicBezTo>
                <a:cubicBezTo>
                  <a:pt x="42" y="9"/>
                  <a:pt x="72" y="35"/>
                  <a:pt x="72" y="35"/>
                </a:cubicBezTo>
                <a:cubicBezTo>
                  <a:pt x="81" y="63"/>
                  <a:pt x="91" y="91"/>
                  <a:pt x="96" y="107"/>
                </a:cubicBezTo>
                <a:cubicBezTo>
                  <a:pt x="101" y="123"/>
                  <a:pt x="112" y="155"/>
                  <a:pt x="112" y="155"/>
                </a:cubicBezTo>
                <a:cubicBezTo>
                  <a:pt x="111" y="172"/>
                  <a:pt x="117" y="318"/>
                  <a:pt x="80" y="355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6935788" y="2798763"/>
            <a:ext cx="30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>
            <a:off x="8050213" y="4703763"/>
            <a:ext cx="457200" cy="4572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6097588" y="5181600"/>
            <a:ext cx="53975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i="1"/>
              <a:t>a  </a:t>
            </a:r>
          </a:p>
        </p:txBody>
      </p:sp>
      <p:sp>
        <p:nvSpPr>
          <p:cNvPr id="49171" name="Rectangle 19"/>
          <p:cNvSpPr>
            <a:spLocks noChangeArrowheads="1"/>
          </p:cNvSpPr>
          <p:nvPr/>
        </p:nvSpPr>
        <p:spPr bwMode="auto">
          <a:xfrm>
            <a:off x="6173788" y="1295400"/>
            <a:ext cx="45085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en-US" sz="2800" i="1"/>
              <a:t> </a:t>
            </a:r>
            <a:r>
              <a:rPr kumimoji="1" lang="en-US" altLang="zh-CN" sz="2800" i="1"/>
              <a:t>b</a:t>
            </a:r>
          </a:p>
        </p:txBody>
      </p:sp>
      <p:sp>
        <p:nvSpPr>
          <p:cNvPr id="49172" name="Line 20"/>
          <p:cNvSpPr>
            <a:spLocks noChangeShapeType="1"/>
          </p:cNvSpPr>
          <p:nvPr/>
        </p:nvSpPr>
        <p:spPr bwMode="auto">
          <a:xfrm flipH="1">
            <a:off x="6831013" y="4779963"/>
            <a:ext cx="1219200" cy="1066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3" name="Line 21"/>
          <p:cNvSpPr>
            <a:spLocks noChangeShapeType="1"/>
          </p:cNvSpPr>
          <p:nvPr/>
        </p:nvSpPr>
        <p:spPr bwMode="auto">
          <a:xfrm>
            <a:off x="6754813" y="1808163"/>
            <a:ext cx="1371600" cy="2895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4" name="Freeform 22"/>
          <p:cNvSpPr>
            <a:spLocks/>
          </p:cNvSpPr>
          <p:nvPr/>
        </p:nvSpPr>
        <p:spPr bwMode="auto">
          <a:xfrm>
            <a:off x="6808788" y="1625600"/>
            <a:ext cx="150812" cy="385763"/>
          </a:xfrm>
          <a:custGeom>
            <a:avLst/>
            <a:gdLst>
              <a:gd name="T0" fmla="*/ 0 w 95"/>
              <a:gd name="T1" fmla="*/ 2147483646 h 243"/>
              <a:gd name="T2" fmla="*/ 2147483646 w 95"/>
              <a:gd name="T3" fmla="*/ 2147483646 h 243"/>
              <a:gd name="T4" fmla="*/ 2147483646 w 95"/>
              <a:gd name="T5" fmla="*/ 2147483646 h 243"/>
              <a:gd name="T6" fmla="*/ 0 60000 65536"/>
              <a:gd name="T7" fmla="*/ 0 60000 65536"/>
              <a:gd name="T8" fmla="*/ 0 60000 65536"/>
              <a:gd name="T9" fmla="*/ 0 w 95"/>
              <a:gd name="T10" fmla="*/ 0 h 243"/>
              <a:gd name="T11" fmla="*/ 95 w 95"/>
              <a:gd name="T12" fmla="*/ 243 h 2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5" h="243">
                <a:moveTo>
                  <a:pt x="0" y="19"/>
                </a:moveTo>
                <a:cubicBezTo>
                  <a:pt x="58" y="0"/>
                  <a:pt x="72" y="43"/>
                  <a:pt x="88" y="91"/>
                </a:cubicBezTo>
                <a:cubicBezTo>
                  <a:pt x="85" y="129"/>
                  <a:pt x="95" y="219"/>
                  <a:pt x="48" y="24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5" name="Freeform 23"/>
          <p:cNvSpPr>
            <a:spLocks/>
          </p:cNvSpPr>
          <p:nvPr/>
        </p:nvSpPr>
        <p:spPr bwMode="auto">
          <a:xfrm>
            <a:off x="6796088" y="5497513"/>
            <a:ext cx="206375" cy="209550"/>
          </a:xfrm>
          <a:custGeom>
            <a:avLst/>
            <a:gdLst>
              <a:gd name="T0" fmla="*/ 0 w 130"/>
              <a:gd name="T1" fmla="*/ 2147483646 h 132"/>
              <a:gd name="T2" fmla="*/ 2147483646 w 130"/>
              <a:gd name="T3" fmla="*/ 2147483646 h 132"/>
              <a:gd name="T4" fmla="*/ 2147483646 w 130"/>
              <a:gd name="T5" fmla="*/ 2147483646 h 132"/>
              <a:gd name="T6" fmla="*/ 0 60000 65536"/>
              <a:gd name="T7" fmla="*/ 0 60000 65536"/>
              <a:gd name="T8" fmla="*/ 0 60000 65536"/>
              <a:gd name="T9" fmla="*/ 0 w 130"/>
              <a:gd name="T10" fmla="*/ 0 h 132"/>
              <a:gd name="T11" fmla="*/ 130 w 130"/>
              <a:gd name="T12" fmla="*/ 132 h 1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" h="132">
                <a:moveTo>
                  <a:pt x="0" y="28"/>
                </a:moveTo>
                <a:cubicBezTo>
                  <a:pt x="42" y="0"/>
                  <a:pt x="78" y="10"/>
                  <a:pt x="112" y="44"/>
                </a:cubicBezTo>
                <a:cubicBezTo>
                  <a:pt x="130" y="116"/>
                  <a:pt x="128" y="86"/>
                  <a:pt x="128" y="13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6" name="Rectangle 24"/>
          <p:cNvSpPr>
            <a:spLocks noChangeArrowheads="1"/>
          </p:cNvSpPr>
          <p:nvPr/>
        </p:nvSpPr>
        <p:spPr bwMode="auto">
          <a:xfrm>
            <a:off x="6934200" y="1509713"/>
            <a:ext cx="5334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Symbol" panose="05050102010706020507" pitchFamily="18" charset="2"/>
              </a:rPr>
              <a:t>q</a:t>
            </a:r>
            <a:r>
              <a:rPr kumimoji="1" lang="en-US" altLang="zh-CN" sz="2800" baseline="-25000">
                <a:latin typeface="Symbol" panose="05050102010706020507" pitchFamily="18" charset="2"/>
              </a:rPr>
              <a:t>2</a:t>
            </a:r>
            <a:endParaRPr kumimoji="1" lang="en-US" altLang="zh-CN" sz="2800" i="1" baseline="-25000">
              <a:latin typeface="Symbol" panose="05050102010706020507" pitchFamily="18" charset="2"/>
            </a:endParaRPr>
          </a:p>
        </p:txBody>
      </p:sp>
      <p:sp>
        <p:nvSpPr>
          <p:cNvPr id="49177" name="Rectangle 25"/>
          <p:cNvSpPr>
            <a:spLocks noChangeArrowheads="1"/>
          </p:cNvSpPr>
          <p:nvPr/>
        </p:nvSpPr>
        <p:spPr bwMode="auto">
          <a:xfrm>
            <a:off x="6705600" y="4945063"/>
            <a:ext cx="57943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Symbol" panose="05050102010706020507" pitchFamily="18" charset="2"/>
              </a:rPr>
              <a:t>q</a:t>
            </a:r>
            <a:r>
              <a:rPr kumimoji="1" lang="en-US" altLang="zh-CN" sz="2800" i="1" baseline="-25000">
                <a:latin typeface="Symbol" panose="05050102010706020507" pitchFamily="18" charset="2"/>
              </a:rPr>
              <a:t>1</a:t>
            </a:r>
            <a:r>
              <a:rPr kumimoji="1" lang="en-US" altLang="zh-CN" sz="2800">
                <a:latin typeface="Symbol" panose="05050102010706020507" pitchFamily="18" charset="2"/>
              </a:rPr>
              <a:t> </a:t>
            </a:r>
            <a:endParaRPr kumimoji="1" lang="en-US" altLang="zh-CN" sz="2800" i="1" baseline="-25000">
              <a:latin typeface="Symbol" panose="05050102010706020507" pitchFamily="18" charset="2"/>
            </a:endParaRPr>
          </a:p>
        </p:txBody>
      </p:sp>
      <p:sp>
        <p:nvSpPr>
          <p:cNvPr id="49178" name="Line 26"/>
          <p:cNvSpPr>
            <a:spLocks noChangeShapeType="1"/>
          </p:cNvSpPr>
          <p:nvPr/>
        </p:nvSpPr>
        <p:spPr bwMode="auto">
          <a:xfrm>
            <a:off x="6783388" y="3255963"/>
            <a:ext cx="13716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6831013" y="3332163"/>
            <a:ext cx="304800" cy="3810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9180" name="Object 28"/>
          <p:cNvGraphicFramePr>
            <a:graphicFrameLocks noChangeAspect="1"/>
          </p:cNvGraphicFramePr>
          <p:nvPr/>
        </p:nvGraphicFramePr>
        <p:xfrm>
          <a:off x="762000" y="2362200"/>
          <a:ext cx="363378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2" name="公式" r:id="rId3" imgW="1282700" imgH="419100" progId="Equation.3">
                  <p:embed/>
                </p:oleObj>
              </mc:Choice>
              <mc:Fallback>
                <p:oleObj name="公式" r:id="rId3" imgW="1282700" imgH="419100" progId="Equation.3">
                  <p:embed/>
                  <p:pic>
                    <p:nvPicPr>
                      <p:cNvPr id="4918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62200"/>
                        <a:ext cx="3633788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1" name="Object 29"/>
          <p:cNvGraphicFramePr>
            <a:graphicFrameLocks noChangeAspect="1"/>
          </p:cNvGraphicFramePr>
          <p:nvPr/>
        </p:nvGraphicFramePr>
        <p:xfrm>
          <a:off x="3505200" y="4826000"/>
          <a:ext cx="17526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3" name="公式" r:id="rId5" imgW="698500" imgH="241300" progId="Equation.3">
                  <p:embed/>
                </p:oleObj>
              </mc:Choice>
              <mc:Fallback>
                <p:oleObj name="公式" r:id="rId5" imgW="698500" imgH="241300" progId="Equation.3">
                  <p:embed/>
                  <p:pic>
                    <p:nvPicPr>
                      <p:cNvPr id="4918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26000"/>
                        <a:ext cx="17526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2" name="Object 30"/>
          <p:cNvGraphicFramePr>
            <a:graphicFrameLocks noChangeAspect="1"/>
          </p:cNvGraphicFramePr>
          <p:nvPr/>
        </p:nvGraphicFramePr>
        <p:xfrm>
          <a:off x="4800600" y="2922588"/>
          <a:ext cx="189865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4" name="公式" r:id="rId7" imgW="704684" imgH="219178" progId="Equation.3">
                  <p:embed/>
                </p:oleObj>
              </mc:Choice>
              <mc:Fallback>
                <p:oleObj name="公式" r:id="rId7" imgW="704684" imgH="219178" progId="Equation.3">
                  <p:embed/>
                  <p:pic>
                    <p:nvPicPr>
                      <p:cNvPr id="4918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922588"/>
                        <a:ext cx="189865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CC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3" name="Object 31"/>
          <p:cNvGraphicFramePr>
            <a:graphicFrameLocks noChangeAspect="1"/>
          </p:cNvGraphicFramePr>
          <p:nvPr/>
        </p:nvGraphicFramePr>
        <p:xfrm>
          <a:off x="7059613" y="3048000"/>
          <a:ext cx="506412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5" name="公式" r:id="rId9" imgW="152226" imgH="209447" progId="Equation.3">
                  <p:embed/>
                </p:oleObj>
              </mc:Choice>
              <mc:Fallback>
                <p:oleObj name="公式" r:id="rId9" imgW="152226" imgH="209447" progId="Equation.3">
                  <p:embed/>
                  <p:pic>
                    <p:nvPicPr>
                      <p:cNvPr id="4918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9613" y="3048000"/>
                        <a:ext cx="506412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4" name="Object 32"/>
          <p:cNvGraphicFramePr>
            <a:graphicFrameLocks noChangeAspect="1"/>
          </p:cNvGraphicFramePr>
          <p:nvPr/>
        </p:nvGraphicFramePr>
        <p:xfrm>
          <a:off x="8586788" y="4038600"/>
          <a:ext cx="519112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6" name="公式" r:id="rId11" imgW="152226" imgH="228446" progId="Equation.3">
                  <p:embed/>
                </p:oleObj>
              </mc:Choice>
              <mc:Fallback>
                <p:oleObj name="公式" r:id="rId11" imgW="152226" imgH="228446" progId="Equation.3">
                  <p:embed/>
                  <p:pic>
                    <p:nvPicPr>
                      <p:cNvPr id="4918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6788" y="4038600"/>
                        <a:ext cx="519112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5" name="Object 33"/>
          <p:cNvGraphicFramePr>
            <a:graphicFrameLocks noChangeAspect="1"/>
          </p:cNvGraphicFramePr>
          <p:nvPr/>
        </p:nvGraphicFramePr>
        <p:xfrm>
          <a:off x="8437563" y="4930775"/>
          <a:ext cx="52705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7" name="公式" r:id="rId13" imgW="152226" imgH="209447" progId="Equation.3">
                  <p:embed/>
                </p:oleObj>
              </mc:Choice>
              <mc:Fallback>
                <p:oleObj name="公式" r:id="rId13" imgW="152226" imgH="209447" progId="Equation.3">
                  <p:embed/>
                  <p:pic>
                    <p:nvPicPr>
                      <p:cNvPr id="4918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7563" y="4930775"/>
                        <a:ext cx="52705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618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33A88C-0D62-4200-87DF-A9C103C508A6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1639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23838" y="1371600"/>
            <a:ext cx="4271962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800" smtClean="0"/>
              <a:t>因为</a:t>
            </a:r>
          </a:p>
          <a:p>
            <a:pPr marL="0" indent="0" eaLnBrk="1" hangingPunct="1">
              <a:buFontTx/>
              <a:buNone/>
            </a:pPr>
            <a:endParaRPr lang="zh-CN" altLang="en-US" sz="2800" smtClean="0">
              <a:latin typeface="Dutch766 BT"/>
            </a:endParaRPr>
          </a:p>
          <a:p>
            <a:pPr marL="0" indent="0" eaLnBrk="1" hangingPunct="1">
              <a:buFontTx/>
              <a:buNone/>
            </a:pPr>
            <a:endParaRPr lang="zh-CN" altLang="en-US" sz="2800" smtClean="0">
              <a:latin typeface="Dutch766 BT"/>
            </a:endParaRPr>
          </a:p>
          <a:p>
            <a:pPr marL="0" indent="0" eaLnBrk="1" hangingPunct="1">
              <a:buFontTx/>
              <a:buNone/>
            </a:pPr>
            <a:endParaRPr lang="zh-CN" altLang="en-US" sz="2800" smtClean="0">
              <a:latin typeface="Dutch766 BT"/>
            </a:endParaRPr>
          </a:p>
          <a:p>
            <a:pPr marL="0" indent="0" eaLnBrk="1" hangingPunct="1">
              <a:buFontTx/>
              <a:buNone/>
            </a:pPr>
            <a:endParaRPr lang="zh-CN" altLang="en-US" sz="2800" smtClean="0">
              <a:latin typeface="Dutch766 BT"/>
            </a:endParaRPr>
          </a:p>
          <a:p>
            <a:pPr marL="0" indent="0" eaLnBrk="1" hangingPunct="1">
              <a:buFontTx/>
              <a:buNone/>
            </a:pPr>
            <a:endParaRPr lang="zh-CN" altLang="en-US" sz="2800" smtClean="0">
              <a:latin typeface="Dutch766 BT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800" smtClean="0">
                <a:latin typeface="Dutch766 BT"/>
              </a:rPr>
              <a:t>对上式两边取微分，便可实现积分变量从</a:t>
            </a:r>
            <a:r>
              <a:rPr lang="en-US" altLang="zh-CN" sz="2800" i="1" smtClean="0"/>
              <a:t>z</a:t>
            </a:r>
            <a:r>
              <a:rPr lang="en-US" altLang="zh-CN" sz="2800" smtClean="0">
                <a:latin typeface="Dutch766 BT"/>
              </a:rPr>
              <a:t> </a:t>
            </a:r>
            <a:r>
              <a:rPr lang="zh-CN" altLang="en-US" sz="2800" smtClean="0">
                <a:latin typeface="Dutch766 BT"/>
              </a:rPr>
              <a:t>到</a:t>
            </a:r>
            <a:r>
              <a:rPr lang="en-US" altLang="zh-CN" sz="2800" i="1" smtClean="0">
                <a:latin typeface="Symbol" panose="05050102010706020507" pitchFamily="18" charset="2"/>
              </a:rPr>
              <a:t>q  </a:t>
            </a:r>
            <a:r>
              <a:rPr lang="zh-CN" altLang="en-US" sz="2800" smtClean="0">
                <a:latin typeface="Dutch766 BT"/>
              </a:rPr>
              <a:t>的变换：</a:t>
            </a:r>
            <a:endParaRPr lang="zh-CN" altLang="en-US" sz="2800" smtClean="0">
              <a:solidFill>
                <a:srgbClr val="FF3300"/>
              </a:solidFill>
              <a:latin typeface="Dutch766 BT"/>
            </a:endParaRPr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533400" y="1981200"/>
          <a:ext cx="373380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2" name="公式" r:id="rId3" imgW="1384300" imgH="431800" progId="Equation.3">
                  <p:embed/>
                </p:oleObj>
              </mc:Choice>
              <mc:Fallback>
                <p:oleObj name="公式" r:id="rId3" imgW="1384300" imgH="431800" progId="Equation.3">
                  <p:embed/>
                  <p:pic>
                    <p:nvPicPr>
                      <p:cNvPr id="1638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81200"/>
                        <a:ext cx="3733800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4"/>
          <p:cNvGraphicFramePr>
            <a:graphicFrameLocks noChangeAspect="1"/>
          </p:cNvGraphicFramePr>
          <p:nvPr/>
        </p:nvGraphicFramePr>
        <p:xfrm>
          <a:off x="381000" y="3581400"/>
          <a:ext cx="39211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3" name="公式" r:id="rId5" imgW="1612900" imgH="228600" progId="Equation.3">
                  <p:embed/>
                </p:oleObj>
              </mc:Choice>
              <mc:Fallback>
                <p:oleObj name="公式" r:id="rId5" imgW="1612900" imgH="228600" progId="Equation.3">
                  <p:embed/>
                  <p:pic>
                    <p:nvPicPr>
                      <p:cNvPr id="1638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81400"/>
                        <a:ext cx="392112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5"/>
          <p:cNvGraphicFramePr>
            <a:graphicFrameLocks noChangeAspect="1"/>
          </p:cNvGraphicFramePr>
          <p:nvPr/>
        </p:nvGraphicFramePr>
        <p:xfrm>
          <a:off x="1524000" y="5638800"/>
          <a:ext cx="22320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4" name="公式" r:id="rId7" imgW="875920" imgH="393529" progId="Equation.3">
                  <p:embed/>
                </p:oleObj>
              </mc:Choice>
              <mc:Fallback>
                <p:oleObj name="公式" r:id="rId7" imgW="875920" imgH="393529" progId="Equation.3">
                  <p:embed/>
                  <p:pic>
                    <p:nvPicPr>
                      <p:cNvPr id="1638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638800"/>
                        <a:ext cx="223202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6"/>
          <p:cNvGraphicFramePr>
            <a:graphicFrameLocks noChangeAspect="1"/>
          </p:cNvGraphicFramePr>
          <p:nvPr/>
        </p:nvGraphicFramePr>
        <p:xfrm>
          <a:off x="1066800" y="304800"/>
          <a:ext cx="71628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5" name="公式" r:id="rId9" imgW="2413000" imgH="393700" progId="Equation.3">
                  <p:embed/>
                </p:oleObj>
              </mc:Choice>
              <mc:Fallback>
                <p:oleObj name="公式" r:id="rId9" imgW="2413000" imgH="393700" progId="Equation.3">
                  <p:embed/>
                  <p:pic>
                    <p:nvPicPr>
                      <p:cNvPr id="5018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04800"/>
                        <a:ext cx="71628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CC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Line 35"/>
          <p:cNvSpPr>
            <a:spLocks noChangeShapeType="1"/>
          </p:cNvSpPr>
          <p:nvPr/>
        </p:nvSpPr>
        <p:spPr bwMode="auto">
          <a:xfrm>
            <a:off x="6783388" y="2133600"/>
            <a:ext cx="0" cy="449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5" name="Line 36"/>
          <p:cNvSpPr>
            <a:spLocks noChangeShapeType="1"/>
          </p:cNvSpPr>
          <p:nvPr/>
        </p:nvSpPr>
        <p:spPr bwMode="auto">
          <a:xfrm flipV="1">
            <a:off x="6783388" y="3581400"/>
            <a:ext cx="0" cy="4572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6" name="Line 37"/>
          <p:cNvSpPr>
            <a:spLocks noChangeShapeType="1"/>
          </p:cNvSpPr>
          <p:nvPr/>
        </p:nvSpPr>
        <p:spPr bwMode="auto">
          <a:xfrm>
            <a:off x="6859588" y="4876800"/>
            <a:ext cx="1371600" cy="533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7" name="Oval 38"/>
          <p:cNvSpPr>
            <a:spLocks noChangeArrowheads="1"/>
          </p:cNvSpPr>
          <p:nvPr/>
        </p:nvSpPr>
        <p:spPr bwMode="auto">
          <a:xfrm>
            <a:off x="5335588" y="4191000"/>
            <a:ext cx="3124200" cy="14478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0188" name="Line 39"/>
          <p:cNvSpPr>
            <a:spLocks noChangeShapeType="1"/>
          </p:cNvSpPr>
          <p:nvPr/>
        </p:nvSpPr>
        <p:spPr bwMode="auto">
          <a:xfrm flipV="1">
            <a:off x="8050213" y="5105400"/>
            <a:ext cx="533400" cy="3048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9" name="Rectangle 40"/>
          <p:cNvSpPr>
            <a:spLocks noChangeArrowheads="1"/>
          </p:cNvSpPr>
          <p:nvPr/>
        </p:nvSpPr>
        <p:spPr bwMode="auto">
          <a:xfrm>
            <a:off x="7850188" y="5416550"/>
            <a:ext cx="420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Dutch766 BT"/>
              </a:rPr>
              <a:t>P</a:t>
            </a:r>
          </a:p>
        </p:txBody>
      </p:sp>
      <p:sp>
        <p:nvSpPr>
          <p:cNvPr id="50190" name="Rectangle 41"/>
          <p:cNvSpPr>
            <a:spLocks noChangeArrowheads="1"/>
          </p:cNvSpPr>
          <p:nvPr/>
        </p:nvSpPr>
        <p:spPr bwMode="auto">
          <a:xfrm>
            <a:off x="6402388" y="45481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/>
              <a:t>o</a:t>
            </a:r>
          </a:p>
        </p:txBody>
      </p:sp>
      <p:sp>
        <p:nvSpPr>
          <p:cNvPr id="50191" name="Rectangle 42"/>
          <p:cNvSpPr>
            <a:spLocks noChangeArrowheads="1"/>
          </p:cNvSpPr>
          <p:nvPr/>
        </p:nvSpPr>
        <p:spPr bwMode="auto">
          <a:xfrm>
            <a:off x="7088188" y="4929188"/>
            <a:ext cx="4429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/>
              <a:t>r</a:t>
            </a:r>
            <a:r>
              <a:rPr kumimoji="1" lang="en-US" altLang="zh-CN" sz="2800" baseline="-25000"/>
              <a:t>0</a:t>
            </a:r>
          </a:p>
        </p:txBody>
      </p:sp>
      <p:sp>
        <p:nvSpPr>
          <p:cNvPr id="50192" name="Rectangle 43"/>
          <p:cNvSpPr>
            <a:spLocks noChangeArrowheads="1"/>
          </p:cNvSpPr>
          <p:nvPr/>
        </p:nvSpPr>
        <p:spPr bwMode="auto">
          <a:xfrm>
            <a:off x="7545388" y="4395788"/>
            <a:ext cx="322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/>
              <a:t>r</a:t>
            </a:r>
          </a:p>
        </p:txBody>
      </p:sp>
      <p:sp>
        <p:nvSpPr>
          <p:cNvPr id="50193" name="Rectangle 44"/>
          <p:cNvSpPr>
            <a:spLocks noChangeArrowheads="1"/>
          </p:cNvSpPr>
          <p:nvPr/>
        </p:nvSpPr>
        <p:spPr bwMode="auto">
          <a:xfrm>
            <a:off x="6478588" y="4014788"/>
            <a:ext cx="322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/>
              <a:t>z</a:t>
            </a:r>
          </a:p>
        </p:txBody>
      </p:sp>
      <p:sp>
        <p:nvSpPr>
          <p:cNvPr id="50194" name="Freeform 45"/>
          <p:cNvSpPr>
            <a:spLocks/>
          </p:cNvSpPr>
          <p:nvPr/>
        </p:nvSpPr>
        <p:spPr bwMode="auto">
          <a:xfrm>
            <a:off x="6796088" y="3475038"/>
            <a:ext cx="185737" cy="563562"/>
          </a:xfrm>
          <a:custGeom>
            <a:avLst/>
            <a:gdLst>
              <a:gd name="T0" fmla="*/ 0 w 117"/>
              <a:gd name="T1" fmla="*/ 2147483646 h 355"/>
              <a:gd name="T2" fmla="*/ 2147483646 w 117"/>
              <a:gd name="T3" fmla="*/ 2147483646 h 355"/>
              <a:gd name="T4" fmla="*/ 2147483646 w 117"/>
              <a:gd name="T5" fmla="*/ 2147483646 h 355"/>
              <a:gd name="T6" fmla="*/ 2147483646 w 117"/>
              <a:gd name="T7" fmla="*/ 2147483646 h 355"/>
              <a:gd name="T8" fmla="*/ 2147483646 w 117"/>
              <a:gd name="T9" fmla="*/ 2147483646 h 355"/>
              <a:gd name="T10" fmla="*/ 2147483646 w 117"/>
              <a:gd name="T11" fmla="*/ 2147483646 h 3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7"/>
              <a:gd name="T19" fmla="*/ 0 h 355"/>
              <a:gd name="T20" fmla="*/ 117 w 117"/>
              <a:gd name="T21" fmla="*/ 355 h 3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7" h="355">
                <a:moveTo>
                  <a:pt x="0" y="11"/>
                </a:moveTo>
                <a:cubicBezTo>
                  <a:pt x="8" y="8"/>
                  <a:pt x="16" y="0"/>
                  <a:pt x="24" y="3"/>
                </a:cubicBezTo>
                <a:cubicBezTo>
                  <a:pt x="42" y="9"/>
                  <a:pt x="72" y="35"/>
                  <a:pt x="72" y="35"/>
                </a:cubicBezTo>
                <a:cubicBezTo>
                  <a:pt x="81" y="63"/>
                  <a:pt x="91" y="91"/>
                  <a:pt x="96" y="107"/>
                </a:cubicBezTo>
                <a:cubicBezTo>
                  <a:pt x="101" y="123"/>
                  <a:pt x="112" y="155"/>
                  <a:pt x="112" y="155"/>
                </a:cubicBezTo>
                <a:cubicBezTo>
                  <a:pt x="111" y="172"/>
                  <a:pt x="117" y="318"/>
                  <a:pt x="80" y="355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5" name="Rectangle 46"/>
          <p:cNvSpPr>
            <a:spLocks noChangeArrowheads="1"/>
          </p:cNvSpPr>
          <p:nvPr/>
        </p:nvSpPr>
        <p:spPr bwMode="auto">
          <a:xfrm>
            <a:off x="6935788" y="3429000"/>
            <a:ext cx="30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50196" name="Line 47"/>
          <p:cNvSpPr>
            <a:spLocks noChangeShapeType="1"/>
          </p:cNvSpPr>
          <p:nvPr/>
        </p:nvSpPr>
        <p:spPr bwMode="auto">
          <a:xfrm>
            <a:off x="8050213" y="5334000"/>
            <a:ext cx="457200" cy="4572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7" name="Rectangle 48"/>
          <p:cNvSpPr>
            <a:spLocks noChangeArrowheads="1"/>
          </p:cNvSpPr>
          <p:nvPr/>
        </p:nvSpPr>
        <p:spPr bwMode="auto">
          <a:xfrm>
            <a:off x="6097588" y="5811838"/>
            <a:ext cx="53975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i="1"/>
              <a:t>a  </a:t>
            </a:r>
          </a:p>
        </p:txBody>
      </p:sp>
      <p:sp>
        <p:nvSpPr>
          <p:cNvPr id="50198" name="Rectangle 49"/>
          <p:cNvSpPr>
            <a:spLocks noChangeArrowheads="1"/>
          </p:cNvSpPr>
          <p:nvPr/>
        </p:nvSpPr>
        <p:spPr bwMode="auto">
          <a:xfrm>
            <a:off x="6173788" y="1925638"/>
            <a:ext cx="45085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en-US" sz="2800" i="1"/>
              <a:t> </a:t>
            </a:r>
            <a:r>
              <a:rPr kumimoji="1" lang="en-US" altLang="zh-CN" sz="2800" i="1"/>
              <a:t>b</a:t>
            </a:r>
          </a:p>
        </p:txBody>
      </p:sp>
      <p:sp>
        <p:nvSpPr>
          <p:cNvPr id="50199" name="Line 50"/>
          <p:cNvSpPr>
            <a:spLocks noChangeShapeType="1"/>
          </p:cNvSpPr>
          <p:nvPr/>
        </p:nvSpPr>
        <p:spPr bwMode="auto">
          <a:xfrm flipH="1">
            <a:off x="6831013" y="5410200"/>
            <a:ext cx="1219200" cy="1066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0" name="Line 51"/>
          <p:cNvSpPr>
            <a:spLocks noChangeShapeType="1"/>
          </p:cNvSpPr>
          <p:nvPr/>
        </p:nvSpPr>
        <p:spPr bwMode="auto">
          <a:xfrm>
            <a:off x="6754813" y="2438400"/>
            <a:ext cx="1371600" cy="2895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1" name="Freeform 52"/>
          <p:cNvSpPr>
            <a:spLocks/>
          </p:cNvSpPr>
          <p:nvPr/>
        </p:nvSpPr>
        <p:spPr bwMode="auto">
          <a:xfrm>
            <a:off x="6808788" y="2255838"/>
            <a:ext cx="150812" cy="385762"/>
          </a:xfrm>
          <a:custGeom>
            <a:avLst/>
            <a:gdLst>
              <a:gd name="T0" fmla="*/ 0 w 95"/>
              <a:gd name="T1" fmla="*/ 2147483646 h 243"/>
              <a:gd name="T2" fmla="*/ 2147483646 w 95"/>
              <a:gd name="T3" fmla="*/ 2147483646 h 243"/>
              <a:gd name="T4" fmla="*/ 2147483646 w 95"/>
              <a:gd name="T5" fmla="*/ 2147483646 h 243"/>
              <a:gd name="T6" fmla="*/ 0 60000 65536"/>
              <a:gd name="T7" fmla="*/ 0 60000 65536"/>
              <a:gd name="T8" fmla="*/ 0 60000 65536"/>
              <a:gd name="T9" fmla="*/ 0 w 95"/>
              <a:gd name="T10" fmla="*/ 0 h 243"/>
              <a:gd name="T11" fmla="*/ 95 w 95"/>
              <a:gd name="T12" fmla="*/ 243 h 2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5" h="243">
                <a:moveTo>
                  <a:pt x="0" y="19"/>
                </a:moveTo>
                <a:cubicBezTo>
                  <a:pt x="58" y="0"/>
                  <a:pt x="72" y="43"/>
                  <a:pt x="88" y="91"/>
                </a:cubicBezTo>
                <a:cubicBezTo>
                  <a:pt x="85" y="129"/>
                  <a:pt x="95" y="219"/>
                  <a:pt x="48" y="24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2" name="Freeform 53"/>
          <p:cNvSpPr>
            <a:spLocks/>
          </p:cNvSpPr>
          <p:nvPr/>
        </p:nvSpPr>
        <p:spPr bwMode="auto">
          <a:xfrm>
            <a:off x="6796088" y="6127750"/>
            <a:ext cx="206375" cy="209550"/>
          </a:xfrm>
          <a:custGeom>
            <a:avLst/>
            <a:gdLst>
              <a:gd name="T0" fmla="*/ 0 w 130"/>
              <a:gd name="T1" fmla="*/ 2147483646 h 132"/>
              <a:gd name="T2" fmla="*/ 2147483646 w 130"/>
              <a:gd name="T3" fmla="*/ 2147483646 h 132"/>
              <a:gd name="T4" fmla="*/ 2147483646 w 130"/>
              <a:gd name="T5" fmla="*/ 2147483646 h 132"/>
              <a:gd name="T6" fmla="*/ 0 60000 65536"/>
              <a:gd name="T7" fmla="*/ 0 60000 65536"/>
              <a:gd name="T8" fmla="*/ 0 60000 65536"/>
              <a:gd name="T9" fmla="*/ 0 w 130"/>
              <a:gd name="T10" fmla="*/ 0 h 132"/>
              <a:gd name="T11" fmla="*/ 130 w 130"/>
              <a:gd name="T12" fmla="*/ 132 h 1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" h="132">
                <a:moveTo>
                  <a:pt x="0" y="28"/>
                </a:moveTo>
                <a:cubicBezTo>
                  <a:pt x="42" y="0"/>
                  <a:pt x="78" y="10"/>
                  <a:pt x="112" y="44"/>
                </a:cubicBezTo>
                <a:cubicBezTo>
                  <a:pt x="130" y="116"/>
                  <a:pt x="128" y="86"/>
                  <a:pt x="128" y="13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3" name="Rectangle 54"/>
          <p:cNvSpPr>
            <a:spLocks noChangeArrowheads="1"/>
          </p:cNvSpPr>
          <p:nvPr/>
        </p:nvSpPr>
        <p:spPr bwMode="auto">
          <a:xfrm>
            <a:off x="6934200" y="2139950"/>
            <a:ext cx="5334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Symbol" panose="05050102010706020507" pitchFamily="18" charset="2"/>
              </a:rPr>
              <a:t>q</a:t>
            </a:r>
            <a:r>
              <a:rPr kumimoji="1" lang="en-US" altLang="zh-CN" sz="2800" baseline="-25000">
                <a:latin typeface="Symbol" panose="05050102010706020507" pitchFamily="18" charset="2"/>
              </a:rPr>
              <a:t>2</a:t>
            </a:r>
            <a:endParaRPr kumimoji="1" lang="en-US" altLang="zh-CN" sz="2800" i="1" baseline="-25000">
              <a:latin typeface="Symbol" panose="05050102010706020507" pitchFamily="18" charset="2"/>
            </a:endParaRPr>
          </a:p>
        </p:txBody>
      </p:sp>
      <p:sp>
        <p:nvSpPr>
          <p:cNvPr id="50204" name="Rectangle 55"/>
          <p:cNvSpPr>
            <a:spLocks noChangeArrowheads="1"/>
          </p:cNvSpPr>
          <p:nvPr/>
        </p:nvSpPr>
        <p:spPr bwMode="auto">
          <a:xfrm>
            <a:off x="6705600" y="5575300"/>
            <a:ext cx="579438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Symbol" panose="05050102010706020507" pitchFamily="18" charset="2"/>
              </a:rPr>
              <a:t>q</a:t>
            </a:r>
            <a:r>
              <a:rPr kumimoji="1" lang="en-US" altLang="zh-CN" sz="2800" i="1" baseline="-25000">
                <a:latin typeface="Symbol" panose="05050102010706020507" pitchFamily="18" charset="2"/>
              </a:rPr>
              <a:t>1</a:t>
            </a:r>
            <a:r>
              <a:rPr kumimoji="1" lang="en-US" altLang="zh-CN" sz="2800">
                <a:latin typeface="Symbol" panose="05050102010706020507" pitchFamily="18" charset="2"/>
              </a:rPr>
              <a:t> </a:t>
            </a:r>
            <a:endParaRPr kumimoji="1" lang="en-US" altLang="zh-CN" sz="2800" i="1" baseline="-25000">
              <a:latin typeface="Symbol" panose="05050102010706020507" pitchFamily="18" charset="2"/>
            </a:endParaRPr>
          </a:p>
        </p:txBody>
      </p:sp>
      <p:sp>
        <p:nvSpPr>
          <p:cNvPr id="50205" name="Line 56"/>
          <p:cNvSpPr>
            <a:spLocks noChangeShapeType="1"/>
          </p:cNvSpPr>
          <p:nvPr/>
        </p:nvSpPr>
        <p:spPr bwMode="auto">
          <a:xfrm>
            <a:off x="6783388" y="3886200"/>
            <a:ext cx="13716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6" name="Line 57"/>
          <p:cNvSpPr>
            <a:spLocks noChangeShapeType="1"/>
          </p:cNvSpPr>
          <p:nvPr/>
        </p:nvSpPr>
        <p:spPr bwMode="auto">
          <a:xfrm>
            <a:off x="6831013" y="3962400"/>
            <a:ext cx="304800" cy="3810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207" name="Object 58"/>
          <p:cNvGraphicFramePr>
            <a:graphicFrameLocks noChangeAspect="1"/>
          </p:cNvGraphicFramePr>
          <p:nvPr/>
        </p:nvGraphicFramePr>
        <p:xfrm>
          <a:off x="4572000" y="3479800"/>
          <a:ext cx="212725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6" name="公式" r:id="rId11" imgW="704684" imgH="219178" progId="Equation.3">
                  <p:embed/>
                </p:oleObj>
              </mc:Choice>
              <mc:Fallback>
                <p:oleObj name="公式" r:id="rId11" imgW="704684" imgH="219178" progId="Equation.3">
                  <p:embed/>
                  <p:pic>
                    <p:nvPicPr>
                      <p:cNvPr id="50207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479800"/>
                        <a:ext cx="212725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CC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8" name="Object 59"/>
          <p:cNvGraphicFramePr>
            <a:graphicFrameLocks noChangeAspect="1"/>
          </p:cNvGraphicFramePr>
          <p:nvPr/>
        </p:nvGraphicFramePr>
        <p:xfrm>
          <a:off x="7059613" y="3773488"/>
          <a:ext cx="43338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7" name="公式" r:id="rId13" imgW="152226" imgH="209447" progId="Equation.3">
                  <p:embed/>
                </p:oleObj>
              </mc:Choice>
              <mc:Fallback>
                <p:oleObj name="公式" r:id="rId13" imgW="152226" imgH="209447" progId="Equation.3">
                  <p:embed/>
                  <p:pic>
                    <p:nvPicPr>
                      <p:cNvPr id="50208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9613" y="3773488"/>
                        <a:ext cx="433387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9" name="Object 60"/>
          <p:cNvGraphicFramePr>
            <a:graphicFrameLocks noChangeAspect="1"/>
          </p:cNvGraphicFramePr>
          <p:nvPr/>
        </p:nvGraphicFramePr>
        <p:xfrm>
          <a:off x="8639175" y="4800600"/>
          <a:ext cx="4286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8" name="公式" r:id="rId15" imgW="152226" imgH="228446" progId="Equation.3">
                  <p:embed/>
                </p:oleObj>
              </mc:Choice>
              <mc:Fallback>
                <p:oleObj name="公式" r:id="rId15" imgW="152226" imgH="228446" progId="Equation.3">
                  <p:embed/>
                  <p:pic>
                    <p:nvPicPr>
                      <p:cNvPr id="50209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9175" y="4800600"/>
                        <a:ext cx="4286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10" name="Object 61"/>
          <p:cNvGraphicFramePr>
            <a:graphicFrameLocks noChangeAspect="1"/>
          </p:cNvGraphicFramePr>
          <p:nvPr/>
        </p:nvGraphicFramePr>
        <p:xfrm>
          <a:off x="8437563" y="5561013"/>
          <a:ext cx="52705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9" name="公式" r:id="rId17" imgW="152226" imgH="209447" progId="Equation.3">
                  <p:embed/>
                </p:oleObj>
              </mc:Choice>
              <mc:Fallback>
                <p:oleObj name="公式" r:id="rId17" imgW="152226" imgH="209447" progId="Equation.3">
                  <p:embed/>
                  <p:pic>
                    <p:nvPicPr>
                      <p:cNvPr id="5021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7563" y="5561013"/>
                        <a:ext cx="52705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11" name="Rectangle 34"/>
          <p:cNvSpPr>
            <a:spLocks noChangeArrowheads="1"/>
          </p:cNvSpPr>
          <p:nvPr/>
        </p:nvSpPr>
        <p:spPr bwMode="auto">
          <a:xfrm>
            <a:off x="4495800" y="1828800"/>
            <a:ext cx="4648200" cy="4876800"/>
          </a:xfrm>
          <a:prstGeom prst="rect">
            <a:avLst/>
          </a:prstGeom>
          <a:noFill/>
          <a:ln w="12700" algn="ctr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04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>
            <a:spLocks noChangeArrowheads="1"/>
          </p:cNvSpPr>
          <p:nvPr/>
        </p:nvSpPr>
        <p:spPr bwMode="auto">
          <a:xfrm>
            <a:off x="4114800" y="5499100"/>
            <a:ext cx="2895600" cy="1066800"/>
          </a:xfrm>
          <a:prstGeom prst="roundRect">
            <a:avLst>
              <a:gd name="adj" fmla="val 16667"/>
            </a:avLst>
          </a:prstGeom>
          <a:solidFill>
            <a:srgbClr val="F3FBA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20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1B614A-E6B6-4268-9FEC-C06CE5CD9246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14400" y="152400"/>
            <a:ext cx="8229600" cy="381000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chemeClr val="tx1"/>
                </a:solidFill>
                <a:latin typeface="Dutch766 BT"/>
              </a:rPr>
              <a:t>于是我们有</a:t>
            </a:r>
          </a:p>
        </p:txBody>
      </p:sp>
      <p:sp>
        <p:nvSpPr>
          <p:cNvPr id="1741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1371600"/>
            <a:ext cx="6477000" cy="510540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endParaRPr lang="en-US" altLang="zh-CN" sz="2800" smtClean="0">
              <a:latin typeface="Dutch766 BT"/>
            </a:endParaRP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800" smtClean="0">
                <a:latin typeface="Dutch766 BT"/>
              </a:rPr>
              <a:t>                                               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800" smtClean="0">
                <a:latin typeface="Dutch766 BT"/>
              </a:rPr>
              <a:t>     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endParaRPr lang="en-US" altLang="zh-CN" sz="2800" smtClean="0">
              <a:latin typeface="Dutch766 BT"/>
            </a:endParaRP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800" smtClean="0">
                <a:latin typeface="Dutch766 BT"/>
              </a:rPr>
              <a:t>      </a:t>
            </a:r>
            <a:r>
              <a:rPr lang="zh-CN" altLang="en-US" sz="2800" smtClean="0">
                <a:latin typeface="Dutch766 BT"/>
              </a:rPr>
              <a:t>当直线电流的长度</a:t>
            </a:r>
            <a:r>
              <a:rPr lang="zh-CN" altLang="en-US" sz="2800" smtClean="0"/>
              <a:t>为</a:t>
            </a:r>
            <a:r>
              <a:rPr lang="zh-CN" altLang="en-US" sz="2800" smtClean="0">
                <a:latin typeface="Dutch766 BT"/>
              </a:rPr>
              <a:t>“</a:t>
            </a:r>
            <a:r>
              <a:rPr lang="zh-CN" altLang="en-US" sz="2800" smtClean="0">
                <a:solidFill>
                  <a:srgbClr val="A50021"/>
                </a:solidFill>
                <a:latin typeface="Dutch766 BT"/>
              </a:rPr>
              <a:t>无限长</a:t>
            </a:r>
            <a:r>
              <a:rPr lang="zh-CN" altLang="en-US" sz="2800" smtClean="0">
                <a:latin typeface="Dutch766 BT"/>
              </a:rPr>
              <a:t>”，即</a:t>
            </a:r>
            <a:r>
              <a:rPr lang="en-US" altLang="zh-CN" sz="2800" i="1" smtClean="0">
                <a:latin typeface="Symbol" panose="05050102010706020507" pitchFamily="18" charset="2"/>
              </a:rPr>
              <a:t>q</a:t>
            </a:r>
            <a:r>
              <a:rPr lang="en-US" altLang="zh-CN" sz="2800" baseline="-25000" smtClean="0">
                <a:latin typeface="Symbol" panose="05050102010706020507" pitchFamily="18" charset="2"/>
              </a:rPr>
              <a:t>1</a:t>
            </a:r>
            <a:r>
              <a:rPr lang="en-US" altLang="zh-CN" sz="2800" smtClean="0">
                <a:latin typeface="宋体" panose="02010600030101010101" pitchFamily="2" charset="-122"/>
              </a:rPr>
              <a:t>→0</a:t>
            </a:r>
            <a:r>
              <a:rPr lang="zh-CN" altLang="en-US" sz="2800" smtClean="0">
                <a:latin typeface="Dutch766 BT"/>
              </a:rPr>
              <a:t>，</a:t>
            </a:r>
            <a:r>
              <a:rPr lang="en-US" altLang="zh-CN" sz="2800" i="1" smtClean="0">
                <a:latin typeface="Symbol" panose="05050102010706020507" pitchFamily="18" charset="2"/>
              </a:rPr>
              <a:t>q</a:t>
            </a:r>
            <a:r>
              <a:rPr lang="en-US" altLang="zh-CN" sz="2800" baseline="-25000" smtClean="0">
                <a:latin typeface="Symbol" panose="05050102010706020507" pitchFamily="18" charset="2"/>
              </a:rPr>
              <a:t>2</a:t>
            </a:r>
            <a:r>
              <a:rPr lang="en-US" altLang="zh-CN" sz="2800" smtClean="0">
                <a:latin typeface="宋体" panose="02010600030101010101" pitchFamily="2" charset="-122"/>
              </a:rPr>
              <a:t>→</a:t>
            </a:r>
            <a:r>
              <a:rPr lang="en-US" altLang="zh-CN" sz="2800" i="1" smtClean="0">
                <a:latin typeface="Symbol" panose="05050102010706020507" pitchFamily="18" charset="2"/>
              </a:rPr>
              <a:t>p </a:t>
            </a:r>
            <a:r>
              <a:rPr lang="zh-CN" altLang="en-US" sz="2800" smtClean="0">
                <a:latin typeface="Dutch766 BT"/>
              </a:rPr>
              <a:t>时</a:t>
            </a:r>
            <a:r>
              <a:rPr lang="en-US" altLang="zh-CN" sz="2800" smtClean="0">
                <a:latin typeface="宋体" panose="02010600030101010101" pitchFamily="2" charset="-122"/>
              </a:rPr>
              <a:t>,</a:t>
            </a:r>
            <a:r>
              <a:rPr lang="en-US" altLang="zh-CN" sz="2800" smtClean="0">
                <a:latin typeface="Dutch766 BT"/>
              </a:rPr>
              <a:t> </a:t>
            </a:r>
            <a:r>
              <a:rPr lang="zh-CN" altLang="en-US" sz="2800" smtClean="0">
                <a:latin typeface="Dutch766 BT"/>
              </a:rPr>
              <a:t>离电流线为</a:t>
            </a:r>
            <a:r>
              <a:rPr lang="en-US" altLang="zh-CN" sz="2800" i="1" smtClean="0"/>
              <a:t>r</a:t>
            </a:r>
            <a:r>
              <a:rPr lang="en-US" altLang="zh-CN" sz="2800" baseline="-25000" smtClean="0"/>
              <a:t>0 </a:t>
            </a:r>
            <a:r>
              <a:rPr lang="zh-CN" altLang="en-US" sz="2800" smtClean="0">
                <a:latin typeface="Dutch766 BT"/>
              </a:rPr>
              <a:t>的任一点处，磁感应强度为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>
                <a:latin typeface="Dutch766 BT"/>
              </a:rPr>
              <a:t>                                                       </a:t>
            </a:r>
            <a:endParaRPr lang="zh-CN" altLang="en-US" sz="2800" smtClean="0">
              <a:latin typeface="宋体" panose="02010600030101010101" pitchFamily="2" charset="-122"/>
            </a:endParaRPr>
          </a:p>
        </p:txBody>
      </p:sp>
      <p:sp>
        <p:nvSpPr>
          <p:cNvPr id="51206" name="Oval 4"/>
          <p:cNvSpPr>
            <a:spLocks noChangeArrowheads="1"/>
          </p:cNvSpPr>
          <p:nvPr/>
        </p:nvSpPr>
        <p:spPr bwMode="auto">
          <a:xfrm>
            <a:off x="6553200" y="2209800"/>
            <a:ext cx="2133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207" name="Line 5"/>
          <p:cNvSpPr>
            <a:spLocks noChangeShapeType="1"/>
          </p:cNvSpPr>
          <p:nvPr/>
        </p:nvSpPr>
        <p:spPr bwMode="auto">
          <a:xfrm>
            <a:off x="7543800" y="914400"/>
            <a:ext cx="0" cy="31242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8" name="Line 6"/>
          <p:cNvSpPr>
            <a:spLocks noChangeShapeType="1"/>
          </p:cNvSpPr>
          <p:nvPr/>
        </p:nvSpPr>
        <p:spPr bwMode="auto">
          <a:xfrm flipH="1">
            <a:off x="7543800" y="2971800"/>
            <a:ext cx="914400" cy="106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9" name="Line 7"/>
          <p:cNvSpPr>
            <a:spLocks noChangeShapeType="1"/>
          </p:cNvSpPr>
          <p:nvPr/>
        </p:nvSpPr>
        <p:spPr bwMode="auto">
          <a:xfrm>
            <a:off x="7543800" y="914400"/>
            <a:ext cx="914400" cy="2057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0" name="Rectangle 8"/>
          <p:cNvSpPr>
            <a:spLocks noChangeArrowheads="1"/>
          </p:cNvSpPr>
          <p:nvPr/>
        </p:nvSpPr>
        <p:spPr bwMode="auto">
          <a:xfrm>
            <a:off x="6934200" y="661988"/>
            <a:ext cx="450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/>
              <a:t>b</a:t>
            </a:r>
            <a:r>
              <a:rPr lang="en-US" altLang="zh-CN" sz="2800"/>
              <a:t> </a:t>
            </a:r>
          </a:p>
        </p:txBody>
      </p:sp>
      <p:sp>
        <p:nvSpPr>
          <p:cNvPr id="51211" name="Rectangle 9"/>
          <p:cNvSpPr>
            <a:spLocks noChangeArrowheads="1"/>
          </p:cNvSpPr>
          <p:nvPr/>
        </p:nvSpPr>
        <p:spPr bwMode="auto">
          <a:xfrm>
            <a:off x="7010400" y="37861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/>
              <a:t>a</a:t>
            </a:r>
            <a:endParaRPr lang="en-US" altLang="zh-CN" sz="2800"/>
          </a:p>
        </p:txBody>
      </p:sp>
      <p:sp>
        <p:nvSpPr>
          <p:cNvPr id="51212" name="Line 10"/>
          <p:cNvSpPr>
            <a:spLocks noChangeShapeType="1"/>
          </p:cNvSpPr>
          <p:nvPr/>
        </p:nvSpPr>
        <p:spPr bwMode="auto">
          <a:xfrm>
            <a:off x="7543800" y="4038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3" name="Line 11"/>
          <p:cNvSpPr>
            <a:spLocks noChangeShapeType="1"/>
          </p:cNvSpPr>
          <p:nvPr/>
        </p:nvSpPr>
        <p:spPr bwMode="auto">
          <a:xfrm flipV="1">
            <a:off x="7543800" y="533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4" name="Line 12"/>
          <p:cNvSpPr>
            <a:spLocks noChangeShapeType="1"/>
          </p:cNvSpPr>
          <p:nvPr/>
        </p:nvSpPr>
        <p:spPr bwMode="auto">
          <a:xfrm>
            <a:off x="7543800" y="1828800"/>
            <a:ext cx="8382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5" name="Line 13"/>
          <p:cNvSpPr>
            <a:spLocks noChangeShapeType="1"/>
          </p:cNvSpPr>
          <p:nvPr/>
        </p:nvSpPr>
        <p:spPr bwMode="auto">
          <a:xfrm>
            <a:off x="7543800" y="2667000"/>
            <a:ext cx="838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6" name="Freeform 14"/>
          <p:cNvSpPr>
            <a:spLocks/>
          </p:cNvSpPr>
          <p:nvPr/>
        </p:nvSpPr>
        <p:spPr bwMode="auto">
          <a:xfrm>
            <a:off x="7543800" y="1524000"/>
            <a:ext cx="185738" cy="563563"/>
          </a:xfrm>
          <a:custGeom>
            <a:avLst/>
            <a:gdLst>
              <a:gd name="T0" fmla="*/ 0 w 117"/>
              <a:gd name="T1" fmla="*/ 2147483646 h 355"/>
              <a:gd name="T2" fmla="*/ 2147483646 w 117"/>
              <a:gd name="T3" fmla="*/ 2147483646 h 355"/>
              <a:gd name="T4" fmla="*/ 2147483646 w 117"/>
              <a:gd name="T5" fmla="*/ 2147483646 h 355"/>
              <a:gd name="T6" fmla="*/ 2147483646 w 117"/>
              <a:gd name="T7" fmla="*/ 2147483646 h 355"/>
              <a:gd name="T8" fmla="*/ 2147483646 w 117"/>
              <a:gd name="T9" fmla="*/ 2147483646 h 355"/>
              <a:gd name="T10" fmla="*/ 2147483646 w 117"/>
              <a:gd name="T11" fmla="*/ 2147483646 h 3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7"/>
              <a:gd name="T19" fmla="*/ 0 h 355"/>
              <a:gd name="T20" fmla="*/ 117 w 117"/>
              <a:gd name="T21" fmla="*/ 355 h 3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7" h="355">
                <a:moveTo>
                  <a:pt x="0" y="11"/>
                </a:moveTo>
                <a:cubicBezTo>
                  <a:pt x="8" y="8"/>
                  <a:pt x="16" y="0"/>
                  <a:pt x="24" y="3"/>
                </a:cubicBezTo>
                <a:cubicBezTo>
                  <a:pt x="42" y="9"/>
                  <a:pt x="72" y="35"/>
                  <a:pt x="72" y="35"/>
                </a:cubicBezTo>
                <a:cubicBezTo>
                  <a:pt x="81" y="63"/>
                  <a:pt x="91" y="91"/>
                  <a:pt x="96" y="107"/>
                </a:cubicBezTo>
                <a:cubicBezTo>
                  <a:pt x="101" y="123"/>
                  <a:pt x="112" y="155"/>
                  <a:pt x="112" y="155"/>
                </a:cubicBezTo>
                <a:cubicBezTo>
                  <a:pt x="111" y="172"/>
                  <a:pt x="117" y="318"/>
                  <a:pt x="80" y="355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7" name="Freeform 15"/>
          <p:cNvSpPr>
            <a:spLocks/>
          </p:cNvSpPr>
          <p:nvPr/>
        </p:nvSpPr>
        <p:spPr bwMode="auto">
          <a:xfrm>
            <a:off x="7543800" y="685800"/>
            <a:ext cx="185738" cy="563563"/>
          </a:xfrm>
          <a:custGeom>
            <a:avLst/>
            <a:gdLst>
              <a:gd name="T0" fmla="*/ 0 w 117"/>
              <a:gd name="T1" fmla="*/ 2147483646 h 355"/>
              <a:gd name="T2" fmla="*/ 2147483646 w 117"/>
              <a:gd name="T3" fmla="*/ 2147483646 h 355"/>
              <a:gd name="T4" fmla="*/ 2147483646 w 117"/>
              <a:gd name="T5" fmla="*/ 2147483646 h 355"/>
              <a:gd name="T6" fmla="*/ 2147483646 w 117"/>
              <a:gd name="T7" fmla="*/ 2147483646 h 355"/>
              <a:gd name="T8" fmla="*/ 2147483646 w 117"/>
              <a:gd name="T9" fmla="*/ 2147483646 h 355"/>
              <a:gd name="T10" fmla="*/ 2147483646 w 117"/>
              <a:gd name="T11" fmla="*/ 2147483646 h 3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7"/>
              <a:gd name="T19" fmla="*/ 0 h 355"/>
              <a:gd name="T20" fmla="*/ 117 w 117"/>
              <a:gd name="T21" fmla="*/ 355 h 3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7" h="355">
                <a:moveTo>
                  <a:pt x="0" y="11"/>
                </a:moveTo>
                <a:cubicBezTo>
                  <a:pt x="8" y="8"/>
                  <a:pt x="16" y="0"/>
                  <a:pt x="24" y="3"/>
                </a:cubicBezTo>
                <a:cubicBezTo>
                  <a:pt x="42" y="9"/>
                  <a:pt x="72" y="35"/>
                  <a:pt x="72" y="35"/>
                </a:cubicBezTo>
                <a:cubicBezTo>
                  <a:pt x="81" y="63"/>
                  <a:pt x="91" y="91"/>
                  <a:pt x="96" y="107"/>
                </a:cubicBezTo>
                <a:cubicBezTo>
                  <a:pt x="101" y="123"/>
                  <a:pt x="112" y="155"/>
                  <a:pt x="112" y="155"/>
                </a:cubicBezTo>
                <a:cubicBezTo>
                  <a:pt x="111" y="172"/>
                  <a:pt x="117" y="318"/>
                  <a:pt x="80" y="355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8" name="Freeform 16"/>
          <p:cNvSpPr>
            <a:spLocks/>
          </p:cNvSpPr>
          <p:nvPr/>
        </p:nvSpPr>
        <p:spPr bwMode="auto">
          <a:xfrm>
            <a:off x="7543800" y="3581400"/>
            <a:ext cx="185738" cy="334963"/>
          </a:xfrm>
          <a:custGeom>
            <a:avLst/>
            <a:gdLst>
              <a:gd name="T0" fmla="*/ 0 w 117"/>
              <a:gd name="T1" fmla="*/ 2147483646 h 355"/>
              <a:gd name="T2" fmla="*/ 2147483646 w 117"/>
              <a:gd name="T3" fmla="*/ 2147483646 h 355"/>
              <a:gd name="T4" fmla="*/ 2147483646 w 117"/>
              <a:gd name="T5" fmla="*/ 2147483646 h 355"/>
              <a:gd name="T6" fmla="*/ 2147483646 w 117"/>
              <a:gd name="T7" fmla="*/ 2147483646 h 355"/>
              <a:gd name="T8" fmla="*/ 2147483646 w 117"/>
              <a:gd name="T9" fmla="*/ 2147483646 h 355"/>
              <a:gd name="T10" fmla="*/ 2147483646 w 117"/>
              <a:gd name="T11" fmla="*/ 2147483646 h 3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7"/>
              <a:gd name="T19" fmla="*/ 0 h 355"/>
              <a:gd name="T20" fmla="*/ 117 w 117"/>
              <a:gd name="T21" fmla="*/ 355 h 3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7" h="355">
                <a:moveTo>
                  <a:pt x="0" y="11"/>
                </a:moveTo>
                <a:cubicBezTo>
                  <a:pt x="8" y="8"/>
                  <a:pt x="16" y="0"/>
                  <a:pt x="24" y="3"/>
                </a:cubicBezTo>
                <a:cubicBezTo>
                  <a:pt x="42" y="9"/>
                  <a:pt x="72" y="35"/>
                  <a:pt x="72" y="35"/>
                </a:cubicBezTo>
                <a:cubicBezTo>
                  <a:pt x="81" y="63"/>
                  <a:pt x="91" y="91"/>
                  <a:pt x="96" y="107"/>
                </a:cubicBezTo>
                <a:cubicBezTo>
                  <a:pt x="101" y="123"/>
                  <a:pt x="112" y="155"/>
                  <a:pt x="112" y="155"/>
                </a:cubicBezTo>
                <a:cubicBezTo>
                  <a:pt x="111" y="172"/>
                  <a:pt x="117" y="318"/>
                  <a:pt x="80" y="355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9" name="Rectangle 17"/>
          <p:cNvSpPr>
            <a:spLocks noChangeArrowheads="1"/>
          </p:cNvSpPr>
          <p:nvPr/>
        </p:nvSpPr>
        <p:spPr bwMode="auto">
          <a:xfrm>
            <a:off x="7620000" y="1576388"/>
            <a:ext cx="369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51220" name="Rectangle 18"/>
          <p:cNvSpPr>
            <a:spLocks noChangeArrowheads="1"/>
          </p:cNvSpPr>
          <p:nvPr/>
        </p:nvSpPr>
        <p:spPr bwMode="auto">
          <a:xfrm>
            <a:off x="7467600" y="31242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latin typeface="Symbol" panose="05050102010706020507" pitchFamily="18" charset="2"/>
              </a:rPr>
              <a:t>q</a:t>
            </a:r>
            <a:r>
              <a:rPr lang="en-US" altLang="zh-CN" sz="2800" baseline="-25000">
                <a:latin typeface="Symbol" panose="05050102010706020507" pitchFamily="18" charset="2"/>
              </a:rPr>
              <a:t>1</a:t>
            </a:r>
          </a:p>
        </p:txBody>
      </p:sp>
      <p:sp>
        <p:nvSpPr>
          <p:cNvPr id="51221" name="Rectangle 19"/>
          <p:cNvSpPr>
            <a:spLocks noChangeArrowheads="1"/>
          </p:cNvSpPr>
          <p:nvPr/>
        </p:nvSpPr>
        <p:spPr bwMode="auto">
          <a:xfrm>
            <a:off x="7696200" y="6858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latin typeface="Symbol" panose="05050102010706020507" pitchFamily="18" charset="2"/>
              </a:rPr>
              <a:t>q</a:t>
            </a:r>
            <a:r>
              <a:rPr lang="en-US" altLang="zh-CN" sz="2800" baseline="-25000">
                <a:latin typeface="Symbol" panose="05050102010706020507" pitchFamily="18" charset="2"/>
              </a:rPr>
              <a:t>2</a:t>
            </a:r>
          </a:p>
        </p:txBody>
      </p:sp>
      <p:sp>
        <p:nvSpPr>
          <p:cNvPr id="51222" name="Rectangle 20"/>
          <p:cNvSpPr>
            <a:spLocks noChangeArrowheads="1"/>
          </p:cNvSpPr>
          <p:nvPr/>
        </p:nvSpPr>
        <p:spPr bwMode="auto">
          <a:xfrm>
            <a:off x="7620000" y="2566988"/>
            <a:ext cx="44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/>
              <a:t>r</a:t>
            </a:r>
            <a:r>
              <a:rPr lang="en-US" altLang="zh-CN" sz="2800" baseline="-25000"/>
              <a:t>0</a:t>
            </a:r>
          </a:p>
        </p:txBody>
      </p:sp>
      <p:sp>
        <p:nvSpPr>
          <p:cNvPr id="51223" name="Rectangle 21"/>
          <p:cNvSpPr>
            <a:spLocks noChangeArrowheads="1"/>
          </p:cNvSpPr>
          <p:nvPr/>
        </p:nvSpPr>
        <p:spPr bwMode="auto">
          <a:xfrm>
            <a:off x="8382000" y="2949575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Dutch766 BT"/>
              </a:rPr>
              <a:t>P</a:t>
            </a:r>
          </a:p>
        </p:txBody>
      </p:sp>
      <p:sp>
        <p:nvSpPr>
          <p:cNvPr id="51224" name="Line 22"/>
          <p:cNvSpPr>
            <a:spLocks noChangeShapeType="1"/>
          </p:cNvSpPr>
          <p:nvPr/>
        </p:nvSpPr>
        <p:spPr bwMode="auto">
          <a:xfrm flipV="1">
            <a:off x="8229600" y="2895600"/>
            <a:ext cx="3810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225" name="Object 23"/>
          <p:cNvGraphicFramePr>
            <a:graphicFrameLocks noChangeAspect="1"/>
          </p:cNvGraphicFramePr>
          <p:nvPr/>
        </p:nvGraphicFramePr>
        <p:xfrm>
          <a:off x="1295400" y="685800"/>
          <a:ext cx="33528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4" name="公式" r:id="rId3" imgW="1511300" imgH="431800" progId="Equation.3">
                  <p:embed/>
                </p:oleObj>
              </mc:Choice>
              <mc:Fallback>
                <p:oleObj name="公式" r:id="rId3" imgW="1511300" imgH="431800" progId="Equation.3">
                  <p:embed/>
                  <p:pic>
                    <p:nvPicPr>
                      <p:cNvPr id="5122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85800"/>
                        <a:ext cx="33528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24"/>
          <p:cNvGraphicFramePr>
            <a:graphicFrameLocks noChangeAspect="1"/>
          </p:cNvGraphicFramePr>
          <p:nvPr/>
        </p:nvGraphicFramePr>
        <p:xfrm>
          <a:off x="152400" y="1828800"/>
          <a:ext cx="60960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5" name="公式" r:id="rId5" imgW="2171700" imgH="889000" progId="Equation.3">
                  <p:embed/>
                </p:oleObj>
              </mc:Choice>
              <mc:Fallback>
                <p:oleObj name="公式" r:id="rId5" imgW="2171700" imgH="889000" progId="Equation.3">
                  <p:embed/>
                  <p:pic>
                    <p:nvPicPr>
                      <p:cNvPr id="17411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828800"/>
                        <a:ext cx="60960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25"/>
          <p:cNvGraphicFramePr>
            <a:graphicFrameLocks noChangeAspect="1"/>
          </p:cNvGraphicFramePr>
          <p:nvPr/>
        </p:nvGraphicFramePr>
        <p:xfrm>
          <a:off x="4114800" y="5486400"/>
          <a:ext cx="2895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6" name="公式" r:id="rId7" imgW="939392" imgH="431613" progId="Equation.3">
                  <p:embed/>
                </p:oleObj>
              </mc:Choice>
              <mc:Fallback>
                <p:oleObj name="公式" r:id="rId7" imgW="939392" imgH="431613" progId="Equation.3">
                  <p:embed/>
                  <p:pic>
                    <p:nvPicPr>
                      <p:cNvPr id="17412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486400"/>
                        <a:ext cx="2895600" cy="1066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8" name="Object 26"/>
          <p:cNvGraphicFramePr>
            <a:graphicFrameLocks noChangeAspect="1"/>
          </p:cNvGraphicFramePr>
          <p:nvPr/>
        </p:nvGraphicFramePr>
        <p:xfrm>
          <a:off x="8686800" y="2590800"/>
          <a:ext cx="433388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7" name="公式" r:id="rId9" imgW="152226" imgH="228446" progId="Equation.3">
                  <p:embed/>
                </p:oleObj>
              </mc:Choice>
              <mc:Fallback>
                <p:oleObj name="公式" r:id="rId9" imgW="152226" imgH="228446" progId="Equation.3">
                  <p:embed/>
                  <p:pic>
                    <p:nvPicPr>
                      <p:cNvPr id="5122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2590800"/>
                        <a:ext cx="433388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734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416" grpId="0" uiExpand="1" build="p"/>
    </p:bldLst>
  </p:timing>
</p:sld>
</file>

<file path=ppt/theme/theme1.xml><?xml version="1.0" encoding="utf-8"?>
<a:theme xmlns:a="http://schemas.openxmlformats.org/drawingml/2006/main" name="中大模板">
  <a:themeElements>
    <a:clrScheme name="中大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大模板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中大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中大测中模板</Template>
  <TotalTime>23044</TotalTime>
  <Words>1868</Words>
  <Application>Microsoft Office PowerPoint</Application>
  <PresentationFormat>全屏显示(4:3)</PresentationFormat>
  <Paragraphs>482</Paragraphs>
  <Slides>51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51</vt:i4>
      </vt:variant>
    </vt:vector>
  </HeadingPairs>
  <TitlesOfParts>
    <vt:vector size="64" baseType="lpstr">
      <vt:lpstr>AcmoSSK</vt:lpstr>
      <vt:lpstr>Dutch766 BT</vt:lpstr>
      <vt:lpstr>创艺简粗黑</vt:lpstr>
      <vt:lpstr>仿宋_GB2312</vt:lpstr>
      <vt:lpstr>黑体</vt:lpstr>
      <vt:lpstr>宋体</vt:lpstr>
      <vt:lpstr>Arial</vt:lpstr>
      <vt:lpstr>Symbol</vt:lpstr>
      <vt:lpstr>Times New Roman</vt:lpstr>
      <vt:lpstr>中大模板</vt:lpstr>
      <vt:lpstr>公式</vt:lpstr>
      <vt:lpstr>Equation</vt:lpstr>
      <vt:lpstr>Image</vt:lpstr>
      <vt:lpstr>《电磁学》 几种典型的磁场分布</vt:lpstr>
      <vt:lpstr>磁场安培定律（Amperes’ Law）</vt:lpstr>
      <vt:lpstr>PowerPoint 演示文稿</vt:lpstr>
      <vt:lpstr>磁感应强度的单位</vt:lpstr>
      <vt:lpstr>　　  平行电流线之间的互作用力.电流强度的单位“安培”的定义.           （教材P108，及P134）</vt:lpstr>
      <vt:lpstr>PowerPoint 演示文稿</vt:lpstr>
      <vt:lpstr>PowerPoint 演示文稿</vt:lpstr>
      <vt:lpstr>PowerPoint 演示文稿</vt:lpstr>
      <vt:lpstr>于是我们有</vt:lpstr>
      <vt:lpstr>        这表明，“无限长”直线电流在其周围产生的磁感应强度，与距离的一次方成反比，它的场线按右手规则，相对于电流的流向形成一族以电流线为中心的封闭的圆.</vt:lpstr>
      <vt:lpstr>圆圈电流和磁偶极子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电偶极子 vs. 磁偶极子</vt:lpstr>
      <vt:lpstr>    更详细的理论计算表明：磁偶极子　　　　　，在远处，即当r&gt;&gt;a （磁矩的线度）时，它所产生的磁场为</vt:lpstr>
      <vt:lpstr>磁偶极子和它的磁场</vt:lpstr>
      <vt:lpstr> 对于一般的闭合电流圈，其磁矩由下式计算                                                      </vt:lpstr>
      <vt:lpstr> 地球磁场</vt:lpstr>
      <vt:lpstr>PowerPoint 演示文稿</vt:lpstr>
      <vt:lpstr>PowerPoint 演示文稿</vt:lpstr>
      <vt:lpstr>电子的自旋磁矩</vt:lpstr>
      <vt:lpstr>螺线管</vt:lpstr>
      <vt:lpstr>PowerPoint 演示文稿</vt:lpstr>
      <vt:lpstr>PowerPoint 演示文稿</vt:lpstr>
      <vt:lpstr>PowerPoint 演示文稿</vt:lpstr>
      <vt:lpstr>PowerPoint 演示文稿</vt:lpstr>
      <vt:lpstr>低速运动（非相对论的）电荷的电场和磁场 （ Electric and Magnetic Fields of  a Moving Charge-----Nonrelativistic）</vt:lpstr>
      <vt:lpstr>PowerPoint 演示文稿</vt:lpstr>
      <vt:lpstr>PowerPoint 演示文稿</vt:lpstr>
      <vt:lpstr>   [例]离子束的电流强度为I ，求离开离子束中心为r 处的E 和B.（r远大于离子间距）</vt:lpstr>
      <vt:lpstr>PowerPoint 演示文稿</vt:lpstr>
      <vt:lpstr>由此解出电子运动速度</vt:lpstr>
      <vt:lpstr>PowerPoint 演示文稿</vt:lpstr>
      <vt:lpstr>PowerPoint 演示文稿</vt:lpstr>
      <vt:lpstr>安培定律（Amperes’ Law）</vt:lpstr>
      <vt:lpstr>PowerPoint 演示文稿</vt:lpstr>
      <vt:lpstr>电偶极子 vs. 磁偶极子</vt:lpstr>
      <vt:lpstr>PowerPoint 演示文稿</vt:lpstr>
      <vt:lpstr>PowerPoint 演示文稿</vt:lpstr>
      <vt:lpstr>PowerPoint 演示文稿</vt:lpstr>
      <vt:lpstr>电子和原子的磁矩   MAGNETIC  DIPOLE  MOMENT OF ELECTRON AND ATOMS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习题 P160:    4,13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 GUO</dc:creator>
  <cp:lastModifiedBy>GUO DH</cp:lastModifiedBy>
  <cp:revision>1336</cp:revision>
  <cp:lastPrinted>1601-01-01T00:00:00Z</cp:lastPrinted>
  <dcterms:created xsi:type="dcterms:W3CDTF">1601-01-01T00:00:00Z</dcterms:created>
  <dcterms:modified xsi:type="dcterms:W3CDTF">2019-05-13T14:48:50Z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