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3"/>
  </p:notesMasterIdLst>
  <p:sldIdLst>
    <p:sldId id="384" r:id="rId2"/>
    <p:sldId id="399" r:id="rId3"/>
    <p:sldId id="390" r:id="rId4"/>
    <p:sldId id="391" r:id="rId5"/>
    <p:sldId id="392" r:id="rId6"/>
    <p:sldId id="315" r:id="rId7"/>
    <p:sldId id="316" r:id="rId8"/>
    <p:sldId id="317" r:id="rId9"/>
    <p:sldId id="356" r:id="rId10"/>
    <p:sldId id="318" r:id="rId11"/>
    <p:sldId id="319" r:id="rId12"/>
    <p:sldId id="393" r:id="rId13"/>
    <p:sldId id="320" r:id="rId14"/>
    <p:sldId id="321" r:id="rId15"/>
    <p:sldId id="323" r:id="rId16"/>
    <p:sldId id="324" r:id="rId17"/>
    <p:sldId id="400" r:id="rId18"/>
    <p:sldId id="325" r:id="rId19"/>
    <p:sldId id="326" r:id="rId20"/>
    <p:sldId id="327" r:id="rId21"/>
    <p:sldId id="328" r:id="rId22"/>
    <p:sldId id="329" r:id="rId23"/>
    <p:sldId id="330" r:id="rId24"/>
    <p:sldId id="357" r:id="rId25"/>
    <p:sldId id="359" r:id="rId26"/>
    <p:sldId id="396" r:id="rId27"/>
    <p:sldId id="397" r:id="rId28"/>
    <p:sldId id="398" r:id="rId29"/>
    <p:sldId id="331" r:id="rId30"/>
    <p:sldId id="332" r:id="rId31"/>
    <p:sldId id="365" r:id="rId32"/>
    <p:sldId id="333" r:id="rId33"/>
    <p:sldId id="334" r:id="rId34"/>
    <p:sldId id="337" r:id="rId35"/>
    <p:sldId id="338" r:id="rId36"/>
    <p:sldId id="361" r:id="rId37"/>
    <p:sldId id="362" r:id="rId38"/>
    <p:sldId id="366" r:id="rId39"/>
    <p:sldId id="367" r:id="rId40"/>
    <p:sldId id="401" r:id="rId41"/>
    <p:sldId id="402" r:id="rId42"/>
    <p:sldId id="339" r:id="rId43"/>
    <p:sldId id="340" r:id="rId44"/>
    <p:sldId id="358" r:id="rId45"/>
    <p:sldId id="363" r:id="rId46"/>
    <p:sldId id="364" r:id="rId47"/>
    <p:sldId id="346" r:id="rId48"/>
    <p:sldId id="348" r:id="rId49"/>
    <p:sldId id="395" r:id="rId50"/>
    <p:sldId id="368" r:id="rId51"/>
    <p:sldId id="369" r:id="rId5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1F1F1"/>
    <a:srgbClr val="FF0000"/>
    <a:srgbClr val="006600"/>
    <a:srgbClr val="FF00FF"/>
    <a:srgbClr val="FFFFFF"/>
    <a:srgbClr val="792B25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4" autoAdjust="0"/>
    <p:restoredTop sz="93827" autoAdjust="0"/>
  </p:normalViewPr>
  <p:slideViewPr>
    <p:cSldViewPr>
      <p:cViewPr varScale="1">
        <p:scale>
          <a:sx n="106" d="100"/>
          <a:sy n="106" d="100"/>
        </p:scale>
        <p:origin x="905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image" Target="../media/image46.wmf"/><Relationship Id="rId7" Type="http://schemas.openxmlformats.org/officeDocument/2006/relationships/image" Target="../media/image50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9" Type="http://schemas.openxmlformats.org/officeDocument/2006/relationships/image" Target="../media/image52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59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71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7.wmf"/><Relationship Id="rId7" Type="http://schemas.openxmlformats.org/officeDocument/2006/relationships/image" Target="../media/image80.w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43.wmf"/><Relationship Id="rId9" Type="http://schemas.openxmlformats.org/officeDocument/2006/relationships/image" Target="../media/image82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png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F2A71D6A-6255-4CDD-9BE0-2122A98170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FB02BE-FF5F-4A44-BD24-8E8AD2073AA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0512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带三角形下标的积分是穿过</a:t>
            </a:r>
            <a:r>
              <a:rPr lang="en-US" altLang="zh-CN" smtClean="0"/>
              <a:t>S1</a:t>
            </a:r>
            <a:r>
              <a:rPr lang="zh-CN" altLang="en-US" smtClean="0"/>
              <a:t>的一小段路径上的积分，因为Ｂ是有很的，所以这一小段积分趋于零。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45A16EB-1200-4A78-84C0-7245D01BB3C1}" type="slidenum">
              <a:rPr lang="en-US" altLang="zh-CN" smtClean="0"/>
              <a:pPr>
                <a:spcBef>
                  <a:spcPct val="0"/>
                </a:spcBef>
              </a:pPr>
              <a:t>20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上周的例子：左右对称分布的电流在中间产生的磁场垂直于镜面。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6697BB-3474-4C04-B60C-AE2E00AA4CAB}" type="slidenum">
              <a:rPr lang="en-US" altLang="zh-CN" smtClean="0"/>
              <a:pPr>
                <a:spcBef>
                  <a:spcPct val="0"/>
                </a:spcBef>
              </a:pPr>
              <a:t>43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ckground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校徽 copy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77BBFA"/>
              </a:clrFrom>
              <a:clrTo>
                <a:srgbClr val="77B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2600"/>
            <a:ext cx="5562600" cy="1066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429000"/>
            <a:ext cx="4648200" cy="914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62000" y="5943600"/>
            <a:ext cx="45720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2000">
                <a:latin typeface="+mn-lt"/>
              </a:defRPr>
            </a:lvl1pPr>
          </a:lstStyle>
          <a:p>
            <a:pPr>
              <a:defRPr/>
            </a:pPr>
            <a:r>
              <a:rPr lang="zh-CN" altLang="en-US"/>
              <a:t>中山大学</a:t>
            </a:r>
          </a:p>
        </p:txBody>
      </p:sp>
    </p:spTree>
    <p:extLst>
      <p:ext uri="{BB962C8B-B14F-4D97-AF65-F5344CB8AC3E}">
        <p14:creationId xmlns:p14="http://schemas.microsoft.com/office/powerpoint/2010/main" val="11383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7449C-DF69-4E3C-8510-D743C787FA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784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867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8674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B7551-03AF-44AC-BFC3-C151430886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271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C58F1-D44E-43E2-9AD5-1E95AC73A8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15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30E67-21C3-4363-9DDD-16D0B288D7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94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A146B-202F-479E-ACB2-815B22BF57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362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718DF-A973-40D7-8ABB-9010D44D02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019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181BD-BDCF-4D3D-A41F-A863AD74F8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17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08DE9-8AB9-4342-88DA-DE1DAC7BD4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986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C45F4-BE9F-4D21-970A-FB8F702752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176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D84D3-ACA4-4924-A1E5-797EAEFC27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98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图片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9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72200" y="66294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b="0"/>
            </a:lvl1pPr>
          </a:lstStyle>
          <a:p>
            <a:pPr>
              <a:defRPr/>
            </a:pPr>
            <a:fld id="{DC946944-5859-480E-8960-E287E8F496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33.jpeg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slide" Target="slide51.xml"/><Relationship Id="rId5" Type="http://schemas.openxmlformats.org/officeDocument/2006/relationships/image" Target="../media/image30.wmf"/><Relationship Id="rId10" Type="http://schemas.openxmlformats.org/officeDocument/2006/relationships/image" Target="../media/image32.wmf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38.wmf"/><Relationship Id="rId3" Type="http://schemas.openxmlformats.org/officeDocument/2006/relationships/image" Target="../media/image39.jpeg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50.emf"/><Relationship Id="rId3" Type="http://schemas.openxmlformats.org/officeDocument/2006/relationships/oleObject" Target="../embeddings/oleObject42.bin"/><Relationship Id="rId21" Type="http://schemas.openxmlformats.org/officeDocument/2006/relationships/oleObject" Target="../embeddings/oleObject5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9.bin"/><Relationship Id="rId20" Type="http://schemas.openxmlformats.org/officeDocument/2006/relationships/image" Target="../media/image51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5.e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51.bin"/><Relationship Id="rId4" Type="http://schemas.openxmlformats.org/officeDocument/2006/relationships/image" Target="../media/image44.e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9.wmf"/><Relationship Id="rId22" Type="http://schemas.openxmlformats.org/officeDocument/2006/relationships/image" Target="../media/image5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5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5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3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6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5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3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3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81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0.wmf"/><Relationship Id="rId20" Type="http://schemas.openxmlformats.org/officeDocument/2006/relationships/image" Target="../media/image82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6.e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85.bin"/><Relationship Id="rId4" Type="http://schemas.openxmlformats.org/officeDocument/2006/relationships/image" Target="../media/image75.e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7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8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8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4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6.e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88.jpe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92.bin"/><Relationship Id="rId5" Type="http://schemas.openxmlformats.org/officeDocument/2006/relationships/image" Target="../media/image89.emf"/><Relationship Id="rId10" Type="http://schemas.openxmlformats.org/officeDocument/2006/relationships/image" Target="../media/image92.png"/><Relationship Id="rId4" Type="http://schemas.openxmlformats.org/officeDocument/2006/relationships/oleObject" Target="../embeddings/oleObject91.bin"/><Relationship Id="rId9" Type="http://schemas.openxmlformats.org/officeDocument/2006/relationships/image" Target="../media/image91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93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6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99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101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4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image" Target="../media/image10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04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0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中山大学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981200" y="1981200"/>
            <a:ext cx="5257800" cy="10668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mtClean="0">
                <a:latin typeface="黑体" panose="02010609060101010101" pitchFamily="49" charset="-122"/>
              </a:rPr>
              <a:t/>
            </a:r>
            <a:br>
              <a:rPr lang="en-US" altLang="zh-CN" smtClean="0">
                <a:latin typeface="黑体" panose="02010609060101010101" pitchFamily="49" charset="-122"/>
              </a:rPr>
            </a:br>
            <a:r>
              <a:rPr lang="zh-CN" altLang="en-US" sz="3200" smtClean="0">
                <a:latin typeface="创艺简细圆" pitchFamily="2" charset="-122"/>
                <a:ea typeface="创艺简细圆" pitchFamily="2" charset="-122"/>
              </a:rPr>
              <a:t>磁通连续性和安培环路定理</a:t>
            </a:r>
            <a:r>
              <a:rPr lang="zh-CN" altLang="en-US" sz="2800" smtClean="0">
                <a:latin typeface="创艺简细圆" pitchFamily="2" charset="-122"/>
                <a:ea typeface="创艺简细圆" pitchFamily="2" charset="-122"/>
              </a:rPr>
              <a:t> </a:t>
            </a:r>
          </a:p>
        </p:txBody>
      </p:sp>
      <p:sp>
        <p:nvSpPr>
          <p:cNvPr id="4100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D5A63C-A71F-4ACB-8FC7-1347FFB0FE93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5410200" y="981075"/>
            <a:ext cx="3733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8077200" cy="990600"/>
          </a:xfrm>
          <a:noFill/>
        </p:spPr>
        <p:txBody>
          <a:bodyPr/>
          <a:lstStyle/>
          <a:p>
            <a:pPr eaLnBrk="1" hangingPunct="1"/>
            <a:r>
              <a:rPr lang="en-US" altLang="zh-CN" sz="3200" smtClean="0"/>
              <a:t> </a:t>
            </a:r>
            <a:r>
              <a:rPr lang="en-US" altLang="zh-CN" sz="3200" smtClean="0">
                <a:latin typeface="宋体" panose="02010600030101010101" pitchFamily="2" charset="-122"/>
              </a:rPr>
              <a:t>1. </a:t>
            </a:r>
            <a:r>
              <a:rPr lang="zh-CN" altLang="en-US" sz="3200" smtClean="0">
                <a:latin typeface="宋体" panose="02010600030101010101" pitchFamily="2" charset="-122"/>
              </a:rPr>
              <a:t>磁场的</a:t>
            </a:r>
            <a:r>
              <a:rPr lang="zh-CN" altLang="en-US" sz="3200" smtClean="0"/>
              <a:t>“</a:t>
            </a:r>
            <a:r>
              <a:rPr lang="zh-CN" altLang="en-US" sz="3200" smtClean="0">
                <a:latin typeface="宋体" panose="02010600030101010101" pitchFamily="2" charset="-122"/>
              </a:rPr>
              <a:t>高斯定理</a:t>
            </a:r>
            <a:r>
              <a:rPr lang="zh-CN" altLang="en-US" sz="3200" smtClean="0"/>
              <a:t>”</a:t>
            </a:r>
            <a:r>
              <a:rPr lang="zh-CN" altLang="en-US" sz="3200" smtClean="0">
                <a:latin typeface="宋体" panose="02010600030101010101" pitchFamily="2" charset="-122"/>
              </a:rPr>
              <a:t> （</a:t>
            </a:r>
            <a:r>
              <a:rPr lang="zh-CN" altLang="en-US" sz="3200" smtClean="0"/>
              <a:t>磁通连续性原理</a:t>
            </a:r>
            <a:r>
              <a:rPr lang="zh-CN" altLang="en-US" sz="3200" smtClean="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1878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919163"/>
            <a:ext cx="8305800" cy="5329237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        </a:t>
            </a:r>
            <a:r>
              <a:rPr lang="zh-CN" altLang="en-US" sz="2800" dirty="0" smtClean="0"/>
              <a:t>定义</a:t>
            </a:r>
            <a:r>
              <a:rPr lang="zh-CN" altLang="en-US" sz="2800" dirty="0" smtClean="0">
                <a:solidFill>
                  <a:srgbClr val="FF0000"/>
                </a:solidFill>
              </a:rPr>
              <a:t>磁通量</a:t>
            </a:r>
            <a:r>
              <a:rPr lang="zh-CN" altLang="en-US" sz="2800" dirty="0" smtClean="0"/>
              <a:t>：</a:t>
            </a:r>
            <a:endParaRPr lang="zh-CN" altLang="en-US" sz="2800" i="1" dirty="0" smtClean="0"/>
          </a:p>
          <a:p>
            <a:pPr marL="0" indent="0"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ea typeface="黑体" panose="02010609060101010101" pitchFamily="49" charset="-122"/>
              </a:rPr>
              <a:t>                                                </a:t>
            </a:r>
            <a:r>
              <a:rPr lang="en-US" altLang="zh-CN" sz="2800" dirty="0" smtClean="0">
                <a:ea typeface="黑体" panose="02010609060101010101" pitchFamily="49" charset="-122"/>
              </a:rPr>
              <a:t>(2.3-1)</a:t>
            </a:r>
          </a:p>
          <a:p>
            <a:pPr marL="0" indent="0"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通过整个曲面</a:t>
            </a:r>
            <a:r>
              <a:rPr lang="en-US" altLang="zh-CN" sz="2800" i="1" dirty="0" smtClean="0"/>
              <a:t>S </a:t>
            </a:r>
            <a:r>
              <a:rPr lang="zh-CN" altLang="en-US" sz="2800" dirty="0" smtClean="0"/>
              <a:t>的磁通量：</a:t>
            </a:r>
          </a:p>
          <a:p>
            <a:pPr marL="0" indent="0"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ea typeface="黑体" panose="02010609060101010101" pitchFamily="49" charset="-122"/>
              </a:rPr>
              <a:t>                                                </a:t>
            </a:r>
            <a:r>
              <a:rPr lang="en-US" altLang="zh-CN" sz="2800" dirty="0" smtClean="0">
                <a:ea typeface="黑体" panose="02010609060101010101" pitchFamily="49" charset="-122"/>
              </a:rPr>
              <a:t>(2.3-2)</a:t>
            </a:r>
          </a:p>
          <a:p>
            <a:pPr marL="0" indent="0"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       </a:t>
            </a:r>
          </a:p>
          <a:p>
            <a:pPr marL="0" indent="0"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        </a:t>
            </a:r>
            <a:r>
              <a:rPr lang="zh-CN" altLang="en-US" sz="2800" dirty="0" smtClean="0"/>
              <a:t>在</a:t>
            </a:r>
            <a:r>
              <a:rPr lang="en-US" altLang="zh-CN" sz="2800" dirty="0" smtClean="0"/>
              <a:t>MKSA</a:t>
            </a:r>
            <a:r>
              <a:rPr lang="zh-CN" altLang="en-US" sz="2800" dirty="0" smtClean="0"/>
              <a:t>单位制中，磁通量</a:t>
            </a:r>
            <a:r>
              <a:rPr lang="en-US" altLang="zh-CN" sz="2800" dirty="0" smtClean="0"/>
              <a:t>Ф</a:t>
            </a:r>
            <a:r>
              <a:rPr lang="zh-CN" altLang="en-US" sz="2800" dirty="0" smtClean="0"/>
              <a:t>的单位为韦伯（</a:t>
            </a:r>
            <a:r>
              <a:rPr lang="en-US" altLang="zh-CN" sz="2800" dirty="0" smtClean="0">
                <a:latin typeface="AmeriGarmnd BT" charset="0"/>
              </a:rPr>
              <a:t>Weber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由上式可知，</a:t>
            </a:r>
            <a:r>
              <a:rPr lang="en-US" altLang="zh-CN" sz="2800" dirty="0" smtClean="0">
                <a:solidFill>
                  <a:srgbClr val="0000CC"/>
                </a:solidFill>
              </a:rPr>
              <a:t>1</a:t>
            </a:r>
            <a:r>
              <a:rPr lang="zh-CN" altLang="en-US" sz="2800" dirty="0" smtClean="0">
                <a:solidFill>
                  <a:srgbClr val="0000CC"/>
                </a:solidFill>
              </a:rPr>
              <a:t>韦伯</a:t>
            </a:r>
            <a:r>
              <a:rPr lang="en-US" altLang="zh-CN" sz="2800" dirty="0" smtClean="0">
                <a:solidFill>
                  <a:srgbClr val="0000CC"/>
                </a:solidFill>
              </a:rPr>
              <a:t>=1</a:t>
            </a:r>
            <a:r>
              <a:rPr lang="zh-CN" altLang="en-US" sz="2800" dirty="0" smtClean="0">
                <a:solidFill>
                  <a:srgbClr val="0000CC"/>
                </a:solidFill>
              </a:rPr>
              <a:t>特斯拉</a:t>
            </a:r>
            <a:r>
              <a:rPr lang="en-US" altLang="zh-CN" sz="2800" dirty="0" smtClean="0">
                <a:solidFill>
                  <a:srgbClr val="0000CC"/>
                </a:solidFill>
                <a:latin typeface="AcmoSSK" charset="0"/>
              </a:rPr>
              <a:t>·</a:t>
            </a:r>
            <a:r>
              <a:rPr lang="zh-CN" altLang="en-US" sz="2800" dirty="0" smtClean="0">
                <a:solidFill>
                  <a:srgbClr val="0000CC"/>
                </a:solidFill>
              </a:rPr>
              <a:t>米</a:t>
            </a:r>
            <a:r>
              <a:rPr lang="en-US" altLang="zh-CN" sz="2800" baseline="30000" dirty="0" smtClean="0">
                <a:solidFill>
                  <a:srgbClr val="0000CC"/>
                </a:solidFill>
              </a:rPr>
              <a:t>2</a:t>
            </a:r>
            <a:r>
              <a:rPr lang="en-US" altLang="zh-CN" sz="2800" dirty="0" smtClean="0"/>
              <a:t>. </a:t>
            </a:r>
          </a:p>
          <a:p>
            <a:pPr marL="0" indent="0"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　　也可以将某点的磁感应强度</a:t>
            </a:r>
            <a:r>
              <a:rPr lang="en-US" altLang="zh-CN" sz="2800" i="1" dirty="0" smtClean="0">
                <a:ea typeface="黑体" panose="02010609060101010101" pitchFamily="49" charset="-122"/>
              </a:rPr>
              <a:t>B</a:t>
            </a:r>
            <a:r>
              <a:rPr lang="zh-CN" altLang="en-US" sz="2800" dirty="0" smtClean="0">
                <a:ea typeface="黑体" panose="02010609060101010101" pitchFamily="49" charset="-122"/>
              </a:rPr>
              <a:t>，</a:t>
            </a:r>
            <a:r>
              <a:rPr lang="zh-CN" altLang="en-US" sz="2800" dirty="0" smtClean="0"/>
              <a:t>看成是该处的磁通密度，其单位为</a:t>
            </a:r>
            <a:r>
              <a:rPr lang="en-US" altLang="zh-CN" sz="2800" dirty="0" smtClean="0">
                <a:solidFill>
                  <a:srgbClr val="0000CC"/>
                </a:solidFill>
              </a:rPr>
              <a:t>1</a:t>
            </a:r>
            <a:r>
              <a:rPr lang="zh-CN" altLang="en-US" sz="2800" dirty="0" smtClean="0">
                <a:solidFill>
                  <a:srgbClr val="0000CC"/>
                </a:solidFill>
              </a:rPr>
              <a:t>特斯拉</a:t>
            </a:r>
            <a:r>
              <a:rPr lang="en-US" altLang="zh-CN" sz="2800" dirty="0" smtClean="0">
                <a:solidFill>
                  <a:srgbClr val="0000CC"/>
                </a:solidFill>
              </a:rPr>
              <a:t>=1</a:t>
            </a:r>
            <a:r>
              <a:rPr lang="zh-CN" altLang="en-US" sz="2800" dirty="0" smtClean="0">
                <a:solidFill>
                  <a:srgbClr val="0000CC"/>
                </a:solidFill>
              </a:rPr>
              <a:t>韦伯</a:t>
            </a:r>
            <a:r>
              <a:rPr lang="en-US" altLang="zh-CN" sz="2800" dirty="0" smtClean="0">
                <a:solidFill>
                  <a:srgbClr val="0000CC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800" dirty="0" smtClean="0">
                <a:solidFill>
                  <a:srgbClr val="0000CC"/>
                </a:solidFill>
              </a:rPr>
              <a:t>米</a:t>
            </a:r>
            <a:r>
              <a:rPr lang="en-US" altLang="zh-CN" sz="2800" baseline="30000" dirty="0" smtClean="0">
                <a:solidFill>
                  <a:srgbClr val="0000CC"/>
                </a:solidFill>
              </a:rPr>
              <a:t>2</a:t>
            </a:r>
            <a:r>
              <a:rPr lang="en-US" altLang="zh-CN" sz="2800" dirty="0" smtClean="0"/>
              <a:t>.  </a:t>
            </a:r>
          </a:p>
        </p:txBody>
      </p:sp>
      <p:graphicFrame>
        <p:nvGraphicFramePr>
          <p:cNvPr id="15366" name="Object 5"/>
          <p:cNvGraphicFramePr>
            <a:graphicFrameLocks noChangeAspect="1"/>
          </p:cNvGraphicFramePr>
          <p:nvPr/>
        </p:nvGraphicFramePr>
        <p:xfrm>
          <a:off x="457200" y="1600200"/>
          <a:ext cx="3581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公式" r:id="rId3" imgW="1485900" imgH="203200" progId="Equation.3">
                  <p:embed/>
                </p:oleObj>
              </mc:Choice>
              <mc:Fallback>
                <p:oleObj name="公式" r:id="rId3" imgW="14859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0200"/>
                        <a:ext cx="3581400" cy="48101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762000" y="2667000"/>
          <a:ext cx="23622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公式" r:id="rId5" imgW="761669" imgH="291973" progId="Equation.3">
                  <p:embed/>
                </p:oleObj>
              </mc:Choice>
              <mc:Fallback>
                <p:oleObj name="公式" r:id="rId5" imgW="761669" imgH="29197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667000"/>
                        <a:ext cx="2362200" cy="84296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Freeform 7"/>
          <p:cNvSpPr>
            <a:spLocks/>
          </p:cNvSpPr>
          <p:nvPr/>
        </p:nvSpPr>
        <p:spPr bwMode="auto">
          <a:xfrm>
            <a:off x="6096000" y="2200275"/>
            <a:ext cx="2473325" cy="1181100"/>
          </a:xfrm>
          <a:custGeom>
            <a:avLst/>
            <a:gdLst>
              <a:gd name="T0" fmla="*/ 2147483646 w 1558"/>
              <a:gd name="T1" fmla="*/ 0 h 744"/>
              <a:gd name="T2" fmla="*/ 2147483646 w 1558"/>
              <a:gd name="T3" fmla="*/ 2147483646 h 744"/>
              <a:gd name="T4" fmla="*/ 2147483646 w 1558"/>
              <a:gd name="T5" fmla="*/ 2147483646 h 744"/>
              <a:gd name="T6" fmla="*/ 2147483646 w 1558"/>
              <a:gd name="T7" fmla="*/ 2147483646 h 744"/>
              <a:gd name="T8" fmla="*/ 2147483646 w 1558"/>
              <a:gd name="T9" fmla="*/ 2147483646 h 744"/>
              <a:gd name="T10" fmla="*/ 2147483646 w 1558"/>
              <a:gd name="T11" fmla="*/ 2147483646 h 744"/>
              <a:gd name="T12" fmla="*/ 2147483646 w 1558"/>
              <a:gd name="T13" fmla="*/ 2147483646 h 744"/>
              <a:gd name="T14" fmla="*/ 2147483646 w 1558"/>
              <a:gd name="T15" fmla="*/ 2147483646 h 744"/>
              <a:gd name="T16" fmla="*/ 2147483646 w 1558"/>
              <a:gd name="T17" fmla="*/ 2147483646 h 744"/>
              <a:gd name="T18" fmla="*/ 2147483646 w 1558"/>
              <a:gd name="T19" fmla="*/ 2147483646 h 744"/>
              <a:gd name="T20" fmla="*/ 2147483646 w 1558"/>
              <a:gd name="T21" fmla="*/ 2147483646 h 744"/>
              <a:gd name="T22" fmla="*/ 2147483646 w 1558"/>
              <a:gd name="T23" fmla="*/ 2147483646 h 744"/>
              <a:gd name="T24" fmla="*/ 2147483646 w 1558"/>
              <a:gd name="T25" fmla="*/ 2147483646 h 744"/>
              <a:gd name="T26" fmla="*/ 2147483646 w 1558"/>
              <a:gd name="T27" fmla="*/ 2147483646 h 744"/>
              <a:gd name="T28" fmla="*/ 2147483646 w 1558"/>
              <a:gd name="T29" fmla="*/ 2147483646 h 744"/>
              <a:gd name="T30" fmla="*/ 2147483646 w 1558"/>
              <a:gd name="T31" fmla="*/ 2147483646 h 744"/>
              <a:gd name="T32" fmla="*/ 2147483646 w 1558"/>
              <a:gd name="T33" fmla="*/ 2147483646 h 744"/>
              <a:gd name="T34" fmla="*/ 2147483646 w 1558"/>
              <a:gd name="T35" fmla="*/ 2147483646 h 744"/>
              <a:gd name="T36" fmla="*/ 2147483646 w 1558"/>
              <a:gd name="T37" fmla="*/ 2147483646 h 744"/>
              <a:gd name="T38" fmla="*/ 2147483646 w 1558"/>
              <a:gd name="T39" fmla="*/ 2147483646 h 744"/>
              <a:gd name="T40" fmla="*/ 2147483646 w 1558"/>
              <a:gd name="T41" fmla="*/ 2147483646 h 744"/>
              <a:gd name="T42" fmla="*/ 2147483646 w 1558"/>
              <a:gd name="T43" fmla="*/ 2147483646 h 744"/>
              <a:gd name="T44" fmla="*/ 2147483646 w 1558"/>
              <a:gd name="T45" fmla="*/ 2147483646 h 744"/>
              <a:gd name="T46" fmla="*/ 2147483646 w 1558"/>
              <a:gd name="T47" fmla="*/ 2147483646 h 744"/>
              <a:gd name="T48" fmla="*/ 2147483646 w 1558"/>
              <a:gd name="T49" fmla="*/ 2147483646 h 744"/>
              <a:gd name="T50" fmla="*/ 2147483646 w 1558"/>
              <a:gd name="T51" fmla="*/ 2147483646 h 744"/>
              <a:gd name="T52" fmla="*/ 2147483646 w 1558"/>
              <a:gd name="T53" fmla="*/ 0 h 74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558"/>
              <a:gd name="T82" fmla="*/ 0 h 744"/>
              <a:gd name="T83" fmla="*/ 1558 w 1558"/>
              <a:gd name="T84" fmla="*/ 744 h 744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558" h="744">
                <a:moveTo>
                  <a:pt x="403" y="0"/>
                </a:moveTo>
                <a:cubicBezTo>
                  <a:pt x="361" y="11"/>
                  <a:pt x="317" y="13"/>
                  <a:pt x="275" y="24"/>
                </a:cubicBezTo>
                <a:cubicBezTo>
                  <a:pt x="238" y="34"/>
                  <a:pt x="216" y="72"/>
                  <a:pt x="187" y="96"/>
                </a:cubicBezTo>
                <a:cubicBezTo>
                  <a:pt x="139" y="135"/>
                  <a:pt x="99" y="144"/>
                  <a:pt x="51" y="176"/>
                </a:cubicBezTo>
                <a:cubicBezTo>
                  <a:pt x="8" y="240"/>
                  <a:pt x="0" y="221"/>
                  <a:pt x="75" y="232"/>
                </a:cubicBezTo>
                <a:cubicBezTo>
                  <a:pt x="91" y="234"/>
                  <a:pt x="107" y="237"/>
                  <a:pt x="123" y="240"/>
                </a:cubicBezTo>
                <a:cubicBezTo>
                  <a:pt x="191" y="285"/>
                  <a:pt x="346" y="281"/>
                  <a:pt x="419" y="288"/>
                </a:cubicBezTo>
                <a:cubicBezTo>
                  <a:pt x="476" y="302"/>
                  <a:pt x="514" y="322"/>
                  <a:pt x="571" y="336"/>
                </a:cubicBezTo>
                <a:cubicBezTo>
                  <a:pt x="654" y="386"/>
                  <a:pt x="655" y="382"/>
                  <a:pt x="731" y="448"/>
                </a:cubicBezTo>
                <a:cubicBezTo>
                  <a:pt x="748" y="463"/>
                  <a:pt x="760" y="483"/>
                  <a:pt x="779" y="496"/>
                </a:cubicBezTo>
                <a:cubicBezTo>
                  <a:pt x="828" y="530"/>
                  <a:pt x="831" y="505"/>
                  <a:pt x="867" y="544"/>
                </a:cubicBezTo>
                <a:cubicBezTo>
                  <a:pt x="901" y="581"/>
                  <a:pt x="915" y="621"/>
                  <a:pt x="955" y="648"/>
                </a:cubicBezTo>
                <a:cubicBezTo>
                  <a:pt x="984" y="691"/>
                  <a:pt x="964" y="665"/>
                  <a:pt x="1019" y="720"/>
                </a:cubicBezTo>
                <a:cubicBezTo>
                  <a:pt x="1027" y="728"/>
                  <a:pt x="1043" y="744"/>
                  <a:pt x="1043" y="744"/>
                </a:cubicBezTo>
                <a:cubicBezTo>
                  <a:pt x="1086" y="735"/>
                  <a:pt x="1130" y="734"/>
                  <a:pt x="1171" y="720"/>
                </a:cubicBezTo>
                <a:cubicBezTo>
                  <a:pt x="1180" y="717"/>
                  <a:pt x="1186" y="707"/>
                  <a:pt x="1195" y="704"/>
                </a:cubicBezTo>
                <a:cubicBezTo>
                  <a:pt x="1237" y="691"/>
                  <a:pt x="1323" y="672"/>
                  <a:pt x="1323" y="672"/>
                </a:cubicBezTo>
                <a:cubicBezTo>
                  <a:pt x="1379" y="635"/>
                  <a:pt x="1443" y="635"/>
                  <a:pt x="1507" y="624"/>
                </a:cubicBezTo>
                <a:cubicBezTo>
                  <a:pt x="1552" y="601"/>
                  <a:pt x="1543" y="600"/>
                  <a:pt x="1555" y="552"/>
                </a:cubicBezTo>
                <a:cubicBezTo>
                  <a:pt x="1551" y="509"/>
                  <a:pt x="1558" y="462"/>
                  <a:pt x="1539" y="424"/>
                </a:cubicBezTo>
                <a:cubicBezTo>
                  <a:pt x="1483" y="311"/>
                  <a:pt x="1369" y="317"/>
                  <a:pt x="1267" y="272"/>
                </a:cubicBezTo>
                <a:cubicBezTo>
                  <a:pt x="1228" y="255"/>
                  <a:pt x="1257" y="257"/>
                  <a:pt x="1219" y="232"/>
                </a:cubicBezTo>
                <a:cubicBezTo>
                  <a:pt x="1195" y="216"/>
                  <a:pt x="1165" y="212"/>
                  <a:pt x="1139" y="200"/>
                </a:cubicBezTo>
                <a:cubicBezTo>
                  <a:pt x="1119" y="191"/>
                  <a:pt x="1103" y="175"/>
                  <a:pt x="1083" y="168"/>
                </a:cubicBezTo>
                <a:cubicBezTo>
                  <a:pt x="1012" y="142"/>
                  <a:pt x="933" y="137"/>
                  <a:pt x="859" y="128"/>
                </a:cubicBezTo>
                <a:cubicBezTo>
                  <a:pt x="779" y="98"/>
                  <a:pt x="695" y="86"/>
                  <a:pt x="611" y="72"/>
                </a:cubicBezTo>
                <a:cubicBezTo>
                  <a:pt x="548" y="9"/>
                  <a:pt x="431" y="0"/>
                  <a:pt x="347" y="0"/>
                </a:cubicBezTo>
              </a:path>
            </a:pathLst>
          </a:cu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9" name="Line 8"/>
          <p:cNvSpPr>
            <a:spLocks noChangeShapeType="1"/>
          </p:cNvSpPr>
          <p:nvPr/>
        </p:nvSpPr>
        <p:spPr bwMode="auto">
          <a:xfrm flipV="1">
            <a:off x="5791200" y="2657475"/>
            <a:ext cx="685800" cy="685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0" name="Line 9"/>
          <p:cNvSpPr>
            <a:spLocks noChangeShapeType="1"/>
          </p:cNvSpPr>
          <p:nvPr/>
        </p:nvSpPr>
        <p:spPr bwMode="auto">
          <a:xfrm flipV="1">
            <a:off x="6400800" y="2809875"/>
            <a:ext cx="762000" cy="685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1" name="Line 10"/>
          <p:cNvSpPr>
            <a:spLocks noChangeShapeType="1"/>
          </p:cNvSpPr>
          <p:nvPr/>
        </p:nvSpPr>
        <p:spPr bwMode="auto">
          <a:xfrm flipV="1">
            <a:off x="6858000" y="3114675"/>
            <a:ext cx="60960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2" name="Line 11"/>
          <p:cNvSpPr>
            <a:spLocks noChangeShapeType="1"/>
          </p:cNvSpPr>
          <p:nvPr/>
        </p:nvSpPr>
        <p:spPr bwMode="auto">
          <a:xfrm flipV="1">
            <a:off x="7391400" y="1819275"/>
            <a:ext cx="762000" cy="762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3" name="Line 12"/>
          <p:cNvSpPr>
            <a:spLocks noChangeShapeType="1"/>
          </p:cNvSpPr>
          <p:nvPr/>
        </p:nvSpPr>
        <p:spPr bwMode="auto">
          <a:xfrm flipV="1">
            <a:off x="7772400" y="2200275"/>
            <a:ext cx="914400" cy="685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4" name="Rectangle 13"/>
          <p:cNvSpPr>
            <a:spLocks noChangeArrowheads="1"/>
          </p:cNvSpPr>
          <p:nvPr/>
        </p:nvSpPr>
        <p:spPr bwMode="auto">
          <a:xfrm>
            <a:off x="8001000" y="2733675"/>
            <a:ext cx="325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/>
              <a:t>S</a:t>
            </a:r>
          </a:p>
        </p:txBody>
      </p:sp>
      <p:sp>
        <p:nvSpPr>
          <p:cNvPr id="15375" name="Oval 14"/>
          <p:cNvSpPr>
            <a:spLocks noChangeArrowheads="1"/>
          </p:cNvSpPr>
          <p:nvPr/>
        </p:nvSpPr>
        <p:spPr bwMode="auto">
          <a:xfrm>
            <a:off x="6477000" y="2276475"/>
            <a:ext cx="3810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5376" name="Line 15"/>
          <p:cNvSpPr>
            <a:spLocks noChangeShapeType="1"/>
          </p:cNvSpPr>
          <p:nvPr/>
        </p:nvSpPr>
        <p:spPr bwMode="auto">
          <a:xfrm flipV="1">
            <a:off x="6705600" y="1666875"/>
            <a:ext cx="533400" cy="685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7" name="Line 16"/>
          <p:cNvSpPr>
            <a:spLocks noChangeShapeType="1"/>
          </p:cNvSpPr>
          <p:nvPr/>
        </p:nvSpPr>
        <p:spPr bwMode="auto">
          <a:xfrm flipH="1" flipV="1">
            <a:off x="6659563" y="1676400"/>
            <a:ext cx="46037" cy="676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5943600" y="1338263"/>
            <a:ext cx="560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 i="1">
                <a:ea typeface="黑体" panose="02010609060101010101" pitchFamily="49" charset="-122"/>
              </a:rPr>
              <a:t>d</a:t>
            </a:r>
            <a:r>
              <a:rPr lang="en-US" altLang="zh-CN" sz="2800" i="1">
                <a:ea typeface="黑体" panose="02010609060101010101" pitchFamily="49" charset="-122"/>
              </a:rPr>
              <a:t>S</a:t>
            </a:r>
          </a:p>
        </p:txBody>
      </p:sp>
      <p:sp>
        <p:nvSpPr>
          <p:cNvPr id="15379" name="Rectangle 18"/>
          <p:cNvSpPr>
            <a:spLocks noChangeArrowheads="1"/>
          </p:cNvSpPr>
          <p:nvPr/>
        </p:nvSpPr>
        <p:spPr bwMode="auto">
          <a:xfrm>
            <a:off x="7315200" y="1222375"/>
            <a:ext cx="420688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800" i="1"/>
              <a:t>B</a:t>
            </a:r>
          </a:p>
        </p:txBody>
      </p:sp>
      <p:sp>
        <p:nvSpPr>
          <p:cNvPr id="15380" name="Rectangle 19"/>
          <p:cNvSpPr>
            <a:spLocks noChangeArrowheads="1"/>
          </p:cNvSpPr>
          <p:nvPr/>
        </p:nvSpPr>
        <p:spPr bwMode="auto">
          <a:xfrm>
            <a:off x="6629400" y="1541463"/>
            <a:ext cx="30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0" i="1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15381" name="Freeform 20"/>
          <p:cNvSpPr>
            <a:spLocks/>
          </p:cNvSpPr>
          <p:nvPr/>
        </p:nvSpPr>
        <p:spPr bwMode="auto">
          <a:xfrm>
            <a:off x="6705600" y="2057400"/>
            <a:ext cx="165100" cy="79375"/>
          </a:xfrm>
          <a:custGeom>
            <a:avLst/>
            <a:gdLst>
              <a:gd name="T0" fmla="*/ 0 w 168"/>
              <a:gd name="T1" fmla="*/ 2147483646 h 74"/>
              <a:gd name="T2" fmla="*/ 2147483646 w 168"/>
              <a:gd name="T3" fmla="*/ 2147483646 h 74"/>
              <a:gd name="T4" fmla="*/ 2147483646 w 168"/>
              <a:gd name="T5" fmla="*/ 2147483646 h 74"/>
              <a:gd name="T6" fmla="*/ 0 60000 65536"/>
              <a:gd name="T7" fmla="*/ 0 60000 65536"/>
              <a:gd name="T8" fmla="*/ 0 60000 65536"/>
              <a:gd name="T9" fmla="*/ 0 w 168"/>
              <a:gd name="T10" fmla="*/ 0 h 74"/>
              <a:gd name="T11" fmla="*/ 168 w 168"/>
              <a:gd name="T12" fmla="*/ 74 h 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74">
                <a:moveTo>
                  <a:pt x="0" y="26"/>
                </a:moveTo>
                <a:cubicBezTo>
                  <a:pt x="68" y="3"/>
                  <a:pt x="39" y="0"/>
                  <a:pt x="128" y="10"/>
                </a:cubicBezTo>
                <a:cubicBezTo>
                  <a:pt x="151" y="33"/>
                  <a:pt x="154" y="46"/>
                  <a:pt x="168" y="7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8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187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4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17060E-EF97-418C-8420-338E36A3A1C1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382000" cy="4114800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</a:pPr>
            <a:r>
              <a:rPr lang="en-US" altLang="zh-CN" sz="2800" smtClean="0">
                <a:solidFill>
                  <a:schemeClr val="tx1"/>
                </a:solidFill>
              </a:rPr>
              <a:t>        </a:t>
            </a:r>
            <a:r>
              <a:rPr lang="zh-CN" altLang="en-US" sz="2800" smtClean="0">
                <a:solidFill>
                  <a:schemeClr val="tx1"/>
                </a:solidFill>
              </a:rPr>
              <a:t>由上节几个例子，我们看到磁场的</a:t>
            </a:r>
            <a:r>
              <a:rPr lang="en-US" altLang="zh-CN" sz="2800" i="1" smtClean="0">
                <a:solidFill>
                  <a:schemeClr val="tx1"/>
                </a:solidFill>
                <a:ea typeface="黑体" panose="02010609060101010101" pitchFamily="49" charset="-122"/>
              </a:rPr>
              <a:t>B </a:t>
            </a:r>
            <a:r>
              <a:rPr lang="zh-CN" altLang="en-US" sz="2800" smtClean="0">
                <a:solidFill>
                  <a:schemeClr val="tx1"/>
                </a:solidFill>
              </a:rPr>
              <a:t>线总是连续而闭合的</a:t>
            </a:r>
            <a:r>
              <a:rPr lang="en-US" altLang="zh-CN" sz="2800" smtClean="0">
                <a:solidFill>
                  <a:schemeClr val="tx1"/>
                </a:solidFill>
              </a:rPr>
              <a:t>. </a:t>
            </a:r>
            <a:r>
              <a:rPr lang="zh-CN" altLang="en-US" sz="2800" smtClean="0">
                <a:solidFill>
                  <a:schemeClr val="tx1"/>
                </a:solidFill>
              </a:rPr>
              <a:t>这意味着对于磁场中任意的闭合曲面</a:t>
            </a:r>
            <a:r>
              <a:rPr lang="en-US" altLang="zh-CN" sz="2800" i="1" smtClean="0">
                <a:solidFill>
                  <a:schemeClr val="tx1"/>
                </a:solidFill>
              </a:rPr>
              <a:t>S</a:t>
            </a:r>
            <a:r>
              <a:rPr lang="zh-CN" altLang="en-US" sz="2800" smtClean="0">
                <a:solidFill>
                  <a:schemeClr val="tx1"/>
                </a:solidFill>
              </a:rPr>
              <a:t>，穿进的磁通量必定等于穿出的磁通量，亦即通过任意闭合曲面</a:t>
            </a:r>
            <a:r>
              <a:rPr lang="en-US" altLang="zh-CN" sz="2800" i="1" smtClean="0">
                <a:solidFill>
                  <a:schemeClr val="tx1"/>
                </a:solidFill>
              </a:rPr>
              <a:t>S </a:t>
            </a:r>
            <a:r>
              <a:rPr lang="zh-CN" altLang="en-US" sz="2800" smtClean="0">
                <a:solidFill>
                  <a:schemeClr val="tx1"/>
                </a:solidFill>
              </a:rPr>
              <a:t>的净磁通量必定恒为零：</a:t>
            </a:r>
            <a:br>
              <a:rPr lang="zh-CN" altLang="en-US" sz="2800" smtClean="0">
                <a:solidFill>
                  <a:schemeClr val="tx1"/>
                </a:solidFill>
              </a:rPr>
            </a:br>
            <a:r>
              <a:rPr lang="zh-CN" altLang="en-US" sz="2800" smtClean="0">
                <a:solidFill>
                  <a:schemeClr val="tx1"/>
                </a:solidFill>
              </a:rPr>
              <a:t/>
            </a:r>
            <a:br>
              <a:rPr lang="zh-CN" altLang="en-US" sz="2800" smtClean="0">
                <a:solidFill>
                  <a:schemeClr val="tx1"/>
                </a:solidFill>
              </a:rPr>
            </a:br>
            <a:r>
              <a:rPr lang="zh-CN" altLang="en-US" sz="2800" smtClean="0">
                <a:solidFill>
                  <a:schemeClr val="tx1"/>
                </a:solidFill>
              </a:rPr>
              <a:t>                                                                                </a:t>
            </a:r>
            <a:r>
              <a:rPr lang="en-US" altLang="zh-CN" sz="2800" smtClean="0">
                <a:solidFill>
                  <a:schemeClr val="tx1"/>
                </a:solidFill>
              </a:rPr>
              <a:t>(2.3-3)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4589463"/>
            <a:ext cx="8686800" cy="1582737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800" smtClean="0"/>
              <a:t>        </a:t>
            </a:r>
            <a:r>
              <a:rPr lang="zh-CN" altLang="en-US" sz="2800" smtClean="0"/>
              <a:t>这就是磁场的“</a:t>
            </a:r>
            <a:r>
              <a:rPr lang="zh-CN" altLang="en-US" sz="2800" smtClean="0">
                <a:solidFill>
                  <a:srgbClr val="792B25"/>
                </a:solidFill>
              </a:rPr>
              <a:t>高斯定理</a:t>
            </a:r>
            <a:r>
              <a:rPr lang="zh-CN" altLang="en-US" sz="2800" smtClean="0"/>
              <a:t>”</a:t>
            </a:r>
            <a:r>
              <a:rPr lang="en-US" altLang="zh-CN" sz="2800" smtClean="0"/>
              <a:t>.</a:t>
            </a:r>
            <a:r>
              <a:rPr lang="zh-CN" altLang="en-US" sz="2800" smtClean="0"/>
              <a:t>它反映了磁通量的连续性，所以也被称为“</a:t>
            </a:r>
            <a:r>
              <a:rPr lang="zh-CN" altLang="en-US" sz="2800" smtClean="0">
                <a:solidFill>
                  <a:srgbClr val="792B25"/>
                </a:solidFill>
              </a:rPr>
              <a:t>磁通连续性原理</a:t>
            </a:r>
            <a:r>
              <a:rPr lang="zh-CN" altLang="en-US" sz="2800" smtClean="0"/>
              <a:t>”</a:t>
            </a:r>
            <a:r>
              <a:rPr lang="en-US" altLang="zh-CN" sz="2800" smtClean="0"/>
              <a:t>.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800" smtClean="0"/>
              <a:t>        </a:t>
            </a:r>
          </a:p>
        </p:txBody>
      </p:sp>
      <p:graphicFrame>
        <p:nvGraphicFramePr>
          <p:cNvPr id="16389" name="Object 4"/>
          <p:cNvGraphicFramePr>
            <a:graphicFrameLocks noChangeAspect="1"/>
          </p:cNvGraphicFramePr>
          <p:nvPr/>
        </p:nvGraphicFramePr>
        <p:xfrm>
          <a:off x="3276600" y="3048000"/>
          <a:ext cx="21939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公式" r:id="rId3" imgW="723586" imgH="291973" progId="Equation.3">
                  <p:embed/>
                </p:oleObj>
              </mc:Choice>
              <mc:Fallback>
                <p:oleObj name="公式" r:id="rId3" imgW="723586" imgH="29197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048000"/>
                        <a:ext cx="2193925" cy="9620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EAA570-CCEA-4725-BCDE-687198132C4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38200" y="551932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1</a:t>
            </a:r>
            <a:r>
              <a:rPr lang="zh-CN" altLang="en-US" sz="3600" dirty="0" smtClean="0"/>
              <a:t>：基于基元磁场磁感应线的闭合性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304800" y="3048000"/>
            <a:ext cx="883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/>
              <a:t>则宏观载流回路</a:t>
            </a:r>
            <a:r>
              <a:rPr lang="en-US" altLang="zh-CN" sz="3600" dirty="0" smtClean="0"/>
              <a:t>L</a:t>
            </a:r>
            <a:r>
              <a:rPr lang="zh-CN" altLang="en-US" sz="3600" dirty="0" smtClean="0"/>
              <a:t>，通过场的矢量叠加原理，可得。</a:t>
            </a:r>
            <a:endParaRPr lang="en-US" altLang="zh-CN" sz="3600" dirty="0" smtClean="0"/>
          </a:p>
        </p:txBody>
      </p:sp>
      <p:sp>
        <p:nvSpPr>
          <p:cNvPr id="5" name="矩形 4"/>
          <p:cNvSpPr/>
          <p:nvPr/>
        </p:nvSpPr>
        <p:spPr>
          <a:xfrm>
            <a:off x="838200" y="1505717"/>
            <a:ext cx="6670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/>
              <a:t>2</a:t>
            </a:r>
            <a:r>
              <a:rPr lang="zh-CN" altLang="en-US" sz="3600" dirty="0" smtClean="0"/>
              <a:t>：基元磁场的散度处处为零。</a:t>
            </a:r>
            <a:endParaRPr lang="zh-CN" altLang="en-US" sz="3600" dirty="0"/>
          </a:p>
        </p:txBody>
      </p:sp>
      <p:graphicFrame>
        <p:nvGraphicFramePr>
          <p:cNvPr id="6" name="Object 32"/>
          <p:cNvGraphicFramePr>
            <a:graphicFrameLocks noChangeAspect="1"/>
          </p:cNvGraphicFramePr>
          <p:nvPr>
            <p:extLst/>
          </p:nvPr>
        </p:nvGraphicFramePr>
        <p:xfrm>
          <a:off x="3304465" y="5199400"/>
          <a:ext cx="21939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0" name="公式" r:id="rId3" imgW="723586" imgH="291973" progId="Equation.3">
                  <p:embed/>
                </p:oleObj>
              </mc:Choice>
              <mc:Fallback>
                <p:oleObj name="公式" r:id="rId3" imgW="723586" imgH="291973" progId="Equation.3">
                  <p:embed/>
                  <p:pic>
                    <p:nvPicPr>
                      <p:cNvPr id="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4465" y="5199400"/>
                        <a:ext cx="2193925" cy="9620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770231" y="4431477"/>
            <a:ext cx="30684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磁通连续性原理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4445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EAEB80-8ECA-4F91-8CB0-AA3AFF0CCEA6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304800"/>
            <a:ext cx="8686800" cy="381000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800" smtClean="0"/>
              <a:t>        </a:t>
            </a:r>
            <a:r>
              <a:rPr lang="zh-CN" altLang="en-US" sz="2800" smtClean="0"/>
              <a:t>现在，我们从毕奥</a:t>
            </a:r>
            <a:r>
              <a:rPr lang="en-US" altLang="zh-CN" sz="2800" smtClean="0"/>
              <a:t>—</a:t>
            </a:r>
            <a:r>
              <a:rPr lang="zh-CN" altLang="en-US" sz="2800" smtClean="0"/>
              <a:t>萨伐尔定律出发，对</a:t>
            </a:r>
            <a:r>
              <a:rPr lang="en-US" altLang="zh-CN" sz="2800" smtClean="0"/>
              <a:t>(2.3-3)</a:t>
            </a:r>
            <a:r>
              <a:rPr lang="zh-CN" altLang="en-US" sz="2800" smtClean="0"/>
              <a:t>加以证明</a:t>
            </a:r>
            <a:r>
              <a:rPr lang="en-US" altLang="zh-CN" sz="2800" smtClean="0"/>
              <a:t>.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800" smtClean="0"/>
              <a:t>       </a:t>
            </a:r>
            <a:r>
              <a:rPr lang="zh-CN" altLang="en-US" sz="2800" smtClean="0"/>
              <a:t>我们考虑电流圈</a:t>
            </a:r>
            <a:r>
              <a:rPr lang="en-US" altLang="zh-CN" sz="2800" i="1" smtClean="0"/>
              <a:t>L</a:t>
            </a:r>
            <a:r>
              <a:rPr lang="zh-CN" altLang="en-US" sz="2800" smtClean="0"/>
              <a:t>中其中一个电流元</a:t>
            </a:r>
            <a:r>
              <a:rPr lang="en-US" altLang="zh-CN" sz="2800" b="0" i="1" smtClean="0"/>
              <a:t>Id</a:t>
            </a:r>
            <a:r>
              <a:rPr lang="en-US" altLang="zh-CN" sz="2800" i="1" smtClean="0">
                <a:ea typeface="黑体" panose="02010609060101010101" pitchFamily="49" charset="-122"/>
              </a:rPr>
              <a:t>l</a:t>
            </a:r>
            <a:r>
              <a:rPr lang="en-US" altLang="zh-CN" sz="2800" smtClean="0">
                <a:ea typeface="黑体" panose="02010609060101010101" pitchFamily="49" charset="-122"/>
              </a:rPr>
              <a:t> </a:t>
            </a:r>
            <a:r>
              <a:rPr lang="zh-CN" altLang="en-US" sz="2800" smtClean="0"/>
              <a:t>，设它的流向沿</a:t>
            </a:r>
            <a:r>
              <a:rPr lang="en-US" altLang="zh-CN" sz="2800" i="1" smtClean="0">
                <a:latin typeface="AmeriGarmnd BT" charset="0"/>
              </a:rPr>
              <a:t>z </a:t>
            </a:r>
            <a:r>
              <a:rPr lang="zh-CN" altLang="en-US" sz="2800" smtClean="0"/>
              <a:t>轴，据毕奥</a:t>
            </a:r>
            <a:r>
              <a:rPr lang="en-US" altLang="zh-CN" sz="2800" smtClean="0"/>
              <a:t>—-</a:t>
            </a:r>
            <a:r>
              <a:rPr lang="zh-CN" altLang="en-US" sz="2800" smtClean="0"/>
              <a:t>萨伐尔定律，这电流元在任一点</a:t>
            </a:r>
            <a:r>
              <a:rPr lang="en-US" altLang="zh-CN" sz="2800" b="0" smtClean="0"/>
              <a:t>P</a:t>
            </a:r>
            <a:r>
              <a:rPr lang="zh-CN" altLang="en-US" sz="2800" smtClean="0"/>
              <a:t>产生的元磁感应强度为</a:t>
            </a:r>
          </a:p>
        </p:txBody>
      </p:sp>
      <p:sp>
        <p:nvSpPr>
          <p:cNvPr id="17412" name="Freeform 3"/>
          <p:cNvSpPr>
            <a:spLocks/>
          </p:cNvSpPr>
          <p:nvPr/>
        </p:nvSpPr>
        <p:spPr bwMode="auto">
          <a:xfrm>
            <a:off x="5181600" y="5257800"/>
            <a:ext cx="1484313" cy="1250950"/>
          </a:xfrm>
          <a:custGeom>
            <a:avLst/>
            <a:gdLst>
              <a:gd name="T0" fmla="*/ 2147483646 w 935"/>
              <a:gd name="T1" fmla="*/ 2147483646 h 788"/>
              <a:gd name="T2" fmla="*/ 2147483646 w 935"/>
              <a:gd name="T3" fmla="*/ 2147483646 h 788"/>
              <a:gd name="T4" fmla="*/ 2147483646 w 935"/>
              <a:gd name="T5" fmla="*/ 2147483646 h 788"/>
              <a:gd name="T6" fmla="*/ 2147483646 w 935"/>
              <a:gd name="T7" fmla="*/ 2147483646 h 788"/>
              <a:gd name="T8" fmla="*/ 2147483646 w 935"/>
              <a:gd name="T9" fmla="*/ 2147483646 h 788"/>
              <a:gd name="T10" fmla="*/ 2147483646 w 935"/>
              <a:gd name="T11" fmla="*/ 2147483646 h 788"/>
              <a:gd name="T12" fmla="*/ 2147483646 w 935"/>
              <a:gd name="T13" fmla="*/ 2147483646 h 788"/>
              <a:gd name="T14" fmla="*/ 2147483646 w 935"/>
              <a:gd name="T15" fmla="*/ 2147483646 h 788"/>
              <a:gd name="T16" fmla="*/ 2147483646 w 935"/>
              <a:gd name="T17" fmla="*/ 2147483646 h 788"/>
              <a:gd name="T18" fmla="*/ 2147483646 w 935"/>
              <a:gd name="T19" fmla="*/ 2147483646 h 788"/>
              <a:gd name="T20" fmla="*/ 2147483646 w 935"/>
              <a:gd name="T21" fmla="*/ 2147483646 h 788"/>
              <a:gd name="T22" fmla="*/ 2147483646 w 935"/>
              <a:gd name="T23" fmla="*/ 2147483646 h 788"/>
              <a:gd name="T24" fmla="*/ 2147483646 w 935"/>
              <a:gd name="T25" fmla="*/ 2147483646 h 788"/>
              <a:gd name="T26" fmla="*/ 2147483646 w 935"/>
              <a:gd name="T27" fmla="*/ 0 h 788"/>
              <a:gd name="T28" fmla="*/ 2147483646 w 935"/>
              <a:gd name="T29" fmla="*/ 2147483646 h 788"/>
              <a:gd name="T30" fmla="*/ 2147483646 w 935"/>
              <a:gd name="T31" fmla="*/ 2147483646 h 788"/>
              <a:gd name="T32" fmla="*/ 2147483646 w 935"/>
              <a:gd name="T33" fmla="*/ 2147483646 h 788"/>
              <a:gd name="T34" fmla="*/ 2147483646 w 935"/>
              <a:gd name="T35" fmla="*/ 2147483646 h 788"/>
              <a:gd name="T36" fmla="*/ 2147483646 w 935"/>
              <a:gd name="T37" fmla="*/ 2147483646 h 788"/>
              <a:gd name="T38" fmla="*/ 2147483646 w 935"/>
              <a:gd name="T39" fmla="*/ 2147483646 h 78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935"/>
              <a:gd name="T61" fmla="*/ 0 h 788"/>
              <a:gd name="T62" fmla="*/ 935 w 935"/>
              <a:gd name="T63" fmla="*/ 788 h 78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935" h="788">
                <a:moveTo>
                  <a:pt x="29" y="248"/>
                </a:moveTo>
                <a:cubicBezTo>
                  <a:pt x="32" y="320"/>
                  <a:pt x="30" y="392"/>
                  <a:pt x="37" y="464"/>
                </a:cubicBezTo>
                <a:cubicBezTo>
                  <a:pt x="38" y="474"/>
                  <a:pt x="51" y="479"/>
                  <a:pt x="53" y="488"/>
                </a:cubicBezTo>
                <a:cubicBezTo>
                  <a:pt x="53" y="490"/>
                  <a:pt x="56" y="588"/>
                  <a:pt x="85" y="608"/>
                </a:cubicBezTo>
                <a:cubicBezTo>
                  <a:pt x="105" y="622"/>
                  <a:pt x="128" y="629"/>
                  <a:pt x="149" y="640"/>
                </a:cubicBezTo>
                <a:cubicBezTo>
                  <a:pt x="158" y="666"/>
                  <a:pt x="157" y="696"/>
                  <a:pt x="189" y="704"/>
                </a:cubicBezTo>
                <a:cubicBezTo>
                  <a:pt x="337" y="739"/>
                  <a:pt x="493" y="765"/>
                  <a:pt x="645" y="776"/>
                </a:cubicBezTo>
                <a:cubicBezTo>
                  <a:pt x="715" y="788"/>
                  <a:pt x="677" y="788"/>
                  <a:pt x="757" y="768"/>
                </a:cubicBezTo>
                <a:cubicBezTo>
                  <a:pt x="768" y="765"/>
                  <a:pt x="789" y="760"/>
                  <a:pt x="789" y="760"/>
                </a:cubicBezTo>
                <a:cubicBezTo>
                  <a:pt x="841" y="725"/>
                  <a:pt x="873" y="688"/>
                  <a:pt x="901" y="632"/>
                </a:cubicBezTo>
                <a:cubicBezTo>
                  <a:pt x="914" y="568"/>
                  <a:pt x="922" y="504"/>
                  <a:pt x="933" y="440"/>
                </a:cubicBezTo>
                <a:cubicBezTo>
                  <a:pt x="925" y="281"/>
                  <a:pt x="935" y="243"/>
                  <a:pt x="853" y="120"/>
                </a:cubicBezTo>
                <a:cubicBezTo>
                  <a:pt x="840" y="101"/>
                  <a:pt x="823" y="62"/>
                  <a:pt x="805" y="48"/>
                </a:cubicBezTo>
                <a:cubicBezTo>
                  <a:pt x="773" y="24"/>
                  <a:pt x="745" y="18"/>
                  <a:pt x="709" y="0"/>
                </a:cubicBezTo>
                <a:cubicBezTo>
                  <a:pt x="550" y="4"/>
                  <a:pt x="394" y="2"/>
                  <a:pt x="237" y="24"/>
                </a:cubicBezTo>
                <a:cubicBezTo>
                  <a:pt x="201" y="36"/>
                  <a:pt x="154" y="35"/>
                  <a:pt x="125" y="64"/>
                </a:cubicBezTo>
                <a:cubicBezTo>
                  <a:pt x="108" y="81"/>
                  <a:pt x="94" y="103"/>
                  <a:pt x="77" y="120"/>
                </a:cubicBezTo>
                <a:cubicBezTo>
                  <a:pt x="57" y="180"/>
                  <a:pt x="86" y="108"/>
                  <a:pt x="45" y="160"/>
                </a:cubicBezTo>
                <a:cubicBezTo>
                  <a:pt x="34" y="174"/>
                  <a:pt x="31" y="193"/>
                  <a:pt x="21" y="208"/>
                </a:cubicBezTo>
                <a:cubicBezTo>
                  <a:pt x="12" y="271"/>
                  <a:pt x="0" y="277"/>
                  <a:pt x="29" y="248"/>
                </a:cubicBezTo>
                <a:close/>
              </a:path>
            </a:pathLst>
          </a:cu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 flipV="1">
            <a:off x="6629400" y="45720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 flipV="1">
            <a:off x="6629400" y="5638800"/>
            <a:ext cx="0" cy="457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6781800" y="439737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latin typeface="AmeriGarmnd BT" charset="0"/>
              </a:rPr>
              <a:t>z</a:t>
            </a: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5897563" y="5638800"/>
            <a:ext cx="5794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 i="1">
                <a:solidFill>
                  <a:srgbClr val="0000CC"/>
                </a:solidFill>
              </a:rPr>
              <a:t>Id</a:t>
            </a:r>
            <a:r>
              <a:rPr lang="en-US" altLang="zh-CN" sz="2800" i="1">
                <a:solidFill>
                  <a:srgbClr val="0000CC"/>
                </a:solidFill>
                <a:ea typeface="黑体" panose="02010609060101010101" pitchFamily="49" charset="-122"/>
              </a:rPr>
              <a:t>l</a:t>
            </a:r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4876800" y="6148388"/>
            <a:ext cx="401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/>
              <a:t>L</a:t>
            </a:r>
          </a:p>
        </p:txBody>
      </p:sp>
      <p:sp>
        <p:nvSpPr>
          <p:cNvPr id="17418" name="Line 9"/>
          <p:cNvSpPr>
            <a:spLocks noChangeShapeType="1"/>
          </p:cNvSpPr>
          <p:nvPr/>
        </p:nvSpPr>
        <p:spPr bwMode="auto">
          <a:xfrm flipV="1">
            <a:off x="6629400" y="4876800"/>
            <a:ext cx="1524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8077200" y="4724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7420" name="Rectangle 11"/>
          <p:cNvSpPr>
            <a:spLocks noChangeArrowheads="1"/>
          </p:cNvSpPr>
          <p:nvPr/>
        </p:nvSpPr>
        <p:spPr bwMode="auto">
          <a:xfrm>
            <a:off x="7543800" y="5310188"/>
            <a:ext cx="322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/>
              <a:t>r</a:t>
            </a:r>
          </a:p>
        </p:txBody>
      </p:sp>
      <p:sp>
        <p:nvSpPr>
          <p:cNvPr id="17421" name="Line 12"/>
          <p:cNvSpPr>
            <a:spLocks noChangeShapeType="1"/>
          </p:cNvSpPr>
          <p:nvPr/>
        </p:nvSpPr>
        <p:spPr bwMode="auto">
          <a:xfrm flipV="1">
            <a:off x="6629400" y="5638800"/>
            <a:ext cx="457200" cy="304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2" name="Freeform 13"/>
          <p:cNvSpPr>
            <a:spLocks/>
          </p:cNvSpPr>
          <p:nvPr/>
        </p:nvSpPr>
        <p:spPr bwMode="auto">
          <a:xfrm>
            <a:off x="6629400" y="5397500"/>
            <a:ext cx="317500" cy="317500"/>
          </a:xfrm>
          <a:custGeom>
            <a:avLst/>
            <a:gdLst>
              <a:gd name="T0" fmla="*/ 0 w 200"/>
              <a:gd name="T1" fmla="*/ 2147483646 h 200"/>
              <a:gd name="T2" fmla="*/ 2147483646 w 200"/>
              <a:gd name="T3" fmla="*/ 2147483646 h 200"/>
              <a:gd name="T4" fmla="*/ 2147483646 w 200"/>
              <a:gd name="T5" fmla="*/ 2147483646 h 200"/>
              <a:gd name="T6" fmla="*/ 2147483646 w 200"/>
              <a:gd name="T7" fmla="*/ 2147483646 h 200"/>
              <a:gd name="T8" fmla="*/ 2147483646 w 200"/>
              <a:gd name="T9" fmla="*/ 2147483646 h 200"/>
              <a:gd name="T10" fmla="*/ 2147483646 w 200"/>
              <a:gd name="T11" fmla="*/ 2147483646 h 200"/>
              <a:gd name="T12" fmla="*/ 2147483646 w 200"/>
              <a:gd name="T13" fmla="*/ 2147483646 h 2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0"/>
              <a:gd name="T22" fmla="*/ 0 h 200"/>
              <a:gd name="T23" fmla="*/ 200 w 200"/>
              <a:gd name="T24" fmla="*/ 200 h 2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0" h="200">
                <a:moveTo>
                  <a:pt x="0" y="8"/>
                </a:moveTo>
                <a:cubicBezTo>
                  <a:pt x="16" y="8"/>
                  <a:pt x="32" y="8"/>
                  <a:pt x="48" y="8"/>
                </a:cubicBezTo>
                <a:cubicBezTo>
                  <a:pt x="64" y="8"/>
                  <a:pt x="80" y="0"/>
                  <a:pt x="96" y="8"/>
                </a:cubicBezTo>
                <a:cubicBezTo>
                  <a:pt x="112" y="16"/>
                  <a:pt x="128" y="40"/>
                  <a:pt x="144" y="56"/>
                </a:cubicBezTo>
                <a:cubicBezTo>
                  <a:pt x="160" y="72"/>
                  <a:pt x="184" y="88"/>
                  <a:pt x="192" y="104"/>
                </a:cubicBezTo>
                <a:cubicBezTo>
                  <a:pt x="200" y="120"/>
                  <a:pt x="192" y="136"/>
                  <a:pt x="192" y="152"/>
                </a:cubicBezTo>
                <a:cubicBezTo>
                  <a:pt x="192" y="168"/>
                  <a:pt x="192" y="184"/>
                  <a:pt x="192" y="20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3" name="Rectangle 14"/>
          <p:cNvSpPr>
            <a:spLocks noChangeArrowheads="1"/>
          </p:cNvSpPr>
          <p:nvPr/>
        </p:nvSpPr>
        <p:spPr bwMode="auto">
          <a:xfrm>
            <a:off x="6934200" y="5005388"/>
            <a:ext cx="369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 i="1">
                <a:latin typeface="Symbol" panose="05050102010706020507" pitchFamily="18" charset="2"/>
                <a:ea typeface="黑体" panose="02010609060101010101" pitchFamily="49" charset="-122"/>
              </a:rPr>
              <a:t>q</a:t>
            </a:r>
          </a:p>
        </p:txBody>
      </p:sp>
      <p:sp>
        <p:nvSpPr>
          <p:cNvPr id="17424" name="Rectangle 15"/>
          <p:cNvSpPr>
            <a:spLocks noChangeArrowheads="1"/>
          </p:cNvSpPr>
          <p:nvPr/>
        </p:nvSpPr>
        <p:spPr bwMode="auto">
          <a:xfrm>
            <a:off x="8305800" y="4776788"/>
            <a:ext cx="598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 i="1"/>
              <a:t>d</a:t>
            </a:r>
            <a:r>
              <a:rPr lang="en-US" altLang="zh-CN" sz="2800" i="1"/>
              <a:t>B</a:t>
            </a:r>
          </a:p>
        </p:txBody>
      </p:sp>
      <p:sp>
        <p:nvSpPr>
          <p:cNvPr id="17425" name="Rectangle 16"/>
          <p:cNvSpPr>
            <a:spLocks noChangeArrowheads="1"/>
          </p:cNvSpPr>
          <p:nvPr/>
        </p:nvSpPr>
        <p:spPr bwMode="auto">
          <a:xfrm>
            <a:off x="7950200" y="4543425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×</a:t>
            </a:r>
          </a:p>
        </p:txBody>
      </p:sp>
      <p:graphicFrame>
        <p:nvGraphicFramePr>
          <p:cNvPr id="17426" name="Object 17"/>
          <p:cNvGraphicFramePr>
            <a:graphicFrameLocks noChangeAspect="1"/>
          </p:cNvGraphicFramePr>
          <p:nvPr/>
        </p:nvGraphicFramePr>
        <p:xfrm>
          <a:off x="381000" y="3657600"/>
          <a:ext cx="520065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0" name="公式" r:id="rId3" imgW="2057400" imgH="419100" progId="Equation.3">
                  <p:embed/>
                </p:oleObj>
              </mc:Choice>
              <mc:Fallback>
                <p:oleObj name="公式" r:id="rId3" imgW="2057400" imgH="4191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657600"/>
                        <a:ext cx="5200650" cy="10588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18"/>
          <p:cNvGraphicFramePr>
            <a:graphicFrameLocks noChangeAspect="1"/>
          </p:cNvGraphicFramePr>
          <p:nvPr/>
        </p:nvGraphicFramePr>
        <p:xfrm>
          <a:off x="6969125" y="5715000"/>
          <a:ext cx="45243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1" name="公式" r:id="rId5" imgW="124002" imgH="181181" progId="Equation.3">
                  <p:embed/>
                </p:oleObj>
              </mc:Choice>
              <mc:Fallback>
                <p:oleObj name="公式" r:id="rId5" imgW="124002" imgH="18118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25" y="5715000"/>
                        <a:ext cx="45243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A2C178-FD47-453B-871E-9B02BFB8F503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1828800"/>
            <a:ext cx="4800600" cy="3810000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/>
              <a:t>在以电流元延长线为轴，任意半径</a:t>
            </a:r>
            <a:r>
              <a:rPr lang="en-US" altLang="zh-CN" sz="2800" i="1" smtClean="0"/>
              <a:t>R</a:t>
            </a:r>
            <a:r>
              <a:rPr lang="zh-CN" altLang="en-US" sz="2800" smtClean="0"/>
              <a:t>的圆周各点上，</a:t>
            </a:r>
            <a:r>
              <a:rPr lang="en-US" altLang="zh-CN" sz="2800" i="1" smtClean="0">
                <a:cs typeface="Times New Roman" panose="02020603050405020304" pitchFamily="18" charset="0"/>
              </a:rPr>
              <a:t>d</a:t>
            </a:r>
            <a:r>
              <a:rPr lang="en-US" altLang="zh-CN" sz="2800" i="1" smtClean="0">
                <a:ea typeface="黑体" panose="02010609060101010101" pitchFamily="49" charset="-122"/>
              </a:rPr>
              <a:t>B</a:t>
            </a:r>
            <a:r>
              <a:rPr lang="zh-CN" altLang="en-US" sz="2800" smtClean="0"/>
              <a:t>有相同的值并沿圆周的切向，于是对于圆周上包围</a:t>
            </a:r>
            <a:r>
              <a:rPr lang="en-US" altLang="zh-CN" sz="2800" smtClean="0"/>
              <a:t>P</a:t>
            </a:r>
            <a:r>
              <a:rPr lang="zh-CN" altLang="en-US" sz="2800" smtClean="0"/>
              <a:t>点的一个闭合小管，取小管的截面积</a:t>
            </a:r>
            <a:r>
              <a:rPr lang="en-US" altLang="zh-CN" sz="2800" smtClean="0">
                <a:ea typeface="黑体" panose="02010609060101010101" pitchFamily="49" charset="-122"/>
              </a:rPr>
              <a:t>Δ</a:t>
            </a:r>
            <a:r>
              <a:rPr lang="en-US" altLang="zh-CN" sz="2800" smtClean="0">
                <a:latin typeface="AmeriGarmnd BT" charset="0"/>
              </a:rPr>
              <a:t>S</a:t>
            </a:r>
            <a:r>
              <a:rPr lang="zh-CN" altLang="en-US" sz="2800" smtClean="0"/>
              <a:t>处处相等：              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0" y="5715000"/>
          <a:ext cx="69342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7" name="公式" r:id="rId3" imgW="2667000" imgH="228600" progId="Equation.3">
                  <p:embed/>
                </p:oleObj>
              </mc:Choice>
              <mc:Fallback>
                <p:oleObj name="公式" r:id="rId3" imgW="2667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715000"/>
                        <a:ext cx="6934200" cy="6111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Freeform 5"/>
          <p:cNvSpPr>
            <a:spLocks/>
          </p:cNvSpPr>
          <p:nvPr/>
        </p:nvSpPr>
        <p:spPr bwMode="auto">
          <a:xfrm>
            <a:off x="4876800" y="3187700"/>
            <a:ext cx="1484313" cy="1250950"/>
          </a:xfrm>
          <a:custGeom>
            <a:avLst/>
            <a:gdLst>
              <a:gd name="T0" fmla="*/ 2147483646 w 935"/>
              <a:gd name="T1" fmla="*/ 2147483646 h 788"/>
              <a:gd name="T2" fmla="*/ 2147483646 w 935"/>
              <a:gd name="T3" fmla="*/ 2147483646 h 788"/>
              <a:gd name="T4" fmla="*/ 2147483646 w 935"/>
              <a:gd name="T5" fmla="*/ 2147483646 h 788"/>
              <a:gd name="T6" fmla="*/ 2147483646 w 935"/>
              <a:gd name="T7" fmla="*/ 2147483646 h 788"/>
              <a:gd name="T8" fmla="*/ 2147483646 w 935"/>
              <a:gd name="T9" fmla="*/ 2147483646 h 788"/>
              <a:gd name="T10" fmla="*/ 2147483646 w 935"/>
              <a:gd name="T11" fmla="*/ 2147483646 h 788"/>
              <a:gd name="T12" fmla="*/ 2147483646 w 935"/>
              <a:gd name="T13" fmla="*/ 2147483646 h 788"/>
              <a:gd name="T14" fmla="*/ 2147483646 w 935"/>
              <a:gd name="T15" fmla="*/ 2147483646 h 788"/>
              <a:gd name="T16" fmla="*/ 2147483646 w 935"/>
              <a:gd name="T17" fmla="*/ 2147483646 h 788"/>
              <a:gd name="T18" fmla="*/ 2147483646 w 935"/>
              <a:gd name="T19" fmla="*/ 2147483646 h 788"/>
              <a:gd name="T20" fmla="*/ 2147483646 w 935"/>
              <a:gd name="T21" fmla="*/ 2147483646 h 788"/>
              <a:gd name="T22" fmla="*/ 2147483646 w 935"/>
              <a:gd name="T23" fmla="*/ 2147483646 h 788"/>
              <a:gd name="T24" fmla="*/ 2147483646 w 935"/>
              <a:gd name="T25" fmla="*/ 2147483646 h 788"/>
              <a:gd name="T26" fmla="*/ 2147483646 w 935"/>
              <a:gd name="T27" fmla="*/ 0 h 788"/>
              <a:gd name="T28" fmla="*/ 2147483646 w 935"/>
              <a:gd name="T29" fmla="*/ 2147483646 h 788"/>
              <a:gd name="T30" fmla="*/ 2147483646 w 935"/>
              <a:gd name="T31" fmla="*/ 2147483646 h 788"/>
              <a:gd name="T32" fmla="*/ 2147483646 w 935"/>
              <a:gd name="T33" fmla="*/ 2147483646 h 788"/>
              <a:gd name="T34" fmla="*/ 2147483646 w 935"/>
              <a:gd name="T35" fmla="*/ 2147483646 h 788"/>
              <a:gd name="T36" fmla="*/ 2147483646 w 935"/>
              <a:gd name="T37" fmla="*/ 2147483646 h 788"/>
              <a:gd name="T38" fmla="*/ 2147483646 w 935"/>
              <a:gd name="T39" fmla="*/ 2147483646 h 78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935"/>
              <a:gd name="T61" fmla="*/ 0 h 788"/>
              <a:gd name="T62" fmla="*/ 935 w 935"/>
              <a:gd name="T63" fmla="*/ 788 h 78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935" h="788">
                <a:moveTo>
                  <a:pt x="29" y="248"/>
                </a:moveTo>
                <a:cubicBezTo>
                  <a:pt x="32" y="320"/>
                  <a:pt x="30" y="392"/>
                  <a:pt x="37" y="464"/>
                </a:cubicBezTo>
                <a:cubicBezTo>
                  <a:pt x="38" y="474"/>
                  <a:pt x="51" y="479"/>
                  <a:pt x="53" y="488"/>
                </a:cubicBezTo>
                <a:cubicBezTo>
                  <a:pt x="53" y="490"/>
                  <a:pt x="56" y="588"/>
                  <a:pt x="85" y="608"/>
                </a:cubicBezTo>
                <a:cubicBezTo>
                  <a:pt x="105" y="622"/>
                  <a:pt x="128" y="629"/>
                  <a:pt x="149" y="640"/>
                </a:cubicBezTo>
                <a:cubicBezTo>
                  <a:pt x="158" y="666"/>
                  <a:pt x="157" y="696"/>
                  <a:pt x="189" y="704"/>
                </a:cubicBezTo>
                <a:cubicBezTo>
                  <a:pt x="337" y="739"/>
                  <a:pt x="493" y="765"/>
                  <a:pt x="645" y="776"/>
                </a:cubicBezTo>
                <a:cubicBezTo>
                  <a:pt x="715" y="788"/>
                  <a:pt x="677" y="788"/>
                  <a:pt x="757" y="768"/>
                </a:cubicBezTo>
                <a:cubicBezTo>
                  <a:pt x="768" y="765"/>
                  <a:pt x="789" y="760"/>
                  <a:pt x="789" y="760"/>
                </a:cubicBezTo>
                <a:cubicBezTo>
                  <a:pt x="841" y="725"/>
                  <a:pt x="873" y="688"/>
                  <a:pt x="901" y="632"/>
                </a:cubicBezTo>
                <a:cubicBezTo>
                  <a:pt x="914" y="568"/>
                  <a:pt x="922" y="504"/>
                  <a:pt x="933" y="440"/>
                </a:cubicBezTo>
                <a:cubicBezTo>
                  <a:pt x="925" y="281"/>
                  <a:pt x="935" y="243"/>
                  <a:pt x="853" y="120"/>
                </a:cubicBezTo>
                <a:cubicBezTo>
                  <a:pt x="840" y="101"/>
                  <a:pt x="823" y="62"/>
                  <a:pt x="805" y="48"/>
                </a:cubicBezTo>
                <a:cubicBezTo>
                  <a:pt x="773" y="24"/>
                  <a:pt x="745" y="18"/>
                  <a:pt x="709" y="0"/>
                </a:cubicBezTo>
                <a:cubicBezTo>
                  <a:pt x="550" y="4"/>
                  <a:pt x="394" y="2"/>
                  <a:pt x="237" y="24"/>
                </a:cubicBezTo>
                <a:cubicBezTo>
                  <a:pt x="201" y="36"/>
                  <a:pt x="154" y="35"/>
                  <a:pt x="125" y="64"/>
                </a:cubicBezTo>
                <a:cubicBezTo>
                  <a:pt x="108" y="81"/>
                  <a:pt x="94" y="103"/>
                  <a:pt x="77" y="120"/>
                </a:cubicBezTo>
                <a:cubicBezTo>
                  <a:pt x="57" y="180"/>
                  <a:pt x="86" y="108"/>
                  <a:pt x="45" y="160"/>
                </a:cubicBezTo>
                <a:cubicBezTo>
                  <a:pt x="34" y="174"/>
                  <a:pt x="31" y="193"/>
                  <a:pt x="21" y="208"/>
                </a:cubicBezTo>
                <a:cubicBezTo>
                  <a:pt x="12" y="271"/>
                  <a:pt x="0" y="277"/>
                  <a:pt x="29" y="248"/>
                </a:cubicBezTo>
                <a:close/>
              </a:path>
            </a:pathLst>
          </a:cu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6370638" y="609600"/>
            <a:ext cx="0" cy="3810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V="1">
            <a:off x="6370638" y="3581400"/>
            <a:ext cx="0" cy="4572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5227638" y="1371600"/>
            <a:ext cx="2286000" cy="9144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6904038" y="2133600"/>
            <a:ext cx="228600" cy="152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7361238" y="1905000"/>
            <a:ext cx="228600" cy="152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 flipV="1">
            <a:off x="6980238" y="1905000"/>
            <a:ext cx="457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 flipV="1">
            <a:off x="7056438" y="2057400"/>
            <a:ext cx="457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7208838" y="2057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H="1">
            <a:off x="6370638" y="2133600"/>
            <a:ext cx="838200" cy="1752600"/>
          </a:xfrm>
          <a:prstGeom prst="line">
            <a:avLst/>
          </a:prstGeom>
          <a:noFill/>
          <a:ln w="28575">
            <a:solidFill>
              <a:srgbClr val="0000CC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6264275" y="236220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a typeface="黑体" panose="02010609060101010101" pitchFamily="49" charset="-122"/>
              </a:rPr>
              <a:t>Δ</a:t>
            </a:r>
            <a:r>
              <a:rPr lang="en-US" altLang="zh-CN" sz="2800">
                <a:solidFill>
                  <a:srgbClr val="FF0000"/>
                </a:solidFill>
                <a:latin typeface="AmeriGarmnd BT" charset="0"/>
              </a:rPr>
              <a:t>S</a:t>
            </a:r>
            <a:r>
              <a:rPr lang="en-US" altLang="zh-CN" sz="2800" baseline="-25000">
                <a:solidFill>
                  <a:srgbClr val="FF0000"/>
                </a:solidFill>
                <a:latin typeface="Symbol" panose="05050102010706020507" pitchFamily="18" charset="2"/>
              </a:rPr>
              <a:t>1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7742238" y="175260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ea typeface="黑体" panose="02010609060101010101" pitchFamily="49" charset="-122"/>
              </a:rPr>
              <a:t>Δ</a:t>
            </a:r>
            <a:r>
              <a:rPr lang="en-US" altLang="zh-CN" sz="2800">
                <a:solidFill>
                  <a:srgbClr val="0000CC"/>
                </a:solidFill>
                <a:latin typeface="AmeriGarmnd BT" charset="0"/>
              </a:rPr>
              <a:t>S</a:t>
            </a:r>
            <a:r>
              <a:rPr lang="en-US" altLang="zh-CN" sz="2800" baseline="-25000">
                <a:solidFill>
                  <a:srgbClr val="0000CC"/>
                </a:solidFill>
                <a:latin typeface="Symbol" panose="05050102010706020507" pitchFamily="18" charset="2"/>
              </a:rPr>
              <a:t>2</a:t>
            </a:r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 flipH="1">
            <a:off x="6599238" y="2209800"/>
            <a:ext cx="3810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 flipV="1">
            <a:off x="7513638" y="1676400"/>
            <a:ext cx="533400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7742238" y="1195388"/>
            <a:ext cx="598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 i="1"/>
              <a:t>d</a:t>
            </a:r>
            <a:r>
              <a:rPr lang="en-US" altLang="zh-CN" sz="2800" i="1"/>
              <a:t>B</a:t>
            </a:r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5989638" y="35877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latin typeface="AmeriGarmnd BT" charset="0"/>
              </a:rPr>
              <a:t>z</a:t>
            </a:r>
          </a:p>
        </p:txBody>
      </p:sp>
      <p:sp>
        <p:nvSpPr>
          <p:cNvPr id="18453" name="Freeform 21"/>
          <p:cNvSpPr>
            <a:spLocks/>
          </p:cNvSpPr>
          <p:nvPr/>
        </p:nvSpPr>
        <p:spPr bwMode="auto">
          <a:xfrm>
            <a:off x="6357938" y="3359150"/>
            <a:ext cx="233362" cy="149225"/>
          </a:xfrm>
          <a:custGeom>
            <a:avLst/>
            <a:gdLst>
              <a:gd name="T0" fmla="*/ 0 w 147"/>
              <a:gd name="T1" fmla="*/ 2147483646 h 94"/>
              <a:gd name="T2" fmla="*/ 2147483646 w 147"/>
              <a:gd name="T3" fmla="*/ 2147483646 h 94"/>
              <a:gd name="T4" fmla="*/ 2147483646 w 147"/>
              <a:gd name="T5" fmla="*/ 2147483646 h 94"/>
              <a:gd name="T6" fmla="*/ 0 60000 65536"/>
              <a:gd name="T7" fmla="*/ 0 60000 65536"/>
              <a:gd name="T8" fmla="*/ 0 60000 65536"/>
              <a:gd name="T9" fmla="*/ 0 w 147"/>
              <a:gd name="T10" fmla="*/ 0 h 94"/>
              <a:gd name="T11" fmla="*/ 147 w 147"/>
              <a:gd name="T12" fmla="*/ 94 h 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94">
                <a:moveTo>
                  <a:pt x="0" y="28"/>
                </a:moveTo>
                <a:cubicBezTo>
                  <a:pt x="42" y="0"/>
                  <a:pt x="61" y="21"/>
                  <a:pt x="96" y="44"/>
                </a:cubicBezTo>
                <a:cubicBezTo>
                  <a:pt x="129" y="94"/>
                  <a:pt x="147" y="92"/>
                  <a:pt x="120" y="9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 flipV="1">
            <a:off x="6446838" y="3276600"/>
            <a:ext cx="22860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6400800" y="3595688"/>
            <a:ext cx="579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 i="1">
                <a:solidFill>
                  <a:srgbClr val="0000CC"/>
                </a:solidFill>
              </a:rPr>
              <a:t>Id</a:t>
            </a:r>
            <a:r>
              <a:rPr lang="en-US" altLang="zh-CN" sz="2800" i="1">
                <a:solidFill>
                  <a:srgbClr val="0000CC"/>
                </a:solidFill>
                <a:ea typeface="黑体" panose="02010609060101010101" pitchFamily="49" charset="-122"/>
              </a:rPr>
              <a:t>l</a:t>
            </a:r>
          </a:p>
        </p:txBody>
      </p:sp>
      <p:sp>
        <p:nvSpPr>
          <p:cNvPr id="18456" name="Freeform 24"/>
          <p:cNvSpPr>
            <a:spLocks/>
          </p:cNvSpPr>
          <p:nvPr/>
        </p:nvSpPr>
        <p:spPr bwMode="auto">
          <a:xfrm>
            <a:off x="5837238" y="990600"/>
            <a:ext cx="1809750" cy="1371600"/>
          </a:xfrm>
          <a:custGeom>
            <a:avLst/>
            <a:gdLst>
              <a:gd name="T0" fmla="*/ 2147483646 w 1077"/>
              <a:gd name="T1" fmla="*/ 2147483646 h 792"/>
              <a:gd name="T2" fmla="*/ 2147483646 w 1077"/>
              <a:gd name="T3" fmla="*/ 2147483646 h 792"/>
              <a:gd name="T4" fmla="*/ 2147483646 w 1077"/>
              <a:gd name="T5" fmla="*/ 2147483646 h 792"/>
              <a:gd name="T6" fmla="*/ 2147483646 w 1077"/>
              <a:gd name="T7" fmla="*/ 2147483646 h 792"/>
              <a:gd name="T8" fmla="*/ 2147483646 w 1077"/>
              <a:gd name="T9" fmla="*/ 2147483646 h 792"/>
              <a:gd name="T10" fmla="*/ 2147483646 w 1077"/>
              <a:gd name="T11" fmla="*/ 2147483646 h 792"/>
              <a:gd name="T12" fmla="*/ 2147483646 w 1077"/>
              <a:gd name="T13" fmla="*/ 2147483646 h 792"/>
              <a:gd name="T14" fmla="*/ 2147483646 w 1077"/>
              <a:gd name="T15" fmla="*/ 2147483646 h 792"/>
              <a:gd name="T16" fmla="*/ 2147483646 w 1077"/>
              <a:gd name="T17" fmla="*/ 2147483646 h 792"/>
              <a:gd name="T18" fmla="*/ 2147483646 w 1077"/>
              <a:gd name="T19" fmla="*/ 2147483646 h 792"/>
              <a:gd name="T20" fmla="*/ 2147483646 w 1077"/>
              <a:gd name="T21" fmla="*/ 2147483646 h 792"/>
              <a:gd name="T22" fmla="*/ 2147483646 w 1077"/>
              <a:gd name="T23" fmla="*/ 2147483646 h 792"/>
              <a:gd name="T24" fmla="*/ 2147483646 w 1077"/>
              <a:gd name="T25" fmla="*/ 2147483646 h 792"/>
              <a:gd name="T26" fmla="*/ 2147483646 w 1077"/>
              <a:gd name="T27" fmla="*/ 2147483646 h 792"/>
              <a:gd name="T28" fmla="*/ 2147483646 w 1077"/>
              <a:gd name="T29" fmla="*/ 2147483646 h 792"/>
              <a:gd name="T30" fmla="*/ 2147483646 w 1077"/>
              <a:gd name="T31" fmla="*/ 2147483646 h 792"/>
              <a:gd name="T32" fmla="*/ 2147483646 w 1077"/>
              <a:gd name="T33" fmla="*/ 2147483646 h 792"/>
              <a:gd name="T34" fmla="*/ 2147483646 w 1077"/>
              <a:gd name="T35" fmla="*/ 2147483646 h 792"/>
              <a:gd name="T36" fmla="*/ 2147483646 w 1077"/>
              <a:gd name="T37" fmla="*/ 2147483646 h 792"/>
              <a:gd name="T38" fmla="*/ 2147483646 w 1077"/>
              <a:gd name="T39" fmla="*/ 2147483646 h 792"/>
              <a:gd name="T40" fmla="*/ 2147483646 w 1077"/>
              <a:gd name="T41" fmla="*/ 2147483646 h 792"/>
              <a:gd name="T42" fmla="*/ 2147483646 w 1077"/>
              <a:gd name="T43" fmla="*/ 2147483646 h 792"/>
              <a:gd name="T44" fmla="*/ 2147483646 w 1077"/>
              <a:gd name="T45" fmla="*/ 2147483646 h 792"/>
              <a:gd name="T46" fmla="*/ 2147483646 w 1077"/>
              <a:gd name="T47" fmla="*/ 2147483646 h 792"/>
              <a:gd name="T48" fmla="*/ 2147483646 w 1077"/>
              <a:gd name="T49" fmla="*/ 2147483646 h 792"/>
              <a:gd name="T50" fmla="*/ 2147483646 w 1077"/>
              <a:gd name="T51" fmla="*/ 2147483646 h 792"/>
              <a:gd name="T52" fmla="*/ 2147483646 w 1077"/>
              <a:gd name="T53" fmla="*/ 0 h 792"/>
              <a:gd name="T54" fmla="*/ 2147483646 w 1077"/>
              <a:gd name="T55" fmla="*/ 2147483646 h 792"/>
              <a:gd name="T56" fmla="*/ 2147483646 w 1077"/>
              <a:gd name="T57" fmla="*/ 2147483646 h 792"/>
              <a:gd name="T58" fmla="*/ 2147483646 w 1077"/>
              <a:gd name="T59" fmla="*/ 2147483646 h 792"/>
              <a:gd name="T60" fmla="*/ 2147483646 w 1077"/>
              <a:gd name="T61" fmla="*/ 2147483646 h 79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077"/>
              <a:gd name="T94" fmla="*/ 0 h 792"/>
              <a:gd name="T95" fmla="*/ 1077 w 1077"/>
              <a:gd name="T96" fmla="*/ 792 h 792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077" h="792">
                <a:moveTo>
                  <a:pt x="33" y="32"/>
                </a:moveTo>
                <a:cubicBezTo>
                  <a:pt x="0" y="81"/>
                  <a:pt x="6" y="122"/>
                  <a:pt x="1" y="184"/>
                </a:cubicBezTo>
                <a:cubicBezTo>
                  <a:pt x="15" y="280"/>
                  <a:pt x="56" y="339"/>
                  <a:pt x="129" y="400"/>
                </a:cubicBezTo>
                <a:cubicBezTo>
                  <a:pt x="151" y="419"/>
                  <a:pt x="184" y="460"/>
                  <a:pt x="209" y="472"/>
                </a:cubicBezTo>
                <a:cubicBezTo>
                  <a:pt x="229" y="482"/>
                  <a:pt x="252" y="483"/>
                  <a:pt x="273" y="488"/>
                </a:cubicBezTo>
                <a:cubicBezTo>
                  <a:pt x="320" y="535"/>
                  <a:pt x="340" y="556"/>
                  <a:pt x="401" y="576"/>
                </a:cubicBezTo>
                <a:cubicBezTo>
                  <a:pt x="435" y="627"/>
                  <a:pt x="392" y="576"/>
                  <a:pt x="465" y="608"/>
                </a:cubicBezTo>
                <a:cubicBezTo>
                  <a:pt x="475" y="613"/>
                  <a:pt x="480" y="625"/>
                  <a:pt x="489" y="632"/>
                </a:cubicBezTo>
                <a:cubicBezTo>
                  <a:pt x="512" y="648"/>
                  <a:pt x="569" y="688"/>
                  <a:pt x="593" y="696"/>
                </a:cubicBezTo>
                <a:cubicBezTo>
                  <a:pt x="625" y="743"/>
                  <a:pt x="589" y="699"/>
                  <a:pt x="641" y="736"/>
                </a:cubicBezTo>
                <a:cubicBezTo>
                  <a:pt x="689" y="770"/>
                  <a:pt x="684" y="777"/>
                  <a:pt x="745" y="792"/>
                </a:cubicBezTo>
                <a:cubicBezTo>
                  <a:pt x="821" y="786"/>
                  <a:pt x="933" y="781"/>
                  <a:pt x="1001" y="736"/>
                </a:cubicBezTo>
                <a:cubicBezTo>
                  <a:pt x="1038" y="681"/>
                  <a:pt x="1027" y="706"/>
                  <a:pt x="1041" y="664"/>
                </a:cubicBezTo>
                <a:cubicBezTo>
                  <a:pt x="1050" y="598"/>
                  <a:pt x="1077" y="576"/>
                  <a:pt x="1017" y="536"/>
                </a:cubicBezTo>
                <a:cubicBezTo>
                  <a:pt x="1014" y="528"/>
                  <a:pt x="1014" y="519"/>
                  <a:pt x="1009" y="512"/>
                </a:cubicBezTo>
                <a:cubicBezTo>
                  <a:pt x="1003" y="504"/>
                  <a:pt x="990" y="504"/>
                  <a:pt x="985" y="496"/>
                </a:cubicBezTo>
                <a:cubicBezTo>
                  <a:pt x="976" y="482"/>
                  <a:pt x="978" y="462"/>
                  <a:pt x="969" y="448"/>
                </a:cubicBezTo>
                <a:cubicBezTo>
                  <a:pt x="964" y="440"/>
                  <a:pt x="958" y="432"/>
                  <a:pt x="953" y="424"/>
                </a:cubicBezTo>
                <a:cubicBezTo>
                  <a:pt x="948" y="403"/>
                  <a:pt x="942" y="381"/>
                  <a:pt x="937" y="360"/>
                </a:cubicBezTo>
                <a:cubicBezTo>
                  <a:pt x="932" y="338"/>
                  <a:pt x="905" y="328"/>
                  <a:pt x="889" y="312"/>
                </a:cubicBezTo>
                <a:cubicBezTo>
                  <a:pt x="858" y="281"/>
                  <a:pt x="830" y="249"/>
                  <a:pt x="793" y="224"/>
                </a:cubicBezTo>
                <a:cubicBezTo>
                  <a:pt x="773" y="165"/>
                  <a:pt x="693" y="165"/>
                  <a:pt x="641" y="152"/>
                </a:cubicBezTo>
                <a:cubicBezTo>
                  <a:pt x="636" y="136"/>
                  <a:pt x="638" y="115"/>
                  <a:pt x="625" y="104"/>
                </a:cubicBezTo>
                <a:cubicBezTo>
                  <a:pt x="613" y="93"/>
                  <a:pt x="592" y="103"/>
                  <a:pt x="577" y="96"/>
                </a:cubicBezTo>
                <a:cubicBezTo>
                  <a:pt x="567" y="91"/>
                  <a:pt x="562" y="78"/>
                  <a:pt x="553" y="72"/>
                </a:cubicBezTo>
                <a:cubicBezTo>
                  <a:pt x="518" y="48"/>
                  <a:pt x="475" y="39"/>
                  <a:pt x="433" y="32"/>
                </a:cubicBezTo>
                <a:cubicBezTo>
                  <a:pt x="378" y="5"/>
                  <a:pt x="317" y="6"/>
                  <a:pt x="257" y="0"/>
                </a:cubicBezTo>
                <a:cubicBezTo>
                  <a:pt x="198" y="3"/>
                  <a:pt x="139" y="2"/>
                  <a:pt x="81" y="8"/>
                </a:cubicBezTo>
                <a:cubicBezTo>
                  <a:pt x="64" y="10"/>
                  <a:pt x="49" y="19"/>
                  <a:pt x="33" y="24"/>
                </a:cubicBezTo>
                <a:cubicBezTo>
                  <a:pt x="24" y="27"/>
                  <a:pt x="9" y="30"/>
                  <a:pt x="9" y="40"/>
                </a:cubicBezTo>
                <a:cubicBezTo>
                  <a:pt x="9" y="48"/>
                  <a:pt x="25" y="35"/>
                  <a:pt x="33" y="32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7" name="Freeform 25"/>
          <p:cNvSpPr>
            <a:spLocks/>
          </p:cNvSpPr>
          <p:nvPr/>
        </p:nvSpPr>
        <p:spPr bwMode="auto">
          <a:xfrm>
            <a:off x="5989638" y="1143000"/>
            <a:ext cx="1023937" cy="571500"/>
          </a:xfrm>
          <a:custGeom>
            <a:avLst/>
            <a:gdLst>
              <a:gd name="T0" fmla="*/ 2147483646 w 645"/>
              <a:gd name="T1" fmla="*/ 2147483646 h 360"/>
              <a:gd name="T2" fmla="*/ 2147483646 w 645"/>
              <a:gd name="T3" fmla="*/ 2147483646 h 360"/>
              <a:gd name="T4" fmla="*/ 2147483646 w 645"/>
              <a:gd name="T5" fmla="*/ 2147483646 h 360"/>
              <a:gd name="T6" fmla="*/ 2147483646 w 645"/>
              <a:gd name="T7" fmla="*/ 2147483646 h 360"/>
              <a:gd name="T8" fmla="*/ 2147483646 w 645"/>
              <a:gd name="T9" fmla="*/ 2147483646 h 360"/>
              <a:gd name="T10" fmla="*/ 2147483646 w 645"/>
              <a:gd name="T11" fmla="*/ 2147483646 h 360"/>
              <a:gd name="T12" fmla="*/ 2147483646 w 645"/>
              <a:gd name="T13" fmla="*/ 0 h 360"/>
              <a:gd name="T14" fmla="*/ 2147483646 w 645"/>
              <a:gd name="T15" fmla="*/ 2147483646 h 360"/>
              <a:gd name="T16" fmla="*/ 2147483646 w 645"/>
              <a:gd name="T17" fmla="*/ 2147483646 h 360"/>
              <a:gd name="T18" fmla="*/ 2147483646 w 645"/>
              <a:gd name="T19" fmla="*/ 2147483646 h 360"/>
              <a:gd name="T20" fmla="*/ 2147483646 w 645"/>
              <a:gd name="T21" fmla="*/ 2147483646 h 360"/>
              <a:gd name="T22" fmla="*/ 2147483646 w 645"/>
              <a:gd name="T23" fmla="*/ 2147483646 h 360"/>
              <a:gd name="T24" fmla="*/ 2147483646 w 645"/>
              <a:gd name="T25" fmla="*/ 2147483646 h 360"/>
              <a:gd name="T26" fmla="*/ 2147483646 w 645"/>
              <a:gd name="T27" fmla="*/ 2147483646 h 360"/>
              <a:gd name="T28" fmla="*/ 2147483646 w 645"/>
              <a:gd name="T29" fmla="*/ 2147483646 h 360"/>
              <a:gd name="T30" fmla="*/ 2147483646 w 645"/>
              <a:gd name="T31" fmla="*/ 2147483646 h 360"/>
              <a:gd name="T32" fmla="*/ 2147483646 w 645"/>
              <a:gd name="T33" fmla="*/ 2147483646 h 360"/>
              <a:gd name="T34" fmla="*/ 2147483646 w 645"/>
              <a:gd name="T35" fmla="*/ 2147483646 h 360"/>
              <a:gd name="T36" fmla="*/ 2147483646 w 645"/>
              <a:gd name="T37" fmla="*/ 2147483646 h 36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45"/>
              <a:gd name="T58" fmla="*/ 0 h 360"/>
              <a:gd name="T59" fmla="*/ 645 w 645"/>
              <a:gd name="T60" fmla="*/ 360 h 36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45" h="360">
                <a:moveTo>
                  <a:pt x="9" y="296"/>
                </a:moveTo>
                <a:cubicBezTo>
                  <a:pt x="21" y="247"/>
                  <a:pt x="26" y="266"/>
                  <a:pt x="65" y="240"/>
                </a:cubicBezTo>
                <a:cubicBezTo>
                  <a:pt x="83" y="186"/>
                  <a:pt x="58" y="245"/>
                  <a:pt x="97" y="200"/>
                </a:cubicBezTo>
                <a:cubicBezTo>
                  <a:pt x="128" y="165"/>
                  <a:pt x="147" y="103"/>
                  <a:pt x="193" y="80"/>
                </a:cubicBezTo>
                <a:cubicBezTo>
                  <a:pt x="218" y="68"/>
                  <a:pt x="245" y="44"/>
                  <a:pt x="273" y="40"/>
                </a:cubicBezTo>
                <a:cubicBezTo>
                  <a:pt x="329" y="31"/>
                  <a:pt x="385" y="25"/>
                  <a:pt x="441" y="16"/>
                </a:cubicBezTo>
                <a:cubicBezTo>
                  <a:pt x="452" y="11"/>
                  <a:pt x="461" y="0"/>
                  <a:pt x="473" y="0"/>
                </a:cubicBezTo>
                <a:cubicBezTo>
                  <a:pt x="490" y="0"/>
                  <a:pt x="504" y="13"/>
                  <a:pt x="521" y="16"/>
                </a:cubicBezTo>
                <a:cubicBezTo>
                  <a:pt x="537" y="19"/>
                  <a:pt x="553" y="21"/>
                  <a:pt x="569" y="24"/>
                </a:cubicBezTo>
                <a:cubicBezTo>
                  <a:pt x="598" y="38"/>
                  <a:pt x="604" y="35"/>
                  <a:pt x="617" y="64"/>
                </a:cubicBezTo>
                <a:cubicBezTo>
                  <a:pt x="624" y="79"/>
                  <a:pt x="628" y="96"/>
                  <a:pt x="633" y="112"/>
                </a:cubicBezTo>
                <a:cubicBezTo>
                  <a:pt x="636" y="120"/>
                  <a:pt x="641" y="136"/>
                  <a:pt x="641" y="136"/>
                </a:cubicBezTo>
                <a:cubicBezTo>
                  <a:pt x="638" y="157"/>
                  <a:pt x="645" y="182"/>
                  <a:pt x="633" y="200"/>
                </a:cubicBezTo>
                <a:cubicBezTo>
                  <a:pt x="633" y="200"/>
                  <a:pt x="573" y="220"/>
                  <a:pt x="561" y="224"/>
                </a:cubicBezTo>
                <a:cubicBezTo>
                  <a:pt x="487" y="249"/>
                  <a:pt x="477" y="339"/>
                  <a:pt x="393" y="360"/>
                </a:cubicBezTo>
                <a:cubicBezTo>
                  <a:pt x="282" y="355"/>
                  <a:pt x="175" y="345"/>
                  <a:pt x="65" y="336"/>
                </a:cubicBezTo>
                <a:cubicBezTo>
                  <a:pt x="49" y="331"/>
                  <a:pt x="33" y="325"/>
                  <a:pt x="17" y="320"/>
                </a:cubicBezTo>
                <a:cubicBezTo>
                  <a:pt x="8" y="317"/>
                  <a:pt x="4" y="305"/>
                  <a:pt x="1" y="296"/>
                </a:cubicBezTo>
                <a:cubicBezTo>
                  <a:pt x="0" y="293"/>
                  <a:pt x="6" y="296"/>
                  <a:pt x="9" y="296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 flipH="1">
            <a:off x="6751638" y="685800"/>
            <a:ext cx="381000" cy="304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6257925" y="128588"/>
            <a:ext cx="288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6600"/>
                </a:solidFill>
              </a:rPr>
              <a:t>任意的闭合曲面</a:t>
            </a:r>
            <a:r>
              <a:rPr lang="en-US" altLang="zh-CN" sz="2800" i="1">
                <a:solidFill>
                  <a:srgbClr val="006600"/>
                </a:solidFill>
              </a:rPr>
              <a:t>S</a:t>
            </a:r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7361238" y="2138363"/>
            <a:ext cx="401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/>
              <a:t>P</a:t>
            </a:r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4876800" y="3581400"/>
            <a:ext cx="147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/>
              <a:t>电流圈</a:t>
            </a:r>
            <a:r>
              <a:rPr kumimoji="1" lang="en-US" altLang="zh-CN" sz="2800" i="1"/>
              <a:t>L</a:t>
            </a:r>
          </a:p>
        </p:txBody>
      </p:sp>
      <p:graphicFrame>
        <p:nvGraphicFramePr>
          <p:cNvPr id="18462" name="Object 30"/>
          <p:cNvGraphicFramePr>
            <a:graphicFrameLocks noChangeAspect="1"/>
          </p:cNvGraphicFramePr>
          <p:nvPr/>
        </p:nvGraphicFramePr>
        <p:xfrm>
          <a:off x="76200" y="892175"/>
          <a:ext cx="50292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8" name="公式" r:id="rId5" imgW="2057400" imgH="419100" progId="Equation.3">
                  <p:embed/>
                </p:oleObj>
              </mc:Choice>
              <mc:Fallback>
                <p:oleObj name="公式" r:id="rId5" imgW="2057400" imgH="4191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892175"/>
                        <a:ext cx="5029200" cy="10239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3" name="Object 32"/>
          <p:cNvGraphicFramePr>
            <a:graphicFrameLocks noChangeAspect="1"/>
          </p:cNvGraphicFramePr>
          <p:nvPr/>
        </p:nvGraphicFramePr>
        <p:xfrm>
          <a:off x="6950075" y="5591175"/>
          <a:ext cx="21939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9" name="公式" r:id="rId7" imgW="723586" imgH="291973" progId="Equation.3">
                  <p:embed/>
                </p:oleObj>
              </mc:Choice>
              <mc:Fallback>
                <p:oleObj name="公式" r:id="rId7" imgW="723586" imgH="291973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0075" y="5591175"/>
                        <a:ext cx="2193925" cy="9620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638A93-33DF-4C6D-A0FC-F9199552E5A0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90600"/>
          </a:xfrm>
          <a:noFill/>
        </p:spPr>
        <p:txBody>
          <a:bodyPr/>
          <a:lstStyle/>
          <a:p>
            <a:pPr eaLnBrk="1" hangingPunct="1"/>
            <a:r>
              <a:rPr lang="en-US" altLang="zh-CN" sz="3600" smtClean="0">
                <a:latin typeface="宋体" panose="02010600030101010101" pitchFamily="2" charset="-122"/>
              </a:rPr>
              <a:t> 2.</a:t>
            </a:r>
            <a:r>
              <a:rPr lang="zh-CN" altLang="en-US" sz="3600" smtClean="0">
                <a:latin typeface="宋体" panose="02010600030101010101" pitchFamily="2" charset="-122"/>
              </a:rPr>
              <a:t>稳恒磁场的安培环路定理</a:t>
            </a:r>
            <a:endParaRPr lang="zh-CN" altLang="en-US" sz="360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914400"/>
            <a:ext cx="8686800" cy="495300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   </a:t>
            </a:r>
            <a:r>
              <a:rPr lang="zh-CN" altLang="en-US" sz="2800" smtClean="0">
                <a:latin typeface="宋体" panose="02010600030101010101" pitchFamily="2" charset="-122"/>
              </a:rPr>
              <a:t>安培环路定理：</a:t>
            </a:r>
            <a:endParaRPr lang="zh-CN" altLang="en-US" sz="2800" smtClean="0">
              <a:latin typeface="Dutch766 BT"/>
            </a:endParaRPr>
          </a:p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    真空中，</a:t>
            </a:r>
          </a:p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   </a:t>
            </a:r>
            <a:r>
              <a:rPr lang="en-US" altLang="zh-CN" sz="2800" smtClean="0">
                <a:latin typeface="宋体" panose="02010600030101010101" pitchFamily="2" charset="-122"/>
              </a:rPr>
              <a:t>(2.3-4a)</a:t>
            </a:r>
            <a:r>
              <a:rPr lang="en-US" altLang="zh-CN" sz="280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zh-CN" sz="28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　　</a:t>
            </a:r>
            <a:r>
              <a:rPr lang="zh-CN" altLang="en-US" sz="2800" smtClean="0">
                <a:solidFill>
                  <a:srgbClr val="0000CC"/>
                </a:solidFill>
                <a:latin typeface="宋体" panose="02010600030101010101" pitchFamily="2" charset="-122"/>
              </a:rPr>
              <a:t>规定：</a:t>
            </a:r>
            <a:r>
              <a:rPr lang="zh-CN" altLang="en-US" sz="2800" smtClean="0">
                <a:latin typeface="宋体" panose="02010600030101010101" pitchFamily="2" charset="-122"/>
              </a:rPr>
              <a:t>若穿过</a:t>
            </a:r>
            <a:r>
              <a:rPr lang="en-US" altLang="zh-CN" sz="2800" i="1" smtClean="0"/>
              <a:t>L</a:t>
            </a:r>
            <a:r>
              <a:rPr kumimoji="1" lang="zh-CN" altLang="en-US" sz="2800" smtClean="0"/>
              <a:t>所围曲面</a:t>
            </a:r>
            <a:r>
              <a:rPr kumimoji="1" lang="en-US" altLang="zh-CN" sz="2800" i="1" smtClean="0"/>
              <a:t>S </a:t>
            </a:r>
            <a:r>
              <a:rPr lang="zh-CN" altLang="en-US" sz="2800" smtClean="0">
                <a:latin typeface="宋体" panose="02010600030101010101" pitchFamily="2" charset="-122"/>
              </a:rPr>
              <a:t>的电流方向与积分绕行方向遵从右手法则，即右手四指沿积分路径绕行的方向，当电流方向与大姆指指向一致时，电流强度取正值，反之取负值。</a:t>
            </a:r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/>
        </p:nvGraphicFramePr>
        <p:xfrm>
          <a:off x="2667000" y="1981200"/>
          <a:ext cx="35814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公式" r:id="rId3" imgW="1079032" imgH="355446" progId="Equation.3">
                  <p:embed/>
                </p:oleObj>
              </mc:Choice>
              <mc:Fallback>
                <p:oleObj name="公式" r:id="rId3" imgW="1079032" imgH="3554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81200"/>
                        <a:ext cx="3581400" cy="10223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99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50A5F6-58AC-4E9E-BB57-1DBCBA9450C5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20483" name="Freeform 3"/>
          <p:cNvSpPr>
            <a:spLocks/>
          </p:cNvSpPr>
          <p:nvPr/>
        </p:nvSpPr>
        <p:spPr bwMode="auto">
          <a:xfrm>
            <a:off x="1981200" y="1447800"/>
            <a:ext cx="5168900" cy="1538288"/>
          </a:xfrm>
          <a:custGeom>
            <a:avLst/>
            <a:gdLst>
              <a:gd name="T0" fmla="*/ 2147483646 w 1343"/>
              <a:gd name="T1" fmla="*/ 2147483646 h 545"/>
              <a:gd name="T2" fmla="*/ 2147483646 w 1343"/>
              <a:gd name="T3" fmla="*/ 2147483646 h 545"/>
              <a:gd name="T4" fmla="*/ 2147483646 w 1343"/>
              <a:gd name="T5" fmla="*/ 2147483646 h 545"/>
              <a:gd name="T6" fmla="*/ 2147483646 w 1343"/>
              <a:gd name="T7" fmla="*/ 2147483646 h 545"/>
              <a:gd name="T8" fmla="*/ 2147483646 w 1343"/>
              <a:gd name="T9" fmla="*/ 2147483646 h 545"/>
              <a:gd name="T10" fmla="*/ 2147483646 w 1343"/>
              <a:gd name="T11" fmla="*/ 2147483646 h 545"/>
              <a:gd name="T12" fmla="*/ 2147483646 w 1343"/>
              <a:gd name="T13" fmla="*/ 2147483646 h 545"/>
              <a:gd name="T14" fmla="*/ 2147483646 w 1343"/>
              <a:gd name="T15" fmla="*/ 2147483646 h 545"/>
              <a:gd name="T16" fmla="*/ 2147483646 w 1343"/>
              <a:gd name="T17" fmla="*/ 2147483646 h 545"/>
              <a:gd name="T18" fmla="*/ 2147483646 w 1343"/>
              <a:gd name="T19" fmla="*/ 2147483646 h 545"/>
              <a:gd name="T20" fmla="*/ 2147483646 w 1343"/>
              <a:gd name="T21" fmla="*/ 2147483646 h 545"/>
              <a:gd name="T22" fmla="*/ 2147483646 w 1343"/>
              <a:gd name="T23" fmla="*/ 2147483646 h 545"/>
              <a:gd name="T24" fmla="*/ 2147483646 w 1343"/>
              <a:gd name="T25" fmla="*/ 2147483646 h 545"/>
              <a:gd name="T26" fmla="*/ 2147483646 w 1343"/>
              <a:gd name="T27" fmla="*/ 2147483646 h 545"/>
              <a:gd name="T28" fmla="*/ 2147483646 w 1343"/>
              <a:gd name="T29" fmla="*/ 2147483646 h 545"/>
              <a:gd name="T30" fmla="*/ 2147483646 w 1343"/>
              <a:gd name="T31" fmla="*/ 2147483646 h 545"/>
              <a:gd name="T32" fmla="*/ 2147483646 w 1343"/>
              <a:gd name="T33" fmla="*/ 2147483646 h 545"/>
              <a:gd name="T34" fmla="*/ 2147483646 w 1343"/>
              <a:gd name="T35" fmla="*/ 2147483646 h 545"/>
              <a:gd name="T36" fmla="*/ 2147483646 w 1343"/>
              <a:gd name="T37" fmla="*/ 2147483646 h 545"/>
              <a:gd name="T38" fmla="*/ 2147483646 w 1343"/>
              <a:gd name="T39" fmla="*/ 2147483646 h 545"/>
              <a:gd name="T40" fmla="*/ 2147483646 w 1343"/>
              <a:gd name="T41" fmla="*/ 2147483646 h 545"/>
              <a:gd name="T42" fmla="*/ 2147483646 w 1343"/>
              <a:gd name="T43" fmla="*/ 2147483646 h 545"/>
              <a:gd name="T44" fmla="*/ 2147483646 w 1343"/>
              <a:gd name="T45" fmla="*/ 2147483646 h 545"/>
              <a:gd name="T46" fmla="*/ 2147483646 w 1343"/>
              <a:gd name="T47" fmla="*/ 2147483646 h 545"/>
              <a:gd name="T48" fmla="*/ 2147483646 w 1343"/>
              <a:gd name="T49" fmla="*/ 2147483646 h 54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343"/>
              <a:gd name="T76" fmla="*/ 0 h 545"/>
              <a:gd name="T77" fmla="*/ 1343 w 1343"/>
              <a:gd name="T78" fmla="*/ 545 h 54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343" h="545">
                <a:moveTo>
                  <a:pt x="7" y="297"/>
                </a:moveTo>
                <a:cubicBezTo>
                  <a:pt x="13" y="356"/>
                  <a:pt x="1" y="387"/>
                  <a:pt x="47" y="417"/>
                </a:cubicBezTo>
                <a:cubicBezTo>
                  <a:pt x="83" y="471"/>
                  <a:pt x="41" y="418"/>
                  <a:pt x="87" y="449"/>
                </a:cubicBezTo>
                <a:cubicBezTo>
                  <a:pt x="138" y="483"/>
                  <a:pt x="190" y="531"/>
                  <a:pt x="255" y="537"/>
                </a:cubicBezTo>
                <a:cubicBezTo>
                  <a:pt x="300" y="541"/>
                  <a:pt x="346" y="542"/>
                  <a:pt x="391" y="545"/>
                </a:cubicBezTo>
                <a:cubicBezTo>
                  <a:pt x="554" y="542"/>
                  <a:pt x="716" y="542"/>
                  <a:pt x="879" y="537"/>
                </a:cubicBezTo>
                <a:cubicBezTo>
                  <a:pt x="915" y="536"/>
                  <a:pt x="947" y="500"/>
                  <a:pt x="975" y="481"/>
                </a:cubicBezTo>
                <a:cubicBezTo>
                  <a:pt x="998" y="466"/>
                  <a:pt x="1029" y="472"/>
                  <a:pt x="1055" y="465"/>
                </a:cubicBezTo>
                <a:cubicBezTo>
                  <a:pt x="1122" y="447"/>
                  <a:pt x="1170" y="434"/>
                  <a:pt x="1239" y="425"/>
                </a:cubicBezTo>
                <a:cubicBezTo>
                  <a:pt x="1296" y="387"/>
                  <a:pt x="1273" y="407"/>
                  <a:pt x="1311" y="369"/>
                </a:cubicBezTo>
                <a:cubicBezTo>
                  <a:pt x="1319" y="345"/>
                  <a:pt x="1327" y="321"/>
                  <a:pt x="1335" y="297"/>
                </a:cubicBezTo>
                <a:cubicBezTo>
                  <a:pt x="1338" y="289"/>
                  <a:pt x="1343" y="273"/>
                  <a:pt x="1343" y="273"/>
                </a:cubicBezTo>
                <a:cubicBezTo>
                  <a:pt x="1342" y="266"/>
                  <a:pt x="1336" y="156"/>
                  <a:pt x="1327" y="129"/>
                </a:cubicBezTo>
                <a:cubicBezTo>
                  <a:pt x="1320" y="109"/>
                  <a:pt x="1299" y="96"/>
                  <a:pt x="1287" y="81"/>
                </a:cubicBezTo>
                <a:cubicBezTo>
                  <a:pt x="1219" y="0"/>
                  <a:pt x="1101" y="32"/>
                  <a:pt x="1007" y="1"/>
                </a:cubicBezTo>
                <a:cubicBezTo>
                  <a:pt x="839" y="7"/>
                  <a:pt x="724" y="23"/>
                  <a:pt x="567" y="49"/>
                </a:cubicBezTo>
                <a:cubicBezTo>
                  <a:pt x="556" y="57"/>
                  <a:pt x="548" y="69"/>
                  <a:pt x="535" y="73"/>
                </a:cubicBezTo>
                <a:cubicBezTo>
                  <a:pt x="512" y="80"/>
                  <a:pt x="487" y="77"/>
                  <a:pt x="463" y="81"/>
                </a:cubicBezTo>
                <a:cubicBezTo>
                  <a:pt x="415" y="89"/>
                  <a:pt x="368" y="106"/>
                  <a:pt x="319" y="113"/>
                </a:cubicBezTo>
                <a:cubicBezTo>
                  <a:pt x="282" y="138"/>
                  <a:pt x="238" y="148"/>
                  <a:pt x="199" y="169"/>
                </a:cubicBezTo>
                <a:cubicBezTo>
                  <a:pt x="182" y="178"/>
                  <a:pt x="169" y="195"/>
                  <a:pt x="151" y="201"/>
                </a:cubicBezTo>
                <a:cubicBezTo>
                  <a:pt x="114" y="213"/>
                  <a:pt x="86" y="220"/>
                  <a:pt x="55" y="241"/>
                </a:cubicBezTo>
                <a:cubicBezTo>
                  <a:pt x="44" y="257"/>
                  <a:pt x="34" y="273"/>
                  <a:pt x="23" y="289"/>
                </a:cubicBezTo>
                <a:cubicBezTo>
                  <a:pt x="16" y="299"/>
                  <a:pt x="18" y="316"/>
                  <a:pt x="7" y="321"/>
                </a:cubicBezTo>
                <a:cubicBezTo>
                  <a:pt x="0" y="325"/>
                  <a:pt x="7" y="305"/>
                  <a:pt x="7" y="297"/>
                </a:cubicBezTo>
                <a:close/>
              </a:path>
            </a:pathLst>
          </a:cu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 flipV="1">
            <a:off x="2667000" y="3048000"/>
            <a:ext cx="304800" cy="990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V="1">
            <a:off x="3886200" y="3048000"/>
            <a:ext cx="228600" cy="990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flipV="1">
            <a:off x="4800600" y="2971800"/>
            <a:ext cx="228600" cy="1143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V="1">
            <a:off x="6324600" y="838200"/>
            <a:ext cx="304800" cy="1295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V="1">
            <a:off x="3132138" y="981075"/>
            <a:ext cx="381000" cy="1600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V="1">
            <a:off x="4356100" y="836613"/>
            <a:ext cx="304800" cy="1371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V="1">
            <a:off x="5148263" y="908050"/>
            <a:ext cx="381000" cy="1524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H="1">
            <a:off x="5940425" y="2781300"/>
            <a:ext cx="228600" cy="1066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2366963" y="3929063"/>
            <a:ext cx="4429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/>
              <a:t>I</a:t>
            </a:r>
            <a:r>
              <a:rPr kumimoji="1" lang="en-US" altLang="zh-CN" sz="2800" i="1" baseline="-25000"/>
              <a:t>1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3590925" y="3938588"/>
            <a:ext cx="44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/>
              <a:t>I</a:t>
            </a:r>
            <a:r>
              <a:rPr kumimoji="1" lang="en-US" altLang="zh-CN" sz="2800" i="1" baseline="-25000"/>
              <a:t>2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4572000" y="4014788"/>
            <a:ext cx="44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/>
              <a:t>I</a:t>
            </a:r>
            <a:r>
              <a:rPr kumimoji="1" lang="en-US" altLang="zh-CN" sz="2800" i="1" baseline="-25000"/>
              <a:t>3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5651500" y="3810000"/>
            <a:ext cx="442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/>
              <a:t>I</a:t>
            </a:r>
            <a:r>
              <a:rPr kumimoji="1" lang="en-US" altLang="zh-CN" sz="2800" i="1" baseline="-25000"/>
              <a:t>4</a:t>
            </a:r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2195513" y="2636838"/>
            <a:ext cx="5334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497" name="Object 17"/>
          <p:cNvGraphicFramePr>
            <a:graphicFrameLocks noChangeAspect="1"/>
          </p:cNvGraphicFramePr>
          <p:nvPr/>
        </p:nvGraphicFramePr>
        <p:xfrm>
          <a:off x="2438400" y="5661025"/>
          <a:ext cx="3862388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" name="公式" r:id="rId3" imgW="1447172" imgH="342751" progId="Equation.3">
                  <p:embed/>
                </p:oleObj>
              </mc:Choice>
              <mc:Fallback>
                <p:oleObj name="公式" r:id="rId3" imgW="1447172" imgH="34275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661025"/>
                        <a:ext cx="3862388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8" name="Line 18"/>
          <p:cNvSpPr>
            <a:spLocks noChangeShapeType="1"/>
          </p:cNvSpPr>
          <p:nvPr/>
        </p:nvSpPr>
        <p:spPr bwMode="auto">
          <a:xfrm flipV="1">
            <a:off x="7308850" y="1125538"/>
            <a:ext cx="609600" cy="2819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7092950" y="3810000"/>
            <a:ext cx="442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/>
              <a:t>I</a:t>
            </a:r>
            <a:r>
              <a:rPr kumimoji="1" lang="en-US" altLang="zh-CN" sz="2800" i="1" baseline="-25000"/>
              <a:t>5</a:t>
            </a: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1524000" y="1881188"/>
            <a:ext cx="401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solidFill>
                  <a:srgbClr val="0000CC"/>
                </a:solidFill>
              </a:rPr>
              <a:t>L</a:t>
            </a:r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3733800" y="2109788"/>
            <a:ext cx="382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/>
              <a:t>S</a:t>
            </a:r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228600" y="4953000"/>
            <a:ext cx="632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/>
              <a:t>通过闭合路径</a:t>
            </a:r>
            <a:r>
              <a:rPr kumimoji="1" lang="en-US" altLang="zh-CN" sz="2800" i="1"/>
              <a:t>L </a:t>
            </a:r>
            <a:r>
              <a:rPr kumimoji="1" lang="zh-CN" altLang="en-US" sz="2800"/>
              <a:t>所围曲面</a:t>
            </a:r>
            <a:r>
              <a:rPr kumimoji="1" lang="en-US" altLang="zh-CN" sz="2800" i="1"/>
              <a:t>S </a:t>
            </a:r>
            <a:r>
              <a:rPr kumimoji="1" lang="zh-CN" altLang="en-US" sz="2800"/>
              <a:t>的总电流为：</a:t>
            </a:r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0" y="2819400"/>
            <a:ext cx="2362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</a:rPr>
              <a:t>路径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</a:rPr>
              <a:t>积分绕行方向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B08DE9-8AB9-4342-88DA-DE1DAC7BD41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905000" y="1752600"/>
            <a:ext cx="17299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/>
              <a:t>证明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322680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E72F9E-6025-4F97-93F6-5405B64D0D14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pic>
        <p:nvPicPr>
          <p:cNvPr id="21507" name="Picture 2" descr="IMG_076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t="4669" r="27556"/>
          <a:stretch>
            <a:fillRect/>
          </a:stretch>
        </p:blipFill>
        <p:spPr bwMode="auto">
          <a:xfrm>
            <a:off x="5867400" y="-26988"/>
            <a:ext cx="3230563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508" name="Object 3"/>
          <p:cNvGraphicFramePr>
            <a:graphicFrameLocks noChangeAspect="1"/>
          </p:cNvGraphicFramePr>
          <p:nvPr/>
        </p:nvGraphicFramePr>
        <p:xfrm>
          <a:off x="1066800" y="990600"/>
          <a:ext cx="4038600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8" name="公式" r:id="rId4" imgW="1562100" imgH="939800" progId="Equation.3">
                  <p:embed/>
                </p:oleObj>
              </mc:Choice>
              <mc:Fallback>
                <p:oleObj name="公式" r:id="rId4" imgW="1562100" imgH="93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90600"/>
                        <a:ext cx="4038600" cy="242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4">
            <a:hlinkClick r:id="rId6" action="ppaction://hlinksldjump"/>
          </p:cNvPr>
          <p:cNvGraphicFramePr>
            <a:graphicFrameLocks noChangeAspect="1"/>
          </p:cNvGraphicFramePr>
          <p:nvPr/>
        </p:nvGraphicFramePr>
        <p:xfrm>
          <a:off x="228600" y="3581400"/>
          <a:ext cx="55626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9" name="公式" r:id="rId7" imgW="1993900" imgH="228600" progId="Equation.3">
                  <p:embed/>
                </p:oleObj>
              </mc:Choice>
              <mc:Fallback>
                <p:oleObj name="公式" r:id="rId7" imgW="1993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581400"/>
                        <a:ext cx="5562600" cy="55721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99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5"/>
          <p:cNvGraphicFramePr>
            <a:graphicFrameLocks noChangeAspect="1"/>
          </p:cNvGraphicFramePr>
          <p:nvPr/>
        </p:nvGraphicFramePr>
        <p:xfrm>
          <a:off x="323850" y="4467225"/>
          <a:ext cx="7905750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0" name="公式" r:id="rId9" imgW="3048000" imgH="914400" progId="Equation.3">
                  <p:embed/>
                </p:oleObj>
              </mc:Choice>
              <mc:Fallback>
                <p:oleObj name="公式" r:id="rId9" imgW="30480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467225"/>
                        <a:ext cx="7905750" cy="237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900113" y="188913"/>
            <a:ext cx="38560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solidFill>
                  <a:srgbClr val="792B25"/>
                </a:solidFill>
              </a:rPr>
              <a:t>单个载流回路的情形</a:t>
            </a:r>
          </a:p>
        </p:txBody>
      </p:sp>
      <p:sp>
        <p:nvSpPr>
          <p:cNvPr id="8" name="Freeform 13"/>
          <p:cNvSpPr>
            <a:spLocks/>
          </p:cNvSpPr>
          <p:nvPr/>
        </p:nvSpPr>
        <p:spPr bwMode="auto">
          <a:xfrm>
            <a:off x="6423025" y="609600"/>
            <a:ext cx="2184400" cy="2209800"/>
          </a:xfrm>
          <a:custGeom>
            <a:avLst/>
            <a:gdLst>
              <a:gd name="T0" fmla="*/ 2147483646 w 1376"/>
              <a:gd name="T1" fmla="*/ 2147483646 h 1392"/>
              <a:gd name="T2" fmla="*/ 2147483646 w 1376"/>
              <a:gd name="T3" fmla="*/ 2147483646 h 1392"/>
              <a:gd name="T4" fmla="*/ 2147483646 w 1376"/>
              <a:gd name="T5" fmla="*/ 2147483646 h 1392"/>
              <a:gd name="T6" fmla="*/ 2147483646 w 1376"/>
              <a:gd name="T7" fmla="*/ 2147483646 h 1392"/>
              <a:gd name="T8" fmla="*/ 2147483646 w 1376"/>
              <a:gd name="T9" fmla="*/ 2147483646 h 1392"/>
              <a:gd name="T10" fmla="*/ 2147483646 w 1376"/>
              <a:gd name="T11" fmla="*/ 2147483646 h 1392"/>
              <a:gd name="T12" fmla="*/ 2147483646 w 1376"/>
              <a:gd name="T13" fmla="*/ 0 h 1392"/>
              <a:gd name="T14" fmla="*/ 2147483646 w 1376"/>
              <a:gd name="T15" fmla="*/ 2147483646 h 1392"/>
              <a:gd name="T16" fmla="*/ 2147483646 w 1376"/>
              <a:gd name="T17" fmla="*/ 2147483646 h 1392"/>
              <a:gd name="T18" fmla="*/ 2147483646 w 1376"/>
              <a:gd name="T19" fmla="*/ 2147483646 h 1392"/>
              <a:gd name="T20" fmla="*/ 2147483646 w 1376"/>
              <a:gd name="T21" fmla="*/ 2147483646 h 1392"/>
              <a:gd name="T22" fmla="*/ 2147483646 w 1376"/>
              <a:gd name="T23" fmla="*/ 2147483646 h 1392"/>
              <a:gd name="T24" fmla="*/ 2147483646 w 1376"/>
              <a:gd name="T25" fmla="*/ 2147483646 h 1392"/>
              <a:gd name="T26" fmla="*/ 2147483646 w 1376"/>
              <a:gd name="T27" fmla="*/ 2147483646 h 1392"/>
              <a:gd name="T28" fmla="*/ 2147483646 w 1376"/>
              <a:gd name="T29" fmla="*/ 2147483646 h 1392"/>
              <a:gd name="T30" fmla="*/ 2147483646 w 1376"/>
              <a:gd name="T31" fmla="*/ 2147483646 h 1392"/>
              <a:gd name="T32" fmla="*/ 2147483646 w 1376"/>
              <a:gd name="T33" fmla="*/ 2147483646 h 1392"/>
              <a:gd name="T34" fmla="*/ 2147483646 w 1376"/>
              <a:gd name="T35" fmla="*/ 2147483646 h 1392"/>
              <a:gd name="T36" fmla="*/ 2147483646 w 1376"/>
              <a:gd name="T37" fmla="*/ 2147483646 h 1392"/>
              <a:gd name="T38" fmla="*/ 2147483646 w 1376"/>
              <a:gd name="T39" fmla="*/ 2147483646 h 1392"/>
              <a:gd name="T40" fmla="*/ 2147483646 w 1376"/>
              <a:gd name="T41" fmla="*/ 2147483646 h 1392"/>
              <a:gd name="T42" fmla="*/ 2147483646 w 1376"/>
              <a:gd name="T43" fmla="*/ 2147483646 h 1392"/>
              <a:gd name="T44" fmla="*/ 2147483646 w 1376"/>
              <a:gd name="T45" fmla="*/ 2147483646 h 1392"/>
              <a:gd name="T46" fmla="*/ 2147483646 w 1376"/>
              <a:gd name="T47" fmla="*/ 2147483646 h 1392"/>
              <a:gd name="T48" fmla="*/ 2147483646 w 1376"/>
              <a:gd name="T49" fmla="*/ 2147483646 h 1392"/>
              <a:gd name="T50" fmla="*/ 2147483646 w 1376"/>
              <a:gd name="T51" fmla="*/ 2147483646 h 1392"/>
              <a:gd name="T52" fmla="*/ 2147483646 w 1376"/>
              <a:gd name="T53" fmla="*/ 2147483646 h 1392"/>
              <a:gd name="T54" fmla="*/ 2147483646 w 1376"/>
              <a:gd name="T55" fmla="*/ 2147483646 h 1392"/>
              <a:gd name="T56" fmla="*/ 2147483646 w 1376"/>
              <a:gd name="T57" fmla="*/ 2147483646 h 1392"/>
              <a:gd name="T58" fmla="*/ 2147483646 w 1376"/>
              <a:gd name="T59" fmla="*/ 2147483646 h 139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376"/>
              <a:gd name="T91" fmla="*/ 0 h 1392"/>
              <a:gd name="T92" fmla="*/ 1376 w 1376"/>
              <a:gd name="T93" fmla="*/ 1392 h 1392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376" h="1392">
                <a:moveTo>
                  <a:pt x="16" y="576"/>
                </a:moveTo>
                <a:cubicBezTo>
                  <a:pt x="16" y="544"/>
                  <a:pt x="16" y="512"/>
                  <a:pt x="16" y="480"/>
                </a:cubicBezTo>
                <a:cubicBezTo>
                  <a:pt x="16" y="448"/>
                  <a:pt x="0" y="424"/>
                  <a:pt x="16" y="384"/>
                </a:cubicBezTo>
                <a:cubicBezTo>
                  <a:pt x="32" y="344"/>
                  <a:pt x="88" y="280"/>
                  <a:pt x="112" y="240"/>
                </a:cubicBezTo>
                <a:cubicBezTo>
                  <a:pt x="136" y="200"/>
                  <a:pt x="136" y="176"/>
                  <a:pt x="160" y="144"/>
                </a:cubicBezTo>
                <a:cubicBezTo>
                  <a:pt x="184" y="112"/>
                  <a:pt x="224" y="72"/>
                  <a:pt x="256" y="48"/>
                </a:cubicBezTo>
                <a:cubicBezTo>
                  <a:pt x="288" y="24"/>
                  <a:pt x="304" y="0"/>
                  <a:pt x="352" y="0"/>
                </a:cubicBezTo>
                <a:cubicBezTo>
                  <a:pt x="400" y="0"/>
                  <a:pt x="496" y="32"/>
                  <a:pt x="544" y="48"/>
                </a:cubicBezTo>
                <a:cubicBezTo>
                  <a:pt x="592" y="64"/>
                  <a:pt x="600" y="80"/>
                  <a:pt x="640" y="96"/>
                </a:cubicBezTo>
                <a:cubicBezTo>
                  <a:pt x="680" y="112"/>
                  <a:pt x="736" y="120"/>
                  <a:pt x="784" y="144"/>
                </a:cubicBezTo>
                <a:cubicBezTo>
                  <a:pt x="832" y="168"/>
                  <a:pt x="880" y="200"/>
                  <a:pt x="928" y="240"/>
                </a:cubicBezTo>
                <a:cubicBezTo>
                  <a:pt x="976" y="280"/>
                  <a:pt x="1024" y="344"/>
                  <a:pt x="1072" y="384"/>
                </a:cubicBezTo>
                <a:cubicBezTo>
                  <a:pt x="1120" y="424"/>
                  <a:pt x="1176" y="448"/>
                  <a:pt x="1216" y="480"/>
                </a:cubicBezTo>
                <a:cubicBezTo>
                  <a:pt x="1256" y="512"/>
                  <a:pt x="1288" y="536"/>
                  <a:pt x="1312" y="576"/>
                </a:cubicBezTo>
                <a:cubicBezTo>
                  <a:pt x="1336" y="616"/>
                  <a:pt x="1352" y="672"/>
                  <a:pt x="1360" y="720"/>
                </a:cubicBezTo>
                <a:cubicBezTo>
                  <a:pt x="1368" y="768"/>
                  <a:pt x="1376" y="816"/>
                  <a:pt x="1360" y="864"/>
                </a:cubicBezTo>
                <a:cubicBezTo>
                  <a:pt x="1344" y="912"/>
                  <a:pt x="1288" y="968"/>
                  <a:pt x="1264" y="1008"/>
                </a:cubicBezTo>
                <a:cubicBezTo>
                  <a:pt x="1240" y="1048"/>
                  <a:pt x="1248" y="1064"/>
                  <a:pt x="1216" y="1104"/>
                </a:cubicBezTo>
                <a:cubicBezTo>
                  <a:pt x="1184" y="1144"/>
                  <a:pt x="1104" y="1216"/>
                  <a:pt x="1072" y="1248"/>
                </a:cubicBezTo>
                <a:cubicBezTo>
                  <a:pt x="1040" y="1280"/>
                  <a:pt x="1048" y="1280"/>
                  <a:pt x="1024" y="1296"/>
                </a:cubicBezTo>
                <a:cubicBezTo>
                  <a:pt x="1000" y="1312"/>
                  <a:pt x="976" y="1328"/>
                  <a:pt x="928" y="1344"/>
                </a:cubicBezTo>
                <a:cubicBezTo>
                  <a:pt x="880" y="1360"/>
                  <a:pt x="792" y="1392"/>
                  <a:pt x="736" y="1392"/>
                </a:cubicBezTo>
                <a:cubicBezTo>
                  <a:pt x="680" y="1392"/>
                  <a:pt x="640" y="1360"/>
                  <a:pt x="592" y="1344"/>
                </a:cubicBezTo>
                <a:cubicBezTo>
                  <a:pt x="544" y="1328"/>
                  <a:pt x="488" y="1312"/>
                  <a:pt x="448" y="1296"/>
                </a:cubicBezTo>
                <a:cubicBezTo>
                  <a:pt x="408" y="1280"/>
                  <a:pt x="392" y="1288"/>
                  <a:pt x="352" y="1248"/>
                </a:cubicBezTo>
                <a:cubicBezTo>
                  <a:pt x="312" y="1208"/>
                  <a:pt x="240" y="1112"/>
                  <a:pt x="208" y="1056"/>
                </a:cubicBezTo>
                <a:cubicBezTo>
                  <a:pt x="176" y="1000"/>
                  <a:pt x="184" y="960"/>
                  <a:pt x="160" y="912"/>
                </a:cubicBezTo>
                <a:cubicBezTo>
                  <a:pt x="136" y="864"/>
                  <a:pt x="88" y="816"/>
                  <a:pt x="64" y="768"/>
                </a:cubicBezTo>
                <a:cubicBezTo>
                  <a:pt x="40" y="720"/>
                  <a:pt x="24" y="664"/>
                  <a:pt x="16" y="624"/>
                </a:cubicBezTo>
                <a:cubicBezTo>
                  <a:pt x="8" y="584"/>
                  <a:pt x="12" y="556"/>
                  <a:pt x="16" y="528"/>
                </a:cubicBez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943600" y="0"/>
            <a:ext cx="1676400" cy="304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9" name="Freeform 13"/>
          <p:cNvSpPr>
            <a:spLocks/>
          </p:cNvSpPr>
          <p:nvPr/>
        </p:nvSpPr>
        <p:spPr bwMode="auto">
          <a:xfrm>
            <a:off x="6400800" y="609600"/>
            <a:ext cx="2184400" cy="2209800"/>
          </a:xfrm>
          <a:custGeom>
            <a:avLst/>
            <a:gdLst>
              <a:gd name="T0" fmla="*/ 2147483646 w 1376"/>
              <a:gd name="T1" fmla="*/ 2147483646 h 1392"/>
              <a:gd name="T2" fmla="*/ 2147483646 w 1376"/>
              <a:gd name="T3" fmla="*/ 2147483646 h 1392"/>
              <a:gd name="T4" fmla="*/ 2147483646 w 1376"/>
              <a:gd name="T5" fmla="*/ 2147483646 h 1392"/>
              <a:gd name="T6" fmla="*/ 2147483646 w 1376"/>
              <a:gd name="T7" fmla="*/ 2147483646 h 1392"/>
              <a:gd name="T8" fmla="*/ 2147483646 w 1376"/>
              <a:gd name="T9" fmla="*/ 2147483646 h 1392"/>
              <a:gd name="T10" fmla="*/ 2147483646 w 1376"/>
              <a:gd name="T11" fmla="*/ 2147483646 h 1392"/>
              <a:gd name="T12" fmla="*/ 2147483646 w 1376"/>
              <a:gd name="T13" fmla="*/ 0 h 1392"/>
              <a:gd name="T14" fmla="*/ 2147483646 w 1376"/>
              <a:gd name="T15" fmla="*/ 2147483646 h 1392"/>
              <a:gd name="T16" fmla="*/ 2147483646 w 1376"/>
              <a:gd name="T17" fmla="*/ 2147483646 h 1392"/>
              <a:gd name="T18" fmla="*/ 2147483646 w 1376"/>
              <a:gd name="T19" fmla="*/ 2147483646 h 1392"/>
              <a:gd name="T20" fmla="*/ 2147483646 w 1376"/>
              <a:gd name="T21" fmla="*/ 2147483646 h 1392"/>
              <a:gd name="T22" fmla="*/ 2147483646 w 1376"/>
              <a:gd name="T23" fmla="*/ 2147483646 h 1392"/>
              <a:gd name="T24" fmla="*/ 2147483646 w 1376"/>
              <a:gd name="T25" fmla="*/ 2147483646 h 1392"/>
              <a:gd name="T26" fmla="*/ 2147483646 w 1376"/>
              <a:gd name="T27" fmla="*/ 2147483646 h 1392"/>
              <a:gd name="T28" fmla="*/ 2147483646 w 1376"/>
              <a:gd name="T29" fmla="*/ 2147483646 h 1392"/>
              <a:gd name="T30" fmla="*/ 2147483646 w 1376"/>
              <a:gd name="T31" fmla="*/ 2147483646 h 1392"/>
              <a:gd name="T32" fmla="*/ 2147483646 w 1376"/>
              <a:gd name="T33" fmla="*/ 2147483646 h 1392"/>
              <a:gd name="T34" fmla="*/ 2147483646 w 1376"/>
              <a:gd name="T35" fmla="*/ 2147483646 h 1392"/>
              <a:gd name="T36" fmla="*/ 2147483646 w 1376"/>
              <a:gd name="T37" fmla="*/ 2147483646 h 1392"/>
              <a:gd name="T38" fmla="*/ 2147483646 w 1376"/>
              <a:gd name="T39" fmla="*/ 2147483646 h 1392"/>
              <a:gd name="T40" fmla="*/ 2147483646 w 1376"/>
              <a:gd name="T41" fmla="*/ 2147483646 h 1392"/>
              <a:gd name="T42" fmla="*/ 2147483646 w 1376"/>
              <a:gd name="T43" fmla="*/ 2147483646 h 1392"/>
              <a:gd name="T44" fmla="*/ 2147483646 w 1376"/>
              <a:gd name="T45" fmla="*/ 2147483646 h 1392"/>
              <a:gd name="T46" fmla="*/ 2147483646 w 1376"/>
              <a:gd name="T47" fmla="*/ 2147483646 h 1392"/>
              <a:gd name="T48" fmla="*/ 2147483646 w 1376"/>
              <a:gd name="T49" fmla="*/ 2147483646 h 1392"/>
              <a:gd name="T50" fmla="*/ 2147483646 w 1376"/>
              <a:gd name="T51" fmla="*/ 2147483646 h 1392"/>
              <a:gd name="T52" fmla="*/ 2147483646 w 1376"/>
              <a:gd name="T53" fmla="*/ 2147483646 h 1392"/>
              <a:gd name="T54" fmla="*/ 2147483646 w 1376"/>
              <a:gd name="T55" fmla="*/ 2147483646 h 1392"/>
              <a:gd name="T56" fmla="*/ 2147483646 w 1376"/>
              <a:gd name="T57" fmla="*/ 2147483646 h 1392"/>
              <a:gd name="T58" fmla="*/ 2147483646 w 1376"/>
              <a:gd name="T59" fmla="*/ 2147483646 h 139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376"/>
              <a:gd name="T91" fmla="*/ 0 h 1392"/>
              <a:gd name="T92" fmla="*/ 1376 w 1376"/>
              <a:gd name="T93" fmla="*/ 1392 h 1392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376" h="1392">
                <a:moveTo>
                  <a:pt x="16" y="576"/>
                </a:moveTo>
                <a:cubicBezTo>
                  <a:pt x="16" y="544"/>
                  <a:pt x="16" y="512"/>
                  <a:pt x="16" y="480"/>
                </a:cubicBezTo>
                <a:cubicBezTo>
                  <a:pt x="16" y="448"/>
                  <a:pt x="0" y="424"/>
                  <a:pt x="16" y="384"/>
                </a:cubicBezTo>
                <a:cubicBezTo>
                  <a:pt x="32" y="344"/>
                  <a:pt x="88" y="280"/>
                  <a:pt x="112" y="240"/>
                </a:cubicBezTo>
                <a:cubicBezTo>
                  <a:pt x="136" y="200"/>
                  <a:pt x="136" y="176"/>
                  <a:pt x="160" y="144"/>
                </a:cubicBezTo>
                <a:cubicBezTo>
                  <a:pt x="184" y="112"/>
                  <a:pt x="224" y="72"/>
                  <a:pt x="256" y="48"/>
                </a:cubicBezTo>
                <a:cubicBezTo>
                  <a:pt x="288" y="24"/>
                  <a:pt x="304" y="0"/>
                  <a:pt x="352" y="0"/>
                </a:cubicBezTo>
                <a:cubicBezTo>
                  <a:pt x="400" y="0"/>
                  <a:pt x="496" y="32"/>
                  <a:pt x="544" y="48"/>
                </a:cubicBezTo>
                <a:cubicBezTo>
                  <a:pt x="592" y="64"/>
                  <a:pt x="600" y="80"/>
                  <a:pt x="640" y="96"/>
                </a:cubicBezTo>
                <a:cubicBezTo>
                  <a:pt x="680" y="112"/>
                  <a:pt x="736" y="120"/>
                  <a:pt x="784" y="144"/>
                </a:cubicBezTo>
                <a:cubicBezTo>
                  <a:pt x="832" y="168"/>
                  <a:pt x="880" y="200"/>
                  <a:pt x="928" y="240"/>
                </a:cubicBezTo>
                <a:cubicBezTo>
                  <a:pt x="976" y="280"/>
                  <a:pt x="1024" y="344"/>
                  <a:pt x="1072" y="384"/>
                </a:cubicBezTo>
                <a:cubicBezTo>
                  <a:pt x="1120" y="424"/>
                  <a:pt x="1176" y="448"/>
                  <a:pt x="1216" y="480"/>
                </a:cubicBezTo>
                <a:cubicBezTo>
                  <a:pt x="1256" y="512"/>
                  <a:pt x="1288" y="536"/>
                  <a:pt x="1312" y="576"/>
                </a:cubicBezTo>
                <a:cubicBezTo>
                  <a:pt x="1336" y="616"/>
                  <a:pt x="1352" y="672"/>
                  <a:pt x="1360" y="720"/>
                </a:cubicBezTo>
                <a:cubicBezTo>
                  <a:pt x="1368" y="768"/>
                  <a:pt x="1376" y="816"/>
                  <a:pt x="1360" y="864"/>
                </a:cubicBezTo>
                <a:cubicBezTo>
                  <a:pt x="1344" y="912"/>
                  <a:pt x="1288" y="968"/>
                  <a:pt x="1264" y="1008"/>
                </a:cubicBezTo>
                <a:cubicBezTo>
                  <a:pt x="1240" y="1048"/>
                  <a:pt x="1248" y="1064"/>
                  <a:pt x="1216" y="1104"/>
                </a:cubicBezTo>
                <a:cubicBezTo>
                  <a:pt x="1184" y="1144"/>
                  <a:pt x="1104" y="1216"/>
                  <a:pt x="1072" y="1248"/>
                </a:cubicBezTo>
                <a:cubicBezTo>
                  <a:pt x="1040" y="1280"/>
                  <a:pt x="1048" y="1280"/>
                  <a:pt x="1024" y="1296"/>
                </a:cubicBezTo>
                <a:cubicBezTo>
                  <a:pt x="1000" y="1312"/>
                  <a:pt x="976" y="1328"/>
                  <a:pt x="928" y="1344"/>
                </a:cubicBezTo>
                <a:cubicBezTo>
                  <a:pt x="880" y="1360"/>
                  <a:pt x="792" y="1392"/>
                  <a:pt x="736" y="1392"/>
                </a:cubicBezTo>
                <a:cubicBezTo>
                  <a:pt x="680" y="1392"/>
                  <a:pt x="640" y="1360"/>
                  <a:pt x="592" y="1344"/>
                </a:cubicBezTo>
                <a:cubicBezTo>
                  <a:pt x="544" y="1328"/>
                  <a:pt x="488" y="1312"/>
                  <a:pt x="448" y="1296"/>
                </a:cubicBezTo>
                <a:cubicBezTo>
                  <a:pt x="408" y="1280"/>
                  <a:pt x="392" y="1288"/>
                  <a:pt x="352" y="1248"/>
                </a:cubicBezTo>
                <a:cubicBezTo>
                  <a:pt x="312" y="1208"/>
                  <a:pt x="240" y="1112"/>
                  <a:pt x="208" y="1056"/>
                </a:cubicBezTo>
                <a:cubicBezTo>
                  <a:pt x="176" y="1000"/>
                  <a:pt x="184" y="960"/>
                  <a:pt x="160" y="912"/>
                </a:cubicBezTo>
                <a:cubicBezTo>
                  <a:pt x="136" y="864"/>
                  <a:pt x="88" y="816"/>
                  <a:pt x="64" y="768"/>
                </a:cubicBezTo>
                <a:cubicBezTo>
                  <a:pt x="40" y="720"/>
                  <a:pt x="24" y="664"/>
                  <a:pt x="16" y="624"/>
                </a:cubicBezTo>
                <a:cubicBezTo>
                  <a:pt x="8" y="584"/>
                  <a:pt x="12" y="556"/>
                  <a:pt x="16" y="528"/>
                </a:cubicBez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216DF3-9707-4C67-93FC-C70334718028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pic>
        <p:nvPicPr>
          <p:cNvPr id="22531" name="Picture 2" descr="IMG_076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5" t="4660" r="27551"/>
          <a:stretch>
            <a:fillRect/>
          </a:stretch>
        </p:blipFill>
        <p:spPr bwMode="auto">
          <a:xfrm>
            <a:off x="5867400" y="-26988"/>
            <a:ext cx="3230563" cy="43926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532" name="Object 3"/>
          <p:cNvGraphicFramePr>
            <a:graphicFrameLocks noChangeAspect="1"/>
          </p:cNvGraphicFramePr>
          <p:nvPr/>
        </p:nvGraphicFramePr>
        <p:xfrm>
          <a:off x="333375" y="4652963"/>
          <a:ext cx="7616825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4" name="公式" r:id="rId4" imgW="3581400" imgH="393700" progId="Equation.3">
                  <p:embed/>
                </p:oleObj>
              </mc:Choice>
              <mc:Fallback>
                <p:oleObj name="公式" r:id="rId4" imgW="35814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4652963"/>
                        <a:ext cx="7616825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6"/>
          <p:cNvGraphicFramePr>
            <a:graphicFrameLocks noChangeAspect="1"/>
          </p:cNvGraphicFramePr>
          <p:nvPr/>
        </p:nvGraphicFramePr>
        <p:xfrm>
          <a:off x="755650" y="260350"/>
          <a:ext cx="40322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5" name="公式" r:id="rId6" imgW="1612900" imgH="215900" progId="Equation.3">
                  <p:embed/>
                </p:oleObj>
              </mc:Choice>
              <mc:Fallback>
                <p:oleObj name="公式" r:id="rId6" imgW="16129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60350"/>
                        <a:ext cx="4032250" cy="539750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7"/>
          <p:cNvGraphicFramePr>
            <a:graphicFrameLocks noChangeAspect="1"/>
          </p:cNvGraphicFramePr>
          <p:nvPr/>
        </p:nvGraphicFramePr>
        <p:xfrm>
          <a:off x="755650" y="981075"/>
          <a:ext cx="40322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6" name="公式" r:id="rId8" imgW="1651000" imgH="215900" progId="Equation.3">
                  <p:embed/>
                </p:oleObj>
              </mc:Choice>
              <mc:Fallback>
                <p:oleObj name="公式" r:id="rId8" imgW="16510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981075"/>
                        <a:ext cx="4032250" cy="525463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8"/>
          <p:cNvGraphicFramePr>
            <a:graphicFrameLocks noChangeAspect="1"/>
          </p:cNvGraphicFramePr>
          <p:nvPr/>
        </p:nvGraphicFramePr>
        <p:xfrm>
          <a:off x="0" y="1604963"/>
          <a:ext cx="5795963" cy="276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7" name="公式" r:id="rId10" imgW="2451100" imgH="1168400" progId="Equation.3">
                  <p:embed/>
                </p:oleObj>
              </mc:Choice>
              <mc:Fallback>
                <p:oleObj name="公式" r:id="rId10" imgW="2451100" imgH="1168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04963"/>
                        <a:ext cx="5795963" cy="276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9"/>
          <p:cNvGraphicFramePr>
            <a:graphicFrameLocks noChangeAspect="1"/>
          </p:cNvGraphicFramePr>
          <p:nvPr/>
        </p:nvGraphicFramePr>
        <p:xfrm>
          <a:off x="2501900" y="5734050"/>
          <a:ext cx="3268663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8" name="公式" r:id="rId12" imgW="1536033" imgH="393529" progId="Equation.3">
                  <p:embed/>
                </p:oleObj>
              </mc:Choice>
              <mc:Fallback>
                <p:oleObj name="公式" r:id="rId12" imgW="1536033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5734050"/>
                        <a:ext cx="3268663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6044" name="Freeform 12"/>
          <p:cNvSpPr>
            <a:spLocks/>
          </p:cNvSpPr>
          <p:nvPr/>
        </p:nvSpPr>
        <p:spPr bwMode="auto">
          <a:xfrm>
            <a:off x="6096000" y="609600"/>
            <a:ext cx="2184400" cy="2209800"/>
          </a:xfrm>
          <a:custGeom>
            <a:avLst/>
            <a:gdLst>
              <a:gd name="T0" fmla="*/ 2147483646 w 1376"/>
              <a:gd name="T1" fmla="*/ 2147483646 h 1392"/>
              <a:gd name="T2" fmla="*/ 2147483646 w 1376"/>
              <a:gd name="T3" fmla="*/ 2147483646 h 1392"/>
              <a:gd name="T4" fmla="*/ 2147483646 w 1376"/>
              <a:gd name="T5" fmla="*/ 2147483646 h 1392"/>
              <a:gd name="T6" fmla="*/ 2147483646 w 1376"/>
              <a:gd name="T7" fmla="*/ 2147483646 h 1392"/>
              <a:gd name="T8" fmla="*/ 2147483646 w 1376"/>
              <a:gd name="T9" fmla="*/ 2147483646 h 1392"/>
              <a:gd name="T10" fmla="*/ 2147483646 w 1376"/>
              <a:gd name="T11" fmla="*/ 2147483646 h 1392"/>
              <a:gd name="T12" fmla="*/ 2147483646 w 1376"/>
              <a:gd name="T13" fmla="*/ 0 h 1392"/>
              <a:gd name="T14" fmla="*/ 2147483646 w 1376"/>
              <a:gd name="T15" fmla="*/ 2147483646 h 1392"/>
              <a:gd name="T16" fmla="*/ 2147483646 w 1376"/>
              <a:gd name="T17" fmla="*/ 2147483646 h 1392"/>
              <a:gd name="T18" fmla="*/ 2147483646 w 1376"/>
              <a:gd name="T19" fmla="*/ 2147483646 h 1392"/>
              <a:gd name="T20" fmla="*/ 2147483646 w 1376"/>
              <a:gd name="T21" fmla="*/ 2147483646 h 1392"/>
              <a:gd name="T22" fmla="*/ 2147483646 w 1376"/>
              <a:gd name="T23" fmla="*/ 2147483646 h 1392"/>
              <a:gd name="T24" fmla="*/ 2147483646 w 1376"/>
              <a:gd name="T25" fmla="*/ 2147483646 h 1392"/>
              <a:gd name="T26" fmla="*/ 2147483646 w 1376"/>
              <a:gd name="T27" fmla="*/ 2147483646 h 1392"/>
              <a:gd name="T28" fmla="*/ 2147483646 w 1376"/>
              <a:gd name="T29" fmla="*/ 2147483646 h 1392"/>
              <a:gd name="T30" fmla="*/ 2147483646 w 1376"/>
              <a:gd name="T31" fmla="*/ 2147483646 h 1392"/>
              <a:gd name="T32" fmla="*/ 2147483646 w 1376"/>
              <a:gd name="T33" fmla="*/ 2147483646 h 1392"/>
              <a:gd name="T34" fmla="*/ 2147483646 w 1376"/>
              <a:gd name="T35" fmla="*/ 2147483646 h 1392"/>
              <a:gd name="T36" fmla="*/ 2147483646 w 1376"/>
              <a:gd name="T37" fmla="*/ 2147483646 h 1392"/>
              <a:gd name="T38" fmla="*/ 2147483646 w 1376"/>
              <a:gd name="T39" fmla="*/ 2147483646 h 1392"/>
              <a:gd name="T40" fmla="*/ 2147483646 w 1376"/>
              <a:gd name="T41" fmla="*/ 2147483646 h 1392"/>
              <a:gd name="T42" fmla="*/ 2147483646 w 1376"/>
              <a:gd name="T43" fmla="*/ 2147483646 h 1392"/>
              <a:gd name="T44" fmla="*/ 2147483646 w 1376"/>
              <a:gd name="T45" fmla="*/ 2147483646 h 1392"/>
              <a:gd name="T46" fmla="*/ 2147483646 w 1376"/>
              <a:gd name="T47" fmla="*/ 2147483646 h 1392"/>
              <a:gd name="T48" fmla="*/ 2147483646 w 1376"/>
              <a:gd name="T49" fmla="*/ 2147483646 h 1392"/>
              <a:gd name="T50" fmla="*/ 2147483646 w 1376"/>
              <a:gd name="T51" fmla="*/ 2147483646 h 1392"/>
              <a:gd name="T52" fmla="*/ 2147483646 w 1376"/>
              <a:gd name="T53" fmla="*/ 2147483646 h 1392"/>
              <a:gd name="T54" fmla="*/ 2147483646 w 1376"/>
              <a:gd name="T55" fmla="*/ 2147483646 h 1392"/>
              <a:gd name="T56" fmla="*/ 2147483646 w 1376"/>
              <a:gd name="T57" fmla="*/ 2147483646 h 1392"/>
              <a:gd name="T58" fmla="*/ 2147483646 w 1376"/>
              <a:gd name="T59" fmla="*/ 2147483646 h 139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376"/>
              <a:gd name="T91" fmla="*/ 0 h 1392"/>
              <a:gd name="T92" fmla="*/ 1376 w 1376"/>
              <a:gd name="T93" fmla="*/ 1392 h 1392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376" h="1392">
                <a:moveTo>
                  <a:pt x="16" y="576"/>
                </a:moveTo>
                <a:cubicBezTo>
                  <a:pt x="16" y="544"/>
                  <a:pt x="16" y="512"/>
                  <a:pt x="16" y="480"/>
                </a:cubicBezTo>
                <a:cubicBezTo>
                  <a:pt x="16" y="448"/>
                  <a:pt x="0" y="424"/>
                  <a:pt x="16" y="384"/>
                </a:cubicBezTo>
                <a:cubicBezTo>
                  <a:pt x="32" y="344"/>
                  <a:pt x="88" y="280"/>
                  <a:pt x="112" y="240"/>
                </a:cubicBezTo>
                <a:cubicBezTo>
                  <a:pt x="136" y="200"/>
                  <a:pt x="136" y="176"/>
                  <a:pt x="160" y="144"/>
                </a:cubicBezTo>
                <a:cubicBezTo>
                  <a:pt x="184" y="112"/>
                  <a:pt x="224" y="72"/>
                  <a:pt x="256" y="48"/>
                </a:cubicBezTo>
                <a:cubicBezTo>
                  <a:pt x="288" y="24"/>
                  <a:pt x="304" y="0"/>
                  <a:pt x="352" y="0"/>
                </a:cubicBezTo>
                <a:cubicBezTo>
                  <a:pt x="400" y="0"/>
                  <a:pt x="496" y="32"/>
                  <a:pt x="544" y="48"/>
                </a:cubicBezTo>
                <a:cubicBezTo>
                  <a:pt x="592" y="64"/>
                  <a:pt x="600" y="80"/>
                  <a:pt x="640" y="96"/>
                </a:cubicBezTo>
                <a:cubicBezTo>
                  <a:pt x="680" y="112"/>
                  <a:pt x="736" y="120"/>
                  <a:pt x="784" y="144"/>
                </a:cubicBezTo>
                <a:cubicBezTo>
                  <a:pt x="832" y="168"/>
                  <a:pt x="880" y="200"/>
                  <a:pt x="928" y="240"/>
                </a:cubicBezTo>
                <a:cubicBezTo>
                  <a:pt x="976" y="280"/>
                  <a:pt x="1024" y="344"/>
                  <a:pt x="1072" y="384"/>
                </a:cubicBezTo>
                <a:cubicBezTo>
                  <a:pt x="1120" y="424"/>
                  <a:pt x="1176" y="448"/>
                  <a:pt x="1216" y="480"/>
                </a:cubicBezTo>
                <a:cubicBezTo>
                  <a:pt x="1256" y="512"/>
                  <a:pt x="1288" y="536"/>
                  <a:pt x="1312" y="576"/>
                </a:cubicBezTo>
                <a:cubicBezTo>
                  <a:pt x="1336" y="616"/>
                  <a:pt x="1352" y="672"/>
                  <a:pt x="1360" y="720"/>
                </a:cubicBezTo>
                <a:cubicBezTo>
                  <a:pt x="1368" y="768"/>
                  <a:pt x="1376" y="816"/>
                  <a:pt x="1360" y="864"/>
                </a:cubicBezTo>
                <a:cubicBezTo>
                  <a:pt x="1344" y="912"/>
                  <a:pt x="1288" y="968"/>
                  <a:pt x="1264" y="1008"/>
                </a:cubicBezTo>
                <a:cubicBezTo>
                  <a:pt x="1240" y="1048"/>
                  <a:pt x="1248" y="1064"/>
                  <a:pt x="1216" y="1104"/>
                </a:cubicBezTo>
                <a:cubicBezTo>
                  <a:pt x="1184" y="1144"/>
                  <a:pt x="1104" y="1216"/>
                  <a:pt x="1072" y="1248"/>
                </a:cubicBezTo>
                <a:cubicBezTo>
                  <a:pt x="1040" y="1280"/>
                  <a:pt x="1048" y="1280"/>
                  <a:pt x="1024" y="1296"/>
                </a:cubicBezTo>
                <a:cubicBezTo>
                  <a:pt x="1000" y="1312"/>
                  <a:pt x="976" y="1328"/>
                  <a:pt x="928" y="1344"/>
                </a:cubicBezTo>
                <a:cubicBezTo>
                  <a:pt x="880" y="1360"/>
                  <a:pt x="792" y="1392"/>
                  <a:pt x="736" y="1392"/>
                </a:cubicBezTo>
                <a:cubicBezTo>
                  <a:pt x="680" y="1392"/>
                  <a:pt x="640" y="1360"/>
                  <a:pt x="592" y="1344"/>
                </a:cubicBezTo>
                <a:cubicBezTo>
                  <a:pt x="544" y="1328"/>
                  <a:pt x="488" y="1312"/>
                  <a:pt x="448" y="1296"/>
                </a:cubicBezTo>
                <a:cubicBezTo>
                  <a:pt x="408" y="1280"/>
                  <a:pt x="392" y="1288"/>
                  <a:pt x="352" y="1248"/>
                </a:cubicBezTo>
                <a:cubicBezTo>
                  <a:pt x="312" y="1208"/>
                  <a:pt x="240" y="1112"/>
                  <a:pt x="208" y="1056"/>
                </a:cubicBezTo>
                <a:cubicBezTo>
                  <a:pt x="176" y="1000"/>
                  <a:pt x="184" y="960"/>
                  <a:pt x="160" y="912"/>
                </a:cubicBezTo>
                <a:cubicBezTo>
                  <a:pt x="136" y="864"/>
                  <a:pt x="88" y="816"/>
                  <a:pt x="64" y="768"/>
                </a:cubicBezTo>
                <a:cubicBezTo>
                  <a:pt x="40" y="720"/>
                  <a:pt x="24" y="664"/>
                  <a:pt x="16" y="624"/>
                </a:cubicBezTo>
                <a:cubicBezTo>
                  <a:pt x="8" y="584"/>
                  <a:pt x="12" y="556"/>
                  <a:pt x="16" y="528"/>
                </a:cubicBezTo>
              </a:path>
            </a:pathLst>
          </a:custGeom>
          <a:solidFill>
            <a:srgbClr val="00FF00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6045" name="Freeform 13"/>
          <p:cNvSpPr>
            <a:spLocks/>
          </p:cNvSpPr>
          <p:nvPr/>
        </p:nvSpPr>
        <p:spPr bwMode="auto">
          <a:xfrm>
            <a:off x="6423025" y="609600"/>
            <a:ext cx="2184400" cy="2209800"/>
          </a:xfrm>
          <a:custGeom>
            <a:avLst/>
            <a:gdLst>
              <a:gd name="T0" fmla="*/ 2147483646 w 1376"/>
              <a:gd name="T1" fmla="*/ 2147483646 h 1392"/>
              <a:gd name="T2" fmla="*/ 2147483646 w 1376"/>
              <a:gd name="T3" fmla="*/ 2147483646 h 1392"/>
              <a:gd name="T4" fmla="*/ 2147483646 w 1376"/>
              <a:gd name="T5" fmla="*/ 2147483646 h 1392"/>
              <a:gd name="T6" fmla="*/ 2147483646 w 1376"/>
              <a:gd name="T7" fmla="*/ 2147483646 h 1392"/>
              <a:gd name="T8" fmla="*/ 2147483646 w 1376"/>
              <a:gd name="T9" fmla="*/ 2147483646 h 1392"/>
              <a:gd name="T10" fmla="*/ 2147483646 w 1376"/>
              <a:gd name="T11" fmla="*/ 2147483646 h 1392"/>
              <a:gd name="T12" fmla="*/ 2147483646 w 1376"/>
              <a:gd name="T13" fmla="*/ 0 h 1392"/>
              <a:gd name="T14" fmla="*/ 2147483646 w 1376"/>
              <a:gd name="T15" fmla="*/ 2147483646 h 1392"/>
              <a:gd name="T16" fmla="*/ 2147483646 w 1376"/>
              <a:gd name="T17" fmla="*/ 2147483646 h 1392"/>
              <a:gd name="T18" fmla="*/ 2147483646 w 1376"/>
              <a:gd name="T19" fmla="*/ 2147483646 h 1392"/>
              <a:gd name="T20" fmla="*/ 2147483646 w 1376"/>
              <a:gd name="T21" fmla="*/ 2147483646 h 1392"/>
              <a:gd name="T22" fmla="*/ 2147483646 w 1376"/>
              <a:gd name="T23" fmla="*/ 2147483646 h 1392"/>
              <a:gd name="T24" fmla="*/ 2147483646 w 1376"/>
              <a:gd name="T25" fmla="*/ 2147483646 h 1392"/>
              <a:gd name="T26" fmla="*/ 2147483646 w 1376"/>
              <a:gd name="T27" fmla="*/ 2147483646 h 1392"/>
              <a:gd name="T28" fmla="*/ 2147483646 w 1376"/>
              <a:gd name="T29" fmla="*/ 2147483646 h 1392"/>
              <a:gd name="T30" fmla="*/ 2147483646 w 1376"/>
              <a:gd name="T31" fmla="*/ 2147483646 h 1392"/>
              <a:gd name="T32" fmla="*/ 2147483646 w 1376"/>
              <a:gd name="T33" fmla="*/ 2147483646 h 1392"/>
              <a:gd name="T34" fmla="*/ 2147483646 w 1376"/>
              <a:gd name="T35" fmla="*/ 2147483646 h 1392"/>
              <a:gd name="T36" fmla="*/ 2147483646 w 1376"/>
              <a:gd name="T37" fmla="*/ 2147483646 h 1392"/>
              <a:gd name="T38" fmla="*/ 2147483646 w 1376"/>
              <a:gd name="T39" fmla="*/ 2147483646 h 1392"/>
              <a:gd name="T40" fmla="*/ 2147483646 w 1376"/>
              <a:gd name="T41" fmla="*/ 2147483646 h 1392"/>
              <a:gd name="T42" fmla="*/ 2147483646 w 1376"/>
              <a:gd name="T43" fmla="*/ 2147483646 h 1392"/>
              <a:gd name="T44" fmla="*/ 2147483646 w 1376"/>
              <a:gd name="T45" fmla="*/ 2147483646 h 1392"/>
              <a:gd name="T46" fmla="*/ 2147483646 w 1376"/>
              <a:gd name="T47" fmla="*/ 2147483646 h 1392"/>
              <a:gd name="T48" fmla="*/ 2147483646 w 1376"/>
              <a:gd name="T49" fmla="*/ 2147483646 h 1392"/>
              <a:gd name="T50" fmla="*/ 2147483646 w 1376"/>
              <a:gd name="T51" fmla="*/ 2147483646 h 1392"/>
              <a:gd name="T52" fmla="*/ 2147483646 w 1376"/>
              <a:gd name="T53" fmla="*/ 2147483646 h 1392"/>
              <a:gd name="T54" fmla="*/ 2147483646 w 1376"/>
              <a:gd name="T55" fmla="*/ 2147483646 h 1392"/>
              <a:gd name="T56" fmla="*/ 2147483646 w 1376"/>
              <a:gd name="T57" fmla="*/ 2147483646 h 1392"/>
              <a:gd name="T58" fmla="*/ 2147483646 w 1376"/>
              <a:gd name="T59" fmla="*/ 2147483646 h 139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376"/>
              <a:gd name="T91" fmla="*/ 0 h 1392"/>
              <a:gd name="T92" fmla="*/ 1376 w 1376"/>
              <a:gd name="T93" fmla="*/ 1392 h 1392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376" h="1392">
                <a:moveTo>
                  <a:pt x="16" y="576"/>
                </a:moveTo>
                <a:cubicBezTo>
                  <a:pt x="16" y="544"/>
                  <a:pt x="16" y="512"/>
                  <a:pt x="16" y="480"/>
                </a:cubicBezTo>
                <a:cubicBezTo>
                  <a:pt x="16" y="448"/>
                  <a:pt x="0" y="424"/>
                  <a:pt x="16" y="384"/>
                </a:cubicBezTo>
                <a:cubicBezTo>
                  <a:pt x="32" y="344"/>
                  <a:pt x="88" y="280"/>
                  <a:pt x="112" y="240"/>
                </a:cubicBezTo>
                <a:cubicBezTo>
                  <a:pt x="136" y="200"/>
                  <a:pt x="136" y="176"/>
                  <a:pt x="160" y="144"/>
                </a:cubicBezTo>
                <a:cubicBezTo>
                  <a:pt x="184" y="112"/>
                  <a:pt x="224" y="72"/>
                  <a:pt x="256" y="48"/>
                </a:cubicBezTo>
                <a:cubicBezTo>
                  <a:pt x="288" y="24"/>
                  <a:pt x="304" y="0"/>
                  <a:pt x="352" y="0"/>
                </a:cubicBezTo>
                <a:cubicBezTo>
                  <a:pt x="400" y="0"/>
                  <a:pt x="496" y="32"/>
                  <a:pt x="544" y="48"/>
                </a:cubicBezTo>
                <a:cubicBezTo>
                  <a:pt x="592" y="64"/>
                  <a:pt x="600" y="80"/>
                  <a:pt x="640" y="96"/>
                </a:cubicBezTo>
                <a:cubicBezTo>
                  <a:pt x="680" y="112"/>
                  <a:pt x="736" y="120"/>
                  <a:pt x="784" y="144"/>
                </a:cubicBezTo>
                <a:cubicBezTo>
                  <a:pt x="832" y="168"/>
                  <a:pt x="880" y="200"/>
                  <a:pt x="928" y="240"/>
                </a:cubicBezTo>
                <a:cubicBezTo>
                  <a:pt x="976" y="280"/>
                  <a:pt x="1024" y="344"/>
                  <a:pt x="1072" y="384"/>
                </a:cubicBezTo>
                <a:cubicBezTo>
                  <a:pt x="1120" y="424"/>
                  <a:pt x="1176" y="448"/>
                  <a:pt x="1216" y="480"/>
                </a:cubicBezTo>
                <a:cubicBezTo>
                  <a:pt x="1256" y="512"/>
                  <a:pt x="1288" y="536"/>
                  <a:pt x="1312" y="576"/>
                </a:cubicBezTo>
                <a:cubicBezTo>
                  <a:pt x="1336" y="616"/>
                  <a:pt x="1352" y="672"/>
                  <a:pt x="1360" y="720"/>
                </a:cubicBezTo>
                <a:cubicBezTo>
                  <a:pt x="1368" y="768"/>
                  <a:pt x="1376" y="816"/>
                  <a:pt x="1360" y="864"/>
                </a:cubicBezTo>
                <a:cubicBezTo>
                  <a:pt x="1344" y="912"/>
                  <a:pt x="1288" y="968"/>
                  <a:pt x="1264" y="1008"/>
                </a:cubicBezTo>
                <a:cubicBezTo>
                  <a:pt x="1240" y="1048"/>
                  <a:pt x="1248" y="1064"/>
                  <a:pt x="1216" y="1104"/>
                </a:cubicBezTo>
                <a:cubicBezTo>
                  <a:pt x="1184" y="1144"/>
                  <a:pt x="1104" y="1216"/>
                  <a:pt x="1072" y="1248"/>
                </a:cubicBezTo>
                <a:cubicBezTo>
                  <a:pt x="1040" y="1280"/>
                  <a:pt x="1048" y="1280"/>
                  <a:pt x="1024" y="1296"/>
                </a:cubicBezTo>
                <a:cubicBezTo>
                  <a:pt x="1000" y="1312"/>
                  <a:pt x="976" y="1328"/>
                  <a:pt x="928" y="1344"/>
                </a:cubicBezTo>
                <a:cubicBezTo>
                  <a:pt x="880" y="1360"/>
                  <a:pt x="792" y="1392"/>
                  <a:pt x="736" y="1392"/>
                </a:cubicBezTo>
                <a:cubicBezTo>
                  <a:pt x="680" y="1392"/>
                  <a:pt x="640" y="1360"/>
                  <a:pt x="592" y="1344"/>
                </a:cubicBezTo>
                <a:cubicBezTo>
                  <a:pt x="544" y="1328"/>
                  <a:pt x="488" y="1312"/>
                  <a:pt x="448" y="1296"/>
                </a:cubicBezTo>
                <a:cubicBezTo>
                  <a:pt x="408" y="1280"/>
                  <a:pt x="392" y="1288"/>
                  <a:pt x="352" y="1248"/>
                </a:cubicBezTo>
                <a:cubicBezTo>
                  <a:pt x="312" y="1208"/>
                  <a:pt x="240" y="1112"/>
                  <a:pt x="208" y="1056"/>
                </a:cubicBezTo>
                <a:cubicBezTo>
                  <a:pt x="176" y="1000"/>
                  <a:pt x="184" y="960"/>
                  <a:pt x="160" y="912"/>
                </a:cubicBezTo>
                <a:cubicBezTo>
                  <a:pt x="136" y="864"/>
                  <a:pt x="88" y="816"/>
                  <a:pt x="64" y="768"/>
                </a:cubicBezTo>
                <a:cubicBezTo>
                  <a:pt x="40" y="720"/>
                  <a:pt x="24" y="664"/>
                  <a:pt x="16" y="624"/>
                </a:cubicBezTo>
                <a:cubicBezTo>
                  <a:pt x="8" y="584"/>
                  <a:pt x="12" y="556"/>
                  <a:pt x="16" y="528"/>
                </a:cubicBezTo>
              </a:path>
            </a:pathLst>
          </a:custGeom>
          <a:solidFill>
            <a:srgbClr val="FF6600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9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96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6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22829F-3221-44B1-AAC3-86C2FD1D907B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800" b="0" smtClean="0"/>
          </a:p>
        </p:txBody>
      </p:sp>
      <p:sp>
        <p:nvSpPr>
          <p:cNvPr id="30723" name="Text Box 13"/>
          <p:cNvSpPr txBox="1">
            <a:spLocks noChangeArrowheads="1"/>
          </p:cNvSpPr>
          <p:nvPr/>
        </p:nvSpPr>
        <p:spPr bwMode="auto">
          <a:xfrm>
            <a:off x="2057400" y="228600"/>
            <a:ext cx="5181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4400" dirty="0">
                <a:solidFill>
                  <a:srgbClr val="792B25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4400" dirty="0">
                <a:solidFill>
                  <a:srgbClr val="792B25"/>
                </a:solidFill>
                <a:latin typeface="Times New Roman" panose="02020603050405020304" pitchFamily="18" charset="0"/>
              </a:rPr>
              <a:t>运动电荷的磁场</a:t>
            </a:r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895350" y="1151732"/>
            <a:ext cx="5486400" cy="1219200"/>
            <a:chOff x="624" y="672"/>
            <a:chExt cx="2957" cy="733"/>
          </a:xfrm>
        </p:grpSpPr>
        <p:graphicFrame>
          <p:nvGraphicFramePr>
            <p:cNvPr id="30732" name="Object 15"/>
            <p:cNvGraphicFramePr>
              <a:graphicFrameLocks noChangeAspect="1"/>
            </p:cNvGraphicFramePr>
            <p:nvPr/>
          </p:nvGraphicFramePr>
          <p:xfrm>
            <a:off x="1987" y="672"/>
            <a:ext cx="1594" cy="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50" name="公式" r:id="rId4" imgW="1066800" imgH="419100" progId="Equation.3">
                    <p:embed/>
                  </p:oleObj>
                </mc:Choice>
                <mc:Fallback>
                  <p:oleObj name="公式" r:id="rId4" imgW="1066800" imgH="419100" progId="Equation.3">
                    <p:embed/>
                    <p:pic>
                      <p:nvPicPr>
                        <p:cNvPr id="30732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7" y="672"/>
                          <a:ext cx="1594" cy="7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3" name="Text Box 16"/>
            <p:cNvSpPr txBox="1">
              <a:spLocks noChangeArrowheads="1"/>
            </p:cNvSpPr>
            <p:nvPr/>
          </p:nvSpPr>
          <p:spPr bwMode="auto">
            <a:xfrm>
              <a:off x="624" y="863"/>
              <a:ext cx="1872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毕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—</a:t>
              </a:r>
              <a:r>
                <a:rPr lang="en-US" altLang="zh-CN" sz="2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萨</a:t>
              </a:r>
              <a:r>
                <a:rPr lang="zh-CN" altLang="en-US" sz="2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定律 </a:t>
              </a:r>
            </a:p>
          </p:txBody>
        </p:sp>
      </p:grpSp>
      <p:graphicFrame>
        <p:nvGraphicFramePr>
          <p:cNvPr id="30725" name="Object 17"/>
          <p:cNvGraphicFramePr>
            <a:graphicFrameLocks noChangeAspect="1"/>
          </p:cNvGraphicFramePr>
          <p:nvPr>
            <p:extLst/>
          </p:nvPr>
        </p:nvGraphicFramePr>
        <p:xfrm>
          <a:off x="2867025" y="2757870"/>
          <a:ext cx="22098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1" name="公式" r:id="rId6" imgW="558800" imgH="228600" progId="Equation.3">
                  <p:embed/>
                </p:oleObj>
              </mc:Choice>
              <mc:Fallback>
                <p:oleObj name="公式" r:id="rId6" imgW="558800" imgH="228600" progId="Equation.3">
                  <p:embed/>
                  <p:pic>
                    <p:nvPicPr>
                      <p:cNvPr id="3072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2757870"/>
                        <a:ext cx="22098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21"/>
          <p:cNvGraphicFramePr>
            <a:graphicFrameLocks noChangeAspect="1"/>
          </p:cNvGraphicFramePr>
          <p:nvPr/>
        </p:nvGraphicFramePr>
        <p:xfrm>
          <a:off x="4983163" y="3841750"/>
          <a:ext cx="2484437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2" name="公式" r:id="rId8" imgW="939392" imgH="393529" progId="Equation.3">
                  <p:embed/>
                </p:oleObj>
              </mc:Choice>
              <mc:Fallback>
                <p:oleObj name="公式" r:id="rId8" imgW="939392" imgH="393529" progId="Equation.3">
                  <p:embed/>
                  <p:pic>
                    <p:nvPicPr>
                      <p:cNvPr id="30726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3" y="3841750"/>
                        <a:ext cx="2484437" cy="108426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Rectangle 22"/>
          <p:cNvSpPr>
            <a:spLocks noChangeArrowheads="1"/>
          </p:cNvSpPr>
          <p:nvPr/>
        </p:nvSpPr>
        <p:spPr bwMode="auto">
          <a:xfrm>
            <a:off x="990600" y="3810000"/>
            <a:ext cx="3213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运动电荷的磁场</a:t>
            </a:r>
          </a:p>
        </p:txBody>
      </p:sp>
      <p:grpSp>
        <p:nvGrpSpPr>
          <p:cNvPr id="30728" name="Group 23"/>
          <p:cNvGrpSpPr>
            <a:grpSpLocks/>
          </p:cNvGrpSpPr>
          <p:nvPr/>
        </p:nvGrpSpPr>
        <p:grpSpPr bwMode="auto">
          <a:xfrm>
            <a:off x="914400" y="4419600"/>
            <a:ext cx="3505200" cy="533400"/>
            <a:chOff x="576" y="2784"/>
            <a:chExt cx="2208" cy="336"/>
          </a:xfrm>
        </p:grpSpPr>
        <p:sp>
          <p:nvSpPr>
            <p:cNvPr id="30729" name="Rectangle 24"/>
            <p:cNvSpPr>
              <a:spLocks noChangeArrowheads="1"/>
            </p:cNvSpPr>
            <p:nvPr/>
          </p:nvSpPr>
          <p:spPr bwMode="auto">
            <a:xfrm>
              <a:off x="717" y="2784"/>
              <a:ext cx="2067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0730" name="Text Box 25"/>
            <p:cNvSpPr txBox="1">
              <a:spLocks noChangeArrowheads="1"/>
            </p:cNvSpPr>
            <p:nvPr/>
          </p:nvSpPr>
          <p:spPr bwMode="auto">
            <a:xfrm>
              <a:off x="576" y="2784"/>
              <a:ext cx="14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使用条件</a:t>
              </a:r>
            </a:p>
          </p:txBody>
        </p:sp>
        <p:graphicFrame>
          <p:nvGraphicFramePr>
            <p:cNvPr id="30731" name="Object 26"/>
            <p:cNvGraphicFramePr>
              <a:graphicFrameLocks noChangeAspect="1"/>
            </p:cNvGraphicFramePr>
            <p:nvPr/>
          </p:nvGraphicFramePr>
          <p:xfrm>
            <a:off x="1750" y="2826"/>
            <a:ext cx="75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53" name="Equation" r:id="rId10" imgW="431613" imgH="139639" progId="Equation.3">
                    <p:embed/>
                  </p:oleObj>
                </mc:Choice>
                <mc:Fallback>
                  <p:oleObj name="Equation" r:id="rId10" imgW="431613" imgH="139639" progId="Equation.3">
                    <p:embed/>
                    <p:pic>
                      <p:nvPicPr>
                        <p:cNvPr id="30731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0" y="2826"/>
                          <a:ext cx="752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51"/>
          <p:cNvGraphicFramePr>
            <a:graphicFrameLocks noChangeAspect="1"/>
          </p:cNvGraphicFramePr>
          <p:nvPr>
            <p:extLst/>
          </p:nvPr>
        </p:nvGraphicFramePr>
        <p:xfrm>
          <a:off x="7315200" y="1283604"/>
          <a:ext cx="1100564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4" name="Equation" r:id="rId12" imgW="457002" imgH="393529" progId="Equation.3">
                  <p:embed/>
                </p:oleObj>
              </mc:Choice>
              <mc:Fallback>
                <p:oleObj name="Equation" r:id="rId12" imgW="457002" imgH="393529" progId="Equation.3">
                  <p:embed/>
                  <p:pic>
                    <p:nvPicPr>
                      <p:cNvPr id="14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283604"/>
                        <a:ext cx="1100564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877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F16A62-84B0-4520-B4DB-A50567AE298C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pic>
        <p:nvPicPr>
          <p:cNvPr id="23555" name="Picture 2" descr="IMG_076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t="4669" r="27556"/>
          <a:stretch>
            <a:fillRect/>
          </a:stretch>
        </p:blipFill>
        <p:spPr bwMode="auto">
          <a:xfrm>
            <a:off x="5913438" y="0"/>
            <a:ext cx="3230562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Freeform 3"/>
          <p:cNvSpPr>
            <a:spLocks/>
          </p:cNvSpPr>
          <p:nvPr/>
        </p:nvSpPr>
        <p:spPr bwMode="auto">
          <a:xfrm>
            <a:off x="6443663" y="620713"/>
            <a:ext cx="2182812" cy="2220912"/>
          </a:xfrm>
          <a:custGeom>
            <a:avLst/>
            <a:gdLst>
              <a:gd name="T0" fmla="*/ 2147483646 w 1375"/>
              <a:gd name="T1" fmla="*/ 2147483646 h 1399"/>
              <a:gd name="T2" fmla="*/ 2147483646 w 1375"/>
              <a:gd name="T3" fmla="*/ 2147483646 h 1399"/>
              <a:gd name="T4" fmla="*/ 2147483646 w 1375"/>
              <a:gd name="T5" fmla="*/ 2147483646 h 1399"/>
              <a:gd name="T6" fmla="*/ 2147483646 w 1375"/>
              <a:gd name="T7" fmla="*/ 2147483646 h 1399"/>
              <a:gd name="T8" fmla="*/ 2147483646 w 1375"/>
              <a:gd name="T9" fmla="*/ 2147483646 h 1399"/>
              <a:gd name="T10" fmla="*/ 2147483646 w 1375"/>
              <a:gd name="T11" fmla="*/ 2147483646 h 1399"/>
              <a:gd name="T12" fmla="*/ 2147483646 w 1375"/>
              <a:gd name="T13" fmla="*/ 2147483646 h 1399"/>
              <a:gd name="T14" fmla="*/ 2147483646 w 1375"/>
              <a:gd name="T15" fmla="*/ 2147483646 h 1399"/>
              <a:gd name="T16" fmla="*/ 2147483646 w 1375"/>
              <a:gd name="T17" fmla="*/ 2147483646 h 1399"/>
              <a:gd name="T18" fmla="*/ 2147483646 w 1375"/>
              <a:gd name="T19" fmla="*/ 2147483646 h 1399"/>
              <a:gd name="T20" fmla="*/ 2147483646 w 1375"/>
              <a:gd name="T21" fmla="*/ 2147483646 h 1399"/>
              <a:gd name="T22" fmla="*/ 2147483646 w 1375"/>
              <a:gd name="T23" fmla="*/ 2147483646 h 1399"/>
              <a:gd name="T24" fmla="*/ 2147483646 w 1375"/>
              <a:gd name="T25" fmla="*/ 2147483646 h 1399"/>
              <a:gd name="T26" fmla="*/ 2147483646 w 1375"/>
              <a:gd name="T27" fmla="*/ 2147483646 h 1399"/>
              <a:gd name="T28" fmla="*/ 2147483646 w 1375"/>
              <a:gd name="T29" fmla="*/ 2147483646 h 1399"/>
              <a:gd name="T30" fmla="*/ 2147483646 w 1375"/>
              <a:gd name="T31" fmla="*/ 2147483646 h 1399"/>
              <a:gd name="T32" fmla="*/ 2147483646 w 1375"/>
              <a:gd name="T33" fmla="*/ 2147483646 h 1399"/>
              <a:gd name="T34" fmla="*/ 2147483646 w 1375"/>
              <a:gd name="T35" fmla="*/ 2147483646 h 1399"/>
              <a:gd name="T36" fmla="*/ 2147483646 w 1375"/>
              <a:gd name="T37" fmla="*/ 2147483646 h 1399"/>
              <a:gd name="T38" fmla="*/ 2147483646 w 1375"/>
              <a:gd name="T39" fmla="*/ 2147483646 h 1399"/>
              <a:gd name="T40" fmla="*/ 2147483646 w 1375"/>
              <a:gd name="T41" fmla="*/ 2147483646 h 1399"/>
              <a:gd name="T42" fmla="*/ 0 w 1375"/>
              <a:gd name="T43" fmla="*/ 2147483646 h 139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375"/>
              <a:gd name="T67" fmla="*/ 0 h 1399"/>
              <a:gd name="T68" fmla="*/ 1375 w 1375"/>
              <a:gd name="T69" fmla="*/ 1399 h 139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375" h="1399">
                <a:moveTo>
                  <a:pt x="45" y="559"/>
                </a:moveTo>
                <a:cubicBezTo>
                  <a:pt x="101" y="771"/>
                  <a:pt x="158" y="983"/>
                  <a:pt x="226" y="1104"/>
                </a:cubicBezTo>
                <a:cubicBezTo>
                  <a:pt x="294" y="1225"/>
                  <a:pt x="385" y="1240"/>
                  <a:pt x="453" y="1285"/>
                </a:cubicBezTo>
                <a:cubicBezTo>
                  <a:pt x="521" y="1330"/>
                  <a:pt x="559" y="1361"/>
                  <a:pt x="635" y="1376"/>
                </a:cubicBezTo>
                <a:cubicBezTo>
                  <a:pt x="711" y="1391"/>
                  <a:pt x="824" y="1399"/>
                  <a:pt x="907" y="1376"/>
                </a:cubicBezTo>
                <a:cubicBezTo>
                  <a:pt x="990" y="1353"/>
                  <a:pt x="1074" y="1293"/>
                  <a:pt x="1134" y="1240"/>
                </a:cubicBezTo>
                <a:cubicBezTo>
                  <a:pt x="1194" y="1187"/>
                  <a:pt x="1232" y="1126"/>
                  <a:pt x="1270" y="1058"/>
                </a:cubicBezTo>
                <a:cubicBezTo>
                  <a:pt x="1308" y="990"/>
                  <a:pt x="1345" y="891"/>
                  <a:pt x="1360" y="831"/>
                </a:cubicBezTo>
                <a:cubicBezTo>
                  <a:pt x="1375" y="771"/>
                  <a:pt x="1367" y="733"/>
                  <a:pt x="1360" y="695"/>
                </a:cubicBezTo>
                <a:cubicBezTo>
                  <a:pt x="1353" y="657"/>
                  <a:pt x="1330" y="635"/>
                  <a:pt x="1315" y="605"/>
                </a:cubicBezTo>
                <a:cubicBezTo>
                  <a:pt x="1300" y="575"/>
                  <a:pt x="1300" y="544"/>
                  <a:pt x="1270" y="514"/>
                </a:cubicBezTo>
                <a:cubicBezTo>
                  <a:pt x="1240" y="484"/>
                  <a:pt x="1179" y="461"/>
                  <a:pt x="1134" y="423"/>
                </a:cubicBezTo>
                <a:cubicBezTo>
                  <a:pt x="1089" y="385"/>
                  <a:pt x="1043" y="325"/>
                  <a:pt x="997" y="287"/>
                </a:cubicBezTo>
                <a:cubicBezTo>
                  <a:pt x="951" y="249"/>
                  <a:pt x="914" y="226"/>
                  <a:pt x="861" y="196"/>
                </a:cubicBezTo>
                <a:cubicBezTo>
                  <a:pt x="808" y="166"/>
                  <a:pt x="740" y="136"/>
                  <a:pt x="680" y="106"/>
                </a:cubicBezTo>
                <a:cubicBezTo>
                  <a:pt x="620" y="76"/>
                  <a:pt x="552" y="30"/>
                  <a:pt x="499" y="15"/>
                </a:cubicBezTo>
                <a:cubicBezTo>
                  <a:pt x="446" y="0"/>
                  <a:pt x="400" y="8"/>
                  <a:pt x="362" y="15"/>
                </a:cubicBezTo>
                <a:cubicBezTo>
                  <a:pt x="324" y="22"/>
                  <a:pt x="310" y="30"/>
                  <a:pt x="272" y="60"/>
                </a:cubicBezTo>
                <a:cubicBezTo>
                  <a:pt x="234" y="90"/>
                  <a:pt x="166" y="150"/>
                  <a:pt x="136" y="196"/>
                </a:cubicBezTo>
                <a:cubicBezTo>
                  <a:pt x="106" y="242"/>
                  <a:pt x="105" y="295"/>
                  <a:pt x="90" y="333"/>
                </a:cubicBezTo>
                <a:cubicBezTo>
                  <a:pt x="75" y="371"/>
                  <a:pt x="60" y="393"/>
                  <a:pt x="45" y="423"/>
                </a:cubicBezTo>
                <a:cubicBezTo>
                  <a:pt x="30" y="453"/>
                  <a:pt x="15" y="483"/>
                  <a:pt x="0" y="514"/>
                </a:cubicBezTo>
              </a:path>
            </a:pathLst>
          </a:custGeom>
          <a:solidFill>
            <a:schemeClr val="accent1">
              <a:alpha val="3098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228600" y="1268413"/>
          <a:ext cx="5245100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4" name="公式" r:id="rId5" imgW="2286000" imgH="635000" progId="Equation.3">
                  <p:embed/>
                </p:oleObj>
              </mc:Choice>
              <mc:Fallback>
                <p:oleObj name="公式" r:id="rId5" imgW="2286000" imgH="63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68413"/>
                        <a:ext cx="5245100" cy="145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Arc 5"/>
          <p:cNvSpPr>
            <a:spLocks/>
          </p:cNvSpPr>
          <p:nvPr/>
        </p:nvSpPr>
        <p:spPr bwMode="auto">
          <a:xfrm flipV="1">
            <a:off x="6848475" y="1954213"/>
            <a:ext cx="2016125" cy="2089150"/>
          </a:xfrm>
          <a:custGeom>
            <a:avLst/>
            <a:gdLst>
              <a:gd name="T0" fmla="*/ 2147483646 w 43200"/>
              <a:gd name="T1" fmla="*/ 2147483646 h 39816"/>
              <a:gd name="T2" fmla="*/ 2147483646 w 43200"/>
              <a:gd name="T3" fmla="*/ 2147483646 h 39816"/>
              <a:gd name="T4" fmla="*/ 2147483646 w 43200"/>
              <a:gd name="T5" fmla="*/ 2147483646 h 39816"/>
              <a:gd name="T6" fmla="*/ 0 60000 65536"/>
              <a:gd name="T7" fmla="*/ 0 60000 65536"/>
              <a:gd name="T8" fmla="*/ 0 60000 65536"/>
              <a:gd name="T9" fmla="*/ 0 w 43200"/>
              <a:gd name="T10" fmla="*/ 0 h 39816"/>
              <a:gd name="T11" fmla="*/ 43200 w 43200"/>
              <a:gd name="T12" fmla="*/ 39816 h 39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39816" fill="none" extrusionOk="0">
                <a:moveTo>
                  <a:pt x="9992" y="39815"/>
                </a:moveTo>
                <a:cubicBezTo>
                  <a:pt x="3768" y="35849"/>
                  <a:pt x="0" y="2898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843"/>
                  <a:pt x="41292" y="31908"/>
                  <a:pt x="37832" y="35849"/>
                </a:cubicBezTo>
              </a:path>
              <a:path w="43200" h="39816" stroke="0" extrusionOk="0">
                <a:moveTo>
                  <a:pt x="9992" y="39815"/>
                </a:moveTo>
                <a:cubicBezTo>
                  <a:pt x="3768" y="35849"/>
                  <a:pt x="0" y="2898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843"/>
                  <a:pt x="41292" y="31908"/>
                  <a:pt x="37832" y="35849"/>
                </a:cubicBezTo>
                <a:lnTo>
                  <a:pt x="21600" y="21600"/>
                </a:lnTo>
                <a:lnTo>
                  <a:pt x="9992" y="39815"/>
                </a:lnTo>
                <a:close/>
              </a:path>
            </a:pathLst>
          </a:custGeom>
          <a:noFill/>
          <a:ln w="28575">
            <a:solidFill>
              <a:srgbClr val="339966"/>
            </a:solidFill>
            <a:round/>
            <a:headEnd type="oval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" name="Arc 6"/>
          <p:cNvSpPr>
            <a:spLocks/>
          </p:cNvSpPr>
          <p:nvPr/>
        </p:nvSpPr>
        <p:spPr bwMode="auto">
          <a:xfrm flipV="1">
            <a:off x="7502525" y="1844675"/>
            <a:ext cx="1112838" cy="719138"/>
          </a:xfrm>
          <a:custGeom>
            <a:avLst/>
            <a:gdLst>
              <a:gd name="T0" fmla="*/ 2147483646 w 23865"/>
              <a:gd name="T1" fmla="*/ 2147483646 h 21600"/>
              <a:gd name="T2" fmla="*/ 0 w 23865"/>
              <a:gd name="T3" fmla="*/ 2147483646 h 21600"/>
              <a:gd name="T4" fmla="*/ 2147483646 w 23865"/>
              <a:gd name="T5" fmla="*/ 0 h 21600"/>
              <a:gd name="T6" fmla="*/ 0 60000 65536"/>
              <a:gd name="T7" fmla="*/ 0 60000 65536"/>
              <a:gd name="T8" fmla="*/ 0 60000 65536"/>
              <a:gd name="T9" fmla="*/ 0 w 23865"/>
              <a:gd name="T10" fmla="*/ 0 h 21600"/>
              <a:gd name="T11" fmla="*/ 23865 w 238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865" h="21600" fill="none" extrusionOk="0">
                <a:moveTo>
                  <a:pt x="23864" y="10584"/>
                </a:moveTo>
                <a:cubicBezTo>
                  <a:pt x="20039" y="17388"/>
                  <a:pt x="12841" y="21599"/>
                  <a:pt x="5036" y="21600"/>
                </a:cubicBezTo>
                <a:cubicBezTo>
                  <a:pt x="3339" y="21600"/>
                  <a:pt x="1649" y="21400"/>
                  <a:pt x="0" y="21004"/>
                </a:cubicBezTo>
              </a:path>
              <a:path w="23865" h="21600" stroke="0" extrusionOk="0">
                <a:moveTo>
                  <a:pt x="23864" y="10584"/>
                </a:moveTo>
                <a:cubicBezTo>
                  <a:pt x="20039" y="17388"/>
                  <a:pt x="12841" y="21599"/>
                  <a:pt x="5036" y="21600"/>
                </a:cubicBezTo>
                <a:cubicBezTo>
                  <a:pt x="3339" y="21600"/>
                  <a:pt x="1649" y="21400"/>
                  <a:pt x="0" y="21004"/>
                </a:cubicBezTo>
                <a:lnTo>
                  <a:pt x="5036" y="0"/>
                </a:lnTo>
                <a:lnTo>
                  <a:pt x="23864" y="10584"/>
                </a:lnTo>
                <a:close/>
              </a:path>
            </a:pathLst>
          </a:custGeom>
          <a:noFill/>
          <a:ln w="28575" cap="rnd">
            <a:solidFill>
              <a:srgbClr val="339966"/>
            </a:solidFill>
            <a:prstDash val="sysDot"/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560" name="Object 7"/>
          <p:cNvGraphicFramePr>
            <a:graphicFrameLocks noChangeAspect="1"/>
          </p:cNvGraphicFramePr>
          <p:nvPr/>
        </p:nvGraphicFramePr>
        <p:xfrm>
          <a:off x="650875" y="4527550"/>
          <a:ext cx="7862888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5" name="公式" r:id="rId7" imgW="3695700" imgH="685800" progId="Equation.3">
                  <p:embed/>
                </p:oleObj>
              </mc:Choice>
              <mc:Fallback>
                <p:oleObj name="公式" r:id="rId7" imgW="3695700" imgH="685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4527550"/>
                        <a:ext cx="7862888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Text Box 8"/>
          <p:cNvSpPr txBox="1">
            <a:spLocks noChangeArrowheads="1"/>
          </p:cNvSpPr>
          <p:nvPr/>
        </p:nvSpPr>
        <p:spPr bwMode="auto">
          <a:xfrm>
            <a:off x="2392363" y="596900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/>
              <a:t>得证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B88A22-6AD4-44C8-8B9E-BA361C0A944D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152400"/>
            <a:ext cx="8763000" cy="1295400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</a:pPr>
            <a:r>
              <a:rPr lang="en-US" altLang="zh-CN" sz="2800" smtClean="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如果有多个电流 </a:t>
            </a:r>
            <a:r>
              <a:rPr lang="en-US" altLang="zh-CN" sz="2800" i="1" smtClean="0">
                <a:solidFill>
                  <a:schemeClr val="tx1"/>
                </a:solidFill>
              </a:rPr>
              <a:t>I</a:t>
            </a:r>
            <a:r>
              <a:rPr lang="en-US" altLang="zh-CN" sz="2800" i="1" baseline="-25000" smtClean="0">
                <a:solidFill>
                  <a:schemeClr val="tx1"/>
                </a:solidFill>
              </a:rPr>
              <a:t>1</a:t>
            </a:r>
            <a:r>
              <a:rPr lang="zh-CN" altLang="en-US" sz="2800" i="1" smtClean="0">
                <a:solidFill>
                  <a:schemeClr val="tx1"/>
                </a:solidFill>
              </a:rPr>
              <a:t>、</a:t>
            </a:r>
            <a:r>
              <a:rPr lang="en-US" altLang="zh-CN" sz="2800" i="1" smtClean="0">
                <a:solidFill>
                  <a:schemeClr val="tx1"/>
                </a:solidFill>
              </a:rPr>
              <a:t>I</a:t>
            </a:r>
            <a:r>
              <a:rPr lang="en-US" altLang="zh-CN" sz="2800" i="1" baseline="-25000" smtClean="0">
                <a:solidFill>
                  <a:schemeClr val="tx1"/>
                </a:solidFill>
              </a:rPr>
              <a:t>2 </a:t>
            </a:r>
            <a:r>
              <a:rPr lang="en-US" altLang="zh-CN" sz="2800" i="1" smtClean="0">
                <a:solidFill>
                  <a:schemeClr val="tx1"/>
                </a:solidFill>
              </a:rPr>
              <a:t> …...I</a:t>
            </a:r>
            <a:r>
              <a:rPr lang="en-US" altLang="zh-CN" sz="2800" i="1" baseline="-25000" smtClean="0">
                <a:solidFill>
                  <a:schemeClr val="tx1"/>
                </a:solidFill>
              </a:rPr>
              <a:t>n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穿过积分回路</a:t>
            </a:r>
            <a:r>
              <a:rPr lang="en-US" altLang="zh-CN" sz="2800" i="1" smtClean="0">
                <a:solidFill>
                  <a:schemeClr val="tx1"/>
                </a:solidFill>
              </a:rPr>
              <a:t>L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，根据叠加原理，即可得</a:t>
            </a:r>
            <a:r>
              <a:rPr lang="en-US" altLang="zh-CN" sz="2800" smtClean="0">
                <a:solidFill>
                  <a:schemeClr val="tx1"/>
                </a:solidFill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276600"/>
            <a:ext cx="5181600" cy="335280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 </a:t>
            </a:r>
            <a:r>
              <a:rPr lang="zh-CN" altLang="en-US" sz="2800" smtClean="0">
                <a:latin typeface="宋体" panose="02010600030101010101" pitchFamily="2" charset="-122"/>
              </a:rPr>
              <a:t>当电流以一定的密度</a:t>
            </a:r>
            <a:r>
              <a:rPr lang="en-US" altLang="zh-CN" sz="2800" i="1" smtClean="0"/>
              <a:t>J </a:t>
            </a:r>
            <a:r>
              <a:rPr lang="zh-CN" altLang="en-US" sz="2800" smtClean="0">
                <a:latin typeface="宋体" panose="02010600030101010101" pitchFamily="2" charset="-122"/>
              </a:rPr>
              <a:t>分布于以积分回路</a:t>
            </a:r>
            <a:r>
              <a:rPr lang="en-US" altLang="zh-CN" sz="2800" i="1" smtClean="0"/>
              <a:t>L</a:t>
            </a:r>
            <a:r>
              <a:rPr lang="zh-CN" altLang="en-US" sz="2800" smtClean="0">
                <a:latin typeface="宋体" panose="02010600030101010101" pitchFamily="2" charset="-122"/>
              </a:rPr>
              <a:t>为边界的曲面</a:t>
            </a:r>
            <a:r>
              <a:rPr lang="en-US" altLang="zh-CN" sz="2800" i="1" smtClean="0"/>
              <a:t>S</a:t>
            </a:r>
            <a:r>
              <a:rPr lang="zh-CN" altLang="en-US" sz="2800" smtClean="0">
                <a:latin typeface="宋体" panose="02010600030101010101" pitchFamily="2" charset="-122"/>
              </a:rPr>
              <a:t>上，安培环路定理就表示为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                     </a:t>
            </a:r>
          </a:p>
        </p:txBody>
      </p:sp>
      <p:graphicFrame>
        <p:nvGraphicFramePr>
          <p:cNvPr id="25605" name="Object 6"/>
          <p:cNvGraphicFramePr>
            <a:graphicFrameLocks noChangeAspect="1"/>
          </p:cNvGraphicFramePr>
          <p:nvPr/>
        </p:nvGraphicFramePr>
        <p:xfrm>
          <a:off x="533400" y="1524000"/>
          <a:ext cx="327660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9" name="公式" r:id="rId3" imgW="1079032" imgH="431613" progId="Equation.3">
                  <p:embed/>
                </p:oleObj>
              </mc:Choice>
              <mc:Fallback>
                <p:oleObj name="公式" r:id="rId3" imgW="1079032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24000"/>
                        <a:ext cx="3276600" cy="11350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99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8"/>
          <p:cNvGraphicFramePr>
            <a:graphicFrameLocks noChangeAspect="1"/>
          </p:cNvGraphicFramePr>
          <p:nvPr/>
        </p:nvGraphicFramePr>
        <p:xfrm>
          <a:off x="685800" y="5334000"/>
          <a:ext cx="39624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0" name="公式" r:id="rId5" imgW="1218671" imgH="291973" progId="Equation.3">
                  <p:embed/>
                </p:oleObj>
              </mc:Choice>
              <mc:Fallback>
                <p:oleObj name="公式" r:id="rId5" imgW="1218671" imgH="29197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34000"/>
                        <a:ext cx="3962400" cy="9445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99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Freeform 9"/>
          <p:cNvSpPr>
            <a:spLocks/>
          </p:cNvSpPr>
          <p:nvPr/>
        </p:nvSpPr>
        <p:spPr bwMode="auto">
          <a:xfrm>
            <a:off x="6084888" y="1717675"/>
            <a:ext cx="2132012" cy="865188"/>
          </a:xfrm>
          <a:custGeom>
            <a:avLst/>
            <a:gdLst>
              <a:gd name="T0" fmla="*/ 2147483646 w 1343"/>
              <a:gd name="T1" fmla="*/ 2147483646 h 545"/>
              <a:gd name="T2" fmla="*/ 2147483646 w 1343"/>
              <a:gd name="T3" fmla="*/ 2147483646 h 545"/>
              <a:gd name="T4" fmla="*/ 2147483646 w 1343"/>
              <a:gd name="T5" fmla="*/ 2147483646 h 545"/>
              <a:gd name="T6" fmla="*/ 2147483646 w 1343"/>
              <a:gd name="T7" fmla="*/ 2147483646 h 545"/>
              <a:gd name="T8" fmla="*/ 2147483646 w 1343"/>
              <a:gd name="T9" fmla="*/ 2147483646 h 545"/>
              <a:gd name="T10" fmla="*/ 2147483646 w 1343"/>
              <a:gd name="T11" fmla="*/ 2147483646 h 545"/>
              <a:gd name="T12" fmla="*/ 2147483646 w 1343"/>
              <a:gd name="T13" fmla="*/ 2147483646 h 545"/>
              <a:gd name="T14" fmla="*/ 2147483646 w 1343"/>
              <a:gd name="T15" fmla="*/ 2147483646 h 545"/>
              <a:gd name="T16" fmla="*/ 2147483646 w 1343"/>
              <a:gd name="T17" fmla="*/ 2147483646 h 545"/>
              <a:gd name="T18" fmla="*/ 2147483646 w 1343"/>
              <a:gd name="T19" fmla="*/ 2147483646 h 545"/>
              <a:gd name="T20" fmla="*/ 2147483646 w 1343"/>
              <a:gd name="T21" fmla="*/ 2147483646 h 545"/>
              <a:gd name="T22" fmla="*/ 2147483646 w 1343"/>
              <a:gd name="T23" fmla="*/ 2147483646 h 545"/>
              <a:gd name="T24" fmla="*/ 2147483646 w 1343"/>
              <a:gd name="T25" fmla="*/ 2147483646 h 545"/>
              <a:gd name="T26" fmla="*/ 2147483646 w 1343"/>
              <a:gd name="T27" fmla="*/ 2147483646 h 545"/>
              <a:gd name="T28" fmla="*/ 2147483646 w 1343"/>
              <a:gd name="T29" fmla="*/ 2147483646 h 545"/>
              <a:gd name="T30" fmla="*/ 2147483646 w 1343"/>
              <a:gd name="T31" fmla="*/ 2147483646 h 545"/>
              <a:gd name="T32" fmla="*/ 2147483646 w 1343"/>
              <a:gd name="T33" fmla="*/ 2147483646 h 545"/>
              <a:gd name="T34" fmla="*/ 2147483646 w 1343"/>
              <a:gd name="T35" fmla="*/ 2147483646 h 545"/>
              <a:gd name="T36" fmla="*/ 2147483646 w 1343"/>
              <a:gd name="T37" fmla="*/ 2147483646 h 545"/>
              <a:gd name="T38" fmla="*/ 2147483646 w 1343"/>
              <a:gd name="T39" fmla="*/ 2147483646 h 545"/>
              <a:gd name="T40" fmla="*/ 2147483646 w 1343"/>
              <a:gd name="T41" fmla="*/ 2147483646 h 545"/>
              <a:gd name="T42" fmla="*/ 2147483646 w 1343"/>
              <a:gd name="T43" fmla="*/ 2147483646 h 545"/>
              <a:gd name="T44" fmla="*/ 2147483646 w 1343"/>
              <a:gd name="T45" fmla="*/ 2147483646 h 545"/>
              <a:gd name="T46" fmla="*/ 2147483646 w 1343"/>
              <a:gd name="T47" fmla="*/ 2147483646 h 545"/>
              <a:gd name="T48" fmla="*/ 2147483646 w 1343"/>
              <a:gd name="T49" fmla="*/ 2147483646 h 54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343"/>
              <a:gd name="T76" fmla="*/ 0 h 545"/>
              <a:gd name="T77" fmla="*/ 1343 w 1343"/>
              <a:gd name="T78" fmla="*/ 545 h 54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343" h="545">
                <a:moveTo>
                  <a:pt x="7" y="297"/>
                </a:moveTo>
                <a:cubicBezTo>
                  <a:pt x="13" y="356"/>
                  <a:pt x="1" y="387"/>
                  <a:pt x="47" y="417"/>
                </a:cubicBezTo>
                <a:cubicBezTo>
                  <a:pt x="83" y="471"/>
                  <a:pt x="41" y="418"/>
                  <a:pt x="87" y="449"/>
                </a:cubicBezTo>
                <a:cubicBezTo>
                  <a:pt x="138" y="483"/>
                  <a:pt x="190" y="531"/>
                  <a:pt x="255" y="537"/>
                </a:cubicBezTo>
                <a:cubicBezTo>
                  <a:pt x="300" y="541"/>
                  <a:pt x="346" y="542"/>
                  <a:pt x="391" y="545"/>
                </a:cubicBezTo>
                <a:cubicBezTo>
                  <a:pt x="554" y="542"/>
                  <a:pt x="716" y="542"/>
                  <a:pt x="879" y="537"/>
                </a:cubicBezTo>
                <a:cubicBezTo>
                  <a:pt x="915" y="536"/>
                  <a:pt x="947" y="500"/>
                  <a:pt x="975" y="481"/>
                </a:cubicBezTo>
                <a:cubicBezTo>
                  <a:pt x="998" y="466"/>
                  <a:pt x="1029" y="472"/>
                  <a:pt x="1055" y="465"/>
                </a:cubicBezTo>
                <a:cubicBezTo>
                  <a:pt x="1122" y="447"/>
                  <a:pt x="1170" y="434"/>
                  <a:pt x="1239" y="425"/>
                </a:cubicBezTo>
                <a:cubicBezTo>
                  <a:pt x="1296" y="387"/>
                  <a:pt x="1273" y="407"/>
                  <a:pt x="1311" y="369"/>
                </a:cubicBezTo>
                <a:cubicBezTo>
                  <a:pt x="1319" y="345"/>
                  <a:pt x="1327" y="321"/>
                  <a:pt x="1335" y="297"/>
                </a:cubicBezTo>
                <a:cubicBezTo>
                  <a:pt x="1338" y="289"/>
                  <a:pt x="1343" y="273"/>
                  <a:pt x="1343" y="273"/>
                </a:cubicBezTo>
                <a:cubicBezTo>
                  <a:pt x="1342" y="266"/>
                  <a:pt x="1336" y="156"/>
                  <a:pt x="1327" y="129"/>
                </a:cubicBezTo>
                <a:cubicBezTo>
                  <a:pt x="1320" y="109"/>
                  <a:pt x="1299" y="96"/>
                  <a:pt x="1287" y="81"/>
                </a:cubicBezTo>
                <a:cubicBezTo>
                  <a:pt x="1219" y="0"/>
                  <a:pt x="1101" y="32"/>
                  <a:pt x="1007" y="1"/>
                </a:cubicBezTo>
                <a:cubicBezTo>
                  <a:pt x="839" y="7"/>
                  <a:pt x="724" y="23"/>
                  <a:pt x="567" y="49"/>
                </a:cubicBezTo>
                <a:cubicBezTo>
                  <a:pt x="556" y="57"/>
                  <a:pt x="548" y="69"/>
                  <a:pt x="535" y="73"/>
                </a:cubicBezTo>
                <a:cubicBezTo>
                  <a:pt x="512" y="80"/>
                  <a:pt x="487" y="77"/>
                  <a:pt x="463" y="81"/>
                </a:cubicBezTo>
                <a:cubicBezTo>
                  <a:pt x="415" y="89"/>
                  <a:pt x="368" y="106"/>
                  <a:pt x="319" y="113"/>
                </a:cubicBezTo>
                <a:cubicBezTo>
                  <a:pt x="282" y="138"/>
                  <a:pt x="238" y="148"/>
                  <a:pt x="199" y="169"/>
                </a:cubicBezTo>
                <a:cubicBezTo>
                  <a:pt x="182" y="178"/>
                  <a:pt x="169" y="195"/>
                  <a:pt x="151" y="201"/>
                </a:cubicBezTo>
                <a:cubicBezTo>
                  <a:pt x="114" y="213"/>
                  <a:pt x="86" y="220"/>
                  <a:pt x="55" y="241"/>
                </a:cubicBezTo>
                <a:cubicBezTo>
                  <a:pt x="44" y="257"/>
                  <a:pt x="34" y="273"/>
                  <a:pt x="23" y="289"/>
                </a:cubicBezTo>
                <a:cubicBezTo>
                  <a:pt x="16" y="299"/>
                  <a:pt x="18" y="316"/>
                  <a:pt x="7" y="321"/>
                </a:cubicBezTo>
                <a:cubicBezTo>
                  <a:pt x="0" y="325"/>
                  <a:pt x="7" y="305"/>
                  <a:pt x="7" y="297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8" name="Line 10"/>
          <p:cNvSpPr>
            <a:spLocks noChangeShapeType="1"/>
          </p:cNvSpPr>
          <p:nvPr/>
        </p:nvSpPr>
        <p:spPr bwMode="auto">
          <a:xfrm flipV="1">
            <a:off x="6324600" y="2570163"/>
            <a:ext cx="15240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9" name="Line 11"/>
          <p:cNvSpPr>
            <a:spLocks noChangeShapeType="1"/>
          </p:cNvSpPr>
          <p:nvPr/>
        </p:nvSpPr>
        <p:spPr bwMode="auto">
          <a:xfrm flipV="1">
            <a:off x="6858000" y="2570163"/>
            <a:ext cx="152400" cy="685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0" name="Line 12"/>
          <p:cNvSpPr>
            <a:spLocks noChangeShapeType="1"/>
          </p:cNvSpPr>
          <p:nvPr/>
        </p:nvSpPr>
        <p:spPr bwMode="auto">
          <a:xfrm flipV="1">
            <a:off x="7467600" y="2570163"/>
            <a:ext cx="7620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1" name="Line 13"/>
          <p:cNvSpPr>
            <a:spLocks noChangeShapeType="1"/>
          </p:cNvSpPr>
          <p:nvPr/>
        </p:nvSpPr>
        <p:spPr bwMode="auto">
          <a:xfrm flipV="1">
            <a:off x="8001000" y="1503363"/>
            <a:ext cx="76200" cy="685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2" name="Line 14"/>
          <p:cNvSpPr>
            <a:spLocks noChangeShapeType="1"/>
          </p:cNvSpPr>
          <p:nvPr/>
        </p:nvSpPr>
        <p:spPr bwMode="auto">
          <a:xfrm flipV="1">
            <a:off x="6553200" y="1427163"/>
            <a:ext cx="22860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3" name="Line 15"/>
          <p:cNvSpPr>
            <a:spLocks noChangeShapeType="1"/>
          </p:cNvSpPr>
          <p:nvPr/>
        </p:nvSpPr>
        <p:spPr bwMode="auto">
          <a:xfrm flipV="1">
            <a:off x="7086600" y="1350963"/>
            <a:ext cx="228600" cy="1066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4" name="Line 16"/>
          <p:cNvSpPr>
            <a:spLocks noChangeShapeType="1"/>
          </p:cNvSpPr>
          <p:nvPr/>
        </p:nvSpPr>
        <p:spPr bwMode="auto">
          <a:xfrm flipV="1">
            <a:off x="7543800" y="1350963"/>
            <a:ext cx="152400" cy="990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5" name="Line 17"/>
          <p:cNvSpPr>
            <a:spLocks noChangeShapeType="1"/>
          </p:cNvSpPr>
          <p:nvPr/>
        </p:nvSpPr>
        <p:spPr bwMode="auto">
          <a:xfrm flipH="1">
            <a:off x="7924800" y="2417763"/>
            <a:ext cx="76200" cy="685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6" name="Rectangle 18"/>
          <p:cNvSpPr>
            <a:spLocks noChangeArrowheads="1"/>
          </p:cNvSpPr>
          <p:nvPr/>
        </p:nvSpPr>
        <p:spPr bwMode="auto">
          <a:xfrm>
            <a:off x="6629400" y="2089150"/>
            <a:ext cx="401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/>
              <a:t>L</a:t>
            </a:r>
          </a:p>
        </p:txBody>
      </p:sp>
      <p:sp>
        <p:nvSpPr>
          <p:cNvPr id="25617" name="Rectangle 19"/>
          <p:cNvSpPr>
            <a:spLocks noChangeArrowheads="1"/>
          </p:cNvSpPr>
          <p:nvPr/>
        </p:nvSpPr>
        <p:spPr bwMode="auto">
          <a:xfrm>
            <a:off x="6096000" y="2957513"/>
            <a:ext cx="44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/>
              <a:t>I</a:t>
            </a:r>
            <a:r>
              <a:rPr kumimoji="1" lang="en-US" altLang="zh-CN" sz="2800" i="1" baseline="-25000"/>
              <a:t>1</a:t>
            </a:r>
          </a:p>
        </p:txBody>
      </p:sp>
      <p:sp>
        <p:nvSpPr>
          <p:cNvPr id="25618" name="Rectangle 20"/>
          <p:cNvSpPr>
            <a:spLocks noChangeArrowheads="1"/>
          </p:cNvSpPr>
          <p:nvPr/>
        </p:nvSpPr>
        <p:spPr bwMode="auto">
          <a:xfrm>
            <a:off x="6659563" y="3136900"/>
            <a:ext cx="442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/>
              <a:t>I</a:t>
            </a:r>
            <a:r>
              <a:rPr kumimoji="1" lang="en-US" altLang="zh-CN" sz="2800" i="1" baseline="-25000"/>
              <a:t>2</a:t>
            </a:r>
          </a:p>
        </p:txBody>
      </p:sp>
      <p:sp>
        <p:nvSpPr>
          <p:cNvPr id="25619" name="Rectangle 21"/>
          <p:cNvSpPr>
            <a:spLocks noChangeArrowheads="1"/>
          </p:cNvSpPr>
          <p:nvPr/>
        </p:nvSpPr>
        <p:spPr bwMode="auto">
          <a:xfrm>
            <a:off x="7235825" y="3003550"/>
            <a:ext cx="442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/>
              <a:t>I</a:t>
            </a:r>
            <a:r>
              <a:rPr kumimoji="1" lang="en-US" altLang="zh-CN" sz="2800" i="1" baseline="-25000"/>
              <a:t>3</a:t>
            </a:r>
          </a:p>
        </p:txBody>
      </p:sp>
      <p:sp>
        <p:nvSpPr>
          <p:cNvPr id="25620" name="Rectangle 22"/>
          <p:cNvSpPr>
            <a:spLocks noChangeArrowheads="1"/>
          </p:cNvSpPr>
          <p:nvPr/>
        </p:nvSpPr>
        <p:spPr bwMode="auto">
          <a:xfrm>
            <a:off x="7696200" y="2992438"/>
            <a:ext cx="44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/>
              <a:t>I</a:t>
            </a:r>
            <a:r>
              <a:rPr kumimoji="1" lang="en-US" altLang="zh-CN" sz="2800" i="1" baseline="-25000"/>
              <a:t>4</a:t>
            </a:r>
          </a:p>
        </p:txBody>
      </p:sp>
      <p:sp>
        <p:nvSpPr>
          <p:cNvPr id="25621" name="Freeform 23"/>
          <p:cNvSpPr>
            <a:spLocks/>
          </p:cNvSpPr>
          <p:nvPr/>
        </p:nvSpPr>
        <p:spPr bwMode="auto">
          <a:xfrm>
            <a:off x="5715000" y="4800600"/>
            <a:ext cx="3227388" cy="1069975"/>
          </a:xfrm>
          <a:custGeom>
            <a:avLst/>
            <a:gdLst>
              <a:gd name="T0" fmla="*/ 2147483646 w 2033"/>
              <a:gd name="T1" fmla="*/ 0 h 674"/>
              <a:gd name="T2" fmla="*/ 2147483646 w 2033"/>
              <a:gd name="T3" fmla="*/ 2147483646 h 674"/>
              <a:gd name="T4" fmla="*/ 2147483646 w 2033"/>
              <a:gd name="T5" fmla="*/ 2147483646 h 674"/>
              <a:gd name="T6" fmla="*/ 2147483646 w 2033"/>
              <a:gd name="T7" fmla="*/ 2147483646 h 674"/>
              <a:gd name="T8" fmla="*/ 2147483646 w 2033"/>
              <a:gd name="T9" fmla="*/ 2147483646 h 674"/>
              <a:gd name="T10" fmla="*/ 2147483646 w 2033"/>
              <a:gd name="T11" fmla="*/ 2147483646 h 674"/>
              <a:gd name="T12" fmla="*/ 2147483646 w 2033"/>
              <a:gd name="T13" fmla="*/ 2147483646 h 674"/>
              <a:gd name="T14" fmla="*/ 2147483646 w 2033"/>
              <a:gd name="T15" fmla="*/ 2147483646 h 674"/>
              <a:gd name="T16" fmla="*/ 2147483646 w 2033"/>
              <a:gd name="T17" fmla="*/ 2147483646 h 674"/>
              <a:gd name="T18" fmla="*/ 2147483646 w 2033"/>
              <a:gd name="T19" fmla="*/ 2147483646 h 674"/>
              <a:gd name="T20" fmla="*/ 2147483646 w 2033"/>
              <a:gd name="T21" fmla="*/ 2147483646 h 674"/>
              <a:gd name="T22" fmla="*/ 2147483646 w 2033"/>
              <a:gd name="T23" fmla="*/ 2147483646 h 674"/>
              <a:gd name="T24" fmla="*/ 2147483646 w 2033"/>
              <a:gd name="T25" fmla="*/ 2147483646 h 674"/>
              <a:gd name="T26" fmla="*/ 2147483646 w 2033"/>
              <a:gd name="T27" fmla="*/ 2147483646 h 674"/>
              <a:gd name="T28" fmla="*/ 2147483646 w 2033"/>
              <a:gd name="T29" fmla="*/ 2147483646 h 674"/>
              <a:gd name="T30" fmla="*/ 2147483646 w 2033"/>
              <a:gd name="T31" fmla="*/ 2147483646 h 674"/>
              <a:gd name="T32" fmla="*/ 2147483646 w 2033"/>
              <a:gd name="T33" fmla="*/ 2147483646 h 674"/>
              <a:gd name="T34" fmla="*/ 2147483646 w 2033"/>
              <a:gd name="T35" fmla="*/ 2147483646 h 674"/>
              <a:gd name="T36" fmla="*/ 2147483646 w 2033"/>
              <a:gd name="T37" fmla="*/ 2147483646 h 674"/>
              <a:gd name="T38" fmla="*/ 2147483646 w 2033"/>
              <a:gd name="T39" fmla="*/ 2147483646 h 674"/>
              <a:gd name="T40" fmla="*/ 2147483646 w 2033"/>
              <a:gd name="T41" fmla="*/ 2147483646 h 674"/>
              <a:gd name="T42" fmla="*/ 2147483646 w 2033"/>
              <a:gd name="T43" fmla="*/ 2147483646 h 674"/>
              <a:gd name="T44" fmla="*/ 2147483646 w 2033"/>
              <a:gd name="T45" fmla="*/ 2147483646 h 674"/>
              <a:gd name="T46" fmla="*/ 2147483646 w 2033"/>
              <a:gd name="T47" fmla="*/ 2147483646 h 674"/>
              <a:gd name="T48" fmla="*/ 2147483646 w 2033"/>
              <a:gd name="T49" fmla="*/ 2147483646 h 674"/>
              <a:gd name="T50" fmla="*/ 2147483646 w 2033"/>
              <a:gd name="T51" fmla="*/ 0 h 67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033"/>
              <a:gd name="T79" fmla="*/ 0 h 674"/>
              <a:gd name="T80" fmla="*/ 2033 w 2033"/>
              <a:gd name="T81" fmla="*/ 674 h 674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033" h="674">
                <a:moveTo>
                  <a:pt x="513" y="0"/>
                </a:moveTo>
                <a:cubicBezTo>
                  <a:pt x="452" y="35"/>
                  <a:pt x="388" y="74"/>
                  <a:pt x="321" y="96"/>
                </a:cubicBezTo>
                <a:cubicBezTo>
                  <a:pt x="261" y="141"/>
                  <a:pt x="233" y="173"/>
                  <a:pt x="161" y="200"/>
                </a:cubicBezTo>
                <a:cubicBezTo>
                  <a:pt x="119" y="242"/>
                  <a:pt x="75" y="278"/>
                  <a:pt x="33" y="320"/>
                </a:cubicBezTo>
                <a:cubicBezTo>
                  <a:pt x="1" y="416"/>
                  <a:pt x="0" y="369"/>
                  <a:pt x="169" y="360"/>
                </a:cubicBezTo>
                <a:cubicBezTo>
                  <a:pt x="185" y="360"/>
                  <a:pt x="524" y="356"/>
                  <a:pt x="657" y="376"/>
                </a:cubicBezTo>
                <a:cubicBezTo>
                  <a:pt x="768" y="393"/>
                  <a:pt x="875" y="430"/>
                  <a:pt x="985" y="448"/>
                </a:cubicBezTo>
                <a:cubicBezTo>
                  <a:pt x="1025" y="475"/>
                  <a:pt x="1067" y="478"/>
                  <a:pt x="1113" y="488"/>
                </a:cubicBezTo>
                <a:cubicBezTo>
                  <a:pt x="1150" y="496"/>
                  <a:pt x="1181" y="524"/>
                  <a:pt x="1217" y="536"/>
                </a:cubicBezTo>
                <a:cubicBezTo>
                  <a:pt x="1251" y="561"/>
                  <a:pt x="1285" y="580"/>
                  <a:pt x="1321" y="600"/>
                </a:cubicBezTo>
                <a:cubicBezTo>
                  <a:pt x="1338" y="609"/>
                  <a:pt x="1369" y="632"/>
                  <a:pt x="1369" y="632"/>
                </a:cubicBezTo>
                <a:cubicBezTo>
                  <a:pt x="1375" y="651"/>
                  <a:pt x="1375" y="674"/>
                  <a:pt x="1409" y="664"/>
                </a:cubicBezTo>
                <a:cubicBezTo>
                  <a:pt x="1420" y="661"/>
                  <a:pt x="1424" y="647"/>
                  <a:pt x="1433" y="640"/>
                </a:cubicBezTo>
                <a:cubicBezTo>
                  <a:pt x="1459" y="620"/>
                  <a:pt x="1483" y="596"/>
                  <a:pt x="1513" y="584"/>
                </a:cubicBezTo>
                <a:cubicBezTo>
                  <a:pt x="1528" y="578"/>
                  <a:pt x="1545" y="580"/>
                  <a:pt x="1561" y="576"/>
                </a:cubicBezTo>
                <a:cubicBezTo>
                  <a:pt x="1611" y="565"/>
                  <a:pt x="1679" y="553"/>
                  <a:pt x="1729" y="536"/>
                </a:cubicBezTo>
                <a:cubicBezTo>
                  <a:pt x="1814" y="472"/>
                  <a:pt x="1929" y="457"/>
                  <a:pt x="2033" y="440"/>
                </a:cubicBezTo>
                <a:cubicBezTo>
                  <a:pt x="2005" y="329"/>
                  <a:pt x="1973" y="365"/>
                  <a:pt x="1881" y="328"/>
                </a:cubicBezTo>
                <a:cubicBezTo>
                  <a:pt x="1861" y="320"/>
                  <a:pt x="1845" y="303"/>
                  <a:pt x="1825" y="296"/>
                </a:cubicBezTo>
                <a:cubicBezTo>
                  <a:pt x="1804" y="288"/>
                  <a:pt x="1782" y="288"/>
                  <a:pt x="1761" y="280"/>
                </a:cubicBezTo>
                <a:cubicBezTo>
                  <a:pt x="1676" y="248"/>
                  <a:pt x="1630" y="221"/>
                  <a:pt x="1537" y="208"/>
                </a:cubicBezTo>
                <a:cubicBezTo>
                  <a:pt x="1502" y="196"/>
                  <a:pt x="1469" y="192"/>
                  <a:pt x="1433" y="184"/>
                </a:cubicBezTo>
                <a:cubicBezTo>
                  <a:pt x="1387" y="174"/>
                  <a:pt x="1343" y="155"/>
                  <a:pt x="1297" y="144"/>
                </a:cubicBezTo>
                <a:cubicBezTo>
                  <a:pt x="1234" y="102"/>
                  <a:pt x="1139" y="88"/>
                  <a:pt x="1065" y="80"/>
                </a:cubicBezTo>
                <a:cubicBezTo>
                  <a:pt x="921" y="64"/>
                  <a:pt x="777" y="62"/>
                  <a:pt x="633" y="48"/>
                </a:cubicBezTo>
                <a:cubicBezTo>
                  <a:pt x="571" y="33"/>
                  <a:pt x="470" y="87"/>
                  <a:pt x="513" y="0"/>
                </a:cubicBezTo>
                <a:close/>
              </a:path>
            </a:pathLst>
          </a:custGeom>
          <a:solidFill>
            <a:srgbClr val="00FF00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2" name="Line 24"/>
          <p:cNvSpPr>
            <a:spLocks noChangeShapeType="1"/>
          </p:cNvSpPr>
          <p:nvPr/>
        </p:nvSpPr>
        <p:spPr bwMode="auto">
          <a:xfrm flipV="1">
            <a:off x="6477000" y="4648200"/>
            <a:ext cx="68580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3" name="Line 25"/>
          <p:cNvSpPr>
            <a:spLocks noChangeShapeType="1"/>
          </p:cNvSpPr>
          <p:nvPr/>
        </p:nvSpPr>
        <p:spPr bwMode="auto">
          <a:xfrm flipV="1">
            <a:off x="7086600" y="4876800"/>
            <a:ext cx="76200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4" name="Line 26"/>
          <p:cNvSpPr>
            <a:spLocks noChangeShapeType="1"/>
          </p:cNvSpPr>
          <p:nvPr/>
        </p:nvSpPr>
        <p:spPr bwMode="auto">
          <a:xfrm flipH="1">
            <a:off x="6934200" y="5638800"/>
            <a:ext cx="60960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5" name="Line 27"/>
          <p:cNvSpPr>
            <a:spLocks noChangeShapeType="1"/>
          </p:cNvSpPr>
          <p:nvPr/>
        </p:nvSpPr>
        <p:spPr bwMode="auto">
          <a:xfrm flipH="1">
            <a:off x="5638800" y="5410200"/>
            <a:ext cx="68580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6" name="Line 28"/>
          <p:cNvSpPr>
            <a:spLocks noChangeShapeType="1"/>
          </p:cNvSpPr>
          <p:nvPr/>
        </p:nvSpPr>
        <p:spPr bwMode="auto">
          <a:xfrm flipH="1">
            <a:off x="6096000" y="5562600"/>
            <a:ext cx="76200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7" name="Rectangle 29"/>
          <p:cNvSpPr>
            <a:spLocks noChangeArrowheads="1"/>
          </p:cNvSpPr>
          <p:nvPr/>
        </p:nvSpPr>
        <p:spPr bwMode="auto">
          <a:xfrm>
            <a:off x="7162800" y="42672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/>
              <a:t>J</a:t>
            </a:r>
          </a:p>
        </p:txBody>
      </p:sp>
      <p:sp>
        <p:nvSpPr>
          <p:cNvPr id="25628" name="Rectangle 30"/>
          <p:cNvSpPr>
            <a:spLocks noChangeArrowheads="1"/>
          </p:cNvSpPr>
          <p:nvPr/>
        </p:nvSpPr>
        <p:spPr bwMode="auto">
          <a:xfrm>
            <a:off x="6248400" y="4167188"/>
            <a:ext cx="561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宋体" panose="02010600030101010101" pitchFamily="2" charset="-122"/>
              </a:rPr>
              <a:t>d</a:t>
            </a:r>
            <a:r>
              <a:rPr kumimoji="1" lang="en-US" altLang="zh-CN" sz="2800" i="1"/>
              <a:t>S</a:t>
            </a:r>
          </a:p>
        </p:txBody>
      </p:sp>
      <p:sp>
        <p:nvSpPr>
          <p:cNvPr id="25629" name="Oval 31"/>
          <p:cNvSpPr>
            <a:spLocks noChangeArrowheads="1"/>
          </p:cNvSpPr>
          <p:nvPr/>
        </p:nvSpPr>
        <p:spPr bwMode="auto">
          <a:xfrm>
            <a:off x="6324600" y="5105400"/>
            <a:ext cx="304800" cy="1524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5630" name="Rectangle 32"/>
          <p:cNvSpPr>
            <a:spLocks noChangeArrowheads="1"/>
          </p:cNvSpPr>
          <p:nvPr/>
        </p:nvSpPr>
        <p:spPr bwMode="auto">
          <a:xfrm>
            <a:off x="8229600" y="5081588"/>
            <a:ext cx="382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/>
              <a:t>S</a:t>
            </a:r>
          </a:p>
        </p:txBody>
      </p:sp>
      <p:sp>
        <p:nvSpPr>
          <p:cNvPr id="25631" name="Line 33"/>
          <p:cNvSpPr>
            <a:spLocks noChangeShapeType="1"/>
          </p:cNvSpPr>
          <p:nvPr/>
        </p:nvSpPr>
        <p:spPr bwMode="auto">
          <a:xfrm flipV="1">
            <a:off x="6477000" y="4648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2" name="Line 34"/>
          <p:cNvSpPr>
            <a:spLocks noChangeShapeType="1"/>
          </p:cNvSpPr>
          <p:nvPr/>
        </p:nvSpPr>
        <p:spPr bwMode="auto">
          <a:xfrm flipV="1">
            <a:off x="7848600" y="4953000"/>
            <a:ext cx="53340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3" name="Rectangle 35"/>
          <p:cNvSpPr>
            <a:spLocks noChangeArrowheads="1"/>
          </p:cNvSpPr>
          <p:nvPr/>
        </p:nvSpPr>
        <p:spPr bwMode="auto">
          <a:xfrm>
            <a:off x="7467600" y="5567363"/>
            <a:ext cx="401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/>
              <a:t>L</a:t>
            </a:r>
          </a:p>
        </p:txBody>
      </p:sp>
      <p:sp>
        <p:nvSpPr>
          <p:cNvPr id="25634" name="Line 36"/>
          <p:cNvSpPr>
            <a:spLocks noChangeShapeType="1"/>
          </p:cNvSpPr>
          <p:nvPr/>
        </p:nvSpPr>
        <p:spPr bwMode="auto">
          <a:xfrm>
            <a:off x="7162800" y="257016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5" name="Line 37"/>
          <p:cNvSpPr>
            <a:spLocks noChangeShapeType="1"/>
          </p:cNvSpPr>
          <p:nvPr/>
        </p:nvSpPr>
        <p:spPr bwMode="auto">
          <a:xfrm flipV="1">
            <a:off x="8458200" y="1579563"/>
            <a:ext cx="533400" cy="1447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6" name="Rectangle 38"/>
          <p:cNvSpPr>
            <a:spLocks noChangeArrowheads="1"/>
          </p:cNvSpPr>
          <p:nvPr/>
        </p:nvSpPr>
        <p:spPr bwMode="auto">
          <a:xfrm>
            <a:off x="8631238" y="1074738"/>
            <a:ext cx="4429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/>
              <a:t>I</a:t>
            </a:r>
            <a:r>
              <a:rPr kumimoji="1" lang="en-US" altLang="zh-CN" sz="2800" i="1" baseline="-2500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EB5500-B02D-429E-818C-BA82A02AB1EA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228600" y="381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400"/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1371600" y="2627313"/>
          <a:ext cx="236220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7" name="公式" r:id="rId3" imgW="847656" imgH="190449" progId="Equation.3">
                  <p:embed/>
                </p:oleObj>
              </mc:Choice>
              <mc:Fallback>
                <p:oleObj name="公式" r:id="rId3" imgW="847656" imgH="19044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627313"/>
                        <a:ext cx="2362200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-541338" y="4306888"/>
            <a:ext cx="8229601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        </a:t>
            </a:r>
            <a:r>
              <a:rPr lang="zh-CN" altLang="en-US" sz="2800"/>
              <a:t>问  </a:t>
            </a:r>
            <a:r>
              <a:rPr lang="en-US" altLang="zh-CN" sz="2800"/>
              <a:t>1</a:t>
            </a:r>
            <a:r>
              <a:rPr lang="zh-CN" altLang="en-US" sz="2800"/>
              <a:t>）    是否与回路 </a:t>
            </a:r>
            <a:r>
              <a:rPr lang="en-US" altLang="zh-CN" sz="2800" i="1"/>
              <a:t>L </a:t>
            </a:r>
            <a:r>
              <a:rPr lang="zh-CN" altLang="en-US" sz="2800"/>
              <a:t>外电流有关？</a:t>
            </a:r>
          </a:p>
        </p:txBody>
      </p:sp>
      <p:graphicFrame>
        <p:nvGraphicFramePr>
          <p:cNvPr id="26630" name="Object 5"/>
          <p:cNvGraphicFramePr>
            <a:graphicFrameLocks noChangeAspect="1"/>
          </p:cNvGraphicFramePr>
          <p:nvPr/>
        </p:nvGraphicFramePr>
        <p:xfrm>
          <a:off x="1287463" y="4292600"/>
          <a:ext cx="4016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8" name="Equation" r:id="rId5" imgW="180914" imgH="228446" progId="Equation.3">
                  <p:embed/>
                </p:oleObj>
              </mc:Choice>
              <mc:Fallback>
                <p:oleObj name="Equation" r:id="rId5" imgW="180914" imgH="22844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4292600"/>
                        <a:ext cx="40163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5797550" y="1765300"/>
            <a:ext cx="2143125" cy="1060450"/>
          </a:xfrm>
          <a:prstGeom prst="ellipse">
            <a:avLst/>
          </a:prstGeom>
          <a:solidFill>
            <a:srgbClr val="CDEBFF">
              <a:alpha val="50195"/>
            </a:srgbClr>
          </a:solidFill>
          <a:ln w="381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6632" name="Freeform 8"/>
          <p:cNvSpPr>
            <a:spLocks/>
          </p:cNvSpPr>
          <p:nvPr/>
        </p:nvSpPr>
        <p:spPr bwMode="auto">
          <a:xfrm>
            <a:off x="5541963" y="1262063"/>
            <a:ext cx="1257300" cy="1304925"/>
          </a:xfrm>
          <a:custGeom>
            <a:avLst/>
            <a:gdLst>
              <a:gd name="T0" fmla="*/ 0 w 936"/>
              <a:gd name="T1" fmla="*/ 2147483646 h 822"/>
              <a:gd name="T2" fmla="*/ 2147483646 w 936"/>
              <a:gd name="T3" fmla="*/ 2147483646 h 822"/>
              <a:gd name="T4" fmla="*/ 2147483646 w 936"/>
              <a:gd name="T5" fmla="*/ 2147483646 h 822"/>
              <a:gd name="T6" fmla="*/ 2147483646 w 936"/>
              <a:gd name="T7" fmla="*/ 2147483646 h 822"/>
              <a:gd name="T8" fmla="*/ 2147483646 w 936"/>
              <a:gd name="T9" fmla="*/ 2147483646 h 822"/>
              <a:gd name="T10" fmla="*/ 2147483646 w 936"/>
              <a:gd name="T11" fmla="*/ 2147483646 h 822"/>
              <a:gd name="T12" fmla="*/ 2147483646 w 936"/>
              <a:gd name="T13" fmla="*/ 2147483646 h 822"/>
              <a:gd name="T14" fmla="*/ 2147483646 w 936"/>
              <a:gd name="T15" fmla="*/ 2147483646 h 822"/>
              <a:gd name="T16" fmla="*/ 2147483646 w 936"/>
              <a:gd name="T17" fmla="*/ 2147483646 h 8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36"/>
              <a:gd name="T28" fmla="*/ 0 h 822"/>
              <a:gd name="T29" fmla="*/ 936 w 936"/>
              <a:gd name="T30" fmla="*/ 822 h 82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36" h="822">
                <a:moveTo>
                  <a:pt x="0" y="822"/>
                </a:moveTo>
                <a:cubicBezTo>
                  <a:pt x="3" y="782"/>
                  <a:pt x="2" y="665"/>
                  <a:pt x="16" y="583"/>
                </a:cubicBezTo>
                <a:cubicBezTo>
                  <a:pt x="30" y="501"/>
                  <a:pt x="61" y="403"/>
                  <a:pt x="87" y="332"/>
                </a:cubicBezTo>
                <a:cubicBezTo>
                  <a:pt x="113" y="261"/>
                  <a:pt x="127" y="204"/>
                  <a:pt x="174" y="154"/>
                </a:cubicBezTo>
                <a:cubicBezTo>
                  <a:pt x="221" y="104"/>
                  <a:pt x="296" y="53"/>
                  <a:pt x="368" y="31"/>
                </a:cubicBezTo>
                <a:cubicBezTo>
                  <a:pt x="440" y="9"/>
                  <a:pt x="540" y="0"/>
                  <a:pt x="609" y="20"/>
                </a:cubicBezTo>
                <a:cubicBezTo>
                  <a:pt x="678" y="40"/>
                  <a:pt x="733" y="64"/>
                  <a:pt x="784" y="154"/>
                </a:cubicBezTo>
                <a:cubicBezTo>
                  <a:pt x="834" y="243"/>
                  <a:pt x="892" y="480"/>
                  <a:pt x="914" y="555"/>
                </a:cubicBezTo>
                <a:cubicBezTo>
                  <a:pt x="936" y="629"/>
                  <a:pt x="914" y="592"/>
                  <a:pt x="914" y="599"/>
                </a:cubicBezTo>
              </a:path>
            </a:pathLst>
          </a:custGeom>
          <a:noFill/>
          <a:ln w="38100">
            <a:solidFill>
              <a:srgbClr val="CC00CC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3" name="Freeform 9"/>
          <p:cNvSpPr>
            <a:spLocks/>
          </p:cNvSpPr>
          <p:nvPr/>
        </p:nvSpPr>
        <p:spPr bwMode="auto">
          <a:xfrm>
            <a:off x="6276975" y="2733675"/>
            <a:ext cx="627063" cy="1019175"/>
          </a:xfrm>
          <a:custGeom>
            <a:avLst/>
            <a:gdLst>
              <a:gd name="T0" fmla="*/ 2147483646 w 395"/>
              <a:gd name="T1" fmla="*/ 2147483646 h 642"/>
              <a:gd name="T2" fmla="*/ 2147483646 w 395"/>
              <a:gd name="T3" fmla="*/ 2147483646 h 642"/>
              <a:gd name="T4" fmla="*/ 2147483646 w 395"/>
              <a:gd name="T5" fmla="*/ 2147483646 h 642"/>
              <a:gd name="T6" fmla="*/ 2147483646 w 395"/>
              <a:gd name="T7" fmla="*/ 2147483646 h 642"/>
              <a:gd name="T8" fmla="*/ 2147483646 w 395"/>
              <a:gd name="T9" fmla="*/ 2147483646 h 642"/>
              <a:gd name="T10" fmla="*/ 2147483646 w 395"/>
              <a:gd name="T11" fmla="*/ 0 h 6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95"/>
              <a:gd name="T19" fmla="*/ 0 h 642"/>
              <a:gd name="T20" fmla="*/ 395 w 395"/>
              <a:gd name="T21" fmla="*/ 642 h 64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95" h="642">
                <a:moveTo>
                  <a:pt x="395" y="66"/>
                </a:moveTo>
                <a:cubicBezTo>
                  <a:pt x="389" y="107"/>
                  <a:pt x="375" y="230"/>
                  <a:pt x="351" y="319"/>
                </a:cubicBezTo>
                <a:cubicBezTo>
                  <a:pt x="327" y="408"/>
                  <a:pt x="290" y="558"/>
                  <a:pt x="249" y="600"/>
                </a:cubicBezTo>
                <a:cubicBezTo>
                  <a:pt x="208" y="642"/>
                  <a:pt x="144" y="634"/>
                  <a:pt x="105" y="568"/>
                </a:cubicBezTo>
                <a:cubicBezTo>
                  <a:pt x="66" y="502"/>
                  <a:pt x="34" y="302"/>
                  <a:pt x="17" y="207"/>
                </a:cubicBezTo>
                <a:cubicBezTo>
                  <a:pt x="0" y="112"/>
                  <a:pt x="6" y="43"/>
                  <a:pt x="3" y="0"/>
                </a:cubicBezTo>
              </a:path>
            </a:pathLst>
          </a:custGeom>
          <a:noFill/>
          <a:ln w="38100">
            <a:solidFill>
              <a:srgbClr val="CC00CC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4" name="Freeform 10"/>
          <p:cNvSpPr>
            <a:spLocks/>
          </p:cNvSpPr>
          <p:nvPr/>
        </p:nvSpPr>
        <p:spPr bwMode="auto">
          <a:xfrm>
            <a:off x="6254750" y="1255713"/>
            <a:ext cx="936625" cy="1146175"/>
          </a:xfrm>
          <a:custGeom>
            <a:avLst/>
            <a:gdLst>
              <a:gd name="T0" fmla="*/ 2147483646 w 590"/>
              <a:gd name="T1" fmla="*/ 2147483646 h 722"/>
              <a:gd name="T2" fmla="*/ 2147483646 w 590"/>
              <a:gd name="T3" fmla="*/ 2147483646 h 722"/>
              <a:gd name="T4" fmla="*/ 2147483646 w 590"/>
              <a:gd name="T5" fmla="*/ 2147483646 h 722"/>
              <a:gd name="T6" fmla="*/ 2147483646 w 590"/>
              <a:gd name="T7" fmla="*/ 2147483646 h 722"/>
              <a:gd name="T8" fmla="*/ 2147483646 w 590"/>
              <a:gd name="T9" fmla="*/ 2147483646 h 722"/>
              <a:gd name="T10" fmla="*/ 2147483646 w 590"/>
              <a:gd name="T11" fmla="*/ 2147483646 h 722"/>
              <a:gd name="T12" fmla="*/ 2147483646 w 590"/>
              <a:gd name="T13" fmla="*/ 2147483646 h 722"/>
              <a:gd name="T14" fmla="*/ 2147483646 w 590"/>
              <a:gd name="T15" fmla="*/ 2147483646 h 722"/>
              <a:gd name="T16" fmla="*/ 2147483646 w 590"/>
              <a:gd name="T17" fmla="*/ 2147483646 h 7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90"/>
              <a:gd name="T28" fmla="*/ 0 h 722"/>
              <a:gd name="T29" fmla="*/ 590 w 590"/>
              <a:gd name="T30" fmla="*/ 722 h 72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90" h="722">
                <a:moveTo>
                  <a:pt x="16" y="677"/>
                </a:moveTo>
                <a:cubicBezTo>
                  <a:pt x="15" y="642"/>
                  <a:pt x="0" y="541"/>
                  <a:pt x="7" y="467"/>
                </a:cubicBezTo>
                <a:cubicBezTo>
                  <a:pt x="14" y="393"/>
                  <a:pt x="31" y="303"/>
                  <a:pt x="60" y="232"/>
                </a:cubicBezTo>
                <a:cubicBezTo>
                  <a:pt x="89" y="161"/>
                  <a:pt x="125" y="80"/>
                  <a:pt x="183" y="43"/>
                </a:cubicBezTo>
                <a:cubicBezTo>
                  <a:pt x="241" y="6"/>
                  <a:pt x="349" y="0"/>
                  <a:pt x="408" y="9"/>
                </a:cubicBezTo>
                <a:cubicBezTo>
                  <a:pt x="467" y="18"/>
                  <a:pt x="510" y="61"/>
                  <a:pt x="539" y="98"/>
                </a:cubicBezTo>
                <a:cubicBezTo>
                  <a:pt x="568" y="135"/>
                  <a:pt x="575" y="158"/>
                  <a:pt x="583" y="232"/>
                </a:cubicBezTo>
                <a:cubicBezTo>
                  <a:pt x="590" y="306"/>
                  <a:pt x="583" y="462"/>
                  <a:pt x="583" y="544"/>
                </a:cubicBezTo>
                <a:cubicBezTo>
                  <a:pt x="583" y="625"/>
                  <a:pt x="583" y="692"/>
                  <a:pt x="583" y="722"/>
                </a:cubicBezTo>
              </a:path>
            </a:pathLst>
          </a:custGeom>
          <a:noFill/>
          <a:ln w="38100">
            <a:solidFill>
              <a:srgbClr val="CC00CC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7180263" y="2825750"/>
            <a:ext cx="0" cy="849313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5541963" y="2505075"/>
            <a:ext cx="0" cy="638175"/>
          </a:xfrm>
          <a:prstGeom prst="line">
            <a:avLst/>
          </a:prstGeom>
          <a:noFill/>
          <a:ln w="38100">
            <a:solidFill>
              <a:srgbClr val="CC00CC"/>
            </a:solidFill>
            <a:prstDash val="sysDot"/>
            <a:round/>
            <a:headEnd type="triangl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7180263" y="3675063"/>
            <a:ext cx="0" cy="354012"/>
          </a:xfrm>
          <a:prstGeom prst="line">
            <a:avLst/>
          </a:prstGeom>
          <a:noFill/>
          <a:ln w="38100">
            <a:solidFill>
              <a:srgbClr val="CC00CC"/>
            </a:solidFill>
            <a:prstDash val="sysDot"/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8" name="Freeform 14"/>
          <p:cNvSpPr>
            <a:spLocks/>
          </p:cNvSpPr>
          <p:nvPr/>
        </p:nvSpPr>
        <p:spPr bwMode="auto">
          <a:xfrm>
            <a:off x="7583488" y="1128713"/>
            <a:ext cx="287337" cy="1273175"/>
          </a:xfrm>
          <a:custGeom>
            <a:avLst/>
            <a:gdLst>
              <a:gd name="T0" fmla="*/ 2147483646 w 200"/>
              <a:gd name="T1" fmla="*/ 0 h 864"/>
              <a:gd name="T2" fmla="*/ 2147483646 w 200"/>
              <a:gd name="T3" fmla="*/ 2147483646 h 864"/>
              <a:gd name="T4" fmla="*/ 2147483646 w 200"/>
              <a:gd name="T5" fmla="*/ 2147483646 h 864"/>
              <a:gd name="T6" fmla="*/ 2147483646 w 200"/>
              <a:gd name="T7" fmla="*/ 2147483646 h 864"/>
              <a:gd name="T8" fmla="*/ 2147483646 w 200"/>
              <a:gd name="T9" fmla="*/ 2147483646 h 864"/>
              <a:gd name="T10" fmla="*/ 2147483646 w 200"/>
              <a:gd name="T11" fmla="*/ 2147483646 h 8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0"/>
              <a:gd name="T19" fmla="*/ 0 h 864"/>
              <a:gd name="T20" fmla="*/ 200 w 200"/>
              <a:gd name="T21" fmla="*/ 864 h 8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0" h="864">
                <a:moveTo>
                  <a:pt x="200" y="0"/>
                </a:moveTo>
                <a:cubicBezTo>
                  <a:pt x="164" y="32"/>
                  <a:pt x="128" y="64"/>
                  <a:pt x="104" y="96"/>
                </a:cubicBezTo>
                <a:cubicBezTo>
                  <a:pt x="80" y="128"/>
                  <a:pt x="72" y="144"/>
                  <a:pt x="56" y="192"/>
                </a:cubicBezTo>
                <a:cubicBezTo>
                  <a:pt x="40" y="240"/>
                  <a:pt x="16" y="328"/>
                  <a:pt x="8" y="384"/>
                </a:cubicBezTo>
                <a:cubicBezTo>
                  <a:pt x="0" y="440"/>
                  <a:pt x="0" y="448"/>
                  <a:pt x="8" y="528"/>
                </a:cubicBezTo>
                <a:cubicBezTo>
                  <a:pt x="16" y="608"/>
                  <a:pt x="48" y="808"/>
                  <a:pt x="56" y="864"/>
                </a:cubicBezTo>
              </a:path>
            </a:pathLst>
          </a:custGeom>
          <a:noFill/>
          <a:ln w="38100">
            <a:solidFill>
              <a:srgbClr val="CC00CC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9" name="Freeform 15"/>
          <p:cNvSpPr>
            <a:spLocks/>
          </p:cNvSpPr>
          <p:nvPr/>
        </p:nvSpPr>
        <p:spPr bwMode="auto">
          <a:xfrm>
            <a:off x="7664450" y="2684463"/>
            <a:ext cx="79375" cy="636587"/>
          </a:xfrm>
          <a:custGeom>
            <a:avLst/>
            <a:gdLst>
              <a:gd name="T0" fmla="*/ 0 w 56"/>
              <a:gd name="T1" fmla="*/ 0 h 432"/>
              <a:gd name="T2" fmla="*/ 2147483646 w 56"/>
              <a:gd name="T3" fmla="*/ 2147483646 h 432"/>
              <a:gd name="T4" fmla="*/ 2147483646 w 56"/>
              <a:gd name="T5" fmla="*/ 2147483646 h 432"/>
              <a:gd name="T6" fmla="*/ 0 60000 65536"/>
              <a:gd name="T7" fmla="*/ 0 60000 65536"/>
              <a:gd name="T8" fmla="*/ 0 60000 65536"/>
              <a:gd name="T9" fmla="*/ 0 w 56"/>
              <a:gd name="T10" fmla="*/ 0 h 432"/>
              <a:gd name="T11" fmla="*/ 56 w 5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432">
                <a:moveTo>
                  <a:pt x="0" y="0"/>
                </a:moveTo>
                <a:cubicBezTo>
                  <a:pt x="20" y="132"/>
                  <a:pt x="40" y="264"/>
                  <a:pt x="48" y="336"/>
                </a:cubicBezTo>
                <a:cubicBezTo>
                  <a:pt x="56" y="408"/>
                  <a:pt x="48" y="416"/>
                  <a:pt x="48" y="432"/>
                </a:cubicBezTo>
              </a:path>
            </a:pathLst>
          </a:custGeom>
          <a:noFill/>
          <a:ln w="38100">
            <a:solidFill>
              <a:srgbClr val="CC00CC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7732713" y="3321050"/>
            <a:ext cx="0" cy="354013"/>
          </a:xfrm>
          <a:prstGeom prst="line">
            <a:avLst/>
          </a:prstGeom>
          <a:noFill/>
          <a:ln w="38100">
            <a:solidFill>
              <a:srgbClr val="CC00CC"/>
            </a:solidFill>
            <a:prstDash val="sysDot"/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1" name="Freeform 17"/>
          <p:cNvSpPr>
            <a:spLocks/>
          </p:cNvSpPr>
          <p:nvPr/>
        </p:nvSpPr>
        <p:spPr bwMode="auto">
          <a:xfrm>
            <a:off x="8183563" y="1339850"/>
            <a:ext cx="241300" cy="1911350"/>
          </a:xfrm>
          <a:custGeom>
            <a:avLst/>
            <a:gdLst>
              <a:gd name="T0" fmla="*/ 2147483646 w 152"/>
              <a:gd name="T1" fmla="*/ 0 h 1204"/>
              <a:gd name="T2" fmla="*/ 2147483646 w 152"/>
              <a:gd name="T3" fmla="*/ 2147483646 h 1204"/>
              <a:gd name="T4" fmla="*/ 2147483646 w 152"/>
              <a:gd name="T5" fmla="*/ 2147483646 h 1204"/>
              <a:gd name="T6" fmla="*/ 0 w 152"/>
              <a:gd name="T7" fmla="*/ 2147483646 h 1204"/>
              <a:gd name="T8" fmla="*/ 2147483646 w 152"/>
              <a:gd name="T9" fmla="*/ 2147483646 h 1204"/>
              <a:gd name="T10" fmla="*/ 2147483646 w 152"/>
              <a:gd name="T11" fmla="*/ 2147483646 h 12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"/>
              <a:gd name="T19" fmla="*/ 0 h 1204"/>
              <a:gd name="T20" fmla="*/ 152 w 152"/>
              <a:gd name="T21" fmla="*/ 1204 h 12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" h="1204">
                <a:moveTo>
                  <a:pt x="152" y="0"/>
                </a:moveTo>
                <a:cubicBezTo>
                  <a:pt x="116" y="78"/>
                  <a:pt x="86" y="143"/>
                  <a:pt x="65" y="223"/>
                </a:cubicBezTo>
                <a:cubicBezTo>
                  <a:pt x="44" y="303"/>
                  <a:pt x="35" y="380"/>
                  <a:pt x="24" y="478"/>
                </a:cubicBezTo>
                <a:cubicBezTo>
                  <a:pt x="13" y="576"/>
                  <a:pt x="0" y="708"/>
                  <a:pt x="0" y="814"/>
                </a:cubicBezTo>
                <a:cubicBezTo>
                  <a:pt x="0" y="920"/>
                  <a:pt x="10" y="1050"/>
                  <a:pt x="21" y="1115"/>
                </a:cubicBezTo>
                <a:cubicBezTo>
                  <a:pt x="32" y="1180"/>
                  <a:pt x="58" y="1189"/>
                  <a:pt x="65" y="1204"/>
                </a:cubicBezTo>
              </a:path>
            </a:pathLst>
          </a:custGeom>
          <a:noFill/>
          <a:ln w="38100">
            <a:solidFill>
              <a:srgbClr val="CC00CC"/>
            </a:solidFill>
            <a:round/>
            <a:headEnd type="triangl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8285163" y="3251200"/>
            <a:ext cx="207962" cy="282575"/>
          </a:xfrm>
          <a:prstGeom prst="line">
            <a:avLst/>
          </a:prstGeom>
          <a:noFill/>
          <a:ln w="38100">
            <a:solidFill>
              <a:srgbClr val="CC00CC"/>
            </a:solidFill>
            <a:prstDash val="sysDot"/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 flipV="1">
            <a:off x="8424863" y="1128713"/>
            <a:ext cx="138112" cy="211137"/>
          </a:xfrm>
          <a:prstGeom prst="line">
            <a:avLst/>
          </a:prstGeom>
          <a:noFill/>
          <a:ln w="38100">
            <a:solidFill>
              <a:srgbClr val="CC00CC"/>
            </a:solidFill>
            <a:prstDash val="sysDot"/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V="1">
            <a:off x="7870825" y="1057275"/>
            <a:ext cx="207963" cy="71438"/>
          </a:xfrm>
          <a:prstGeom prst="line">
            <a:avLst/>
          </a:prstGeom>
          <a:noFill/>
          <a:ln w="38100">
            <a:solidFill>
              <a:srgbClr val="CC00CC"/>
            </a:solidFill>
            <a:prstDash val="sysDot"/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>
            <a:off x="6597650" y="2809875"/>
            <a:ext cx="239713" cy="15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646" name="Object 22"/>
          <p:cNvGraphicFramePr>
            <a:graphicFrameLocks noChangeAspect="1"/>
          </p:cNvGraphicFramePr>
          <p:nvPr/>
        </p:nvGraphicFramePr>
        <p:xfrm>
          <a:off x="8208963" y="1590675"/>
          <a:ext cx="393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9" name="公式" r:id="rId7" imgW="152334" imgH="228501" progId="Equation.3">
                  <p:embed/>
                </p:oleObj>
              </mc:Choice>
              <mc:Fallback>
                <p:oleObj name="公式" r:id="rId7" imgW="152334" imgH="22850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8963" y="1590675"/>
                        <a:ext cx="393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7" name="Object 23"/>
          <p:cNvGraphicFramePr>
            <a:graphicFrameLocks noChangeAspect="1"/>
          </p:cNvGraphicFramePr>
          <p:nvPr/>
        </p:nvGraphicFramePr>
        <p:xfrm>
          <a:off x="7599363" y="1438275"/>
          <a:ext cx="4508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0" name="公式" r:id="rId9" imgW="164885" imgH="215619" progId="Equation.3">
                  <p:embed/>
                </p:oleObj>
              </mc:Choice>
              <mc:Fallback>
                <p:oleObj name="公式" r:id="rId9" imgW="164885" imgH="21561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9363" y="1438275"/>
                        <a:ext cx="45085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8" name="Object 24"/>
          <p:cNvGraphicFramePr>
            <a:graphicFrameLocks noChangeAspect="1"/>
          </p:cNvGraphicFramePr>
          <p:nvPr/>
        </p:nvGraphicFramePr>
        <p:xfrm>
          <a:off x="5541963" y="2352675"/>
          <a:ext cx="3873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1" name="公式" r:id="rId11" imgW="139579" imgH="215713" progId="Equation.3">
                  <p:embed/>
                </p:oleObj>
              </mc:Choice>
              <mc:Fallback>
                <p:oleObj name="公式" r:id="rId11" imgW="139579" imgH="215713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963" y="2352675"/>
                        <a:ext cx="38735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9" name="Object 25"/>
          <p:cNvGraphicFramePr>
            <a:graphicFrameLocks noChangeAspect="1"/>
          </p:cNvGraphicFramePr>
          <p:nvPr/>
        </p:nvGraphicFramePr>
        <p:xfrm>
          <a:off x="6837363" y="2428875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2" name="Equation" r:id="rId13" imgW="190500" imgH="228600" progId="Equation.3">
                  <p:embed/>
                </p:oleObj>
              </mc:Choice>
              <mc:Fallback>
                <p:oleObj name="Equation" r:id="rId13" imgW="19050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363" y="2428875"/>
                        <a:ext cx="31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0" name="Object 26"/>
          <p:cNvGraphicFramePr>
            <a:graphicFrameLocks noChangeAspect="1"/>
          </p:cNvGraphicFramePr>
          <p:nvPr/>
        </p:nvGraphicFramePr>
        <p:xfrm>
          <a:off x="6380163" y="1743075"/>
          <a:ext cx="3873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3" name="公式" r:id="rId15" imgW="139579" imgH="215713" progId="Equation.3">
                  <p:embed/>
                </p:oleObj>
              </mc:Choice>
              <mc:Fallback>
                <p:oleObj name="公式" r:id="rId15" imgW="139579" imgH="215713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0163" y="1743075"/>
                        <a:ext cx="38735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1" name="Object 27"/>
          <p:cNvGraphicFramePr>
            <a:graphicFrameLocks noChangeAspect="1"/>
          </p:cNvGraphicFramePr>
          <p:nvPr/>
        </p:nvGraphicFramePr>
        <p:xfrm>
          <a:off x="7142163" y="2886075"/>
          <a:ext cx="3873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4" name="公式" r:id="rId16" imgW="139579" imgH="215713" progId="Equation.3">
                  <p:embed/>
                </p:oleObj>
              </mc:Choice>
              <mc:Fallback>
                <p:oleObj name="公式" r:id="rId16" imgW="139579" imgH="215713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2163" y="2886075"/>
                        <a:ext cx="38735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28"/>
          <p:cNvGraphicFramePr>
            <a:graphicFrameLocks noChangeAspect="1"/>
          </p:cNvGraphicFramePr>
          <p:nvPr/>
        </p:nvGraphicFramePr>
        <p:xfrm>
          <a:off x="152400" y="1222375"/>
          <a:ext cx="47244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5" name="Equation" r:id="rId17" imgW="1819315" imgH="257175" progId="Equation.3">
                  <p:embed/>
                </p:oleObj>
              </mc:Choice>
              <mc:Fallback>
                <p:oleObj name="Equation" r:id="rId17" imgW="1819315" imgH="25717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222375"/>
                        <a:ext cx="47244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755650" y="5095875"/>
            <a:ext cx="79756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2</a:t>
            </a:r>
            <a:r>
              <a:rPr lang="zh-CN" altLang="en-US" sz="2800"/>
              <a:t>）若                        ，是否回路 </a:t>
            </a:r>
            <a:r>
              <a:rPr lang="en-US" altLang="zh-CN" sz="2800" i="1"/>
              <a:t>L</a:t>
            </a:r>
            <a:r>
              <a:rPr lang="en-US" altLang="zh-CN" sz="2800"/>
              <a:t> </a:t>
            </a:r>
            <a:r>
              <a:rPr lang="zh-CN" altLang="en-US" sz="2800"/>
              <a:t>上各处             ？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      是否回路 </a:t>
            </a:r>
            <a:r>
              <a:rPr lang="en-US" altLang="zh-CN" sz="2800" i="1"/>
              <a:t>L</a:t>
            </a:r>
            <a:r>
              <a:rPr lang="en-US" altLang="zh-CN" sz="2800"/>
              <a:t> </a:t>
            </a:r>
            <a:r>
              <a:rPr lang="zh-CN" altLang="en-US" sz="2800"/>
              <a:t>内无电流穿过？</a:t>
            </a:r>
          </a:p>
        </p:txBody>
      </p:sp>
      <p:graphicFrame>
        <p:nvGraphicFramePr>
          <p:cNvPr id="26654" name="Object 30"/>
          <p:cNvGraphicFramePr>
            <a:graphicFrameLocks noChangeAspect="1"/>
          </p:cNvGraphicFramePr>
          <p:nvPr/>
        </p:nvGraphicFramePr>
        <p:xfrm>
          <a:off x="7164388" y="5084763"/>
          <a:ext cx="108426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6" name="Equation" r:id="rId19" imgW="542741" imgH="238176" progId="Equation.3">
                  <p:embed/>
                </p:oleObj>
              </mc:Choice>
              <mc:Fallback>
                <p:oleObj name="Equation" r:id="rId19" imgW="542741" imgH="238176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5084763"/>
                        <a:ext cx="1084262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5" name="Object 31"/>
          <p:cNvGraphicFramePr>
            <a:graphicFrameLocks noChangeAspect="1"/>
          </p:cNvGraphicFramePr>
          <p:nvPr/>
        </p:nvGraphicFramePr>
        <p:xfrm>
          <a:off x="1898650" y="4941888"/>
          <a:ext cx="192246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7" name="Equation" r:id="rId21" imgW="676459" imgH="257175" progId="Equation.3">
                  <p:embed/>
                </p:oleObj>
              </mc:Choice>
              <mc:Fallback>
                <p:oleObj name="Equation" r:id="rId21" imgW="676459" imgH="25717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4941888"/>
                        <a:ext cx="192246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179D71-BE30-4E82-A2B8-F7D39052597A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76200"/>
            <a:ext cx="8534400" cy="2590800"/>
          </a:xfrm>
          <a:noFill/>
        </p:spPr>
        <p:txBody>
          <a:bodyPr anchor="t"/>
          <a:lstStyle/>
          <a:p>
            <a:pPr algn="l" eaLnBrk="1" hangingPunct="1">
              <a:lnSpc>
                <a:spcPct val="140000"/>
              </a:lnSpc>
            </a:pP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　　磁场安培环路定理成立的前提，是毕奥</a:t>
            </a:r>
            <a:r>
              <a:rPr lang="en-US" altLang="zh-CN" sz="2800" smtClean="0">
                <a:solidFill>
                  <a:schemeClr val="tx1"/>
                </a:solidFill>
                <a:latin typeface="Dutch766 BT"/>
              </a:rPr>
              <a:t>—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萨伐尔定律</a:t>
            </a:r>
            <a:b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</a:b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/>
            </a:r>
            <a:b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</a:b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遵从距离</a:t>
            </a:r>
            <a:r>
              <a:rPr lang="zh-CN" altLang="en-US" sz="2800" smtClean="0">
                <a:latin typeface="宋体" panose="02010600030101010101" pitchFamily="2" charset="-122"/>
              </a:rPr>
              <a:t>平方反比率</a:t>
            </a:r>
            <a:r>
              <a:rPr lang="en-US" altLang="zh-CN" sz="2800" smtClean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3581400"/>
            <a:ext cx="8763000" cy="2560638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   </a:t>
            </a:r>
            <a:r>
              <a:rPr lang="zh-CN" altLang="en-US" sz="2800" smtClean="0">
                <a:latin typeface="宋体" panose="02010600030101010101" pitchFamily="2" charset="-122"/>
              </a:rPr>
              <a:t>如果毕奥</a:t>
            </a:r>
            <a:r>
              <a:rPr lang="en-US" altLang="zh-CN" sz="2800" smtClean="0">
                <a:latin typeface="Dutch766 BT"/>
              </a:rPr>
              <a:t>—</a:t>
            </a:r>
            <a:r>
              <a:rPr lang="zh-CN" altLang="en-US" sz="2800" smtClean="0">
                <a:latin typeface="宋体" panose="02010600030101010101" pitchFamily="2" charset="-122"/>
              </a:rPr>
              <a:t>萨伐尔定律对距离平方反比率有所偏离，即上式变成 </a:t>
            </a:r>
            <a:r>
              <a:rPr lang="en-US" altLang="zh-CN" sz="2800" i="1" smtClean="0"/>
              <a:t>dB</a:t>
            </a:r>
            <a:r>
              <a:rPr lang="en-US" altLang="zh-CN" sz="2800" smtClean="0">
                <a:latin typeface="宋体" panose="02010600030101010101" pitchFamily="2" charset="-122"/>
              </a:rPr>
              <a:t> ∽1/</a:t>
            </a:r>
            <a:r>
              <a:rPr lang="en-US" altLang="zh-CN" sz="2800" i="1" smtClean="0"/>
              <a:t>r</a:t>
            </a:r>
            <a:r>
              <a:rPr lang="en-US" altLang="zh-CN" sz="2800" baseline="30000" smtClean="0">
                <a:latin typeface="宋体" panose="02010600030101010101" pitchFamily="2" charset="-122"/>
              </a:rPr>
              <a:t>2+</a:t>
            </a:r>
            <a:r>
              <a:rPr lang="en-US" altLang="zh-CN" sz="2800" baseline="30000" smtClean="0">
                <a:latin typeface="Symbol" panose="05050102010706020507" pitchFamily="18" charset="2"/>
              </a:rPr>
              <a:t>d</a:t>
            </a:r>
            <a:r>
              <a:rPr lang="en-US" altLang="zh-CN" sz="2800" smtClean="0">
                <a:latin typeface="宋体" panose="02010600030101010101" pitchFamily="2" charset="-122"/>
              </a:rPr>
              <a:t> </a:t>
            </a:r>
            <a:r>
              <a:rPr lang="zh-CN" altLang="en-US" sz="2800" smtClean="0">
                <a:latin typeface="宋体" panose="02010600030101010101" pitchFamily="2" charset="-122"/>
              </a:rPr>
              <a:t>时，安培环路定理将变成   </a:t>
            </a:r>
            <a:endParaRPr lang="zh-CN" altLang="en-US" sz="280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7653" name="Object 4"/>
          <p:cNvGraphicFramePr>
            <a:graphicFrameLocks noChangeAspect="1"/>
          </p:cNvGraphicFramePr>
          <p:nvPr/>
        </p:nvGraphicFramePr>
        <p:xfrm>
          <a:off x="2768600" y="5105400"/>
          <a:ext cx="3632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7" name="公式" r:id="rId3" imgW="1066800" imgH="292100" progId="Equation.3">
                  <p:embed/>
                </p:oleObj>
              </mc:Choice>
              <mc:Fallback>
                <p:oleObj name="公式" r:id="rId3" imgW="1066800" imgH="292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5105400"/>
                        <a:ext cx="3632200" cy="9906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2895600" y="838200"/>
          <a:ext cx="29718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8" name="Equation" r:id="rId5" imgW="1079500" imgH="419100" progId="Equation.3">
                  <p:embed/>
                </p:oleObj>
              </mc:Choice>
              <mc:Fallback>
                <p:oleObj name="Equation" r:id="rId5" imgW="10795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838200"/>
                        <a:ext cx="2971800" cy="11557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99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6C3C59-DA15-40B2-81F0-F1DDE54DDC59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1143000"/>
            <a:ext cx="8763000" cy="396240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但是，磁场高斯定理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endParaRPr lang="zh-CN" altLang="en-US" smtClean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endParaRPr lang="zh-CN" altLang="en-US" smtClean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的成立，并不需要毕奥</a:t>
            </a:r>
            <a:r>
              <a:rPr lang="en-US" altLang="zh-CN" smtClean="0">
                <a:latin typeface="Dutch766 BT"/>
              </a:rPr>
              <a:t>—</a:t>
            </a:r>
            <a:r>
              <a:rPr lang="zh-CN" altLang="en-US" smtClean="0">
                <a:latin typeface="宋体" panose="02010600030101010101" pitchFamily="2" charset="-122"/>
              </a:rPr>
              <a:t>萨伐尔定律严格遵从距离平方反比率</a:t>
            </a:r>
            <a:r>
              <a:rPr lang="en-US" altLang="zh-CN" smtClean="0">
                <a:latin typeface="宋体" panose="02010600030101010101" pitchFamily="2" charset="-122"/>
              </a:rPr>
              <a:t>.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28676" name="Object 5"/>
          <p:cNvGraphicFramePr>
            <a:graphicFrameLocks noChangeAspect="1"/>
          </p:cNvGraphicFramePr>
          <p:nvPr/>
        </p:nvGraphicFramePr>
        <p:xfrm>
          <a:off x="2819400" y="2209800"/>
          <a:ext cx="3124200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8" name="公式" r:id="rId3" imgW="723586" imgH="291973" progId="Equation.3">
                  <p:embed/>
                </p:oleObj>
              </mc:Choice>
              <mc:Fallback>
                <p:oleObj name="公式" r:id="rId3" imgW="723586" imgH="29197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209800"/>
                        <a:ext cx="3124200" cy="125571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3BF58E-B9E1-40F3-A673-88C84D507B38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762000"/>
            <a:ext cx="8229600" cy="48006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zh-CN" altLang="en-US" sz="2800" smtClean="0"/>
              <a:t>在没有电流的空间区域，如果磁感应线是平行直线，磁感应强度的大小</a:t>
            </a:r>
            <a:r>
              <a:rPr lang="en-US" altLang="zh-CN" sz="2800" smtClean="0"/>
              <a:t>B</a:t>
            </a:r>
            <a:r>
              <a:rPr lang="zh-CN" altLang="en-US" sz="2800" smtClean="0"/>
              <a:t>在沿磁感应线和垂直它的方向上是否可能变化（即磁场是否一定是均匀的）？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zh-CN" altLang="en-US" sz="2800" smtClean="0"/>
              <a:t>如果有电流呢？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lang="zh-CN" altLang="en-US" sz="2800" smtClean="0"/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zh-CN" altLang="en-US" sz="2800" smtClean="0"/>
              <a:t>在没有电荷的空间区域，如果电场线是平行直线，电场强度的大小</a:t>
            </a:r>
            <a:r>
              <a:rPr lang="en-US" altLang="zh-CN" sz="2800" smtClean="0"/>
              <a:t>E</a:t>
            </a:r>
            <a:r>
              <a:rPr lang="zh-CN" altLang="en-US" sz="2800" smtClean="0"/>
              <a:t>在沿电场线和垂直它的方向上是否可能变化（即电场是否一定是均匀的）？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zh-CN" altLang="en-US" sz="2800" smtClean="0"/>
              <a:t>如果有电荷呢？</a:t>
            </a:r>
          </a:p>
        </p:txBody>
      </p:sp>
      <p:sp>
        <p:nvSpPr>
          <p:cNvPr id="29700" name="文本框 1"/>
          <p:cNvSpPr txBox="1">
            <a:spLocks noChangeArrowheads="1"/>
          </p:cNvSpPr>
          <p:nvPr/>
        </p:nvSpPr>
        <p:spPr bwMode="auto">
          <a:xfrm>
            <a:off x="1371600" y="228600"/>
            <a:ext cx="1114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思考题：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80ED67-B1FC-4DC3-AD32-5A930E6E91F1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620000" cy="1371600"/>
          </a:xfrm>
          <a:noFill/>
        </p:spPr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rgbClr val="0000CC"/>
                </a:solidFill>
                <a:latin typeface="宋体" panose="02010600030101010101" pitchFamily="2" charset="-122"/>
              </a:rPr>
              <a:t>稳恒磁场的散度和旋度</a:t>
            </a:r>
            <a:r>
              <a:rPr lang="zh-CN" altLang="en-US" sz="20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 smtClean="0"/>
              <a:t>DIVERGENCE  AND  CURL OF  THE   STEADY  MAGNETIC  FIELDS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04800" y="1828800"/>
            <a:ext cx="8458200" cy="771526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FontTx/>
              <a:buNone/>
            </a:pPr>
            <a:r>
              <a:rPr lang="zh-CN" altLang="en-US" sz="2800" dirty="0" smtClean="0"/>
              <a:t>我们已经得到稳恒磁场两个积分方程：</a:t>
            </a:r>
            <a:r>
              <a:rPr lang="zh-CN" altLang="en-US" sz="2800" dirty="0" smtClean="0">
                <a:solidFill>
                  <a:srgbClr val="0000CC"/>
                </a:solidFill>
                <a:latin typeface="宋体" panose="02010600030101010101" pitchFamily="2" charset="-122"/>
              </a:rPr>
              <a:t>        </a:t>
            </a:r>
          </a:p>
        </p:txBody>
      </p:sp>
      <p:graphicFrame>
        <p:nvGraphicFramePr>
          <p:cNvPr id="49157" name="Object 4"/>
          <p:cNvGraphicFramePr>
            <a:graphicFrameLocks noChangeAspect="1"/>
          </p:cNvGraphicFramePr>
          <p:nvPr/>
        </p:nvGraphicFramePr>
        <p:xfrm>
          <a:off x="2819400" y="4876800"/>
          <a:ext cx="289242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66" name="公式" r:id="rId3" imgW="1218671" imgH="291973" progId="Equation.3">
                  <p:embed/>
                </p:oleObj>
              </mc:Choice>
              <mc:Fallback>
                <p:oleObj name="公式" r:id="rId3" imgW="1218671" imgH="291973" progId="Equation.3">
                  <p:embed/>
                  <p:pic>
                    <p:nvPicPr>
                      <p:cNvPr id="4915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76800"/>
                        <a:ext cx="2892425" cy="8016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5"/>
          <p:cNvGraphicFramePr>
            <a:graphicFrameLocks noChangeAspect="1"/>
          </p:cNvGraphicFramePr>
          <p:nvPr/>
        </p:nvGraphicFramePr>
        <p:xfrm>
          <a:off x="3505200" y="2805113"/>
          <a:ext cx="19812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67" name="公式" r:id="rId5" imgW="723586" imgH="291973" progId="Equation.3">
                  <p:embed/>
                </p:oleObj>
              </mc:Choice>
              <mc:Fallback>
                <p:oleObj name="公式" r:id="rId5" imgW="723586" imgH="291973" progId="Equation.3">
                  <p:embed/>
                  <p:pic>
                    <p:nvPicPr>
                      <p:cNvPr id="4915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805113"/>
                        <a:ext cx="1981200" cy="746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6"/>
          <p:cNvGraphicFramePr>
            <a:graphicFrameLocks noChangeAspect="1"/>
          </p:cNvGraphicFramePr>
          <p:nvPr/>
        </p:nvGraphicFramePr>
        <p:xfrm>
          <a:off x="3124200" y="3719513"/>
          <a:ext cx="289242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68" name="公式" r:id="rId7" imgW="1218671" imgH="291973" progId="Equation.3">
                  <p:embed/>
                </p:oleObj>
              </mc:Choice>
              <mc:Fallback>
                <p:oleObj name="公式" r:id="rId7" imgW="1218671" imgH="291973" progId="Equation.3">
                  <p:embed/>
                  <p:pic>
                    <p:nvPicPr>
                      <p:cNvPr id="4915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19513"/>
                        <a:ext cx="2892425" cy="6238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7"/>
          <p:cNvGraphicFramePr>
            <a:graphicFrameLocks noChangeAspect="1"/>
          </p:cNvGraphicFramePr>
          <p:nvPr/>
        </p:nvGraphicFramePr>
        <p:xfrm>
          <a:off x="7239000" y="3033713"/>
          <a:ext cx="17287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69" name="公式" r:id="rId9" imgW="558558" imgH="203112" progId="Equation.3">
                  <p:embed/>
                </p:oleObj>
              </mc:Choice>
              <mc:Fallback>
                <p:oleObj name="公式" r:id="rId9" imgW="558558" imgH="203112" progId="Equation.3">
                  <p:embed/>
                  <p:pic>
                    <p:nvPicPr>
                      <p:cNvPr id="4916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033713"/>
                        <a:ext cx="1728788" cy="5302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FF"/>
                          </a:gs>
                          <a:gs pos="50000">
                            <a:srgbClr val="CC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AutoShape 8"/>
          <p:cNvSpPr>
            <a:spLocks noChangeArrowheads="1"/>
          </p:cNvSpPr>
          <p:nvPr/>
        </p:nvSpPr>
        <p:spPr bwMode="auto">
          <a:xfrm>
            <a:off x="6248400" y="3186113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214473" name="Object 9"/>
          <p:cNvGraphicFramePr>
            <a:graphicFrameLocks noChangeAspect="1"/>
          </p:cNvGraphicFramePr>
          <p:nvPr/>
        </p:nvGraphicFramePr>
        <p:xfrm>
          <a:off x="2819400" y="5867400"/>
          <a:ext cx="29210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0" name="公式" r:id="rId11" imgW="1435100" imgH="292100" progId="Equation.3">
                  <p:embed/>
                </p:oleObj>
              </mc:Choice>
              <mc:Fallback>
                <p:oleObj name="公式" r:id="rId11" imgW="1435100" imgH="292100" progId="Equation.3">
                  <p:embed/>
                  <p:pic>
                    <p:nvPicPr>
                      <p:cNvPr id="12144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867400"/>
                        <a:ext cx="2921000" cy="7191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3" name="AutoShape 10"/>
          <p:cNvSpPr>
            <a:spLocks noChangeArrowheads="1"/>
          </p:cNvSpPr>
          <p:nvPr/>
        </p:nvSpPr>
        <p:spPr bwMode="auto">
          <a:xfrm>
            <a:off x="6096000" y="55626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9164" name="Object 11"/>
          <p:cNvGraphicFramePr>
            <a:graphicFrameLocks noChangeAspect="1"/>
          </p:cNvGraphicFramePr>
          <p:nvPr/>
        </p:nvGraphicFramePr>
        <p:xfrm>
          <a:off x="7162800" y="5410200"/>
          <a:ext cx="194468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1" name="公式" r:id="rId13" imgW="774364" imgH="241195" progId="Equation.3">
                  <p:embed/>
                </p:oleObj>
              </mc:Choice>
              <mc:Fallback>
                <p:oleObj name="公式" r:id="rId13" imgW="774364" imgH="241195" progId="Equation.3">
                  <p:embed/>
                  <p:pic>
                    <p:nvPicPr>
                      <p:cNvPr id="4916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410200"/>
                        <a:ext cx="1944688" cy="60483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bg1"/>
                          </a:gs>
                          <a:gs pos="50000">
                            <a:srgbClr val="99FFCC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28600" y="3133726"/>
            <a:ext cx="3070071" cy="695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800" kern="0" dirty="0">
                <a:solidFill>
                  <a:srgbClr val="0000CC"/>
                </a:solidFill>
                <a:latin typeface="Times New Roman"/>
                <a:ea typeface="宋体"/>
              </a:rPr>
              <a:t>磁场“高斯定理”</a:t>
            </a:r>
          </a:p>
        </p:txBody>
      </p:sp>
      <p:sp>
        <p:nvSpPr>
          <p:cNvPr id="4" name="矩形 3"/>
          <p:cNvSpPr/>
          <p:nvPr/>
        </p:nvSpPr>
        <p:spPr>
          <a:xfrm>
            <a:off x="126192" y="4754424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0" dirty="0">
                <a:solidFill>
                  <a:srgbClr val="0000CC"/>
                </a:solidFill>
                <a:latin typeface="Times New Roman"/>
                <a:ea typeface="宋体"/>
              </a:rPr>
              <a:t>安培环路定理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30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/>
      <p:bldP spid="49156" grpId="0" build="p"/>
      <p:bldP spid="49161" grpId="0" animBg="1"/>
      <p:bldP spid="1214473" grpId="0" build="p" autoUpdateAnimBg="0"/>
      <p:bldP spid="49163" grpId="0" animBg="1"/>
      <p:bldP spid="2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A32986-D619-484B-AF02-4B0DA8A69563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50825" y="1143000"/>
            <a:ext cx="8713788" cy="5526088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　　　　　　表示稳恒电流的磁场是</a:t>
            </a:r>
            <a:r>
              <a:rPr lang="zh-CN" altLang="en-US" sz="2800" smtClean="0">
                <a:latin typeface="Dutch766 BT"/>
              </a:rPr>
              <a:t>“</a:t>
            </a:r>
            <a:r>
              <a:rPr lang="zh-CN" altLang="en-US" sz="2800" smtClean="0">
                <a:latin typeface="宋体" panose="02010600030101010101" pitchFamily="2" charset="-122"/>
              </a:rPr>
              <a:t>无散场</a:t>
            </a:r>
            <a:r>
              <a:rPr lang="zh-CN" altLang="en-US" sz="2800" smtClean="0">
                <a:latin typeface="Dutch766 BT"/>
              </a:rPr>
              <a:t>”</a:t>
            </a:r>
            <a:r>
              <a:rPr lang="en-US" altLang="zh-CN" sz="2800" smtClean="0">
                <a:latin typeface="宋体" panose="02010600030101010101" pitchFamily="2" charset="-122"/>
              </a:rPr>
              <a:t>.</a:t>
            </a:r>
            <a:r>
              <a:rPr lang="zh-CN" altLang="en-US" sz="2800" smtClean="0">
                <a:latin typeface="宋体" panose="02010600030101010101" pitchFamily="2" charset="-122"/>
              </a:rPr>
              <a:t>虽然它是从毕奥</a:t>
            </a:r>
            <a:r>
              <a:rPr lang="en-US" altLang="zh-CN" sz="2800" smtClean="0">
                <a:latin typeface="Dutch766 BT"/>
              </a:rPr>
              <a:t>—</a:t>
            </a:r>
            <a:r>
              <a:rPr lang="zh-CN" altLang="en-US" sz="2800" smtClean="0">
                <a:latin typeface="宋体" panose="02010600030101010101" pitchFamily="2" charset="-122"/>
              </a:rPr>
              <a:t>萨伐尔定律导出的，但是由于迄今为止没有发现自由磁荷，人们认为，这方程对于非稳恒磁场也成立</a:t>
            </a:r>
            <a:r>
              <a:rPr lang="en-US" altLang="zh-CN" sz="2800" smtClean="0">
                <a:latin typeface="宋体" panose="02010600030101010101" pitchFamily="2" charset="-122"/>
              </a:rPr>
              <a:t>.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（静电场　　　　　　　）</a:t>
            </a:r>
          </a:p>
        </p:txBody>
      </p:sp>
      <p:graphicFrame>
        <p:nvGraphicFramePr>
          <p:cNvPr id="51204" name="Object 18"/>
          <p:cNvGraphicFramePr>
            <a:graphicFrameLocks noChangeAspect="1"/>
          </p:cNvGraphicFramePr>
          <p:nvPr/>
        </p:nvGraphicFramePr>
        <p:xfrm>
          <a:off x="457200" y="1149350"/>
          <a:ext cx="195738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8" name="公式" r:id="rId3" imgW="558558" imgH="203112" progId="Equation.3">
                  <p:embed/>
                </p:oleObj>
              </mc:Choice>
              <mc:Fallback>
                <p:oleObj name="公式" r:id="rId3" imgW="558558" imgH="203112" progId="Equation.3">
                  <p:embed/>
                  <p:pic>
                    <p:nvPicPr>
                      <p:cNvPr id="5120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9350"/>
                        <a:ext cx="1957388" cy="6000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FF"/>
                          </a:gs>
                          <a:gs pos="50000">
                            <a:srgbClr val="CC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20"/>
          <p:cNvGraphicFramePr>
            <a:graphicFrameLocks noChangeAspect="1"/>
          </p:cNvGraphicFramePr>
          <p:nvPr/>
        </p:nvGraphicFramePr>
        <p:xfrm>
          <a:off x="1828800" y="3473450"/>
          <a:ext cx="236220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9" name="公式" r:id="rId5" imgW="647700" imgH="431800" progId="Equation.3">
                  <p:embed/>
                </p:oleObj>
              </mc:Choice>
              <mc:Fallback>
                <p:oleObj name="公式" r:id="rId5" imgW="647700" imgH="431800" progId="Equation.3">
                  <p:embed/>
                  <p:pic>
                    <p:nvPicPr>
                      <p:cNvPr id="51205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473450"/>
                        <a:ext cx="2362200" cy="13271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FF"/>
                          </a:gs>
                          <a:gs pos="50000">
                            <a:srgbClr val="CC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293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AA2330-FE6E-454B-8D9D-244A199B9B03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50825" y="990600"/>
            <a:ext cx="8713788" cy="5678488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　　　　　　　则表示在</a:t>
            </a:r>
            <a:r>
              <a:rPr lang="en-US" altLang="zh-CN" sz="2800" i="1" smtClean="0"/>
              <a:t>J</a:t>
            </a:r>
            <a:r>
              <a:rPr lang="en-US" altLang="zh-CN" sz="2800" smtClean="0">
                <a:latin typeface="宋体" panose="02010600030101010101" pitchFamily="2" charset="-122"/>
              </a:rPr>
              <a:t>≠0</a:t>
            </a:r>
            <a:r>
              <a:rPr lang="zh-CN" altLang="en-US" sz="2800" smtClean="0">
                <a:latin typeface="宋体" panose="02010600030101010101" pitchFamily="2" charset="-122"/>
              </a:rPr>
              <a:t>处</a:t>
            </a:r>
            <a:r>
              <a:rPr lang="zh-CN" altLang="en-US" sz="2800" smtClean="0"/>
              <a:t>，▽</a:t>
            </a:r>
            <a:r>
              <a:rPr lang="en-US" altLang="zh-CN" sz="2800" smtClean="0"/>
              <a:t>×</a:t>
            </a:r>
            <a:r>
              <a:rPr lang="en-US" altLang="zh-CN" sz="2800" i="1" smtClean="0"/>
              <a:t>B </a:t>
            </a:r>
            <a:r>
              <a:rPr lang="en-US" altLang="zh-CN" sz="2800" smtClean="0">
                <a:latin typeface="宋体" panose="02010600030101010101" pitchFamily="2" charset="-122"/>
              </a:rPr>
              <a:t>≠</a:t>
            </a:r>
            <a:r>
              <a:rPr lang="en-US" altLang="zh-CN" sz="2800" i="1" smtClean="0"/>
              <a:t> </a:t>
            </a:r>
            <a:r>
              <a:rPr lang="en-US" altLang="zh-CN" sz="2800" smtClean="0"/>
              <a:t>0</a:t>
            </a:r>
            <a:r>
              <a:rPr lang="zh-CN" altLang="en-US" sz="2800" smtClean="0">
                <a:latin typeface="宋体" panose="02010600030101010101" pitchFamily="2" charset="-122"/>
              </a:rPr>
              <a:t>，稳恒磁场的</a:t>
            </a:r>
            <a:r>
              <a:rPr lang="en-US" altLang="zh-CN" sz="2800" i="1" smtClean="0"/>
              <a:t>B </a:t>
            </a:r>
            <a:r>
              <a:rPr lang="zh-CN" altLang="en-US" sz="2800" smtClean="0">
                <a:latin typeface="宋体" panose="02010600030101010101" pitchFamily="2" charset="-122"/>
              </a:rPr>
              <a:t>线在电流分布点周围形成涡旋，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而</a:t>
            </a:r>
            <a:r>
              <a:rPr lang="zh-CN" altLang="zh-CN" sz="2800" smtClean="0">
                <a:latin typeface="宋体" panose="02010600030101010101" pitchFamily="2" charset="-122"/>
              </a:rPr>
              <a:t>在</a:t>
            </a:r>
            <a:r>
              <a:rPr lang="en-US" altLang="zh-CN" sz="2800" i="1" smtClean="0"/>
              <a:t>J </a:t>
            </a:r>
            <a:r>
              <a:rPr lang="en-US" altLang="zh-CN" sz="2800" smtClean="0">
                <a:latin typeface="宋体" panose="02010600030101010101" pitchFamily="2" charset="-122"/>
              </a:rPr>
              <a:t>= 0</a:t>
            </a:r>
            <a:r>
              <a:rPr lang="zh-CN" altLang="en-US" sz="2800" smtClean="0">
                <a:latin typeface="宋体" panose="02010600030101010101" pitchFamily="2" charset="-122"/>
              </a:rPr>
              <a:t>的地方</a:t>
            </a:r>
            <a:r>
              <a:rPr lang="zh-CN" altLang="en-US" sz="2800" smtClean="0"/>
              <a:t>，▽</a:t>
            </a:r>
            <a:r>
              <a:rPr lang="en-US" altLang="zh-CN" sz="2800" smtClean="0"/>
              <a:t>×</a:t>
            </a:r>
            <a:r>
              <a:rPr lang="en-US" altLang="zh-CN" sz="2800" i="1" smtClean="0"/>
              <a:t>B </a:t>
            </a:r>
            <a:r>
              <a:rPr lang="en-US" altLang="zh-CN" sz="2800" smtClean="0"/>
              <a:t>= 0</a:t>
            </a:r>
            <a:r>
              <a:rPr lang="zh-CN" altLang="en-US" sz="2800" smtClean="0">
                <a:latin typeface="宋体" panose="02010600030101010101" pitchFamily="2" charset="-122"/>
              </a:rPr>
              <a:t>，涡旋不是在此处形成</a:t>
            </a:r>
            <a:r>
              <a:rPr lang="en-US" altLang="zh-CN" sz="2800" smtClean="0">
                <a:latin typeface="宋体" panose="02010600030101010101" pitchFamily="2" charset="-122"/>
              </a:rPr>
              <a:t>.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（静电场　　　　　　　）</a:t>
            </a:r>
          </a:p>
        </p:txBody>
      </p:sp>
      <p:sp>
        <p:nvSpPr>
          <p:cNvPr id="50180" name="Line 3"/>
          <p:cNvSpPr>
            <a:spLocks noChangeShapeType="1"/>
          </p:cNvSpPr>
          <p:nvPr/>
        </p:nvSpPr>
        <p:spPr bwMode="auto">
          <a:xfrm flipV="1">
            <a:off x="7086600" y="3994150"/>
            <a:ext cx="0" cy="6096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1" name="Oval 4"/>
          <p:cNvSpPr>
            <a:spLocks noChangeArrowheads="1"/>
          </p:cNvSpPr>
          <p:nvPr/>
        </p:nvSpPr>
        <p:spPr bwMode="auto">
          <a:xfrm>
            <a:off x="6934200" y="4451350"/>
            <a:ext cx="381000" cy="2286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0182" name="Oval 5"/>
          <p:cNvSpPr>
            <a:spLocks noChangeArrowheads="1"/>
          </p:cNvSpPr>
          <p:nvPr/>
        </p:nvSpPr>
        <p:spPr bwMode="auto">
          <a:xfrm>
            <a:off x="6629400" y="4298950"/>
            <a:ext cx="914400" cy="5334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7162800" y="361791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/>
              <a:t>J</a:t>
            </a:r>
            <a:r>
              <a:rPr kumimoji="1" lang="en-US" altLang="zh-CN" sz="2800">
                <a:latin typeface="宋体" panose="02010600030101010101" pitchFamily="2" charset="-122"/>
              </a:rPr>
              <a:t>≠0</a:t>
            </a:r>
          </a:p>
        </p:txBody>
      </p:sp>
      <p:sp>
        <p:nvSpPr>
          <p:cNvPr id="50184" name="Line 7"/>
          <p:cNvSpPr>
            <a:spLocks noChangeShapeType="1"/>
          </p:cNvSpPr>
          <p:nvPr/>
        </p:nvSpPr>
        <p:spPr bwMode="auto">
          <a:xfrm flipH="1">
            <a:off x="5867400" y="4527550"/>
            <a:ext cx="121920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5" name="Line 8"/>
          <p:cNvSpPr>
            <a:spLocks noChangeShapeType="1"/>
          </p:cNvSpPr>
          <p:nvPr/>
        </p:nvSpPr>
        <p:spPr bwMode="auto">
          <a:xfrm>
            <a:off x="5867400" y="3917950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6" name="Line 9"/>
          <p:cNvSpPr>
            <a:spLocks noChangeShapeType="1"/>
          </p:cNvSpPr>
          <p:nvPr/>
        </p:nvSpPr>
        <p:spPr bwMode="auto">
          <a:xfrm>
            <a:off x="5867400" y="567055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7" name="Line 10"/>
          <p:cNvSpPr>
            <a:spLocks noChangeShapeType="1"/>
          </p:cNvSpPr>
          <p:nvPr/>
        </p:nvSpPr>
        <p:spPr bwMode="auto">
          <a:xfrm flipH="1">
            <a:off x="5334000" y="5670550"/>
            <a:ext cx="5334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8" name="Oval 11"/>
          <p:cNvSpPr>
            <a:spLocks noChangeArrowheads="1"/>
          </p:cNvSpPr>
          <p:nvPr/>
        </p:nvSpPr>
        <p:spPr bwMode="auto">
          <a:xfrm>
            <a:off x="6172200" y="4222750"/>
            <a:ext cx="1752600" cy="7620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0189" name="Line 12"/>
          <p:cNvSpPr>
            <a:spLocks noChangeShapeType="1"/>
          </p:cNvSpPr>
          <p:nvPr/>
        </p:nvSpPr>
        <p:spPr bwMode="auto">
          <a:xfrm>
            <a:off x="7086600" y="4679950"/>
            <a:ext cx="762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0" name="Line 13"/>
          <p:cNvSpPr>
            <a:spLocks noChangeShapeType="1"/>
          </p:cNvSpPr>
          <p:nvPr/>
        </p:nvSpPr>
        <p:spPr bwMode="auto">
          <a:xfrm>
            <a:off x="7010400" y="4832350"/>
            <a:ext cx="228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1" name="Line 14"/>
          <p:cNvSpPr>
            <a:spLocks noChangeShapeType="1"/>
          </p:cNvSpPr>
          <p:nvPr/>
        </p:nvSpPr>
        <p:spPr bwMode="auto">
          <a:xfrm>
            <a:off x="6934200" y="4984750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2" name="Oval 15"/>
          <p:cNvSpPr>
            <a:spLocks noChangeArrowheads="1"/>
          </p:cNvSpPr>
          <p:nvPr/>
        </p:nvSpPr>
        <p:spPr bwMode="auto">
          <a:xfrm>
            <a:off x="7696200" y="4527550"/>
            <a:ext cx="381000" cy="3048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0193" name="Rectangle 16"/>
          <p:cNvSpPr>
            <a:spLocks noChangeArrowheads="1"/>
          </p:cNvSpPr>
          <p:nvPr/>
        </p:nvSpPr>
        <p:spPr bwMode="auto">
          <a:xfrm>
            <a:off x="8153400" y="4303713"/>
            <a:ext cx="989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/>
              <a:t>J </a:t>
            </a:r>
            <a:r>
              <a:rPr kumimoji="1" lang="en-US" altLang="zh-CN" sz="2800">
                <a:latin typeface="宋体" panose="02010600030101010101" pitchFamily="2" charset="-122"/>
              </a:rPr>
              <a:t>= 0</a:t>
            </a:r>
          </a:p>
        </p:txBody>
      </p:sp>
      <p:graphicFrame>
        <p:nvGraphicFramePr>
          <p:cNvPr id="1246228" name="Object 20"/>
          <p:cNvGraphicFramePr>
            <a:graphicFrameLocks noChangeAspect="1"/>
          </p:cNvGraphicFramePr>
          <p:nvPr/>
        </p:nvGraphicFramePr>
        <p:xfrm>
          <a:off x="1828800" y="3021013"/>
          <a:ext cx="2438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2" name="公式" r:id="rId3" imgW="609336" imgH="203112" progId="Equation.3">
                  <p:embed/>
                </p:oleObj>
              </mc:Choice>
              <mc:Fallback>
                <p:oleObj name="公式" r:id="rId3" imgW="609336" imgH="203112" progId="Equation.3">
                  <p:embed/>
                  <p:pic>
                    <p:nvPicPr>
                      <p:cNvPr id="124622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21013"/>
                        <a:ext cx="2438400" cy="6858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FF"/>
                          </a:gs>
                          <a:gs pos="50000">
                            <a:srgbClr val="CC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5" name="Object 21"/>
          <p:cNvGraphicFramePr>
            <a:graphicFrameLocks noChangeAspect="1"/>
          </p:cNvGraphicFramePr>
          <p:nvPr/>
        </p:nvGraphicFramePr>
        <p:xfrm>
          <a:off x="381000" y="993775"/>
          <a:ext cx="24384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3" name="公式" r:id="rId5" imgW="774364" imgH="241195" progId="Equation.3">
                  <p:embed/>
                </p:oleObj>
              </mc:Choice>
              <mc:Fallback>
                <p:oleObj name="公式" r:id="rId5" imgW="774364" imgH="241195" progId="Equation.3">
                  <p:embed/>
                  <p:pic>
                    <p:nvPicPr>
                      <p:cNvPr id="5019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93775"/>
                        <a:ext cx="2438400" cy="7588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bg1"/>
                          </a:gs>
                          <a:gs pos="50000">
                            <a:srgbClr val="99FFCC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5385267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1246228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5D150D-207F-4FED-8CA2-1091D6C09CAD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848600" cy="1752600"/>
          </a:xfrm>
          <a:noFill/>
        </p:spPr>
        <p:txBody>
          <a:bodyPr/>
          <a:lstStyle/>
          <a:p>
            <a:pPr eaLnBrk="1" hangingPunct="1"/>
            <a:r>
              <a:rPr lang="en-US" altLang="zh-CN" sz="3600" smtClean="0"/>
              <a:t>3. </a:t>
            </a:r>
            <a:r>
              <a:rPr lang="zh-CN" altLang="en-US" sz="3600" smtClean="0"/>
              <a:t>用安培环路定理求磁场分布</a:t>
            </a:r>
            <a:r>
              <a:rPr lang="zh-CN" altLang="en-US" sz="3200" smtClean="0"/>
              <a:t/>
            </a:r>
            <a:br>
              <a:rPr lang="zh-CN" altLang="en-US" sz="3200" smtClean="0"/>
            </a:br>
            <a:r>
              <a:rPr lang="zh-CN" altLang="en-US" sz="2400" smtClean="0"/>
              <a:t>（教材</a:t>
            </a:r>
            <a:r>
              <a:rPr lang="en-US" altLang="zh-CN" sz="2400" smtClean="0"/>
              <a:t>P123</a:t>
            </a:r>
            <a:r>
              <a:rPr lang="zh-CN" altLang="en-US" sz="2400" smtClean="0"/>
              <a:t>）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2209800"/>
            <a:ext cx="8839200" cy="3770313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800" smtClean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800" smtClean="0">
                <a:latin typeface="宋体" panose="02010600030101010101" pitchFamily="2" charset="-122"/>
              </a:rPr>
              <a:t>如果电流分布存在某种对称性，使我们可以判断存在这样的安培圈</a:t>
            </a:r>
            <a:r>
              <a:rPr lang="en-US" altLang="zh-CN" sz="2800" i="1" smtClean="0"/>
              <a:t>L</a:t>
            </a:r>
            <a:r>
              <a:rPr lang="en-US" altLang="zh-CN" sz="2800" smtClean="0">
                <a:latin typeface="Bolt Bd BT" pitchFamily="82" charset="0"/>
              </a:rPr>
              <a:t>——</a:t>
            </a:r>
            <a:r>
              <a:rPr lang="en-US" altLang="zh-CN" sz="2800" i="1" smtClean="0"/>
              <a:t>L</a:t>
            </a:r>
            <a:r>
              <a:rPr lang="zh-CN" altLang="en-US" sz="2800" smtClean="0">
                <a:latin typeface="宋体" panose="02010600030101010101" pitchFamily="2" charset="-122"/>
              </a:rPr>
              <a:t>各点的磁感应强度</a:t>
            </a:r>
            <a:r>
              <a:rPr lang="en-US" altLang="zh-CN" sz="2800" i="1" smtClean="0"/>
              <a:t>B </a:t>
            </a:r>
            <a:r>
              <a:rPr lang="zh-CN" altLang="en-US" sz="2800" smtClean="0">
                <a:latin typeface="宋体" panose="02010600030101010101" pitchFamily="2" charset="-122"/>
              </a:rPr>
              <a:t>数值相等，而且</a:t>
            </a:r>
            <a:r>
              <a:rPr lang="en-US" altLang="zh-CN" sz="2800" i="1" smtClean="0"/>
              <a:t>B </a:t>
            </a:r>
            <a:r>
              <a:rPr lang="zh-CN" altLang="en-US" sz="2800" smtClean="0"/>
              <a:t>的方向</a:t>
            </a:r>
            <a:r>
              <a:rPr lang="zh-CN" altLang="en-US" sz="2800" smtClean="0">
                <a:latin typeface="宋体" panose="02010600030101010101" pitchFamily="2" charset="-122"/>
              </a:rPr>
              <a:t>与</a:t>
            </a:r>
            <a:r>
              <a:rPr lang="en-US" altLang="zh-CN" sz="2800" i="1" smtClean="0"/>
              <a:t>L</a:t>
            </a:r>
            <a:r>
              <a:rPr lang="zh-CN" altLang="en-US" sz="2800" smtClean="0"/>
              <a:t>的</a:t>
            </a:r>
            <a:r>
              <a:rPr lang="zh-CN" altLang="en-US" sz="2800" smtClean="0">
                <a:latin typeface="宋体" panose="02010600030101010101" pitchFamily="2" charset="-122"/>
              </a:rPr>
              <a:t>线元矢量</a:t>
            </a:r>
            <a:r>
              <a:rPr lang="en-US" altLang="zh-CN" sz="2800" b="0" i="1" smtClean="0"/>
              <a:t>d</a:t>
            </a:r>
            <a:r>
              <a:rPr lang="en-US" altLang="zh-CN" sz="2800" i="1" smtClean="0"/>
              <a:t>l </a:t>
            </a:r>
            <a:r>
              <a:rPr lang="zh-CN" altLang="en-US" sz="2800" smtClean="0"/>
              <a:t>的</a:t>
            </a:r>
            <a:r>
              <a:rPr lang="zh-CN" altLang="en-US" sz="2800" smtClean="0">
                <a:latin typeface="宋体" panose="02010600030101010101" pitchFamily="2" charset="-122"/>
              </a:rPr>
              <a:t>夹角处处一致，那么，利用安培环路定理就可以简便地求出磁场分布</a:t>
            </a:r>
            <a:r>
              <a:rPr lang="en-US" altLang="zh-CN" sz="2800" smtClean="0">
                <a:latin typeface="宋体" panose="02010600030101010101" pitchFamily="2" charset="-122"/>
              </a:rPr>
              <a:t>.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 </a:t>
            </a: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C90839-929B-47AD-9EAD-75DE381CCBC1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990600" y="90488"/>
            <a:ext cx="7620000" cy="533400"/>
          </a:xfrm>
        </p:spPr>
        <p:txBody>
          <a:bodyPr/>
          <a:lstStyle/>
          <a:p>
            <a:pPr algn="l" eaLnBrk="1" hangingPunct="1"/>
            <a:r>
              <a:rPr lang="zh-CN" altLang="en-US" sz="3200" smtClean="0">
                <a:solidFill>
                  <a:srgbClr val="A50021"/>
                </a:solidFill>
                <a:latin typeface="宋体" panose="02010600030101010101" pitchFamily="2" charset="-122"/>
              </a:rPr>
              <a:t>安培定律</a:t>
            </a:r>
            <a: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smtClean="0">
                <a:solidFill>
                  <a:schemeClr val="tx1"/>
                </a:solidFill>
              </a:rPr>
              <a:t>Amperes</a:t>
            </a:r>
            <a:r>
              <a:rPr lang="en-US" altLang="zh-CN" sz="2400" smtClean="0">
                <a:solidFill>
                  <a:schemeClr val="tx1"/>
                </a:solidFill>
                <a:ea typeface="创艺简粗黑" charset="-122"/>
              </a:rPr>
              <a:t>’</a:t>
            </a:r>
            <a:r>
              <a:rPr lang="en-US" altLang="zh-CN" sz="2400" smtClean="0">
                <a:solidFill>
                  <a:schemeClr val="tx1"/>
                </a:solidFill>
              </a:rPr>
              <a:t> Law</a:t>
            </a:r>
            <a: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</a:rPr>
              <a:t>）</a:t>
            </a: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1288" y="711200"/>
            <a:ext cx="8951912" cy="2933700"/>
            <a:chOff x="141443" y="711343"/>
            <a:chExt cx="8952550" cy="2932896"/>
          </a:xfrm>
        </p:grpSpPr>
        <p:graphicFrame>
          <p:nvGraphicFramePr>
            <p:cNvPr id="5145" name="Object 5"/>
            <p:cNvGraphicFramePr>
              <a:graphicFrameLocks noChangeAspect="1"/>
            </p:cNvGraphicFramePr>
            <p:nvPr/>
          </p:nvGraphicFramePr>
          <p:xfrm>
            <a:off x="3765600" y="2107461"/>
            <a:ext cx="1198266" cy="654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7" name="公式" r:id="rId3" imgW="494870" imgH="406048" progId="Equation.3">
                    <p:embed/>
                  </p:oleObj>
                </mc:Choice>
                <mc:Fallback>
                  <p:oleObj name="公式" r:id="rId3" imgW="494870" imgH="406048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5600" y="2107461"/>
                          <a:ext cx="1198266" cy="65443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46" name="组合 2"/>
            <p:cNvGrpSpPr>
              <a:grpSpLocks/>
            </p:cNvGrpSpPr>
            <p:nvPr/>
          </p:nvGrpSpPr>
          <p:grpSpPr bwMode="auto">
            <a:xfrm>
              <a:off x="5895180" y="786739"/>
              <a:ext cx="3198813" cy="2857500"/>
              <a:chOff x="5689600" y="3478213"/>
              <a:chExt cx="3198813" cy="2857500"/>
            </a:xfrm>
          </p:grpSpPr>
          <p:sp>
            <p:nvSpPr>
              <p:cNvPr id="5150" name="Freeform 6"/>
              <p:cNvSpPr>
                <a:spLocks/>
              </p:cNvSpPr>
              <p:nvPr/>
            </p:nvSpPr>
            <p:spPr bwMode="auto">
              <a:xfrm>
                <a:off x="5689600" y="4065588"/>
                <a:ext cx="1017588" cy="1800225"/>
              </a:xfrm>
              <a:custGeom>
                <a:avLst/>
                <a:gdLst>
                  <a:gd name="T0" fmla="*/ 2147483646 w 641"/>
                  <a:gd name="T1" fmla="*/ 2147483646 h 1134"/>
                  <a:gd name="T2" fmla="*/ 2147483646 w 641"/>
                  <a:gd name="T3" fmla="*/ 2147483646 h 1134"/>
                  <a:gd name="T4" fmla="*/ 2147483646 w 641"/>
                  <a:gd name="T5" fmla="*/ 2147483646 h 1134"/>
                  <a:gd name="T6" fmla="*/ 2147483646 w 641"/>
                  <a:gd name="T7" fmla="*/ 2147483646 h 1134"/>
                  <a:gd name="T8" fmla="*/ 2147483646 w 641"/>
                  <a:gd name="T9" fmla="*/ 2147483646 h 1134"/>
                  <a:gd name="T10" fmla="*/ 0 w 641"/>
                  <a:gd name="T11" fmla="*/ 2147483646 h 1134"/>
                  <a:gd name="T12" fmla="*/ 2147483646 w 641"/>
                  <a:gd name="T13" fmla="*/ 2147483646 h 1134"/>
                  <a:gd name="T14" fmla="*/ 2147483646 w 641"/>
                  <a:gd name="T15" fmla="*/ 2147483646 h 1134"/>
                  <a:gd name="T16" fmla="*/ 2147483646 w 641"/>
                  <a:gd name="T17" fmla="*/ 2147483646 h 1134"/>
                  <a:gd name="T18" fmla="*/ 2147483646 w 641"/>
                  <a:gd name="T19" fmla="*/ 2147483646 h 1134"/>
                  <a:gd name="T20" fmla="*/ 2147483646 w 641"/>
                  <a:gd name="T21" fmla="*/ 2147483646 h 1134"/>
                  <a:gd name="T22" fmla="*/ 2147483646 w 641"/>
                  <a:gd name="T23" fmla="*/ 2147483646 h 1134"/>
                  <a:gd name="T24" fmla="*/ 2147483646 w 641"/>
                  <a:gd name="T25" fmla="*/ 2147483646 h 1134"/>
                  <a:gd name="T26" fmla="*/ 2147483646 w 641"/>
                  <a:gd name="T27" fmla="*/ 2147483646 h 1134"/>
                  <a:gd name="T28" fmla="*/ 2147483646 w 641"/>
                  <a:gd name="T29" fmla="*/ 2147483646 h 1134"/>
                  <a:gd name="T30" fmla="*/ 2147483646 w 641"/>
                  <a:gd name="T31" fmla="*/ 2147483646 h 1134"/>
                  <a:gd name="T32" fmla="*/ 2147483646 w 641"/>
                  <a:gd name="T33" fmla="*/ 2147483646 h 113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641"/>
                  <a:gd name="T52" fmla="*/ 0 h 1134"/>
                  <a:gd name="T53" fmla="*/ 641 w 641"/>
                  <a:gd name="T54" fmla="*/ 1134 h 113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641" h="1134">
                    <a:moveTo>
                      <a:pt x="256" y="22"/>
                    </a:moveTo>
                    <a:cubicBezTo>
                      <a:pt x="222" y="33"/>
                      <a:pt x="201" y="53"/>
                      <a:pt x="176" y="78"/>
                    </a:cubicBezTo>
                    <a:cubicBezTo>
                      <a:pt x="157" y="130"/>
                      <a:pt x="137" y="178"/>
                      <a:pt x="104" y="222"/>
                    </a:cubicBezTo>
                    <a:cubicBezTo>
                      <a:pt x="86" y="327"/>
                      <a:pt x="106" y="291"/>
                      <a:pt x="72" y="342"/>
                    </a:cubicBezTo>
                    <a:cubicBezTo>
                      <a:pt x="50" y="430"/>
                      <a:pt x="30" y="524"/>
                      <a:pt x="16" y="614"/>
                    </a:cubicBezTo>
                    <a:cubicBezTo>
                      <a:pt x="9" y="656"/>
                      <a:pt x="0" y="742"/>
                      <a:pt x="0" y="742"/>
                    </a:cubicBezTo>
                    <a:cubicBezTo>
                      <a:pt x="3" y="793"/>
                      <a:pt x="1" y="844"/>
                      <a:pt x="8" y="894"/>
                    </a:cubicBezTo>
                    <a:cubicBezTo>
                      <a:pt x="14" y="942"/>
                      <a:pt x="71" y="978"/>
                      <a:pt x="104" y="1006"/>
                    </a:cubicBezTo>
                    <a:cubicBezTo>
                      <a:pt x="192" y="1081"/>
                      <a:pt x="217" y="1100"/>
                      <a:pt x="320" y="1134"/>
                    </a:cubicBezTo>
                    <a:cubicBezTo>
                      <a:pt x="409" y="1125"/>
                      <a:pt x="495" y="1107"/>
                      <a:pt x="584" y="1094"/>
                    </a:cubicBezTo>
                    <a:cubicBezTo>
                      <a:pt x="612" y="1052"/>
                      <a:pt x="620" y="1006"/>
                      <a:pt x="632" y="958"/>
                    </a:cubicBezTo>
                    <a:cubicBezTo>
                      <a:pt x="635" y="947"/>
                      <a:pt x="640" y="926"/>
                      <a:pt x="640" y="926"/>
                    </a:cubicBezTo>
                    <a:cubicBezTo>
                      <a:pt x="636" y="813"/>
                      <a:pt x="641" y="731"/>
                      <a:pt x="616" y="630"/>
                    </a:cubicBezTo>
                    <a:cubicBezTo>
                      <a:pt x="606" y="534"/>
                      <a:pt x="596" y="429"/>
                      <a:pt x="552" y="342"/>
                    </a:cubicBezTo>
                    <a:cubicBezTo>
                      <a:pt x="547" y="312"/>
                      <a:pt x="539" y="255"/>
                      <a:pt x="528" y="230"/>
                    </a:cubicBezTo>
                    <a:cubicBezTo>
                      <a:pt x="501" y="167"/>
                      <a:pt x="439" y="121"/>
                      <a:pt x="384" y="86"/>
                    </a:cubicBezTo>
                    <a:cubicBezTo>
                      <a:pt x="268" y="11"/>
                      <a:pt x="321" y="0"/>
                      <a:pt x="256" y="22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" name="Freeform 7"/>
              <p:cNvSpPr>
                <a:spLocks/>
              </p:cNvSpPr>
              <p:nvPr/>
            </p:nvSpPr>
            <p:spPr bwMode="auto">
              <a:xfrm>
                <a:off x="7543800" y="3478213"/>
                <a:ext cx="1344613" cy="1927225"/>
              </a:xfrm>
              <a:custGeom>
                <a:avLst/>
                <a:gdLst>
                  <a:gd name="T0" fmla="*/ 2147483646 w 847"/>
                  <a:gd name="T1" fmla="*/ 2147483646 h 1214"/>
                  <a:gd name="T2" fmla="*/ 2147483646 w 847"/>
                  <a:gd name="T3" fmla="*/ 2147483646 h 1214"/>
                  <a:gd name="T4" fmla="*/ 0 w 847"/>
                  <a:gd name="T5" fmla="*/ 2147483646 h 1214"/>
                  <a:gd name="T6" fmla="*/ 2147483646 w 847"/>
                  <a:gd name="T7" fmla="*/ 2147483646 h 1214"/>
                  <a:gd name="T8" fmla="*/ 2147483646 w 847"/>
                  <a:gd name="T9" fmla="*/ 2147483646 h 1214"/>
                  <a:gd name="T10" fmla="*/ 2147483646 w 847"/>
                  <a:gd name="T11" fmla="*/ 2147483646 h 1214"/>
                  <a:gd name="T12" fmla="*/ 2147483646 w 847"/>
                  <a:gd name="T13" fmla="*/ 2147483646 h 1214"/>
                  <a:gd name="T14" fmla="*/ 2147483646 w 847"/>
                  <a:gd name="T15" fmla="*/ 2147483646 h 1214"/>
                  <a:gd name="T16" fmla="*/ 2147483646 w 847"/>
                  <a:gd name="T17" fmla="*/ 2147483646 h 1214"/>
                  <a:gd name="T18" fmla="*/ 2147483646 w 847"/>
                  <a:gd name="T19" fmla="*/ 2147483646 h 1214"/>
                  <a:gd name="T20" fmla="*/ 2147483646 w 847"/>
                  <a:gd name="T21" fmla="*/ 2147483646 h 1214"/>
                  <a:gd name="T22" fmla="*/ 2147483646 w 847"/>
                  <a:gd name="T23" fmla="*/ 2147483646 h 1214"/>
                  <a:gd name="T24" fmla="*/ 2147483646 w 847"/>
                  <a:gd name="T25" fmla="*/ 2147483646 h 1214"/>
                  <a:gd name="T26" fmla="*/ 2147483646 w 847"/>
                  <a:gd name="T27" fmla="*/ 2147483646 h 1214"/>
                  <a:gd name="T28" fmla="*/ 2147483646 w 847"/>
                  <a:gd name="T29" fmla="*/ 2147483646 h 1214"/>
                  <a:gd name="T30" fmla="*/ 2147483646 w 847"/>
                  <a:gd name="T31" fmla="*/ 2147483646 h 1214"/>
                  <a:gd name="T32" fmla="*/ 2147483646 w 847"/>
                  <a:gd name="T33" fmla="*/ 2147483646 h 121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47"/>
                  <a:gd name="T52" fmla="*/ 0 h 1214"/>
                  <a:gd name="T53" fmla="*/ 847 w 847"/>
                  <a:gd name="T54" fmla="*/ 1214 h 121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47" h="1214">
                    <a:moveTo>
                      <a:pt x="32" y="55"/>
                    </a:moveTo>
                    <a:cubicBezTo>
                      <a:pt x="11" y="225"/>
                      <a:pt x="19" y="140"/>
                      <a:pt x="8" y="311"/>
                    </a:cubicBezTo>
                    <a:cubicBezTo>
                      <a:pt x="5" y="412"/>
                      <a:pt x="0" y="514"/>
                      <a:pt x="0" y="615"/>
                    </a:cubicBezTo>
                    <a:cubicBezTo>
                      <a:pt x="0" y="695"/>
                      <a:pt x="4" y="775"/>
                      <a:pt x="8" y="855"/>
                    </a:cubicBezTo>
                    <a:cubicBezTo>
                      <a:pt x="10" y="899"/>
                      <a:pt x="21" y="976"/>
                      <a:pt x="40" y="1015"/>
                    </a:cubicBezTo>
                    <a:cubicBezTo>
                      <a:pt x="109" y="1153"/>
                      <a:pt x="316" y="1169"/>
                      <a:pt x="448" y="1191"/>
                    </a:cubicBezTo>
                    <a:cubicBezTo>
                      <a:pt x="459" y="1196"/>
                      <a:pt x="468" y="1207"/>
                      <a:pt x="480" y="1207"/>
                    </a:cubicBezTo>
                    <a:cubicBezTo>
                      <a:pt x="660" y="1214"/>
                      <a:pt x="640" y="1207"/>
                      <a:pt x="736" y="1111"/>
                    </a:cubicBezTo>
                    <a:cubicBezTo>
                      <a:pt x="766" y="1030"/>
                      <a:pt x="802" y="964"/>
                      <a:pt x="816" y="879"/>
                    </a:cubicBezTo>
                    <a:cubicBezTo>
                      <a:pt x="812" y="669"/>
                      <a:pt x="847" y="541"/>
                      <a:pt x="792" y="375"/>
                    </a:cubicBezTo>
                    <a:cubicBezTo>
                      <a:pt x="784" y="321"/>
                      <a:pt x="783" y="293"/>
                      <a:pt x="760" y="239"/>
                    </a:cubicBezTo>
                    <a:cubicBezTo>
                      <a:pt x="698" y="95"/>
                      <a:pt x="433" y="65"/>
                      <a:pt x="304" y="47"/>
                    </a:cubicBezTo>
                    <a:cubicBezTo>
                      <a:pt x="263" y="27"/>
                      <a:pt x="221" y="16"/>
                      <a:pt x="176" y="7"/>
                    </a:cubicBezTo>
                    <a:cubicBezTo>
                      <a:pt x="133" y="11"/>
                      <a:pt x="95" y="0"/>
                      <a:pt x="64" y="31"/>
                    </a:cubicBezTo>
                    <a:cubicBezTo>
                      <a:pt x="57" y="38"/>
                      <a:pt x="52" y="46"/>
                      <a:pt x="48" y="55"/>
                    </a:cubicBezTo>
                    <a:cubicBezTo>
                      <a:pt x="44" y="63"/>
                      <a:pt x="48" y="79"/>
                      <a:pt x="40" y="79"/>
                    </a:cubicBezTo>
                    <a:cubicBezTo>
                      <a:pt x="32" y="79"/>
                      <a:pt x="35" y="63"/>
                      <a:pt x="32" y="55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2" name="Line 8"/>
              <p:cNvSpPr>
                <a:spLocks noChangeShapeType="1"/>
              </p:cNvSpPr>
              <p:nvPr/>
            </p:nvSpPr>
            <p:spPr bwMode="auto">
              <a:xfrm flipV="1">
                <a:off x="6659563" y="4697413"/>
                <a:ext cx="381000" cy="3810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3" name="Line 9"/>
              <p:cNvSpPr>
                <a:spLocks noChangeShapeType="1"/>
              </p:cNvSpPr>
              <p:nvPr/>
            </p:nvSpPr>
            <p:spPr bwMode="auto">
              <a:xfrm flipH="1" flipV="1">
                <a:off x="6629400" y="4773613"/>
                <a:ext cx="76200" cy="533400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4" name="Line 10"/>
              <p:cNvSpPr>
                <a:spLocks noChangeShapeType="1"/>
              </p:cNvSpPr>
              <p:nvPr/>
            </p:nvSpPr>
            <p:spPr bwMode="auto">
              <a:xfrm>
                <a:off x="7543800" y="3935413"/>
                <a:ext cx="0" cy="609600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5" name="Rectangle 11"/>
              <p:cNvSpPr>
                <a:spLocks noChangeArrowheads="1"/>
              </p:cNvSpPr>
              <p:nvPr/>
            </p:nvSpPr>
            <p:spPr bwMode="auto">
              <a:xfrm>
                <a:off x="5867400" y="4902200"/>
                <a:ext cx="820738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0" i="1"/>
                  <a:t>I</a:t>
                </a:r>
                <a:r>
                  <a:rPr kumimoji="1" lang="en-US" altLang="zh-CN" sz="2800" b="0" i="1" baseline="-25000"/>
                  <a:t>1</a:t>
                </a:r>
                <a:r>
                  <a:rPr kumimoji="1" lang="en-US" altLang="zh-CN" sz="2800" b="0" i="1"/>
                  <a:t>d</a:t>
                </a:r>
                <a:r>
                  <a:rPr kumimoji="1" lang="en-US" altLang="zh-CN" sz="2800" i="1"/>
                  <a:t>l</a:t>
                </a:r>
                <a:r>
                  <a:rPr kumimoji="1" lang="en-US" altLang="zh-CN" sz="2800" i="1" baseline="-25000"/>
                  <a:t>1</a:t>
                </a:r>
              </a:p>
            </p:txBody>
          </p:sp>
          <p:sp>
            <p:nvSpPr>
              <p:cNvPr id="5156" name="Line 12"/>
              <p:cNvSpPr>
                <a:spLocks noChangeShapeType="1"/>
              </p:cNvSpPr>
              <p:nvPr/>
            </p:nvSpPr>
            <p:spPr bwMode="auto">
              <a:xfrm flipV="1">
                <a:off x="6659563" y="4192588"/>
                <a:ext cx="914400" cy="914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7" name="Rectangle 13"/>
              <p:cNvSpPr>
                <a:spLocks noChangeArrowheads="1"/>
              </p:cNvSpPr>
              <p:nvPr/>
            </p:nvSpPr>
            <p:spPr bwMode="auto">
              <a:xfrm>
                <a:off x="7696200" y="3759200"/>
                <a:ext cx="820738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0" i="1"/>
                  <a:t>I</a:t>
                </a:r>
                <a:r>
                  <a:rPr kumimoji="1" lang="en-US" altLang="zh-CN" sz="2800" b="0" i="1" baseline="-25000"/>
                  <a:t>2</a:t>
                </a:r>
                <a:r>
                  <a:rPr kumimoji="1" lang="en-US" altLang="zh-CN" sz="2800" b="0" i="1"/>
                  <a:t>d</a:t>
                </a:r>
                <a:r>
                  <a:rPr kumimoji="1" lang="en-US" altLang="zh-CN" sz="2800" i="1"/>
                  <a:t>l</a:t>
                </a:r>
                <a:r>
                  <a:rPr kumimoji="1" lang="en-US" altLang="zh-CN" sz="2800" i="1" baseline="-25000"/>
                  <a:t>2</a:t>
                </a:r>
              </a:p>
            </p:txBody>
          </p:sp>
          <p:sp>
            <p:nvSpPr>
              <p:cNvPr id="5158" name="Rectangle 14"/>
              <p:cNvSpPr>
                <a:spLocks noChangeArrowheads="1"/>
              </p:cNvSpPr>
              <p:nvPr/>
            </p:nvSpPr>
            <p:spPr bwMode="auto">
              <a:xfrm>
                <a:off x="7019925" y="4597400"/>
                <a:ext cx="563563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0" i="1"/>
                  <a:t>r</a:t>
                </a:r>
                <a:r>
                  <a:rPr kumimoji="1" lang="en-US" altLang="zh-CN" sz="2800" i="1" baseline="-25000"/>
                  <a:t>12</a:t>
                </a:r>
              </a:p>
            </p:txBody>
          </p:sp>
          <p:sp>
            <p:nvSpPr>
              <p:cNvPr id="5159" name="Rectangle 15"/>
              <p:cNvSpPr>
                <a:spLocks noChangeArrowheads="1"/>
              </p:cNvSpPr>
              <p:nvPr/>
            </p:nvSpPr>
            <p:spPr bwMode="auto">
              <a:xfrm>
                <a:off x="5791200" y="5816600"/>
                <a:ext cx="503238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0" i="1"/>
                  <a:t>L</a:t>
                </a:r>
                <a:r>
                  <a:rPr kumimoji="1" lang="en-US" altLang="zh-CN" sz="2800" i="1" baseline="-25000"/>
                  <a:t>1</a:t>
                </a:r>
              </a:p>
            </p:txBody>
          </p:sp>
          <p:sp>
            <p:nvSpPr>
              <p:cNvPr id="5160" name="Rectangle 16"/>
              <p:cNvSpPr>
                <a:spLocks noChangeArrowheads="1"/>
              </p:cNvSpPr>
              <p:nvPr/>
            </p:nvSpPr>
            <p:spPr bwMode="auto">
              <a:xfrm>
                <a:off x="8153400" y="5359400"/>
                <a:ext cx="503238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0" i="1"/>
                  <a:t>L</a:t>
                </a:r>
                <a:r>
                  <a:rPr kumimoji="1" lang="en-US" altLang="zh-CN" sz="2800" i="1" baseline="-25000"/>
                  <a:t>2</a:t>
                </a:r>
              </a:p>
            </p:txBody>
          </p:sp>
          <p:graphicFrame>
            <p:nvGraphicFramePr>
              <p:cNvPr id="5161" name="Object 17"/>
              <p:cNvGraphicFramePr>
                <a:graphicFrameLocks noChangeAspect="1"/>
              </p:cNvGraphicFramePr>
              <p:nvPr/>
            </p:nvGraphicFramePr>
            <p:xfrm>
              <a:off x="6732588" y="4114800"/>
              <a:ext cx="477837" cy="5095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68" name="公式" r:id="rId5" imgW="203024" imgH="215713" progId="Equation.3">
                      <p:embed/>
                    </p:oleObj>
                  </mc:Choice>
                  <mc:Fallback>
                    <p:oleObj name="公式" r:id="rId5" imgW="203024" imgH="215713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32588" y="4114800"/>
                            <a:ext cx="477837" cy="5095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FF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00000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147" name="Object 18"/>
            <p:cNvGraphicFramePr>
              <a:graphicFrameLocks noChangeAspect="1"/>
            </p:cNvGraphicFramePr>
            <p:nvPr/>
          </p:nvGraphicFramePr>
          <p:xfrm>
            <a:off x="287917" y="1106333"/>
            <a:ext cx="3805237" cy="1103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9" name="公式" r:id="rId7" imgW="1574800" imgH="457200" progId="Equation.3">
                    <p:embed/>
                  </p:oleObj>
                </mc:Choice>
                <mc:Fallback>
                  <p:oleObj name="公式" r:id="rId7" imgW="1574800" imgH="4572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917" y="1106333"/>
                          <a:ext cx="3805237" cy="11034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8" name="矩形 3"/>
            <p:cNvSpPr>
              <a:spLocks noChangeArrowheads="1"/>
            </p:cNvSpPr>
            <p:nvPr/>
          </p:nvSpPr>
          <p:spPr bwMode="auto">
            <a:xfrm>
              <a:off x="639123" y="2194610"/>
              <a:ext cx="3188693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40000"/>
                </a:lnSpc>
              </a:pPr>
              <a:r>
                <a:rPr lang="zh-CN" altLang="en-US">
                  <a:latin typeface="宋体" panose="02010600030101010101" pitchFamily="2" charset="-122"/>
                </a:rPr>
                <a:t>在</a:t>
              </a:r>
              <a:r>
                <a:rPr lang="en-US" altLang="zh-CN"/>
                <a:t>MKSA</a:t>
              </a:r>
              <a:r>
                <a:rPr lang="zh-CN" altLang="en-US">
                  <a:latin typeface="宋体" panose="02010600030101010101" pitchFamily="2" charset="-122"/>
                </a:rPr>
                <a:t>单位制中，比例常数</a:t>
              </a:r>
            </a:p>
          </p:txBody>
        </p:sp>
        <p:sp>
          <p:nvSpPr>
            <p:cNvPr id="5149" name="矩形 4"/>
            <p:cNvSpPr>
              <a:spLocks noChangeArrowheads="1"/>
            </p:cNvSpPr>
            <p:nvPr/>
          </p:nvSpPr>
          <p:spPr bwMode="auto">
            <a:xfrm>
              <a:off x="141443" y="711343"/>
              <a:ext cx="7621432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40000"/>
                </a:lnSpc>
              </a:pPr>
              <a:r>
                <a:rPr lang="zh-CN" altLang="en-US">
                  <a:latin typeface="宋体" panose="02010600030101010101" pitchFamily="2" charset="-122"/>
                </a:rPr>
                <a:t>真空中，两个稳恒的电流回路</a:t>
              </a:r>
              <a:r>
                <a:rPr lang="en-US" altLang="zh-CN" i="1"/>
                <a:t>L</a:t>
              </a:r>
              <a:r>
                <a:rPr lang="en-US" altLang="zh-CN" i="1" baseline="-25000"/>
                <a:t>1</a:t>
              </a:r>
              <a:r>
                <a:rPr lang="zh-CN" altLang="en-US">
                  <a:latin typeface="宋体" panose="02010600030101010101" pitchFamily="2" charset="-122"/>
                </a:rPr>
                <a:t>和</a:t>
              </a:r>
              <a:r>
                <a:rPr lang="en-US" altLang="zh-CN" i="1"/>
                <a:t>L</a:t>
              </a:r>
              <a:r>
                <a:rPr lang="en-US" altLang="zh-CN" i="1" baseline="-25000"/>
                <a:t>2</a:t>
              </a:r>
              <a:r>
                <a:rPr lang="en-US" altLang="zh-CN"/>
                <a:t> </a:t>
              </a:r>
              <a:r>
                <a:rPr lang="zh-CN" altLang="en-US"/>
                <a:t>，电流元</a:t>
              </a:r>
              <a:r>
                <a:rPr lang="en-US" altLang="zh-CN" i="1"/>
                <a:t>I</a:t>
              </a:r>
              <a:r>
                <a:rPr lang="en-US" altLang="zh-CN" i="1" baseline="-25000"/>
                <a:t>1</a:t>
              </a:r>
              <a:r>
                <a:rPr lang="en-US" altLang="zh-CN" i="1"/>
                <a:t>dl</a:t>
              </a:r>
              <a:r>
                <a:rPr lang="en-US" altLang="zh-CN" i="1" baseline="-25000"/>
                <a:t>1</a:t>
              </a:r>
              <a:r>
                <a:rPr lang="en-US" altLang="zh-CN"/>
                <a:t> </a:t>
              </a:r>
              <a:r>
                <a:rPr lang="zh-CN" altLang="en-US"/>
                <a:t>对</a:t>
              </a:r>
              <a:r>
                <a:rPr lang="en-US" altLang="zh-CN" i="1"/>
                <a:t>I</a:t>
              </a:r>
              <a:r>
                <a:rPr lang="en-US" altLang="zh-CN" i="1" baseline="-25000"/>
                <a:t>2</a:t>
              </a:r>
              <a:r>
                <a:rPr lang="en-US" altLang="zh-CN" i="1"/>
                <a:t>dl</a:t>
              </a:r>
              <a:r>
                <a:rPr lang="en-US" altLang="zh-CN" i="1" baseline="-25000"/>
                <a:t>2</a:t>
              </a:r>
              <a:r>
                <a:rPr lang="zh-CN" altLang="en-US"/>
                <a:t>的作用力为</a:t>
              </a:r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-199" y="3856038"/>
            <a:ext cx="8721924" cy="2603500"/>
            <a:chOff x="-336" y="3856776"/>
            <a:chExt cx="8722854" cy="2603500"/>
          </a:xfrm>
        </p:grpSpPr>
        <p:grpSp>
          <p:nvGrpSpPr>
            <p:cNvPr id="5127" name="组合 23"/>
            <p:cNvGrpSpPr>
              <a:grpSpLocks/>
            </p:cNvGrpSpPr>
            <p:nvPr/>
          </p:nvGrpSpPr>
          <p:grpSpPr bwMode="auto">
            <a:xfrm>
              <a:off x="6339681" y="3856776"/>
              <a:ext cx="2382837" cy="2603500"/>
              <a:chOff x="6592888" y="3794125"/>
              <a:chExt cx="2382837" cy="2603500"/>
            </a:xfrm>
          </p:grpSpPr>
          <p:sp>
            <p:nvSpPr>
              <p:cNvPr id="5130" name="Rectangle 3"/>
              <p:cNvSpPr>
                <a:spLocks noChangeArrowheads="1"/>
              </p:cNvSpPr>
              <p:nvPr/>
            </p:nvSpPr>
            <p:spPr bwMode="auto">
              <a:xfrm>
                <a:off x="8574088" y="3800475"/>
                <a:ext cx="401637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/>
                  <a:t>P</a:t>
                </a:r>
              </a:p>
            </p:txBody>
          </p:sp>
          <p:sp>
            <p:nvSpPr>
              <p:cNvPr id="5131" name="Oval 4"/>
              <p:cNvSpPr>
                <a:spLocks noChangeArrowheads="1"/>
              </p:cNvSpPr>
              <p:nvPr/>
            </p:nvSpPr>
            <p:spPr bwMode="auto">
              <a:xfrm>
                <a:off x="8229600" y="4114800"/>
                <a:ext cx="152400" cy="152400"/>
              </a:xfrm>
              <a:prstGeom prst="ellipse">
                <a:avLst/>
              </a:prstGeom>
              <a:solidFill>
                <a:srgbClr val="0000CC"/>
              </a:solidFill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5132" name="Rectangle 5"/>
              <p:cNvSpPr>
                <a:spLocks noChangeArrowheads="1"/>
              </p:cNvSpPr>
              <p:nvPr/>
            </p:nvSpPr>
            <p:spPr bwMode="auto">
              <a:xfrm>
                <a:off x="7118350" y="5327650"/>
                <a:ext cx="579438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0" i="1">
                    <a:solidFill>
                      <a:srgbClr val="FF0000"/>
                    </a:solidFill>
                  </a:rPr>
                  <a:t>Id</a:t>
                </a:r>
                <a:r>
                  <a:rPr kumimoji="1" lang="en-US" altLang="zh-CN" sz="2800" i="1">
                    <a:solidFill>
                      <a:srgbClr val="FF0000"/>
                    </a:solidFill>
                  </a:rPr>
                  <a:t>l</a:t>
                </a:r>
              </a:p>
            </p:txBody>
          </p:sp>
          <p:sp>
            <p:nvSpPr>
              <p:cNvPr id="5133" name="Line 7"/>
              <p:cNvSpPr>
                <a:spLocks noChangeShapeType="1"/>
              </p:cNvSpPr>
              <p:nvPr/>
            </p:nvSpPr>
            <p:spPr bwMode="auto">
              <a:xfrm flipV="1">
                <a:off x="7659688" y="5089525"/>
                <a:ext cx="228600" cy="533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4" name="Rectangle 8"/>
              <p:cNvSpPr>
                <a:spLocks noChangeArrowheads="1"/>
              </p:cNvSpPr>
              <p:nvPr/>
            </p:nvSpPr>
            <p:spPr bwMode="auto">
              <a:xfrm>
                <a:off x="8116888" y="4352925"/>
                <a:ext cx="322262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i="1"/>
                  <a:t>r</a:t>
                </a:r>
              </a:p>
            </p:txBody>
          </p:sp>
          <p:sp>
            <p:nvSpPr>
              <p:cNvPr id="5135" name="Line 9"/>
              <p:cNvSpPr>
                <a:spLocks noChangeShapeType="1"/>
              </p:cNvSpPr>
              <p:nvPr/>
            </p:nvSpPr>
            <p:spPr bwMode="auto">
              <a:xfrm>
                <a:off x="7050088" y="3794125"/>
                <a:ext cx="0" cy="1981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6" name="Line 10"/>
              <p:cNvSpPr>
                <a:spLocks noChangeShapeType="1"/>
              </p:cNvSpPr>
              <p:nvPr/>
            </p:nvSpPr>
            <p:spPr bwMode="auto">
              <a:xfrm>
                <a:off x="7050088" y="5775325"/>
                <a:ext cx="15240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7" name="Line 11"/>
              <p:cNvSpPr>
                <a:spLocks noChangeShapeType="1"/>
              </p:cNvSpPr>
              <p:nvPr/>
            </p:nvSpPr>
            <p:spPr bwMode="auto">
              <a:xfrm flipH="1">
                <a:off x="6592888" y="5775325"/>
                <a:ext cx="45720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8" name="Line 12"/>
              <p:cNvSpPr>
                <a:spLocks noChangeShapeType="1"/>
              </p:cNvSpPr>
              <p:nvPr/>
            </p:nvSpPr>
            <p:spPr bwMode="auto">
              <a:xfrm flipV="1">
                <a:off x="7050088" y="4175125"/>
                <a:ext cx="1219200" cy="1600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9" name="Rectangle 13"/>
              <p:cNvSpPr>
                <a:spLocks noChangeArrowheads="1"/>
              </p:cNvSpPr>
              <p:nvPr/>
            </p:nvSpPr>
            <p:spPr bwMode="auto">
              <a:xfrm>
                <a:off x="7431088" y="4379913"/>
                <a:ext cx="361950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i="1"/>
                  <a:t>x</a:t>
                </a:r>
              </a:p>
            </p:txBody>
          </p:sp>
          <p:sp>
            <p:nvSpPr>
              <p:cNvPr id="5140" name="Rectangle 14"/>
              <p:cNvSpPr>
                <a:spLocks noChangeArrowheads="1"/>
              </p:cNvSpPr>
              <p:nvPr/>
            </p:nvSpPr>
            <p:spPr bwMode="auto">
              <a:xfrm>
                <a:off x="6973888" y="5675313"/>
                <a:ext cx="361950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i="1"/>
                  <a:t>o</a:t>
                </a:r>
              </a:p>
            </p:txBody>
          </p:sp>
          <p:sp>
            <p:nvSpPr>
              <p:cNvPr id="5141" name="Line 15"/>
              <p:cNvSpPr>
                <a:spLocks noChangeShapeType="1"/>
              </p:cNvSpPr>
              <p:nvPr/>
            </p:nvSpPr>
            <p:spPr bwMode="auto">
              <a:xfrm flipV="1">
                <a:off x="7735888" y="4175125"/>
                <a:ext cx="533400" cy="1295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2" name="Freeform 16"/>
              <p:cNvSpPr>
                <a:spLocks/>
              </p:cNvSpPr>
              <p:nvPr/>
            </p:nvSpPr>
            <p:spPr bwMode="auto">
              <a:xfrm>
                <a:off x="6719888" y="4975225"/>
                <a:ext cx="1092200" cy="1422400"/>
              </a:xfrm>
              <a:custGeom>
                <a:avLst/>
                <a:gdLst>
                  <a:gd name="T0" fmla="*/ 2147483646 w 688"/>
                  <a:gd name="T1" fmla="*/ 2147483646 h 896"/>
                  <a:gd name="T2" fmla="*/ 2147483646 w 688"/>
                  <a:gd name="T3" fmla="*/ 2147483646 h 896"/>
                  <a:gd name="T4" fmla="*/ 2147483646 w 688"/>
                  <a:gd name="T5" fmla="*/ 2147483646 h 896"/>
                  <a:gd name="T6" fmla="*/ 2147483646 w 688"/>
                  <a:gd name="T7" fmla="*/ 2147483646 h 896"/>
                  <a:gd name="T8" fmla="*/ 2147483646 w 688"/>
                  <a:gd name="T9" fmla="*/ 2147483646 h 896"/>
                  <a:gd name="T10" fmla="*/ 2147483646 w 688"/>
                  <a:gd name="T11" fmla="*/ 2147483646 h 896"/>
                  <a:gd name="T12" fmla="*/ 2147483646 w 688"/>
                  <a:gd name="T13" fmla="*/ 2147483646 h 896"/>
                  <a:gd name="T14" fmla="*/ 2147483646 w 688"/>
                  <a:gd name="T15" fmla="*/ 2147483646 h 896"/>
                  <a:gd name="T16" fmla="*/ 2147483646 w 688"/>
                  <a:gd name="T17" fmla="*/ 2147483646 h 896"/>
                  <a:gd name="T18" fmla="*/ 2147483646 w 688"/>
                  <a:gd name="T19" fmla="*/ 2147483646 h 896"/>
                  <a:gd name="T20" fmla="*/ 2147483646 w 688"/>
                  <a:gd name="T21" fmla="*/ 2147483646 h 896"/>
                  <a:gd name="T22" fmla="*/ 2147483646 w 688"/>
                  <a:gd name="T23" fmla="*/ 2147483646 h 896"/>
                  <a:gd name="T24" fmla="*/ 2147483646 w 688"/>
                  <a:gd name="T25" fmla="*/ 2147483646 h 896"/>
                  <a:gd name="T26" fmla="*/ 2147483646 w 688"/>
                  <a:gd name="T27" fmla="*/ 2147483646 h 896"/>
                  <a:gd name="T28" fmla="*/ 2147483646 w 688"/>
                  <a:gd name="T29" fmla="*/ 2147483646 h 896"/>
                  <a:gd name="T30" fmla="*/ 2147483646 w 688"/>
                  <a:gd name="T31" fmla="*/ 2147483646 h 896"/>
                  <a:gd name="T32" fmla="*/ 2147483646 w 688"/>
                  <a:gd name="T33" fmla="*/ 2147483646 h 896"/>
                  <a:gd name="T34" fmla="*/ 2147483646 w 688"/>
                  <a:gd name="T35" fmla="*/ 2147483646 h 896"/>
                  <a:gd name="T36" fmla="*/ 2147483646 w 688"/>
                  <a:gd name="T37" fmla="*/ 2147483646 h 896"/>
                  <a:gd name="T38" fmla="*/ 2147483646 w 688"/>
                  <a:gd name="T39" fmla="*/ 2147483646 h 896"/>
                  <a:gd name="T40" fmla="*/ 2147483646 w 688"/>
                  <a:gd name="T41" fmla="*/ 2147483646 h 896"/>
                  <a:gd name="T42" fmla="*/ 2147483646 w 688"/>
                  <a:gd name="T43" fmla="*/ 2147483646 h 896"/>
                  <a:gd name="T44" fmla="*/ 2147483646 w 688"/>
                  <a:gd name="T45" fmla="*/ 2147483646 h 896"/>
                  <a:gd name="T46" fmla="*/ 2147483646 w 688"/>
                  <a:gd name="T47" fmla="*/ 2147483646 h 89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688"/>
                  <a:gd name="T73" fmla="*/ 0 h 896"/>
                  <a:gd name="T74" fmla="*/ 688 w 688"/>
                  <a:gd name="T75" fmla="*/ 896 h 89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688" h="896">
                    <a:moveTo>
                      <a:pt x="544" y="168"/>
                    </a:moveTo>
                    <a:cubicBezTo>
                      <a:pt x="520" y="136"/>
                      <a:pt x="440" y="48"/>
                      <a:pt x="400" y="24"/>
                    </a:cubicBezTo>
                    <a:cubicBezTo>
                      <a:pt x="360" y="0"/>
                      <a:pt x="344" y="24"/>
                      <a:pt x="304" y="24"/>
                    </a:cubicBezTo>
                    <a:cubicBezTo>
                      <a:pt x="264" y="24"/>
                      <a:pt x="192" y="8"/>
                      <a:pt x="160" y="24"/>
                    </a:cubicBezTo>
                    <a:cubicBezTo>
                      <a:pt x="128" y="40"/>
                      <a:pt x="136" y="88"/>
                      <a:pt x="112" y="120"/>
                    </a:cubicBezTo>
                    <a:cubicBezTo>
                      <a:pt x="88" y="152"/>
                      <a:pt x="32" y="168"/>
                      <a:pt x="16" y="216"/>
                    </a:cubicBezTo>
                    <a:cubicBezTo>
                      <a:pt x="0" y="264"/>
                      <a:pt x="16" y="344"/>
                      <a:pt x="16" y="408"/>
                    </a:cubicBezTo>
                    <a:cubicBezTo>
                      <a:pt x="16" y="472"/>
                      <a:pt x="8" y="536"/>
                      <a:pt x="16" y="600"/>
                    </a:cubicBezTo>
                    <a:cubicBezTo>
                      <a:pt x="24" y="664"/>
                      <a:pt x="40" y="752"/>
                      <a:pt x="64" y="792"/>
                    </a:cubicBezTo>
                    <a:cubicBezTo>
                      <a:pt x="88" y="832"/>
                      <a:pt x="128" y="824"/>
                      <a:pt x="160" y="840"/>
                    </a:cubicBezTo>
                    <a:cubicBezTo>
                      <a:pt x="192" y="856"/>
                      <a:pt x="216" y="880"/>
                      <a:pt x="256" y="888"/>
                    </a:cubicBezTo>
                    <a:cubicBezTo>
                      <a:pt x="296" y="896"/>
                      <a:pt x="368" y="896"/>
                      <a:pt x="400" y="888"/>
                    </a:cubicBezTo>
                    <a:cubicBezTo>
                      <a:pt x="432" y="880"/>
                      <a:pt x="424" y="848"/>
                      <a:pt x="448" y="840"/>
                    </a:cubicBezTo>
                    <a:cubicBezTo>
                      <a:pt x="472" y="832"/>
                      <a:pt x="520" y="856"/>
                      <a:pt x="544" y="840"/>
                    </a:cubicBezTo>
                    <a:cubicBezTo>
                      <a:pt x="568" y="824"/>
                      <a:pt x="576" y="768"/>
                      <a:pt x="592" y="744"/>
                    </a:cubicBezTo>
                    <a:cubicBezTo>
                      <a:pt x="608" y="720"/>
                      <a:pt x="624" y="720"/>
                      <a:pt x="640" y="696"/>
                    </a:cubicBezTo>
                    <a:cubicBezTo>
                      <a:pt x="656" y="672"/>
                      <a:pt x="688" y="632"/>
                      <a:pt x="688" y="600"/>
                    </a:cubicBezTo>
                    <a:cubicBezTo>
                      <a:pt x="688" y="568"/>
                      <a:pt x="648" y="528"/>
                      <a:pt x="640" y="504"/>
                    </a:cubicBezTo>
                    <a:cubicBezTo>
                      <a:pt x="632" y="480"/>
                      <a:pt x="640" y="472"/>
                      <a:pt x="640" y="456"/>
                    </a:cubicBezTo>
                    <a:cubicBezTo>
                      <a:pt x="640" y="440"/>
                      <a:pt x="648" y="432"/>
                      <a:pt x="640" y="408"/>
                    </a:cubicBezTo>
                    <a:cubicBezTo>
                      <a:pt x="632" y="384"/>
                      <a:pt x="600" y="336"/>
                      <a:pt x="592" y="312"/>
                    </a:cubicBezTo>
                    <a:cubicBezTo>
                      <a:pt x="584" y="288"/>
                      <a:pt x="600" y="280"/>
                      <a:pt x="592" y="264"/>
                    </a:cubicBezTo>
                    <a:cubicBezTo>
                      <a:pt x="584" y="248"/>
                      <a:pt x="552" y="232"/>
                      <a:pt x="544" y="216"/>
                    </a:cubicBezTo>
                    <a:cubicBezTo>
                      <a:pt x="536" y="200"/>
                      <a:pt x="568" y="200"/>
                      <a:pt x="544" y="168"/>
                    </a:cubicBezTo>
                    <a:close/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3" name="Line 17"/>
              <p:cNvSpPr>
                <a:spLocks noChangeShapeType="1"/>
              </p:cNvSpPr>
              <p:nvPr/>
            </p:nvSpPr>
            <p:spPr bwMode="auto">
              <a:xfrm flipH="1" flipV="1">
                <a:off x="7620000" y="5334000"/>
                <a:ext cx="152400" cy="3810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144" name="Object 18"/>
              <p:cNvGraphicFramePr>
                <a:graphicFrameLocks noChangeAspect="1"/>
              </p:cNvGraphicFramePr>
              <p:nvPr/>
            </p:nvGraphicFramePr>
            <p:xfrm>
              <a:off x="7924800" y="5181600"/>
              <a:ext cx="385763" cy="504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70" name="公式" r:id="rId9" imgW="164885" imgH="215619" progId="Equation.3">
                      <p:embed/>
                    </p:oleObj>
                  </mc:Choice>
                  <mc:Fallback>
                    <p:oleObj name="公式" r:id="rId9" imgW="164885" imgH="215619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24800" y="5181600"/>
                            <a:ext cx="385763" cy="5048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FF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00000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128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8495746"/>
                </p:ext>
              </p:extLst>
            </p:nvPr>
          </p:nvGraphicFramePr>
          <p:xfrm>
            <a:off x="1331912" y="4262382"/>
            <a:ext cx="3651250" cy="1169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1" name="公式" r:id="rId11" imgW="1307880" imgH="419040" progId="Equation.3">
                    <p:embed/>
                  </p:oleObj>
                </mc:Choice>
                <mc:Fallback>
                  <p:oleObj name="公式" r:id="rId11" imgW="1307880" imgH="41904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912" y="4262382"/>
                          <a:ext cx="3651250" cy="11699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矩形 5"/>
            <p:cNvSpPr/>
            <p:nvPr/>
          </p:nvSpPr>
          <p:spPr>
            <a:xfrm>
              <a:off x="-336" y="3902532"/>
              <a:ext cx="6291934" cy="4810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hangingPunct="1">
                <a:lnSpc>
                  <a:spcPct val="140000"/>
                </a:lnSpc>
                <a:defRPr/>
              </a:pPr>
              <a:r>
                <a:rPr lang="zh-CN" altLang="en-US" kern="0" dirty="0">
                  <a:latin typeface="宋体" panose="02010600030101010101" pitchFamily="2" charset="-122"/>
                </a:rPr>
                <a:t>   回路</a:t>
              </a:r>
              <a:r>
                <a:rPr lang="en-US" altLang="zh-CN" i="1" kern="0" dirty="0"/>
                <a:t>L</a:t>
              </a:r>
              <a:r>
                <a:rPr lang="zh-CN" altLang="en-US" kern="0" dirty="0"/>
                <a:t>的全部电流元在</a:t>
              </a:r>
              <a:r>
                <a:rPr lang="en-US" altLang="zh-CN" kern="0" dirty="0"/>
                <a:t>P</a:t>
              </a:r>
              <a:r>
                <a:rPr lang="zh-CN" altLang="en-US" kern="0" dirty="0"/>
                <a:t>点产生的总磁感应强度为</a:t>
              </a:r>
            </a:p>
          </p:txBody>
        </p:sp>
      </p:grp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990600" y="3316006"/>
            <a:ext cx="34782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rgbClr val="0000CC"/>
                </a:solidFill>
              </a:rPr>
              <a:t>毕奥</a:t>
            </a:r>
            <a:r>
              <a:rPr lang="en-US" altLang="zh-CN" sz="3200" dirty="0">
                <a:solidFill>
                  <a:srgbClr val="0000CC"/>
                </a:solidFill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萨伐尔定</a:t>
            </a:r>
            <a:r>
              <a:rPr lang="zh-CN" altLang="en-US" sz="3200" dirty="0">
                <a:solidFill>
                  <a:srgbClr val="0000CC"/>
                </a:solidFill>
                <a:latin typeface="宋体" panose="02010600030101010101" pitchFamily="2" charset="-122"/>
              </a:rPr>
              <a:t>律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F9B93A-CFA9-4711-94E8-F642CD746740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838200"/>
            <a:ext cx="8839200" cy="579120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 </a:t>
            </a:r>
            <a:r>
              <a:rPr lang="en-US" altLang="zh-CN" sz="2800" smtClean="0">
                <a:solidFill>
                  <a:srgbClr val="792B25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800" smtClean="0">
                <a:solidFill>
                  <a:srgbClr val="792B25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smtClean="0">
                <a:solidFill>
                  <a:srgbClr val="792B25"/>
                </a:solidFill>
                <a:latin typeface="宋体" panose="02010600030101010101" pitchFamily="2" charset="-122"/>
              </a:rPr>
              <a:t>]</a:t>
            </a:r>
            <a:r>
              <a:rPr lang="zh-CN" altLang="en-US" sz="2800" smtClean="0">
                <a:latin typeface="宋体" panose="02010600030101010101" pitchFamily="2" charset="-122"/>
              </a:rPr>
              <a:t>无限长的直导线截面半径为</a:t>
            </a:r>
            <a:r>
              <a:rPr lang="en-US" altLang="zh-CN" sz="2800" b="0" i="1" smtClean="0"/>
              <a:t>a</a:t>
            </a:r>
            <a:r>
              <a:rPr lang="en-US" altLang="zh-CN" sz="2800" i="1" smtClean="0"/>
              <a:t> </a:t>
            </a:r>
            <a:r>
              <a:rPr lang="zh-CN" altLang="en-US" sz="2800" smtClean="0">
                <a:latin typeface="宋体" panose="02010600030101010101" pitchFamily="2" charset="-122"/>
              </a:rPr>
              <a:t>，电流强度</a:t>
            </a:r>
            <a:r>
              <a:rPr lang="en-US" altLang="zh-CN" sz="2800" b="0" i="1" smtClean="0"/>
              <a:t>I</a:t>
            </a:r>
            <a:r>
              <a:rPr lang="zh-CN" altLang="en-US" sz="2800" smtClean="0">
                <a:latin typeface="宋体" panose="02010600030101010101" pitchFamily="2" charset="-122"/>
              </a:rPr>
              <a:t>均匀分布于截面，求导线内外的</a:t>
            </a:r>
            <a:r>
              <a:rPr lang="en-US" altLang="zh-CN" sz="2800" i="1" smtClean="0"/>
              <a:t>B</a:t>
            </a:r>
            <a:r>
              <a:rPr lang="en-US" altLang="zh-CN" sz="2800" smtClean="0"/>
              <a:t> </a:t>
            </a:r>
            <a:r>
              <a:rPr lang="en-US" altLang="zh-CN" sz="2800" smtClean="0">
                <a:latin typeface="宋体" panose="02010600030101010101" pitchFamily="2" charset="-122"/>
              </a:rPr>
              <a:t>. 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 </a:t>
            </a:r>
            <a:r>
              <a:rPr lang="zh-CN" altLang="en-US" sz="2800" smtClean="0">
                <a:latin typeface="宋体" panose="02010600030101010101" pitchFamily="2" charset="-122"/>
              </a:rPr>
              <a:t>电流密度分布为：</a:t>
            </a:r>
          </a:p>
          <a:p>
            <a:pPr marL="0" indent="0" algn="just" eaLnBrk="1" hangingPunct="1"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                    （</a:t>
            </a:r>
            <a:r>
              <a:rPr lang="en-US" altLang="zh-CN" sz="2800" i="1" smtClean="0"/>
              <a:t>r </a:t>
            </a:r>
            <a:r>
              <a:rPr lang="en-US" altLang="zh-CN" sz="2800" smtClean="0">
                <a:latin typeface="宋体" panose="02010600030101010101" pitchFamily="2" charset="-122"/>
              </a:rPr>
              <a:t>≤</a:t>
            </a:r>
            <a:r>
              <a:rPr lang="en-US" altLang="zh-CN" sz="2800" i="1" smtClean="0"/>
              <a:t>a </a:t>
            </a:r>
            <a:r>
              <a:rPr lang="zh-CN" altLang="en-US" sz="2800" smtClean="0">
                <a:latin typeface="宋体" panose="02010600030101010101" pitchFamily="2" charset="-122"/>
              </a:rPr>
              <a:t>）</a:t>
            </a:r>
            <a:endParaRPr lang="zh-CN" altLang="en-US" sz="2800" smtClean="0">
              <a:latin typeface="Dutch766 BT"/>
            </a:endParaRPr>
          </a:p>
          <a:p>
            <a:pPr marL="0" indent="0" algn="just" eaLnBrk="1" hangingPunct="1">
              <a:buFontTx/>
              <a:buNone/>
            </a:pPr>
            <a:r>
              <a:rPr lang="zh-CN" altLang="en-US" sz="2800" i="1" smtClean="0"/>
              <a:t>                   </a:t>
            </a:r>
          </a:p>
          <a:p>
            <a:pPr marL="0" indent="0" algn="just" eaLnBrk="1" hangingPunct="1">
              <a:buFontTx/>
              <a:buNone/>
            </a:pPr>
            <a:r>
              <a:rPr lang="zh-CN" altLang="en-US" sz="2800" i="1" smtClean="0"/>
              <a:t>                </a:t>
            </a:r>
            <a:r>
              <a:rPr lang="en-US" altLang="zh-CN" sz="2800" i="1" smtClean="0"/>
              <a:t>J = </a:t>
            </a:r>
            <a:r>
              <a:rPr lang="en-US" altLang="zh-CN" sz="2800" smtClean="0"/>
              <a:t>0                  ( </a:t>
            </a:r>
            <a:r>
              <a:rPr lang="en-US" altLang="zh-CN" sz="2800" i="1" smtClean="0"/>
              <a:t>r </a:t>
            </a:r>
            <a:r>
              <a:rPr lang="en-US" altLang="zh-CN" sz="2800" smtClean="0"/>
              <a:t>&gt; </a:t>
            </a:r>
            <a:r>
              <a:rPr lang="en-US" altLang="zh-CN" sz="2800" i="1" smtClean="0"/>
              <a:t>a </a:t>
            </a:r>
            <a:r>
              <a:rPr lang="en-US" altLang="zh-CN" sz="2800" smtClean="0"/>
              <a:t>)  </a:t>
            </a:r>
            <a:endParaRPr lang="en-US" altLang="zh-CN" sz="28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40000"/>
              </a:lnSpc>
              <a:buFontTx/>
              <a:buNone/>
            </a:pPr>
            <a:endParaRPr lang="en-US" altLang="zh-CN" sz="2800" smtClean="0"/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6705600" y="4038600"/>
            <a:ext cx="1371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6705600" y="5638800"/>
            <a:ext cx="1371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6705600" y="4419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8077200" y="43434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7391400" y="3505200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 flipV="1">
            <a:off x="7010400" y="4800600"/>
            <a:ext cx="0" cy="457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flipV="1">
            <a:off x="7772400" y="4800600"/>
            <a:ext cx="0" cy="457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7467600" y="3405188"/>
            <a:ext cx="322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/>
              <a:t>z</a:t>
            </a:r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7391400" y="4267200"/>
            <a:ext cx="45720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7620000" y="39671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/>
              <a:t>a</a:t>
            </a:r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6858000" y="52578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solidFill>
                  <a:srgbClr val="0000CC"/>
                </a:solidFill>
              </a:rPr>
              <a:t>J</a:t>
            </a:r>
          </a:p>
        </p:txBody>
      </p:sp>
      <p:graphicFrame>
        <p:nvGraphicFramePr>
          <p:cNvPr id="41999" name="Object 15"/>
          <p:cNvGraphicFramePr>
            <a:graphicFrameLocks noChangeAspect="1"/>
          </p:cNvGraphicFramePr>
          <p:nvPr/>
        </p:nvGraphicFramePr>
        <p:xfrm>
          <a:off x="1143000" y="2819400"/>
          <a:ext cx="17526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5" name="公式" r:id="rId3" imgW="672808" imgH="393529" progId="Equation.3">
                  <p:embed/>
                </p:oleObj>
              </mc:Choice>
              <mc:Fallback>
                <p:oleObj name="公式" r:id="rId3" imgW="672808" imgH="39352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19400"/>
                        <a:ext cx="1752600" cy="10255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479611-DBF6-4CEE-BE17-080CCF63DE03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04800" y="914400"/>
            <a:ext cx="8534400" cy="5105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　　在导线外部</a:t>
            </a:r>
            <a:endParaRPr lang="zh-CN" altLang="en-US" sz="280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zh-CN" altLang="en-US" sz="280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zh-CN" altLang="en-US" sz="2800" smtClean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                        </a:t>
            </a:r>
            <a:r>
              <a:rPr lang="en-US" altLang="zh-CN" sz="2800" smtClean="0">
                <a:latin typeface="宋体" panose="02010600030101010101" pitchFamily="2" charset="-122"/>
              </a:rPr>
              <a:t>(</a:t>
            </a:r>
            <a:r>
              <a:rPr lang="en-US" altLang="zh-CN" sz="2800" i="1" smtClean="0"/>
              <a:t>r</a:t>
            </a:r>
            <a:r>
              <a:rPr lang="en-US" altLang="zh-CN" sz="2800" smtClean="0">
                <a:latin typeface="宋体" panose="02010600030101010101" pitchFamily="2" charset="-122"/>
              </a:rPr>
              <a:t> </a:t>
            </a:r>
            <a:r>
              <a:rPr lang="en-US" altLang="zh-CN" sz="2800" smtClean="0"/>
              <a:t>&gt; </a:t>
            </a:r>
            <a:r>
              <a:rPr lang="en-US" altLang="zh-CN" sz="2800" i="1" smtClean="0"/>
              <a:t>a </a:t>
            </a:r>
            <a:r>
              <a:rPr lang="en-US" altLang="zh-CN" sz="2800" smtClean="0">
                <a:latin typeface="宋体" panose="02010600030101010101" pitchFamily="2" charset="-122"/>
              </a:rPr>
              <a:t>)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CN" sz="2800" smtClean="0">
              <a:latin typeface="宋体" panose="02010600030101010101" pitchFamily="2" charset="-122"/>
            </a:endParaRP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371600" y="1371600"/>
          <a:ext cx="23622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7" name="公式" r:id="rId3" imgW="761669" imgH="228501" progId="Equation.3">
                  <p:embed/>
                </p:oleObj>
              </mc:Choice>
              <mc:Fallback>
                <p:oleObj name="公式" r:id="rId3" imgW="761669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371600"/>
                        <a:ext cx="23622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1371600" y="2133600"/>
          <a:ext cx="22098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8" name="公式" r:id="rId5" imgW="698197" imgH="393529" progId="Equation.3">
                  <p:embed/>
                </p:oleObj>
              </mc:Choice>
              <mc:Fallback>
                <p:oleObj name="公式" r:id="rId5" imgW="698197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33600"/>
                        <a:ext cx="22098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Oval 8"/>
          <p:cNvSpPr>
            <a:spLocks noChangeArrowheads="1"/>
          </p:cNvSpPr>
          <p:nvPr/>
        </p:nvSpPr>
        <p:spPr bwMode="auto">
          <a:xfrm>
            <a:off x="6634163" y="785813"/>
            <a:ext cx="1676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3799" name="Oval 9"/>
          <p:cNvSpPr>
            <a:spLocks noChangeArrowheads="1"/>
          </p:cNvSpPr>
          <p:nvPr/>
        </p:nvSpPr>
        <p:spPr bwMode="auto">
          <a:xfrm>
            <a:off x="6634163" y="2690813"/>
            <a:ext cx="1676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3800" name="Line 10"/>
          <p:cNvSpPr>
            <a:spLocks noChangeShapeType="1"/>
          </p:cNvSpPr>
          <p:nvPr/>
        </p:nvSpPr>
        <p:spPr bwMode="auto">
          <a:xfrm>
            <a:off x="6634163" y="1090613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1" name="Line 11"/>
          <p:cNvSpPr>
            <a:spLocks noChangeShapeType="1"/>
          </p:cNvSpPr>
          <p:nvPr/>
        </p:nvSpPr>
        <p:spPr bwMode="auto">
          <a:xfrm>
            <a:off x="8310563" y="1090613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2" name="Line 12"/>
          <p:cNvSpPr>
            <a:spLocks noChangeShapeType="1"/>
          </p:cNvSpPr>
          <p:nvPr/>
        </p:nvSpPr>
        <p:spPr bwMode="auto">
          <a:xfrm>
            <a:off x="7472363" y="252413"/>
            <a:ext cx="0" cy="266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3" name="Rectangle 16"/>
          <p:cNvSpPr>
            <a:spLocks noChangeArrowheads="1"/>
          </p:cNvSpPr>
          <p:nvPr/>
        </p:nvSpPr>
        <p:spPr bwMode="auto">
          <a:xfrm>
            <a:off x="8234363" y="1600200"/>
            <a:ext cx="420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3804" name="Oval 17"/>
          <p:cNvSpPr>
            <a:spLocks noChangeArrowheads="1"/>
          </p:cNvSpPr>
          <p:nvPr/>
        </p:nvSpPr>
        <p:spPr bwMode="auto">
          <a:xfrm>
            <a:off x="6329363" y="1471613"/>
            <a:ext cx="2362200" cy="990600"/>
          </a:xfrm>
          <a:prstGeom prst="ellips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3805" name="Line 18"/>
          <p:cNvSpPr>
            <a:spLocks noChangeShapeType="1"/>
          </p:cNvSpPr>
          <p:nvPr/>
        </p:nvSpPr>
        <p:spPr bwMode="auto">
          <a:xfrm>
            <a:off x="7472363" y="1852613"/>
            <a:ext cx="381000" cy="609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6" name="Line 19"/>
          <p:cNvSpPr>
            <a:spLocks noChangeShapeType="1"/>
          </p:cNvSpPr>
          <p:nvPr/>
        </p:nvSpPr>
        <p:spPr bwMode="auto">
          <a:xfrm flipV="1">
            <a:off x="7853363" y="2309813"/>
            <a:ext cx="6096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7" name="Line 20"/>
          <p:cNvSpPr>
            <a:spLocks noChangeShapeType="1"/>
          </p:cNvSpPr>
          <p:nvPr/>
        </p:nvSpPr>
        <p:spPr bwMode="auto">
          <a:xfrm flipV="1">
            <a:off x="7091363" y="633413"/>
            <a:ext cx="0" cy="609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8" name="Line 21"/>
          <p:cNvSpPr>
            <a:spLocks noChangeShapeType="1"/>
          </p:cNvSpPr>
          <p:nvPr/>
        </p:nvSpPr>
        <p:spPr bwMode="auto">
          <a:xfrm flipV="1">
            <a:off x="7777163" y="633413"/>
            <a:ext cx="0" cy="609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9" name="Rectangle 22"/>
          <p:cNvSpPr>
            <a:spLocks noChangeArrowheads="1"/>
          </p:cNvSpPr>
          <p:nvPr/>
        </p:nvSpPr>
        <p:spPr bwMode="auto">
          <a:xfrm>
            <a:off x="7091363" y="76200"/>
            <a:ext cx="322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/>
              <a:t>z</a:t>
            </a:r>
          </a:p>
        </p:txBody>
      </p:sp>
      <p:sp>
        <p:nvSpPr>
          <p:cNvPr id="33810" name="Rectangle 23"/>
          <p:cNvSpPr>
            <a:spLocks noChangeArrowheads="1"/>
          </p:cNvSpPr>
          <p:nvPr/>
        </p:nvSpPr>
        <p:spPr bwMode="auto">
          <a:xfrm>
            <a:off x="7853363" y="328613"/>
            <a:ext cx="45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solidFill>
                  <a:srgbClr val="0000CC"/>
                </a:solidFill>
              </a:rPr>
              <a:t>J</a:t>
            </a:r>
          </a:p>
        </p:txBody>
      </p:sp>
      <p:sp>
        <p:nvSpPr>
          <p:cNvPr id="33811" name="Rectangle 24"/>
          <p:cNvSpPr>
            <a:spLocks noChangeArrowheads="1"/>
          </p:cNvSpPr>
          <p:nvPr/>
        </p:nvSpPr>
        <p:spPr bwMode="auto">
          <a:xfrm>
            <a:off x="7700963" y="1524000"/>
            <a:ext cx="322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/>
              <a:t>r</a:t>
            </a:r>
          </a:p>
        </p:txBody>
      </p:sp>
      <p:graphicFrame>
        <p:nvGraphicFramePr>
          <p:cNvPr id="33812" name="Object 26"/>
          <p:cNvGraphicFramePr>
            <a:graphicFrameLocks noChangeAspect="1"/>
          </p:cNvGraphicFramePr>
          <p:nvPr/>
        </p:nvGraphicFramePr>
        <p:xfrm>
          <a:off x="8539163" y="2157413"/>
          <a:ext cx="452437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9" name="公式" r:id="rId7" imgW="164957" imgH="241091" progId="Equation.3">
                  <p:embed/>
                </p:oleObj>
              </mc:Choice>
              <mc:Fallback>
                <p:oleObj name="公式" r:id="rId7" imgW="164957" imgH="241091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9163" y="2157413"/>
                        <a:ext cx="452437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81000" y="3581400"/>
            <a:ext cx="76962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这结果表示，导线外部的磁场相当于全部电流集中于</a:t>
            </a:r>
            <a:r>
              <a:rPr lang="en-US" altLang="zh-CN" sz="2400" i="1">
                <a:latin typeface="Arial" panose="020B0604020202020204" pitchFamily="34" charset="0"/>
              </a:rPr>
              <a:t>z</a:t>
            </a:r>
            <a:r>
              <a:rPr lang="zh-CN" altLang="en-US" sz="2400">
                <a:latin typeface="宋体" panose="02010600030101010101" pitchFamily="2" charset="-122"/>
              </a:rPr>
              <a:t>轴的细电流线所产生</a:t>
            </a:r>
            <a:r>
              <a:rPr lang="en-US" altLang="zh-CN" sz="2400">
                <a:latin typeface="宋体" panose="02010600030101010101" pitchFamily="2" charset="-122"/>
              </a:rPr>
              <a:t>.</a:t>
            </a:r>
            <a:endParaRPr lang="en-US" altLang="zh-CN" sz="2400">
              <a:latin typeface="Dutch766 BT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6600"/>
                </a:solidFill>
                <a:latin typeface="Arial" panose="020B0604020202020204" pitchFamily="34" charset="0"/>
              </a:rPr>
              <a:t>(</a:t>
            </a:r>
            <a:r>
              <a:rPr lang="zh-CN" altLang="en-US" sz="2400">
                <a:solidFill>
                  <a:srgbClr val="006600"/>
                </a:solidFill>
                <a:latin typeface="Arial" panose="020B0604020202020204" pitchFamily="34" charset="0"/>
              </a:rPr>
              <a:t>比较：电荷球对称分布时，球外的电场；电荷轴对称分布时，外部的电场</a:t>
            </a:r>
            <a:r>
              <a:rPr lang="en-US" altLang="zh-CN" sz="2400">
                <a:solidFill>
                  <a:srgbClr val="006600"/>
                </a:solidFill>
                <a:latin typeface="Arial" panose="020B0604020202020204" pitchFamily="34" charset="0"/>
              </a:rPr>
              <a:t>)</a:t>
            </a:r>
            <a:r>
              <a:rPr lang="en-US" altLang="zh-CN" sz="2400">
                <a:latin typeface="Arial" panose="020B0604020202020204" pitchFamily="34" charset="0"/>
              </a:rPr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982104-42CA-4BE1-BE7A-B24262BE64C4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1143000"/>
            <a:ext cx="8610600" cy="5105400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在导线内，取</a:t>
            </a:r>
            <a:r>
              <a:rPr lang="en-US" altLang="zh-CN" sz="2800" i="1" smtClean="0"/>
              <a:t>r &lt; a</a:t>
            </a:r>
            <a:r>
              <a:rPr lang="en-US" altLang="zh-CN" sz="2800" smtClean="0"/>
              <a:t>  </a:t>
            </a:r>
            <a:r>
              <a:rPr lang="zh-CN" altLang="en-US" sz="2800" smtClean="0"/>
              <a:t>的圆周，</a:t>
            </a:r>
          </a:p>
          <a:p>
            <a:pPr marL="0" indent="0" algn="just" eaLnBrk="1" hangingPunct="1">
              <a:buFontTx/>
              <a:buNone/>
            </a:pPr>
            <a:endParaRPr lang="zh-CN" altLang="en-US" sz="2800" smtClean="0"/>
          </a:p>
          <a:p>
            <a:pPr marL="0" indent="0" algn="just" eaLnBrk="1" hangingPunct="1">
              <a:buFontTx/>
              <a:buNone/>
            </a:pPr>
            <a:endParaRPr lang="zh-CN" altLang="en-US" sz="2800" smtClean="0"/>
          </a:p>
          <a:p>
            <a:pPr marL="0" indent="0" algn="just" eaLnBrk="1" hangingPunct="1">
              <a:buFontTx/>
              <a:buNone/>
            </a:pPr>
            <a:endParaRPr lang="zh-CN" altLang="en-US" sz="2800" smtClean="0"/>
          </a:p>
          <a:p>
            <a:pPr marL="0" indent="0" algn="just" eaLnBrk="1" hangingPunct="1">
              <a:buFontTx/>
              <a:buNone/>
            </a:pPr>
            <a:endParaRPr lang="zh-CN" altLang="en-US" sz="2800" smtClean="0">
              <a:latin typeface="宋体" panose="02010600030101010101" pitchFamily="2" charset="-122"/>
            </a:endParaRPr>
          </a:p>
          <a:p>
            <a:pPr marL="0" indent="0" algn="just" eaLnBrk="1" hangingPunct="1">
              <a:buFontTx/>
              <a:buNone/>
            </a:pPr>
            <a:endParaRPr lang="zh-CN" altLang="en-US" sz="2800" smtClean="0">
              <a:latin typeface="宋体" panose="02010600030101010101" pitchFamily="2" charset="-122"/>
            </a:endParaRPr>
          </a:p>
          <a:p>
            <a:pPr marL="0" indent="0" algn="just" eaLnBrk="1" hangingPunct="1">
              <a:buFontTx/>
              <a:buNone/>
            </a:pPr>
            <a:endParaRPr lang="zh-CN" altLang="en-US" sz="2800" smtClean="0">
              <a:latin typeface="宋体" panose="02010600030101010101" pitchFamily="2" charset="-122"/>
            </a:endParaRPr>
          </a:p>
          <a:p>
            <a:pPr marL="0" indent="0" algn="just" eaLnBrk="1" hangingPunct="1"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考虑到方向，有</a:t>
            </a:r>
          </a:p>
          <a:p>
            <a:pPr marL="0" indent="0" algn="just" eaLnBrk="1" hangingPunct="1"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                       （</a:t>
            </a:r>
            <a:r>
              <a:rPr lang="en-US" altLang="zh-CN" sz="2800" i="1" smtClean="0"/>
              <a:t>r &lt; a</a:t>
            </a:r>
            <a:r>
              <a:rPr lang="zh-CN" altLang="en-US" sz="2800" smtClean="0">
                <a:latin typeface="宋体" panose="02010600030101010101" pitchFamily="2" charset="-122"/>
              </a:rPr>
              <a:t>）        </a:t>
            </a:r>
            <a:r>
              <a:rPr lang="en-US" altLang="zh-CN" sz="2800" smtClean="0">
                <a:latin typeface="宋体" panose="02010600030101010101" pitchFamily="2" charset="-122"/>
              </a:rPr>
              <a:t>(2.3-8)                                </a:t>
            </a:r>
            <a:endParaRPr lang="en-US" altLang="zh-CN" sz="2800" smtClean="0"/>
          </a:p>
        </p:txBody>
      </p:sp>
      <p:graphicFrame>
        <p:nvGraphicFramePr>
          <p:cNvPr id="34820" name="Object 5"/>
          <p:cNvGraphicFramePr>
            <a:graphicFrameLocks noChangeAspect="1"/>
          </p:cNvGraphicFramePr>
          <p:nvPr/>
        </p:nvGraphicFramePr>
        <p:xfrm>
          <a:off x="990600" y="1828800"/>
          <a:ext cx="27432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4" name="公式" r:id="rId3" imgW="1257300" imgH="292100" progId="Equation.3">
                  <p:embed/>
                </p:oleObj>
              </mc:Choice>
              <mc:Fallback>
                <p:oleObj name="公式" r:id="rId3" imgW="1257300" imgH="29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828800"/>
                        <a:ext cx="27432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6"/>
          <p:cNvGraphicFramePr>
            <a:graphicFrameLocks noChangeAspect="1"/>
          </p:cNvGraphicFramePr>
          <p:nvPr/>
        </p:nvGraphicFramePr>
        <p:xfrm>
          <a:off x="838200" y="2514600"/>
          <a:ext cx="30480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5" name="公式" r:id="rId5" imgW="1193800" imgH="393700" progId="Equation.3">
                  <p:embed/>
                </p:oleObj>
              </mc:Choice>
              <mc:Fallback>
                <p:oleObj name="公式" r:id="rId5" imgW="11938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14600"/>
                        <a:ext cx="30480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7"/>
          <p:cNvGraphicFramePr>
            <a:graphicFrameLocks noChangeAspect="1"/>
          </p:cNvGraphicFramePr>
          <p:nvPr/>
        </p:nvGraphicFramePr>
        <p:xfrm>
          <a:off x="1447800" y="3505200"/>
          <a:ext cx="18288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6" name="公式" r:id="rId7" imgW="647419" imgH="406224" progId="Equation.3">
                  <p:embed/>
                </p:oleObj>
              </mc:Choice>
              <mc:Fallback>
                <p:oleObj name="公式" r:id="rId7" imgW="647419" imgH="4062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05200"/>
                        <a:ext cx="18288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Oval 8"/>
          <p:cNvSpPr>
            <a:spLocks noChangeArrowheads="1"/>
          </p:cNvSpPr>
          <p:nvPr/>
        </p:nvSpPr>
        <p:spPr bwMode="auto">
          <a:xfrm>
            <a:off x="6172200" y="1600200"/>
            <a:ext cx="1676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4824" name="Oval 9"/>
          <p:cNvSpPr>
            <a:spLocks noChangeArrowheads="1"/>
          </p:cNvSpPr>
          <p:nvPr/>
        </p:nvSpPr>
        <p:spPr bwMode="auto">
          <a:xfrm>
            <a:off x="6172200" y="3505200"/>
            <a:ext cx="1676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4825" name="Line 10"/>
          <p:cNvSpPr>
            <a:spLocks noChangeShapeType="1"/>
          </p:cNvSpPr>
          <p:nvPr/>
        </p:nvSpPr>
        <p:spPr bwMode="auto">
          <a:xfrm>
            <a:off x="6172200" y="1905000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6" name="Line 11"/>
          <p:cNvSpPr>
            <a:spLocks noChangeShapeType="1"/>
          </p:cNvSpPr>
          <p:nvPr/>
        </p:nvSpPr>
        <p:spPr bwMode="auto">
          <a:xfrm>
            <a:off x="7848600" y="1905000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7" name="Line 12"/>
          <p:cNvSpPr>
            <a:spLocks noChangeShapeType="1"/>
          </p:cNvSpPr>
          <p:nvPr/>
        </p:nvSpPr>
        <p:spPr bwMode="auto">
          <a:xfrm>
            <a:off x="7010400" y="1066800"/>
            <a:ext cx="0" cy="266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8" name="Oval 13"/>
          <p:cNvSpPr>
            <a:spLocks noChangeArrowheads="1"/>
          </p:cNvSpPr>
          <p:nvPr/>
        </p:nvSpPr>
        <p:spPr bwMode="auto">
          <a:xfrm>
            <a:off x="6400800" y="2438400"/>
            <a:ext cx="1219200" cy="609600"/>
          </a:xfrm>
          <a:prstGeom prst="ellips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4829" name="Line 14"/>
          <p:cNvSpPr>
            <a:spLocks noChangeShapeType="1"/>
          </p:cNvSpPr>
          <p:nvPr/>
        </p:nvSpPr>
        <p:spPr bwMode="auto">
          <a:xfrm>
            <a:off x="7010400" y="2667000"/>
            <a:ext cx="38100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0" name="Line 15"/>
          <p:cNvSpPr>
            <a:spLocks noChangeShapeType="1"/>
          </p:cNvSpPr>
          <p:nvPr/>
        </p:nvSpPr>
        <p:spPr bwMode="auto">
          <a:xfrm flipV="1">
            <a:off x="7391400" y="2819400"/>
            <a:ext cx="3048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1" name="Rectangle 16"/>
          <p:cNvSpPr>
            <a:spLocks noChangeArrowheads="1"/>
          </p:cNvSpPr>
          <p:nvPr/>
        </p:nvSpPr>
        <p:spPr bwMode="auto">
          <a:xfrm>
            <a:off x="7772400" y="2414588"/>
            <a:ext cx="420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4832" name="Line 20"/>
          <p:cNvSpPr>
            <a:spLocks noChangeShapeType="1"/>
          </p:cNvSpPr>
          <p:nvPr/>
        </p:nvSpPr>
        <p:spPr bwMode="auto">
          <a:xfrm flipV="1">
            <a:off x="6629400" y="1447800"/>
            <a:ext cx="0" cy="609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3" name="Line 21"/>
          <p:cNvSpPr>
            <a:spLocks noChangeShapeType="1"/>
          </p:cNvSpPr>
          <p:nvPr/>
        </p:nvSpPr>
        <p:spPr bwMode="auto">
          <a:xfrm flipV="1">
            <a:off x="7315200" y="1447800"/>
            <a:ext cx="0" cy="609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4" name="Rectangle 22"/>
          <p:cNvSpPr>
            <a:spLocks noChangeArrowheads="1"/>
          </p:cNvSpPr>
          <p:nvPr/>
        </p:nvSpPr>
        <p:spPr bwMode="auto">
          <a:xfrm>
            <a:off x="6629400" y="890588"/>
            <a:ext cx="322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/>
              <a:t>z</a:t>
            </a:r>
          </a:p>
        </p:txBody>
      </p:sp>
      <p:sp>
        <p:nvSpPr>
          <p:cNvPr id="34835" name="Rectangle 23"/>
          <p:cNvSpPr>
            <a:spLocks noChangeArrowheads="1"/>
          </p:cNvSpPr>
          <p:nvPr/>
        </p:nvSpPr>
        <p:spPr bwMode="auto">
          <a:xfrm>
            <a:off x="7391400" y="11430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solidFill>
                  <a:srgbClr val="0000CC"/>
                </a:solidFill>
              </a:rPr>
              <a:t>J</a:t>
            </a:r>
          </a:p>
        </p:txBody>
      </p:sp>
      <p:sp>
        <p:nvSpPr>
          <p:cNvPr id="34836" name="Rectangle 24"/>
          <p:cNvSpPr>
            <a:spLocks noChangeArrowheads="1"/>
          </p:cNvSpPr>
          <p:nvPr/>
        </p:nvSpPr>
        <p:spPr bwMode="auto">
          <a:xfrm>
            <a:off x="7239000" y="2338388"/>
            <a:ext cx="322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/>
              <a:t>r</a:t>
            </a:r>
          </a:p>
        </p:txBody>
      </p:sp>
      <p:graphicFrame>
        <p:nvGraphicFramePr>
          <p:cNvPr id="44053" name="Object 25"/>
          <p:cNvGraphicFramePr>
            <a:graphicFrameLocks noChangeAspect="1"/>
          </p:cNvGraphicFramePr>
          <p:nvPr/>
        </p:nvGraphicFramePr>
        <p:xfrm>
          <a:off x="1828800" y="5410200"/>
          <a:ext cx="206692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7" name="公式" r:id="rId9" imgW="774364" imgH="393529" progId="Equation.3">
                  <p:embed/>
                </p:oleObj>
              </mc:Choice>
              <mc:Fallback>
                <p:oleObj name="公式" r:id="rId9" imgW="774364" imgH="39352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410200"/>
                        <a:ext cx="2066925" cy="9985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8" name="Object 26"/>
          <p:cNvGraphicFramePr>
            <a:graphicFrameLocks noChangeAspect="1"/>
          </p:cNvGraphicFramePr>
          <p:nvPr/>
        </p:nvGraphicFramePr>
        <p:xfrm>
          <a:off x="8153400" y="2438400"/>
          <a:ext cx="452438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8" name="公式" r:id="rId11" imgW="164957" imgH="241091" progId="Equation.3">
                  <p:embed/>
                </p:oleObj>
              </mc:Choice>
              <mc:Fallback>
                <p:oleObj name="公式" r:id="rId11" imgW="164957" imgH="241091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2438400"/>
                        <a:ext cx="452438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350148-96B7-4102-AA12-91F83805A38F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pic>
        <p:nvPicPr>
          <p:cNvPr id="3584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4" t="49126" r="28645" b="23457"/>
          <a:stretch>
            <a:fillRect/>
          </a:stretch>
        </p:blipFill>
        <p:spPr bwMode="auto">
          <a:xfrm>
            <a:off x="381000" y="1828800"/>
            <a:ext cx="8458200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C0E672-FCCC-4C31-AA57-AFBB4D2322FC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828800"/>
            <a:ext cx="8686800" cy="502920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000" b="0" smtClean="0">
                <a:latin typeface="宋体" panose="02010600030101010101" pitchFamily="2" charset="-122"/>
              </a:rPr>
              <a:t>   </a:t>
            </a:r>
            <a:endParaRPr lang="en-US" altLang="zh-CN" sz="200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188913"/>
            <a:ext cx="6781800" cy="3697287"/>
          </a:xfrm>
          <a:noFill/>
        </p:spPr>
        <p:txBody>
          <a:bodyPr anchor="t"/>
          <a:lstStyle/>
          <a:p>
            <a:pPr algn="l" eaLnBrk="1" hangingPunct="1">
              <a:lnSpc>
                <a:spcPct val="140000"/>
              </a:lnSpc>
            </a:pP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　　</a:t>
            </a:r>
            <a:r>
              <a:rPr lang="en-US" altLang="zh-CN" sz="2800" smtClean="0">
                <a:solidFill>
                  <a:schemeClr val="tx1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smtClean="0">
                <a:solidFill>
                  <a:schemeClr val="tx1"/>
                </a:solidFill>
                <a:latin typeface="宋体" panose="02010600030101010101" pitchFamily="2" charset="-122"/>
              </a:rPr>
              <a:t>]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同轴电缆由一圆柱形内导体和同轴的圆筒形外导体组成，信号源提供的电流</a:t>
            </a:r>
            <a:r>
              <a:rPr lang="en-US" altLang="zh-CN" sz="2800" i="1" smtClean="0">
                <a:solidFill>
                  <a:schemeClr val="tx1"/>
                </a:solidFill>
              </a:rPr>
              <a:t>I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从一个导体流向终端，再从另一导体流回</a:t>
            </a:r>
            <a:r>
              <a:rPr lang="en-US" altLang="zh-CN" sz="2800" smtClean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设内导体截面半经为</a:t>
            </a:r>
            <a:r>
              <a:rPr lang="en-US" altLang="zh-CN" sz="2800" i="1" smtClean="0">
                <a:solidFill>
                  <a:schemeClr val="tx1"/>
                </a:solidFill>
              </a:rPr>
              <a:t>a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，外导体圆筒很薄，半径为</a:t>
            </a:r>
            <a:r>
              <a:rPr lang="en-US" altLang="zh-CN" sz="2800" i="1" smtClean="0">
                <a:solidFill>
                  <a:schemeClr val="tx1"/>
                </a:solidFill>
              </a:rPr>
              <a:t>b </a:t>
            </a:r>
            <a:r>
              <a:rPr lang="zh-CN" altLang="en-US" sz="2800" smtClean="0">
                <a:solidFill>
                  <a:schemeClr val="tx1"/>
                </a:solidFill>
              </a:rPr>
              <a:t>，并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设</a:t>
            </a:r>
            <a:r>
              <a:rPr lang="zh-CN" altLang="en-US" sz="2800" smtClean="0">
                <a:solidFill>
                  <a:schemeClr val="tx1"/>
                </a:solidFill>
              </a:rPr>
              <a:t>电流都是均匀分布的，且假定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电缆无限长，求磁场分布</a:t>
            </a:r>
            <a:r>
              <a:rPr lang="en-US" altLang="zh-CN" sz="2800" smtClean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36869" name="Oval 4"/>
          <p:cNvSpPr>
            <a:spLocks noChangeArrowheads="1"/>
          </p:cNvSpPr>
          <p:nvPr/>
        </p:nvSpPr>
        <p:spPr bwMode="auto">
          <a:xfrm>
            <a:off x="2646363" y="5086350"/>
            <a:ext cx="228600" cy="6858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6870" name="Oval 5"/>
          <p:cNvSpPr>
            <a:spLocks noChangeArrowheads="1"/>
          </p:cNvSpPr>
          <p:nvPr/>
        </p:nvSpPr>
        <p:spPr bwMode="auto">
          <a:xfrm>
            <a:off x="6227763" y="5086350"/>
            <a:ext cx="228600" cy="6858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6871" name="Line 6"/>
          <p:cNvSpPr>
            <a:spLocks noChangeShapeType="1"/>
          </p:cNvSpPr>
          <p:nvPr/>
        </p:nvSpPr>
        <p:spPr bwMode="auto">
          <a:xfrm>
            <a:off x="2798763" y="508635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2" name="Line 7"/>
          <p:cNvSpPr>
            <a:spLocks noChangeShapeType="1"/>
          </p:cNvSpPr>
          <p:nvPr/>
        </p:nvSpPr>
        <p:spPr bwMode="auto">
          <a:xfrm>
            <a:off x="2798763" y="577215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969963" y="5086350"/>
            <a:ext cx="1066800" cy="6858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6874" name="Rectangle 9"/>
          <p:cNvSpPr>
            <a:spLocks noChangeArrowheads="1"/>
          </p:cNvSpPr>
          <p:nvPr/>
        </p:nvSpPr>
        <p:spPr bwMode="auto">
          <a:xfrm>
            <a:off x="7294563" y="5086350"/>
            <a:ext cx="914400" cy="6858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6875" name="Line 10"/>
          <p:cNvSpPr>
            <a:spLocks noChangeShapeType="1"/>
          </p:cNvSpPr>
          <p:nvPr/>
        </p:nvSpPr>
        <p:spPr bwMode="auto">
          <a:xfrm>
            <a:off x="1503363" y="5467350"/>
            <a:ext cx="617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6" name="Line 11"/>
          <p:cNvSpPr>
            <a:spLocks noChangeShapeType="1"/>
          </p:cNvSpPr>
          <p:nvPr/>
        </p:nvSpPr>
        <p:spPr bwMode="auto">
          <a:xfrm>
            <a:off x="1503363" y="577215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7" name="Line 12"/>
          <p:cNvSpPr>
            <a:spLocks noChangeShapeType="1"/>
          </p:cNvSpPr>
          <p:nvPr/>
        </p:nvSpPr>
        <p:spPr bwMode="auto">
          <a:xfrm>
            <a:off x="1503363" y="607695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8" name="Line 13"/>
          <p:cNvSpPr>
            <a:spLocks noChangeShapeType="1"/>
          </p:cNvSpPr>
          <p:nvPr/>
        </p:nvSpPr>
        <p:spPr bwMode="auto">
          <a:xfrm flipV="1">
            <a:off x="2798763" y="577215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9" name="Line 14"/>
          <p:cNvSpPr>
            <a:spLocks noChangeShapeType="1"/>
          </p:cNvSpPr>
          <p:nvPr/>
        </p:nvSpPr>
        <p:spPr bwMode="auto">
          <a:xfrm>
            <a:off x="1350963" y="622935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0" name="Line 15"/>
          <p:cNvSpPr>
            <a:spLocks noChangeShapeType="1"/>
          </p:cNvSpPr>
          <p:nvPr/>
        </p:nvSpPr>
        <p:spPr bwMode="auto">
          <a:xfrm>
            <a:off x="1427163" y="630555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1579563" y="6381750"/>
            <a:ext cx="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1427163" y="638175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3" name="Line 18"/>
          <p:cNvSpPr>
            <a:spLocks noChangeShapeType="1"/>
          </p:cNvSpPr>
          <p:nvPr/>
        </p:nvSpPr>
        <p:spPr bwMode="auto">
          <a:xfrm flipV="1">
            <a:off x="6380163" y="577215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4" name="Line 19"/>
          <p:cNvSpPr>
            <a:spLocks noChangeShapeType="1"/>
          </p:cNvSpPr>
          <p:nvPr/>
        </p:nvSpPr>
        <p:spPr bwMode="auto">
          <a:xfrm>
            <a:off x="6380163" y="607695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5" name="Line 24"/>
          <p:cNvSpPr>
            <a:spLocks noChangeShapeType="1"/>
          </p:cNvSpPr>
          <p:nvPr/>
        </p:nvSpPr>
        <p:spPr bwMode="auto">
          <a:xfrm>
            <a:off x="4017963" y="5467350"/>
            <a:ext cx="609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6" name="Line 25"/>
          <p:cNvSpPr>
            <a:spLocks noChangeShapeType="1"/>
          </p:cNvSpPr>
          <p:nvPr/>
        </p:nvSpPr>
        <p:spPr bwMode="auto">
          <a:xfrm flipH="1">
            <a:off x="4170363" y="5772150"/>
            <a:ext cx="533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7" name="Line 26"/>
          <p:cNvSpPr>
            <a:spLocks noChangeShapeType="1"/>
          </p:cNvSpPr>
          <p:nvPr/>
        </p:nvSpPr>
        <p:spPr bwMode="auto">
          <a:xfrm flipH="1">
            <a:off x="4170363" y="5086350"/>
            <a:ext cx="533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8" name="Rectangle 27"/>
          <p:cNvSpPr>
            <a:spLocks noChangeArrowheads="1"/>
          </p:cNvSpPr>
          <p:nvPr/>
        </p:nvSpPr>
        <p:spPr bwMode="auto">
          <a:xfrm>
            <a:off x="4703763" y="4986338"/>
            <a:ext cx="322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/>
              <a:t>I</a:t>
            </a:r>
          </a:p>
        </p:txBody>
      </p:sp>
      <p:sp>
        <p:nvSpPr>
          <p:cNvPr id="36889" name="Rectangle 28"/>
          <p:cNvSpPr>
            <a:spLocks noChangeArrowheads="1"/>
          </p:cNvSpPr>
          <p:nvPr/>
        </p:nvSpPr>
        <p:spPr bwMode="auto">
          <a:xfrm>
            <a:off x="4246563" y="4505325"/>
            <a:ext cx="322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/>
              <a:t>I</a:t>
            </a:r>
          </a:p>
        </p:txBody>
      </p:sp>
      <p:sp>
        <p:nvSpPr>
          <p:cNvPr id="36890" name="Rectangle 29"/>
          <p:cNvSpPr>
            <a:spLocks noChangeArrowheads="1"/>
          </p:cNvSpPr>
          <p:nvPr/>
        </p:nvSpPr>
        <p:spPr bwMode="auto">
          <a:xfrm>
            <a:off x="7446963" y="450056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终端</a:t>
            </a:r>
          </a:p>
        </p:txBody>
      </p:sp>
      <p:sp>
        <p:nvSpPr>
          <p:cNvPr id="36891" name="Rectangle 30"/>
          <p:cNvSpPr>
            <a:spLocks noChangeArrowheads="1"/>
          </p:cNvSpPr>
          <p:nvPr/>
        </p:nvSpPr>
        <p:spPr bwMode="auto">
          <a:xfrm>
            <a:off x="1046163" y="4424363"/>
            <a:ext cx="1255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信号源</a:t>
            </a:r>
          </a:p>
        </p:txBody>
      </p:sp>
      <p:sp>
        <p:nvSpPr>
          <p:cNvPr id="36892" name="Oval 32"/>
          <p:cNvSpPr>
            <a:spLocks noChangeArrowheads="1"/>
          </p:cNvSpPr>
          <p:nvPr/>
        </p:nvSpPr>
        <p:spPr bwMode="auto">
          <a:xfrm>
            <a:off x="7435850" y="741363"/>
            <a:ext cx="9144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07329" name="Oval 33"/>
          <p:cNvSpPr>
            <a:spLocks noChangeArrowheads="1"/>
          </p:cNvSpPr>
          <p:nvPr/>
        </p:nvSpPr>
        <p:spPr bwMode="auto">
          <a:xfrm>
            <a:off x="7435850" y="2265363"/>
            <a:ext cx="9144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6894" name="Line 34"/>
          <p:cNvSpPr>
            <a:spLocks noChangeShapeType="1"/>
          </p:cNvSpPr>
          <p:nvPr/>
        </p:nvSpPr>
        <p:spPr bwMode="auto">
          <a:xfrm>
            <a:off x="7435850" y="893763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5" name="Line 35"/>
          <p:cNvSpPr>
            <a:spLocks noChangeShapeType="1"/>
          </p:cNvSpPr>
          <p:nvPr/>
        </p:nvSpPr>
        <p:spPr bwMode="auto">
          <a:xfrm>
            <a:off x="8350250" y="893763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6" name="Oval 36"/>
          <p:cNvSpPr>
            <a:spLocks noChangeArrowheads="1"/>
          </p:cNvSpPr>
          <p:nvPr/>
        </p:nvSpPr>
        <p:spPr bwMode="auto">
          <a:xfrm>
            <a:off x="7207250" y="665163"/>
            <a:ext cx="13716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6897" name="Oval 37"/>
          <p:cNvSpPr>
            <a:spLocks noChangeArrowheads="1"/>
          </p:cNvSpPr>
          <p:nvPr/>
        </p:nvSpPr>
        <p:spPr bwMode="auto">
          <a:xfrm>
            <a:off x="7207250" y="2189163"/>
            <a:ext cx="13716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6898" name="Line 38"/>
          <p:cNvSpPr>
            <a:spLocks noChangeShapeType="1"/>
          </p:cNvSpPr>
          <p:nvPr/>
        </p:nvSpPr>
        <p:spPr bwMode="auto">
          <a:xfrm>
            <a:off x="7207250" y="969963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9" name="Line 39"/>
          <p:cNvSpPr>
            <a:spLocks noChangeShapeType="1"/>
          </p:cNvSpPr>
          <p:nvPr/>
        </p:nvSpPr>
        <p:spPr bwMode="auto">
          <a:xfrm>
            <a:off x="8578850" y="893763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00" name="Line 40"/>
          <p:cNvSpPr>
            <a:spLocks noChangeShapeType="1"/>
          </p:cNvSpPr>
          <p:nvPr/>
        </p:nvSpPr>
        <p:spPr bwMode="auto">
          <a:xfrm>
            <a:off x="7893050" y="131763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01" name="Line 41"/>
          <p:cNvSpPr>
            <a:spLocks noChangeShapeType="1"/>
          </p:cNvSpPr>
          <p:nvPr/>
        </p:nvSpPr>
        <p:spPr bwMode="auto">
          <a:xfrm flipV="1">
            <a:off x="7740650" y="512763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02" name="Line 42"/>
          <p:cNvSpPr>
            <a:spLocks noChangeShapeType="1"/>
          </p:cNvSpPr>
          <p:nvPr/>
        </p:nvSpPr>
        <p:spPr bwMode="auto">
          <a:xfrm flipV="1">
            <a:off x="8121650" y="512763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03" name="Line 43"/>
          <p:cNvSpPr>
            <a:spLocks noChangeShapeType="1"/>
          </p:cNvSpPr>
          <p:nvPr/>
        </p:nvSpPr>
        <p:spPr bwMode="auto">
          <a:xfrm>
            <a:off x="7207250" y="1655763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04" name="Line 44"/>
          <p:cNvSpPr>
            <a:spLocks noChangeShapeType="1"/>
          </p:cNvSpPr>
          <p:nvPr/>
        </p:nvSpPr>
        <p:spPr bwMode="auto">
          <a:xfrm>
            <a:off x="8578850" y="1579563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05" name="Rectangle 45"/>
          <p:cNvSpPr>
            <a:spLocks noChangeArrowheads="1"/>
          </p:cNvSpPr>
          <p:nvPr/>
        </p:nvSpPr>
        <p:spPr bwMode="auto">
          <a:xfrm>
            <a:off x="7831138" y="-44450"/>
            <a:ext cx="322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/>
              <a:t>z</a:t>
            </a:r>
          </a:p>
        </p:txBody>
      </p:sp>
      <p:sp>
        <p:nvSpPr>
          <p:cNvPr id="36906" name="Line 46"/>
          <p:cNvSpPr>
            <a:spLocks noChangeShapeType="1"/>
          </p:cNvSpPr>
          <p:nvPr/>
        </p:nvSpPr>
        <p:spPr bwMode="auto">
          <a:xfrm>
            <a:off x="7893050" y="28749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07" name="Line 47"/>
          <p:cNvSpPr>
            <a:spLocks noChangeShapeType="1"/>
          </p:cNvSpPr>
          <p:nvPr/>
        </p:nvSpPr>
        <p:spPr bwMode="auto">
          <a:xfrm>
            <a:off x="8578850" y="279876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08" name="Rectangle 48"/>
          <p:cNvSpPr>
            <a:spLocks noChangeArrowheads="1"/>
          </p:cNvSpPr>
          <p:nvPr/>
        </p:nvSpPr>
        <p:spPr bwMode="auto">
          <a:xfrm>
            <a:off x="8121650" y="280352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/>
              <a:t>b</a:t>
            </a:r>
            <a:endParaRPr kumimoji="1" lang="en-US" altLang="zh-CN" sz="2800" i="1">
              <a:solidFill>
                <a:srgbClr val="66FF33"/>
              </a:solidFill>
            </a:endParaRPr>
          </a:p>
        </p:txBody>
      </p:sp>
      <p:sp>
        <p:nvSpPr>
          <p:cNvPr id="36909" name="Line 49"/>
          <p:cNvSpPr>
            <a:spLocks noChangeShapeType="1"/>
          </p:cNvSpPr>
          <p:nvPr/>
        </p:nvSpPr>
        <p:spPr bwMode="auto">
          <a:xfrm>
            <a:off x="7359650" y="31035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10" name="Line 50"/>
          <p:cNvSpPr>
            <a:spLocks noChangeShapeType="1"/>
          </p:cNvSpPr>
          <p:nvPr/>
        </p:nvSpPr>
        <p:spPr bwMode="auto">
          <a:xfrm flipH="1">
            <a:off x="8578850" y="31035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11" name="Rectangle 51"/>
          <p:cNvSpPr>
            <a:spLocks noChangeArrowheads="1"/>
          </p:cNvSpPr>
          <p:nvPr/>
        </p:nvSpPr>
        <p:spPr bwMode="auto">
          <a:xfrm>
            <a:off x="7969250" y="112712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/>
              <a:t>a</a:t>
            </a:r>
          </a:p>
        </p:txBody>
      </p:sp>
      <p:sp>
        <p:nvSpPr>
          <p:cNvPr id="36912" name="Line 52"/>
          <p:cNvSpPr>
            <a:spLocks noChangeShapeType="1"/>
          </p:cNvSpPr>
          <p:nvPr/>
        </p:nvSpPr>
        <p:spPr bwMode="auto">
          <a:xfrm>
            <a:off x="7893050" y="15795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207329" grpId="0" build="p" autoUpdateAnimBg="0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226EDE-5FB4-43D4-8F4F-2E2400253E57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228600"/>
            <a:ext cx="8686800" cy="638175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  [</a:t>
            </a:r>
            <a:r>
              <a:rPr lang="zh-CN" altLang="en-US" sz="2800" smtClean="0">
                <a:latin typeface="宋体" panose="02010600030101010101" pitchFamily="2" charset="-122"/>
              </a:rPr>
              <a:t>解</a:t>
            </a:r>
            <a:r>
              <a:rPr lang="en-US" altLang="zh-CN" sz="2800" smtClean="0">
                <a:latin typeface="宋体" panose="02010600030101010101" pitchFamily="2" charset="-122"/>
              </a:rPr>
              <a:t>]</a:t>
            </a:r>
            <a:r>
              <a:rPr lang="zh-CN" altLang="en-US" sz="2800" smtClean="0">
                <a:latin typeface="宋体" panose="02010600030101010101" pitchFamily="2" charset="-122"/>
              </a:rPr>
              <a:t>由上例的结果，我们有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                         （</a:t>
            </a:r>
            <a:r>
              <a:rPr lang="en-US" altLang="zh-CN" sz="2800" i="1" smtClean="0"/>
              <a:t>r &lt; a</a:t>
            </a:r>
            <a:r>
              <a:rPr lang="zh-CN" altLang="en-US" sz="2800" smtClean="0">
                <a:latin typeface="宋体" panose="02010600030101010101" pitchFamily="2" charset="-122"/>
              </a:rPr>
              <a:t>）</a:t>
            </a:r>
            <a:endParaRPr lang="zh-CN" altLang="en-US" sz="2800" i="1" smtClean="0">
              <a:latin typeface="Dutch766 BT"/>
            </a:endParaRPr>
          </a:p>
          <a:p>
            <a:pPr marL="0" indent="0" algn="just" eaLnBrk="1" hangingPunct="1"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                     </a:t>
            </a:r>
          </a:p>
          <a:p>
            <a:pPr marL="0" indent="0" algn="just" eaLnBrk="1" hangingPunct="1"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                        </a:t>
            </a:r>
            <a:r>
              <a:rPr lang="en-US" altLang="zh-CN" sz="2800" smtClean="0">
                <a:latin typeface="宋体" panose="02010600030101010101" pitchFamily="2" charset="-122"/>
              </a:rPr>
              <a:t>( </a:t>
            </a:r>
            <a:r>
              <a:rPr lang="en-US" altLang="zh-CN" sz="2800" i="1" smtClean="0"/>
              <a:t>a</a:t>
            </a:r>
            <a:r>
              <a:rPr lang="en-US" altLang="zh-CN" sz="2800" smtClean="0"/>
              <a:t> &lt; </a:t>
            </a:r>
            <a:r>
              <a:rPr lang="en-US" altLang="zh-CN" sz="2800" i="1" smtClean="0"/>
              <a:t>r</a:t>
            </a:r>
            <a:r>
              <a:rPr lang="en-US" altLang="zh-CN" sz="2800" smtClean="0">
                <a:latin typeface="宋体" panose="02010600030101010101" pitchFamily="2" charset="-122"/>
              </a:rPr>
              <a:t> </a:t>
            </a:r>
            <a:r>
              <a:rPr lang="en-US" altLang="zh-CN" sz="2800" smtClean="0"/>
              <a:t>&lt; </a:t>
            </a:r>
            <a:r>
              <a:rPr lang="en-US" altLang="zh-CN" sz="2800" i="1" smtClean="0"/>
              <a:t>b </a:t>
            </a:r>
            <a:r>
              <a:rPr lang="en-US" altLang="zh-CN" sz="2800" smtClean="0">
                <a:latin typeface="宋体" panose="02010600030101010101" pitchFamily="2" charset="-122"/>
              </a:rPr>
              <a:t>)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endParaRPr lang="en-US" altLang="zh-CN" sz="2800" smtClean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i="1" smtClean="0"/>
              <a:t>　　　　　</a:t>
            </a:r>
            <a:r>
              <a:rPr lang="en-US" altLang="zh-CN" sz="2800" i="1" smtClean="0"/>
              <a:t>B = </a:t>
            </a:r>
            <a:r>
              <a:rPr lang="en-US" altLang="zh-CN" sz="2800" smtClean="0"/>
              <a:t>0</a:t>
            </a:r>
            <a:r>
              <a:rPr lang="en-US" altLang="zh-CN" sz="2800" i="1" smtClean="0"/>
              <a:t>          </a:t>
            </a:r>
            <a:r>
              <a:rPr lang="zh-CN" altLang="en-US" sz="2800" i="1" smtClean="0"/>
              <a:t>　     </a:t>
            </a:r>
            <a:r>
              <a:rPr lang="zh-CN" altLang="en-US" sz="2800" smtClean="0"/>
              <a:t>（</a:t>
            </a:r>
            <a:r>
              <a:rPr lang="zh-CN" altLang="en-US" sz="2800" i="1" smtClean="0"/>
              <a:t> </a:t>
            </a:r>
            <a:r>
              <a:rPr lang="en-US" altLang="zh-CN" sz="2800" i="1" smtClean="0"/>
              <a:t>r</a:t>
            </a:r>
            <a:r>
              <a:rPr lang="en-US" altLang="zh-CN" sz="2800" smtClean="0">
                <a:latin typeface="宋体" panose="02010600030101010101" pitchFamily="2" charset="-122"/>
              </a:rPr>
              <a:t> </a:t>
            </a:r>
            <a:r>
              <a:rPr lang="en-US" altLang="zh-CN" sz="2800" smtClean="0"/>
              <a:t>&gt; </a:t>
            </a:r>
            <a:r>
              <a:rPr lang="en-US" altLang="zh-CN" sz="2800" i="1" smtClean="0"/>
              <a:t>b </a:t>
            </a:r>
            <a:r>
              <a:rPr lang="zh-CN" altLang="en-US" sz="2800" smtClean="0"/>
              <a:t>）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/>
              <a:t>可见，理想的</a:t>
            </a:r>
            <a:r>
              <a:rPr lang="zh-CN" altLang="en-US" sz="2800" smtClean="0">
                <a:latin typeface="宋体" panose="02010600030101010101" pitchFamily="2" charset="-122"/>
              </a:rPr>
              <a:t>同轴电缆将磁场约束在其内部</a:t>
            </a:r>
            <a:r>
              <a:rPr lang="en-US" altLang="zh-CN" sz="2800" smtClean="0">
                <a:latin typeface="宋体" panose="02010600030101010101" pitchFamily="2" charset="-122"/>
              </a:rPr>
              <a:t>.</a:t>
            </a:r>
            <a:r>
              <a:rPr lang="zh-CN" altLang="en-US" sz="2800" smtClean="0">
                <a:latin typeface="宋体" panose="02010600030101010101" pitchFamily="2" charset="-122"/>
              </a:rPr>
              <a:t>如果高频传输电缆无法把电磁场全部约束在其内部，就意味着不断有信号能量通过电磁辐射从其外部损失掉</a:t>
            </a:r>
            <a:r>
              <a:rPr lang="en-US" altLang="zh-CN" sz="2800" smtClean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228600"/>
            <a:ext cx="8915400" cy="1524000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</a:pPr>
            <a:r>
              <a:rPr lang="en-US" altLang="zh-CN" sz="2000" smtClean="0">
                <a:solidFill>
                  <a:schemeClr val="tx1"/>
                </a:solidFill>
                <a:latin typeface="宋体" panose="02010600030101010101" pitchFamily="2" charset="-122"/>
              </a:rPr>
              <a:t>   </a:t>
            </a:r>
            <a:endParaRPr lang="en-US" altLang="zh-CN" sz="2000" b="0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47109" name="Object 26"/>
          <p:cNvGraphicFramePr>
            <a:graphicFrameLocks noChangeAspect="1"/>
          </p:cNvGraphicFramePr>
          <p:nvPr/>
        </p:nvGraphicFramePr>
        <p:xfrm>
          <a:off x="1676400" y="2057400"/>
          <a:ext cx="22098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7" name="公式" r:id="rId3" imgW="698197" imgH="393529" progId="Equation.3">
                  <p:embed/>
                </p:oleObj>
              </mc:Choice>
              <mc:Fallback>
                <p:oleObj name="公式" r:id="rId3" imgW="698197" imgH="39352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057400"/>
                        <a:ext cx="2209800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27"/>
          <p:cNvGraphicFramePr>
            <a:graphicFrameLocks noChangeAspect="1"/>
          </p:cNvGraphicFramePr>
          <p:nvPr/>
        </p:nvGraphicFramePr>
        <p:xfrm>
          <a:off x="1676400" y="990600"/>
          <a:ext cx="2209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8" name="公式" r:id="rId5" imgW="774364" imgH="393529" progId="Equation.3">
                  <p:embed/>
                </p:oleObj>
              </mc:Choice>
              <mc:Fallback>
                <p:oleObj name="公式" r:id="rId5" imgW="774364" imgH="39352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990600"/>
                        <a:ext cx="2209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Oval 28"/>
          <p:cNvSpPr>
            <a:spLocks noChangeArrowheads="1"/>
          </p:cNvSpPr>
          <p:nvPr/>
        </p:nvSpPr>
        <p:spPr bwMode="auto">
          <a:xfrm>
            <a:off x="7435850" y="741363"/>
            <a:ext cx="9144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08349" name="Oval 29"/>
          <p:cNvSpPr>
            <a:spLocks noChangeArrowheads="1"/>
          </p:cNvSpPr>
          <p:nvPr/>
        </p:nvSpPr>
        <p:spPr bwMode="auto">
          <a:xfrm>
            <a:off x="7435850" y="2265363"/>
            <a:ext cx="9144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7897" name="Line 30"/>
          <p:cNvSpPr>
            <a:spLocks noChangeShapeType="1"/>
          </p:cNvSpPr>
          <p:nvPr/>
        </p:nvSpPr>
        <p:spPr bwMode="auto">
          <a:xfrm>
            <a:off x="7435850" y="893763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8" name="Line 31"/>
          <p:cNvSpPr>
            <a:spLocks noChangeShapeType="1"/>
          </p:cNvSpPr>
          <p:nvPr/>
        </p:nvSpPr>
        <p:spPr bwMode="auto">
          <a:xfrm>
            <a:off x="8350250" y="893763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9" name="Oval 32"/>
          <p:cNvSpPr>
            <a:spLocks noChangeArrowheads="1"/>
          </p:cNvSpPr>
          <p:nvPr/>
        </p:nvSpPr>
        <p:spPr bwMode="auto">
          <a:xfrm>
            <a:off x="7207250" y="665163"/>
            <a:ext cx="13716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7900" name="Oval 33"/>
          <p:cNvSpPr>
            <a:spLocks noChangeArrowheads="1"/>
          </p:cNvSpPr>
          <p:nvPr/>
        </p:nvSpPr>
        <p:spPr bwMode="auto">
          <a:xfrm>
            <a:off x="7207250" y="2189163"/>
            <a:ext cx="13716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7901" name="Line 34"/>
          <p:cNvSpPr>
            <a:spLocks noChangeShapeType="1"/>
          </p:cNvSpPr>
          <p:nvPr/>
        </p:nvSpPr>
        <p:spPr bwMode="auto">
          <a:xfrm>
            <a:off x="7207250" y="969963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Line 35"/>
          <p:cNvSpPr>
            <a:spLocks noChangeShapeType="1"/>
          </p:cNvSpPr>
          <p:nvPr/>
        </p:nvSpPr>
        <p:spPr bwMode="auto">
          <a:xfrm>
            <a:off x="8578850" y="893763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3" name="Line 36"/>
          <p:cNvSpPr>
            <a:spLocks noChangeShapeType="1"/>
          </p:cNvSpPr>
          <p:nvPr/>
        </p:nvSpPr>
        <p:spPr bwMode="auto">
          <a:xfrm>
            <a:off x="7893050" y="131763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4" name="Line 37"/>
          <p:cNvSpPr>
            <a:spLocks noChangeShapeType="1"/>
          </p:cNvSpPr>
          <p:nvPr/>
        </p:nvSpPr>
        <p:spPr bwMode="auto">
          <a:xfrm flipV="1">
            <a:off x="7740650" y="512763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5" name="Line 38"/>
          <p:cNvSpPr>
            <a:spLocks noChangeShapeType="1"/>
          </p:cNvSpPr>
          <p:nvPr/>
        </p:nvSpPr>
        <p:spPr bwMode="auto">
          <a:xfrm flipV="1">
            <a:off x="8121650" y="512763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6" name="Line 39"/>
          <p:cNvSpPr>
            <a:spLocks noChangeShapeType="1"/>
          </p:cNvSpPr>
          <p:nvPr/>
        </p:nvSpPr>
        <p:spPr bwMode="auto">
          <a:xfrm>
            <a:off x="7207250" y="1655763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7" name="Line 40"/>
          <p:cNvSpPr>
            <a:spLocks noChangeShapeType="1"/>
          </p:cNvSpPr>
          <p:nvPr/>
        </p:nvSpPr>
        <p:spPr bwMode="auto">
          <a:xfrm>
            <a:off x="8578850" y="1579563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8" name="Line 41"/>
          <p:cNvSpPr>
            <a:spLocks noChangeShapeType="1"/>
          </p:cNvSpPr>
          <p:nvPr/>
        </p:nvSpPr>
        <p:spPr bwMode="auto">
          <a:xfrm>
            <a:off x="7893050" y="28749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9" name="Line 42"/>
          <p:cNvSpPr>
            <a:spLocks noChangeShapeType="1"/>
          </p:cNvSpPr>
          <p:nvPr/>
        </p:nvSpPr>
        <p:spPr bwMode="auto">
          <a:xfrm>
            <a:off x="8578850" y="279876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0" name="Rectangle 43"/>
          <p:cNvSpPr>
            <a:spLocks noChangeArrowheads="1"/>
          </p:cNvSpPr>
          <p:nvPr/>
        </p:nvSpPr>
        <p:spPr bwMode="auto">
          <a:xfrm>
            <a:off x="8121650" y="280352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/>
              <a:t>b</a:t>
            </a:r>
            <a:endParaRPr kumimoji="1" lang="en-US" altLang="zh-CN" sz="2800" i="1">
              <a:solidFill>
                <a:srgbClr val="66FF33"/>
              </a:solidFill>
            </a:endParaRPr>
          </a:p>
        </p:txBody>
      </p:sp>
      <p:sp>
        <p:nvSpPr>
          <p:cNvPr id="37911" name="Line 44"/>
          <p:cNvSpPr>
            <a:spLocks noChangeShapeType="1"/>
          </p:cNvSpPr>
          <p:nvPr/>
        </p:nvSpPr>
        <p:spPr bwMode="auto">
          <a:xfrm>
            <a:off x="7359650" y="31035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2" name="Line 45"/>
          <p:cNvSpPr>
            <a:spLocks noChangeShapeType="1"/>
          </p:cNvSpPr>
          <p:nvPr/>
        </p:nvSpPr>
        <p:spPr bwMode="auto">
          <a:xfrm flipH="1">
            <a:off x="8578850" y="31035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3" name="Rectangle 46"/>
          <p:cNvSpPr>
            <a:spLocks noChangeArrowheads="1"/>
          </p:cNvSpPr>
          <p:nvPr/>
        </p:nvSpPr>
        <p:spPr bwMode="auto">
          <a:xfrm>
            <a:off x="7969250" y="112712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/>
              <a:t>a</a:t>
            </a:r>
          </a:p>
        </p:txBody>
      </p:sp>
      <p:sp>
        <p:nvSpPr>
          <p:cNvPr id="37914" name="Line 47"/>
          <p:cNvSpPr>
            <a:spLocks noChangeShapeType="1"/>
          </p:cNvSpPr>
          <p:nvPr/>
        </p:nvSpPr>
        <p:spPr bwMode="auto">
          <a:xfrm>
            <a:off x="7893050" y="15795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9" grpId="0" build="p" autoUpdateAnimBg="0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F29342-BA54-4825-971C-AEB03650B512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38915" name="Oval 2"/>
          <p:cNvSpPr>
            <a:spLocks noChangeArrowheads="1"/>
          </p:cNvSpPr>
          <p:nvPr/>
        </p:nvSpPr>
        <p:spPr bwMode="auto">
          <a:xfrm>
            <a:off x="5708650" y="3500438"/>
            <a:ext cx="2895600" cy="297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8916" name="Oval 3"/>
          <p:cNvSpPr>
            <a:spLocks noChangeArrowheads="1"/>
          </p:cNvSpPr>
          <p:nvPr/>
        </p:nvSpPr>
        <p:spPr bwMode="auto">
          <a:xfrm>
            <a:off x="6851650" y="4262438"/>
            <a:ext cx="1524000" cy="1447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>
              <a:latin typeface="Arial" panose="020B0604020202020204" pitchFamily="34" charset="0"/>
            </a:endParaRPr>
          </a:p>
        </p:txBody>
      </p:sp>
      <p:sp>
        <p:nvSpPr>
          <p:cNvPr id="38917" name="Oval 4"/>
          <p:cNvSpPr>
            <a:spLocks noChangeArrowheads="1"/>
          </p:cNvSpPr>
          <p:nvPr/>
        </p:nvSpPr>
        <p:spPr bwMode="auto">
          <a:xfrm>
            <a:off x="7080250" y="494823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 i="1">
              <a:latin typeface="Arial" panose="020B0604020202020204" pitchFamily="34" charset="0"/>
            </a:endParaRPr>
          </a:p>
        </p:txBody>
      </p:sp>
      <p:sp>
        <p:nvSpPr>
          <p:cNvPr id="38918" name="Oval 5"/>
          <p:cNvSpPr>
            <a:spLocks noChangeArrowheads="1"/>
          </p:cNvSpPr>
          <p:nvPr/>
        </p:nvSpPr>
        <p:spPr bwMode="auto">
          <a:xfrm>
            <a:off x="7537450" y="494823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 i="1">
              <a:latin typeface="Arial" panose="020B0604020202020204" pitchFamily="34" charset="0"/>
            </a:endParaRPr>
          </a:p>
        </p:txBody>
      </p:sp>
      <p:sp>
        <p:nvSpPr>
          <p:cNvPr id="38919" name="Text Box 6"/>
          <p:cNvSpPr txBox="1">
            <a:spLocks noChangeArrowheads="1"/>
          </p:cNvSpPr>
          <p:nvPr/>
        </p:nvSpPr>
        <p:spPr bwMode="auto">
          <a:xfrm>
            <a:off x="7232650" y="4518025"/>
            <a:ext cx="34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 i="1"/>
              <a:t>c</a:t>
            </a:r>
          </a:p>
        </p:txBody>
      </p:sp>
      <p:sp>
        <p:nvSpPr>
          <p:cNvPr id="38920" name="Line 7"/>
          <p:cNvSpPr>
            <a:spLocks noChangeShapeType="1"/>
          </p:cNvSpPr>
          <p:nvPr/>
        </p:nvSpPr>
        <p:spPr bwMode="auto">
          <a:xfrm flipV="1">
            <a:off x="7613650" y="4414838"/>
            <a:ext cx="457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1" name="Line 8"/>
          <p:cNvSpPr>
            <a:spLocks noChangeShapeType="1"/>
          </p:cNvSpPr>
          <p:nvPr/>
        </p:nvSpPr>
        <p:spPr bwMode="auto">
          <a:xfrm flipH="1" flipV="1">
            <a:off x="6318250" y="3805238"/>
            <a:ext cx="83820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2" name="Text Box 9"/>
          <p:cNvSpPr txBox="1">
            <a:spLocks noChangeArrowheads="1"/>
          </p:cNvSpPr>
          <p:nvPr/>
        </p:nvSpPr>
        <p:spPr bwMode="auto">
          <a:xfrm>
            <a:off x="7537450" y="4364038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 i="1"/>
              <a:t>b</a:t>
            </a:r>
          </a:p>
        </p:txBody>
      </p:sp>
      <p:sp>
        <p:nvSpPr>
          <p:cNvPr id="38923" name="Text Box 10"/>
          <p:cNvSpPr txBox="1">
            <a:spLocks noChangeArrowheads="1"/>
          </p:cNvSpPr>
          <p:nvPr/>
        </p:nvSpPr>
        <p:spPr bwMode="auto">
          <a:xfrm>
            <a:off x="6775450" y="398303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 i="1"/>
              <a:t>a</a:t>
            </a:r>
          </a:p>
        </p:txBody>
      </p:sp>
      <p:sp>
        <p:nvSpPr>
          <p:cNvPr id="38924" name="Line 11"/>
          <p:cNvSpPr>
            <a:spLocks noChangeShapeType="1"/>
          </p:cNvSpPr>
          <p:nvPr/>
        </p:nvSpPr>
        <p:spPr bwMode="auto">
          <a:xfrm>
            <a:off x="7164388" y="50133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5" name="Text Box 12"/>
          <p:cNvSpPr txBox="1">
            <a:spLocks noChangeArrowheads="1"/>
          </p:cNvSpPr>
          <p:nvPr/>
        </p:nvSpPr>
        <p:spPr bwMode="auto">
          <a:xfrm>
            <a:off x="376238" y="280988"/>
            <a:ext cx="8443912" cy="221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/>
              <a:t>　　</a:t>
            </a:r>
            <a:r>
              <a:rPr kumimoji="1" lang="en-US" altLang="zh-CN" sz="2800"/>
              <a:t>*</a:t>
            </a:r>
            <a:r>
              <a:rPr kumimoji="1" lang="zh-CN" altLang="en-US" sz="2800"/>
              <a:t>在半径为</a:t>
            </a:r>
            <a:r>
              <a:rPr kumimoji="1" lang="en-US" altLang="zh-CN" sz="2800" b="0" i="1"/>
              <a:t>a</a:t>
            </a:r>
            <a:r>
              <a:rPr kumimoji="1" lang="zh-CN" altLang="en-US" sz="2800"/>
              <a:t>的无限长金属圆柱内挖去一个半径为</a:t>
            </a:r>
            <a:r>
              <a:rPr kumimoji="1" lang="en-US" altLang="zh-CN" sz="2800" b="0" i="1"/>
              <a:t>b</a:t>
            </a:r>
            <a:r>
              <a:rPr kumimoji="1" lang="zh-CN" altLang="en-US" sz="2800"/>
              <a:t>的无限长圆柱。两柱轴线平行，轴间距离为</a:t>
            </a:r>
            <a:r>
              <a:rPr kumimoji="1" lang="en-US" altLang="zh-CN" sz="2800" b="0" i="1"/>
              <a:t>c</a:t>
            </a:r>
            <a:r>
              <a:rPr kumimoji="1" lang="zh-CN" altLang="en-US" sz="2800"/>
              <a:t>。在此空心导体上通以在截面上均匀分布的电流密度</a:t>
            </a:r>
            <a:r>
              <a:rPr kumimoji="1" lang="en-US" altLang="zh-CN" sz="2800" i="1"/>
              <a:t>J</a:t>
            </a:r>
            <a:r>
              <a:rPr kumimoji="1" lang="zh-CN" altLang="en-US" sz="2800"/>
              <a:t>（垂直黑板朝内）。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/>
              <a:t>试证空心部分有均匀磁场，并写出</a:t>
            </a:r>
            <a:r>
              <a:rPr kumimoji="1" lang="en-US" altLang="zh-CN" sz="2800" i="1"/>
              <a:t>B</a:t>
            </a:r>
            <a:r>
              <a:rPr kumimoji="1" lang="zh-CN" altLang="en-US" sz="2800"/>
              <a:t>的表达式。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E05B37-89FA-4A9C-BD3C-E674BFD8D830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39939" name="Oval 2"/>
          <p:cNvSpPr>
            <a:spLocks noChangeArrowheads="1"/>
          </p:cNvSpPr>
          <p:nvPr/>
        </p:nvSpPr>
        <p:spPr bwMode="auto">
          <a:xfrm>
            <a:off x="5708650" y="2438400"/>
            <a:ext cx="2895600" cy="297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9940" name="Oval 3"/>
          <p:cNvSpPr>
            <a:spLocks noChangeArrowheads="1"/>
          </p:cNvSpPr>
          <p:nvPr/>
        </p:nvSpPr>
        <p:spPr bwMode="auto">
          <a:xfrm>
            <a:off x="6851650" y="3200400"/>
            <a:ext cx="1524000" cy="1447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>
              <a:latin typeface="Arial" panose="020B0604020202020204" pitchFamily="34" charset="0"/>
            </a:endParaRPr>
          </a:p>
        </p:txBody>
      </p:sp>
      <p:sp>
        <p:nvSpPr>
          <p:cNvPr id="39941" name="Oval 4"/>
          <p:cNvSpPr>
            <a:spLocks noChangeArrowheads="1"/>
          </p:cNvSpPr>
          <p:nvPr/>
        </p:nvSpPr>
        <p:spPr bwMode="auto">
          <a:xfrm>
            <a:off x="7080250" y="3886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9942" name="Oval 5"/>
          <p:cNvSpPr>
            <a:spLocks noChangeArrowheads="1"/>
          </p:cNvSpPr>
          <p:nvPr/>
        </p:nvSpPr>
        <p:spPr bwMode="auto">
          <a:xfrm>
            <a:off x="7537450" y="3886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7232650" y="3829050"/>
            <a:ext cx="34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c</a:t>
            </a:r>
          </a:p>
        </p:txBody>
      </p:sp>
      <p:sp>
        <p:nvSpPr>
          <p:cNvPr id="39944" name="Line 7"/>
          <p:cNvSpPr>
            <a:spLocks noChangeShapeType="1"/>
          </p:cNvSpPr>
          <p:nvPr/>
        </p:nvSpPr>
        <p:spPr bwMode="auto">
          <a:xfrm flipV="1">
            <a:off x="7596188" y="3519488"/>
            <a:ext cx="215900" cy="465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5" name="Line 8"/>
          <p:cNvSpPr>
            <a:spLocks noChangeShapeType="1"/>
          </p:cNvSpPr>
          <p:nvPr/>
        </p:nvSpPr>
        <p:spPr bwMode="auto">
          <a:xfrm flipV="1">
            <a:off x="7138988" y="3519488"/>
            <a:ext cx="673100" cy="427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6" name="Line 9"/>
          <p:cNvSpPr>
            <a:spLocks noChangeShapeType="1"/>
          </p:cNvSpPr>
          <p:nvPr/>
        </p:nvSpPr>
        <p:spPr bwMode="auto">
          <a:xfrm>
            <a:off x="7164388" y="3951288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9947" name="Object 2"/>
          <p:cNvGraphicFramePr>
            <a:graphicFrameLocks noChangeAspect="1"/>
          </p:cNvGraphicFramePr>
          <p:nvPr/>
        </p:nvGraphicFramePr>
        <p:xfrm>
          <a:off x="7164388" y="3124200"/>
          <a:ext cx="3810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6" name="公式" r:id="rId3" imgW="85598" imgH="181181" progId="Equation.3">
                  <p:embed/>
                </p:oleObj>
              </mc:Choice>
              <mc:Fallback>
                <p:oleObj name="公式" r:id="rId3" imgW="85598" imgH="18118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3124200"/>
                        <a:ext cx="3810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8" name="Object 3"/>
          <p:cNvGraphicFramePr>
            <a:graphicFrameLocks noChangeAspect="1"/>
          </p:cNvGraphicFramePr>
          <p:nvPr/>
        </p:nvGraphicFramePr>
        <p:xfrm>
          <a:off x="7767638" y="3429000"/>
          <a:ext cx="4318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7" name="公式" r:id="rId5" imgW="104569" imgH="181181" progId="Equation.3">
                  <p:embed/>
                </p:oleObj>
              </mc:Choice>
              <mc:Fallback>
                <p:oleObj name="公式" r:id="rId5" imgW="104569" imgH="18118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7638" y="3429000"/>
                        <a:ext cx="4318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633783"/>
              </p:ext>
            </p:extLst>
          </p:nvPr>
        </p:nvGraphicFramePr>
        <p:xfrm>
          <a:off x="107949" y="4235845"/>
          <a:ext cx="237172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8" name="公式" r:id="rId7" imgW="977760" imgH="393480" progId="Equation.3">
                  <p:embed/>
                </p:oleObj>
              </mc:Choice>
              <mc:Fallback>
                <p:oleObj name="公式" r:id="rId7" imgW="9777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49" y="4235845"/>
                        <a:ext cx="2371725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0" name="Text Box 12"/>
          <p:cNvSpPr txBox="1">
            <a:spLocks noChangeArrowheads="1"/>
          </p:cNvSpPr>
          <p:nvPr/>
        </p:nvSpPr>
        <p:spPr bwMode="auto">
          <a:xfrm>
            <a:off x="376238" y="327025"/>
            <a:ext cx="8443912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/>
              <a:t>　　在半径为</a:t>
            </a:r>
            <a:r>
              <a:rPr kumimoji="1" lang="en-US" altLang="zh-CN" sz="2400" b="0" i="1"/>
              <a:t>a</a:t>
            </a:r>
            <a:r>
              <a:rPr kumimoji="1" lang="zh-CN" altLang="en-US" sz="2400"/>
              <a:t>的无限长金属圆柱内挖去一个半径为</a:t>
            </a:r>
            <a:r>
              <a:rPr kumimoji="1" lang="en-US" altLang="zh-CN" sz="2400" b="0" i="1"/>
              <a:t>b</a:t>
            </a:r>
            <a:r>
              <a:rPr kumimoji="1" lang="zh-CN" altLang="en-US" sz="2400"/>
              <a:t>的无限长圆柱。两柱轴线平行，轴间距离为</a:t>
            </a:r>
            <a:r>
              <a:rPr kumimoji="1" lang="en-US" altLang="zh-CN" sz="2400" b="0" i="1"/>
              <a:t>c</a:t>
            </a:r>
            <a:r>
              <a:rPr kumimoji="1" lang="zh-CN" altLang="en-US" sz="2400"/>
              <a:t>。在此空心导体上通以在截面上均匀分布的电流密度</a:t>
            </a:r>
            <a:r>
              <a:rPr kumimoji="1" lang="en-US" altLang="zh-CN" sz="2400" i="1"/>
              <a:t>J</a:t>
            </a:r>
            <a:r>
              <a:rPr kumimoji="1" lang="zh-CN" altLang="en-US" sz="2400"/>
              <a:t>（垂直黑板朝内）。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/>
              <a:t>试证空心部分有均匀磁场，并写出</a:t>
            </a:r>
            <a:r>
              <a:rPr kumimoji="1" lang="en-US" altLang="zh-CN" sz="2400" i="1"/>
              <a:t>B</a:t>
            </a:r>
            <a:r>
              <a:rPr kumimoji="1" lang="zh-CN" altLang="en-US" sz="2400"/>
              <a:t>的表达式。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82214" y="2336303"/>
            <a:ext cx="45159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解：由安培环路定理及叠加原理</a:t>
            </a:r>
          </a:p>
        </p:txBody>
      </p:sp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1914525" y="2944813"/>
          <a:ext cx="21478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9" name="公式" r:id="rId9" imgW="1218671" imgH="291973" progId="Equation.3">
                  <p:embed/>
                </p:oleObj>
              </mc:Choice>
              <mc:Fallback>
                <p:oleObj name="公式" r:id="rId9" imgW="1218671" imgH="29197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2944813"/>
                        <a:ext cx="2147888" cy="5111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9933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875887"/>
              </p:ext>
            </p:extLst>
          </p:nvPr>
        </p:nvGraphicFramePr>
        <p:xfrm>
          <a:off x="169068" y="3342481"/>
          <a:ext cx="20320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0" name="公式" r:id="rId11" imgW="838080" imgH="393480" progId="Equation.3">
                  <p:embed/>
                </p:oleObj>
              </mc:Choice>
              <mc:Fallback>
                <p:oleObj name="公式" r:id="rId11" imgW="838080" imgH="393480" progId="Equation.3">
                  <p:embed/>
                  <p:pic>
                    <p:nvPicPr>
                      <p:cNvPr id="4916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" y="3342481"/>
                        <a:ext cx="203200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497428"/>
              </p:ext>
            </p:extLst>
          </p:nvPr>
        </p:nvGraphicFramePr>
        <p:xfrm>
          <a:off x="107949" y="5431626"/>
          <a:ext cx="17557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1" name="公式" r:id="rId13" imgW="723600" imgH="228600" progId="Equation.3">
                  <p:embed/>
                </p:oleObj>
              </mc:Choice>
              <mc:Fallback>
                <p:oleObj name="公式" r:id="rId13" imgW="723600" imgH="228600" progId="Equation.3">
                  <p:embed/>
                  <p:pic>
                    <p:nvPicPr>
                      <p:cNvPr id="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49" y="5431626"/>
                        <a:ext cx="17557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853799"/>
              </p:ext>
            </p:extLst>
          </p:nvPr>
        </p:nvGraphicFramePr>
        <p:xfrm>
          <a:off x="1914525" y="5226047"/>
          <a:ext cx="320357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2" name="公式" r:id="rId15" imgW="1320480" imgH="393480" progId="Equation.3">
                  <p:embed/>
                </p:oleObj>
              </mc:Choice>
              <mc:Fallback>
                <p:oleObj name="公式" r:id="rId15" imgW="1320480" imgH="393480" progId="Equation.3">
                  <p:embed/>
                  <p:pic>
                    <p:nvPicPr>
                      <p:cNvPr id="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5226047"/>
                        <a:ext cx="3203575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237505"/>
              </p:ext>
            </p:extLst>
          </p:nvPr>
        </p:nvGraphicFramePr>
        <p:xfrm>
          <a:off x="7519988" y="5191918"/>
          <a:ext cx="1601787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3" name="公式" r:id="rId17" imgW="660240" imgH="393480" progId="Equation.3">
                  <p:embed/>
                </p:oleObj>
              </mc:Choice>
              <mc:Fallback>
                <p:oleObj name="公式" r:id="rId17" imgW="660240" imgH="393480" progId="Equation.3">
                  <p:embed/>
                  <p:pic>
                    <p:nvPicPr>
                      <p:cNvPr id="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9988" y="5191918"/>
                        <a:ext cx="1601787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530914"/>
              </p:ext>
            </p:extLst>
          </p:nvPr>
        </p:nvGraphicFramePr>
        <p:xfrm>
          <a:off x="5105400" y="5191918"/>
          <a:ext cx="24638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4" name="公式" r:id="rId19" imgW="1015920" imgH="393480" progId="Equation.3">
                  <p:embed/>
                </p:oleObj>
              </mc:Choice>
              <mc:Fallback>
                <p:oleObj name="公式" r:id="rId19" imgW="1015920" imgH="393480" progId="Equation.3">
                  <p:embed/>
                  <p:pic>
                    <p:nvPicPr>
                      <p:cNvPr id="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191918"/>
                        <a:ext cx="246380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257AF2-6F07-4512-85D7-3C7D216ED058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260350"/>
            <a:ext cx="8561388" cy="4724400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　　</a:t>
            </a:r>
            <a:r>
              <a:rPr lang="en-US" altLang="zh-CN" sz="2800" smtClean="0">
                <a:solidFill>
                  <a:srgbClr val="0000CC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800" smtClean="0">
                <a:solidFill>
                  <a:srgbClr val="0000CC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smtClean="0">
                <a:solidFill>
                  <a:srgbClr val="0000CC"/>
                </a:solidFill>
                <a:latin typeface="宋体" panose="02010600030101010101" pitchFamily="2" charset="-122"/>
              </a:rPr>
              <a:t>]</a:t>
            </a:r>
            <a:r>
              <a:rPr lang="zh-CN" altLang="en-US" sz="2800" smtClean="0">
                <a:solidFill>
                  <a:srgbClr val="0000CC"/>
                </a:solidFill>
                <a:latin typeface="宋体" panose="02010600030101010101" pitchFamily="2" charset="-122"/>
              </a:rPr>
              <a:t>螺绕环的磁场</a:t>
            </a:r>
            <a:endParaRPr lang="zh-CN" altLang="en-US" sz="2800" smtClean="0">
              <a:solidFill>
                <a:srgbClr val="0000CC"/>
              </a:solidFill>
              <a:latin typeface="Dutch766 BT"/>
            </a:endParaRPr>
          </a:p>
          <a:p>
            <a:pPr marL="0" indent="0" algn="just" eaLnBrk="1" hangingPunct="1">
              <a:lnSpc>
                <a:spcPct val="130000"/>
              </a:lnSpc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　　线圈共有</a:t>
            </a:r>
            <a:r>
              <a:rPr lang="en-US" altLang="zh-CN" sz="2800" i="1" smtClean="0"/>
              <a:t>N </a:t>
            </a:r>
            <a:r>
              <a:rPr lang="zh-CN" altLang="en-US" sz="2800" smtClean="0"/>
              <a:t>匝，电流强度为</a:t>
            </a:r>
            <a:r>
              <a:rPr lang="en-US" altLang="zh-CN" sz="2800" i="1" smtClean="0"/>
              <a:t>I</a:t>
            </a:r>
            <a:r>
              <a:rPr lang="en-US" altLang="zh-CN" sz="2800" smtClean="0"/>
              <a:t> </a:t>
            </a:r>
            <a:r>
              <a:rPr lang="en-US" altLang="zh-CN" sz="2800" smtClean="0">
                <a:latin typeface="宋体" panose="02010600030101010101" pitchFamily="2" charset="-122"/>
              </a:rPr>
              <a:t>.</a:t>
            </a:r>
            <a:r>
              <a:rPr lang="zh-CN" altLang="en-US" sz="2800" smtClean="0">
                <a:latin typeface="宋体" panose="02010600030101010101" pitchFamily="2" charset="-122"/>
              </a:rPr>
              <a:t>假定导线很细而且线圈是密绕的，环的半径</a:t>
            </a:r>
            <a:r>
              <a:rPr lang="en-US" altLang="zh-CN" sz="2800" i="1" smtClean="0"/>
              <a:t>R</a:t>
            </a:r>
            <a:r>
              <a:rPr lang="zh-CN" altLang="en-US" sz="2800" smtClean="0">
                <a:latin typeface="宋体" panose="02010600030101010101" pitchFamily="2" charset="-122"/>
              </a:rPr>
              <a:t>远大于线圈的半径。</a:t>
            </a:r>
          </a:p>
          <a:p>
            <a:pPr marL="0" indent="0" algn="just" eaLnBrk="1" hangingPunct="1">
              <a:lnSpc>
                <a:spcPct val="130000"/>
              </a:lnSpc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  </a:t>
            </a:r>
            <a:endParaRPr lang="zh-CN" altLang="en-US" sz="2800" smtClean="0"/>
          </a:p>
        </p:txBody>
      </p:sp>
      <p:graphicFrame>
        <p:nvGraphicFramePr>
          <p:cNvPr id="40964" name="Object 3"/>
          <p:cNvGraphicFramePr>
            <a:graphicFrameLocks noChangeAspect="1"/>
          </p:cNvGraphicFramePr>
          <p:nvPr/>
        </p:nvGraphicFramePr>
        <p:xfrm>
          <a:off x="2362200" y="2590800"/>
          <a:ext cx="4800600" cy="374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6" name="Image" r:id="rId3" imgW="2375000" imgH="1850453" progId="Photoshop.Image.6">
                  <p:embed/>
                </p:oleObj>
              </mc:Choice>
              <mc:Fallback>
                <p:oleObj name="Image" r:id="rId3" imgW="2375000" imgH="1850453" progId="Photoshop.Image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590800"/>
                        <a:ext cx="4800600" cy="3740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5BA4C6-4401-4598-9344-9293A9FFC4A1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115888"/>
            <a:ext cx="8686800" cy="1184275"/>
          </a:xfrm>
          <a:noFill/>
        </p:spPr>
        <p:txBody>
          <a:bodyPr anchor="t"/>
          <a:lstStyle/>
          <a:p>
            <a:pPr algn="l" eaLnBrk="1" hangingPunct="1">
              <a:lnSpc>
                <a:spcPct val="140000"/>
              </a:lnSpc>
            </a:pP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　　</a:t>
            </a:r>
            <a:r>
              <a:rPr lang="en-US" altLang="zh-CN" sz="2800" smtClean="0">
                <a:solidFill>
                  <a:srgbClr val="006600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800" smtClean="0">
                <a:solidFill>
                  <a:srgbClr val="006600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sz="2800" smtClean="0">
                <a:solidFill>
                  <a:srgbClr val="006600"/>
                </a:solidFill>
                <a:latin typeface="宋体" panose="02010600030101010101" pitchFamily="2" charset="-122"/>
              </a:rPr>
              <a:t>]</a:t>
            </a:r>
            <a:r>
              <a:rPr lang="en-US" altLang="zh-CN" sz="2800" smtClean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磁感线是一族同心圆</a:t>
            </a:r>
            <a:r>
              <a:rPr lang="en-US" altLang="zh-CN" sz="2800" smtClean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如果环的半径</a:t>
            </a:r>
            <a:r>
              <a:rPr lang="en-US" altLang="zh-CN" sz="2800" i="1" smtClean="0">
                <a:solidFill>
                  <a:schemeClr val="tx1"/>
                </a:solidFill>
              </a:rPr>
              <a:t>R</a:t>
            </a:r>
            <a:r>
              <a:rPr lang="zh-CN" altLang="en-US" sz="2800" smtClean="0">
                <a:solidFill>
                  <a:schemeClr val="tx1"/>
                </a:solidFill>
              </a:rPr>
              <a:t>又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远大于线圈的半径，则环内各点的</a:t>
            </a:r>
            <a:r>
              <a:rPr lang="en-US" altLang="zh-CN" sz="2800" i="1" smtClean="0">
                <a:solidFill>
                  <a:schemeClr val="tx1"/>
                </a:solidFill>
              </a:rPr>
              <a:t>B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值就几乎相等</a:t>
            </a:r>
            <a:r>
              <a:rPr lang="en-US" altLang="zh-CN" sz="2800" smtClean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于是对于闭合路径 </a:t>
            </a:r>
            <a:r>
              <a:rPr lang="en-US" altLang="zh-CN" sz="2800" i="1" smtClean="0">
                <a:solidFill>
                  <a:schemeClr val="tx1"/>
                </a:solidFill>
              </a:rPr>
              <a:t>L </a:t>
            </a:r>
            <a:r>
              <a:rPr lang="en-US" altLang="zh-CN" sz="2800" smtClean="0">
                <a:solidFill>
                  <a:schemeClr val="tx1"/>
                </a:solidFill>
              </a:rPr>
              <a:t>= 2</a:t>
            </a:r>
            <a:r>
              <a:rPr lang="en-US" altLang="zh-CN" sz="2800" i="1" smtClean="0">
                <a:solidFill>
                  <a:schemeClr val="tx1"/>
                </a:solidFill>
                <a:latin typeface="Symbol" panose="05050102010706020507" pitchFamily="18" charset="2"/>
              </a:rPr>
              <a:t>p </a:t>
            </a:r>
            <a:r>
              <a:rPr lang="en-US" altLang="zh-CN" sz="2800" i="1" smtClean="0">
                <a:solidFill>
                  <a:schemeClr val="tx1"/>
                </a:solidFill>
              </a:rPr>
              <a:t>R</a:t>
            </a:r>
            <a:r>
              <a:rPr lang="en-US" altLang="zh-CN" sz="2800" smtClean="0">
                <a:solidFill>
                  <a:schemeClr val="tx1"/>
                </a:solidFill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</a:rPr>
              <a:t>，穿过它的总电流就是</a:t>
            </a:r>
            <a:r>
              <a:rPr lang="en-US" altLang="zh-CN" sz="2800" i="1" smtClean="0">
                <a:solidFill>
                  <a:schemeClr val="tx1"/>
                </a:solidFill>
              </a:rPr>
              <a:t>N I</a:t>
            </a:r>
            <a:r>
              <a:rPr lang="zh-CN" altLang="en-US" sz="2800" smtClean="0">
                <a:solidFill>
                  <a:schemeClr val="tx1"/>
                </a:solidFill>
              </a:rPr>
              <a:t>，</a:t>
            </a:r>
          </a:p>
        </p:txBody>
      </p:sp>
      <p:sp>
        <p:nvSpPr>
          <p:cNvPr id="121241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5157787"/>
            <a:ext cx="8713787" cy="1243013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宋体" panose="02010600030101010101" pitchFamily="2" charset="-122"/>
              </a:rPr>
              <a:t>可见，这样一个理想的螺绕环内部的磁场，与无限长螺线管内部的磁场有相同的表达式。</a:t>
            </a:r>
          </a:p>
        </p:txBody>
      </p:sp>
      <p:graphicFrame>
        <p:nvGraphicFramePr>
          <p:cNvPr id="41991" name="Object 6"/>
          <p:cNvGraphicFramePr>
            <a:graphicFrameLocks noChangeAspect="1"/>
          </p:cNvGraphicFramePr>
          <p:nvPr/>
        </p:nvGraphicFramePr>
        <p:xfrm>
          <a:off x="5940425" y="1981200"/>
          <a:ext cx="3203575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5" name="Image" r:id="rId3" imgW="2375000" imgH="1850453" progId="Photoshop.Image.6">
                  <p:embed/>
                </p:oleObj>
              </mc:Choice>
              <mc:Fallback>
                <p:oleObj name="Image" r:id="rId3" imgW="2375000" imgH="1850453" progId="Photoshop.Image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981200"/>
                        <a:ext cx="3203575" cy="24955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04800" y="1874728"/>
            <a:ext cx="6596062" cy="605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lnSpc>
                <a:spcPct val="140000"/>
              </a:lnSpc>
            </a:pPr>
            <a:r>
              <a:rPr lang="zh-CN" altLang="en-US" sz="2800" kern="0" dirty="0">
                <a:solidFill>
                  <a:srgbClr val="000000"/>
                </a:solidFill>
                <a:latin typeface="Times New Roman"/>
                <a:ea typeface="宋体"/>
              </a:rPr>
              <a:t>安培环路定理</a:t>
            </a:r>
            <a:r>
              <a:rPr lang="zh-CN" altLang="en-US" sz="2800" kern="0" dirty="0" smtClean="0">
                <a:solidFill>
                  <a:srgbClr val="000000"/>
                </a:solidFill>
                <a:latin typeface="Times New Roman"/>
                <a:ea typeface="宋体"/>
              </a:rPr>
              <a:t>：</a:t>
            </a:r>
            <a:endParaRPr lang="zh-CN" altLang="en-US" sz="2800" kern="0" dirty="0">
              <a:solidFill>
                <a:srgbClr val="000000"/>
              </a:solidFill>
              <a:latin typeface="宋体" panose="02010600030101010101" pitchFamily="2" charset="-122"/>
              <a:ea typeface="宋体"/>
            </a:endParaRPr>
          </a:p>
        </p:txBody>
      </p:sp>
      <p:graphicFrame>
        <p:nvGraphicFramePr>
          <p:cNvPr id="419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568917"/>
              </p:ext>
            </p:extLst>
          </p:nvPr>
        </p:nvGraphicFramePr>
        <p:xfrm>
          <a:off x="1600200" y="2743200"/>
          <a:ext cx="24320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6" name="公式" r:id="rId5" imgW="901309" imgH="228501" progId="Equation.3">
                  <p:embed/>
                </p:oleObj>
              </mc:Choice>
              <mc:Fallback>
                <p:oleObj name="公式" r:id="rId5" imgW="901309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743200"/>
                        <a:ext cx="24320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160334"/>
              </p:ext>
            </p:extLst>
          </p:nvPr>
        </p:nvGraphicFramePr>
        <p:xfrm>
          <a:off x="1676400" y="3495671"/>
          <a:ext cx="1676400" cy="678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7" name="公式" r:id="rId7" imgW="609600" imgH="228600" progId="Equation.3">
                  <p:embed/>
                </p:oleObj>
              </mc:Choice>
              <mc:Fallback>
                <p:oleObj name="公式" r:id="rId7" imgW="609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495671"/>
                        <a:ext cx="1676400" cy="67835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831159" y="4341900"/>
            <a:ext cx="4910319" cy="4725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1" hangingPunct="1">
              <a:lnSpc>
                <a:spcPct val="140000"/>
              </a:lnSpc>
            </a:pP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此处 </a:t>
            </a:r>
            <a:r>
              <a:rPr lang="en-US" altLang="zh-CN" sz="2000" i="1" kern="0" dirty="0">
                <a:solidFill>
                  <a:srgbClr val="000000"/>
                </a:solidFill>
                <a:latin typeface="Times New Roman"/>
                <a:ea typeface="宋体"/>
              </a:rPr>
              <a:t>n=N </a:t>
            </a:r>
            <a:r>
              <a:rPr lang="en-US" altLang="zh-CN" sz="2000" i="1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/ </a:t>
            </a: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2</a:t>
            </a:r>
            <a:r>
              <a:rPr lang="en-US" altLang="zh-CN" sz="2000" i="1" kern="0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p </a:t>
            </a:r>
            <a:r>
              <a:rPr lang="en-US" altLang="zh-CN" sz="2000" i="1" kern="0" dirty="0">
                <a:solidFill>
                  <a:srgbClr val="000000"/>
                </a:solidFill>
                <a:latin typeface="Times New Roman"/>
                <a:ea typeface="宋体"/>
              </a:rPr>
              <a:t>R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/>
                <a:ea typeface="宋体"/>
              </a:rPr>
              <a:t>是单位长度的线圈匝</a:t>
            </a: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数</a:t>
            </a: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21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2419" grpId="0" build="p" autoUpdateAnimBg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9120AD3-447A-49CE-B45F-E14E18DC6638}" type="slidenum">
              <a:rPr lang="en-US" altLang="zh-CN" b="0" smtClean="0"/>
              <a:pPr/>
              <a:t>4</a:t>
            </a:fld>
            <a:endParaRPr lang="en-US" altLang="zh-CN" b="0" smtClean="0"/>
          </a:p>
        </p:txBody>
      </p:sp>
      <p:graphicFrame>
        <p:nvGraphicFramePr>
          <p:cNvPr id="6147" name="Object 18"/>
          <p:cNvGraphicFramePr>
            <a:graphicFrameLocks noChangeAspect="1"/>
          </p:cNvGraphicFramePr>
          <p:nvPr/>
        </p:nvGraphicFramePr>
        <p:xfrm>
          <a:off x="4921250" y="277813"/>
          <a:ext cx="3038475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0" name="公式" r:id="rId3" imgW="1257120" imgH="469800" progId="Equation.3">
                  <p:embed/>
                </p:oleObj>
              </mc:Choice>
              <mc:Fallback>
                <p:oleObj name="公式" r:id="rId3" imgW="1257120" imgH="469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0" y="277813"/>
                        <a:ext cx="3038475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9"/>
          <p:cNvGraphicFramePr>
            <a:graphicFrameLocks noChangeAspect="1"/>
          </p:cNvGraphicFramePr>
          <p:nvPr/>
        </p:nvGraphicFramePr>
        <p:xfrm>
          <a:off x="1709738" y="2227263"/>
          <a:ext cx="365125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1" name="公式" r:id="rId5" imgW="1307880" imgH="419040" progId="Equation.3">
                  <p:embed/>
                </p:oleObj>
              </mc:Choice>
              <mc:Fallback>
                <p:oleObj name="公式" r:id="rId5" imgW="1307880" imgH="4190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2227263"/>
                        <a:ext cx="365125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14400" y="693738"/>
            <a:ext cx="370681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0" dirty="0"/>
              <a:t>电流元 </a:t>
            </a:r>
            <a:r>
              <a:rPr lang="en-US" altLang="zh-CN" sz="2400" i="1" dirty="0" err="1">
                <a:latin typeface="+mj-lt"/>
              </a:rPr>
              <a:t>I</a:t>
            </a:r>
            <a:r>
              <a:rPr lang="en-US" altLang="zh-CN" sz="2400" b="0" dirty="0" err="1">
                <a:latin typeface="+mj-lt"/>
              </a:rPr>
              <a:t>d</a:t>
            </a:r>
            <a:r>
              <a:rPr lang="en-US" altLang="zh-CN" sz="2400" i="1" dirty="0" err="1">
                <a:latin typeface="+mj-lt"/>
              </a:rPr>
              <a:t>l</a:t>
            </a:r>
            <a:r>
              <a:rPr lang="en-US" altLang="zh-CN" sz="2400" b="0" i="1" dirty="0">
                <a:latin typeface="+mj-lt"/>
              </a:rPr>
              <a:t> </a:t>
            </a:r>
            <a:r>
              <a:rPr lang="en-US" altLang="zh-CN" sz="2400" b="0" dirty="0"/>
              <a:t> </a:t>
            </a:r>
            <a:r>
              <a:rPr lang="en-US" altLang="zh-CN" sz="2400" b="0" dirty="0">
                <a:sym typeface="Wingdings" panose="05000000000000000000" pitchFamily="2" charset="2"/>
              </a:rPr>
              <a:t>  </a:t>
            </a:r>
            <a:r>
              <a:rPr lang="zh-CN" altLang="en-US" sz="2400" b="0" dirty="0">
                <a:sym typeface="Wingdings" panose="05000000000000000000" pitchFamily="2" charset="2"/>
              </a:rPr>
              <a:t>基元磁场：</a:t>
            </a:r>
            <a:endParaRPr lang="zh-CN" altLang="en-US" sz="2400" b="0" dirty="0"/>
          </a:p>
        </p:txBody>
      </p:sp>
      <p:sp>
        <p:nvSpPr>
          <p:cNvPr id="7" name="文本框 6"/>
          <p:cNvSpPr txBox="1"/>
          <p:nvPr/>
        </p:nvSpPr>
        <p:spPr>
          <a:xfrm>
            <a:off x="873125" y="1604963"/>
            <a:ext cx="442753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0" dirty="0"/>
              <a:t>载流回路或载流体</a:t>
            </a:r>
            <a:r>
              <a:rPr lang="en-US" altLang="zh-CN" sz="2400" b="0" i="1" dirty="0">
                <a:latin typeface="+mj-lt"/>
              </a:rPr>
              <a:t> </a:t>
            </a:r>
            <a:r>
              <a:rPr lang="en-US" altLang="zh-CN" sz="2400" b="0" dirty="0"/>
              <a:t> </a:t>
            </a:r>
            <a:r>
              <a:rPr lang="en-US" altLang="zh-CN" sz="2400" b="0" dirty="0">
                <a:sym typeface="Wingdings" panose="05000000000000000000" pitchFamily="2" charset="2"/>
              </a:rPr>
              <a:t> </a:t>
            </a:r>
            <a:r>
              <a:rPr lang="zh-CN" altLang="en-US" sz="2400" b="0" dirty="0">
                <a:sym typeface="Wingdings" panose="05000000000000000000" pitchFamily="2" charset="2"/>
              </a:rPr>
              <a:t>总磁场：</a:t>
            </a:r>
            <a:endParaRPr lang="zh-CN" altLang="en-US" sz="2400" b="0" dirty="0"/>
          </a:p>
        </p:txBody>
      </p:sp>
      <p:graphicFrame>
        <p:nvGraphicFramePr>
          <p:cNvPr id="8" name="Object 19"/>
          <p:cNvGraphicFramePr>
            <a:graphicFrameLocks noChangeAspect="1"/>
          </p:cNvGraphicFramePr>
          <p:nvPr/>
        </p:nvGraphicFramePr>
        <p:xfrm>
          <a:off x="1709738" y="3670300"/>
          <a:ext cx="4041775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name="公式" r:id="rId7" imgW="1447560" imgH="457200" progId="Equation.3">
                  <p:embed/>
                </p:oleObj>
              </mc:Choice>
              <mc:Fallback>
                <p:oleObj name="公式" r:id="rId7" imgW="144756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3670300"/>
                        <a:ext cx="4041775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9"/>
          <p:cNvGraphicFramePr>
            <a:graphicFrameLocks noChangeAspect="1"/>
          </p:cNvGraphicFramePr>
          <p:nvPr/>
        </p:nvGraphicFramePr>
        <p:xfrm>
          <a:off x="1709738" y="5114925"/>
          <a:ext cx="3722687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name="公式" r:id="rId9" imgW="1333440" imgH="444240" progId="Equation.3">
                  <p:embed/>
                </p:oleObj>
              </mc:Choice>
              <mc:Fallback>
                <p:oleObj name="公式" r:id="rId9" imgW="1333440" imgH="4442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5114925"/>
                        <a:ext cx="3722687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440488" y="2611438"/>
            <a:ext cx="1114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线性回路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324600" y="4005263"/>
            <a:ext cx="1346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三维电流场</a:t>
            </a: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324600" y="5445125"/>
            <a:ext cx="1346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二维电流场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B08DE9-8AB9-4342-88DA-DE1DAC7BD41A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6005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B08DE9-8AB9-4342-88DA-DE1DAC7BD41A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15021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CC190B-23F2-4617-82BB-F152F3F88FA8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1066800" y="144780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006600"/>
                </a:solidFill>
              </a:rPr>
              <a:t> </a:t>
            </a:r>
            <a:r>
              <a:rPr lang="zh-CN" altLang="en-US" sz="2800" dirty="0">
                <a:solidFill>
                  <a:srgbClr val="006600"/>
                </a:solidFill>
              </a:rPr>
              <a:t>例</a:t>
            </a:r>
            <a:r>
              <a:rPr lang="zh-CN" altLang="en-US" sz="2800" dirty="0">
                <a:solidFill>
                  <a:srgbClr val="CC0000"/>
                </a:solidFill>
              </a:rPr>
              <a:t>   </a:t>
            </a:r>
            <a:r>
              <a:rPr lang="zh-CN" altLang="en-US" sz="2800" dirty="0"/>
              <a:t>求证</a:t>
            </a:r>
            <a:r>
              <a:rPr lang="zh-CN" altLang="en-US" sz="2800" dirty="0">
                <a:solidFill>
                  <a:srgbClr val="0000CC"/>
                </a:solidFill>
              </a:rPr>
              <a:t>无限长直密绕螺线管</a:t>
            </a:r>
            <a:r>
              <a:rPr lang="zh-CN" altLang="en-US" sz="2800" dirty="0"/>
              <a:t>外</a:t>
            </a:r>
          </a:p>
        </p:txBody>
      </p:sp>
      <p:grpSp>
        <p:nvGrpSpPr>
          <p:cNvPr id="43012" name="Group 3"/>
          <p:cNvGrpSpPr>
            <a:grpSpLocks/>
          </p:cNvGrpSpPr>
          <p:nvPr/>
        </p:nvGrpSpPr>
        <p:grpSpPr bwMode="auto">
          <a:xfrm>
            <a:off x="457200" y="2133600"/>
            <a:ext cx="8305800" cy="3048000"/>
            <a:chOff x="288" y="1344"/>
            <a:chExt cx="5232" cy="1920"/>
          </a:xfrm>
        </p:grpSpPr>
        <p:sp>
          <p:nvSpPr>
            <p:cNvPr id="43014" name="Rectangle 4"/>
            <p:cNvSpPr>
              <a:spLocks noChangeArrowheads="1"/>
            </p:cNvSpPr>
            <p:nvPr/>
          </p:nvSpPr>
          <p:spPr bwMode="auto">
            <a:xfrm>
              <a:off x="288" y="1344"/>
              <a:ext cx="5232" cy="19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43015" name="Group 5"/>
            <p:cNvGrpSpPr>
              <a:grpSpLocks/>
            </p:cNvGrpSpPr>
            <p:nvPr/>
          </p:nvGrpSpPr>
          <p:grpSpPr bwMode="auto">
            <a:xfrm>
              <a:off x="384" y="1440"/>
              <a:ext cx="5136" cy="1735"/>
              <a:chOff x="384" y="1440"/>
              <a:chExt cx="5136" cy="1735"/>
            </a:xfrm>
          </p:grpSpPr>
          <p:pic>
            <p:nvPicPr>
              <p:cNvPr id="43016" name="Picture 6" descr="XXX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440"/>
                <a:ext cx="2592" cy="17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017" name="Picture 7" descr="XXX6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" y="1440"/>
                <a:ext cx="2640" cy="1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018" name="Rectangle 8"/>
              <p:cNvSpPr>
                <a:spLocks noChangeArrowheads="1"/>
              </p:cNvSpPr>
              <p:nvPr/>
            </p:nvSpPr>
            <p:spPr bwMode="auto">
              <a:xfrm>
                <a:off x="384" y="1440"/>
                <a:ext cx="5136" cy="17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43013" name="Object 10"/>
          <p:cNvGraphicFramePr>
            <a:graphicFrameLocks noChangeAspect="1"/>
          </p:cNvGraphicFramePr>
          <p:nvPr/>
        </p:nvGraphicFramePr>
        <p:xfrm>
          <a:off x="6324600" y="1447800"/>
          <a:ext cx="10668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0" name="Equation" r:id="rId5" imgW="657026" imgH="238176" progId="Equation.3">
                  <p:embed/>
                </p:oleObj>
              </mc:Choice>
              <mc:Fallback>
                <p:oleObj name="Equation" r:id="rId5" imgW="657026" imgH="23817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447800"/>
                        <a:ext cx="10668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91F63F-BE42-43C5-B9E9-CE163789F6AF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graphicFrame>
        <p:nvGraphicFramePr>
          <p:cNvPr id="44035" name="Object 2"/>
          <p:cNvGraphicFramePr>
            <a:graphicFrameLocks noChangeAspect="1"/>
          </p:cNvGraphicFramePr>
          <p:nvPr/>
        </p:nvGraphicFramePr>
        <p:xfrm>
          <a:off x="755650" y="3213100"/>
          <a:ext cx="76200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7" name="Equation" r:id="rId4" imgW="2733599" imgH="257175" progId="Equation.3">
                  <p:embed/>
                </p:oleObj>
              </mc:Choice>
              <mc:Fallback>
                <p:oleObj name="Equation" r:id="rId4" imgW="2733599" imgH="25717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213100"/>
                        <a:ext cx="76200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0371" name="Line 3"/>
          <p:cNvSpPr>
            <a:spLocks noChangeShapeType="1"/>
          </p:cNvSpPr>
          <p:nvPr/>
        </p:nvSpPr>
        <p:spPr bwMode="auto">
          <a:xfrm>
            <a:off x="4495800" y="3240088"/>
            <a:ext cx="700088" cy="698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0373" name="Line 5"/>
          <p:cNvSpPr>
            <a:spLocks noChangeShapeType="1"/>
          </p:cNvSpPr>
          <p:nvPr/>
        </p:nvSpPr>
        <p:spPr bwMode="auto">
          <a:xfrm>
            <a:off x="7620000" y="3252788"/>
            <a:ext cx="700088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10374" name="Object 6"/>
          <p:cNvGraphicFramePr>
            <a:graphicFrameLocks noChangeAspect="1"/>
          </p:cNvGraphicFramePr>
          <p:nvPr/>
        </p:nvGraphicFramePr>
        <p:xfrm>
          <a:off x="568325" y="4267200"/>
          <a:ext cx="79819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8" name="公式" r:id="rId6" imgW="2400459" imgH="219178" progId="Equation.3">
                  <p:embed/>
                </p:oleObj>
              </mc:Choice>
              <mc:Fallback>
                <p:oleObj name="公式" r:id="rId6" imgW="2400459" imgH="21917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4267200"/>
                        <a:ext cx="79819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0376" name="Text Box 8"/>
          <p:cNvSpPr txBox="1">
            <a:spLocks noChangeArrowheads="1"/>
          </p:cNvSpPr>
          <p:nvPr/>
        </p:nvSpPr>
        <p:spPr bwMode="auto">
          <a:xfrm>
            <a:off x="304800" y="5368925"/>
            <a:ext cx="8610600" cy="955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        </a:t>
            </a:r>
            <a:r>
              <a:rPr lang="zh-CN" altLang="en-US" sz="2800">
                <a:solidFill>
                  <a:srgbClr val="0000CC"/>
                </a:solidFill>
              </a:rPr>
              <a:t>任意横截面的</a:t>
            </a:r>
            <a:r>
              <a:rPr lang="zh-CN" altLang="en-US" sz="2800"/>
              <a:t>无限长载流密绕螺线管内部磁场处处相等 </a:t>
            </a:r>
            <a:r>
              <a:rPr lang="en-US" altLang="zh-CN" sz="2800"/>
              <a:t>,  </a:t>
            </a:r>
            <a:r>
              <a:rPr lang="zh-CN" altLang="en-US" sz="2800"/>
              <a:t>外部磁场轴向为零</a:t>
            </a:r>
            <a:r>
              <a:rPr lang="en-US" altLang="zh-CN" sz="2800"/>
              <a:t>.</a:t>
            </a:r>
          </a:p>
        </p:txBody>
      </p:sp>
      <p:sp>
        <p:nvSpPr>
          <p:cNvPr id="44040" name="Text Box 9"/>
          <p:cNvSpPr txBox="1">
            <a:spLocks noChangeArrowheads="1"/>
          </p:cNvSpPr>
          <p:nvPr/>
        </p:nvSpPr>
        <p:spPr bwMode="auto">
          <a:xfrm>
            <a:off x="900113" y="908050"/>
            <a:ext cx="3811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6600"/>
                </a:solidFill>
              </a:rPr>
              <a:t>2 )</a:t>
            </a:r>
            <a:r>
              <a:rPr lang="en-US" altLang="zh-CN" sz="2800"/>
              <a:t> </a:t>
            </a:r>
            <a:r>
              <a:rPr lang="zh-CN" altLang="en-US" sz="2800"/>
              <a:t>选回路 </a:t>
            </a:r>
            <a:r>
              <a:rPr lang="en-US" altLang="zh-CN" sz="2800" i="1"/>
              <a:t>L</a:t>
            </a:r>
            <a:r>
              <a:rPr lang="en-US" altLang="zh-CN" sz="2800"/>
              <a:t> .</a:t>
            </a:r>
          </a:p>
        </p:txBody>
      </p:sp>
      <p:sp>
        <p:nvSpPr>
          <p:cNvPr id="44041" name="Text Box 10"/>
          <p:cNvSpPr txBox="1">
            <a:spLocks noChangeArrowheads="1"/>
          </p:cNvSpPr>
          <p:nvPr/>
        </p:nvSpPr>
        <p:spPr bwMode="auto">
          <a:xfrm>
            <a:off x="323850" y="1744663"/>
            <a:ext cx="3886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        </a:t>
            </a:r>
            <a:r>
              <a:rPr lang="zh-CN" altLang="en-US" sz="2800"/>
              <a:t>磁场      的方向与电流 </a:t>
            </a:r>
            <a:r>
              <a:rPr lang="en-US" altLang="zh-CN" sz="2800" i="1"/>
              <a:t>I</a:t>
            </a:r>
            <a:r>
              <a:rPr lang="en-US" altLang="zh-CN" sz="2800"/>
              <a:t> </a:t>
            </a:r>
            <a:r>
              <a:rPr lang="zh-CN" altLang="en-US" sz="2800"/>
              <a:t>成</a:t>
            </a:r>
            <a:r>
              <a:rPr lang="zh-CN" altLang="en-US" sz="2800">
                <a:solidFill>
                  <a:srgbClr val="006600"/>
                </a:solidFill>
              </a:rPr>
              <a:t>右螺旋</a:t>
            </a:r>
            <a:r>
              <a:rPr lang="en-US" altLang="zh-CN" sz="2800"/>
              <a:t>.</a:t>
            </a:r>
          </a:p>
        </p:txBody>
      </p:sp>
      <p:graphicFrame>
        <p:nvGraphicFramePr>
          <p:cNvPr id="44042" name="Object 11"/>
          <p:cNvGraphicFramePr>
            <a:graphicFrameLocks noChangeAspect="1"/>
          </p:cNvGraphicFramePr>
          <p:nvPr/>
        </p:nvGraphicFramePr>
        <p:xfrm>
          <a:off x="1908175" y="1700213"/>
          <a:ext cx="4222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9" name="公式" r:id="rId8" imgW="114286" imgH="152451" progId="Equation.3">
                  <p:embed/>
                </p:oleObj>
              </mc:Choice>
              <mc:Fallback>
                <p:oleObj name="公式" r:id="rId8" imgW="114286" imgH="15245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700213"/>
                        <a:ext cx="4222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043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68" t="21729" r="25586" b="58949"/>
          <a:stretch>
            <a:fillRect/>
          </a:stretch>
        </p:blipFill>
        <p:spPr bwMode="auto">
          <a:xfrm>
            <a:off x="4356100" y="981075"/>
            <a:ext cx="4392613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10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21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121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1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76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D05A0C-3513-4F84-B412-5A2EA1F039AE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46083" name="Rectangle 34"/>
          <p:cNvSpPr>
            <a:spLocks noGrp="1" noChangeArrowheads="1"/>
          </p:cNvSpPr>
          <p:nvPr>
            <p:ph type="title"/>
          </p:nvPr>
        </p:nvSpPr>
        <p:spPr>
          <a:xfrm>
            <a:off x="395288" y="4542174"/>
            <a:ext cx="4216400" cy="99060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无限长密绕螺线管：沿虚线的环路积分</a:t>
            </a:r>
          </a:p>
        </p:txBody>
      </p:sp>
      <p:grpSp>
        <p:nvGrpSpPr>
          <p:cNvPr id="46084" name="Group 35"/>
          <p:cNvGrpSpPr>
            <a:grpSpLocks/>
          </p:cNvGrpSpPr>
          <p:nvPr/>
        </p:nvGrpSpPr>
        <p:grpSpPr bwMode="auto">
          <a:xfrm>
            <a:off x="3190875" y="2432050"/>
            <a:ext cx="3138488" cy="1381125"/>
            <a:chOff x="2010" y="1532"/>
            <a:chExt cx="1977" cy="870"/>
          </a:xfrm>
        </p:grpSpPr>
        <p:sp>
          <p:nvSpPr>
            <p:cNvPr id="1241094" name="AutoShape 6"/>
            <p:cNvSpPr>
              <a:spLocks noChangeArrowheads="1"/>
            </p:cNvSpPr>
            <p:nvPr/>
          </p:nvSpPr>
          <p:spPr bwMode="auto">
            <a:xfrm rot="-5390567">
              <a:off x="2769" y="836"/>
              <a:ext cx="458" cy="1977"/>
            </a:xfrm>
            <a:prstGeom prst="can">
              <a:avLst>
                <a:gd name="adj" fmla="val 44105"/>
              </a:avLst>
            </a:prstGeom>
            <a:gradFill rotWithShape="0">
              <a:gsLst>
                <a:gs pos="0">
                  <a:schemeClr val="folHlink">
                    <a:gamma/>
                    <a:shade val="6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66275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6088" name="Freeform 7"/>
            <p:cNvSpPr>
              <a:spLocks/>
            </p:cNvSpPr>
            <p:nvPr/>
          </p:nvSpPr>
          <p:spPr bwMode="auto">
            <a:xfrm>
              <a:off x="2280" y="1532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16 w 219"/>
                <a:gd name="T3" fmla="*/ 5 h 574"/>
                <a:gd name="T4" fmla="*/ 31 w 219"/>
                <a:gd name="T5" fmla="*/ 45 h 574"/>
                <a:gd name="T6" fmla="*/ 46 w 219"/>
                <a:gd name="T7" fmla="*/ 215 h 574"/>
                <a:gd name="T8" fmla="*/ 58 w 219"/>
                <a:gd name="T9" fmla="*/ 260 h 574"/>
                <a:gd name="T10" fmla="*/ 71 w 219"/>
                <a:gd name="T11" fmla="*/ 243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9" name="Freeform 8"/>
            <p:cNvSpPr>
              <a:spLocks/>
            </p:cNvSpPr>
            <p:nvPr/>
          </p:nvSpPr>
          <p:spPr bwMode="auto">
            <a:xfrm>
              <a:off x="2369" y="1532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16 w 219"/>
                <a:gd name="T3" fmla="*/ 5 h 574"/>
                <a:gd name="T4" fmla="*/ 31 w 219"/>
                <a:gd name="T5" fmla="*/ 45 h 574"/>
                <a:gd name="T6" fmla="*/ 46 w 219"/>
                <a:gd name="T7" fmla="*/ 215 h 574"/>
                <a:gd name="T8" fmla="*/ 58 w 219"/>
                <a:gd name="T9" fmla="*/ 260 h 574"/>
                <a:gd name="T10" fmla="*/ 71 w 219"/>
                <a:gd name="T11" fmla="*/ 243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Freeform 9"/>
            <p:cNvSpPr>
              <a:spLocks/>
            </p:cNvSpPr>
            <p:nvPr/>
          </p:nvSpPr>
          <p:spPr bwMode="auto">
            <a:xfrm>
              <a:off x="2459" y="1532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16 w 219"/>
                <a:gd name="T3" fmla="*/ 5 h 574"/>
                <a:gd name="T4" fmla="*/ 31 w 219"/>
                <a:gd name="T5" fmla="*/ 45 h 574"/>
                <a:gd name="T6" fmla="*/ 46 w 219"/>
                <a:gd name="T7" fmla="*/ 215 h 574"/>
                <a:gd name="T8" fmla="*/ 58 w 219"/>
                <a:gd name="T9" fmla="*/ 260 h 574"/>
                <a:gd name="T10" fmla="*/ 71 w 219"/>
                <a:gd name="T11" fmla="*/ 243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Freeform 10"/>
            <p:cNvSpPr>
              <a:spLocks/>
            </p:cNvSpPr>
            <p:nvPr/>
          </p:nvSpPr>
          <p:spPr bwMode="auto">
            <a:xfrm>
              <a:off x="2549" y="1532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16 w 219"/>
                <a:gd name="T3" fmla="*/ 5 h 574"/>
                <a:gd name="T4" fmla="*/ 31 w 219"/>
                <a:gd name="T5" fmla="*/ 45 h 574"/>
                <a:gd name="T6" fmla="*/ 46 w 219"/>
                <a:gd name="T7" fmla="*/ 215 h 574"/>
                <a:gd name="T8" fmla="*/ 58 w 219"/>
                <a:gd name="T9" fmla="*/ 260 h 574"/>
                <a:gd name="T10" fmla="*/ 71 w 219"/>
                <a:gd name="T11" fmla="*/ 243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Freeform 11"/>
            <p:cNvSpPr>
              <a:spLocks/>
            </p:cNvSpPr>
            <p:nvPr/>
          </p:nvSpPr>
          <p:spPr bwMode="auto">
            <a:xfrm>
              <a:off x="2639" y="1532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16 w 219"/>
                <a:gd name="T3" fmla="*/ 5 h 574"/>
                <a:gd name="T4" fmla="*/ 31 w 219"/>
                <a:gd name="T5" fmla="*/ 45 h 574"/>
                <a:gd name="T6" fmla="*/ 46 w 219"/>
                <a:gd name="T7" fmla="*/ 215 h 574"/>
                <a:gd name="T8" fmla="*/ 58 w 219"/>
                <a:gd name="T9" fmla="*/ 260 h 574"/>
                <a:gd name="T10" fmla="*/ 71 w 219"/>
                <a:gd name="T11" fmla="*/ 243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Freeform 12"/>
            <p:cNvSpPr>
              <a:spLocks/>
            </p:cNvSpPr>
            <p:nvPr/>
          </p:nvSpPr>
          <p:spPr bwMode="auto">
            <a:xfrm>
              <a:off x="2729" y="1532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16 w 219"/>
                <a:gd name="T3" fmla="*/ 5 h 574"/>
                <a:gd name="T4" fmla="*/ 31 w 219"/>
                <a:gd name="T5" fmla="*/ 45 h 574"/>
                <a:gd name="T6" fmla="*/ 46 w 219"/>
                <a:gd name="T7" fmla="*/ 215 h 574"/>
                <a:gd name="T8" fmla="*/ 58 w 219"/>
                <a:gd name="T9" fmla="*/ 260 h 574"/>
                <a:gd name="T10" fmla="*/ 71 w 219"/>
                <a:gd name="T11" fmla="*/ 243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Freeform 13"/>
            <p:cNvSpPr>
              <a:spLocks/>
            </p:cNvSpPr>
            <p:nvPr/>
          </p:nvSpPr>
          <p:spPr bwMode="auto">
            <a:xfrm>
              <a:off x="2819" y="1532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16 w 219"/>
                <a:gd name="T3" fmla="*/ 5 h 574"/>
                <a:gd name="T4" fmla="*/ 31 w 219"/>
                <a:gd name="T5" fmla="*/ 45 h 574"/>
                <a:gd name="T6" fmla="*/ 46 w 219"/>
                <a:gd name="T7" fmla="*/ 215 h 574"/>
                <a:gd name="T8" fmla="*/ 58 w 219"/>
                <a:gd name="T9" fmla="*/ 260 h 574"/>
                <a:gd name="T10" fmla="*/ 71 w 219"/>
                <a:gd name="T11" fmla="*/ 243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Freeform 14"/>
            <p:cNvSpPr>
              <a:spLocks/>
            </p:cNvSpPr>
            <p:nvPr/>
          </p:nvSpPr>
          <p:spPr bwMode="auto">
            <a:xfrm>
              <a:off x="2909" y="1532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16 w 219"/>
                <a:gd name="T3" fmla="*/ 5 h 574"/>
                <a:gd name="T4" fmla="*/ 31 w 219"/>
                <a:gd name="T5" fmla="*/ 45 h 574"/>
                <a:gd name="T6" fmla="*/ 46 w 219"/>
                <a:gd name="T7" fmla="*/ 215 h 574"/>
                <a:gd name="T8" fmla="*/ 58 w 219"/>
                <a:gd name="T9" fmla="*/ 260 h 574"/>
                <a:gd name="T10" fmla="*/ 71 w 219"/>
                <a:gd name="T11" fmla="*/ 243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Freeform 15"/>
            <p:cNvSpPr>
              <a:spLocks/>
            </p:cNvSpPr>
            <p:nvPr/>
          </p:nvSpPr>
          <p:spPr bwMode="auto">
            <a:xfrm>
              <a:off x="2999" y="1532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16 w 219"/>
                <a:gd name="T3" fmla="*/ 5 h 574"/>
                <a:gd name="T4" fmla="*/ 31 w 219"/>
                <a:gd name="T5" fmla="*/ 45 h 574"/>
                <a:gd name="T6" fmla="*/ 46 w 219"/>
                <a:gd name="T7" fmla="*/ 215 h 574"/>
                <a:gd name="T8" fmla="*/ 58 w 219"/>
                <a:gd name="T9" fmla="*/ 260 h 574"/>
                <a:gd name="T10" fmla="*/ 71 w 219"/>
                <a:gd name="T11" fmla="*/ 243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Freeform 16"/>
            <p:cNvSpPr>
              <a:spLocks/>
            </p:cNvSpPr>
            <p:nvPr/>
          </p:nvSpPr>
          <p:spPr bwMode="auto">
            <a:xfrm>
              <a:off x="3088" y="1532"/>
              <a:ext cx="180" cy="549"/>
            </a:xfrm>
            <a:custGeom>
              <a:avLst/>
              <a:gdLst>
                <a:gd name="T0" fmla="*/ 0 w 219"/>
                <a:gd name="T1" fmla="*/ 11 h 574"/>
                <a:gd name="T2" fmla="*/ 2 w 219"/>
                <a:gd name="T3" fmla="*/ 5 h 574"/>
                <a:gd name="T4" fmla="*/ 3 w 219"/>
                <a:gd name="T5" fmla="*/ 47 h 574"/>
                <a:gd name="T6" fmla="*/ 6 w 219"/>
                <a:gd name="T7" fmla="*/ 221 h 574"/>
                <a:gd name="T8" fmla="*/ 7 w 219"/>
                <a:gd name="T9" fmla="*/ 269 h 574"/>
                <a:gd name="T10" fmla="*/ 8 w 219"/>
                <a:gd name="T11" fmla="*/ 252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8" name="Freeform 17"/>
            <p:cNvSpPr>
              <a:spLocks/>
            </p:cNvSpPr>
            <p:nvPr/>
          </p:nvSpPr>
          <p:spPr bwMode="auto">
            <a:xfrm>
              <a:off x="3178" y="1532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16 w 219"/>
                <a:gd name="T3" fmla="*/ 5 h 574"/>
                <a:gd name="T4" fmla="*/ 31 w 219"/>
                <a:gd name="T5" fmla="*/ 45 h 574"/>
                <a:gd name="T6" fmla="*/ 46 w 219"/>
                <a:gd name="T7" fmla="*/ 215 h 574"/>
                <a:gd name="T8" fmla="*/ 58 w 219"/>
                <a:gd name="T9" fmla="*/ 260 h 574"/>
                <a:gd name="T10" fmla="*/ 71 w 219"/>
                <a:gd name="T11" fmla="*/ 243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9" name="Freeform 18"/>
            <p:cNvSpPr>
              <a:spLocks/>
            </p:cNvSpPr>
            <p:nvPr/>
          </p:nvSpPr>
          <p:spPr bwMode="auto">
            <a:xfrm>
              <a:off x="3268" y="1532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16 w 219"/>
                <a:gd name="T3" fmla="*/ 5 h 574"/>
                <a:gd name="T4" fmla="*/ 31 w 219"/>
                <a:gd name="T5" fmla="*/ 45 h 574"/>
                <a:gd name="T6" fmla="*/ 46 w 219"/>
                <a:gd name="T7" fmla="*/ 215 h 574"/>
                <a:gd name="T8" fmla="*/ 58 w 219"/>
                <a:gd name="T9" fmla="*/ 260 h 574"/>
                <a:gd name="T10" fmla="*/ 71 w 219"/>
                <a:gd name="T11" fmla="*/ 243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0" name="Freeform 19"/>
            <p:cNvSpPr>
              <a:spLocks/>
            </p:cNvSpPr>
            <p:nvPr/>
          </p:nvSpPr>
          <p:spPr bwMode="auto">
            <a:xfrm>
              <a:off x="3358" y="1532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16 w 219"/>
                <a:gd name="T3" fmla="*/ 5 h 574"/>
                <a:gd name="T4" fmla="*/ 31 w 219"/>
                <a:gd name="T5" fmla="*/ 45 h 574"/>
                <a:gd name="T6" fmla="*/ 46 w 219"/>
                <a:gd name="T7" fmla="*/ 215 h 574"/>
                <a:gd name="T8" fmla="*/ 58 w 219"/>
                <a:gd name="T9" fmla="*/ 260 h 574"/>
                <a:gd name="T10" fmla="*/ 71 w 219"/>
                <a:gd name="T11" fmla="*/ 243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1" name="Freeform 20"/>
            <p:cNvSpPr>
              <a:spLocks/>
            </p:cNvSpPr>
            <p:nvPr/>
          </p:nvSpPr>
          <p:spPr bwMode="auto">
            <a:xfrm>
              <a:off x="3448" y="1532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16 w 219"/>
                <a:gd name="T3" fmla="*/ 5 h 574"/>
                <a:gd name="T4" fmla="*/ 31 w 219"/>
                <a:gd name="T5" fmla="*/ 45 h 574"/>
                <a:gd name="T6" fmla="*/ 46 w 219"/>
                <a:gd name="T7" fmla="*/ 215 h 574"/>
                <a:gd name="T8" fmla="*/ 58 w 219"/>
                <a:gd name="T9" fmla="*/ 260 h 574"/>
                <a:gd name="T10" fmla="*/ 71 w 219"/>
                <a:gd name="T11" fmla="*/ 243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2" name="Freeform 21"/>
            <p:cNvSpPr>
              <a:spLocks/>
            </p:cNvSpPr>
            <p:nvPr/>
          </p:nvSpPr>
          <p:spPr bwMode="auto">
            <a:xfrm>
              <a:off x="3538" y="1532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16 w 219"/>
                <a:gd name="T3" fmla="*/ 5 h 574"/>
                <a:gd name="T4" fmla="*/ 31 w 219"/>
                <a:gd name="T5" fmla="*/ 45 h 574"/>
                <a:gd name="T6" fmla="*/ 46 w 219"/>
                <a:gd name="T7" fmla="*/ 215 h 574"/>
                <a:gd name="T8" fmla="*/ 58 w 219"/>
                <a:gd name="T9" fmla="*/ 260 h 574"/>
                <a:gd name="T10" fmla="*/ 71 w 219"/>
                <a:gd name="T11" fmla="*/ 243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3" name="Freeform 22"/>
            <p:cNvSpPr>
              <a:spLocks/>
            </p:cNvSpPr>
            <p:nvPr/>
          </p:nvSpPr>
          <p:spPr bwMode="auto">
            <a:xfrm>
              <a:off x="3628" y="1532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16 w 219"/>
                <a:gd name="T3" fmla="*/ 5 h 574"/>
                <a:gd name="T4" fmla="*/ 31 w 219"/>
                <a:gd name="T5" fmla="*/ 45 h 574"/>
                <a:gd name="T6" fmla="*/ 46 w 219"/>
                <a:gd name="T7" fmla="*/ 215 h 574"/>
                <a:gd name="T8" fmla="*/ 58 w 219"/>
                <a:gd name="T9" fmla="*/ 260 h 574"/>
                <a:gd name="T10" fmla="*/ 71 w 219"/>
                <a:gd name="T11" fmla="*/ 243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23"/>
            <p:cNvSpPr>
              <a:spLocks noChangeShapeType="1"/>
            </p:cNvSpPr>
            <p:nvPr/>
          </p:nvSpPr>
          <p:spPr bwMode="auto">
            <a:xfrm>
              <a:off x="2325" y="2036"/>
              <a:ext cx="0" cy="366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Freeform 24"/>
            <p:cNvSpPr>
              <a:spLocks/>
            </p:cNvSpPr>
            <p:nvPr/>
          </p:nvSpPr>
          <p:spPr bwMode="auto">
            <a:xfrm>
              <a:off x="3745" y="1535"/>
              <a:ext cx="113" cy="504"/>
            </a:xfrm>
            <a:custGeom>
              <a:avLst/>
              <a:gdLst>
                <a:gd name="T0" fmla="*/ 4 w 121"/>
                <a:gd name="T1" fmla="*/ 22 h 528"/>
                <a:gd name="T2" fmla="*/ 26 w 121"/>
                <a:gd name="T3" fmla="*/ 10 h 528"/>
                <a:gd name="T4" fmla="*/ 33 w 121"/>
                <a:gd name="T5" fmla="*/ 173 h 528"/>
                <a:gd name="T6" fmla="*/ 35 w 121"/>
                <a:gd name="T7" fmla="*/ 214 h 528"/>
                <a:gd name="T8" fmla="*/ 37 w 121"/>
                <a:gd name="T9" fmla="*/ 24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528"/>
                <a:gd name="T17" fmla="*/ 121 w 121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528">
                  <a:moveTo>
                    <a:pt x="4" y="45"/>
                  </a:moveTo>
                  <a:cubicBezTo>
                    <a:pt x="59" y="7"/>
                    <a:pt x="0" y="0"/>
                    <a:pt x="82" y="14"/>
                  </a:cubicBezTo>
                  <a:cubicBezTo>
                    <a:pt x="98" y="135"/>
                    <a:pt x="96" y="258"/>
                    <a:pt x="105" y="380"/>
                  </a:cubicBezTo>
                  <a:cubicBezTo>
                    <a:pt x="107" y="411"/>
                    <a:pt x="110" y="443"/>
                    <a:pt x="113" y="474"/>
                  </a:cubicBezTo>
                  <a:cubicBezTo>
                    <a:pt x="115" y="492"/>
                    <a:pt x="121" y="528"/>
                    <a:pt x="121" y="528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6106" name="Object 25"/>
            <p:cNvGraphicFramePr>
              <a:graphicFrameLocks noChangeAspect="1"/>
            </p:cNvGraphicFramePr>
            <p:nvPr/>
          </p:nvGraphicFramePr>
          <p:xfrm>
            <a:off x="2182" y="1833"/>
            <a:ext cx="24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74" name="公式" r:id="rId3" imgW="190500" imgH="228600" progId="Equation.3">
                    <p:embed/>
                  </p:oleObj>
                </mc:Choice>
                <mc:Fallback>
                  <p:oleObj name="公式" r:id="rId3" imgW="190500" imgH="2286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2" y="1833"/>
                          <a:ext cx="24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07" name="Line 26"/>
            <p:cNvSpPr>
              <a:spLocks noChangeShapeType="1"/>
            </p:cNvSpPr>
            <p:nvPr/>
          </p:nvSpPr>
          <p:spPr bwMode="auto">
            <a:xfrm>
              <a:off x="3852" y="2036"/>
              <a:ext cx="0" cy="36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8" name="Line 28"/>
            <p:cNvSpPr>
              <a:spLocks noChangeShapeType="1"/>
            </p:cNvSpPr>
            <p:nvPr/>
          </p:nvSpPr>
          <p:spPr bwMode="auto">
            <a:xfrm flipV="1">
              <a:off x="2325" y="2173"/>
              <a:ext cx="0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9" name="Line 29"/>
            <p:cNvSpPr>
              <a:spLocks noChangeShapeType="1"/>
            </p:cNvSpPr>
            <p:nvPr/>
          </p:nvSpPr>
          <p:spPr bwMode="auto">
            <a:xfrm flipV="1">
              <a:off x="3852" y="2173"/>
              <a:ext cx="0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6110" name="Object 30"/>
            <p:cNvGraphicFramePr>
              <a:graphicFrameLocks noChangeAspect="1"/>
            </p:cNvGraphicFramePr>
            <p:nvPr/>
          </p:nvGraphicFramePr>
          <p:xfrm>
            <a:off x="2070" y="2127"/>
            <a:ext cx="18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75" name="公式" r:id="rId5" imgW="165028" imgH="228501" progId="Equation.3">
                    <p:embed/>
                  </p:oleObj>
                </mc:Choice>
                <mc:Fallback>
                  <p:oleObj name="公式" r:id="rId5" imgW="165028" imgH="228501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0" y="2127"/>
                          <a:ext cx="184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85" name="Arc 33"/>
          <p:cNvSpPr>
            <a:spLocks/>
          </p:cNvSpPr>
          <p:nvPr/>
        </p:nvSpPr>
        <p:spPr bwMode="auto">
          <a:xfrm flipV="1">
            <a:off x="4368800" y="1828800"/>
            <a:ext cx="944563" cy="1981200"/>
          </a:xfrm>
          <a:custGeom>
            <a:avLst/>
            <a:gdLst>
              <a:gd name="T0" fmla="*/ 2147483646 w 41138"/>
              <a:gd name="T1" fmla="*/ 2147483646 h 43200"/>
              <a:gd name="T2" fmla="*/ 0 w 41138"/>
              <a:gd name="T3" fmla="*/ 2147483646 h 43200"/>
              <a:gd name="T4" fmla="*/ 2147483646 w 41138"/>
              <a:gd name="T5" fmla="*/ 2147483646 h 43200"/>
              <a:gd name="T6" fmla="*/ 0 60000 65536"/>
              <a:gd name="T7" fmla="*/ 0 60000 65536"/>
              <a:gd name="T8" fmla="*/ 0 60000 65536"/>
              <a:gd name="T9" fmla="*/ 0 w 41138"/>
              <a:gd name="T10" fmla="*/ 0 h 43200"/>
              <a:gd name="T11" fmla="*/ 41138 w 41138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138" h="43200" fill="none" extrusionOk="0">
                <a:moveTo>
                  <a:pt x="1092" y="10361"/>
                </a:moveTo>
                <a:cubicBezTo>
                  <a:pt x="5012" y="3926"/>
                  <a:pt x="12003" y="-1"/>
                  <a:pt x="19538" y="0"/>
                </a:cubicBezTo>
                <a:cubicBezTo>
                  <a:pt x="31467" y="0"/>
                  <a:pt x="41138" y="9670"/>
                  <a:pt x="41138" y="21600"/>
                </a:cubicBezTo>
                <a:cubicBezTo>
                  <a:pt x="41138" y="33529"/>
                  <a:pt x="31467" y="43200"/>
                  <a:pt x="19538" y="43200"/>
                </a:cubicBezTo>
                <a:cubicBezTo>
                  <a:pt x="11176" y="43200"/>
                  <a:pt x="3565" y="38373"/>
                  <a:pt x="-1" y="30810"/>
                </a:cubicBezTo>
              </a:path>
              <a:path w="41138" h="43200" stroke="0" extrusionOk="0">
                <a:moveTo>
                  <a:pt x="1092" y="10361"/>
                </a:moveTo>
                <a:cubicBezTo>
                  <a:pt x="5012" y="3926"/>
                  <a:pt x="12003" y="-1"/>
                  <a:pt x="19538" y="0"/>
                </a:cubicBezTo>
                <a:cubicBezTo>
                  <a:pt x="31467" y="0"/>
                  <a:pt x="41138" y="9670"/>
                  <a:pt x="41138" y="21600"/>
                </a:cubicBezTo>
                <a:cubicBezTo>
                  <a:pt x="41138" y="33529"/>
                  <a:pt x="31467" y="43200"/>
                  <a:pt x="19538" y="43200"/>
                </a:cubicBezTo>
                <a:cubicBezTo>
                  <a:pt x="11176" y="43200"/>
                  <a:pt x="3565" y="38373"/>
                  <a:pt x="-1" y="30810"/>
                </a:cubicBezTo>
                <a:lnTo>
                  <a:pt x="19538" y="21600"/>
                </a:lnTo>
                <a:lnTo>
                  <a:pt x="1092" y="10361"/>
                </a:lnTo>
                <a:close/>
              </a:path>
            </a:pathLst>
          </a:custGeom>
          <a:noFill/>
          <a:ln w="28575">
            <a:solidFill>
              <a:srgbClr val="792B25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608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254952"/>
              </p:ext>
            </p:extLst>
          </p:nvPr>
        </p:nvGraphicFramePr>
        <p:xfrm>
          <a:off x="4552156" y="4731086"/>
          <a:ext cx="1922463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6" name="公式" r:id="rId7" imgW="657026" imgH="257175" progId="Equation.3">
                  <p:embed/>
                </p:oleObj>
              </mc:Choice>
              <mc:Fallback>
                <p:oleObj name="公式" r:id="rId7" imgW="657026" imgH="257175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156" y="4731086"/>
                        <a:ext cx="1922463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4"/>
          <p:cNvSpPr>
            <a:spLocks noGrp="1"/>
          </p:cNvSpPr>
          <p:nvPr>
            <p:ph type="title"/>
          </p:nvPr>
        </p:nvSpPr>
        <p:spPr>
          <a:xfrm>
            <a:off x="762000" y="381000"/>
            <a:ext cx="8077200" cy="990600"/>
          </a:xfrm>
        </p:spPr>
        <p:txBody>
          <a:bodyPr/>
          <a:lstStyle/>
          <a:p>
            <a:pPr eaLnBrk="1" hangingPunct="1"/>
            <a:r>
              <a:rPr lang="zh-CN" altLang="en-US" sz="3600" dirty="0" smtClean="0"/>
              <a:t>为什么不用</a:t>
            </a:r>
            <a:r>
              <a:rPr lang="en-US" altLang="zh-CN" sz="3600" dirty="0" smtClean="0"/>
              <a:t>“</a:t>
            </a:r>
            <a:r>
              <a:rPr lang="zh-CN" altLang="en-US" sz="3600" dirty="0" smtClean="0"/>
              <a:t>高斯定理</a:t>
            </a:r>
            <a:r>
              <a:rPr lang="en-US" altLang="zh-CN" sz="3600" dirty="0" smtClean="0"/>
              <a:t>”</a:t>
            </a:r>
            <a:r>
              <a:rPr lang="zh-CN" altLang="en-US" sz="3600" dirty="0" smtClean="0"/>
              <a:t>来求磁场分布？</a:t>
            </a:r>
          </a:p>
        </p:txBody>
      </p:sp>
      <p:sp>
        <p:nvSpPr>
          <p:cNvPr id="4710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20060F-3576-49C3-A583-38014DE3256F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46" name="AutoShape 10"/>
          <p:cNvSpPr>
            <a:spLocks noChangeArrowheads="1"/>
          </p:cNvSpPr>
          <p:nvPr/>
        </p:nvSpPr>
        <p:spPr bwMode="auto">
          <a:xfrm>
            <a:off x="4572000" y="2582863"/>
            <a:ext cx="304800" cy="2984500"/>
          </a:xfrm>
          <a:prstGeom prst="can">
            <a:avLst>
              <a:gd name="adj" fmla="val 55713"/>
            </a:avLst>
          </a:prstGeom>
          <a:gradFill rotWithShape="0">
            <a:gsLst>
              <a:gs pos="0">
                <a:schemeClr val="accent1">
                  <a:gamma/>
                  <a:shade val="6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47109" name="Line 12"/>
          <p:cNvSpPr>
            <a:spLocks noChangeShapeType="1"/>
          </p:cNvSpPr>
          <p:nvPr/>
        </p:nvSpPr>
        <p:spPr bwMode="auto">
          <a:xfrm>
            <a:off x="4572000" y="2286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10" name="Line 13"/>
          <p:cNvSpPr>
            <a:spLocks noChangeShapeType="1"/>
          </p:cNvSpPr>
          <p:nvPr/>
        </p:nvSpPr>
        <p:spPr bwMode="auto">
          <a:xfrm>
            <a:off x="4876800" y="2286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11" name="Line 14"/>
          <p:cNvSpPr>
            <a:spLocks noChangeShapeType="1"/>
          </p:cNvSpPr>
          <p:nvPr/>
        </p:nvSpPr>
        <p:spPr bwMode="auto">
          <a:xfrm>
            <a:off x="4572000" y="55626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12" name="Line 15"/>
          <p:cNvSpPr>
            <a:spLocks noChangeShapeType="1"/>
          </p:cNvSpPr>
          <p:nvPr/>
        </p:nvSpPr>
        <p:spPr bwMode="auto">
          <a:xfrm>
            <a:off x="4876800" y="55626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13" name="AutoShape 42"/>
          <p:cNvSpPr>
            <a:spLocks noChangeArrowheads="1"/>
          </p:cNvSpPr>
          <p:nvPr/>
        </p:nvSpPr>
        <p:spPr bwMode="auto">
          <a:xfrm>
            <a:off x="4114800" y="2971800"/>
            <a:ext cx="1219200" cy="1981200"/>
          </a:xfrm>
          <a:prstGeom prst="can">
            <a:avLst>
              <a:gd name="adj" fmla="val 40625"/>
            </a:avLst>
          </a:prstGeom>
          <a:solidFill>
            <a:srgbClr val="EFC1EE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4572000" y="2590800"/>
            <a:ext cx="304800" cy="762000"/>
          </a:xfrm>
          <a:prstGeom prst="can">
            <a:avLst>
              <a:gd name="adj" fmla="val 55713"/>
            </a:avLst>
          </a:prstGeom>
          <a:gradFill rotWithShape="0">
            <a:gsLst>
              <a:gs pos="0">
                <a:schemeClr val="accent1">
                  <a:gamma/>
                  <a:shade val="6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F9C2C4-CE38-4ECB-A98F-A178572D8EA6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1143000"/>
            <a:ext cx="8839200" cy="533400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　　</a:t>
            </a:r>
            <a:r>
              <a:rPr lang="zh-CN" altLang="en-US" sz="2000" smtClean="0">
                <a:latin typeface="宋体" panose="02010600030101010101" pitchFamily="2" charset="-122"/>
              </a:rPr>
              <a:t>假定磁单极子存在</a:t>
            </a:r>
            <a:r>
              <a:rPr lang="zh-CN" altLang="en-US" sz="2000" smtClean="0">
                <a:solidFill>
                  <a:srgbClr val="0000CC"/>
                </a:solidFill>
                <a:latin typeface="宋体" panose="02010600030101010101" pitchFamily="2" charset="-122"/>
              </a:rPr>
              <a:t>，也如同电荷的电场一样遵从距离平方反比率，即离开</a:t>
            </a:r>
            <a:r>
              <a:rPr lang="en-US" altLang="zh-CN" sz="2000" i="1" smtClean="0">
                <a:solidFill>
                  <a:srgbClr val="0000CC"/>
                </a:solidFill>
              </a:rPr>
              <a:t>q</a:t>
            </a:r>
            <a:r>
              <a:rPr lang="en-US" altLang="zh-CN" sz="2000" i="1" baseline="-25000" smtClean="0">
                <a:solidFill>
                  <a:srgbClr val="0000CC"/>
                </a:solidFill>
              </a:rPr>
              <a:t>m</a:t>
            </a:r>
            <a:r>
              <a:rPr lang="zh-CN" altLang="en-US" sz="2000" smtClean="0">
                <a:solidFill>
                  <a:srgbClr val="0000CC"/>
                </a:solidFill>
              </a:rPr>
              <a:t>为 </a:t>
            </a:r>
            <a:r>
              <a:rPr lang="en-US" altLang="zh-CN" sz="2000" i="1" smtClean="0">
                <a:solidFill>
                  <a:srgbClr val="0000CC"/>
                </a:solidFill>
              </a:rPr>
              <a:t>r </a:t>
            </a:r>
            <a:r>
              <a:rPr lang="zh-CN" altLang="en-US" sz="2000" smtClean="0">
                <a:solidFill>
                  <a:srgbClr val="0000CC"/>
                </a:solidFill>
              </a:rPr>
              <a:t>处</a:t>
            </a:r>
          </a:p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zh-CN" altLang="en-US" sz="2800" smtClean="0"/>
          </a:p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磁场</a:t>
            </a:r>
            <a:r>
              <a:rPr lang="zh-CN" altLang="en-US" sz="2800" smtClean="0">
                <a:latin typeface="Dutch766 BT"/>
              </a:rPr>
              <a:t>“</a:t>
            </a:r>
            <a:r>
              <a:rPr lang="zh-CN" altLang="en-US" sz="2800" smtClean="0">
                <a:latin typeface="宋体" panose="02010600030101010101" pitchFamily="2" charset="-122"/>
              </a:rPr>
              <a:t>高斯定理</a:t>
            </a:r>
            <a:r>
              <a:rPr lang="zh-CN" altLang="en-US" sz="2800" smtClean="0">
                <a:latin typeface="Dutch766 BT"/>
              </a:rPr>
              <a:t>”</a:t>
            </a:r>
            <a:r>
              <a:rPr lang="zh-CN" altLang="en-US" sz="2800" smtClean="0">
                <a:latin typeface="宋体" panose="02010600030101010101" pitchFamily="2" charset="-122"/>
              </a:rPr>
              <a:t> 就应当修改成</a:t>
            </a:r>
          </a:p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                                     （</a:t>
            </a:r>
            <a:r>
              <a:rPr lang="en-US" altLang="zh-CN" sz="2800" smtClean="0">
                <a:latin typeface="宋体" panose="02010600030101010101" pitchFamily="2" charset="-122"/>
              </a:rPr>
              <a:t>2.4-7</a:t>
            </a:r>
            <a:r>
              <a:rPr lang="zh-CN" altLang="en-US" sz="2800" smtClean="0">
                <a:latin typeface="宋体" panose="02010600030101010101" pitchFamily="2" charset="-122"/>
              </a:rPr>
              <a:t>）</a:t>
            </a:r>
            <a:endParaRPr lang="zh-CN" altLang="en-US" sz="2800" smtClean="0">
              <a:latin typeface="Dutch766 BT"/>
            </a:endParaRPr>
          </a:p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zh-CN" altLang="en-US" sz="2800" smtClean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 若以</a:t>
            </a:r>
            <a:r>
              <a:rPr lang="en-US" altLang="zh-CN" sz="2800" i="1" smtClean="0">
                <a:latin typeface="Symbol" panose="05050102010706020507" pitchFamily="18" charset="2"/>
              </a:rPr>
              <a:t>r</a:t>
            </a:r>
            <a:r>
              <a:rPr lang="en-US" altLang="zh-CN" sz="2800" i="1" baseline="-25000" smtClean="0"/>
              <a:t>m</a:t>
            </a:r>
            <a:r>
              <a:rPr lang="zh-CN" altLang="en-US" sz="2800" smtClean="0">
                <a:latin typeface="宋体" panose="02010600030101010101" pitchFamily="2" charset="-122"/>
              </a:rPr>
              <a:t>表示净磁荷的体密度，则从（</a:t>
            </a:r>
            <a:r>
              <a:rPr lang="en-US" altLang="zh-CN" sz="2800" smtClean="0">
                <a:latin typeface="宋体" panose="02010600030101010101" pitchFamily="2" charset="-122"/>
              </a:rPr>
              <a:t>2.4-7</a:t>
            </a:r>
            <a:r>
              <a:rPr lang="zh-CN" altLang="en-US" sz="2800" smtClean="0">
                <a:latin typeface="宋体" panose="02010600030101010101" pitchFamily="2" charset="-122"/>
              </a:rPr>
              <a:t>）可以得到磁场的散度方程</a:t>
            </a:r>
          </a:p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　　　　　　　　                      （</a:t>
            </a:r>
            <a:r>
              <a:rPr lang="en-US" altLang="zh-CN" sz="2800" smtClean="0">
                <a:latin typeface="宋体" panose="02010600030101010101" pitchFamily="2" charset="-122"/>
              </a:rPr>
              <a:t>2.4-8</a:t>
            </a:r>
            <a:r>
              <a:rPr lang="zh-CN" altLang="en-US" sz="2800" smtClean="0">
                <a:latin typeface="宋体" panose="02010600030101010101" pitchFamily="2" charset="-122"/>
              </a:rPr>
              <a:t>）</a:t>
            </a:r>
          </a:p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那么磁场的高斯定理与电场的高斯定理就是对称的</a:t>
            </a:r>
            <a:r>
              <a:rPr lang="en-US" altLang="zh-CN" sz="2800" smtClean="0">
                <a:latin typeface="宋体" panose="02010600030101010101" pitchFamily="2" charset="-122"/>
              </a:rPr>
              <a:t>. </a:t>
            </a:r>
          </a:p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  </a:t>
            </a:r>
          </a:p>
        </p:txBody>
      </p:sp>
      <p:graphicFrame>
        <p:nvGraphicFramePr>
          <p:cNvPr id="61444" name="Object 2"/>
          <p:cNvGraphicFramePr>
            <a:graphicFrameLocks noChangeAspect="1"/>
          </p:cNvGraphicFramePr>
          <p:nvPr/>
        </p:nvGraphicFramePr>
        <p:xfrm>
          <a:off x="2286000" y="3276600"/>
          <a:ext cx="30480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5" name="公式" r:id="rId3" imgW="939392" imgH="291973" progId="Equation.3">
                  <p:embed/>
                </p:oleObj>
              </mc:Choice>
              <mc:Fallback>
                <p:oleObj name="公式" r:id="rId3" imgW="939392" imgH="29197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76600"/>
                        <a:ext cx="30480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3"/>
          <p:cNvGraphicFramePr>
            <a:graphicFrameLocks noChangeAspect="1"/>
          </p:cNvGraphicFramePr>
          <p:nvPr/>
        </p:nvGraphicFramePr>
        <p:xfrm>
          <a:off x="2971800" y="5181600"/>
          <a:ext cx="25908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6" name="公式" r:id="rId5" imgW="799753" imgH="241195" progId="Equation.3">
                  <p:embed/>
                </p:oleObj>
              </mc:Choice>
              <mc:Fallback>
                <p:oleObj name="公式" r:id="rId5" imgW="799753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181600"/>
                        <a:ext cx="25908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4"/>
          <p:cNvGraphicFramePr>
            <a:graphicFrameLocks noChangeAspect="1"/>
          </p:cNvGraphicFramePr>
          <p:nvPr/>
        </p:nvGraphicFramePr>
        <p:xfrm>
          <a:off x="3790950" y="1687513"/>
          <a:ext cx="22098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7" name="公式" r:id="rId7" imgW="774364" imgH="393529" progId="Equation.3">
                  <p:embed/>
                </p:oleObj>
              </mc:Choice>
              <mc:Fallback>
                <p:oleObj name="公式" r:id="rId7" imgW="774364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950" y="1687513"/>
                        <a:ext cx="220980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38200" y="304800"/>
            <a:ext cx="8229600" cy="838200"/>
          </a:xfrm>
          <a:prstGeom prst="rect">
            <a:avLst/>
          </a:prstGeom>
          <a:noFill/>
          <a:ln/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600" kern="0" dirty="0">
                <a:solidFill>
                  <a:srgbClr val="792B25"/>
                </a:solidFill>
                <a:latin typeface="宋体" pitchFamily="2" charset="-122"/>
                <a:ea typeface="+mj-ea"/>
                <a:cs typeface="+mj-cs"/>
              </a:rPr>
              <a:t>5.</a:t>
            </a:r>
            <a:r>
              <a:rPr lang="zh-CN" altLang="en-US" sz="3600" kern="0" dirty="0">
                <a:solidFill>
                  <a:srgbClr val="792B25"/>
                </a:solidFill>
                <a:latin typeface="宋体" pitchFamily="2" charset="-122"/>
                <a:ea typeface="+mj-ea"/>
                <a:cs typeface="+mj-cs"/>
              </a:rPr>
              <a:t>关于</a:t>
            </a:r>
            <a:r>
              <a:rPr lang="zh-CN" altLang="en-US" sz="3600" kern="0" dirty="0">
                <a:solidFill>
                  <a:srgbClr val="0000CC"/>
                </a:solidFill>
                <a:latin typeface="宋体" pitchFamily="2" charset="-122"/>
                <a:ea typeface="+mj-ea"/>
                <a:cs typeface="+mj-cs"/>
              </a:rPr>
              <a:t>磁单极子</a:t>
            </a:r>
            <a:r>
              <a:rPr lang="zh-CN" altLang="en-US" sz="3600" kern="0" dirty="0">
                <a:solidFill>
                  <a:srgbClr val="792B25"/>
                </a:solidFill>
                <a:latin typeface="黑体" pitchFamily="2" charset="-122"/>
                <a:ea typeface="黑体" pitchFamily="2" charset="-122"/>
                <a:cs typeface="+mj-cs"/>
              </a:rPr>
              <a:t>  </a:t>
            </a:r>
            <a:r>
              <a:rPr lang="en-US" altLang="zh-CN" sz="3600" kern="0" dirty="0">
                <a:solidFill>
                  <a:srgbClr val="792B25"/>
                </a:solidFill>
                <a:latin typeface="+mj-lt"/>
                <a:ea typeface="黑体" pitchFamily="2" charset="-122"/>
                <a:cs typeface="+mj-cs"/>
              </a:rPr>
              <a:t>( Magnetic Monopole)</a:t>
            </a:r>
            <a:endParaRPr lang="en-US" altLang="zh-CN" sz="3600" kern="0" dirty="0">
              <a:solidFill>
                <a:srgbClr val="792B25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7E5AF2-F9CA-4C09-884D-36B5FA593F46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533400"/>
            <a:ext cx="8763000" cy="563880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   </a:t>
            </a:r>
            <a:r>
              <a:rPr lang="zh-CN" altLang="en-US" sz="2800" smtClean="0">
                <a:latin typeface="宋体" panose="02010600030101010101" pitchFamily="2" charset="-122"/>
              </a:rPr>
              <a:t>按照狄拉克</a:t>
            </a:r>
            <a:r>
              <a:rPr lang="en-US" altLang="zh-CN" sz="2800" smtClean="0">
                <a:latin typeface="宋体" panose="02010600030101010101" pitchFamily="2" charset="-122"/>
              </a:rPr>
              <a:t>(</a:t>
            </a:r>
            <a:r>
              <a:rPr lang="en-US" altLang="zh-CN" sz="2800" smtClean="0"/>
              <a:t>Dirac</a:t>
            </a:r>
            <a:r>
              <a:rPr lang="en-US" altLang="zh-CN" sz="2800" smtClean="0">
                <a:latin typeface="宋体" panose="02010600030101010101" pitchFamily="2" charset="-122"/>
              </a:rPr>
              <a:t>)1931</a:t>
            </a:r>
            <a:r>
              <a:rPr lang="zh-CN" altLang="en-US" sz="2800" smtClean="0">
                <a:latin typeface="宋体" panose="02010600030101010101" pitchFamily="2" charset="-122"/>
              </a:rPr>
              <a:t>年的理论，自由磁荷应当取值</a:t>
            </a:r>
          </a:p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　　　　　　            </a:t>
            </a:r>
            <a:r>
              <a:rPr lang="en-US" altLang="zh-CN" sz="2800" smtClean="0">
                <a:latin typeface="宋体" panose="02010600030101010101" pitchFamily="2" charset="-122"/>
              </a:rPr>
              <a:t>n = 0 , ±1</a:t>
            </a:r>
            <a:r>
              <a:rPr lang="zh-CN" altLang="en-US" sz="2800" smtClean="0">
                <a:latin typeface="宋体" panose="02010600030101010101" pitchFamily="2" charset="-122"/>
              </a:rPr>
              <a:t>，</a:t>
            </a:r>
            <a:r>
              <a:rPr lang="en-US" altLang="zh-CN" sz="2800" smtClean="0">
                <a:latin typeface="宋体" panose="02010600030101010101" pitchFamily="2" charset="-122"/>
              </a:rPr>
              <a:t>±2 </a:t>
            </a:r>
            <a:r>
              <a:rPr lang="en-US" altLang="zh-CN" sz="2800" smtClean="0">
                <a:latin typeface="AcmoSSK" charset="0"/>
              </a:rPr>
              <a:t>···</a:t>
            </a:r>
            <a:r>
              <a:rPr lang="en-US" altLang="zh-CN" sz="2800" smtClean="0">
                <a:latin typeface="宋体" panose="02010600030101010101" pitchFamily="2" charset="-122"/>
              </a:rPr>
              <a:t>       </a:t>
            </a:r>
          </a:p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上式表示，磁荷与电荷一样是量子化的</a:t>
            </a:r>
            <a:r>
              <a:rPr lang="en-US" altLang="zh-CN" sz="2800" smtClean="0">
                <a:latin typeface="宋体" panose="02010600030101010101" pitchFamily="2" charset="-122"/>
              </a:rPr>
              <a:t>.</a:t>
            </a:r>
          </a:p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如果狄拉克的预言最终被证实，那么在有净磁荷存在的地方，就应当有</a:t>
            </a:r>
            <a:r>
              <a:rPr lang="en-US" altLang="zh-CN" sz="2800" i="1" smtClean="0"/>
              <a:t>B </a:t>
            </a:r>
            <a:r>
              <a:rPr lang="zh-CN" altLang="en-US" sz="2800" smtClean="0">
                <a:latin typeface="AcmoSSK" charset="0"/>
              </a:rPr>
              <a:t>线发出或终止</a:t>
            </a:r>
            <a:r>
              <a:rPr lang="en-US" altLang="zh-CN" sz="2800" smtClean="0">
                <a:latin typeface="AcmoSSK" charset="0"/>
              </a:rPr>
              <a:t>.</a:t>
            </a:r>
          </a:p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800" smtClean="0">
                <a:latin typeface="AcmoSSK" charset="0"/>
              </a:rPr>
              <a:t>        </a:t>
            </a:r>
            <a:endParaRPr lang="en-US" altLang="zh-CN" sz="2800" smtClean="0">
              <a:latin typeface="宋体" panose="02010600030101010101" pitchFamily="2" charset="-122"/>
            </a:endParaRP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1905000" y="1371600"/>
          <a:ext cx="19812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7" name="公式" r:id="rId3" imgW="634725" imgH="431613" progId="Equation.3">
                  <p:embed/>
                </p:oleObj>
              </mc:Choice>
              <mc:Fallback>
                <p:oleObj name="公式" r:id="rId3" imgW="634725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371600"/>
                        <a:ext cx="19812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Text Box 9"/>
          <p:cNvSpPr txBox="1">
            <a:spLocks noChangeArrowheads="1"/>
          </p:cNvSpPr>
          <p:nvPr/>
        </p:nvSpPr>
        <p:spPr bwMode="auto">
          <a:xfrm>
            <a:off x="304800" y="4724400"/>
            <a:ext cx="7848600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由于狄拉克的磁荷是量子化的，必然导致磁通量也是量子化的：</a:t>
            </a:r>
          </a:p>
        </p:txBody>
      </p:sp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3124200" y="5573713"/>
          <a:ext cx="2133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8" name="公式" r:id="rId5" imgW="825500" imgH="393700" progId="Equation.3">
                  <p:embed/>
                </p:oleObj>
              </mc:Choice>
              <mc:Fallback>
                <p:oleObj name="公式" r:id="rId5" imgW="8255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573713"/>
                        <a:ext cx="2133600" cy="10160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172200" y="6102350"/>
            <a:ext cx="8382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412F69-0ACE-4835-843C-9F400B96BB67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9388" y="1600200"/>
            <a:ext cx="8763000" cy="342900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800" smtClean="0">
                <a:latin typeface="Symbol" panose="05050102010706020507" pitchFamily="18" charset="2"/>
              </a:rPr>
              <a:t>        </a:t>
            </a:r>
            <a:r>
              <a:rPr lang="en-US" altLang="zh-CN" sz="2800" smtClean="0"/>
              <a:t>B.S.Deaver,Jr. </a:t>
            </a:r>
            <a:r>
              <a:rPr lang="zh-CN" altLang="en-US" sz="2800" smtClean="0">
                <a:latin typeface="宋体" panose="02010600030101010101" pitchFamily="2" charset="-122"/>
              </a:rPr>
              <a:t>和</a:t>
            </a:r>
            <a:r>
              <a:rPr lang="zh-CN" altLang="en-US" sz="2800" smtClean="0"/>
              <a:t> </a:t>
            </a:r>
            <a:r>
              <a:rPr lang="en-US" altLang="zh-CN" sz="2800" smtClean="0"/>
              <a:t>W.M.Fairbenk</a:t>
            </a:r>
            <a:r>
              <a:rPr lang="zh-CN" altLang="en-US" sz="2800" smtClean="0">
                <a:latin typeface="Symbol" panose="05050102010706020507" pitchFamily="18" charset="2"/>
              </a:rPr>
              <a:t>最先于</a:t>
            </a:r>
            <a:r>
              <a:rPr lang="en-US" altLang="zh-CN" sz="2800" smtClean="0">
                <a:latin typeface="Symbol" panose="05050102010706020507" pitchFamily="18" charset="2"/>
              </a:rPr>
              <a:t>1961</a:t>
            </a:r>
            <a:r>
              <a:rPr lang="zh-CN" altLang="en-US" sz="2800" smtClean="0">
                <a:latin typeface="Symbol" panose="05050102010706020507" pitchFamily="18" charset="2"/>
              </a:rPr>
              <a:t>年在</a:t>
            </a:r>
            <a:r>
              <a:rPr lang="zh-CN" altLang="en-US" sz="2800" smtClean="0">
                <a:latin typeface="宋体" panose="02010600030101010101" pitchFamily="2" charset="-122"/>
              </a:rPr>
              <a:t>超导体内</a:t>
            </a:r>
            <a:r>
              <a:rPr lang="zh-CN" altLang="en-US" sz="2800" smtClean="0">
                <a:latin typeface="Symbol" panose="05050102010706020507" pitchFamily="18" charset="2"/>
              </a:rPr>
              <a:t>观测到，但这是</a:t>
            </a:r>
            <a:r>
              <a:rPr lang="zh-CN" altLang="en-US" sz="2800" smtClean="0">
                <a:latin typeface="宋体" panose="02010600030101010101" pitchFamily="2" charset="-122"/>
              </a:rPr>
              <a:t>超导体内的电子处于一个量子态的结果，似乎与磁荷是否存在这个问题无关</a:t>
            </a:r>
            <a:r>
              <a:rPr lang="en-US" altLang="zh-CN" sz="2800" smtClean="0">
                <a:latin typeface="宋体" panose="02010600030101010101" pitchFamily="2" charset="-122"/>
              </a:rPr>
              <a:t>.</a:t>
            </a:r>
            <a:endParaRPr lang="en-US" altLang="zh-CN" sz="2800" smtClean="0"/>
          </a:p>
        </p:txBody>
      </p:sp>
      <p:graphicFrame>
        <p:nvGraphicFramePr>
          <p:cNvPr id="54276" name="Object 3"/>
          <p:cNvGraphicFramePr>
            <a:graphicFrameLocks noChangeAspect="1"/>
          </p:cNvGraphicFramePr>
          <p:nvPr/>
        </p:nvGraphicFramePr>
        <p:xfrm>
          <a:off x="990600" y="4114800"/>
          <a:ext cx="42672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3" name="公式" r:id="rId3" imgW="1765300" imgH="393700" progId="Equation.3">
                  <p:embed/>
                </p:oleObj>
              </mc:Choice>
              <mc:Fallback>
                <p:oleObj name="公式" r:id="rId3" imgW="17653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14800"/>
                        <a:ext cx="4267200" cy="9493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2035175" y="533400"/>
            <a:ext cx="5280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4000">
                <a:solidFill>
                  <a:srgbClr val="792B25"/>
                </a:solidFill>
              </a:rPr>
              <a:t>超导环内的磁通量子化</a:t>
            </a:r>
          </a:p>
        </p:txBody>
      </p:sp>
      <p:sp>
        <p:nvSpPr>
          <p:cNvPr id="54278" name="AutoShape 5"/>
          <p:cNvSpPr>
            <a:spLocks noChangeArrowheads="1"/>
          </p:cNvSpPr>
          <p:nvPr/>
        </p:nvSpPr>
        <p:spPr bwMode="auto">
          <a:xfrm>
            <a:off x="5867400" y="4445000"/>
            <a:ext cx="2592388" cy="165735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9" name="Line 6"/>
          <p:cNvSpPr>
            <a:spLocks noChangeShapeType="1"/>
          </p:cNvSpPr>
          <p:nvPr/>
        </p:nvSpPr>
        <p:spPr bwMode="auto">
          <a:xfrm flipV="1">
            <a:off x="7162800" y="3581400"/>
            <a:ext cx="0" cy="1655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567" name="Arc 7"/>
          <p:cNvSpPr>
            <a:spLocks/>
          </p:cNvSpPr>
          <p:nvPr/>
        </p:nvSpPr>
        <p:spPr bwMode="auto">
          <a:xfrm rot="16200000" flipV="1">
            <a:off x="5866606" y="4085432"/>
            <a:ext cx="1368425" cy="79216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1" name="Arc 8"/>
          <p:cNvSpPr>
            <a:spLocks/>
          </p:cNvSpPr>
          <p:nvPr/>
        </p:nvSpPr>
        <p:spPr bwMode="auto">
          <a:xfrm rot="5400000" flipH="1" flipV="1">
            <a:off x="7055644" y="4193381"/>
            <a:ext cx="1368425" cy="576263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218567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663CCA-9A89-46C8-BE54-5413BC97ED01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习题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2209800"/>
            <a:ext cx="8001000" cy="32766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altLang="zh-CN" smtClean="0"/>
              <a:t>P162</a:t>
            </a:r>
          </a:p>
          <a:p>
            <a:pPr marL="0" indent="0" algn="ctr" eaLnBrk="1" hangingPunct="1">
              <a:buFontTx/>
              <a:buNone/>
            </a:pPr>
            <a:r>
              <a:rPr lang="en-US" altLang="zh-CN" smtClean="0"/>
              <a:t>19, 21, 22</a:t>
            </a:r>
          </a:p>
        </p:txBody>
      </p:sp>
    </p:spTree>
    <p:extLst>
      <p:ext uri="{BB962C8B-B14F-4D97-AF65-F5344CB8AC3E}">
        <p14:creationId xmlns:p14="http://schemas.microsoft.com/office/powerpoint/2010/main" val="290349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0F5567D-2D1B-478F-AAD6-386043BA21B0}" type="slidenum">
              <a:rPr lang="en-US" altLang="zh-CN" b="0" smtClean="0"/>
              <a:pPr/>
              <a:t>5</a:t>
            </a:fld>
            <a:endParaRPr lang="en-US" altLang="zh-CN" b="0" smtClean="0"/>
          </a:p>
        </p:txBody>
      </p:sp>
      <p:sp>
        <p:nvSpPr>
          <p:cNvPr id="7171" name="文本框 2"/>
          <p:cNvSpPr txBox="1">
            <a:spLocks noChangeArrowheads="1"/>
          </p:cNvSpPr>
          <p:nvPr/>
        </p:nvSpPr>
        <p:spPr bwMode="auto">
          <a:xfrm>
            <a:off x="1371600" y="533400"/>
            <a:ext cx="2508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基元磁场的图像和特性</a:t>
            </a:r>
          </a:p>
        </p:txBody>
      </p:sp>
      <p:graphicFrame>
        <p:nvGraphicFramePr>
          <p:cNvPr id="7172" name="Object 18"/>
          <p:cNvGraphicFramePr>
            <a:graphicFrameLocks noChangeAspect="1"/>
          </p:cNvGraphicFramePr>
          <p:nvPr/>
        </p:nvGraphicFramePr>
        <p:xfrm>
          <a:off x="4419600" y="150813"/>
          <a:ext cx="3038475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公式" r:id="rId3" imgW="1257120" imgH="469800" progId="Equation.3">
                  <p:embed/>
                </p:oleObj>
              </mc:Choice>
              <mc:Fallback>
                <p:oleObj name="公式" r:id="rId3" imgW="1257120" imgH="469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50813"/>
                        <a:ext cx="3038475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06400" y="1766888"/>
            <a:ext cx="518318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dB</a:t>
            </a:r>
            <a:r>
              <a:rPr lang="zh-CN" altLang="en-US" dirty="0"/>
              <a:t>具有横场性，即 </a:t>
            </a:r>
            <a:r>
              <a:rPr lang="en-US" altLang="zh-CN" dirty="0"/>
              <a:t>dB </a:t>
            </a:r>
            <a:r>
              <a:rPr lang="en-US" altLang="zh-CN" dirty="0">
                <a:latin typeface="Segoe UI Emoji" panose="020B0502040204020203" pitchFamily="34" charset="0"/>
                <a:ea typeface="Segoe UI Emoji" panose="020B0502040204020203" pitchFamily="34" charset="0"/>
              </a:rPr>
              <a:t>Ʇ</a:t>
            </a:r>
            <a:r>
              <a:rPr lang="zh-CN" altLang="en-US" dirty="0"/>
              <a:t>（</a:t>
            </a:r>
            <a:r>
              <a:rPr lang="en-US" altLang="zh-CN" dirty="0" err="1"/>
              <a:t>Idl</a:t>
            </a:r>
            <a:r>
              <a:rPr lang="zh-CN" altLang="en-US" dirty="0"/>
              <a:t>），且</a:t>
            </a:r>
            <a:r>
              <a:rPr lang="en-US" altLang="zh-CN" dirty="0"/>
              <a:t>dB </a:t>
            </a:r>
            <a:r>
              <a:rPr lang="en-US" altLang="zh-CN" dirty="0">
                <a:latin typeface="Segoe UI Emoji" panose="020B0502040204020203" pitchFamily="34" charset="0"/>
                <a:ea typeface="Segoe UI Emoji" panose="020B0502040204020203" pitchFamily="34" charset="0"/>
              </a:rPr>
              <a:t>Ʇ</a:t>
            </a:r>
            <a:r>
              <a:rPr lang="en-US" altLang="zh-CN" dirty="0">
                <a:latin typeface="Verdana" panose="020B0604030504040204" pitchFamily="34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r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800" y="2547938"/>
            <a:ext cx="689768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dB</a:t>
            </a:r>
            <a:r>
              <a:rPr lang="zh-CN" altLang="en-US" dirty="0"/>
              <a:t>具有轴对称性，基元磁感应线是一系列同心的闭合圆环；</a:t>
            </a:r>
            <a:endParaRPr lang="zh-CN" altLang="en-US" dirty="0"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1800" y="3327400"/>
            <a:ext cx="27130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dB</a:t>
            </a:r>
            <a:r>
              <a:rPr lang="zh-CN" altLang="en-US" dirty="0"/>
              <a:t>不具有球对称性</a:t>
            </a:r>
            <a:endParaRPr lang="zh-CN" altLang="en-US" dirty="0">
              <a:latin typeface="+mj-lt"/>
            </a:endParaRPr>
          </a:p>
        </p:txBody>
      </p:sp>
      <p:graphicFrame>
        <p:nvGraphicFramePr>
          <p:cNvPr id="7176" name="Object 18"/>
          <p:cNvGraphicFramePr>
            <a:graphicFrameLocks noChangeAspect="1"/>
          </p:cNvGraphicFramePr>
          <p:nvPr/>
        </p:nvGraphicFramePr>
        <p:xfrm>
          <a:off x="3767138" y="3144838"/>
          <a:ext cx="2147887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公式" r:id="rId5" imgW="888840" imgH="444240" progId="Equation.3">
                  <p:embed/>
                </p:oleObj>
              </mc:Choice>
              <mc:Fallback>
                <p:oleObj name="公式" r:id="rId5" imgW="888840" imgH="4442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138" y="3144838"/>
                        <a:ext cx="2147887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7" name="组合 19"/>
          <p:cNvGrpSpPr>
            <a:grpSpLocks/>
          </p:cNvGrpSpPr>
          <p:nvPr/>
        </p:nvGrpSpPr>
        <p:grpSpPr bwMode="auto">
          <a:xfrm>
            <a:off x="6872288" y="2509838"/>
            <a:ext cx="2155825" cy="3276600"/>
            <a:chOff x="6453188" y="2757488"/>
            <a:chExt cx="2157412" cy="3276600"/>
          </a:xfrm>
        </p:grpSpPr>
        <p:sp>
          <p:nvSpPr>
            <p:cNvPr id="7178" name="Oval 4"/>
            <p:cNvSpPr>
              <a:spLocks noChangeArrowheads="1"/>
            </p:cNvSpPr>
            <p:nvPr/>
          </p:nvSpPr>
          <p:spPr bwMode="auto">
            <a:xfrm>
              <a:off x="6910388" y="4281488"/>
              <a:ext cx="9144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179" name="Oval 5"/>
            <p:cNvSpPr>
              <a:spLocks noChangeArrowheads="1"/>
            </p:cNvSpPr>
            <p:nvPr/>
          </p:nvSpPr>
          <p:spPr bwMode="auto">
            <a:xfrm>
              <a:off x="6681788" y="4129088"/>
              <a:ext cx="1371600" cy="76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180" name="Oval 6"/>
            <p:cNvSpPr>
              <a:spLocks noChangeArrowheads="1"/>
            </p:cNvSpPr>
            <p:nvPr/>
          </p:nvSpPr>
          <p:spPr bwMode="auto">
            <a:xfrm>
              <a:off x="6453188" y="4052888"/>
              <a:ext cx="1828800" cy="990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181" name="Line 7"/>
            <p:cNvSpPr>
              <a:spLocks noChangeShapeType="1"/>
            </p:cNvSpPr>
            <p:nvPr/>
          </p:nvSpPr>
          <p:spPr bwMode="auto">
            <a:xfrm>
              <a:off x="7367588" y="2757488"/>
              <a:ext cx="0" cy="3276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2" name="Line 8"/>
            <p:cNvSpPr>
              <a:spLocks noChangeShapeType="1"/>
            </p:cNvSpPr>
            <p:nvPr/>
          </p:nvSpPr>
          <p:spPr bwMode="auto">
            <a:xfrm flipV="1">
              <a:off x="7367588" y="3519488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3" name="Line 9"/>
            <p:cNvSpPr>
              <a:spLocks noChangeShapeType="1"/>
            </p:cNvSpPr>
            <p:nvPr/>
          </p:nvSpPr>
          <p:spPr bwMode="auto">
            <a:xfrm>
              <a:off x="7215188" y="4738688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4" name="Line 10"/>
            <p:cNvSpPr>
              <a:spLocks noChangeShapeType="1"/>
            </p:cNvSpPr>
            <p:nvPr/>
          </p:nvSpPr>
          <p:spPr bwMode="auto">
            <a:xfrm>
              <a:off x="7291388" y="4891088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5" name="Line 11"/>
            <p:cNvSpPr>
              <a:spLocks noChangeShapeType="1"/>
            </p:cNvSpPr>
            <p:nvPr/>
          </p:nvSpPr>
          <p:spPr bwMode="auto">
            <a:xfrm>
              <a:off x="7291388" y="5043488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6" name="Rectangle 12"/>
            <p:cNvSpPr>
              <a:spLocks noChangeArrowheads="1"/>
            </p:cNvSpPr>
            <p:nvPr/>
          </p:nvSpPr>
          <p:spPr bwMode="auto">
            <a:xfrm>
              <a:off x="8205788" y="4721225"/>
              <a:ext cx="4048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i="1">
                  <a:solidFill>
                    <a:schemeClr val="folHlink"/>
                  </a:solidFill>
                  <a:latin typeface="Dutch766 BT"/>
                </a:rPr>
                <a:t>B</a:t>
              </a:r>
            </a:p>
          </p:txBody>
        </p:sp>
        <p:sp>
          <p:nvSpPr>
            <p:cNvPr id="7187" name="Rectangle 13"/>
            <p:cNvSpPr>
              <a:spLocks noChangeArrowheads="1"/>
            </p:cNvSpPr>
            <p:nvPr/>
          </p:nvSpPr>
          <p:spPr bwMode="auto">
            <a:xfrm>
              <a:off x="7519988" y="3009900"/>
              <a:ext cx="3381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i="1">
                  <a:latin typeface="宋体" panose="02010600030101010101" pitchFamily="2" charset="-122"/>
                </a:rPr>
                <a:t>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990600"/>
          </a:xfrm>
        </p:spPr>
        <p:txBody>
          <a:bodyPr/>
          <a:lstStyle/>
          <a:p>
            <a:r>
              <a:rPr lang="en-US" altLang="zh-CN" smtClean="0"/>
              <a:t>The End.</a:t>
            </a:r>
            <a:endParaRPr lang="zh-CN" altLang="en-US" smtClean="0"/>
          </a:p>
        </p:txBody>
      </p:sp>
      <p:sp>
        <p:nvSpPr>
          <p:cNvPr id="5529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659717-62D1-42B7-89D0-BA5285BADDDB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4D75F3-8EA5-456F-BD1E-6C4396EE56C9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graphicFrame>
        <p:nvGraphicFramePr>
          <p:cNvPr id="56323" name="Object 4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1676400" y="457200"/>
          <a:ext cx="55626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7" name="公式" r:id="rId4" imgW="1993900" imgH="228600" progId="Equation.3">
                  <p:embed/>
                </p:oleObj>
              </mc:Choice>
              <mc:Fallback>
                <p:oleObj name="公式" r:id="rId4" imgW="1993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57200"/>
                        <a:ext cx="5562600" cy="55721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99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3"/>
          <p:cNvGraphicFramePr>
            <a:graphicFrameLocks noChangeAspect="1"/>
          </p:cNvGraphicFramePr>
          <p:nvPr/>
        </p:nvGraphicFramePr>
        <p:xfrm>
          <a:off x="41275" y="1600200"/>
          <a:ext cx="91027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8" name="公式" r:id="rId6" imgW="4025900" imgH="1041400" progId="Equation.3">
                  <p:embed/>
                </p:oleObj>
              </mc:Choice>
              <mc:Fallback>
                <p:oleObj name="公式" r:id="rId6" imgW="4025900" imgH="1041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" y="1600200"/>
                        <a:ext cx="910272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46392B-87E8-4DA6-97FE-56A6A9EBBEF0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524000"/>
          </a:xfrm>
          <a:noFill/>
        </p:spPr>
        <p:txBody>
          <a:bodyPr/>
          <a:lstStyle/>
          <a:p>
            <a:pPr eaLnBrk="1" hangingPunct="1"/>
            <a:r>
              <a:rPr lang="en-US" altLang="zh-CN" sz="3600" smtClean="0">
                <a:solidFill>
                  <a:srgbClr val="0000CC"/>
                </a:solidFill>
                <a:latin typeface="创艺简细圆" pitchFamily="2" charset="-122"/>
                <a:ea typeface="创艺简细圆" pitchFamily="2" charset="-122"/>
              </a:rPr>
              <a:t>§</a:t>
            </a:r>
            <a:r>
              <a:rPr lang="en-US" altLang="zh-CN" sz="3600" smtClean="0">
                <a:solidFill>
                  <a:srgbClr val="0000CC"/>
                </a:solidFill>
              </a:rPr>
              <a:t> </a:t>
            </a:r>
            <a:r>
              <a:rPr lang="en-US" altLang="zh-CN" sz="3600" smtClean="0">
                <a:solidFill>
                  <a:srgbClr val="0000CC"/>
                </a:solidFill>
                <a:latin typeface="宋体" panose="02010600030101010101" pitchFamily="2" charset="-122"/>
              </a:rPr>
              <a:t>2.3 </a:t>
            </a:r>
            <a:r>
              <a:rPr lang="en-US" altLang="zh-CN" sz="3600" smtClean="0">
                <a:solidFill>
                  <a:srgbClr val="0000CC"/>
                </a:solidFill>
              </a:rPr>
              <a:t> </a:t>
            </a:r>
            <a:r>
              <a:rPr lang="zh-CN" altLang="en-US" sz="3600" smtClean="0">
                <a:solidFill>
                  <a:srgbClr val="0000CC"/>
                </a:solidFill>
                <a:latin typeface="创艺简细圆" pitchFamily="2" charset="-122"/>
                <a:ea typeface="创艺简细圆" pitchFamily="2" charset="-122"/>
              </a:rPr>
              <a:t>磁通连续性和安培环路定理</a:t>
            </a:r>
            <a:r>
              <a:rPr lang="zh-CN" altLang="en-US" sz="3200" smtClean="0">
                <a:solidFill>
                  <a:srgbClr val="0000CC"/>
                </a:solidFill>
                <a:latin typeface="创艺简细圆" pitchFamily="2" charset="-122"/>
                <a:ea typeface="创艺简细圆" pitchFamily="2" charset="-122"/>
              </a:rPr>
              <a:t> </a:t>
            </a:r>
            <a:r>
              <a:rPr lang="zh-CN" altLang="en-US" sz="3200" smtClean="0">
                <a:solidFill>
                  <a:srgbClr val="0000CC"/>
                </a:solidFill>
              </a:rPr>
              <a:t> </a:t>
            </a:r>
            <a:r>
              <a:rPr lang="zh-CN" altLang="en-US" sz="2400" smtClean="0">
                <a:solidFill>
                  <a:srgbClr val="A50021"/>
                </a:solidFill>
              </a:rPr>
              <a:t/>
            </a:r>
            <a:br>
              <a:rPr lang="zh-CN" altLang="en-US" sz="2400" smtClean="0">
                <a:solidFill>
                  <a:srgbClr val="A50021"/>
                </a:solidFill>
              </a:rPr>
            </a:br>
            <a:r>
              <a:rPr lang="zh-CN" altLang="en-US" sz="2400" smtClean="0">
                <a:solidFill>
                  <a:srgbClr val="A50021"/>
                </a:solidFill>
              </a:rPr>
              <a:t> </a:t>
            </a:r>
            <a:r>
              <a:rPr lang="en-US" altLang="zh-CN" sz="2400" smtClean="0"/>
              <a:t>MAGNETIC FLUX </a:t>
            </a:r>
            <a:r>
              <a:rPr lang="en-US" altLang="zh-CN" sz="2400" smtClean="0">
                <a:ea typeface="黑体" panose="02010609060101010101" pitchFamily="49" charset="-122"/>
              </a:rPr>
              <a:t>CONTINUITY  AND</a:t>
            </a:r>
            <a:br>
              <a:rPr lang="en-US" altLang="zh-CN" sz="2400" smtClean="0">
                <a:ea typeface="黑体" panose="02010609060101010101" pitchFamily="49" charset="-122"/>
              </a:rPr>
            </a:br>
            <a:r>
              <a:rPr lang="en-US" altLang="zh-CN" sz="2400" smtClean="0">
                <a:ea typeface="黑体" panose="02010609060101010101" pitchFamily="49" charset="-122"/>
              </a:rPr>
              <a:t>AMPERES </a:t>
            </a:r>
            <a:r>
              <a:rPr lang="en-US" altLang="zh-CN" sz="2400" smtClean="0">
                <a:ea typeface="创艺简粗黑" charset="-122"/>
              </a:rPr>
              <a:t>’</a:t>
            </a:r>
            <a:r>
              <a:rPr lang="en-US" altLang="zh-CN" sz="2400" smtClean="0">
                <a:ea typeface="黑体" panose="02010609060101010101" pitchFamily="49" charset="-122"/>
              </a:rPr>
              <a:t>  CIRCULATION  LAW</a:t>
            </a:r>
            <a:endParaRPr lang="en-US" altLang="zh-CN" sz="240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2057400"/>
            <a:ext cx="8610600" cy="4645025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FontTx/>
              <a:buNone/>
            </a:pPr>
            <a:r>
              <a:rPr lang="en-US" altLang="zh-CN" sz="2800" smtClean="0"/>
              <a:t>        </a:t>
            </a:r>
            <a:r>
              <a:rPr lang="zh-CN" altLang="en-US" sz="2800" smtClean="0">
                <a:solidFill>
                  <a:srgbClr val="0000CC"/>
                </a:solidFill>
              </a:rPr>
              <a:t>电场高斯定理</a:t>
            </a:r>
            <a:r>
              <a:rPr lang="zh-CN" altLang="en-US" sz="2800" smtClean="0"/>
              <a:t>：</a:t>
            </a:r>
          </a:p>
          <a:p>
            <a:pPr marL="0" indent="0" algn="just" eaLnBrk="1" hangingPunct="1">
              <a:lnSpc>
                <a:spcPct val="130000"/>
              </a:lnSpc>
              <a:buFontTx/>
              <a:buNone/>
            </a:pPr>
            <a:endParaRPr lang="zh-CN" altLang="en-US" sz="2800" smtClean="0"/>
          </a:p>
          <a:p>
            <a:pPr marL="0" indent="0" algn="just" eaLnBrk="1" hangingPunct="1">
              <a:lnSpc>
                <a:spcPct val="130000"/>
              </a:lnSpc>
              <a:buFontTx/>
              <a:buNone/>
            </a:pPr>
            <a:r>
              <a:rPr lang="zh-CN" altLang="en-US" sz="2800" smtClean="0"/>
              <a:t>其相应的</a:t>
            </a:r>
            <a:r>
              <a:rPr lang="zh-CN" altLang="en-US" sz="2800" smtClean="0">
                <a:solidFill>
                  <a:srgbClr val="0000CC"/>
                </a:solidFill>
              </a:rPr>
              <a:t>微分形式</a:t>
            </a:r>
          </a:p>
          <a:p>
            <a:pPr marL="0" indent="0" algn="just" eaLnBrk="1" hangingPunct="1">
              <a:lnSpc>
                <a:spcPct val="130000"/>
              </a:lnSpc>
              <a:buFontTx/>
              <a:buNone/>
            </a:pPr>
            <a:endParaRPr lang="zh-CN" altLang="en-US" sz="2800" smtClean="0"/>
          </a:p>
          <a:p>
            <a:pPr marL="0" indent="0" algn="just" eaLnBrk="1" hangingPunct="1">
              <a:lnSpc>
                <a:spcPct val="130000"/>
              </a:lnSpc>
              <a:buFontTx/>
              <a:buNone/>
            </a:pPr>
            <a:r>
              <a:rPr lang="zh-CN" altLang="en-US" sz="2800" smtClean="0"/>
              <a:t>表示电场是有散场，这是由于自然界存在着自由电荷，因此，▽</a:t>
            </a:r>
            <a:r>
              <a:rPr lang="en-US" altLang="zh-CN" sz="2800" smtClean="0">
                <a:latin typeface="AcmoSSK" charset="0"/>
              </a:rPr>
              <a:t>·</a:t>
            </a:r>
            <a:r>
              <a:rPr lang="en-US" altLang="zh-CN" sz="2800" i="1" smtClean="0"/>
              <a:t>E </a:t>
            </a:r>
            <a:r>
              <a:rPr lang="en-US" altLang="zh-CN" sz="2800" smtClean="0"/>
              <a:t>≠0</a:t>
            </a:r>
            <a:r>
              <a:rPr lang="zh-CN" altLang="en-US" sz="2800" smtClean="0"/>
              <a:t>的地方， </a:t>
            </a:r>
            <a:r>
              <a:rPr lang="en-US" altLang="zh-CN" sz="2800" i="1" smtClean="0">
                <a:latin typeface="Symbol" panose="05050102010706020507" pitchFamily="18" charset="2"/>
              </a:rPr>
              <a:t>r </a:t>
            </a:r>
            <a:r>
              <a:rPr lang="en-US" altLang="zh-CN" sz="2800" smtClean="0"/>
              <a:t>≠0</a:t>
            </a:r>
            <a:r>
              <a:rPr lang="en-US" altLang="zh-CN" sz="2800" i="1" smtClean="0">
                <a:latin typeface="Symbol" panose="05050102010706020507" pitchFamily="18" charset="2"/>
              </a:rPr>
              <a:t>.</a:t>
            </a:r>
            <a:r>
              <a:rPr lang="en-US" altLang="zh-CN" sz="2800" smtClean="0"/>
              <a:t>    </a:t>
            </a:r>
          </a:p>
        </p:txBody>
      </p:sp>
      <p:graphicFrame>
        <p:nvGraphicFramePr>
          <p:cNvPr id="11269" name="Object 4"/>
          <p:cNvGraphicFramePr>
            <a:graphicFrameLocks noChangeAspect="1"/>
          </p:cNvGraphicFramePr>
          <p:nvPr/>
        </p:nvGraphicFramePr>
        <p:xfrm>
          <a:off x="3429000" y="1905000"/>
          <a:ext cx="533400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公式" r:id="rId3" imgW="1562100" imgH="431800" progId="Equation.3">
                  <p:embed/>
                </p:oleObj>
              </mc:Choice>
              <mc:Fallback>
                <p:oleObj name="公式" r:id="rId3" imgW="15621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05000"/>
                        <a:ext cx="5334000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5"/>
          <p:cNvGraphicFramePr>
            <a:graphicFrameLocks noChangeAspect="1"/>
          </p:cNvGraphicFramePr>
          <p:nvPr/>
        </p:nvGraphicFramePr>
        <p:xfrm>
          <a:off x="3429000" y="3124200"/>
          <a:ext cx="182880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公式" r:id="rId5" imgW="660113" imgH="431613" progId="Equation.3">
                  <p:embed/>
                </p:oleObj>
              </mc:Choice>
              <mc:Fallback>
                <p:oleObj name="公式" r:id="rId5" imgW="660113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124200"/>
                        <a:ext cx="1828800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A9B1F6-3F13-4AEC-BEAB-018C47F43C45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990600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</a:pPr>
            <a:r>
              <a:rPr lang="zh-CN" altLang="en-US" sz="2800" dirty="0" smtClean="0">
                <a:solidFill>
                  <a:srgbClr val="0000CC"/>
                </a:solidFill>
              </a:rPr>
              <a:t>问题：同属矢量场的磁场，会有什么样的性质？</a:t>
            </a:r>
            <a:br>
              <a:rPr lang="zh-CN" altLang="en-US" sz="2800" dirty="0" smtClean="0">
                <a:solidFill>
                  <a:srgbClr val="0000CC"/>
                </a:solidFill>
              </a:rPr>
            </a:br>
            <a:r>
              <a:rPr lang="zh-CN" altLang="en-US" sz="2800" dirty="0" smtClean="0">
                <a:solidFill>
                  <a:srgbClr val="0000CC"/>
                </a:solidFill>
              </a:rPr>
              <a:t>             磁感应线即</a:t>
            </a:r>
            <a:r>
              <a:rPr lang="en-US" altLang="zh-CN" sz="2800" i="1" dirty="0" smtClean="0">
                <a:solidFill>
                  <a:srgbClr val="0000CC"/>
                </a:solidFill>
                <a:ea typeface="黑体" panose="02010609060101010101" pitchFamily="49" charset="-122"/>
              </a:rPr>
              <a:t>B </a:t>
            </a:r>
            <a:r>
              <a:rPr lang="zh-CN" altLang="en-US" sz="2800" dirty="0" smtClean="0">
                <a:solidFill>
                  <a:srgbClr val="0000CC"/>
                </a:solidFill>
                <a:latin typeface="AcmoSSK" charset="0"/>
              </a:rPr>
              <a:t>线的结构如何？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52400" y="2286000"/>
            <a:ext cx="86868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如果自然界存在自由磁荷</a:t>
            </a:r>
            <a:r>
              <a:rPr lang="en-US" altLang="zh-CN" sz="2800" dirty="0">
                <a:latin typeface="Arial" panose="020B0604020202020204" pitchFamily="34" charset="0"/>
              </a:rPr>
              <a:t>——</a:t>
            </a:r>
            <a:r>
              <a:rPr lang="zh-CN" altLang="en-US" sz="2800" dirty="0">
                <a:latin typeface="Arial" panose="020B0604020202020204" pitchFamily="34" charset="0"/>
              </a:rPr>
              <a:t>或称</a:t>
            </a:r>
            <a:r>
              <a:rPr lang="zh-CN" altLang="en-US" sz="2800" dirty="0">
                <a:solidFill>
                  <a:srgbClr val="792B25"/>
                </a:solidFill>
                <a:latin typeface="Arial" panose="020B0604020202020204" pitchFamily="34" charset="0"/>
              </a:rPr>
              <a:t>磁单极子</a:t>
            </a:r>
            <a:r>
              <a:rPr lang="zh-CN" altLang="en-US" sz="2800" dirty="0">
                <a:latin typeface="Arial" panose="020B0604020202020204" pitchFamily="34" charset="0"/>
              </a:rPr>
              <a:t>，那么磁场通过任意闭合曲面的净通量，也应该与这曲面内部的净磁荷量有关，有自由磁荷的地方应当有磁感应线发出或终止</a:t>
            </a:r>
            <a:r>
              <a:rPr lang="en-US" altLang="zh-CN" sz="2800" dirty="0">
                <a:latin typeface="Arial" panose="020B0604020202020204" pitchFamily="34" charset="0"/>
              </a:rPr>
              <a:t>,</a:t>
            </a:r>
            <a:r>
              <a:rPr lang="zh-CN" altLang="en-US" sz="2800" dirty="0">
                <a:latin typeface="Arial" panose="020B0604020202020204" pitchFamily="34" charset="0"/>
              </a:rPr>
              <a:t>于是也就应当有类似于电场那样的磁场散度方程</a:t>
            </a:r>
            <a:r>
              <a:rPr lang="en-US" altLang="zh-CN" sz="2800" dirty="0">
                <a:latin typeface="Arial" panose="020B0604020202020204" pitchFamily="34" charset="0"/>
              </a:rPr>
              <a:t>. 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670A0C-D67E-4887-A998-0A7B73DCA404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457200"/>
            <a:ext cx="8763000" cy="556260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Tx/>
              <a:buNone/>
            </a:pPr>
            <a:r>
              <a:rPr lang="en-US" altLang="zh-CN" sz="2800" smtClean="0"/>
              <a:t>        1930</a:t>
            </a:r>
            <a:r>
              <a:rPr lang="zh-CN" altLang="en-US" sz="2800" smtClean="0"/>
              <a:t>年，</a:t>
            </a:r>
            <a:r>
              <a:rPr lang="en-US" altLang="zh-CN" sz="2800" smtClean="0"/>
              <a:t>P.A.M.Dirac</a:t>
            </a:r>
            <a:r>
              <a:rPr lang="zh-CN" altLang="en-US" sz="2800" smtClean="0"/>
              <a:t>从理论上预言电子的反粒子</a:t>
            </a:r>
            <a:r>
              <a:rPr lang="en-US" altLang="zh-CN" sz="2800" smtClean="0"/>
              <a:t>——</a:t>
            </a:r>
            <a:r>
              <a:rPr lang="zh-CN" altLang="en-US" sz="2800" smtClean="0"/>
              <a:t>正电子存在的同时，也预言了磁单极子的存在</a:t>
            </a:r>
            <a:r>
              <a:rPr lang="en-US" altLang="zh-CN" sz="2800" smtClean="0"/>
              <a:t>.</a:t>
            </a:r>
          </a:p>
          <a:p>
            <a:pPr marL="0" indent="0" algn="just" eaLnBrk="1" hangingPunct="1">
              <a:lnSpc>
                <a:spcPct val="150000"/>
              </a:lnSpc>
              <a:buFontTx/>
              <a:buNone/>
            </a:pPr>
            <a:r>
              <a:rPr lang="en-US" altLang="zh-CN" sz="2800" smtClean="0"/>
              <a:t>        1932</a:t>
            </a:r>
            <a:r>
              <a:rPr lang="zh-CN" altLang="en-US" sz="2800" smtClean="0"/>
              <a:t>年，</a:t>
            </a:r>
            <a:r>
              <a:rPr lang="en-US" altLang="zh-CN" sz="2800" smtClean="0"/>
              <a:t>C.D.Anderson</a:t>
            </a:r>
            <a:r>
              <a:rPr lang="zh-CN" altLang="en-US" sz="2800" smtClean="0"/>
              <a:t>果然在宇宙线中发现了正电子</a:t>
            </a:r>
            <a:r>
              <a:rPr lang="en-US" altLang="zh-CN" sz="2800" smtClean="0"/>
              <a:t>. </a:t>
            </a:r>
            <a:r>
              <a:rPr lang="zh-CN" altLang="en-US" sz="2800" smtClean="0"/>
              <a:t>然而，尽管不少实验物理学家作出了很大努力，迄今为止仍未找到磁单极子存在的任何可靠证据</a:t>
            </a:r>
            <a:r>
              <a:rPr lang="en-US" altLang="zh-CN" sz="2800" smtClean="0"/>
              <a:t>.</a:t>
            </a:r>
          </a:p>
          <a:p>
            <a:pPr marL="0" indent="0" algn="just" eaLnBrk="1" hangingPunct="1">
              <a:lnSpc>
                <a:spcPct val="150000"/>
              </a:lnSpc>
              <a:buFontTx/>
              <a:buNone/>
            </a:pPr>
            <a:endParaRPr lang="en-US" altLang="zh-CN" sz="2800" smtClean="0"/>
          </a:p>
          <a:p>
            <a:pPr marL="0" indent="0" algn="just" eaLnBrk="1" hangingPunct="1">
              <a:lnSpc>
                <a:spcPct val="150000"/>
              </a:lnSpc>
              <a:buFontTx/>
              <a:buNone/>
            </a:pPr>
            <a:r>
              <a:rPr lang="en-US" altLang="zh-CN" sz="2800" smtClean="0"/>
              <a:t>       </a:t>
            </a:r>
            <a:r>
              <a:rPr lang="zh-CN" altLang="en-US" sz="2800" smtClean="0"/>
              <a:t>我们所观测到的磁场，本质都是电荷运动产生的</a:t>
            </a:r>
            <a:r>
              <a:rPr lang="en-US" altLang="zh-CN" sz="2800" smtClean="0"/>
              <a:t>.</a:t>
            </a:r>
            <a:r>
              <a:rPr lang="zh-CN" altLang="en-US" sz="2800" smtClean="0"/>
              <a:t>（</a:t>
            </a:r>
            <a:r>
              <a:rPr lang="zh-CN" altLang="en-US" sz="2800" smtClean="0">
                <a:solidFill>
                  <a:srgbClr val="792B25"/>
                </a:solidFill>
              </a:rPr>
              <a:t>自旋磁矩？</a:t>
            </a:r>
            <a:r>
              <a:rPr lang="zh-CN" altLang="en-US" sz="2800" smtClean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80F0EB-E473-4024-A7E0-D923C03234D9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1828800"/>
            <a:ext cx="8763000" cy="419100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Tx/>
              <a:buNone/>
            </a:pPr>
            <a:r>
              <a:rPr lang="zh-CN" altLang="en-US" sz="2800" smtClean="0">
                <a:latin typeface="AcmoSSK" charset="0"/>
              </a:rPr>
              <a:t>　　下面我们将从毕奥</a:t>
            </a:r>
            <a:r>
              <a:rPr lang="en-US" altLang="zh-CN" sz="2800" smtClean="0">
                <a:latin typeface="AcmoSSK" charset="0"/>
              </a:rPr>
              <a:t>—</a:t>
            </a:r>
            <a:r>
              <a:rPr lang="zh-CN" altLang="en-US" sz="2800" smtClean="0">
                <a:latin typeface="AcmoSSK" charset="0"/>
              </a:rPr>
              <a:t>萨伐尔定律出发，导出稳恒磁场的“</a:t>
            </a:r>
            <a:r>
              <a:rPr lang="zh-CN" altLang="en-US" sz="2800" smtClean="0">
                <a:solidFill>
                  <a:srgbClr val="792B25"/>
                </a:solidFill>
              </a:rPr>
              <a:t>高斯定理</a:t>
            </a:r>
            <a:r>
              <a:rPr lang="zh-CN" altLang="en-US" sz="2800" smtClean="0"/>
              <a:t>”和</a:t>
            </a:r>
            <a:r>
              <a:rPr lang="zh-CN" altLang="en-US" sz="2800" smtClean="0">
                <a:solidFill>
                  <a:srgbClr val="792B25"/>
                </a:solidFill>
              </a:rPr>
              <a:t>环路定理</a:t>
            </a:r>
            <a:r>
              <a:rPr lang="zh-CN" altLang="en-US" sz="2800" smtClean="0"/>
              <a:t>，它们反映出</a:t>
            </a:r>
            <a:r>
              <a:rPr lang="zh-CN" altLang="en-US" sz="2800" smtClean="0">
                <a:latin typeface="AcmoSSK" charset="0"/>
              </a:rPr>
              <a:t>稳恒磁场</a:t>
            </a:r>
            <a:r>
              <a:rPr lang="zh-CN" altLang="en-US" sz="2800" smtClean="0"/>
              <a:t>的性质，与静电场有着很大的差别</a:t>
            </a:r>
            <a:r>
              <a:rPr lang="en-US" altLang="zh-CN" sz="2800" smtClean="0"/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中大模板">
  <a:themeElements>
    <a:clrScheme name="中大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大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中大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中大测中模板</Template>
  <TotalTime>25931</TotalTime>
  <Words>1454</Words>
  <Application>Microsoft Office PowerPoint</Application>
  <PresentationFormat>全屏显示(4:3)</PresentationFormat>
  <Paragraphs>292</Paragraphs>
  <Slides>51</Slides>
  <Notes>3</Notes>
  <HiddenSlides>3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51</vt:i4>
      </vt:variant>
    </vt:vector>
  </HeadingPairs>
  <TitlesOfParts>
    <vt:vector size="69" baseType="lpstr">
      <vt:lpstr>AcmoSSK</vt:lpstr>
      <vt:lpstr>AmeriGarmnd BT</vt:lpstr>
      <vt:lpstr>Bolt Bd BT</vt:lpstr>
      <vt:lpstr>Dutch766 BT</vt:lpstr>
      <vt:lpstr>创艺简粗黑</vt:lpstr>
      <vt:lpstr>创艺简细圆</vt:lpstr>
      <vt:lpstr>黑体</vt:lpstr>
      <vt:lpstr>宋体</vt:lpstr>
      <vt:lpstr>Arial</vt:lpstr>
      <vt:lpstr>Segoe UI Emoji</vt:lpstr>
      <vt:lpstr>Symbol</vt:lpstr>
      <vt:lpstr>Times New Roman</vt:lpstr>
      <vt:lpstr>Verdana</vt:lpstr>
      <vt:lpstr>Wingdings</vt:lpstr>
      <vt:lpstr>中大模板</vt:lpstr>
      <vt:lpstr>公式</vt:lpstr>
      <vt:lpstr>Equation</vt:lpstr>
      <vt:lpstr>Image</vt:lpstr>
      <vt:lpstr> 磁通连续性和安培环路定理 </vt:lpstr>
      <vt:lpstr>PowerPoint 演示文稿</vt:lpstr>
      <vt:lpstr>安培定律（Amperes’ Law）</vt:lpstr>
      <vt:lpstr>PowerPoint 演示文稿</vt:lpstr>
      <vt:lpstr>PowerPoint 演示文稿</vt:lpstr>
      <vt:lpstr>§ 2.3  磁通连续性和安培环路定理    MAGNETIC FLUX CONTINUITY  AND AMPERES ’  CIRCULATION  LAW</vt:lpstr>
      <vt:lpstr>问题：同属矢量场的磁场，会有什么样的性质？              磁感应线即B 线的结构如何？</vt:lpstr>
      <vt:lpstr>PowerPoint 演示文稿</vt:lpstr>
      <vt:lpstr>PowerPoint 演示文稿</vt:lpstr>
      <vt:lpstr> 1. 磁场的“高斯定理” （磁通连续性原理）</vt:lpstr>
      <vt:lpstr>        由上节几个例子，我们看到磁场的B 线总是连续而闭合的. 这意味着对于磁场中任意的闭合曲面S，穿进的磁通量必定等于穿出的磁通量，亦即通过任意闭合曲面S 的净磁通量必定恒为零：                                                                                  (2.3-3)</vt:lpstr>
      <vt:lpstr>PowerPoint 演示文稿</vt:lpstr>
      <vt:lpstr>PowerPoint 演示文稿</vt:lpstr>
      <vt:lpstr>PowerPoint 演示文稿</vt:lpstr>
      <vt:lpstr> 2.稳恒磁场的安培环路定理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如果有多个电流 I1、I2  …...In穿过积分回路L，根据叠加原理，即可得:</vt:lpstr>
      <vt:lpstr>PowerPoint 演示文稿</vt:lpstr>
      <vt:lpstr>　　磁场安培环路定理成立的前提，是毕奥—萨伐尔定律  遵从距离平方反比率.</vt:lpstr>
      <vt:lpstr>PowerPoint 演示文稿</vt:lpstr>
      <vt:lpstr>PowerPoint 演示文稿</vt:lpstr>
      <vt:lpstr>稳恒磁场的散度和旋度  DIVERGENCE  AND  CURL OF  THE   STEADY  MAGNETIC  FIELDS</vt:lpstr>
      <vt:lpstr>PowerPoint 演示文稿</vt:lpstr>
      <vt:lpstr>PowerPoint 演示文稿</vt:lpstr>
      <vt:lpstr>3. 用安培环路定理求磁场分布 （教材P123）</vt:lpstr>
      <vt:lpstr>PowerPoint 演示文稿</vt:lpstr>
      <vt:lpstr>PowerPoint 演示文稿</vt:lpstr>
      <vt:lpstr>PowerPoint 演示文稿</vt:lpstr>
      <vt:lpstr>PowerPoint 演示文稿</vt:lpstr>
      <vt:lpstr>　　[例]同轴电缆由一圆柱形内导体和同轴的圆筒形外导体组成，信号源提供的电流I从一个导体流向终端，再从另一导体流回.设内导体截面半经为a，外导体圆筒很薄，半径为b ，并设电流都是均匀分布的，且假定电缆无限长，求磁场分布.</vt:lpstr>
      <vt:lpstr>   </vt:lpstr>
      <vt:lpstr>PowerPoint 演示文稿</vt:lpstr>
      <vt:lpstr>PowerPoint 演示文稿</vt:lpstr>
      <vt:lpstr>PowerPoint 演示文稿</vt:lpstr>
      <vt:lpstr>　　[解] 磁感线是一族同心圆.如果环的半径R又远大于线圈的半径，则环内各点的B值就几乎相等.于是对于闭合路径 L = 2p R ，穿过它的总电流就是N I，</vt:lpstr>
      <vt:lpstr>PowerPoint 演示文稿</vt:lpstr>
      <vt:lpstr>PowerPoint 演示文稿</vt:lpstr>
      <vt:lpstr>PowerPoint 演示文稿</vt:lpstr>
      <vt:lpstr>PowerPoint 演示文稿</vt:lpstr>
      <vt:lpstr>无限长密绕螺线管：沿虚线的环路积分</vt:lpstr>
      <vt:lpstr>为什么不用“高斯定理”来求磁场分布？</vt:lpstr>
      <vt:lpstr>PowerPoint 演示文稿</vt:lpstr>
      <vt:lpstr>PowerPoint 演示文稿</vt:lpstr>
      <vt:lpstr>PowerPoint 演示文稿</vt:lpstr>
      <vt:lpstr>习题</vt:lpstr>
      <vt:lpstr>The End.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 GUO</dc:creator>
  <cp:lastModifiedBy>GUO DH</cp:lastModifiedBy>
  <cp:revision>1587</cp:revision>
  <cp:lastPrinted>1601-01-01T00:00:00Z</cp:lastPrinted>
  <dcterms:created xsi:type="dcterms:W3CDTF">1601-01-01T00:00:00Z</dcterms:created>
  <dcterms:modified xsi:type="dcterms:W3CDTF">2019-05-13T14:48:41Z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