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313" r:id="rId2"/>
    <p:sldId id="366" r:id="rId3"/>
    <p:sldId id="368" r:id="rId4"/>
    <p:sldId id="369" r:id="rId5"/>
    <p:sldId id="334" r:id="rId6"/>
    <p:sldId id="354" r:id="rId7"/>
    <p:sldId id="344" r:id="rId8"/>
    <p:sldId id="355" r:id="rId9"/>
    <p:sldId id="364" r:id="rId10"/>
    <p:sldId id="356" r:id="rId11"/>
    <p:sldId id="365" r:id="rId12"/>
    <p:sldId id="357" r:id="rId13"/>
    <p:sldId id="352" r:id="rId14"/>
    <p:sldId id="359" r:id="rId15"/>
    <p:sldId id="35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792B25"/>
    <a:srgbClr val="0033CC"/>
    <a:srgbClr val="FF00FF"/>
    <a:srgbClr val="FFFFFF"/>
    <a:srgbClr val="0066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5833" autoAdjust="0"/>
  </p:normalViewPr>
  <p:slideViewPr>
    <p:cSldViewPr>
      <p:cViewPr>
        <p:scale>
          <a:sx n="75" d="100"/>
          <a:sy n="75" d="100"/>
        </p:scale>
        <p:origin x="2178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e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822DE84-5ECD-4716-BE4F-D50D51F93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89%91%E6%A1%A5%E5%A4%A7%E5%AD%A6&amp;tn=44039180_cpr&amp;fenlei=mv6quAkxTZn0IZRqIHckPjm4nH00T1Y3PHKBPHR3P1TkuyDdnjRv0ZwV5Hcvrjm3rH6sPfKWUMw85HfYnjn4nH6sgvPsT6KdThsqpZwYTjCEQLGCpyw9Uz4Bmy-bIi4WUvYETgN-TLwGUv3EP1R1Pjf3rj6znWfvnWnzrj0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aidu.com/s?wd=%E8%AF%BA%E8%B4%9D%E5%B0%94%E7%89%A9%E7%90%86%E5%AD%A6%E5%A5%96&amp;tn=44039180_cpr&amp;fenlei=mv6quAkxTZn0IZRqIHckPjm4nH00T1Y3PHKBPHR3P1TkuyDdnjRv0ZwV5Hcvrjm3rH6sPfKWUMw85HfYnjn4nH6sgvPsT6KdThsqpZwYTjCEQLGCpyw9Uz4Bmy-bIi4WUvYETgN-TLwGUv3EP1R1Pjf3rj6znWfvnWnzrj0Y" TargetMode="External"/><Relationship Id="rId5" Type="http://schemas.openxmlformats.org/officeDocument/2006/relationships/hyperlink" Target="https://www.baidu.com/s?wd=%E6%B1%A4%E5%A7%86%E9%80%8A&amp;tn=44039180_cpr&amp;fenlei=mv6quAkxTZn0IZRqIHckPjm4nH00T1Y3PHKBPHR3P1TkuyDdnjRv0ZwV5Hcvrjm3rH6sPfKWUMw85HfYnjn4nH6sgvPsT6KdThsqpZwYTjCEQLGCpyw9Uz4Bmy-bIi4WUvYETgN-TLwGUv3EP1R1Pjf3rj6znWfvnWnzrj0Y" TargetMode="External"/><Relationship Id="rId4" Type="http://schemas.openxmlformats.org/officeDocument/2006/relationships/hyperlink" Target="https://www.baidu.com/s?wd=%E5%8D%A1%E6%96%87%E8%BF%AA%E8%AE%B8%E5%AE%9E%E9%AA%8C%E5%AE%A4&amp;tn=44039180_cpr&amp;fenlei=mv6quAkxTZn0IZRqIHckPjm4nH00T1Y3PHKBPHR3P1TkuyDdnjRv0ZwV5Hcvrjm3rH6sPfKWUMw85HfYnjn4nH6sgvPsT6KdThsqpZwYTjCEQLGCpyw9Uz4Bmy-bIi4WUvYETgN-TLwGUv3EP1R1Pjf3rj6znWfvnWnzrj0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荷兰物理学家</a:t>
            </a:r>
            <a:r>
              <a:rPr lang="en-US" altLang="zh-CN" smtClean="0"/>
              <a:t>H.A.</a:t>
            </a:r>
            <a:r>
              <a:rPr lang="zh-CN" altLang="en-US" smtClean="0"/>
              <a:t>洛伦兹与</a:t>
            </a:r>
            <a:r>
              <a:rPr lang="en-US" altLang="zh-CN" smtClean="0"/>
              <a:t>1895</a:t>
            </a:r>
            <a:r>
              <a:rPr lang="zh-CN" altLang="en-US" smtClean="0"/>
              <a:t>年建立经典电子论时，作为一个基本假设而首先提出，时距安培定律和安培力的确立已有</a:t>
            </a:r>
            <a:r>
              <a:rPr lang="en-US" altLang="zh-CN" smtClean="0"/>
              <a:t>65</a:t>
            </a:r>
            <a:r>
              <a:rPr lang="zh-CN" altLang="en-US" smtClean="0"/>
              <a:t>年。时隔</a:t>
            </a:r>
            <a:r>
              <a:rPr lang="en-US" altLang="zh-CN" smtClean="0"/>
              <a:t>2</a:t>
            </a:r>
            <a:r>
              <a:rPr lang="zh-CN" altLang="en-US" smtClean="0"/>
              <a:t>年即</a:t>
            </a:r>
            <a:r>
              <a:rPr lang="en-US" altLang="zh-CN" smtClean="0"/>
              <a:t>1897</a:t>
            </a:r>
            <a:r>
              <a:rPr lang="zh-CN" altLang="en-US" smtClean="0"/>
              <a:t>年被公认为发现电子年。</a:t>
            </a:r>
            <a:endParaRPr lang="en-US" altLang="zh-CN" smtClean="0"/>
          </a:p>
          <a:p>
            <a:r>
              <a:rPr lang="en-US" altLang="zh-CN" smtClean="0"/>
              <a:t>1897</a:t>
            </a:r>
            <a:r>
              <a:rPr lang="zh-CN" altLang="en-US" smtClean="0"/>
              <a:t>年，</a:t>
            </a:r>
            <a:r>
              <a:rPr lang="zh-CN" altLang="en-US" smtClean="0">
                <a:hlinkClick r:id="rId3"/>
              </a:rPr>
              <a:t>剑桥大学</a:t>
            </a:r>
            <a:r>
              <a:rPr lang="zh-CN" altLang="en-US" smtClean="0">
                <a:hlinkClick r:id="rId4"/>
              </a:rPr>
              <a:t>卡文迪许实验室</a:t>
            </a:r>
            <a:r>
              <a:rPr lang="zh-CN" altLang="en-US" smtClean="0"/>
              <a:t>的约瑟夫</a:t>
            </a:r>
            <a:r>
              <a:rPr lang="en-US" altLang="zh-CN" smtClean="0"/>
              <a:t>·</a:t>
            </a:r>
            <a:r>
              <a:rPr lang="zh-CN" altLang="en-US" smtClean="0">
                <a:hlinkClick r:id="rId5"/>
              </a:rPr>
              <a:t>汤姆逊</a:t>
            </a:r>
            <a:r>
              <a:rPr lang="zh-CN" altLang="en-US" smtClean="0"/>
              <a:t>观察出阴极射线的偏转，并计算出了阴极射线粒子（电子）的质量</a:t>
            </a:r>
            <a:r>
              <a:rPr lang="en-US" altLang="zh-CN" smtClean="0"/>
              <a:t>-</a:t>
            </a:r>
            <a:r>
              <a:rPr lang="zh-CN" altLang="en-US" smtClean="0"/>
              <a:t>电荷比例，因此获得了</a:t>
            </a:r>
            <a:r>
              <a:rPr lang="en-US" altLang="zh-CN" smtClean="0"/>
              <a:t>1906</a:t>
            </a:r>
            <a:r>
              <a:rPr lang="zh-CN" altLang="en-US" smtClean="0"/>
              <a:t>年的</a:t>
            </a:r>
            <a:r>
              <a:rPr lang="zh-CN" altLang="en-US" smtClean="0">
                <a:hlinkClick r:id="rId6"/>
              </a:rPr>
              <a:t>诺贝尔物理学奖</a:t>
            </a:r>
            <a:r>
              <a:rPr lang="zh-CN" altLang="en-US" smtClean="0"/>
              <a:t>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3F7028-CE0E-49E6-8102-2B0DCAA941A2}" type="slidenum">
              <a:rPr lang="zh-CN" altLang="en-US" b="0" smtClean="0"/>
              <a:pPr/>
              <a:t>4</a:t>
            </a:fld>
            <a:endParaRPr lang="zh-CN" altLang="en-US" b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rgbClr val="0033CC"/>
                </a:solidFill>
                <a:latin typeface="宋体" panose="02010600030101010101" pitchFamily="2" charset="-122"/>
              </a:rPr>
              <a:t>右方第二和第三项</a:t>
            </a:r>
            <a:r>
              <a:rPr lang="zh-CN" altLang="en-US" smtClean="0">
                <a:latin typeface="宋体" panose="02010600030101010101" pitchFamily="2" charset="-122"/>
              </a:rPr>
              <a:t>都涉及到</a:t>
            </a:r>
            <a:r>
              <a:rPr lang="zh-CN" altLang="en-US" smtClean="0">
                <a:solidFill>
                  <a:srgbClr val="006600"/>
                </a:solidFill>
                <a:latin typeface="宋体" panose="02010600030101010101" pitchFamily="2" charset="-122"/>
              </a:rPr>
              <a:t>全微分绕闭合路径的积分，故这两项均为零</a:t>
            </a: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347D4E-21F2-489D-8A79-D144ECB195B6}" type="slidenum">
              <a:rPr lang="en-US" altLang="zh-CN" b="0" smtClean="0"/>
              <a:pPr/>
              <a:t>8</a:t>
            </a:fld>
            <a:endParaRPr lang="en-US" altLang="zh-CN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2498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5D11B-DD64-406C-AB6E-65A3D3297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70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C0A5-53FD-4A53-8E3C-B03D71E6C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5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4D6EB-8482-42D1-9646-2E55BDE2A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8CE0-C9A3-4DAE-A34B-7135E9EFD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2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E0CE0-46BD-4E04-87B6-F6E26B54D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CD54-2840-46C5-80D3-FE4364A11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30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70B4-21BD-4CE7-9FFC-34A54FD1F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1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EFF39-FE85-4839-B04B-1590AA77A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25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4C17B-547C-4096-A845-450709C55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7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9042-2719-47F2-9692-ED753446A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1CE0FCD7-0A7E-4F3A-BE5A-F16710011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image" Target="../media/image54.jpe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7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e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Relationship Id="rId22" Type="http://schemas.openxmlformats.org/officeDocument/2006/relationships/image" Target="../media/image3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</a:rPr>
              <a:t>《</a:t>
            </a:r>
            <a:r>
              <a:rPr lang="zh-CN" altLang="en-US" b="1" smtClean="0">
                <a:latin typeface="黑体" panose="02010609060101010101" pitchFamily="49" charset="-122"/>
              </a:rPr>
              <a:t>电磁学</a:t>
            </a:r>
            <a:r>
              <a:rPr lang="en-US" altLang="zh-CN" b="1" smtClean="0">
                <a:latin typeface="黑体" panose="02010609060101010101" pitchFamily="49" charset="-122"/>
              </a:rPr>
              <a:t>》</a:t>
            </a:r>
            <a:br>
              <a:rPr lang="en-US" altLang="zh-CN" b="1" smtClean="0">
                <a:latin typeface="黑体" panose="02010609060101010101" pitchFamily="49" charset="-122"/>
              </a:rPr>
            </a:br>
            <a:r>
              <a:rPr lang="zh-CN" altLang="en-US" sz="2800" b="1" smtClean="0">
                <a:latin typeface="宋体" panose="02010600030101010101" pitchFamily="2" charset="-122"/>
              </a:rPr>
              <a:t>载流导线在磁场中所受的力</a:t>
            </a:r>
          </a:p>
        </p:txBody>
      </p:sp>
      <p:sp>
        <p:nvSpPr>
          <p:cNvPr id="4100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56A68-ADC2-43EA-8108-ADC94DC12AB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28600"/>
            <a:ext cx="8610600" cy="55626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令电流圈的磁矩方向与磁场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zh-CN" altLang="en-US" sz="2800" smtClean="0">
                <a:latin typeface="宋体" panose="02010600030101010101" pitchFamily="2" charset="-122"/>
              </a:rPr>
              <a:t>的方向夹角为</a:t>
            </a:r>
            <a:r>
              <a:rPr lang="en-US" altLang="zh-CN" sz="2800" i="1" smtClean="0">
                <a:latin typeface="Symbol" panose="05050102010706020507" pitchFamily="18" charset="2"/>
              </a:rPr>
              <a:t>q </a:t>
            </a:r>
            <a:r>
              <a:rPr lang="zh-CN" altLang="en-US" sz="2800" smtClean="0">
                <a:latin typeface="Symbol" panose="05050102010706020507" pitchFamily="18" charset="2"/>
              </a:rPr>
              <a:t>，</a:t>
            </a:r>
            <a:r>
              <a:rPr lang="zh-CN" altLang="en-US" sz="2800" smtClean="0">
                <a:latin typeface="宋体" panose="02010600030101010101" pitchFamily="2" charset="-122"/>
              </a:rPr>
              <a:t>它受到的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力矩之值</a:t>
            </a:r>
            <a:r>
              <a:rPr lang="zh-CN" altLang="en-US" sz="2800" smtClean="0">
                <a:latin typeface="宋体" panose="02010600030101010101" pitchFamily="2" charset="-122"/>
              </a:rPr>
              <a:t>为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         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这力矩将使磁矩朝磁场方向转动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如同电偶极子 </a:t>
            </a:r>
            <a:r>
              <a:rPr lang="en-US" altLang="zh-CN" sz="2800" i="1" smtClean="0">
                <a:latin typeface="宋体" panose="02010600030101010101" pitchFamily="2" charset="-122"/>
              </a:rPr>
              <a:t>p </a:t>
            </a:r>
            <a:r>
              <a:rPr lang="zh-CN" altLang="en-US" sz="2800" smtClean="0">
                <a:latin typeface="宋体" panose="02010600030101010101" pitchFamily="2" charset="-122"/>
              </a:rPr>
              <a:t>与电场中的互作用能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一样，磁偶极子</a:t>
            </a:r>
            <a:r>
              <a:rPr lang="en-US" altLang="zh-CN" sz="2800" i="1" smtClean="0">
                <a:latin typeface="Times New Roman" panose="02020603050405020304" pitchFamily="18" charset="0"/>
              </a:rPr>
              <a:t>m</a:t>
            </a:r>
            <a:r>
              <a:rPr lang="en-US" altLang="zh-CN" sz="2800" i="1" smtClean="0">
                <a:latin typeface="Symbol" panose="05050102010706020507" pitchFamily="18" charset="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与磁场的互作用能为（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我们将在以后加以证明</a:t>
            </a:r>
            <a:r>
              <a:rPr lang="zh-CN" altLang="en-US" sz="2800" smtClean="0">
                <a:latin typeface="宋体" panose="02010600030101010101" pitchFamily="2" charset="-122"/>
              </a:rPr>
              <a:t>）：</a:t>
            </a: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3352800" y="1371600"/>
          <a:ext cx="2895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812447" imgH="177723" progId="Equation.3">
                  <p:embed/>
                </p:oleObj>
              </mc:Choice>
              <mc:Fallback>
                <p:oleObj name="Equation" r:id="rId3" imgW="812447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71600"/>
                        <a:ext cx="2895600" cy="611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2286000" y="3429000"/>
          <a:ext cx="5170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5" imgW="1497950" imgH="241195" progId="Equation.3">
                  <p:embed/>
                </p:oleObj>
              </mc:Choice>
              <mc:Fallback>
                <p:oleObj name="公式" r:id="rId5" imgW="1497950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5170488" cy="711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2057400" y="5791200"/>
          <a:ext cx="53689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7" imgW="1524000" imgH="241300" progId="Equation.3">
                  <p:embed/>
                </p:oleObj>
              </mc:Choice>
              <mc:Fallback>
                <p:oleObj name="公式" r:id="rId7" imgW="1524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91200"/>
                        <a:ext cx="5368925" cy="711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20F51B-29DE-4DCD-AC52-B336704A31C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A50021"/>
                </a:solidFill>
                <a:latin typeface="宋体" panose="02010600030101010101" pitchFamily="2" charset="-122"/>
              </a:rPr>
              <a:t>Recall</a:t>
            </a:r>
            <a:r>
              <a:rPr lang="zh-CN" altLang="en-US" sz="3200" smtClean="0">
                <a:solidFill>
                  <a:srgbClr val="A50021"/>
                </a:solidFill>
                <a:latin typeface="宋体" panose="02010600030101010101" pitchFamily="2" charset="-122"/>
              </a:rPr>
              <a:t>：外电场对电偶极子的作用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524000"/>
            <a:ext cx="8610600" cy="51054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两个电荷的势能分别是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i="1" smtClean="0"/>
              <a:t>           </a:t>
            </a:r>
            <a:r>
              <a:rPr lang="en-US" altLang="zh-CN" sz="2800" b="0" i="1" smtClean="0"/>
              <a:t>W</a:t>
            </a:r>
            <a:r>
              <a:rPr lang="en-US" altLang="zh-CN" sz="2800" b="0" i="1" baseline="-25000" smtClean="0"/>
              <a:t>+</a:t>
            </a:r>
            <a:r>
              <a:rPr lang="en-US" altLang="zh-CN" sz="2800" b="0" smtClean="0"/>
              <a:t>= </a:t>
            </a:r>
            <a:r>
              <a:rPr lang="en-US" altLang="zh-CN" sz="2800" b="0" i="1" smtClean="0"/>
              <a:t>qU</a:t>
            </a:r>
            <a:r>
              <a:rPr lang="en-US" altLang="zh-CN" sz="2800" b="0" baseline="-25000" smtClean="0"/>
              <a:t>+</a:t>
            </a:r>
            <a:r>
              <a:rPr lang="en-US" altLang="zh-CN" sz="2800" b="0" i="1" smtClean="0"/>
              <a:t>               W</a:t>
            </a:r>
            <a:r>
              <a:rPr lang="en-US" altLang="zh-CN" sz="2800" b="0" i="1" baseline="-25000" smtClean="0">
                <a:latin typeface="宋体" panose="02010600030101010101" pitchFamily="2" charset="-122"/>
              </a:rPr>
              <a:t>-</a:t>
            </a:r>
            <a:r>
              <a:rPr lang="en-US" altLang="zh-CN" sz="2800" b="0" smtClean="0">
                <a:latin typeface="宋体" panose="02010600030101010101" pitchFamily="2" charset="-122"/>
              </a:rPr>
              <a:t>= -</a:t>
            </a:r>
            <a:r>
              <a:rPr lang="en-US" altLang="zh-CN" sz="2800" b="0" i="1" smtClean="0"/>
              <a:t>qU</a:t>
            </a:r>
            <a:r>
              <a:rPr lang="en-US" altLang="zh-CN" sz="2800" b="0" baseline="-25000" smtClean="0">
                <a:latin typeface="宋体" panose="02010600030101010101" pitchFamily="2" charset="-122"/>
              </a:rPr>
              <a:t>-</a:t>
            </a: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故电偶极子的总势能为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zh-CN" sz="2800" smtClean="0">
                <a:latin typeface="宋体" panose="02010600030101010101" pitchFamily="2" charset="-122"/>
              </a:rPr>
              <a:t>                           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显然，</a:t>
            </a:r>
            <a:r>
              <a:rPr lang="en-US" altLang="zh-CN" sz="2800" i="1" smtClean="0">
                <a:latin typeface="Symbol" panose="05050102010706020507" pitchFamily="18" charset="2"/>
              </a:rPr>
              <a:t>q</a:t>
            </a:r>
            <a:r>
              <a:rPr lang="en-US" altLang="zh-CN" sz="2800" smtClean="0">
                <a:latin typeface="Symbol" panose="05050102010706020507" pitchFamily="18" charset="2"/>
              </a:rPr>
              <a:t> = </a:t>
            </a:r>
            <a:r>
              <a:rPr lang="en-US" altLang="zh-CN" sz="2800" smtClean="0">
                <a:latin typeface="宋体" panose="02010600030101010101" pitchFamily="2" charset="-122"/>
              </a:rPr>
              <a:t>0 </a:t>
            </a:r>
            <a:r>
              <a:rPr lang="zh-CN" altLang="en-US" sz="2800" smtClean="0"/>
              <a:t>，是</a:t>
            </a:r>
            <a:r>
              <a:rPr lang="zh-CN" altLang="en-US" sz="2800" smtClean="0">
                <a:latin typeface="宋体" panose="02010600030101010101" pitchFamily="2" charset="-122"/>
              </a:rPr>
              <a:t>电偶极子</a:t>
            </a:r>
            <a:r>
              <a:rPr lang="zh-CN" altLang="en-US" sz="2800" smtClean="0"/>
              <a:t>的能量最低状态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/>
              <a:t>而</a:t>
            </a:r>
            <a:r>
              <a:rPr lang="en-US" altLang="zh-CN" sz="2800" i="1" smtClean="0">
                <a:latin typeface="Symbol" panose="05050102010706020507" pitchFamily="18" charset="2"/>
              </a:rPr>
              <a:t>q = p</a:t>
            </a:r>
            <a:r>
              <a:rPr lang="en-US" altLang="zh-CN" sz="2800" smtClean="0">
                <a:latin typeface="Symbol" panose="05050102010706020507" pitchFamily="18" charset="2"/>
              </a:rPr>
              <a:t> </a:t>
            </a:r>
            <a:r>
              <a:rPr lang="zh-CN" altLang="en-US" sz="2800" smtClean="0"/>
              <a:t>，则是</a:t>
            </a:r>
            <a:r>
              <a:rPr lang="zh-CN" altLang="en-US" sz="2800" smtClean="0">
                <a:latin typeface="宋体" panose="02010600030101010101" pitchFamily="2" charset="-122"/>
              </a:rPr>
              <a:t>电偶极子</a:t>
            </a:r>
            <a:r>
              <a:rPr lang="zh-CN" altLang="en-US" sz="2800" smtClean="0"/>
              <a:t>的能量最高状</a:t>
            </a:r>
            <a:r>
              <a:rPr lang="zh-CN" altLang="en-US" sz="2800" smtClean="0">
                <a:latin typeface="宋体" panose="02010600030101010101" pitchFamily="2" charset="-122"/>
              </a:rPr>
              <a:t>态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943600" y="1981200"/>
            <a:ext cx="3048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943600" y="2286000"/>
            <a:ext cx="3048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5943600" y="2590800"/>
            <a:ext cx="3048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943600" y="2895600"/>
            <a:ext cx="3048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 flipV="1">
            <a:off x="6781800" y="1725613"/>
            <a:ext cx="762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5943600" y="1676400"/>
            <a:ext cx="3048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7543800" y="15732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6705600" y="279241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72390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7086600" y="21828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7391400" y="2030413"/>
            <a:ext cx="117475" cy="190500"/>
          </a:xfrm>
          <a:custGeom>
            <a:avLst/>
            <a:gdLst>
              <a:gd name="T0" fmla="*/ 0 w 74"/>
              <a:gd name="T1" fmla="*/ 0 h 120"/>
              <a:gd name="T2" fmla="*/ 2147483646 w 74"/>
              <a:gd name="T3" fmla="*/ 2147483646 h 120"/>
              <a:gd name="T4" fmla="*/ 2147483646 w 74"/>
              <a:gd name="T5" fmla="*/ 2147483646 h 120"/>
              <a:gd name="T6" fmla="*/ 0 60000 65536"/>
              <a:gd name="T7" fmla="*/ 0 60000 65536"/>
              <a:gd name="T8" fmla="*/ 0 60000 65536"/>
              <a:gd name="T9" fmla="*/ 0 w 74"/>
              <a:gd name="T10" fmla="*/ 0 h 120"/>
              <a:gd name="T11" fmla="*/ 74 w 74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" h="120">
                <a:moveTo>
                  <a:pt x="0" y="0"/>
                </a:moveTo>
                <a:cubicBezTo>
                  <a:pt x="13" y="3"/>
                  <a:pt x="28" y="1"/>
                  <a:pt x="40" y="8"/>
                </a:cubicBezTo>
                <a:cubicBezTo>
                  <a:pt x="74" y="27"/>
                  <a:pt x="72" y="87"/>
                  <a:pt x="72" y="12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7620000" y="19050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7162800" y="11430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781800" y="27432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</a:rPr>
              <a:t>- 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8534400" y="1828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6705600" y="20304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8001000" y="9906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r>
              <a:rPr lang="en-US" altLang="zh-CN" sz="2400" baseline="-25000">
                <a:latin typeface="Times New Roman" panose="02020603050405020304" pitchFamily="18" charset="0"/>
              </a:rPr>
              <a:t>+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601980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latin typeface="宋体" panose="02010600030101010101" pitchFamily="2" charset="-122"/>
              </a:rPr>
              <a:t>-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 flipH="1">
            <a:off x="6096000" y="2895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7696200" y="16764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9" name="Object 24"/>
          <p:cNvGraphicFramePr>
            <a:graphicFrameLocks noChangeAspect="1"/>
          </p:cNvGraphicFramePr>
          <p:nvPr/>
        </p:nvGraphicFramePr>
        <p:xfrm>
          <a:off x="228600" y="3505200"/>
          <a:ext cx="7275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3" imgW="2565400" imgH="457200" progId="Equation.3">
                  <p:embed/>
                </p:oleObj>
              </mc:Choice>
              <mc:Fallback>
                <p:oleObj name="公式" r:id="rId3" imgW="25654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5200"/>
                        <a:ext cx="7275513" cy="1295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F6190-672B-4750-8AF6-CB244A4EA23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 smtClean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408238" y="1128713"/>
          <a:ext cx="45243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3" imgW="1524000" imgH="241300" progId="Equation.3">
                  <p:embed/>
                </p:oleObj>
              </mc:Choice>
              <mc:Fallback>
                <p:oleObj name="公式" r:id="rId3" imgW="1524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1128713"/>
                        <a:ext cx="4524375" cy="7000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438400" y="381000"/>
          <a:ext cx="2819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812447" imgH="177723" progId="Equation.3">
                  <p:embed/>
                </p:oleObj>
              </mc:Choice>
              <mc:Fallback>
                <p:oleObj name="Equation" r:id="rId5" imgW="812447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"/>
                        <a:ext cx="2819400" cy="5953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28600" y="2057400"/>
            <a:ext cx="868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表明，只有</a:t>
            </a:r>
            <a:r>
              <a:rPr lang="en-US" altLang="zh-CN" sz="2800" i="1">
                <a:latin typeface="Symbol" panose="05050102010706020507" pitchFamily="18" charset="2"/>
              </a:rPr>
              <a:t>q  </a:t>
            </a:r>
            <a:r>
              <a:rPr lang="en-US" altLang="zh-CN" sz="2800">
                <a:latin typeface="Symbol" panose="05050102010706020507" pitchFamily="18" charset="2"/>
              </a:rPr>
              <a:t>= 0</a:t>
            </a:r>
            <a:r>
              <a:rPr lang="zh-CN" altLang="en-US" sz="2800">
                <a:latin typeface="Symbol" panose="05050102010706020507" pitchFamily="18" charset="2"/>
              </a:rPr>
              <a:t>的状态，即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33CC"/>
                </a:solidFill>
                <a:latin typeface="Symbol" panose="05050102010706020507" pitchFamily="18" charset="2"/>
              </a:rPr>
              <a:t>与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33CC"/>
                </a:solidFill>
                <a:latin typeface="Symbol" panose="05050102010706020507" pitchFamily="18" charset="2"/>
              </a:rPr>
              <a:t>方向一致时</a:t>
            </a:r>
            <a:r>
              <a:rPr lang="zh-CN" altLang="en-US" sz="2800">
                <a:latin typeface="Symbol" panose="05050102010706020507" pitchFamily="18" charset="2"/>
              </a:rPr>
              <a:t>，</a:t>
            </a:r>
            <a:r>
              <a:rPr lang="zh-CN" altLang="en-US" sz="2800">
                <a:solidFill>
                  <a:srgbClr val="006600"/>
                </a:solidFill>
                <a:latin typeface="Symbol" panose="05050102010706020507" pitchFamily="18" charset="2"/>
              </a:rPr>
              <a:t>力</a:t>
            </a: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矩</a:t>
            </a:r>
            <a:r>
              <a:rPr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L=0</a:t>
            </a:r>
            <a:r>
              <a:rPr lang="zh-CN" altLang="en-US" sz="2800" i="1">
                <a:solidFill>
                  <a:srgbClr val="0066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6600"/>
                </a:solidFill>
                <a:latin typeface="Times New Roman" panose="02020603050405020304" pitchFamily="18" charset="0"/>
              </a:rPr>
              <a:t>以及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互作用能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才有最小值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solidFill>
                  <a:srgbClr val="0033CC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mB</a:t>
            </a:r>
            <a:r>
              <a:rPr lang="en-US" altLang="zh-CN" sz="2800">
                <a:latin typeface="宋体" panose="02010600030101010101" pitchFamily="2" charset="-122"/>
              </a:rPr>
              <a:t> 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因此，</a:t>
            </a: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磁场中的电流圈或磁偶极子将倾向于朝磁场方向转动</a:t>
            </a:r>
            <a:r>
              <a:rPr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</a:b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直流电动机和磁电式电流计都是利用这一原理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F1FAA-9183-477C-AE08-88DAFD89B90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19150" y="471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二    磁电式电流计原理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(P141)</a:t>
            </a:r>
            <a:endParaRPr lang="zh-CN" altLang="en-US" sz="2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1600200" y="2147888"/>
          <a:ext cx="17510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596641" imgH="177723" progId="Equation.3">
                  <p:embed/>
                </p:oleObj>
              </mc:Choice>
              <mc:Fallback>
                <p:oleObj name="Equation" r:id="rId3" imgW="596641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47888"/>
                        <a:ext cx="17510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949325" y="4953000"/>
          <a:ext cx="2444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748975" imgH="177723" progId="Equation.3">
                  <p:embed/>
                </p:oleObj>
              </mc:Choice>
              <mc:Fallback>
                <p:oleObj name="Equation" r:id="rId5" imgW="748975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953000"/>
                        <a:ext cx="2444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162050" y="5373688"/>
          <a:ext cx="20955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698197" imgH="393529" progId="Equation.3">
                  <p:embed/>
                </p:oleObj>
              </mc:Choice>
              <mc:Fallback>
                <p:oleObj name="Equation" r:id="rId7" imgW="69819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373688"/>
                        <a:ext cx="20955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/>
          <p:cNvGrpSpPr>
            <a:grpSpLocks/>
          </p:cNvGrpSpPr>
          <p:nvPr/>
        </p:nvGrpSpPr>
        <p:grpSpPr bwMode="auto">
          <a:xfrm>
            <a:off x="304800" y="1143000"/>
            <a:ext cx="8305800" cy="946150"/>
            <a:chOff x="240" y="768"/>
            <a:chExt cx="5232" cy="596"/>
          </a:xfrm>
        </p:grpSpPr>
        <p:sp>
          <p:nvSpPr>
            <p:cNvPr id="18449" name="Text Box 7"/>
            <p:cNvSpPr txBox="1">
              <a:spLocks noChangeArrowheads="1"/>
            </p:cNvSpPr>
            <p:nvPr/>
          </p:nvSpPr>
          <p:spPr bwMode="auto">
            <a:xfrm>
              <a:off x="240" y="768"/>
              <a:ext cx="523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33CC"/>
                  </a:solidFill>
                  <a:latin typeface="Times New Roman" panose="02020603050405020304" pitchFamily="18" charset="0"/>
                </a:rPr>
                <a:t>　　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实验</a:t>
              </a:r>
              <a:r>
                <a:rPr lang="zh-CN" altLang="en-US" sz="2800">
                  <a:latin typeface="Times New Roman" panose="02020603050405020304" pitchFamily="18" charset="0"/>
                </a:rPr>
                <a:t>测定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游丝的反抗力矩与线圈转过的角度成正比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8450" name="Object 8"/>
            <p:cNvGraphicFramePr>
              <a:graphicFrameLocks noChangeAspect="1"/>
            </p:cNvGraphicFramePr>
            <p:nvPr/>
          </p:nvGraphicFramePr>
          <p:xfrm>
            <a:off x="5184" y="768"/>
            <a:ext cx="2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68"/>
                          <a:ext cx="24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0" name="Group 9"/>
          <p:cNvGrpSpPr>
            <a:grpSpLocks/>
          </p:cNvGrpSpPr>
          <p:nvPr/>
        </p:nvGrpSpPr>
        <p:grpSpPr bwMode="auto">
          <a:xfrm>
            <a:off x="762000" y="2819400"/>
            <a:ext cx="3048000" cy="2003425"/>
            <a:chOff x="384" y="2800"/>
            <a:chExt cx="1920" cy="1262"/>
          </a:xfrm>
        </p:grpSpPr>
        <p:pic>
          <p:nvPicPr>
            <p:cNvPr id="18444" name="Picture 10" descr="ZHUANZI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800"/>
              <a:ext cx="1920" cy="12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5" name="Freeform 11"/>
            <p:cNvSpPr>
              <a:spLocks/>
            </p:cNvSpPr>
            <p:nvPr/>
          </p:nvSpPr>
          <p:spPr bwMode="auto">
            <a:xfrm>
              <a:off x="479" y="2884"/>
              <a:ext cx="672" cy="1022"/>
            </a:xfrm>
            <a:custGeom>
              <a:avLst/>
              <a:gdLst>
                <a:gd name="T0" fmla="*/ 7 w 672"/>
                <a:gd name="T1" fmla="*/ 2 h 1022"/>
                <a:gd name="T2" fmla="*/ 629 w 672"/>
                <a:gd name="T3" fmla="*/ 0 h 1022"/>
                <a:gd name="T4" fmla="*/ 669 w 672"/>
                <a:gd name="T5" fmla="*/ 28 h 1022"/>
                <a:gd name="T6" fmla="*/ 653 w 672"/>
                <a:gd name="T7" fmla="*/ 72 h 1022"/>
                <a:gd name="T8" fmla="*/ 617 w 672"/>
                <a:gd name="T9" fmla="*/ 96 h 1022"/>
                <a:gd name="T10" fmla="*/ 481 w 672"/>
                <a:gd name="T11" fmla="*/ 188 h 1022"/>
                <a:gd name="T12" fmla="*/ 429 w 672"/>
                <a:gd name="T13" fmla="*/ 260 h 1022"/>
                <a:gd name="T14" fmla="*/ 385 w 672"/>
                <a:gd name="T15" fmla="*/ 352 h 1022"/>
                <a:gd name="T16" fmla="*/ 349 w 672"/>
                <a:gd name="T17" fmla="*/ 512 h 1022"/>
                <a:gd name="T18" fmla="*/ 367 w 672"/>
                <a:gd name="T19" fmla="*/ 644 h 1022"/>
                <a:gd name="T20" fmla="*/ 433 w 672"/>
                <a:gd name="T21" fmla="*/ 812 h 1022"/>
                <a:gd name="T22" fmla="*/ 529 w 672"/>
                <a:gd name="T23" fmla="*/ 908 h 1022"/>
                <a:gd name="T24" fmla="*/ 625 w 672"/>
                <a:gd name="T25" fmla="*/ 956 h 1022"/>
                <a:gd name="T26" fmla="*/ 641 w 672"/>
                <a:gd name="T27" fmla="*/ 996 h 1022"/>
                <a:gd name="T28" fmla="*/ 589 w 672"/>
                <a:gd name="T29" fmla="*/ 1022 h 1022"/>
                <a:gd name="T30" fmla="*/ 1 w 672"/>
                <a:gd name="T31" fmla="*/ 1022 h 1022"/>
                <a:gd name="T32" fmla="*/ 19 w 672"/>
                <a:gd name="T33" fmla="*/ 896 h 1022"/>
                <a:gd name="T34" fmla="*/ 1 w 672"/>
                <a:gd name="T35" fmla="*/ 812 h 1022"/>
                <a:gd name="T36" fmla="*/ 1 w 672"/>
                <a:gd name="T37" fmla="*/ 698 h 1022"/>
                <a:gd name="T38" fmla="*/ 19 w 672"/>
                <a:gd name="T39" fmla="*/ 596 h 1022"/>
                <a:gd name="T40" fmla="*/ 1 w 672"/>
                <a:gd name="T41" fmla="*/ 524 h 1022"/>
                <a:gd name="T42" fmla="*/ 1 w 672"/>
                <a:gd name="T43" fmla="*/ 476 h 1022"/>
                <a:gd name="T44" fmla="*/ 19 w 672"/>
                <a:gd name="T45" fmla="*/ 410 h 1022"/>
                <a:gd name="T46" fmla="*/ 1 w 672"/>
                <a:gd name="T47" fmla="*/ 332 h 1022"/>
                <a:gd name="T48" fmla="*/ 19 w 672"/>
                <a:gd name="T49" fmla="*/ 326 h 1022"/>
                <a:gd name="T50" fmla="*/ 1 w 672"/>
                <a:gd name="T51" fmla="*/ 260 h 1022"/>
                <a:gd name="T52" fmla="*/ 1 w 672"/>
                <a:gd name="T53" fmla="*/ 188 h 1022"/>
                <a:gd name="T54" fmla="*/ 31 w 672"/>
                <a:gd name="T55" fmla="*/ 86 h 1022"/>
                <a:gd name="T56" fmla="*/ 7 w 672"/>
                <a:gd name="T57" fmla="*/ 2 h 10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72"/>
                <a:gd name="T88" fmla="*/ 0 h 1022"/>
                <a:gd name="T89" fmla="*/ 672 w 672"/>
                <a:gd name="T90" fmla="*/ 1022 h 10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72" h="1022">
                  <a:moveTo>
                    <a:pt x="7" y="2"/>
                  </a:moveTo>
                  <a:lnTo>
                    <a:pt x="629" y="0"/>
                  </a:lnTo>
                  <a:lnTo>
                    <a:pt x="669" y="28"/>
                  </a:lnTo>
                  <a:cubicBezTo>
                    <a:pt x="672" y="38"/>
                    <a:pt x="662" y="61"/>
                    <a:pt x="653" y="72"/>
                  </a:cubicBezTo>
                  <a:cubicBezTo>
                    <a:pt x="644" y="83"/>
                    <a:pt x="646" y="77"/>
                    <a:pt x="617" y="96"/>
                  </a:cubicBezTo>
                  <a:lnTo>
                    <a:pt x="481" y="188"/>
                  </a:lnTo>
                  <a:lnTo>
                    <a:pt x="429" y="260"/>
                  </a:lnTo>
                  <a:cubicBezTo>
                    <a:pt x="414" y="275"/>
                    <a:pt x="398" y="311"/>
                    <a:pt x="385" y="352"/>
                  </a:cubicBezTo>
                  <a:lnTo>
                    <a:pt x="349" y="512"/>
                  </a:lnTo>
                  <a:lnTo>
                    <a:pt x="367" y="644"/>
                  </a:lnTo>
                  <a:lnTo>
                    <a:pt x="433" y="812"/>
                  </a:lnTo>
                  <a:lnTo>
                    <a:pt x="529" y="908"/>
                  </a:lnTo>
                  <a:lnTo>
                    <a:pt x="625" y="956"/>
                  </a:lnTo>
                  <a:lnTo>
                    <a:pt x="641" y="996"/>
                  </a:lnTo>
                  <a:cubicBezTo>
                    <a:pt x="609" y="1015"/>
                    <a:pt x="607" y="1022"/>
                    <a:pt x="589" y="1022"/>
                  </a:cubicBezTo>
                  <a:lnTo>
                    <a:pt x="1" y="1022"/>
                  </a:lnTo>
                  <a:cubicBezTo>
                    <a:pt x="1" y="994"/>
                    <a:pt x="19" y="931"/>
                    <a:pt x="19" y="896"/>
                  </a:cubicBezTo>
                  <a:lnTo>
                    <a:pt x="1" y="812"/>
                  </a:lnTo>
                  <a:lnTo>
                    <a:pt x="1" y="698"/>
                  </a:lnTo>
                  <a:lnTo>
                    <a:pt x="19" y="596"/>
                  </a:lnTo>
                  <a:lnTo>
                    <a:pt x="1" y="524"/>
                  </a:lnTo>
                  <a:lnTo>
                    <a:pt x="1" y="476"/>
                  </a:lnTo>
                  <a:cubicBezTo>
                    <a:pt x="56" y="421"/>
                    <a:pt x="51" y="452"/>
                    <a:pt x="19" y="410"/>
                  </a:cubicBezTo>
                  <a:cubicBezTo>
                    <a:pt x="9" y="386"/>
                    <a:pt x="5" y="358"/>
                    <a:pt x="1" y="332"/>
                  </a:cubicBezTo>
                  <a:cubicBezTo>
                    <a:pt x="0" y="326"/>
                    <a:pt x="16" y="332"/>
                    <a:pt x="19" y="326"/>
                  </a:cubicBezTo>
                  <a:cubicBezTo>
                    <a:pt x="22" y="320"/>
                    <a:pt x="4" y="283"/>
                    <a:pt x="1" y="260"/>
                  </a:cubicBezTo>
                  <a:lnTo>
                    <a:pt x="1" y="188"/>
                  </a:lnTo>
                  <a:lnTo>
                    <a:pt x="31" y="86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Text Box 12"/>
            <p:cNvSpPr txBox="1">
              <a:spLocks noChangeArrowheads="1"/>
            </p:cNvSpPr>
            <p:nvPr/>
          </p:nvSpPr>
          <p:spPr bwMode="auto">
            <a:xfrm>
              <a:off x="528" y="32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8447" name="Freeform 13"/>
            <p:cNvSpPr>
              <a:spLocks/>
            </p:cNvSpPr>
            <p:nvPr/>
          </p:nvSpPr>
          <p:spPr bwMode="auto">
            <a:xfrm>
              <a:off x="1437" y="2907"/>
              <a:ext cx="771" cy="1029"/>
            </a:xfrm>
            <a:custGeom>
              <a:avLst/>
              <a:gdLst>
                <a:gd name="T0" fmla="*/ 751 w 771"/>
                <a:gd name="T1" fmla="*/ 9 h 1029"/>
                <a:gd name="T2" fmla="*/ 149 w 771"/>
                <a:gd name="T3" fmla="*/ 5 h 1029"/>
                <a:gd name="T4" fmla="*/ 145 w 771"/>
                <a:gd name="T5" fmla="*/ 5 h 1029"/>
                <a:gd name="T6" fmla="*/ 87 w 771"/>
                <a:gd name="T7" fmla="*/ 9 h 1029"/>
                <a:gd name="T8" fmla="*/ 149 w 771"/>
                <a:gd name="T9" fmla="*/ 97 h 1029"/>
                <a:gd name="T10" fmla="*/ 173 w 771"/>
                <a:gd name="T11" fmla="*/ 113 h 1029"/>
                <a:gd name="T12" fmla="*/ 185 w 771"/>
                <a:gd name="T13" fmla="*/ 121 h 1029"/>
                <a:gd name="T14" fmla="*/ 229 w 771"/>
                <a:gd name="T15" fmla="*/ 149 h 1029"/>
                <a:gd name="T16" fmla="*/ 247 w 771"/>
                <a:gd name="T17" fmla="*/ 169 h 1029"/>
                <a:gd name="T18" fmla="*/ 267 w 771"/>
                <a:gd name="T19" fmla="*/ 193 h 1029"/>
                <a:gd name="T20" fmla="*/ 299 w 771"/>
                <a:gd name="T21" fmla="*/ 241 h 1029"/>
                <a:gd name="T22" fmla="*/ 315 w 771"/>
                <a:gd name="T23" fmla="*/ 253 h 1029"/>
                <a:gd name="T24" fmla="*/ 335 w 771"/>
                <a:gd name="T25" fmla="*/ 301 h 1029"/>
                <a:gd name="T26" fmla="*/ 359 w 771"/>
                <a:gd name="T27" fmla="*/ 361 h 1029"/>
                <a:gd name="T28" fmla="*/ 363 w 771"/>
                <a:gd name="T29" fmla="*/ 373 h 1029"/>
                <a:gd name="T30" fmla="*/ 379 w 771"/>
                <a:gd name="T31" fmla="*/ 489 h 1029"/>
                <a:gd name="T32" fmla="*/ 329 w 771"/>
                <a:gd name="T33" fmla="*/ 725 h 1029"/>
                <a:gd name="T34" fmla="*/ 291 w 771"/>
                <a:gd name="T35" fmla="*/ 781 h 1029"/>
                <a:gd name="T36" fmla="*/ 235 w 771"/>
                <a:gd name="T37" fmla="*/ 837 h 1029"/>
                <a:gd name="T38" fmla="*/ 153 w 771"/>
                <a:gd name="T39" fmla="*/ 929 h 1029"/>
                <a:gd name="T40" fmla="*/ 83 w 771"/>
                <a:gd name="T41" fmla="*/ 961 h 1029"/>
                <a:gd name="T42" fmla="*/ 93 w 771"/>
                <a:gd name="T43" fmla="*/ 965 h 1029"/>
                <a:gd name="T44" fmla="*/ 77 w 771"/>
                <a:gd name="T45" fmla="*/ 993 h 1029"/>
                <a:gd name="T46" fmla="*/ 89 w 771"/>
                <a:gd name="T47" fmla="*/ 1017 h 1029"/>
                <a:gd name="T48" fmla="*/ 101 w 771"/>
                <a:gd name="T49" fmla="*/ 1029 h 1029"/>
                <a:gd name="T50" fmla="*/ 693 w 771"/>
                <a:gd name="T51" fmla="*/ 1029 h 1029"/>
                <a:gd name="T52" fmla="*/ 741 w 771"/>
                <a:gd name="T53" fmla="*/ 993 h 1029"/>
                <a:gd name="T54" fmla="*/ 725 w 771"/>
                <a:gd name="T55" fmla="*/ 929 h 1029"/>
                <a:gd name="T56" fmla="*/ 713 w 771"/>
                <a:gd name="T57" fmla="*/ 837 h 1029"/>
                <a:gd name="T58" fmla="*/ 705 w 771"/>
                <a:gd name="T59" fmla="*/ 633 h 1029"/>
                <a:gd name="T60" fmla="*/ 717 w 771"/>
                <a:gd name="T61" fmla="*/ 561 h 1029"/>
                <a:gd name="T62" fmla="*/ 733 w 771"/>
                <a:gd name="T63" fmla="*/ 525 h 1029"/>
                <a:gd name="T64" fmla="*/ 765 w 771"/>
                <a:gd name="T65" fmla="*/ 309 h 1029"/>
                <a:gd name="T66" fmla="*/ 761 w 771"/>
                <a:gd name="T67" fmla="*/ 209 h 1029"/>
                <a:gd name="T68" fmla="*/ 753 w 771"/>
                <a:gd name="T69" fmla="*/ 157 h 1029"/>
                <a:gd name="T70" fmla="*/ 765 w 771"/>
                <a:gd name="T71" fmla="*/ 21 h 1029"/>
                <a:gd name="T72" fmla="*/ 751 w 771"/>
                <a:gd name="T73" fmla="*/ 9 h 10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71"/>
                <a:gd name="T112" fmla="*/ 0 h 1029"/>
                <a:gd name="T113" fmla="*/ 771 w 771"/>
                <a:gd name="T114" fmla="*/ 1029 h 10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71" h="1029">
                  <a:moveTo>
                    <a:pt x="751" y="9"/>
                  </a:moveTo>
                  <a:cubicBezTo>
                    <a:pt x="554" y="2"/>
                    <a:pt x="149" y="5"/>
                    <a:pt x="149" y="5"/>
                  </a:cubicBezTo>
                  <a:cubicBezTo>
                    <a:pt x="188" y="53"/>
                    <a:pt x="153" y="8"/>
                    <a:pt x="145" y="5"/>
                  </a:cubicBezTo>
                  <a:cubicBezTo>
                    <a:pt x="134" y="0"/>
                    <a:pt x="96" y="3"/>
                    <a:pt x="87" y="9"/>
                  </a:cubicBezTo>
                  <a:cubicBezTo>
                    <a:pt x="69" y="64"/>
                    <a:pt x="115" y="74"/>
                    <a:pt x="149" y="97"/>
                  </a:cubicBezTo>
                  <a:cubicBezTo>
                    <a:pt x="157" y="102"/>
                    <a:pt x="165" y="108"/>
                    <a:pt x="173" y="113"/>
                  </a:cubicBezTo>
                  <a:cubicBezTo>
                    <a:pt x="177" y="116"/>
                    <a:pt x="185" y="121"/>
                    <a:pt x="185" y="121"/>
                  </a:cubicBezTo>
                  <a:cubicBezTo>
                    <a:pt x="195" y="136"/>
                    <a:pt x="214" y="139"/>
                    <a:pt x="229" y="149"/>
                  </a:cubicBezTo>
                  <a:cubicBezTo>
                    <a:pt x="239" y="163"/>
                    <a:pt x="233" y="160"/>
                    <a:pt x="247" y="169"/>
                  </a:cubicBezTo>
                  <a:cubicBezTo>
                    <a:pt x="254" y="180"/>
                    <a:pt x="257" y="185"/>
                    <a:pt x="267" y="193"/>
                  </a:cubicBezTo>
                  <a:cubicBezTo>
                    <a:pt x="274" y="199"/>
                    <a:pt x="291" y="236"/>
                    <a:pt x="299" y="241"/>
                  </a:cubicBezTo>
                  <a:cubicBezTo>
                    <a:pt x="303" y="244"/>
                    <a:pt x="315" y="253"/>
                    <a:pt x="315" y="253"/>
                  </a:cubicBezTo>
                  <a:cubicBezTo>
                    <a:pt x="334" y="281"/>
                    <a:pt x="324" y="269"/>
                    <a:pt x="335" y="301"/>
                  </a:cubicBezTo>
                  <a:cubicBezTo>
                    <a:pt x="339" y="313"/>
                    <a:pt x="355" y="349"/>
                    <a:pt x="359" y="361"/>
                  </a:cubicBezTo>
                  <a:cubicBezTo>
                    <a:pt x="360" y="365"/>
                    <a:pt x="363" y="373"/>
                    <a:pt x="363" y="373"/>
                  </a:cubicBezTo>
                  <a:cubicBezTo>
                    <a:pt x="367" y="406"/>
                    <a:pt x="371" y="457"/>
                    <a:pt x="379" y="489"/>
                  </a:cubicBezTo>
                  <a:cubicBezTo>
                    <a:pt x="373" y="582"/>
                    <a:pt x="370" y="642"/>
                    <a:pt x="329" y="725"/>
                  </a:cubicBezTo>
                  <a:cubicBezTo>
                    <a:pt x="317" y="748"/>
                    <a:pt x="309" y="763"/>
                    <a:pt x="291" y="781"/>
                  </a:cubicBezTo>
                  <a:cubicBezTo>
                    <a:pt x="283" y="804"/>
                    <a:pt x="255" y="824"/>
                    <a:pt x="235" y="837"/>
                  </a:cubicBezTo>
                  <a:cubicBezTo>
                    <a:pt x="224" y="869"/>
                    <a:pt x="182" y="910"/>
                    <a:pt x="153" y="929"/>
                  </a:cubicBezTo>
                  <a:cubicBezTo>
                    <a:pt x="137" y="940"/>
                    <a:pt x="100" y="950"/>
                    <a:pt x="83" y="961"/>
                  </a:cubicBezTo>
                  <a:cubicBezTo>
                    <a:pt x="79" y="964"/>
                    <a:pt x="93" y="965"/>
                    <a:pt x="93" y="965"/>
                  </a:cubicBezTo>
                  <a:cubicBezTo>
                    <a:pt x="86" y="970"/>
                    <a:pt x="76" y="982"/>
                    <a:pt x="77" y="993"/>
                  </a:cubicBezTo>
                  <a:cubicBezTo>
                    <a:pt x="76" y="1002"/>
                    <a:pt x="85" y="1011"/>
                    <a:pt x="89" y="1017"/>
                  </a:cubicBezTo>
                  <a:cubicBezTo>
                    <a:pt x="93" y="1023"/>
                    <a:pt x="0" y="1027"/>
                    <a:pt x="101" y="1029"/>
                  </a:cubicBezTo>
                  <a:lnTo>
                    <a:pt x="693" y="1029"/>
                  </a:lnTo>
                  <a:cubicBezTo>
                    <a:pt x="733" y="1022"/>
                    <a:pt x="722" y="1022"/>
                    <a:pt x="741" y="993"/>
                  </a:cubicBezTo>
                  <a:cubicBezTo>
                    <a:pt x="734" y="972"/>
                    <a:pt x="729" y="950"/>
                    <a:pt x="725" y="929"/>
                  </a:cubicBezTo>
                  <a:cubicBezTo>
                    <a:pt x="722" y="898"/>
                    <a:pt x="717" y="868"/>
                    <a:pt x="713" y="837"/>
                  </a:cubicBezTo>
                  <a:cubicBezTo>
                    <a:pt x="720" y="768"/>
                    <a:pt x="727" y="700"/>
                    <a:pt x="705" y="633"/>
                  </a:cubicBezTo>
                  <a:cubicBezTo>
                    <a:pt x="710" y="577"/>
                    <a:pt x="704" y="600"/>
                    <a:pt x="717" y="561"/>
                  </a:cubicBezTo>
                  <a:cubicBezTo>
                    <a:pt x="721" y="549"/>
                    <a:pt x="733" y="525"/>
                    <a:pt x="733" y="525"/>
                  </a:cubicBezTo>
                  <a:cubicBezTo>
                    <a:pt x="737" y="352"/>
                    <a:pt x="700" y="406"/>
                    <a:pt x="765" y="309"/>
                  </a:cubicBezTo>
                  <a:cubicBezTo>
                    <a:pt x="761" y="275"/>
                    <a:pt x="771" y="240"/>
                    <a:pt x="761" y="209"/>
                  </a:cubicBezTo>
                  <a:cubicBezTo>
                    <a:pt x="758" y="201"/>
                    <a:pt x="753" y="157"/>
                    <a:pt x="753" y="157"/>
                  </a:cubicBezTo>
                  <a:cubicBezTo>
                    <a:pt x="757" y="100"/>
                    <a:pt x="765" y="78"/>
                    <a:pt x="765" y="21"/>
                  </a:cubicBezTo>
                  <a:lnTo>
                    <a:pt x="751" y="9"/>
                  </a:lnTo>
                  <a:close/>
                </a:path>
              </a:pathLst>
            </a:cu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Text Box 14"/>
            <p:cNvSpPr txBox="1">
              <a:spLocks noChangeArrowheads="1"/>
            </p:cNvSpPr>
            <p:nvPr/>
          </p:nvSpPr>
          <p:spPr bwMode="auto">
            <a:xfrm>
              <a:off x="1824" y="32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8441" name="Group 15"/>
          <p:cNvGrpSpPr>
            <a:grpSpLocks/>
          </p:cNvGrpSpPr>
          <p:nvPr/>
        </p:nvGrpSpPr>
        <p:grpSpPr bwMode="auto">
          <a:xfrm>
            <a:off x="4191000" y="1752600"/>
            <a:ext cx="4327525" cy="4724400"/>
            <a:chOff x="2640" y="1104"/>
            <a:chExt cx="2726" cy="2976"/>
          </a:xfrm>
        </p:grpSpPr>
        <p:pic>
          <p:nvPicPr>
            <p:cNvPr id="18442" name="Picture 16" descr="DIANBIAO"/>
            <p:cNvPicPr>
              <a:picLocks noChangeAspect="1" noChangeArrowheads="1"/>
            </p:cNvPicPr>
            <p:nvPr/>
          </p:nvPicPr>
          <p:blipFill>
            <a:blip r:embed="rId12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104"/>
              <a:ext cx="2726" cy="297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3" name="Text Box 17"/>
            <p:cNvSpPr txBox="1">
              <a:spLocks noChangeArrowheads="1"/>
            </p:cNvSpPr>
            <p:nvPr/>
          </p:nvSpPr>
          <p:spPr bwMode="auto">
            <a:xfrm>
              <a:off x="4560" y="1872"/>
              <a:ext cx="57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磁铁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99237" y="6152972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09365-3C3D-4408-A4E1-54D39464E8E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11163" y="75743"/>
            <a:ext cx="7772400" cy="14478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习题</a:t>
            </a:r>
            <a:br>
              <a:rPr lang="zh-CN" altLang="en-US" sz="3600" dirty="0" smtClean="0"/>
            </a:br>
            <a:r>
              <a:rPr lang="en-US" altLang="zh-CN" sz="3600" dirty="0" smtClean="0"/>
              <a:t>P164  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 32</a:t>
            </a:r>
            <a:r>
              <a:rPr lang="en-US" altLang="zh-CN" sz="3600" dirty="0" smtClean="0"/>
              <a:t>,  35</a:t>
            </a:r>
            <a:endParaRPr lang="en-US" altLang="zh-CN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2667000"/>
            <a:ext cx="4498975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94037" y="2895600"/>
            <a:ext cx="3946525" cy="3352800"/>
            <a:chOff x="384" y="1008"/>
            <a:chExt cx="2304" cy="192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160" y="1008"/>
              <a:ext cx="96" cy="96"/>
              <a:chOff x="4080" y="720"/>
              <a:chExt cx="144" cy="96"/>
            </a:xfrm>
          </p:grpSpPr>
          <p:sp>
            <p:nvSpPr>
              <p:cNvPr id="130" name="Line 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" name="Line 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0" y="1344"/>
              <a:ext cx="96" cy="96"/>
              <a:chOff x="4080" y="720"/>
              <a:chExt cx="144" cy="96"/>
            </a:xfrm>
          </p:grpSpPr>
          <p:sp>
            <p:nvSpPr>
              <p:cNvPr id="128" name="Line 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" name="Line 1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2160" y="1680"/>
              <a:ext cx="96" cy="96"/>
              <a:chOff x="4080" y="720"/>
              <a:chExt cx="144" cy="96"/>
            </a:xfrm>
          </p:grpSpPr>
          <p:sp>
            <p:nvSpPr>
              <p:cNvPr id="126" name="Line 12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84" y="1008"/>
              <a:ext cx="96" cy="96"/>
              <a:chOff x="4080" y="720"/>
              <a:chExt cx="144" cy="96"/>
            </a:xfrm>
          </p:grpSpPr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16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720" y="1008"/>
              <a:ext cx="96" cy="96"/>
              <a:chOff x="4080" y="720"/>
              <a:chExt cx="144" cy="96"/>
            </a:xfrm>
          </p:grpSpPr>
          <p:sp>
            <p:nvSpPr>
              <p:cNvPr id="122" name="Line 18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" name="Line 19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1056" y="1008"/>
              <a:ext cx="96" cy="96"/>
              <a:chOff x="4080" y="720"/>
              <a:chExt cx="144" cy="96"/>
            </a:xfrm>
          </p:grpSpPr>
          <p:sp>
            <p:nvSpPr>
              <p:cNvPr id="120" name="Line 21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22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23"/>
            <p:cNvGrpSpPr>
              <a:grpSpLocks/>
            </p:cNvGrpSpPr>
            <p:nvPr/>
          </p:nvGrpSpPr>
          <p:grpSpPr bwMode="auto">
            <a:xfrm>
              <a:off x="384" y="1344"/>
              <a:ext cx="96" cy="96"/>
              <a:chOff x="4080" y="720"/>
              <a:chExt cx="144" cy="96"/>
            </a:xfrm>
          </p:grpSpPr>
          <p:sp>
            <p:nvSpPr>
              <p:cNvPr id="118" name="Line 24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9" name="Line 25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720" y="1344"/>
              <a:ext cx="96" cy="96"/>
              <a:chOff x="4080" y="720"/>
              <a:chExt cx="144" cy="96"/>
            </a:xfrm>
          </p:grpSpPr>
          <p:sp>
            <p:nvSpPr>
              <p:cNvPr id="116" name="Line 27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28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1056" y="1344"/>
              <a:ext cx="96" cy="96"/>
              <a:chOff x="4080" y="720"/>
              <a:chExt cx="144" cy="96"/>
            </a:xfrm>
          </p:grpSpPr>
          <p:sp>
            <p:nvSpPr>
              <p:cNvPr id="114" name="Line 30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" name="Line 31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384" y="1680"/>
              <a:ext cx="96" cy="96"/>
              <a:chOff x="4080" y="720"/>
              <a:chExt cx="144" cy="96"/>
            </a:xfrm>
          </p:grpSpPr>
          <p:sp>
            <p:nvSpPr>
              <p:cNvPr id="112" name="Line 33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" name="Line 34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720" y="1680"/>
              <a:ext cx="96" cy="96"/>
              <a:chOff x="4080" y="720"/>
              <a:chExt cx="144" cy="96"/>
            </a:xfrm>
          </p:grpSpPr>
          <p:sp>
            <p:nvSpPr>
              <p:cNvPr id="110" name="Line 3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Line 3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1056" y="1680"/>
              <a:ext cx="96" cy="96"/>
              <a:chOff x="4080" y="720"/>
              <a:chExt cx="144" cy="96"/>
            </a:xfrm>
          </p:grpSpPr>
          <p:sp>
            <p:nvSpPr>
              <p:cNvPr id="108" name="Line 3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" name="Line 4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" name="Group 41"/>
            <p:cNvGrpSpPr>
              <a:grpSpLocks/>
            </p:cNvGrpSpPr>
            <p:nvPr/>
          </p:nvGrpSpPr>
          <p:grpSpPr bwMode="auto">
            <a:xfrm>
              <a:off x="384" y="2064"/>
              <a:ext cx="96" cy="96"/>
              <a:chOff x="4080" y="720"/>
              <a:chExt cx="144" cy="96"/>
            </a:xfrm>
          </p:grpSpPr>
          <p:sp>
            <p:nvSpPr>
              <p:cNvPr id="106" name="Line 42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Line 43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720" y="2064"/>
              <a:ext cx="96" cy="96"/>
              <a:chOff x="4080" y="720"/>
              <a:chExt cx="144" cy="96"/>
            </a:xfrm>
          </p:grpSpPr>
          <p:sp>
            <p:nvSpPr>
              <p:cNvPr id="104" name="Line 45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" name="Line 46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" name="Group 47"/>
            <p:cNvGrpSpPr>
              <a:grpSpLocks/>
            </p:cNvGrpSpPr>
            <p:nvPr/>
          </p:nvGrpSpPr>
          <p:grpSpPr bwMode="auto">
            <a:xfrm>
              <a:off x="1056" y="2064"/>
              <a:ext cx="96" cy="96"/>
              <a:chOff x="4080" y="720"/>
              <a:chExt cx="144" cy="96"/>
            </a:xfrm>
          </p:grpSpPr>
          <p:sp>
            <p:nvSpPr>
              <p:cNvPr id="102" name="Line 48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Line 49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" name="Group 50"/>
            <p:cNvGrpSpPr>
              <a:grpSpLocks/>
            </p:cNvGrpSpPr>
            <p:nvPr/>
          </p:nvGrpSpPr>
          <p:grpSpPr bwMode="auto">
            <a:xfrm>
              <a:off x="1440" y="1008"/>
              <a:ext cx="96" cy="96"/>
              <a:chOff x="4080" y="720"/>
              <a:chExt cx="144" cy="96"/>
            </a:xfrm>
          </p:grpSpPr>
          <p:sp>
            <p:nvSpPr>
              <p:cNvPr id="100" name="Line 51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52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" name="Group 53"/>
            <p:cNvGrpSpPr>
              <a:grpSpLocks/>
            </p:cNvGrpSpPr>
            <p:nvPr/>
          </p:nvGrpSpPr>
          <p:grpSpPr bwMode="auto">
            <a:xfrm>
              <a:off x="1824" y="1008"/>
              <a:ext cx="96" cy="96"/>
              <a:chOff x="4080" y="720"/>
              <a:chExt cx="144" cy="96"/>
            </a:xfrm>
          </p:grpSpPr>
          <p:sp>
            <p:nvSpPr>
              <p:cNvPr id="98" name="Line 54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56"/>
            <p:cNvGrpSpPr>
              <a:grpSpLocks/>
            </p:cNvGrpSpPr>
            <p:nvPr/>
          </p:nvGrpSpPr>
          <p:grpSpPr bwMode="auto">
            <a:xfrm>
              <a:off x="1440" y="1344"/>
              <a:ext cx="96" cy="96"/>
              <a:chOff x="4080" y="720"/>
              <a:chExt cx="144" cy="96"/>
            </a:xfrm>
          </p:grpSpPr>
          <p:sp>
            <p:nvSpPr>
              <p:cNvPr id="96" name="Line 57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58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9"/>
            <p:cNvGrpSpPr>
              <a:grpSpLocks/>
            </p:cNvGrpSpPr>
            <p:nvPr/>
          </p:nvGrpSpPr>
          <p:grpSpPr bwMode="auto">
            <a:xfrm>
              <a:off x="1824" y="1344"/>
              <a:ext cx="96" cy="96"/>
              <a:chOff x="4080" y="720"/>
              <a:chExt cx="144" cy="96"/>
            </a:xfrm>
          </p:grpSpPr>
          <p:sp>
            <p:nvSpPr>
              <p:cNvPr id="94" name="Line 60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61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62"/>
            <p:cNvGrpSpPr>
              <a:grpSpLocks/>
            </p:cNvGrpSpPr>
            <p:nvPr/>
          </p:nvGrpSpPr>
          <p:grpSpPr bwMode="auto">
            <a:xfrm>
              <a:off x="1440" y="1680"/>
              <a:ext cx="96" cy="96"/>
              <a:chOff x="4080" y="720"/>
              <a:chExt cx="144" cy="96"/>
            </a:xfrm>
          </p:grpSpPr>
          <p:sp>
            <p:nvSpPr>
              <p:cNvPr id="92" name="Line 63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64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65"/>
            <p:cNvGrpSpPr>
              <a:grpSpLocks/>
            </p:cNvGrpSpPr>
            <p:nvPr/>
          </p:nvGrpSpPr>
          <p:grpSpPr bwMode="auto">
            <a:xfrm>
              <a:off x="1824" y="1680"/>
              <a:ext cx="96" cy="96"/>
              <a:chOff x="4080" y="720"/>
              <a:chExt cx="144" cy="96"/>
            </a:xfrm>
          </p:grpSpPr>
          <p:sp>
            <p:nvSpPr>
              <p:cNvPr id="90" name="Line 6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" name="Group 68"/>
            <p:cNvGrpSpPr>
              <a:grpSpLocks/>
            </p:cNvGrpSpPr>
            <p:nvPr/>
          </p:nvGrpSpPr>
          <p:grpSpPr bwMode="auto">
            <a:xfrm>
              <a:off x="1440" y="2064"/>
              <a:ext cx="96" cy="96"/>
              <a:chOff x="4080" y="720"/>
              <a:chExt cx="144" cy="96"/>
            </a:xfrm>
          </p:grpSpPr>
          <p:sp>
            <p:nvSpPr>
              <p:cNvPr id="88" name="Line 6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7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" name="Group 71"/>
            <p:cNvGrpSpPr>
              <a:grpSpLocks/>
            </p:cNvGrpSpPr>
            <p:nvPr/>
          </p:nvGrpSpPr>
          <p:grpSpPr bwMode="auto">
            <a:xfrm>
              <a:off x="1824" y="2064"/>
              <a:ext cx="96" cy="96"/>
              <a:chOff x="4080" y="720"/>
              <a:chExt cx="144" cy="96"/>
            </a:xfrm>
          </p:grpSpPr>
          <p:sp>
            <p:nvSpPr>
              <p:cNvPr id="86" name="Line 72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73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" name="Group 74"/>
            <p:cNvGrpSpPr>
              <a:grpSpLocks/>
            </p:cNvGrpSpPr>
            <p:nvPr/>
          </p:nvGrpSpPr>
          <p:grpSpPr bwMode="auto">
            <a:xfrm>
              <a:off x="2160" y="2064"/>
              <a:ext cx="96" cy="96"/>
              <a:chOff x="4080" y="720"/>
              <a:chExt cx="144" cy="96"/>
            </a:xfrm>
          </p:grpSpPr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76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77"/>
            <p:cNvGrpSpPr>
              <a:grpSpLocks/>
            </p:cNvGrpSpPr>
            <p:nvPr/>
          </p:nvGrpSpPr>
          <p:grpSpPr bwMode="auto">
            <a:xfrm>
              <a:off x="384" y="2448"/>
              <a:ext cx="96" cy="96"/>
              <a:chOff x="4080" y="720"/>
              <a:chExt cx="144" cy="96"/>
            </a:xfrm>
          </p:grpSpPr>
          <p:sp>
            <p:nvSpPr>
              <p:cNvPr id="82" name="Line 78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79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80"/>
            <p:cNvGrpSpPr>
              <a:grpSpLocks/>
            </p:cNvGrpSpPr>
            <p:nvPr/>
          </p:nvGrpSpPr>
          <p:grpSpPr bwMode="auto">
            <a:xfrm>
              <a:off x="720" y="2448"/>
              <a:ext cx="96" cy="96"/>
              <a:chOff x="4080" y="720"/>
              <a:chExt cx="144" cy="96"/>
            </a:xfrm>
          </p:grpSpPr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" name="Group 83"/>
            <p:cNvGrpSpPr>
              <a:grpSpLocks/>
            </p:cNvGrpSpPr>
            <p:nvPr/>
          </p:nvGrpSpPr>
          <p:grpSpPr bwMode="auto">
            <a:xfrm>
              <a:off x="1056" y="2448"/>
              <a:ext cx="96" cy="96"/>
              <a:chOff x="4080" y="720"/>
              <a:chExt cx="144" cy="96"/>
            </a:xfrm>
          </p:grpSpPr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86"/>
            <p:cNvGrpSpPr>
              <a:grpSpLocks/>
            </p:cNvGrpSpPr>
            <p:nvPr/>
          </p:nvGrpSpPr>
          <p:grpSpPr bwMode="auto">
            <a:xfrm>
              <a:off x="1440" y="2448"/>
              <a:ext cx="96" cy="96"/>
              <a:chOff x="4080" y="720"/>
              <a:chExt cx="144" cy="96"/>
            </a:xfrm>
          </p:grpSpPr>
          <p:sp>
            <p:nvSpPr>
              <p:cNvPr id="76" name="Line 87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88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" name="Group 89"/>
            <p:cNvGrpSpPr>
              <a:grpSpLocks/>
            </p:cNvGrpSpPr>
            <p:nvPr/>
          </p:nvGrpSpPr>
          <p:grpSpPr bwMode="auto">
            <a:xfrm>
              <a:off x="1824" y="2448"/>
              <a:ext cx="96" cy="96"/>
              <a:chOff x="4080" y="720"/>
              <a:chExt cx="144" cy="96"/>
            </a:xfrm>
          </p:grpSpPr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" name="Group 92"/>
            <p:cNvGrpSpPr>
              <a:grpSpLocks/>
            </p:cNvGrpSpPr>
            <p:nvPr/>
          </p:nvGrpSpPr>
          <p:grpSpPr bwMode="auto">
            <a:xfrm>
              <a:off x="2160" y="2448"/>
              <a:ext cx="96" cy="96"/>
              <a:chOff x="4080" y="720"/>
              <a:chExt cx="144" cy="96"/>
            </a:xfrm>
          </p:grpSpPr>
          <p:sp>
            <p:nvSpPr>
              <p:cNvPr id="72" name="Line 93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4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" name="Group 95"/>
            <p:cNvGrpSpPr>
              <a:grpSpLocks/>
            </p:cNvGrpSpPr>
            <p:nvPr/>
          </p:nvGrpSpPr>
          <p:grpSpPr bwMode="auto">
            <a:xfrm>
              <a:off x="2592" y="1008"/>
              <a:ext cx="96" cy="96"/>
              <a:chOff x="4080" y="720"/>
              <a:chExt cx="144" cy="96"/>
            </a:xfrm>
          </p:grpSpPr>
          <p:sp>
            <p:nvSpPr>
              <p:cNvPr id="70" name="Line 9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9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" name="Group 98"/>
            <p:cNvGrpSpPr>
              <a:grpSpLocks/>
            </p:cNvGrpSpPr>
            <p:nvPr/>
          </p:nvGrpSpPr>
          <p:grpSpPr bwMode="auto">
            <a:xfrm>
              <a:off x="2592" y="1344"/>
              <a:ext cx="96" cy="96"/>
              <a:chOff x="4080" y="720"/>
              <a:chExt cx="144" cy="96"/>
            </a:xfrm>
          </p:grpSpPr>
          <p:sp>
            <p:nvSpPr>
              <p:cNvPr id="68" name="Line 9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0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" name="Group 101"/>
            <p:cNvGrpSpPr>
              <a:grpSpLocks/>
            </p:cNvGrpSpPr>
            <p:nvPr/>
          </p:nvGrpSpPr>
          <p:grpSpPr bwMode="auto">
            <a:xfrm>
              <a:off x="2592" y="1680"/>
              <a:ext cx="96" cy="96"/>
              <a:chOff x="4080" y="720"/>
              <a:chExt cx="144" cy="96"/>
            </a:xfrm>
          </p:grpSpPr>
          <p:sp>
            <p:nvSpPr>
              <p:cNvPr id="66" name="Line 102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103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" name="Group 104"/>
            <p:cNvGrpSpPr>
              <a:grpSpLocks/>
            </p:cNvGrpSpPr>
            <p:nvPr/>
          </p:nvGrpSpPr>
          <p:grpSpPr bwMode="auto">
            <a:xfrm>
              <a:off x="2592" y="2064"/>
              <a:ext cx="96" cy="96"/>
              <a:chOff x="4080" y="720"/>
              <a:chExt cx="144" cy="96"/>
            </a:xfrm>
          </p:grpSpPr>
          <p:sp>
            <p:nvSpPr>
              <p:cNvPr id="64" name="Line 105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106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Group 107"/>
            <p:cNvGrpSpPr>
              <a:grpSpLocks/>
            </p:cNvGrpSpPr>
            <p:nvPr/>
          </p:nvGrpSpPr>
          <p:grpSpPr bwMode="auto">
            <a:xfrm>
              <a:off x="2592" y="2448"/>
              <a:ext cx="96" cy="96"/>
              <a:chOff x="4080" y="720"/>
              <a:chExt cx="144" cy="96"/>
            </a:xfrm>
          </p:grpSpPr>
          <p:sp>
            <p:nvSpPr>
              <p:cNvPr id="62" name="Line 108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109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" name="Group 110"/>
            <p:cNvGrpSpPr>
              <a:grpSpLocks/>
            </p:cNvGrpSpPr>
            <p:nvPr/>
          </p:nvGrpSpPr>
          <p:grpSpPr bwMode="auto">
            <a:xfrm>
              <a:off x="384" y="2832"/>
              <a:ext cx="96" cy="96"/>
              <a:chOff x="4080" y="720"/>
              <a:chExt cx="144" cy="96"/>
            </a:xfrm>
          </p:grpSpPr>
          <p:sp>
            <p:nvSpPr>
              <p:cNvPr id="60" name="Line 111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12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" name="Group 113"/>
            <p:cNvGrpSpPr>
              <a:grpSpLocks/>
            </p:cNvGrpSpPr>
            <p:nvPr/>
          </p:nvGrpSpPr>
          <p:grpSpPr bwMode="auto">
            <a:xfrm>
              <a:off x="720" y="2832"/>
              <a:ext cx="96" cy="96"/>
              <a:chOff x="4080" y="720"/>
              <a:chExt cx="144" cy="96"/>
            </a:xfrm>
          </p:grpSpPr>
          <p:sp>
            <p:nvSpPr>
              <p:cNvPr id="58" name="Line 114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15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" name="Group 116"/>
            <p:cNvGrpSpPr>
              <a:grpSpLocks/>
            </p:cNvGrpSpPr>
            <p:nvPr/>
          </p:nvGrpSpPr>
          <p:grpSpPr bwMode="auto">
            <a:xfrm>
              <a:off x="1056" y="2832"/>
              <a:ext cx="96" cy="96"/>
              <a:chOff x="4080" y="720"/>
              <a:chExt cx="144" cy="96"/>
            </a:xfrm>
          </p:grpSpPr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119"/>
            <p:cNvGrpSpPr>
              <a:grpSpLocks/>
            </p:cNvGrpSpPr>
            <p:nvPr/>
          </p:nvGrpSpPr>
          <p:grpSpPr bwMode="auto">
            <a:xfrm>
              <a:off x="1440" y="2832"/>
              <a:ext cx="96" cy="96"/>
              <a:chOff x="4080" y="720"/>
              <a:chExt cx="144" cy="96"/>
            </a:xfrm>
          </p:grpSpPr>
          <p:sp>
            <p:nvSpPr>
              <p:cNvPr id="54" name="Line 120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21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122"/>
            <p:cNvGrpSpPr>
              <a:grpSpLocks/>
            </p:cNvGrpSpPr>
            <p:nvPr/>
          </p:nvGrpSpPr>
          <p:grpSpPr bwMode="auto">
            <a:xfrm>
              <a:off x="1824" y="2832"/>
              <a:ext cx="96" cy="96"/>
              <a:chOff x="4080" y="720"/>
              <a:chExt cx="144" cy="96"/>
            </a:xfrm>
          </p:grpSpPr>
          <p:sp>
            <p:nvSpPr>
              <p:cNvPr id="52" name="Line 123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24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6" name="Group 125"/>
            <p:cNvGrpSpPr>
              <a:grpSpLocks/>
            </p:cNvGrpSpPr>
            <p:nvPr/>
          </p:nvGrpSpPr>
          <p:grpSpPr bwMode="auto">
            <a:xfrm>
              <a:off x="2160" y="2832"/>
              <a:ext cx="96" cy="96"/>
              <a:chOff x="4080" y="720"/>
              <a:chExt cx="144" cy="96"/>
            </a:xfrm>
          </p:grpSpPr>
          <p:sp>
            <p:nvSpPr>
              <p:cNvPr id="50" name="Line 126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27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" name="Group 128"/>
            <p:cNvGrpSpPr>
              <a:grpSpLocks/>
            </p:cNvGrpSpPr>
            <p:nvPr/>
          </p:nvGrpSpPr>
          <p:grpSpPr bwMode="auto">
            <a:xfrm>
              <a:off x="2592" y="2832"/>
              <a:ext cx="96" cy="96"/>
              <a:chOff x="4080" y="720"/>
              <a:chExt cx="144" cy="96"/>
            </a:xfrm>
          </p:grpSpPr>
          <p:sp>
            <p:nvSpPr>
              <p:cNvPr id="48" name="Line 129"/>
              <p:cNvSpPr>
                <a:spLocks noChangeShapeType="1"/>
              </p:cNvSpPr>
              <p:nvPr/>
            </p:nvSpPr>
            <p:spPr bwMode="auto">
              <a:xfrm flipH="1"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30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3109912" y="5280025"/>
            <a:ext cx="4137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H="1" flipV="1">
            <a:off x="5057775" y="2754313"/>
            <a:ext cx="0" cy="3217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Text Box 133"/>
          <p:cNvSpPr txBox="1">
            <a:spLocks noChangeArrowheads="1"/>
          </p:cNvSpPr>
          <p:nvPr/>
        </p:nvSpPr>
        <p:spPr bwMode="auto">
          <a:xfrm>
            <a:off x="6400800" y="4522788"/>
            <a:ext cx="1112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3335337" y="4540250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5049837" y="3505200"/>
            <a:ext cx="1274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902200" y="51863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3414712" y="42846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12936"/>
              </p:ext>
            </p:extLst>
          </p:nvPr>
        </p:nvGraphicFramePr>
        <p:xfrm>
          <a:off x="6973887" y="539908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3" imgW="177646" imgH="190335" progId="Equation.3">
                  <p:embed/>
                </p:oleObj>
              </mc:Choice>
              <mc:Fallback>
                <p:oleObj name="公式" r:id="rId3" imgW="177646" imgH="190335" progId="Equation.3">
                  <p:embed/>
                  <p:pic>
                    <p:nvPicPr>
                      <p:cNvPr id="20492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7" y="5399088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07278"/>
              </p:ext>
            </p:extLst>
          </p:nvPr>
        </p:nvGraphicFramePr>
        <p:xfrm>
          <a:off x="5057775" y="2813050"/>
          <a:ext cx="4460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5" imgW="190417" imgH="241195" progId="Equation.3">
                  <p:embed/>
                </p:oleObj>
              </mc:Choice>
              <mc:Fallback>
                <p:oleObj name="公式" r:id="rId5" imgW="190417" imgH="241195" progId="Equation.3">
                  <p:embed/>
                  <p:pic>
                    <p:nvPicPr>
                      <p:cNvPr id="20493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813050"/>
                        <a:ext cx="4460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20289"/>
              </p:ext>
            </p:extLst>
          </p:nvPr>
        </p:nvGraphicFramePr>
        <p:xfrm>
          <a:off x="3495675" y="4216400"/>
          <a:ext cx="3159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20494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216400"/>
                        <a:ext cx="3159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AutoShape 141"/>
          <p:cNvSpPr>
            <a:spLocks noChangeArrowheads="1"/>
          </p:cNvSpPr>
          <p:nvPr/>
        </p:nvSpPr>
        <p:spPr bwMode="auto">
          <a:xfrm>
            <a:off x="3678237" y="3924300"/>
            <a:ext cx="2722563" cy="21907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3 w 21600"/>
              <a:gd name="T13" fmla="*/ 0 h 21600"/>
              <a:gd name="T14" fmla="*/ 21477 w 21600"/>
              <a:gd name="T15" fmla="*/ 122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0" y="9554"/>
                </a:moveTo>
                <a:cubicBezTo>
                  <a:pt x="1677" y="4647"/>
                  <a:pt x="5853" y="970"/>
                  <a:pt x="10800" y="971"/>
                </a:cubicBezTo>
                <a:cubicBezTo>
                  <a:pt x="15746" y="971"/>
                  <a:pt x="19922" y="4647"/>
                  <a:pt x="20549" y="9554"/>
                </a:cubicBezTo>
                <a:lnTo>
                  <a:pt x="21512" y="9430"/>
                </a:lnTo>
                <a:cubicBezTo>
                  <a:pt x="20823" y="4039"/>
                  <a:pt x="16235" y="-1"/>
                  <a:pt x="10799" y="0"/>
                </a:cubicBezTo>
                <a:cubicBezTo>
                  <a:pt x="5364" y="0"/>
                  <a:pt x="776" y="4039"/>
                  <a:pt x="87" y="9430"/>
                </a:cubicBezTo>
                <a:lnTo>
                  <a:pt x="1050" y="9554"/>
                </a:lnTo>
                <a:close/>
              </a:path>
            </a:pathLst>
          </a:cu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686175" y="4887913"/>
            <a:ext cx="200025" cy="84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205537" y="4887913"/>
            <a:ext cx="203200" cy="84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5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09933"/>
              </p:ext>
            </p:extLst>
          </p:nvPr>
        </p:nvGraphicFramePr>
        <p:xfrm>
          <a:off x="6446837" y="2667000"/>
          <a:ext cx="514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9" imgW="180914" imgH="228446" progId="Equation.3">
                  <p:embed/>
                </p:oleObj>
              </mc:Choice>
              <mc:Fallback>
                <p:oleObj name="Equation" r:id="rId9" imgW="180914" imgH="228446" progId="Equation.3">
                  <p:embed/>
                  <p:pic>
                    <p:nvPicPr>
                      <p:cNvPr id="20498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7" y="2667000"/>
                        <a:ext cx="514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 Box 151"/>
          <p:cNvSpPr txBox="1">
            <a:spLocks noChangeArrowheads="1"/>
          </p:cNvSpPr>
          <p:nvPr/>
        </p:nvSpPr>
        <p:spPr bwMode="auto">
          <a:xfrm>
            <a:off x="5057775" y="5094288"/>
            <a:ext cx="549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 i="1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14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072767"/>
              </p:ext>
            </p:extLst>
          </p:nvPr>
        </p:nvGraphicFramePr>
        <p:xfrm>
          <a:off x="4724400" y="4343400"/>
          <a:ext cx="3032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11" imgW="152202" imgH="177569" progId="Equation.3">
                  <p:embed/>
                </p:oleObj>
              </mc:Choice>
              <mc:Fallback>
                <p:oleObj name="公式" r:id="rId11" imgW="152202" imgH="177569" progId="Equation.3">
                  <p:embed/>
                  <p:pic>
                    <p:nvPicPr>
                      <p:cNvPr id="2050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3032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AutoShape 170"/>
          <p:cNvSpPr>
            <a:spLocks noChangeArrowheads="1"/>
          </p:cNvSpPr>
          <p:nvPr/>
        </p:nvSpPr>
        <p:spPr bwMode="auto">
          <a:xfrm rot="2449263">
            <a:off x="3962400" y="4119563"/>
            <a:ext cx="203200" cy="376237"/>
          </a:xfrm>
          <a:prstGeom prst="upArrow">
            <a:avLst>
              <a:gd name="adj1" fmla="val 50000"/>
              <a:gd name="adj2" fmla="val 95475"/>
            </a:avLst>
          </a:prstGeom>
          <a:solidFill>
            <a:srgbClr val="F8ECFE"/>
          </a:solidFill>
          <a:ln w="28575">
            <a:solidFill>
              <a:srgbClr val="CC00CC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9" name="AutoShape 177"/>
          <p:cNvSpPr>
            <a:spLocks noChangeArrowheads="1"/>
          </p:cNvSpPr>
          <p:nvPr/>
        </p:nvSpPr>
        <p:spPr bwMode="auto">
          <a:xfrm rot="7645799">
            <a:off x="5872162" y="4110038"/>
            <a:ext cx="217488" cy="379412"/>
          </a:xfrm>
          <a:prstGeom prst="upArrow">
            <a:avLst>
              <a:gd name="adj1" fmla="val 50000"/>
              <a:gd name="adj2" fmla="val 89956"/>
            </a:avLst>
          </a:prstGeom>
          <a:solidFill>
            <a:srgbClr val="F8ECFE"/>
          </a:solidFill>
          <a:ln w="28575">
            <a:solidFill>
              <a:srgbClr val="CC00CC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0" name="Text Box 179"/>
          <p:cNvSpPr txBox="1">
            <a:spLocks noChangeArrowheads="1"/>
          </p:cNvSpPr>
          <p:nvPr/>
        </p:nvSpPr>
        <p:spPr bwMode="auto">
          <a:xfrm>
            <a:off x="152400" y="1619428"/>
            <a:ext cx="876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EC0000"/>
                </a:solidFill>
                <a:latin typeface="Times New Roman" panose="02020603050405020304" pitchFamily="18" charset="0"/>
              </a:rPr>
              <a:t>作业：</a:t>
            </a:r>
            <a:r>
              <a:rPr lang="zh-CN" altLang="en-US" sz="2800" dirty="0">
                <a:latin typeface="Times New Roman" panose="02020603050405020304" pitchFamily="18" charset="0"/>
              </a:rPr>
              <a:t>如图一半径为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zh-CN" altLang="en-US" sz="2800" dirty="0"/>
              <a:t>圆弧导线 </a:t>
            </a:r>
            <a:r>
              <a:rPr lang="en-US" altLang="zh-CN" sz="2800" b="0" i="1" dirty="0"/>
              <a:t>BCA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通有电流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放在磁感应强度为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的均匀磁场中</a:t>
            </a:r>
            <a:r>
              <a:rPr lang="en-US" altLang="zh-CN" sz="2800" dirty="0">
                <a:latin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</a:rPr>
              <a:t>求磁场作用于该圆弧导线的力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E45B1-45DD-4215-BA84-35DE427C431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B5F43-831D-4D10-92F4-0C671B535F1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800" b="0" smtClean="0"/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52400" y="5646738"/>
            <a:ext cx="7543800" cy="946150"/>
            <a:chOff x="384" y="3504"/>
            <a:chExt cx="4752" cy="596"/>
          </a:xfrm>
        </p:grpSpPr>
        <p:graphicFrame>
          <p:nvGraphicFramePr>
            <p:cNvPr id="5131" name="Object 6"/>
            <p:cNvGraphicFramePr>
              <a:graphicFrameLocks noChangeAspect="1"/>
            </p:cNvGraphicFramePr>
            <p:nvPr/>
          </p:nvGraphicFramePr>
          <p:xfrm>
            <a:off x="2880" y="3600"/>
            <a:ext cx="225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3" imgW="1002865" imgH="228501" progId="Equation.3">
                    <p:embed/>
                  </p:oleObj>
                </mc:Choice>
                <mc:Fallback>
                  <p:oleObj name="Equation" r:id="rId3" imgW="1002865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00"/>
                          <a:ext cx="2256" cy="46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E7FF"/>
                            </a:gs>
                            <a:gs pos="50000">
                              <a:srgbClr val="FFFFFF"/>
                            </a:gs>
                            <a:gs pos="100000">
                              <a:srgbClr val="FFE7FF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47"/>
            <p:cNvSpPr txBox="1">
              <a:spLocks noChangeArrowheads="1"/>
            </p:cNvSpPr>
            <p:nvPr/>
          </p:nvSpPr>
          <p:spPr bwMode="auto">
            <a:xfrm>
              <a:off x="384" y="3504"/>
              <a:ext cx="21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运动电荷在电场和磁场中受的力</a:t>
              </a:r>
            </a:p>
          </p:txBody>
        </p:sp>
      </p:grp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1524000" y="1531938"/>
          <a:ext cx="44196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1333500" imgH="419100" progId="Equation.3">
                  <p:embed/>
                </p:oleObj>
              </mc:Choice>
              <mc:Fallback>
                <p:oleObj name="公式" r:id="rId5" imgW="13335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31938"/>
                        <a:ext cx="44196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0" y="950913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</a:rPr>
              <a:t>毕奥</a:t>
            </a:r>
            <a:r>
              <a:rPr lang="en-US" altLang="zh-CN" sz="2800">
                <a:solidFill>
                  <a:srgbClr val="0000CC"/>
                </a:solidFill>
              </a:rPr>
              <a:t>—</a:t>
            </a:r>
            <a:r>
              <a:rPr lang="zh-CN" altLang="en-US" sz="2800">
                <a:solidFill>
                  <a:srgbClr val="0000CC"/>
                </a:solidFill>
              </a:rPr>
              <a:t>萨伐尔定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律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endParaRPr lang="zh-CN" altLang="en-US" sz="280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9525" y="2947988"/>
            <a:ext cx="4910138" cy="1549400"/>
            <a:chOff x="8878" y="2947911"/>
            <a:chExt cx="4910785" cy="1549959"/>
          </a:xfrm>
        </p:grpSpPr>
        <p:graphicFrame>
          <p:nvGraphicFramePr>
            <p:cNvPr id="5129" name="Object 3"/>
            <p:cNvGraphicFramePr>
              <a:graphicFrameLocks noChangeAspect="1"/>
            </p:cNvGraphicFramePr>
            <p:nvPr/>
          </p:nvGraphicFramePr>
          <p:xfrm>
            <a:off x="1524000" y="3678720"/>
            <a:ext cx="3395663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公式" r:id="rId7" imgW="1129810" imgH="317362" progId="Equation.3">
                    <p:embed/>
                  </p:oleObj>
                </mc:Choice>
                <mc:Fallback>
                  <p:oleObj name="公式" r:id="rId7" imgW="1129810" imgH="31736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678720"/>
                          <a:ext cx="3395663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矩形 13"/>
            <p:cNvSpPr>
              <a:spLocks noChangeArrowheads="1"/>
            </p:cNvSpPr>
            <p:nvPr/>
          </p:nvSpPr>
          <p:spPr bwMode="auto">
            <a:xfrm>
              <a:off x="8878" y="2947911"/>
              <a:ext cx="2348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A50021"/>
                  </a:solidFill>
                  <a:latin typeface="宋体" panose="02010600030101010101" pitchFamily="2" charset="-122"/>
                </a:rPr>
                <a:t>磁场安培定律</a:t>
              </a:r>
              <a:endParaRPr lang="zh-CN" altLang="en-US" sz="2800"/>
            </a:p>
          </p:txBody>
        </p:sp>
      </p:grpSp>
      <p:sp>
        <p:nvSpPr>
          <p:cNvPr id="5127" name="文本框 14"/>
          <p:cNvSpPr txBox="1">
            <a:spLocks noChangeArrowheads="1"/>
          </p:cNvSpPr>
          <p:nvPr/>
        </p:nvSpPr>
        <p:spPr bwMode="auto">
          <a:xfrm>
            <a:off x="838200" y="106363"/>
            <a:ext cx="3206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关于磁场，我们已经学习过：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951413" y="3889375"/>
            <a:ext cx="413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也包括利用磁场安培定律计算磁场强度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172200" y="5991225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1F301-10C7-4693-A8B1-84E3B1C3A0A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6700" y="966788"/>
            <a:ext cx="8458200" cy="43434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稳恒磁场两个进阶程：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0000CC"/>
                </a:solidFill>
              </a:rPr>
              <a:t>磁场“高斯定理”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0000CC"/>
                </a:solidFill>
              </a:rPr>
              <a:t>安培环路定理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          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819400" y="4238625"/>
          <a:ext cx="28924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1218671" imgH="291973" progId="Equation.3">
                  <p:embed/>
                </p:oleObj>
              </mc:Choice>
              <mc:Fallback>
                <p:oleObj name="公式" r:id="rId3" imgW="1218671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38625"/>
                        <a:ext cx="2892425" cy="801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505200" y="2166938"/>
          <a:ext cx="1981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723586" imgH="291973" progId="Equation.3">
                  <p:embed/>
                </p:oleObj>
              </mc:Choice>
              <mc:Fallback>
                <p:oleObj name="公式" r:id="rId5" imgW="723586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66938"/>
                        <a:ext cx="1981200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124200" y="3081338"/>
          <a:ext cx="28924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7" imgW="1218671" imgH="291973" progId="Equation.3">
                  <p:embed/>
                </p:oleObj>
              </mc:Choice>
              <mc:Fallback>
                <p:oleObj name="公式" r:id="rId7" imgW="1218671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81338"/>
                        <a:ext cx="2892425" cy="623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239000" y="2395538"/>
          <a:ext cx="17287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9" imgW="558558" imgH="203112" progId="Equation.3">
                  <p:embed/>
                </p:oleObj>
              </mc:Choice>
              <mc:Fallback>
                <p:oleObj name="公式" r:id="rId9" imgW="55855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95538"/>
                        <a:ext cx="1728788" cy="530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CC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6248400" y="2547938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14473" name="Object 9"/>
          <p:cNvGraphicFramePr>
            <a:graphicFrameLocks noChangeAspect="1"/>
          </p:cNvGraphicFramePr>
          <p:nvPr/>
        </p:nvGraphicFramePr>
        <p:xfrm>
          <a:off x="2819400" y="5229225"/>
          <a:ext cx="2921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1" imgW="1435100" imgH="292100" progId="Equation.3">
                  <p:embed/>
                </p:oleObj>
              </mc:Choice>
              <mc:Fallback>
                <p:oleObj name="公式" r:id="rId11" imgW="14351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29225"/>
                        <a:ext cx="2921000" cy="719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096000" y="492442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162800" y="4772025"/>
          <a:ext cx="1944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13" imgW="774364" imgH="241195" progId="Equation.3">
                  <p:embed/>
                </p:oleObj>
              </mc:Choice>
              <mc:Fallback>
                <p:oleObj name="公式" r:id="rId13" imgW="774364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72025"/>
                        <a:ext cx="1944688" cy="6048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99FFCC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21447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251575" y="6018213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1EB1C-73A0-4AF7-AE60-2B596D97754A}" type="slidenum">
              <a:rPr lang="en-US" altLang="zh-CN" sz="8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800" b="0" smtClean="0">
              <a:solidFill>
                <a:srgbClr val="000000"/>
              </a:solidFill>
            </a:endParaRP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4792663" y="1022350"/>
            <a:ext cx="3886200" cy="2486025"/>
            <a:chOff x="2976" y="1056"/>
            <a:chExt cx="2448" cy="1566"/>
          </a:xfrm>
        </p:grpSpPr>
        <p:sp>
          <p:nvSpPr>
            <p:cNvPr id="7199" name="Rectangle 3"/>
            <p:cNvSpPr>
              <a:spLocks noChangeArrowheads="1"/>
            </p:cNvSpPr>
            <p:nvPr/>
          </p:nvSpPr>
          <p:spPr bwMode="auto">
            <a:xfrm>
              <a:off x="2976" y="1056"/>
              <a:ext cx="2448" cy="15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3120" y="1104"/>
              <a:ext cx="1980" cy="1296"/>
              <a:chOff x="3120" y="1104"/>
              <a:chExt cx="1980" cy="1296"/>
            </a:xfrm>
          </p:grpSpPr>
          <p:sp>
            <p:nvSpPr>
              <p:cNvPr id="7201" name="Line 5"/>
              <p:cNvSpPr>
                <a:spLocks noChangeShapeType="1"/>
              </p:cNvSpPr>
              <p:nvPr/>
            </p:nvSpPr>
            <p:spPr bwMode="auto">
              <a:xfrm>
                <a:off x="3744" y="2004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Line 6"/>
              <p:cNvSpPr>
                <a:spLocks noChangeShapeType="1"/>
              </p:cNvSpPr>
              <p:nvPr/>
            </p:nvSpPr>
            <p:spPr bwMode="auto">
              <a:xfrm flipV="1">
                <a:off x="3744" y="1152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Line 7"/>
              <p:cNvSpPr>
                <a:spLocks noChangeShapeType="1"/>
              </p:cNvSpPr>
              <p:nvPr/>
            </p:nvSpPr>
            <p:spPr bwMode="auto">
              <a:xfrm flipH="1">
                <a:off x="3264" y="1992"/>
                <a:ext cx="48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04" name="Group 8"/>
              <p:cNvGrpSpPr>
                <a:grpSpLocks/>
              </p:cNvGrpSpPr>
              <p:nvPr/>
            </p:nvGrpSpPr>
            <p:grpSpPr bwMode="auto">
              <a:xfrm>
                <a:off x="3312" y="1344"/>
                <a:ext cx="1728" cy="1056"/>
                <a:chOff x="2880" y="2352"/>
                <a:chExt cx="2064" cy="1082"/>
              </a:xfrm>
            </p:grpSpPr>
            <p:sp>
              <p:nvSpPr>
                <p:cNvPr id="7209" name="Line 9"/>
                <p:cNvSpPr>
                  <a:spLocks noChangeShapeType="1"/>
                </p:cNvSpPr>
                <p:nvPr/>
              </p:nvSpPr>
              <p:spPr bwMode="auto">
                <a:xfrm>
                  <a:off x="2880" y="2352"/>
                  <a:ext cx="1835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0" name="Line 10"/>
                <p:cNvSpPr>
                  <a:spLocks noChangeShapeType="1"/>
                </p:cNvSpPr>
                <p:nvPr/>
              </p:nvSpPr>
              <p:spPr bwMode="auto">
                <a:xfrm>
                  <a:off x="2995" y="2487"/>
                  <a:ext cx="1834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1" name="Line 11"/>
                <p:cNvSpPr>
                  <a:spLocks noChangeShapeType="1"/>
                </p:cNvSpPr>
                <p:nvPr/>
              </p:nvSpPr>
              <p:spPr bwMode="auto">
                <a:xfrm>
                  <a:off x="3109" y="2623"/>
                  <a:ext cx="1835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2" name="Line 12"/>
                <p:cNvSpPr>
                  <a:spLocks noChangeShapeType="1"/>
                </p:cNvSpPr>
                <p:nvPr/>
              </p:nvSpPr>
              <p:spPr bwMode="auto">
                <a:xfrm>
                  <a:off x="2880" y="2758"/>
                  <a:ext cx="1835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3" name="Line 13"/>
                <p:cNvSpPr>
                  <a:spLocks noChangeShapeType="1"/>
                </p:cNvSpPr>
                <p:nvPr/>
              </p:nvSpPr>
              <p:spPr bwMode="auto">
                <a:xfrm>
                  <a:off x="2995" y="2893"/>
                  <a:ext cx="1834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4" name="Line 14"/>
                <p:cNvSpPr>
                  <a:spLocks noChangeShapeType="1"/>
                </p:cNvSpPr>
                <p:nvPr/>
              </p:nvSpPr>
              <p:spPr bwMode="auto">
                <a:xfrm>
                  <a:off x="3109" y="3028"/>
                  <a:ext cx="1835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5" name="Line 15"/>
                <p:cNvSpPr>
                  <a:spLocks noChangeShapeType="1"/>
                </p:cNvSpPr>
                <p:nvPr/>
              </p:nvSpPr>
              <p:spPr bwMode="auto">
                <a:xfrm>
                  <a:off x="2880" y="3164"/>
                  <a:ext cx="1835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6" name="Line 16"/>
                <p:cNvSpPr>
                  <a:spLocks noChangeShapeType="1"/>
                </p:cNvSpPr>
                <p:nvPr/>
              </p:nvSpPr>
              <p:spPr bwMode="auto">
                <a:xfrm>
                  <a:off x="2995" y="3299"/>
                  <a:ext cx="1834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7" name="Line 17"/>
                <p:cNvSpPr>
                  <a:spLocks noChangeShapeType="1"/>
                </p:cNvSpPr>
                <p:nvPr/>
              </p:nvSpPr>
              <p:spPr bwMode="auto">
                <a:xfrm>
                  <a:off x="3109" y="3434"/>
                  <a:ext cx="1835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205" name="Object 13"/>
              <p:cNvGraphicFramePr>
                <a:graphicFrameLocks noChangeAspect="1"/>
              </p:cNvGraphicFramePr>
              <p:nvPr/>
            </p:nvGraphicFramePr>
            <p:xfrm>
              <a:off x="3120" y="2160"/>
              <a:ext cx="19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0" name="Equation" r:id="rId4" imgW="177646" imgH="190335" progId="Equation.3">
                      <p:embed/>
                    </p:oleObj>
                  </mc:Choice>
                  <mc:Fallback>
                    <p:oleObj name="Equation" r:id="rId4" imgW="177646" imgH="19033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160"/>
                            <a:ext cx="19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6" name="Object 14"/>
              <p:cNvGraphicFramePr>
                <a:graphicFrameLocks noChangeAspect="1"/>
              </p:cNvGraphicFramePr>
              <p:nvPr/>
            </p:nvGraphicFramePr>
            <p:xfrm>
              <a:off x="4896" y="2016"/>
              <a:ext cx="20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1" name="Equation" r:id="rId6" imgW="190417" imgH="241195" progId="Equation.3">
                      <p:embed/>
                    </p:oleObj>
                  </mc:Choice>
                  <mc:Fallback>
                    <p:oleObj name="Equation" r:id="rId6" imgW="190417" imgH="24119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016"/>
                            <a:ext cx="204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7" name="Object 15"/>
              <p:cNvGraphicFramePr>
                <a:graphicFrameLocks noChangeAspect="1"/>
              </p:cNvGraphicFramePr>
              <p:nvPr/>
            </p:nvGraphicFramePr>
            <p:xfrm>
              <a:off x="3552" y="1104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2" name="Equation" r:id="rId8" imgW="164885" imgH="164885" progId="Equation.3">
                      <p:embed/>
                    </p:oleObj>
                  </mc:Choice>
                  <mc:Fallback>
                    <p:oleObj name="Equation" r:id="rId8" imgW="164885" imgH="16488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104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8" name="Object 16"/>
              <p:cNvGraphicFramePr>
                <a:graphicFrameLocks noChangeAspect="1"/>
              </p:cNvGraphicFramePr>
              <p:nvPr/>
            </p:nvGraphicFramePr>
            <p:xfrm>
              <a:off x="3552" y="1872"/>
              <a:ext cx="17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3" name="Equation" r:id="rId10" imgW="164957" imgH="190335" progId="Equation.3">
                      <p:embed/>
                    </p:oleObj>
                  </mc:Choice>
                  <mc:Fallback>
                    <p:oleObj name="Equation" r:id="rId10" imgW="164957" imgH="190335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872"/>
                            <a:ext cx="17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72" name="Group 22"/>
          <p:cNvGrpSpPr>
            <a:grpSpLocks/>
          </p:cNvGrpSpPr>
          <p:nvPr/>
        </p:nvGrpSpPr>
        <p:grpSpPr bwMode="auto">
          <a:xfrm>
            <a:off x="6680200" y="2679700"/>
            <a:ext cx="511175" cy="457200"/>
            <a:chOff x="4251" y="1872"/>
            <a:chExt cx="322" cy="288"/>
          </a:xfrm>
        </p:grpSpPr>
        <p:graphicFrame>
          <p:nvGraphicFramePr>
            <p:cNvPr id="7197" name="Object 12"/>
            <p:cNvGraphicFramePr>
              <a:graphicFrameLocks noChangeAspect="1"/>
            </p:cNvGraphicFramePr>
            <p:nvPr/>
          </p:nvGraphicFramePr>
          <p:xfrm>
            <a:off x="4368" y="1872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公式" r:id="rId12" imgW="126725" imgH="177415" progId="Equation.3">
                    <p:embed/>
                  </p:oleObj>
                </mc:Choice>
                <mc:Fallback>
                  <p:oleObj name="公式" r:id="rId12" imgW="126725" imgH="17741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72"/>
                          <a:ext cx="20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8" name="Freeform 24"/>
            <p:cNvSpPr>
              <a:spLocks/>
            </p:cNvSpPr>
            <p:nvPr/>
          </p:nvSpPr>
          <p:spPr bwMode="auto">
            <a:xfrm>
              <a:off x="4251" y="1872"/>
              <a:ext cx="129" cy="231"/>
            </a:xfrm>
            <a:custGeom>
              <a:avLst/>
              <a:gdLst>
                <a:gd name="T0" fmla="*/ 117 w 129"/>
                <a:gd name="T1" fmla="*/ 0 h 231"/>
                <a:gd name="T2" fmla="*/ 110 w 129"/>
                <a:gd name="T3" fmla="*/ 149 h 231"/>
                <a:gd name="T4" fmla="*/ 0 w 129"/>
                <a:gd name="T5" fmla="*/ 231 h 231"/>
                <a:gd name="T6" fmla="*/ 0 60000 65536"/>
                <a:gd name="T7" fmla="*/ 0 60000 65536"/>
                <a:gd name="T8" fmla="*/ 0 60000 65536"/>
                <a:gd name="T9" fmla="*/ 0 w 129"/>
                <a:gd name="T10" fmla="*/ 0 h 231"/>
                <a:gd name="T11" fmla="*/ 129 w 129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231">
                  <a:moveTo>
                    <a:pt x="117" y="0"/>
                  </a:moveTo>
                  <a:cubicBezTo>
                    <a:pt x="116" y="25"/>
                    <a:pt x="129" y="111"/>
                    <a:pt x="110" y="149"/>
                  </a:cubicBezTo>
                  <a:cubicBezTo>
                    <a:pt x="91" y="187"/>
                    <a:pt x="23" y="214"/>
                    <a:pt x="0" y="231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3" name="Text Box 25"/>
          <p:cNvSpPr txBox="1">
            <a:spLocks noChangeArrowheads="1"/>
          </p:cNvSpPr>
          <p:nvPr/>
        </p:nvSpPr>
        <p:spPr bwMode="auto">
          <a:xfrm>
            <a:off x="1174750" y="195263"/>
            <a:ext cx="831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一   带电粒子在电场和磁场中所受的力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74" name="Group 26"/>
          <p:cNvGrpSpPr>
            <a:grpSpLocks/>
          </p:cNvGrpSpPr>
          <p:nvPr/>
        </p:nvGrpSpPr>
        <p:grpSpPr bwMode="auto">
          <a:xfrm>
            <a:off x="617538" y="1022350"/>
            <a:ext cx="3124200" cy="696913"/>
            <a:chOff x="346" y="1008"/>
            <a:chExt cx="1968" cy="439"/>
          </a:xfrm>
        </p:grpSpPr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346" y="100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电场力</a:t>
              </a:r>
            </a:p>
          </p:txBody>
        </p:sp>
        <p:graphicFrame>
          <p:nvGraphicFramePr>
            <p:cNvPr id="7196" name="Object 11"/>
            <p:cNvGraphicFramePr>
              <a:graphicFrameLocks noChangeAspect="1"/>
            </p:cNvGraphicFramePr>
            <p:nvPr/>
          </p:nvGraphicFramePr>
          <p:xfrm>
            <a:off x="1232" y="1008"/>
            <a:ext cx="108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公式" r:id="rId14" imgW="520474" imgH="241195" progId="Equation.3">
                    <p:embed/>
                  </p:oleObj>
                </mc:Choice>
                <mc:Fallback>
                  <p:oleObj name="公式" r:id="rId14" imgW="520474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1008"/>
                          <a:ext cx="1082" cy="43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5" name="Text Box 29"/>
          <p:cNvSpPr txBox="1">
            <a:spLocks noChangeArrowheads="1"/>
          </p:cNvSpPr>
          <p:nvPr/>
        </p:nvSpPr>
        <p:spPr bwMode="auto">
          <a:xfrm>
            <a:off x="633413" y="1951038"/>
            <a:ext cx="385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磁场力</a:t>
            </a:r>
            <a:r>
              <a:rPr lang="zh-CN" altLang="en-US" sz="2800">
                <a:solidFill>
                  <a:srgbClr val="D60093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洛仑兹力</a:t>
            </a:r>
            <a:r>
              <a:rPr lang="zh-CN" altLang="en-US" sz="2800">
                <a:solidFill>
                  <a:srgbClr val="D60093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6" name="Object 2"/>
          <p:cNvGraphicFramePr>
            <a:graphicFrameLocks noChangeAspect="1"/>
          </p:cNvGraphicFramePr>
          <p:nvPr/>
        </p:nvGraphicFramePr>
        <p:xfrm>
          <a:off x="1439863" y="2774950"/>
          <a:ext cx="2286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16" imgW="748975" imgH="241195" progId="Equation.3">
                  <p:embed/>
                </p:oleObj>
              </mc:Choice>
              <mc:Fallback>
                <p:oleObj name="Equation" r:id="rId16" imgW="74897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74950"/>
                        <a:ext cx="2286000" cy="730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31"/>
          <p:cNvGrpSpPr>
            <a:grpSpLocks/>
          </p:cNvGrpSpPr>
          <p:nvPr/>
        </p:nvGrpSpPr>
        <p:grpSpPr bwMode="auto">
          <a:xfrm>
            <a:off x="6086475" y="2470150"/>
            <a:ext cx="1296988" cy="1176338"/>
            <a:chOff x="3744" y="1968"/>
            <a:chExt cx="817" cy="741"/>
          </a:xfrm>
        </p:grpSpPr>
        <p:grpSp>
          <p:nvGrpSpPr>
            <p:cNvPr id="7188" name="Group 32"/>
            <p:cNvGrpSpPr>
              <a:grpSpLocks/>
            </p:cNvGrpSpPr>
            <p:nvPr/>
          </p:nvGrpSpPr>
          <p:grpSpPr bwMode="auto">
            <a:xfrm>
              <a:off x="3744" y="1968"/>
              <a:ext cx="398" cy="342"/>
              <a:chOff x="3744" y="1968"/>
              <a:chExt cx="398" cy="342"/>
            </a:xfrm>
          </p:grpSpPr>
          <p:sp>
            <p:nvSpPr>
              <p:cNvPr id="7192" name="Oval 33"/>
              <p:cNvSpPr>
                <a:spLocks noChangeArrowheads="1"/>
              </p:cNvSpPr>
              <p:nvPr/>
            </p:nvSpPr>
            <p:spPr bwMode="auto">
              <a:xfrm>
                <a:off x="3950" y="2076"/>
                <a:ext cx="154" cy="161"/>
              </a:xfrm>
              <a:prstGeom prst="ellipse">
                <a:avLst/>
              </a:prstGeom>
              <a:solidFill>
                <a:srgbClr val="FCEAF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3" name="Text Box 34"/>
              <p:cNvSpPr txBox="1">
                <a:spLocks noChangeArrowheads="1"/>
              </p:cNvSpPr>
              <p:nvPr/>
            </p:nvSpPr>
            <p:spPr bwMode="auto">
              <a:xfrm>
                <a:off x="3898" y="1968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194" name="Object 10"/>
              <p:cNvGraphicFramePr>
                <a:graphicFrameLocks noChangeAspect="1"/>
              </p:cNvGraphicFramePr>
              <p:nvPr/>
            </p:nvGraphicFramePr>
            <p:xfrm>
              <a:off x="3744" y="2016"/>
              <a:ext cx="33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7" name="公式" r:id="rId18" imgW="126780" imgH="164814" progId="Equation.3">
                      <p:embed/>
                    </p:oleObj>
                  </mc:Choice>
                  <mc:Fallback>
                    <p:oleObj name="公式" r:id="rId18" imgW="126780" imgH="164814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016"/>
                            <a:ext cx="33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9" name="Group 36"/>
            <p:cNvGrpSpPr>
              <a:grpSpLocks/>
            </p:cNvGrpSpPr>
            <p:nvPr/>
          </p:nvGrpSpPr>
          <p:grpSpPr bwMode="auto">
            <a:xfrm>
              <a:off x="4053" y="2217"/>
              <a:ext cx="508" cy="492"/>
              <a:chOff x="4053" y="2217"/>
              <a:chExt cx="508" cy="492"/>
            </a:xfrm>
          </p:grpSpPr>
          <p:sp>
            <p:nvSpPr>
              <p:cNvPr id="7190" name="Line 37"/>
              <p:cNvSpPr>
                <a:spLocks noChangeShapeType="1"/>
              </p:cNvSpPr>
              <p:nvPr/>
            </p:nvSpPr>
            <p:spPr bwMode="auto">
              <a:xfrm>
                <a:off x="4053" y="2217"/>
                <a:ext cx="309" cy="431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91" name="Object 9"/>
              <p:cNvGraphicFramePr>
                <a:graphicFrameLocks noChangeAspect="1"/>
              </p:cNvGraphicFramePr>
              <p:nvPr/>
            </p:nvGraphicFramePr>
            <p:xfrm>
              <a:off x="4320" y="2352"/>
              <a:ext cx="241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8" name="Equation" r:id="rId20" imgW="126725" imgH="177415" progId="Equation.3">
                      <p:embed/>
                    </p:oleObj>
                  </mc:Choice>
                  <mc:Fallback>
                    <p:oleObj name="Equation" r:id="rId20" imgW="126725" imgH="17741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52"/>
                            <a:ext cx="241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78" name="Group 39"/>
          <p:cNvGrpSpPr>
            <a:grpSpLocks/>
          </p:cNvGrpSpPr>
          <p:nvPr/>
        </p:nvGrpSpPr>
        <p:grpSpPr bwMode="auto">
          <a:xfrm>
            <a:off x="6616700" y="2165350"/>
            <a:ext cx="881063" cy="533400"/>
            <a:chOff x="4139" y="1656"/>
            <a:chExt cx="572" cy="312"/>
          </a:xfrm>
        </p:grpSpPr>
        <p:sp>
          <p:nvSpPr>
            <p:cNvPr id="7186" name="Line 40"/>
            <p:cNvSpPr>
              <a:spLocks noChangeShapeType="1"/>
            </p:cNvSpPr>
            <p:nvPr/>
          </p:nvSpPr>
          <p:spPr bwMode="auto">
            <a:xfrm>
              <a:off x="4139" y="1949"/>
              <a:ext cx="52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7" name="Object 8"/>
            <p:cNvGraphicFramePr>
              <a:graphicFrameLocks noChangeAspect="1"/>
            </p:cNvGraphicFramePr>
            <p:nvPr/>
          </p:nvGraphicFramePr>
          <p:xfrm>
            <a:off x="4464" y="1656"/>
            <a:ext cx="24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9" name="公式" r:id="rId22" imgW="152334" imgH="190417" progId="Equation.3">
                    <p:embed/>
                  </p:oleObj>
                </mc:Choice>
                <mc:Fallback>
                  <p:oleObj name="公式" r:id="rId22" imgW="152334" imgH="19041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56"/>
                          <a:ext cx="24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9" name="Group 42"/>
          <p:cNvGrpSpPr>
            <a:grpSpLocks/>
          </p:cNvGrpSpPr>
          <p:nvPr/>
        </p:nvGrpSpPr>
        <p:grpSpPr bwMode="auto">
          <a:xfrm>
            <a:off x="6545263" y="1479550"/>
            <a:ext cx="533400" cy="1179513"/>
            <a:chOff x="3120" y="2448"/>
            <a:chExt cx="411" cy="768"/>
          </a:xfrm>
        </p:grpSpPr>
        <p:sp>
          <p:nvSpPr>
            <p:cNvPr id="7184" name="Line 43"/>
            <p:cNvSpPr>
              <a:spLocks noChangeShapeType="1"/>
            </p:cNvSpPr>
            <p:nvPr/>
          </p:nvSpPr>
          <p:spPr bwMode="auto">
            <a:xfrm flipV="1">
              <a:off x="3120" y="2592"/>
              <a:ext cx="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5" name="Object 7"/>
            <p:cNvGraphicFramePr>
              <a:graphicFrameLocks noChangeAspect="1"/>
            </p:cNvGraphicFramePr>
            <p:nvPr/>
          </p:nvGraphicFramePr>
          <p:xfrm>
            <a:off x="3168" y="2448"/>
            <a:ext cx="36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公式" r:id="rId24" imgW="203112" imgH="241195" progId="Equation.3">
                    <p:embed/>
                  </p:oleObj>
                </mc:Choice>
                <mc:Fallback>
                  <p:oleObj name="公式" r:id="rId24" imgW="203112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48"/>
                          <a:ext cx="36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0" name="文本框 1"/>
          <p:cNvSpPr txBox="1">
            <a:spLocks noChangeArrowheads="1"/>
          </p:cNvSpPr>
          <p:nvPr/>
        </p:nvSpPr>
        <p:spPr bwMode="auto">
          <a:xfrm>
            <a:off x="536575" y="3800475"/>
            <a:ext cx="8610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/>
              <a:t>上式表明，洛伦兹力</a:t>
            </a:r>
            <a:r>
              <a:rPr lang="en-US" altLang="zh-CN" sz="1800"/>
              <a:t>F</a:t>
            </a:r>
            <a:r>
              <a:rPr lang="zh-CN" altLang="en-US" sz="1800"/>
              <a:t>是一个横向力，时时处处与速度、磁感应强度垂直。</a:t>
            </a:r>
            <a:endParaRPr lang="en-US" altLang="zh-CN" sz="1800"/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/>
              <a:t>对运动电荷而言，洛伦兹力始终是一法向力，而不做功，只改变方向（动量）。</a:t>
            </a:r>
            <a:endParaRPr lang="en-US" altLang="zh-CN" sz="1800"/>
          </a:p>
          <a:p>
            <a:pPr>
              <a:lnSpc>
                <a:spcPct val="150000"/>
              </a:lnSpc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/>
              <a:t>力的方向有叉乘、电荷的正负来确定。</a:t>
            </a:r>
          </a:p>
        </p:txBody>
      </p:sp>
      <p:grpSp>
        <p:nvGrpSpPr>
          <p:cNvPr id="7181" name="Group 45"/>
          <p:cNvGrpSpPr>
            <a:grpSpLocks/>
          </p:cNvGrpSpPr>
          <p:nvPr/>
        </p:nvGrpSpPr>
        <p:grpSpPr bwMode="auto">
          <a:xfrm>
            <a:off x="742950" y="5241925"/>
            <a:ext cx="7543800" cy="946150"/>
            <a:chOff x="384" y="3504"/>
            <a:chExt cx="4752" cy="596"/>
          </a:xfrm>
        </p:grpSpPr>
        <p:graphicFrame>
          <p:nvGraphicFramePr>
            <p:cNvPr id="7182" name="Object 6"/>
            <p:cNvGraphicFramePr>
              <a:graphicFrameLocks noChangeAspect="1"/>
            </p:cNvGraphicFramePr>
            <p:nvPr/>
          </p:nvGraphicFramePr>
          <p:xfrm>
            <a:off x="2880" y="3600"/>
            <a:ext cx="225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" name="Equation" r:id="rId26" imgW="1002865" imgH="228501" progId="Equation.3">
                    <p:embed/>
                  </p:oleObj>
                </mc:Choice>
                <mc:Fallback>
                  <p:oleObj name="Equation" r:id="rId26" imgW="1002865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00"/>
                          <a:ext cx="2256" cy="46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E7FF"/>
                            </a:gs>
                            <a:gs pos="50000">
                              <a:srgbClr val="FFFFFF"/>
                            </a:gs>
                            <a:gs pos="100000">
                              <a:srgbClr val="FFE7FF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47"/>
            <p:cNvSpPr txBox="1">
              <a:spLocks noChangeArrowheads="1"/>
            </p:cNvSpPr>
            <p:nvPr/>
          </p:nvSpPr>
          <p:spPr bwMode="auto">
            <a:xfrm>
              <a:off x="384" y="3504"/>
              <a:ext cx="21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运动电荷在电场和磁场中受的力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D51AC-93C0-4265-9A76-EF601182787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800" b="0" smtClean="0"/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4419600" y="460257"/>
            <a:ext cx="4343400" cy="3124200"/>
            <a:chOff x="2758" y="624"/>
            <a:chExt cx="2736" cy="1968"/>
          </a:xfrm>
        </p:grpSpPr>
        <p:sp>
          <p:nvSpPr>
            <p:cNvPr id="9249" name="Rectangle 3"/>
            <p:cNvSpPr>
              <a:spLocks noChangeArrowheads="1"/>
            </p:cNvSpPr>
            <p:nvPr/>
          </p:nvSpPr>
          <p:spPr bwMode="auto">
            <a:xfrm>
              <a:off x="2758" y="624"/>
              <a:ext cx="2736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13092" name="AutoShape 4"/>
            <p:cNvSpPr>
              <a:spLocks noChangeArrowheads="1"/>
            </p:cNvSpPr>
            <p:nvPr/>
          </p:nvSpPr>
          <p:spPr bwMode="auto">
            <a:xfrm rot="4698127">
              <a:off x="3694" y="408"/>
              <a:ext cx="624" cy="2304"/>
            </a:xfrm>
            <a:prstGeom prst="can">
              <a:avLst>
                <a:gd name="adj" fmla="val 39812"/>
              </a:avLst>
            </a:prstGeom>
            <a:gradFill rotWithShape="0">
              <a:gsLst>
                <a:gs pos="0">
                  <a:srgbClr val="336699"/>
                </a:gs>
                <a:gs pos="50000">
                  <a:schemeClr val="bg1"/>
                </a:gs>
                <a:gs pos="100000">
                  <a:srgbClr val="33669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51" name="Rectangle 5"/>
            <p:cNvSpPr>
              <a:spLocks noChangeArrowheads="1"/>
            </p:cNvSpPr>
            <p:nvPr/>
          </p:nvSpPr>
          <p:spPr bwMode="auto">
            <a:xfrm rot="-716591">
              <a:off x="3239" y="1249"/>
              <a:ext cx="1534" cy="624"/>
            </a:xfrm>
            <a:prstGeom prst="rect">
              <a:avLst/>
            </a:prstGeom>
            <a:solidFill>
              <a:srgbClr val="F7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9252" name="Object 6"/>
            <p:cNvGraphicFramePr>
              <a:graphicFrameLocks noChangeAspect="1"/>
            </p:cNvGraphicFramePr>
            <p:nvPr/>
          </p:nvGraphicFramePr>
          <p:xfrm>
            <a:off x="3958" y="2016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4" name="Equation" r:id="rId3" imgW="253780" imgH="253780" progId="Equation.3">
                    <p:embed/>
                  </p:oleObj>
                </mc:Choice>
                <mc:Fallback>
                  <p:oleObj name="Equation" r:id="rId3" imgW="253780" imgH="2537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2016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3" name="Freeform 7"/>
            <p:cNvSpPr>
              <a:spLocks/>
            </p:cNvSpPr>
            <p:nvPr/>
          </p:nvSpPr>
          <p:spPr bwMode="auto">
            <a:xfrm>
              <a:off x="5008" y="1245"/>
              <a:ext cx="383" cy="81"/>
            </a:xfrm>
            <a:custGeom>
              <a:avLst/>
              <a:gdLst>
                <a:gd name="T0" fmla="*/ 0 w 383"/>
                <a:gd name="T1" fmla="*/ 81 h 81"/>
                <a:gd name="T2" fmla="*/ 383 w 383"/>
                <a:gd name="T3" fmla="*/ 0 h 81"/>
                <a:gd name="T4" fmla="*/ 0 60000 65536"/>
                <a:gd name="T5" fmla="*/ 0 60000 65536"/>
                <a:gd name="T6" fmla="*/ 0 w 383"/>
                <a:gd name="T7" fmla="*/ 0 h 81"/>
                <a:gd name="T8" fmla="*/ 383 w 383"/>
                <a:gd name="T9" fmla="*/ 81 h 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" h="81">
                  <a:moveTo>
                    <a:pt x="0" y="81"/>
                  </a:moveTo>
                  <a:lnTo>
                    <a:pt x="383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4" name="Group 8"/>
            <p:cNvGrpSpPr>
              <a:grpSpLocks/>
            </p:cNvGrpSpPr>
            <p:nvPr/>
          </p:nvGrpSpPr>
          <p:grpSpPr bwMode="auto">
            <a:xfrm>
              <a:off x="3382" y="1776"/>
              <a:ext cx="144" cy="144"/>
              <a:chOff x="3382" y="1776"/>
              <a:chExt cx="144" cy="144"/>
            </a:xfrm>
          </p:grpSpPr>
          <p:sp>
            <p:nvSpPr>
              <p:cNvPr id="9281" name="Oval 9"/>
              <p:cNvSpPr>
                <a:spLocks noChangeArrowheads="1"/>
              </p:cNvSpPr>
              <p:nvPr/>
            </p:nvSpPr>
            <p:spPr bwMode="auto">
              <a:xfrm>
                <a:off x="3382" y="177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82" name="Line 10"/>
              <p:cNvSpPr>
                <a:spLocks noChangeShapeType="1"/>
              </p:cNvSpPr>
              <p:nvPr/>
            </p:nvSpPr>
            <p:spPr bwMode="auto">
              <a:xfrm>
                <a:off x="3404" y="1854"/>
                <a:ext cx="8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55" name="Group 11"/>
            <p:cNvGrpSpPr>
              <a:grpSpLocks/>
            </p:cNvGrpSpPr>
            <p:nvPr/>
          </p:nvGrpSpPr>
          <p:grpSpPr bwMode="auto">
            <a:xfrm>
              <a:off x="3382" y="1392"/>
              <a:ext cx="144" cy="144"/>
              <a:chOff x="3382" y="1392"/>
              <a:chExt cx="144" cy="144"/>
            </a:xfrm>
          </p:grpSpPr>
          <p:sp>
            <p:nvSpPr>
              <p:cNvPr id="9279" name="Oval 12"/>
              <p:cNvSpPr>
                <a:spLocks noChangeArrowheads="1"/>
              </p:cNvSpPr>
              <p:nvPr/>
            </p:nvSpPr>
            <p:spPr bwMode="auto">
              <a:xfrm>
                <a:off x="3382" y="139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80" name="Line 13"/>
              <p:cNvSpPr>
                <a:spLocks noChangeShapeType="1"/>
              </p:cNvSpPr>
              <p:nvPr/>
            </p:nvSpPr>
            <p:spPr bwMode="auto">
              <a:xfrm>
                <a:off x="3404" y="1470"/>
                <a:ext cx="8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56" name="Group 14"/>
            <p:cNvGrpSpPr>
              <a:grpSpLocks/>
            </p:cNvGrpSpPr>
            <p:nvPr/>
          </p:nvGrpSpPr>
          <p:grpSpPr bwMode="auto">
            <a:xfrm>
              <a:off x="4486" y="1152"/>
              <a:ext cx="144" cy="144"/>
              <a:chOff x="4486" y="1152"/>
              <a:chExt cx="144" cy="144"/>
            </a:xfrm>
          </p:grpSpPr>
          <p:sp>
            <p:nvSpPr>
              <p:cNvPr id="9277" name="Oval 15"/>
              <p:cNvSpPr>
                <a:spLocks noChangeArrowheads="1"/>
              </p:cNvSpPr>
              <p:nvPr/>
            </p:nvSpPr>
            <p:spPr bwMode="auto">
              <a:xfrm>
                <a:off x="4486" y="11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8" name="Line 16"/>
              <p:cNvSpPr>
                <a:spLocks noChangeShapeType="1"/>
              </p:cNvSpPr>
              <p:nvPr/>
            </p:nvSpPr>
            <p:spPr bwMode="auto">
              <a:xfrm>
                <a:off x="4508" y="1230"/>
                <a:ext cx="8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57" name="Object 17"/>
            <p:cNvGraphicFramePr>
              <a:graphicFrameLocks noChangeAspect="1"/>
            </p:cNvGraphicFramePr>
            <p:nvPr/>
          </p:nvGraphicFramePr>
          <p:xfrm>
            <a:off x="5110" y="1056"/>
            <a:ext cx="13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5" name="Equation" r:id="rId5" imgW="165028" imgH="228501" progId="Equation.3">
                    <p:embed/>
                  </p:oleObj>
                </mc:Choice>
                <mc:Fallback>
                  <p:oleObj name="Equation" r:id="rId5" imgW="165028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1056"/>
                          <a:ext cx="13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Text Box 18"/>
            <p:cNvSpPr txBox="1">
              <a:spLocks noChangeArrowheads="1"/>
            </p:cNvSpPr>
            <p:nvPr/>
          </p:nvSpPr>
          <p:spPr bwMode="auto">
            <a:xfrm>
              <a:off x="4917" y="1296"/>
              <a:ext cx="3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9259" name="Group 19"/>
            <p:cNvGrpSpPr>
              <a:grpSpLocks/>
            </p:cNvGrpSpPr>
            <p:nvPr/>
          </p:nvGrpSpPr>
          <p:grpSpPr bwMode="auto">
            <a:xfrm>
              <a:off x="3958" y="1296"/>
              <a:ext cx="144" cy="144"/>
              <a:chOff x="3958" y="1296"/>
              <a:chExt cx="144" cy="144"/>
            </a:xfrm>
          </p:grpSpPr>
          <p:sp>
            <p:nvSpPr>
              <p:cNvPr id="9275" name="Oval 20"/>
              <p:cNvSpPr>
                <a:spLocks noChangeArrowheads="1"/>
              </p:cNvSpPr>
              <p:nvPr/>
            </p:nvSpPr>
            <p:spPr bwMode="auto">
              <a:xfrm rot="65613">
                <a:off x="3958" y="129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6" name="Line 21"/>
              <p:cNvSpPr>
                <a:spLocks noChangeShapeType="1"/>
              </p:cNvSpPr>
              <p:nvPr/>
            </p:nvSpPr>
            <p:spPr bwMode="auto">
              <a:xfrm rot="65613">
                <a:off x="3979" y="1373"/>
                <a:ext cx="8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60" name="Object 22"/>
            <p:cNvGraphicFramePr>
              <a:graphicFrameLocks noChangeAspect="1"/>
            </p:cNvGraphicFramePr>
            <p:nvPr/>
          </p:nvGraphicFramePr>
          <p:xfrm>
            <a:off x="2968" y="2160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7" imgW="180914" imgH="228446" progId="Equation.3">
                    <p:embed/>
                  </p:oleObj>
                </mc:Choice>
                <mc:Fallback>
                  <p:oleObj name="Equation" r:id="rId7" imgW="180914" imgH="22844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2160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61" name="Group 23"/>
            <p:cNvGrpSpPr>
              <a:grpSpLocks/>
            </p:cNvGrpSpPr>
            <p:nvPr/>
          </p:nvGrpSpPr>
          <p:grpSpPr bwMode="auto">
            <a:xfrm>
              <a:off x="3862" y="1728"/>
              <a:ext cx="144" cy="144"/>
              <a:chOff x="3862" y="1728"/>
              <a:chExt cx="144" cy="144"/>
            </a:xfrm>
          </p:grpSpPr>
          <p:sp>
            <p:nvSpPr>
              <p:cNvPr id="9273" name="Oval 24"/>
              <p:cNvSpPr>
                <a:spLocks noChangeArrowheads="1"/>
              </p:cNvSpPr>
              <p:nvPr/>
            </p:nvSpPr>
            <p:spPr bwMode="auto">
              <a:xfrm>
                <a:off x="3862" y="172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4" name="Line 25"/>
              <p:cNvSpPr>
                <a:spLocks noChangeShapeType="1"/>
              </p:cNvSpPr>
              <p:nvPr/>
            </p:nvSpPr>
            <p:spPr bwMode="auto">
              <a:xfrm>
                <a:off x="3884" y="1806"/>
                <a:ext cx="8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62" name="Group 26"/>
            <p:cNvGrpSpPr>
              <a:grpSpLocks/>
            </p:cNvGrpSpPr>
            <p:nvPr/>
          </p:nvGrpSpPr>
          <p:grpSpPr bwMode="auto">
            <a:xfrm>
              <a:off x="4438" y="1584"/>
              <a:ext cx="144" cy="144"/>
              <a:chOff x="4438" y="1584"/>
              <a:chExt cx="144" cy="144"/>
            </a:xfrm>
          </p:grpSpPr>
          <p:sp>
            <p:nvSpPr>
              <p:cNvPr id="9271" name="Oval 27"/>
              <p:cNvSpPr>
                <a:spLocks noChangeArrowheads="1"/>
              </p:cNvSpPr>
              <p:nvPr/>
            </p:nvSpPr>
            <p:spPr bwMode="auto">
              <a:xfrm>
                <a:off x="4438" y="158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2" name="Line 28"/>
              <p:cNvSpPr>
                <a:spLocks noChangeShapeType="1"/>
              </p:cNvSpPr>
              <p:nvPr/>
            </p:nvSpPr>
            <p:spPr bwMode="auto">
              <a:xfrm>
                <a:off x="4460" y="1662"/>
                <a:ext cx="8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63" name="Line 29"/>
            <p:cNvSpPr>
              <a:spLocks noChangeShapeType="1"/>
            </p:cNvSpPr>
            <p:nvPr/>
          </p:nvSpPr>
          <p:spPr bwMode="auto">
            <a:xfrm>
              <a:off x="4774" y="864"/>
              <a:ext cx="0" cy="16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4" name="Line 30"/>
            <p:cNvSpPr>
              <a:spLocks noChangeShapeType="1"/>
            </p:cNvSpPr>
            <p:nvPr/>
          </p:nvSpPr>
          <p:spPr bwMode="auto">
            <a:xfrm>
              <a:off x="4294" y="864"/>
              <a:ext cx="0" cy="16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5" name="Line 31"/>
            <p:cNvSpPr>
              <a:spLocks noChangeShapeType="1"/>
            </p:cNvSpPr>
            <p:nvPr/>
          </p:nvSpPr>
          <p:spPr bwMode="auto">
            <a:xfrm>
              <a:off x="3286" y="864"/>
              <a:ext cx="0" cy="16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6" name="Line 32"/>
            <p:cNvSpPr>
              <a:spLocks noChangeShapeType="1"/>
            </p:cNvSpPr>
            <p:nvPr/>
          </p:nvSpPr>
          <p:spPr bwMode="auto">
            <a:xfrm rot="19994">
              <a:off x="3324" y="2016"/>
              <a:ext cx="6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7" name="Line 33"/>
            <p:cNvSpPr>
              <a:spLocks noChangeShapeType="1"/>
            </p:cNvSpPr>
            <p:nvPr/>
          </p:nvSpPr>
          <p:spPr bwMode="auto">
            <a:xfrm rot="194302">
              <a:off x="4820" y="1711"/>
              <a:ext cx="9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8" name="Line 34"/>
            <p:cNvSpPr>
              <a:spLocks noChangeShapeType="1"/>
            </p:cNvSpPr>
            <p:nvPr/>
          </p:nvSpPr>
          <p:spPr bwMode="auto">
            <a:xfrm flipV="1">
              <a:off x="4198" y="1968"/>
              <a:ext cx="67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9" name="Line 35"/>
            <p:cNvSpPr>
              <a:spLocks noChangeShapeType="1"/>
            </p:cNvSpPr>
            <p:nvPr/>
          </p:nvSpPr>
          <p:spPr bwMode="auto">
            <a:xfrm rot="21435112" flipH="1">
              <a:off x="3382" y="2160"/>
              <a:ext cx="57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0" name="Line 36"/>
            <p:cNvSpPr>
              <a:spLocks noChangeShapeType="1"/>
            </p:cNvSpPr>
            <p:nvPr/>
          </p:nvSpPr>
          <p:spPr bwMode="auto">
            <a:xfrm>
              <a:off x="3766" y="864"/>
              <a:ext cx="0" cy="16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20" name="Text Box 37"/>
          <p:cNvSpPr txBox="1">
            <a:spLocks noChangeArrowheads="1"/>
          </p:cNvSpPr>
          <p:nvPr/>
        </p:nvSpPr>
        <p:spPr bwMode="auto">
          <a:xfrm>
            <a:off x="415925" y="838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一    安 培 力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221" name="Group 38"/>
          <p:cNvGrpSpPr>
            <a:grpSpLocks/>
          </p:cNvGrpSpPr>
          <p:nvPr/>
        </p:nvGrpSpPr>
        <p:grpSpPr bwMode="auto">
          <a:xfrm>
            <a:off x="339725" y="1498600"/>
            <a:ext cx="3332163" cy="1458913"/>
            <a:chOff x="336" y="1152"/>
            <a:chExt cx="2140" cy="844"/>
          </a:xfrm>
        </p:grpSpPr>
        <p:sp>
          <p:nvSpPr>
            <p:cNvPr id="9247" name="Text Box 39"/>
            <p:cNvSpPr txBox="1">
              <a:spLocks noChangeArrowheads="1"/>
            </p:cNvSpPr>
            <p:nvPr/>
          </p:nvSpPr>
          <p:spPr bwMode="auto">
            <a:xfrm>
              <a:off x="336" y="1152"/>
              <a:ext cx="214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电子所受洛伦兹力</a:t>
              </a:r>
            </a:p>
          </p:txBody>
        </p:sp>
        <p:graphicFrame>
          <p:nvGraphicFramePr>
            <p:cNvPr id="9248" name="Object 40"/>
            <p:cNvGraphicFramePr>
              <a:graphicFrameLocks noChangeAspect="1"/>
            </p:cNvGraphicFramePr>
            <p:nvPr/>
          </p:nvGraphicFramePr>
          <p:xfrm>
            <a:off x="883" y="1535"/>
            <a:ext cx="1499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9" imgW="888614" imgH="241195" progId="Equation.3">
                    <p:embed/>
                  </p:oleObj>
                </mc:Choice>
                <mc:Fallback>
                  <p:oleObj name="Equation" r:id="rId9" imgW="888614" imgH="241195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535"/>
                          <a:ext cx="1499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98347"/>
              </p:ext>
            </p:extLst>
          </p:nvPr>
        </p:nvGraphicFramePr>
        <p:xfrm>
          <a:off x="371476" y="3022550"/>
          <a:ext cx="36544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公式" r:id="rId11" imgW="1206500" imgH="457200" progId="Equation.3">
                  <p:embed/>
                </p:oleObj>
              </mc:Choice>
              <mc:Fallback>
                <p:oleObj name="公式" r:id="rId11" imgW="12065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6" y="3022550"/>
                        <a:ext cx="36544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53861"/>
              </p:ext>
            </p:extLst>
          </p:nvPr>
        </p:nvGraphicFramePr>
        <p:xfrm>
          <a:off x="4364052" y="3766225"/>
          <a:ext cx="20224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13" imgW="647700" imgH="228600" progId="Equation.3">
                  <p:embed/>
                </p:oleObj>
              </mc:Choice>
              <mc:Fallback>
                <p:oleObj name="Equation" r:id="rId13" imgW="6477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52" y="3766225"/>
                        <a:ext cx="2022475" cy="7159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45"/>
          <p:cNvSpPr txBox="1">
            <a:spLocks noChangeArrowheads="1"/>
          </p:cNvSpPr>
          <p:nvPr/>
        </p:nvSpPr>
        <p:spPr bwMode="auto">
          <a:xfrm>
            <a:off x="311239" y="4562584"/>
            <a:ext cx="8610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晶格（阳离子）不动，不受磁场力。电子整体朝某个方向运动，受力方向相同。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9225" name="Group 49"/>
          <p:cNvGrpSpPr>
            <a:grpSpLocks/>
          </p:cNvGrpSpPr>
          <p:nvPr/>
        </p:nvGrpSpPr>
        <p:grpSpPr bwMode="auto">
          <a:xfrm>
            <a:off x="6061075" y="612657"/>
            <a:ext cx="762000" cy="685800"/>
            <a:chOff x="4272" y="816"/>
            <a:chExt cx="480" cy="432"/>
          </a:xfrm>
        </p:grpSpPr>
        <p:graphicFrame>
          <p:nvGraphicFramePr>
            <p:cNvPr id="9242" name="Object 50"/>
            <p:cNvGraphicFramePr>
              <a:graphicFrameLocks noChangeAspect="1"/>
            </p:cNvGraphicFramePr>
            <p:nvPr/>
          </p:nvGraphicFramePr>
          <p:xfrm>
            <a:off x="4512" y="816"/>
            <a:ext cx="2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公式" r:id="rId15" imgW="190417" imgH="241195" progId="Equation.3">
                    <p:embed/>
                  </p:oleObj>
                </mc:Choice>
                <mc:Fallback>
                  <p:oleObj name="公式" r:id="rId15" imgW="190417" imgH="24119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816"/>
                          <a:ext cx="24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3" name="Group 51"/>
            <p:cNvGrpSpPr>
              <a:grpSpLocks/>
            </p:cNvGrpSpPr>
            <p:nvPr/>
          </p:nvGrpSpPr>
          <p:grpSpPr bwMode="auto">
            <a:xfrm>
              <a:off x="4272" y="960"/>
              <a:ext cx="192" cy="192"/>
              <a:chOff x="3792" y="576"/>
              <a:chExt cx="192" cy="192"/>
            </a:xfrm>
          </p:grpSpPr>
          <p:sp>
            <p:nvSpPr>
              <p:cNvPr id="9244" name="Oval 52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45" name="Line 53"/>
              <p:cNvSpPr>
                <a:spLocks noChangeShapeType="1"/>
              </p:cNvSpPr>
              <p:nvPr/>
            </p:nvSpPr>
            <p:spPr bwMode="auto">
              <a:xfrm flipH="1">
                <a:off x="3840" y="62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6" name="Line 54"/>
              <p:cNvSpPr>
                <a:spLocks noChangeShapeType="1"/>
              </p:cNvSpPr>
              <p:nvPr/>
            </p:nvSpPr>
            <p:spPr bwMode="auto">
              <a:xfrm>
                <a:off x="3840" y="62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226" name="Group 55"/>
          <p:cNvGrpSpPr>
            <a:grpSpLocks/>
          </p:cNvGrpSpPr>
          <p:nvPr/>
        </p:nvGrpSpPr>
        <p:grpSpPr bwMode="auto">
          <a:xfrm>
            <a:off x="5310188" y="993657"/>
            <a:ext cx="1023937" cy="838200"/>
            <a:chOff x="3319" y="960"/>
            <a:chExt cx="645" cy="528"/>
          </a:xfrm>
        </p:grpSpPr>
        <p:sp>
          <p:nvSpPr>
            <p:cNvPr id="9240" name="Freeform 56"/>
            <p:cNvSpPr>
              <a:spLocks/>
            </p:cNvSpPr>
            <p:nvPr/>
          </p:nvSpPr>
          <p:spPr bwMode="auto">
            <a:xfrm>
              <a:off x="3580" y="1386"/>
              <a:ext cx="384" cy="84"/>
            </a:xfrm>
            <a:custGeom>
              <a:avLst/>
              <a:gdLst>
                <a:gd name="T0" fmla="*/ 384 w 384"/>
                <a:gd name="T1" fmla="*/ 0 h 84"/>
                <a:gd name="T2" fmla="*/ 0 w 384"/>
                <a:gd name="T3" fmla="*/ 84 h 84"/>
                <a:gd name="T4" fmla="*/ 0 60000 65536"/>
                <a:gd name="T5" fmla="*/ 0 60000 65536"/>
                <a:gd name="T6" fmla="*/ 0 w 384"/>
                <a:gd name="T7" fmla="*/ 0 h 84"/>
                <a:gd name="T8" fmla="*/ 384 w 384"/>
                <a:gd name="T9" fmla="*/ 84 h 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84">
                  <a:moveTo>
                    <a:pt x="384" y="0"/>
                  </a:moveTo>
                  <a:lnTo>
                    <a:pt x="0" y="84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none" w="sm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1" name="Object 57"/>
            <p:cNvGraphicFramePr>
              <a:graphicFrameLocks noChangeAspect="1"/>
            </p:cNvGraphicFramePr>
            <p:nvPr/>
          </p:nvGraphicFramePr>
          <p:xfrm>
            <a:off x="3319" y="960"/>
            <a:ext cx="44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Equation" r:id="rId17" imgW="142973" imgH="190449" progId="Equation.3">
                    <p:embed/>
                  </p:oleObj>
                </mc:Choice>
                <mc:Fallback>
                  <p:oleObj name="Equation" r:id="rId17" imgW="142973" imgH="19044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960"/>
                          <a:ext cx="44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7" name="Group 58"/>
          <p:cNvGrpSpPr>
            <a:grpSpLocks/>
          </p:cNvGrpSpPr>
          <p:nvPr/>
        </p:nvGrpSpPr>
        <p:grpSpPr bwMode="auto">
          <a:xfrm>
            <a:off x="6019800" y="1679457"/>
            <a:ext cx="439738" cy="746125"/>
            <a:chOff x="3766" y="1392"/>
            <a:chExt cx="277" cy="470"/>
          </a:xfrm>
        </p:grpSpPr>
        <p:sp>
          <p:nvSpPr>
            <p:cNvPr id="9236" name="Freeform 59"/>
            <p:cNvSpPr>
              <a:spLocks/>
            </p:cNvSpPr>
            <p:nvPr/>
          </p:nvSpPr>
          <p:spPr bwMode="auto">
            <a:xfrm>
              <a:off x="4042" y="1448"/>
              <a:ext cx="1" cy="414"/>
            </a:xfrm>
            <a:custGeom>
              <a:avLst/>
              <a:gdLst>
                <a:gd name="T0" fmla="*/ 0 w 1"/>
                <a:gd name="T1" fmla="*/ 0 h 414"/>
                <a:gd name="T2" fmla="*/ 0 w 1"/>
                <a:gd name="T3" fmla="*/ 414 h 414"/>
                <a:gd name="T4" fmla="*/ 0 60000 65536"/>
                <a:gd name="T5" fmla="*/ 0 60000 65536"/>
                <a:gd name="T6" fmla="*/ 0 w 1"/>
                <a:gd name="T7" fmla="*/ 0 h 414"/>
                <a:gd name="T8" fmla="*/ 1 w 1"/>
                <a:gd name="T9" fmla="*/ 414 h 4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4">
                  <a:moveTo>
                    <a:pt x="0" y="0"/>
                  </a:moveTo>
                  <a:lnTo>
                    <a:pt x="0" y="41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237" name="Group 60"/>
            <p:cNvGrpSpPr>
              <a:grpSpLocks/>
            </p:cNvGrpSpPr>
            <p:nvPr/>
          </p:nvGrpSpPr>
          <p:grpSpPr bwMode="auto">
            <a:xfrm>
              <a:off x="3766" y="1392"/>
              <a:ext cx="276" cy="380"/>
              <a:chOff x="3766" y="1392"/>
              <a:chExt cx="276" cy="380"/>
            </a:xfrm>
          </p:grpSpPr>
          <p:sp>
            <p:nvSpPr>
              <p:cNvPr id="9238" name="Freeform 61"/>
              <p:cNvSpPr>
                <a:spLocks/>
              </p:cNvSpPr>
              <p:nvPr/>
            </p:nvSpPr>
            <p:spPr bwMode="auto">
              <a:xfrm>
                <a:off x="3897" y="1392"/>
                <a:ext cx="145" cy="188"/>
              </a:xfrm>
              <a:custGeom>
                <a:avLst/>
                <a:gdLst>
                  <a:gd name="T0" fmla="*/ 7 w 145"/>
                  <a:gd name="T1" fmla="*/ 20 h 188"/>
                  <a:gd name="T2" fmla="*/ 7 w 145"/>
                  <a:gd name="T3" fmla="*/ 20 h 188"/>
                  <a:gd name="T4" fmla="*/ 49 w 145"/>
                  <a:gd name="T5" fmla="*/ 140 h 188"/>
                  <a:gd name="T6" fmla="*/ 145 w 145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88"/>
                  <a:gd name="T14" fmla="*/ 145 w 145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88">
                    <a:moveTo>
                      <a:pt x="7" y="20"/>
                    </a:moveTo>
                    <a:cubicBezTo>
                      <a:pt x="7" y="20"/>
                      <a:pt x="0" y="0"/>
                      <a:pt x="7" y="20"/>
                    </a:cubicBezTo>
                    <a:cubicBezTo>
                      <a:pt x="14" y="40"/>
                      <a:pt x="26" y="112"/>
                      <a:pt x="49" y="140"/>
                    </a:cubicBezTo>
                    <a:cubicBezTo>
                      <a:pt x="72" y="168"/>
                      <a:pt x="125" y="178"/>
                      <a:pt x="145" y="188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239" name="Object 62"/>
              <p:cNvGraphicFramePr>
                <a:graphicFrameLocks noChangeAspect="1"/>
              </p:cNvGraphicFramePr>
              <p:nvPr/>
            </p:nvGraphicFramePr>
            <p:xfrm>
              <a:off x="3766" y="1482"/>
              <a:ext cx="205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2" name="Equation" r:id="rId19" imgW="126725" imgH="177415" progId="Equation.3">
                      <p:embed/>
                    </p:oleObj>
                  </mc:Choice>
                  <mc:Fallback>
                    <p:oleObj name="Equation" r:id="rId19" imgW="126725" imgH="177415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1482"/>
                            <a:ext cx="205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28" name="Group 64"/>
          <p:cNvGrpSpPr>
            <a:grpSpLocks/>
          </p:cNvGrpSpPr>
          <p:nvPr/>
        </p:nvGrpSpPr>
        <p:grpSpPr bwMode="auto">
          <a:xfrm>
            <a:off x="6448425" y="1433395"/>
            <a:ext cx="1136650" cy="855662"/>
            <a:chOff x="4036" y="1237"/>
            <a:chExt cx="716" cy="539"/>
          </a:xfrm>
        </p:grpSpPr>
        <p:grpSp>
          <p:nvGrpSpPr>
            <p:cNvPr id="9230" name="Group 65"/>
            <p:cNvGrpSpPr>
              <a:grpSpLocks/>
            </p:cNvGrpSpPr>
            <p:nvPr/>
          </p:nvGrpSpPr>
          <p:grpSpPr bwMode="auto">
            <a:xfrm>
              <a:off x="4108" y="1237"/>
              <a:ext cx="644" cy="368"/>
              <a:chOff x="4108" y="1237"/>
              <a:chExt cx="644" cy="368"/>
            </a:xfrm>
          </p:grpSpPr>
          <p:sp>
            <p:nvSpPr>
              <p:cNvPr id="9234" name="Freeform 66"/>
              <p:cNvSpPr>
                <a:spLocks/>
              </p:cNvSpPr>
              <p:nvPr/>
            </p:nvSpPr>
            <p:spPr bwMode="auto">
              <a:xfrm>
                <a:off x="4108" y="1290"/>
                <a:ext cx="318" cy="72"/>
              </a:xfrm>
              <a:custGeom>
                <a:avLst/>
                <a:gdLst>
                  <a:gd name="T0" fmla="*/ 0 w 318"/>
                  <a:gd name="T1" fmla="*/ 72 h 72"/>
                  <a:gd name="T2" fmla="*/ 318 w 318"/>
                  <a:gd name="T3" fmla="*/ 0 h 72"/>
                  <a:gd name="T4" fmla="*/ 0 60000 65536"/>
                  <a:gd name="T5" fmla="*/ 0 60000 65536"/>
                  <a:gd name="T6" fmla="*/ 0 w 318"/>
                  <a:gd name="T7" fmla="*/ 0 h 72"/>
                  <a:gd name="T8" fmla="*/ 318 w 318"/>
                  <a:gd name="T9" fmla="*/ 72 h 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8" h="72">
                    <a:moveTo>
                      <a:pt x="0" y="72"/>
                    </a:moveTo>
                    <a:lnTo>
                      <a:pt x="31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35" name="Object 67"/>
              <p:cNvGraphicFramePr>
                <a:graphicFrameLocks noChangeAspect="1"/>
              </p:cNvGraphicFramePr>
              <p:nvPr/>
            </p:nvGraphicFramePr>
            <p:xfrm>
              <a:off x="4294" y="1237"/>
              <a:ext cx="458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3" name="Equation" r:id="rId21" imgW="228571" imgH="181181" progId="Equation.3">
                      <p:embed/>
                    </p:oleObj>
                  </mc:Choice>
                  <mc:Fallback>
                    <p:oleObj name="Equation" r:id="rId21" imgW="228571" imgH="181181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" y="1237"/>
                            <a:ext cx="458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1" name="Group 68"/>
            <p:cNvGrpSpPr>
              <a:grpSpLocks/>
            </p:cNvGrpSpPr>
            <p:nvPr/>
          </p:nvGrpSpPr>
          <p:grpSpPr bwMode="auto">
            <a:xfrm>
              <a:off x="4036" y="1332"/>
              <a:ext cx="275" cy="444"/>
              <a:chOff x="4036" y="1332"/>
              <a:chExt cx="275" cy="444"/>
            </a:xfrm>
          </p:grpSpPr>
          <p:graphicFrame>
            <p:nvGraphicFramePr>
              <p:cNvPr id="9232" name="Object 69"/>
              <p:cNvGraphicFramePr>
                <a:graphicFrameLocks noChangeAspect="1"/>
              </p:cNvGraphicFramePr>
              <p:nvPr/>
            </p:nvGraphicFramePr>
            <p:xfrm>
              <a:off x="4102" y="1440"/>
              <a:ext cx="20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4" name="Equation" r:id="rId23" imgW="126835" imgH="202936" progId="Equation.3">
                      <p:embed/>
                    </p:oleObj>
                  </mc:Choice>
                  <mc:Fallback>
                    <p:oleObj name="Equation" r:id="rId23" imgW="126835" imgH="202936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2" y="1440"/>
                            <a:ext cx="20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3" name="Arc 70"/>
              <p:cNvSpPr>
                <a:spLocks/>
              </p:cNvSpPr>
              <p:nvPr/>
            </p:nvSpPr>
            <p:spPr bwMode="auto">
              <a:xfrm flipV="1">
                <a:off x="4036" y="1332"/>
                <a:ext cx="210" cy="252"/>
              </a:xfrm>
              <a:custGeom>
                <a:avLst/>
                <a:gdLst>
                  <a:gd name="T0" fmla="*/ 0 w 23669"/>
                  <a:gd name="T1" fmla="*/ 0 h 22684"/>
                  <a:gd name="T2" fmla="*/ 0 w 23669"/>
                  <a:gd name="T3" fmla="*/ 0 h 22684"/>
                  <a:gd name="T4" fmla="*/ 0 w 23669"/>
                  <a:gd name="T5" fmla="*/ 0 h 22684"/>
                  <a:gd name="T6" fmla="*/ 0 60000 65536"/>
                  <a:gd name="T7" fmla="*/ 0 60000 65536"/>
                  <a:gd name="T8" fmla="*/ 0 60000 65536"/>
                  <a:gd name="T9" fmla="*/ 0 w 23669"/>
                  <a:gd name="T10" fmla="*/ 0 h 22684"/>
                  <a:gd name="T11" fmla="*/ 23669 w 23669"/>
                  <a:gd name="T12" fmla="*/ 22684 h 226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669" h="22684" fill="none" extrusionOk="0">
                    <a:moveTo>
                      <a:pt x="0" y="99"/>
                    </a:moveTo>
                    <a:cubicBezTo>
                      <a:pt x="687" y="33"/>
                      <a:pt x="1378" y="-1"/>
                      <a:pt x="2069" y="0"/>
                    </a:cubicBezTo>
                    <a:cubicBezTo>
                      <a:pt x="13998" y="0"/>
                      <a:pt x="23669" y="9670"/>
                      <a:pt x="23669" y="21600"/>
                    </a:cubicBezTo>
                    <a:cubicBezTo>
                      <a:pt x="23669" y="21961"/>
                      <a:pt x="23659" y="22322"/>
                      <a:pt x="23641" y="22683"/>
                    </a:cubicBezTo>
                  </a:path>
                  <a:path w="23669" h="22684" stroke="0" extrusionOk="0">
                    <a:moveTo>
                      <a:pt x="0" y="99"/>
                    </a:moveTo>
                    <a:cubicBezTo>
                      <a:pt x="687" y="33"/>
                      <a:pt x="1378" y="-1"/>
                      <a:pt x="2069" y="0"/>
                    </a:cubicBezTo>
                    <a:cubicBezTo>
                      <a:pt x="13998" y="0"/>
                      <a:pt x="23669" y="9670"/>
                      <a:pt x="23669" y="21600"/>
                    </a:cubicBezTo>
                    <a:cubicBezTo>
                      <a:pt x="23669" y="21961"/>
                      <a:pt x="23659" y="22322"/>
                      <a:pt x="23641" y="22683"/>
                    </a:cubicBezTo>
                    <a:lnTo>
                      <a:pt x="2069" y="21600"/>
                    </a:lnTo>
                    <a:lnTo>
                      <a:pt x="0" y="99"/>
                    </a:lnTo>
                    <a:close/>
                  </a:path>
                </a:pathLst>
              </a:cu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2662" y="3783698"/>
            <a:ext cx="3698875" cy="715963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矩形 3"/>
          <p:cNvSpPr/>
          <p:nvPr/>
        </p:nvSpPr>
        <p:spPr>
          <a:xfrm>
            <a:off x="371475" y="5432186"/>
            <a:ext cx="85503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由于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自由电子与晶格之间的相互作用，使导线在宏观上看起来受到了磁场的作用力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8E9DB-25A6-48AD-8FA3-B4F95815546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800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762000"/>
            <a:ext cx="8686800" cy="5715000"/>
          </a:xfrm>
        </p:spPr>
        <p:txBody>
          <a:bodyPr/>
          <a:lstStyle/>
          <a:p>
            <a:pPr marL="0" lvl="2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一个电流元在磁场中受力为</a:t>
            </a:r>
            <a:endParaRPr lang="zh-CN" altLang="en-US" sz="2800" smtClean="0">
              <a:latin typeface="Dutch766 BT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一个任意的电流圈受到的合力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371600" y="1447800"/>
          <a:ext cx="2362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3" imgW="837836" imgH="203112" progId="Equation.3">
                  <p:embed/>
                </p:oleObj>
              </mc:Choice>
              <mc:Fallback>
                <p:oleObj name="公式" r:id="rId3" imgW="83783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362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85800" y="2514600"/>
          <a:ext cx="28956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5" imgW="850531" imgH="291973" progId="Equation.3">
                  <p:embed/>
                </p:oleObj>
              </mc:Choice>
              <mc:Fallback>
                <p:oleObj name="公式" r:id="rId5" imgW="850531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28956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066800" y="4572000"/>
          <a:ext cx="30464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7" imgW="1206500" imgH="292100" progId="Equation.3">
                  <p:embed/>
                </p:oleObj>
              </mc:Choice>
              <mc:Fallback>
                <p:oleObj name="公式" r:id="rId7" imgW="12065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30464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5943600" y="1773238"/>
            <a:ext cx="21336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 flipV="1">
            <a:off x="6934200" y="1066800"/>
            <a:ext cx="0" cy="1219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V="1">
            <a:off x="7315200" y="2667000"/>
            <a:ext cx="381000" cy="1524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Rectangle 14"/>
          <p:cNvSpPr>
            <a:spLocks noChangeArrowheads="1"/>
          </p:cNvSpPr>
          <p:nvPr/>
        </p:nvSpPr>
        <p:spPr bwMode="auto">
          <a:xfrm>
            <a:off x="7772400" y="26670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0033CC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6629400" y="210502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 flipV="1">
            <a:off x="5791200" y="2763838"/>
            <a:ext cx="457200" cy="609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V="1">
            <a:off x="7239000" y="1239838"/>
            <a:ext cx="838200" cy="1066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 flipV="1">
            <a:off x="6629400" y="1087438"/>
            <a:ext cx="914400" cy="1219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20"/>
          <p:cNvSpPr>
            <a:spLocks noChangeShapeType="1"/>
          </p:cNvSpPr>
          <p:nvPr/>
        </p:nvSpPr>
        <p:spPr bwMode="auto">
          <a:xfrm flipV="1">
            <a:off x="6248400" y="2840038"/>
            <a:ext cx="53340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Rectangle 23"/>
          <p:cNvSpPr>
            <a:spLocks noChangeArrowheads="1"/>
          </p:cNvSpPr>
          <p:nvPr/>
        </p:nvSpPr>
        <p:spPr bwMode="auto">
          <a:xfrm>
            <a:off x="7696200" y="838200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57" name="Line 24"/>
          <p:cNvSpPr>
            <a:spLocks noChangeShapeType="1"/>
          </p:cNvSpPr>
          <p:nvPr/>
        </p:nvSpPr>
        <p:spPr bwMode="auto">
          <a:xfrm flipV="1">
            <a:off x="6705600" y="1620838"/>
            <a:ext cx="1600200" cy="2057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68300" y="5681663"/>
            <a:ext cx="5135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6600"/>
                </a:solidFill>
                <a:latin typeface="Times New Roman" panose="02020603050405020304" pitchFamily="18" charset="0"/>
              </a:rPr>
              <a:t>因为全微分绕闭合路径的积分为零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276600"/>
            <a:ext cx="9067800" cy="12985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kern="0" dirty="0">
                <a:solidFill>
                  <a:srgbClr val="0033CC"/>
                </a:solidFill>
                <a:latin typeface="宋体" panose="02010600030101010101" pitchFamily="2" charset="-122"/>
                <a:ea typeface="宋体"/>
              </a:rPr>
              <a:t>若磁场是均匀的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，即</a:t>
            </a:r>
            <a:r>
              <a:rPr lang="en-US" altLang="zh-CN" sz="28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是一个</a:t>
            </a: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与积分路径无关的常矢量时，电流圈受到的</a:t>
            </a:r>
            <a:r>
              <a:rPr lang="zh-CN" altLang="en-US" sz="2800" kern="0" dirty="0">
                <a:solidFill>
                  <a:srgbClr val="0033CC"/>
                </a:solidFill>
                <a:latin typeface="Times New Roman" panose="02020603050405020304" pitchFamily="18" charset="0"/>
                <a:ea typeface="宋体"/>
              </a:rPr>
              <a:t>合力将为</a:t>
            </a:r>
            <a:endParaRPr lang="en-US" altLang="zh-CN" sz="2800" kern="0" dirty="0">
              <a:solidFill>
                <a:srgbClr val="0033CC"/>
              </a:solidFill>
              <a:latin typeface="Times New Roman" panose="02020603050405020304" pitchFamily="18" charset="0"/>
              <a:ea typeface="宋体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1066800" y="4567238"/>
          <a:ext cx="2470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9" imgW="977760" imgH="291960" progId="Equation.3">
                  <p:embed/>
                </p:oleObj>
              </mc:Choice>
              <mc:Fallback>
                <p:oleObj name="公式" r:id="rId9" imgW="977760" imgH="29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67238"/>
                        <a:ext cx="24701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D8123-178B-4E27-A70B-90834CA7E8C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800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234315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792B25"/>
                </a:solidFill>
                <a:latin typeface="宋体" panose="02010600030101010101" pitchFamily="2" charset="-122"/>
              </a:rPr>
              <a:t>磁场对载流线圈作用的力矩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53748-5065-438F-9FCA-106AFE0DD61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76200"/>
            <a:ext cx="8001000" cy="1676400"/>
          </a:xfrm>
          <a:noFill/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/>
              <a:t>电流圈受到</a:t>
            </a:r>
            <a:r>
              <a:rPr lang="zh-CN" altLang="en-US" sz="2800" smtClean="0">
                <a:solidFill>
                  <a:srgbClr val="0033CC"/>
                </a:solidFill>
              </a:rPr>
              <a:t>相对于通过</a:t>
            </a:r>
            <a:r>
              <a:rPr lang="en-US" altLang="zh-CN" sz="2800" i="1" smtClean="0">
                <a:solidFill>
                  <a:srgbClr val="0033CC"/>
                </a:solidFill>
              </a:rPr>
              <a:t>O</a:t>
            </a:r>
            <a:r>
              <a:rPr lang="zh-CN" altLang="en-US" sz="2800" smtClean="0">
                <a:solidFill>
                  <a:srgbClr val="0033CC"/>
                </a:solidFill>
              </a:rPr>
              <a:t>点的轴的力矩</a:t>
            </a:r>
            <a:r>
              <a:rPr lang="zh-CN" altLang="en-US" sz="2800" smtClean="0"/>
              <a:t>为</a:t>
            </a:r>
            <a:br>
              <a:rPr lang="zh-CN" altLang="en-US" sz="2800" smtClean="0"/>
            </a:br>
            <a:r>
              <a:rPr lang="zh-CN" altLang="en-US" sz="2800" smtClean="0"/>
              <a:t>                                                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(2.7-2)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如果磁场</a:t>
            </a:r>
            <a:r>
              <a:rPr lang="en-US" altLang="zh-CN" sz="2800" i="1" smtClean="0">
                <a:solidFill>
                  <a:srgbClr val="006600"/>
                </a:solidFill>
              </a:rPr>
              <a:t>B 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是均匀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的，并注意到</a:t>
            </a: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1752600" y="685800"/>
          <a:ext cx="4267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4" imgW="1866900" imgH="292100" progId="Equation.3">
                  <p:embed/>
                </p:oleObj>
              </mc:Choice>
              <mc:Fallback>
                <p:oleObj name="公式" r:id="rId4" imgW="18669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4267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47800" y="2057400"/>
            <a:ext cx="6342063" cy="1182688"/>
            <a:chOff x="1447800" y="2057400"/>
            <a:chExt cx="6342063" cy="1182688"/>
          </a:xfrm>
        </p:grpSpPr>
        <p:graphicFrame>
          <p:nvGraphicFramePr>
            <p:cNvPr id="12306" name="Object 5"/>
            <p:cNvGraphicFramePr>
              <a:graphicFrameLocks noChangeAspect="1"/>
            </p:cNvGraphicFramePr>
            <p:nvPr/>
          </p:nvGraphicFramePr>
          <p:xfrm>
            <a:off x="1447800" y="2743200"/>
            <a:ext cx="44196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公式" r:id="rId6" imgW="2019300" imgH="228600" progId="Equation.3">
                    <p:embed/>
                  </p:oleObj>
                </mc:Choice>
                <mc:Fallback>
                  <p:oleObj name="公式" r:id="rId6" imgW="20193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743200"/>
                          <a:ext cx="4419600" cy="49688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6"/>
            <p:cNvGraphicFramePr>
              <a:graphicFrameLocks noChangeAspect="1"/>
            </p:cNvGraphicFramePr>
            <p:nvPr/>
          </p:nvGraphicFramePr>
          <p:xfrm>
            <a:off x="1447800" y="2057400"/>
            <a:ext cx="41148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公式" r:id="rId8" imgW="1790700" imgH="228600" progId="Equation.3">
                    <p:embed/>
                  </p:oleObj>
                </mc:Choice>
                <mc:Fallback>
                  <p:oleObj name="公式" r:id="rId8" imgW="1790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057400"/>
                          <a:ext cx="4114800" cy="51911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11"/>
            <p:cNvGraphicFramePr>
              <a:graphicFrameLocks noChangeAspect="1"/>
            </p:cNvGraphicFramePr>
            <p:nvPr/>
          </p:nvGraphicFramePr>
          <p:xfrm>
            <a:off x="6629400" y="2362200"/>
            <a:ext cx="11604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Equation" r:id="rId10" imgW="507780" imgH="203112" progId="Equation.3">
                    <p:embed/>
                  </p:oleObj>
                </mc:Choice>
                <mc:Fallback>
                  <p:oleObj name="Equation" r:id="rId10" imgW="507780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2362200"/>
                          <a:ext cx="1160463" cy="4603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Object 7"/>
          <p:cNvGraphicFramePr>
            <a:graphicFrameLocks noChangeAspect="1"/>
          </p:cNvGraphicFramePr>
          <p:nvPr/>
        </p:nvGraphicFramePr>
        <p:xfrm>
          <a:off x="685800" y="3341688"/>
          <a:ext cx="8337550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12" imgW="3848100" imgH="1447800" progId="Equation.3">
                  <p:embed/>
                </p:oleObj>
              </mc:Choice>
              <mc:Fallback>
                <p:oleObj name="公式" r:id="rId12" imgW="3848100" imgH="144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41688"/>
                        <a:ext cx="8337550" cy="31353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5" name="Straight Arrow Connector 9"/>
          <p:cNvCxnSpPr>
            <a:cxnSpLocks noChangeShapeType="1"/>
          </p:cNvCxnSpPr>
          <p:nvPr/>
        </p:nvCxnSpPr>
        <p:spPr bwMode="auto">
          <a:xfrm>
            <a:off x="5105400" y="3733800"/>
            <a:ext cx="838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Straight Arrow Connector 11"/>
          <p:cNvCxnSpPr>
            <a:cxnSpLocks noChangeShapeType="1"/>
          </p:cNvCxnSpPr>
          <p:nvPr/>
        </p:nvCxnSpPr>
        <p:spPr bwMode="auto">
          <a:xfrm>
            <a:off x="6781800" y="43434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Straight Arrow Connector 13"/>
          <p:cNvCxnSpPr>
            <a:cxnSpLocks noChangeShapeType="1"/>
          </p:cNvCxnSpPr>
          <p:nvPr/>
        </p:nvCxnSpPr>
        <p:spPr bwMode="auto">
          <a:xfrm flipH="1">
            <a:off x="7391400" y="5562600"/>
            <a:ext cx="7620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Straight Arrow Connector 15"/>
          <p:cNvCxnSpPr>
            <a:cxnSpLocks noChangeShapeType="1"/>
          </p:cNvCxnSpPr>
          <p:nvPr/>
        </p:nvCxnSpPr>
        <p:spPr bwMode="auto">
          <a:xfrm>
            <a:off x="3429000" y="38100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Straight Arrow Connector 17"/>
          <p:cNvCxnSpPr>
            <a:cxnSpLocks noChangeShapeType="1"/>
          </p:cNvCxnSpPr>
          <p:nvPr/>
        </p:nvCxnSpPr>
        <p:spPr bwMode="auto">
          <a:xfrm>
            <a:off x="3429000" y="3810000"/>
            <a:ext cx="838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Straight Arrow Connector 19"/>
          <p:cNvCxnSpPr>
            <a:cxnSpLocks noChangeShapeType="1"/>
          </p:cNvCxnSpPr>
          <p:nvPr/>
        </p:nvCxnSpPr>
        <p:spPr bwMode="auto">
          <a:xfrm>
            <a:off x="5029200" y="4495800"/>
            <a:ext cx="12954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Straight Arrow Connector 21"/>
          <p:cNvCxnSpPr>
            <a:cxnSpLocks noChangeShapeType="1"/>
          </p:cNvCxnSpPr>
          <p:nvPr/>
        </p:nvCxnSpPr>
        <p:spPr bwMode="auto">
          <a:xfrm>
            <a:off x="3429000" y="44196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Straight Arrow Connector 23"/>
          <p:cNvCxnSpPr>
            <a:cxnSpLocks noChangeShapeType="1"/>
          </p:cNvCxnSpPr>
          <p:nvPr/>
        </p:nvCxnSpPr>
        <p:spPr bwMode="auto">
          <a:xfrm>
            <a:off x="3429000" y="4419600"/>
            <a:ext cx="1219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Straight Arrow Connector 25"/>
          <p:cNvCxnSpPr>
            <a:cxnSpLocks noChangeShapeType="1"/>
          </p:cNvCxnSpPr>
          <p:nvPr/>
        </p:nvCxnSpPr>
        <p:spPr bwMode="auto">
          <a:xfrm>
            <a:off x="3429000" y="53340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Straight Arrow Connector 27"/>
          <p:cNvCxnSpPr>
            <a:cxnSpLocks noChangeShapeType="1"/>
          </p:cNvCxnSpPr>
          <p:nvPr/>
        </p:nvCxnSpPr>
        <p:spPr bwMode="auto">
          <a:xfrm>
            <a:off x="5029200" y="5410200"/>
            <a:ext cx="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Straight Arrow Connector 29"/>
          <p:cNvCxnSpPr>
            <a:cxnSpLocks noChangeShapeType="1"/>
          </p:cNvCxnSpPr>
          <p:nvPr/>
        </p:nvCxnSpPr>
        <p:spPr bwMode="auto">
          <a:xfrm flipH="1">
            <a:off x="5257800" y="5562600"/>
            <a:ext cx="1066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49138-39B5-4FC0-93ED-3C2C3014917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800" b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2133600"/>
            <a:ext cx="8610600" cy="1371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右方第二和第三项</a:t>
            </a:r>
            <a:r>
              <a:rPr lang="zh-CN" altLang="en-US" sz="2800" smtClean="0">
                <a:latin typeface="宋体" panose="02010600030101010101" pitchFamily="2" charset="-122"/>
              </a:rPr>
              <a:t>都涉及到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全微分绕闭合路径的积分，故这两项均为零，</a:t>
            </a:r>
            <a:r>
              <a:rPr lang="zh-CN" altLang="en-US" sz="2800" smtClean="0">
                <a:latin typeface="宋体" panose="02010600030101010101" pitchFamily="2" charset="-122"/>
              </a:rPr>
              <a:t>于是我们得到</a:t>
            </a:r>
          </a:p>
        </p:txBody>
      </p:sp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228600" y="990600"/>
          <a:ext cx="86106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3149600" imgH="393700" progId="Equation.3">
                  <p:embed/>
                </p:oleObj>
              </mc:Choice>
              <mc:Fallback>
                <p:oleObj name="Equation" r:id="rId3" imgW="3149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610600" cy="10747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1981200" y="3505200"/>
          <a:ext cx="48006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5" imgW="1714500" imgH="393700" progId="Equation.3">
                  <p:embed/>
                </p:oleObj>
              </mc:Choice>
              <mc:Fallback>
                <p:oleObj name="公式" r:id="rId5" imgW="1714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4800600" cy="10588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18294</TotalTime>
  <Words>599</Words>
  <Application>Microsoft Office PowerPoint</Application>
  <PresentationFormat>全屏显示(4:3)</PresentationFormat>
  <Paragraphs>93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Times New Roman</vt:lpstr>
      <vt:lpstr>黑体</vt:lpstr>
      <vt:lpstr>Dutch766 BT</vt:lpstr>
      <vt:lpstr>Symbol</vt:lpstr>
      <vt:lpstr>中大模板</vt:lpstr>
      <vt:lpstr>公式</vt:lpstr>
      <vt:lpstr>Equation</vt:lpstr>
      <vt:lpstr>Microsoft 公式 3.0</vt:lpstr>
      <vt:lpstr>Microsoft Equation 3.0</vt:lpstr>
      <vt:lpstr>《电磁学》 载流导线在磁场中所受的力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磁场对载流线圈作用的力矩</vt:lpstr>
      <vt:lpstr>电流圈受到相对于通过O点的轴的力矩为                                                                         (2.7-2) 如果磁场B 是均匀的，并注意到</vt:lpstr>
      <vt:lpstr>PowerPoint 演示文稿</vt:lpstr>
      <vt:lpstr>PowerPoint 演示文稿</vt:lpstr>
      <vt:lpstr>Recall：外电场对电偶极子的作用</vt:lpstr>
      <vt:lpstr>PowerPoint 演示文稿</vt:lpstr>
      <vt:lpstr>PowerPoint 演示文稿</vt:lpstr>
      <vt:lpstr>习题 P164  ： 32,  35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1345</cp:revision>
  <cp:lastPrinted>1601-01-01T00:00:00Z</cp:lastPrinted>
  <dcterms:created xsi:type="dcterms:W3CDTF">1601-01-01T00:00:00Z</dcterms:created>
  <dcterms:modified xsi:type="dcterms:W3CDTF">2019-05-16T00:35:25Z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