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4"/>
  </p:notesMasterIdLst>
  <p:sldIdLst>
    <p:sldId id="313" r:id="rId2"/>
    <p:sldId id="358" r:id="rId3"/>
    <p:sldId id="359" r:id="rId4"/>
    <p:sldId id="372" r:id="rId5"/>
    <p:sldId id="360" r:id="rId6"/>
    <p:sldId id="373" r:id="rId7"/>
    <p:sldId id="361" r:id="rId8"/>
    <p:sldId id="371" r:id="rId9"/>
    <p:sldId id="375" r:id="rId10"/>
    <p:sldId id="376" r:id="rId11"/>
    <p:sldId id="377" r:id="rId12"/>
    <p:sldId id="381" r:id="rId13"/>
    <p:sldId id="374" r:id="rId14"/>
    <p:sldId id="382" r:id="rId15"/>
    <p:sldId id="362" r:id="rId16"/>
    <p:sldId id="363" r:id="rId17"/>
    <p:sldId id="364" r:id="rId18"/>
    <p:sldId id="365" r:id="rId19"/>
    <p:sldId id="383" r:id="rId20"/>
    <p:sldId id="367" r:id="rId21"/>
    <p:sldId id="368" r:id="rId22"/>
    <p:sldId id="369" r:id="rId23"/>
    <p:sldId id="370" r:id="rId24"/>
    <p:sldId id="317" r:id="rId25"/>
    <p:sldId id="384" r:id="rId26"/>
    <p:sldId id="385" r:id="rId27"/>
    <p:sldId id="318" r:id="rId28"/>
    <p:sldId id="319" r:id="rId29"/>
    <p:sldId id="320" r:id="rId30"/>
    <p:sldId id="352" r:id="rId31"/>
    <p:sldId id="350" r:id="rId32"/>
    <p:sldId id="321" r:id="rId33"/>
    <p:sldId id="322" r:id="rId34"/>
    <p:sldId id="323" r:id="rId35"/>
    <p:sldId id="325" r:id="rId36"/>
    <p:sldId id="349" r:id="rId37"/>
    <p:sldId id="386" r:id="rId38"/>
    <p:sldId id="332" r:id="rId39"/>
    <p:sldId id="334" r:id="rId40"/>
    <p:sldId id="333" r:id="rId41"/>
    <p:sldId id="351" r:id="rId42"/>
    <p:sldId id="335" r:id="rId43"/>
    <p:sldId id="397" r:id="rId44"/>
    <p:sldId id="398" r:id="rId45"/>
    <p:sldId id="399" r:id="rId46"/>
    <p:sldId id="389" r:id="rId47"/>
    <p:sldId id="391" r:id="rId48"/>
    <p:sldId id="392" r:id="rId49"/>
    <p:sldId id="393" r:id="rId50"/>
    <p:sldId id="394" r:id="rId51"/>
    <p:sldId id="395" r:id="rId52"/>
    <p:sldId id="396" r:id="rId53"/>
    <p:sldId id="400" r:id="rId54"/>
    <p:sldId id="401" r:id="rId55"/>
    <p:sldId id="402" r:id="rId56"/>
    <p:sldId id="403" r:id="rId57"/>
    <p:sldId id="390" r:id="rId58"/>
    <p:sldId id="387" r:id="rId59"/>
    <p:sldId id="388" r:id="rId60"/>
    <p:sldId id="340" r:id="rId61"/>
    <p:sldId id="336" r:id="rId62"/>
    <p:sldId id="337" r:id="rId63"/>
    <p:sldId id="338" r:id="rId64"/>
    <p:sldId id="339" r:id="rId65"/>
    <p:sldId id="341" r:id="rId66"/>
    <p:sldId id="344" r:id="rId67"/>
    <p:sldId id="343" r:id="rId68"/>
    <p:sldId id="342" r:id="rId69"/>
    <p:sldId id="348" r:id="rId70"/>
    <p:sldId id="345" r:id="rId71"/>
    <p:sldId id="346" r:id="rId72"/>
    <p:sldId id="347" r:id="rId7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00FF"/>
    <a:srgbClr val="0033CC"/>
    <a:srgbClr val="F1F1F1"/>
    <a:srgbClr val="006600"/>
    <a:srgbClr val="792B25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34" autoAdjust="0"/>
    <p:restoredTop sz="87542" autoAdjust="0"/>
  </p:normalViewPr>
  <p:slideViewPr>
    <p:cSldViewPr>
      <p:cViewPr varScale="1">
        <p:scale>
          <a:sx n="89" d="100"/>
          <a:sy n="89" d="100"/>
        </p:scale>
        <p:origin x="1157" y="7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png"/><Relationship Id="rId5" Type="http://schemas.openxmlformats.org/officeDocument/2006/relationships/image" Target="../media/image21.wmf"/><Relationship Id="rId4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33.wmf"/><Relationship Id="rId7" Type="http://schemas.openxmlformats.org/officeDocument/2006/relationships/image" Target="../media/image37.e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7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65.wmf"/><Relationship Id="rId7" Type="http://schemas.openxmlformats.org/officeDocument/2006/relationships/image" Target="../media/image61.wmf"/><Relationship Id="rId12" Type="http://schemas.openxmlformats.org/officeDocument/2006/relationships/image" Target="../media/image67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6.wmf"/><Relationship Id="rId11" Type="http://schemas.openxmlformats.org/officeDocument/2006/relationships/image" Target="../media/image60.wmf"/><Relationship Id="rId5" Type="http://schemas.openxmlformats.org/officeDocument/2006/relationships/image" Target="../media/image58.wmf"/><Relationship Id="rId10" Type="http://schemas.openxmlformats.org/officeDocument/2006/relationships/image" Target="../media/image59.wmf"/><Relationship Id="rId4" Type="http://schemas.openxmlformats.org/officeDocument/2006/relationships/image" Target="../media/image57.wmf"/><Relationship Id="rId9" Type="http://schemas.openxmlformats.org/officeDocument/2006/relationships/image" Target="../media/image5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png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5.wmf"/><Relationship Id="rId1" Type="http://schemas.openxmlformats.org/officeDocument/2006/relationships/image" Target="../media/image77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11" Type="http://schemas.openxmlformats.org/officeDocument/2006/relationships/image" Target="../media/image90.wmf"/><Relationship Id="rId5" Type="http://schemas.openxmlformats.org/officeDocument/2006/relationships/image" Target="../media/image84.wmf"/><Relationship Id="rId10" Type="http://schemas.openxmlformats.org/officeDocument/2006/relationships/image" Target="../media/image89.wmf"/><Relationship Id="rId4" Type="http://schemas.openxmlformats.org/officeDocument/2006/relationships/image" Target="../media/image83.wmf"/><Relationship Id="rId9" Type="http://schemas.openxmlformats.org/officeDocument/2006/relationships/image" Target="../media/image88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image" Target="../media/image87.wmf"/><Relationship Id="rId7" Type="http://schemas.openxmlformats.org/officeDocument/2006/relationships/image" Target="../media/image81.wmf"/><Relationship Id="rId2" Type="http://schemas.openxmlformats.org/officeDocument/2006/relationships/image" Target="../media/image86.wmf"/><Relationship Id="rId1" Type="http://schemas.openxmlformats.org/officeDocument/2006/relationships/image" Target="../media/image91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10" Type="http://schemas.openxmlformats.org/officeDocument/2006/relationships/image" Target="../media/image97.wmf"/><Relationship Id="rId4" Type="http://schemas.openxmlformats.org/officeDocument/2006/relationships/image" Target="../media/image92.wmf"/><Relationship Id="rId9" Type="http://schemas.openxmlformats.org/officeDocument/2006/relationships/image" Target="../media/image9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4" Type="http://schemas.openxmlformats.org/officeDocument/2006/relationships/image" Target="../media/image98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13" Type="http://schemas.openxmlformats.org/officeDocument/2006/relationships/image" Target="../media/image110.wmf"/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12" Type="http://schemas.openxmlformats.org/officeDocument/2006/relationships/image" Target="../media/image109.wmf"/><Relationship Id="rId2" Type="http://schemas.openxmlformats.org/officeDocument/2006/relationships/image" Target="../media/image46.wmf"/><Relationship Id="rId1" Type="http://schemas.openxmlformats.org/officeDocument/2006/relationships/image" Target="../media/image99.wmf"/><Relationship Id="rId6" Type="http://schemas.openxmlformats.org/officeDocument/2006/relationships/image" Target="../media/image103.wmf"/><Relationship Id="rId11" Type="http://schemas.openxmlformats.org/officeDocument/2006/relationships/image" Target="../media/image108.emf"/><Relationship Id="rId5" Type="http://schemas.openxmlformats.org/officeDocument/2006/relationships/image" Target="../media/image102.wmf"/><Relationship Id="rId15" Type="http://schemas.openxmlformats.org/officeDocument/2006/relationships/image" Target="../media/image112.wmf"/><Relationship Id="rId10" Type="http://schemas.openxmlformats.org/officeDocument/2006/relationships/image" Target="../media/image107.emf"/><Relationship Id="rId4" Type="http://schemas.openxmlformats.org/officeDocument/2006/relationships/image" Target="../media/image101.wmf"/><Relationship Id="rId9" Type="http://schemas.openxmlformats.org/officeDocument/2006/relationships/image" Target="../media/image106.emf"/><Relationship Id="rId14" Type="http://schemas.openxmlformats.org/officeDocument/2006/relationships/image" Target="../media/image111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3" Type="http://schemas.openxmlformats.org/officeDocument/2006/relationships/image" Target="../media/image99.wmf"/><Relationship Id="rId7" Type="http://schemas.openxmlformats.org/officeDocument/2006/relationships/image" Target="../media/image118.emf"/><Relationship Id="rId12" Type="http://schemas.openxmlformats.org/officeDocument/2006/relationships/image" Target="../media/image112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7.emf"/><Relationship Id="rId11" Type="http://schemas.openxmlformats.org/officeDocument/2006/relationships/image" Target="../media/image111.wmf"/><Relationship Id="rId5" Type="http://schemas.openxmlformats.org/officeDocument/2006/relationships/image" Target="../media/image116.emf"/><Relationship Id="rId10" Type="http://schemas.openxmlformats.org/officeDocument/2006/relationships/image" Target="../media/image110.wmf"/><Relationship Id="rId4" Type="http://schemas.openxmlformats.org/officeDocument/2006/relationships/image" Target="../media/image46.wmf"/><Relationship Id="rId9" Type="http://schemas.openxmlformats.org/officeDocument/2006/relationships/image" Target="../media/image10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image" Target="../media/image12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png"/><Relationship Id="rId4" Type="http://schemas.openxmlformats.org/officeDocument/2006/relationships/image" Target="../media/image127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24.png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1.wmf"/><Relationship Id="rId1" Type="http://schemas.openxmlformats.org/officeDocument/2006/relationships/image" Target="../media/image24.wmf"/><Relationship Id="rId4" Type="http://schemas.openxmlformats.org/officeDocument/2006/relationships/image" Target="../media/image22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1.wmf"/><Relationship Id="rId1" Type="http://schemas.openxmlformats.org/officeDocument/2006/relationships/image" Target="../media/image24.wmf"/><Relationship Id="rId4" Type="http://schemas.openxmlformats.org/officeDocument/2006/relationships/image" Target="../media/image22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png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png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5.wmf"/><Relationship Id="rId1" Type="http://schemas.openxmlformats.org/officeDocument/2006/relationships/image" Target="../media/image77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3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4.png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5" Type="http://schemas.openxmlformats.org/officeDocument/2006/relationships/image" Target="../media/image139.wmf"/><Relationship Id="rId4" Type="http://schemas.openxmlformats.org/officeDocument/2006/relationships/image" Target="../media/image138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image" Target="../media/image142.wmf"/><Relationship Id="rId7" Type="http://schemas.openxmlformats.org/officeDocument/2006/relationships/image" Target="../media/image145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6" Type="http://schemas.openxmlformats.org/officeDocument/2006/relationships/image" Target="../media/image144.wmf"/><Relationship Id="rId5" Type="http://schemas.openxmlformats.org/officeDocument/2006/relationships/image" Target="../media/image86.wmf"/><Relationship Id="rId4" Type="http://schemas.openxmlformats.org/officeDocument/2006/relationships/image" Target="../media/image143.wmf"/><Relationship Id="rId9" Type="http://schemas.openxmlformats.org/officeDocument/2006/relationships/image" Target="../media/image139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3" Type="http://schemas.openxmlformats.org/officeDocument/2006/relationships/image" Target="../media/image149.wmf"/><Relationship Id="rId7" Type="http://schemas.openxmlformats.org/officeDocument/2006/relationships/image" Target="../media/image153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11" Type="http://schemas.openxmlformats.org/officeDocument/2006/relationships/image" Target="../media/image157.wmf"/><Relationship Id="rId5" Type="http://schemas.openxmlformats.org/officeDocument/2006/relationships/image" Target="../media/image151.wmf"/><Relationship Id="rId10" Type="http://schemas.openxmlformats.org/officeDocument/2006/relationships/image" Target="../media/image156.wmf"/><Relationship Id="rId4" Type="http://schemas.openxmlformats.org/officeDocument/2006/relationships/image" Target="../media/image150.wmf"/><Relationship Id="rId9" Type="http://schemas.openxmlformats.org/officeDocument/2006/relationships/image" Target="../media/image15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image" Target="../media/image171.emf"/><Relationship Id="rId3" Type="http://schemas.openxmlformats.org/officeDocument/2006/relationships/image" Target="../media/image161.wmf"/><Relationship Id="rId7" Type="http://schemas.openxmlformats.org/officeDocument/2006/relationships/image" Target="../media/image165.wmf"/><Relationship Id="rId12" Type="http://schemas.openxmlformats.org/officeDocument/2006/relationships/image" Target="../media/image170.wmf"/><Relationship Id="rId2" Type="http://schemas.openxmlformats.org/officeDocument/2006/relationships/image" Target="../media/image160.emf"/><Relationship Id="rId1" Type="http://schemas.openxmlformats.org/officeDocument/2006/relationships/image" Target="../media/image159.emf"/><Relationship Id="rId6" Type="http://schemas.openxmlformats.org/officeDocument/2006/relationships/image" Target="../media/image164.wmf"/><Relationship Id="rId11" Type="http://schemas.openxmlformats.org/officeDocument/2006/relationships/image" Target="../media/image169.wmf"/><Relationship Id="rId5" Type="http://schemas.openxmlformats.org/officeDocument/2006/relationships/image" Target="../media/image163.wmf"/><Relationship Id="rId10" Type="http://schemas.openxmlformats.org/officeDocument/2006/relationships/image" Target="../media/image168.wmf"/><Relationship Id="rId4" Type="http://schemas.openxmlformats.org/officeDocument/2006/relationships/image" Target="../media/image162.emf"/><Relationship Id="rId9" Type="http://schemas.openxmlformats.org/officeDocument/2006/relationships/image" Target="../media/image167.wmf"/><Relationship Id="rId14" Type="http://schemas.openxmlformats.org/officeDocument/2006/relationships/image" Target="../media/image172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13" Type="http://schemas.openxmlformats.org/officeDocument/2006/relationships/image" Target="../media/image187.wmf"/><Relationship Id="rId3" Type="http://schemas.openxmlformats.org/officeDocument/2006/relationships/image" Target="../media/image178.wmf"/><Relationship Id="rId7" Type="http://schemas.openxmlformats.org/officeDocument/2006/relationships/image" Target="../media/image182.wmf"/><Relationship Id="rId12" Type="http://schemas.openxmlformats.org/officeDocument/2006/relationships/image" Target="../media/image186.wmf"/><Relationship Id="rId2" Type="http://schemas.openxmlformats.org/officeDocument/2006/relationships/image" Target="../media/image177.emf"/><Relationship Id="rId1" Type="http://schemas.openxmlformats.org/officeDocument/2006/relationships/image" Target="../media/image176.emf"/><Relationship Id="rId6" Type="http://schemas.openxmlformats.org/officeDocument/2006/relationships/image" Target="../media/image181.wmf"/><Relationship Id="rId11" Type="http://schemas.openxmlformats.org/officeDocument/2006/relationships/image" Target="../media/image185.emf"/><Relationship Id="rId5" Type="http://schemas.openxmlformats.org/officeDocument/2006/relationships/image" Target="../media/image180.wmf"/><Relationship Id="rId10" Type="http://schemas.openxmlformats.org/officeDocument/2006/relationships/image" Target="../media/image184.emf"/><Relationship Id="rId4" Type="http://schemas.openxmlformats.org/officeDocument/2006/relationships/image" Target="../media/image179.emf"/><Relationship Id="rId9" Type="http://schemas.openxmlformats.org/officeDocument/2006/relationships/image" Target="../media/image183.emf"/><Relationship Id="rId14" Type="http://schemas.openxmlformats.org/officeDocument/2006/relationships/image" Target="../media/image188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wmf"/><Relationship Id="rId1" Type="http://schemas.openxmlformats.org/officeDocument/2006/relationships/image" Target="../media/image190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5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Relationship Id="rId5" Type="http://schemas.openxmlformats.org/officeDocument/2006/relationships/image" Target="../media/image200.wmf"/><Relationship Id="rId4" Type="http://schemas.openxmlformats.org/officeDocument/2006/relationships/image" Target="../media/image199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wmf"/><Relationship Id="rId2" Type="http://schemas.openxmlformats.org/officeDocument/2006/relationships/image" Target="../media/image202.wmf"/><Relationship Id="rId1" Type="http://schemas.openxmlformats.org/officeDocument/2006/relationships/image" Target="../media/image201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Relationship Id="rId6" Type="http://schemas.openxmlformats.org/officeDocument/2006/relationships/image" Target="../media/image209.wmf"/><Relationship Id="rId5" Type="http://schemas.openxmlformats.org/officeDocument/2006/relationships/image" Target="../media/image208.wmf"/><Relationship Id="rId4" Type="http://schemas.openxmlformats.org/officeDocument/2006/relationships/image" Target="../media/image20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1.wmf"/><Relationship Id="rId1" Type="http://schemas.openxmlformats.org/officeDocument/2006/relationships/image" Target="../media/image24.wmf"/><Relationship Id="rId4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58598F85-6FC2-47D1-BF75-B19ABB80C6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1EA2D8-DAFA-43C8-A8BD-F29C7B2719C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8685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根据毕奥萨伐定律，</a:t>
            </a:r>
            <a:r>
              <a:rPr lang="en-US" altLang="zh-CN" smtClean="0">
                <a:latin typeface="Arial" panose="020B0604020202020204" pitchFamily="34" charset="0"/>
              </a:rPr>
              <a:t>psi12</a:t>
            </a:r>
            <a:r>
              <a:rPr lang="zh-CN" altLang="en-US" smtClean="0">
                <a:latin typeface="Arial" panose="020B0604020202020204" pitchFamily="34" charset="0"/>
              </a:rPr>
              <a:t>与线圈</a:t>
            </a:r>
            <a:r>
              <a:rPr lang="en-US" altLang="zh-CN" smtClean="0">
                <a:latin typeface="Arial" panose="020B0604020202020204" pitchFamily="34" charset="0"/>
              </a:rPr>
              <a:t>1</a:t>
            </a:r>
            <a:r>
              <a:rPr lang="zh-CN" altLang="en-US" smtClean="0">
                <a:latin typeface="Arial" panose="020B0604020202020204" pitchFamily="34" charset="0"/>
              </a:rPr>
              <a:t>中的电流成正比。</a:t>
            </a: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4861D99-9471-4A29-8218-B271618D4EDE}" type="slidenum">
              <a:rPr lang="en-US" altLang="zh-CN" b="0" smtClean="0"/>
              <a:pPr/>
              <a:t>15</a:t>
            </a:fld>
            <a:endParaRPr lang="en-US" altLang="zh-CN" b="0" smtClean="0"/>
          </a:p>
        </p:txBody>
      </p:sp>
    </p:spTree>
    <p:extLst>
      <p:ext uri="{BB962C8B-B14F-4D97-AF65-F5344CB8AC3E}">
        <p14:creationId xmlns:p14="http://schemas.microsoft.com/office/powerpoint/2010/main" val="911158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感应电磁勘探法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98F85-6FC2-47D1-BF75-B19ABB80C61D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6543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40000"/>
              </a:lnSpc>
            </a:pPr>
            <a:r>
              <a:rPr lang="zh-CN" altLang="en-US" sz="1200" b="1" dirty="0" smtClean="0"/>
              <a:t>设</a:t>
            </a:r>
            <a:r>
              <a:rPr lang="zh-CN" altLang="en-US" sz="1200" b="1" i="1" dirty="0" smtClean="0">
                <a:solidFill>
                  <a:srgbClr val="00FF00"/>
                </a:solidFill>
              </a:rPr>
              <a:t> </a:t>
            </a:r>
            <a:r>
              <a:rPr lang="en-US" altLang="zh-CN" sz="1200" b="1" i="1" dirty="0" smtClean="0">
                <a:solidFill>
                  <a:srgbClr val="00FF00"/>
                </a:solidFill>
              </a:rPr>
              <a:t>N</a:t>
            </a:r>
            <a:r>
              <a:rPr lang="en-US" altLang="zh-CN" sz="1200" b="1" baseline="-30000" dirty="0" smtClean="0">
                <a:solidFill>
                  <a:srgbClr val="00FF00"/>
                </a:solidFill>
              </a:rPr>
              <a:t>1</a:t>
            </a:r>
            <a:r>
              <a:rPr lang="zh-CN" altLang="en-US" sz="1200" b="1" dirty="0" smtClean="0">
                <a:solidFill>
                  <a:srgbClr val="00FF00"/>
                </a:solidFill>
              </a:rPr>
              <a:t>匝线圈的电流为</a:t>
            </a:r>
            <a:r>
              <a:rPr lang="en-US" altLang="zh-CN" sz="1200" b="1" i="1" dirty="0" smtClean="0">
                <a:solidFill>
                  <a:srgbClr val="00FF00"/>
                </a:solidFill>
              </a:rPr>
              <a:t>I</a:t>
            </a:r>
            <a:r>
              <a:rPr lang="en-US" altLang="zh-CN" sz="1200" b="1" baseline="-30000" dirty="0" smtClean="0">
                <a:solidFill>
                  <a:srgbClr val="00FF00"/>
                </a:solidFill>
              </a:rPr>
              <a:t>1</a:t>
            </a:r>
            <a:r>
              <a:rPr lang="zh-CN" altLang="en-US" sz="1200" b="1" dirty="0" smtClean="0">
                <a:solidFill>
                  <a:srgbClr val="00FF00"/>
                </a:solidFill>
              </a:rPr>
              <a:t>，在自身每一匝中产生的自感磁通量为</a:t>
            </a:r>
            <a:r>
              <a:rPr lang="en-US" altLang="zh-CN" sz="1200" b="1" dirty="0" smtClean="0">
                <a:solidFill>
                  <a:srgbClr val="00FF00"/>
                </a:solidFill>
                <a:latin typeface="Symbol" panose="05050102010706020507" pitchFamily="18" charset="2"/>
              </a:rPr>
              <a:t>F</a:t>
            </a:r>
            <a:r>
              <a:rPr lang="en-US" altLang="zh-CN" sz="1200" b="1" baseline="-30000" dirty="0" smtClean="0">
                <a:solidFill>
                  <a:srgbClr val="00FF00"/>
                </a:solidFill>
                <a:latin typeface="Symbol" panose="05050102010706020507" pitchFamily="18" charset="2"/>
              </a:rPr>
              <a:t>1</a:t>
            </a:r>
            <a:r>
              <a:rPr lang="zh-CN" altLang="en-US" sz="1200" b="1" dirty="0" smtClean="0">
                <a:solidFill>
                  <a:srgbClr val="00FF00"/>
                </a:solidFill>
              </a:rPr>
              <a:t>，它在</a:t>
            </a:r>
            <a:r>
              <a:rPr lang="en-US" altLang="zh-CN" sz="1200" b="1" i="1" dirty="0" smtClean="0">
                <a:solidFill>
                  <a:srgbClr val="00FF00"/>
                </a:solidFill>
              </a:rPr>
              <a:t>N</a:t>
            </a:r>
            <a:r>
              <a:rPr lang="en-US" altLang="zh-CN" sz="1200" b="1" baseline="-30000" dirty="0" smtClean="0">
                <a:solidFill>
                  <a:srgbClr val="00FF00"/>
                </a:solidFill>
              </a:rPr>
              <a:t>2</a:t>
            </a:r>
            <a:r>
              <a:rPr lang="zh-CN" altLang="en-US" sz="1200" b="1" dirty="0" smtClean="0">
                <a:solidFill>
                  <a:srgbClr val="00FF00"/>
                </a:solidFill>
              </a:rPr>
              <a:t>匝的线圈中产生的互感磁通量为</a:t>
            </a:r>
            <a:r>
              <a:rPr lang="en-US" altLang="zh-CN" sz="1200" b="1" i="1" dirty="0" smtClean="0">
                <a:solidFill>
                  <a:srgbClr val="00FF00"/>
                </a:solidFill>
              </a:rPr>
              <a:t>N</a:t>
            </a:r>
            <a:r>
              <a:rPr lang="en-US" altLang="zh-CN" sz="1200" b="1" baseline="-30000" dirty="0" smtClean="0">
                <a:solidFill>
                  <a:srgbClr val="00FF00"/>
                </a:solidFill>
              </a:rPr>
              <a:t>2</a:t>
            </a:r>
            <a:r>
              <a:rPr lang="en-US" altLang="zh-CN" sz="1200" b="1" dirty="0" smtClean="0">
                <a:solidFill>
                  <a:srgbClr val="00FF00"/>
                </a:solidFill>
                <a:latin typeface="Symbol" panose="05050102010706020507" pitchFamily="18" charset="2"/>
              </a:rPr>
              <a:t>F</a:t>
            </a:r>
            <a:r>
              <a:rPr lang="en-US" altLang="zh-CN" sz="1200" b="1" baseline="-30000" dirty="0" smtClean="0">
                <a:solidFill>
                  <a:srgbClr val="00FF00"/>
                </a:solidFill>
                <a:latin typeface="Symbol" panose="05050102010706020507" pitchFamily="18" charset="2"/>
              </a:rPr>
              <a:t>12</a:t>
            </a:r>
            <a:r>
              <a:rPr lang="zh-CN" altLang="en-US" sz="1200" b="1" dirty="0" smtClean="0">
                <a:solidFill>
                  <a:srgbClr val="00FF00"/>
                </a:solidFill>
              </a:rPr>
              <a:t>；</a:t>
            </a:r>
          </a:p>
          <a:p>
            <a:pPr algn="just">
              <a:lnSpc>
                <a:spcPct val="140000"/>
              </a:lnSpc>
            </a:pPr>
            <a:r>
              <a:rPr lang="zh-CN" altLang="en-US" sz="1200" b="1" i="1" dirty="0" smtClean="0">
                <a:solidFill>
                  <a:schemeClr val="accent1"/>
                </a:solidFill>
              </a:rPr>
              <a:t>        </a:t>
            </a:r>
            <a:r>
              <a:rPr lang="en-US" altLang="zh-CN" sz="1200" b="1" i="1" dirty="0" smtClean="0">
                <a:solidFill>
                  <a:schemeClr val="accent1"/>
                </a:solidFill>
              </a:rPr>
              <a:t>N</a:t>
            </a:r>
            <a:r>
              <a:rPr lang="en-US" altLang="zh-CN" sz="1200" b="1" baseline="-30000" dirty="0" smtClean="0">
                <a:solidFill>
                  <a:schemeClr val="accent1"/>
                </a:solidFill>
              </a:rPr>
              <a:t>2</a:t>
            </a:r>
            <a:r>
              <a:rPr lang="zh-CN" altLang="en-US" sz="1200" b="1" dirty="0" smtClean="0">
                <a:solidFill>
                  <a:schemeClr val="accent1"/>
                </a:solidFill>
              </a:rPr>
              <a:t>匝的线圈的电流为</a:t>
            </a:r>
            <a:r>
              <a:rPr lang="en-US" altLang="zh-CN" sz="1200" b="1" i="1" dirty="0" smtClean="0">
                <a:solidFill>
                  <a:schemeClr val="accent1"/>
                </a:solidFill>
              </a:rPr>
              <a:t>I</a:t>
            </a:r>
            <a:r>
              <a:rPr lang="en-US" altLang="zh-CN" sz="1200" b="1" baseline="-30000" dirty="0" smtClean="0">
                <a:solidFill>
                  <a:schemeClr val="accent1"/>
                </a:solidFill>
              </a:rPr>
              <a:t>2</a:t>
            </a:r>
            <a:r>
              <a:rPr lang="zh-CN" altLang="en-US" sz="1200" b="1" dirty="0" smtClean="0">
                <a:solidFill>
                  <a:schemeClr val="accent1"/>
                </a:solidFill>
              </a:rPr>
              <a:t>，在自身每一匝中产生的自感磁通量为</a:t>
            </a:r>
            <a:r>
              <a:rPr lang="en-US" altLang="zh-CN" sz="1200" b="1" dirty="0" smtClean="0">
                <a:solidFill>
                  <a:schemeClr val="accent1"/>
                </a:solidFill>
                <a:latin typeface="Symbol" panose="05050102010706020507" pitchFamily="18" charset="2"/>
              </a:rPr>
              <a:t>F</a:t>
            </a:r>
            <a:r>
              <a:rPr lang="en-US" altLang="zh-CN" sz="1200" b="1" baseline="-30000" dirty="0" smtClean="0">
                <a:solidFill>
                  <a:schemeClr val="accent1"/>
                </a:solidFill>
                <a:latin typeface="Symbol" panose="05050102010706020507" pitchFamily="18" charset="2"/>
              </a:rPr>
              <a:t>2</a:t>
            </a:r>
            <a:r>
              <a:rPr lang="zh-CN" altLang="en-US" sz="1200" b="1" dirty="0" smtClean="0">
                <a:solidFill>
                  <a:schemeClr val="accent1"/>
                </a:solidFill>
              </a:rPr>
              <a:t>，它在</a:t>
            </a:r>
            <a:r>
              <a:rPr lang="en-US" altLang="zh-CN" sz="1200" b="1" i="1" dirty="0" smtClean="0">
                <a:solidFill>
                  <a:schemeClr val="accent1"/>
                </a:solidFill>
              </a:rPr>
              <a:t>N</a:t>
            </a:r>
            <a:r>
              <a:rPr lang="en-US" altLang="zh-CN" sz="1200" b="1" baseline="-30000" dirty="0" smtClean="0">
                <a:solidFill>
                  <a:schemeClr val="accent1"/>
                </a:solidFill>
              </a:rPr>
              <a:t>1</a:t>
            </a:r>
            <a:r>
              <a:rPr lang="zh-CN" altLang="en-US" sz="1200" b="1" dirty="0" smtClean="0">
                <a:solidFill>
                  <a:schemeClr val="accent1"/>
                </a:solidFill>
              </a:rPr>
              <a:t>匝的线圈中产生的互感磁通量为</a:t>
            </a:r>
            <a:r>
              <a:rPr lang="en-US" altLang="zh-CN" sz="1200" b="1" i="1" dirty="0" smtClean="0">
                <a:solidFill>
                  <a:schemeClr val="accent1"/>
                </a:solidFill>
              </a:rPr>
              <a:t>N</a:t>
            </a:r>
            <a:r>
              <a:rPr lang="en-US" altLang="zh-CN" sz="1200" b="1" baseline="-30000" dirty="0" smtClean="0">
                <a:solidFill>
                  <a:schemeClr val="accent1"/>
                </a:solidFill>
              </a:rPr>
              <a:t>1</a:t>
            </a:r>
            <a:r>
              <a:rPr lang="en-US" altLang="zh-CN" sz="1200" b="1" dirty="0" smtClean="0">
                <a:solidFill>
                  <a:schemeClr val="accent1"/>
                </a:solidFill>
                <a:latin typeface="Symbol" panose="05050102010706020507" pitchFamily="18" charset="2"/>
              </a:rPr>
              <a:t>F</a:t>
            </a:r>
            <a:r>
              <a:rPr lang="en-US" altLang="zh-CN" sz="1200" b="1" baseline="-30000" dirty="0" smtClean="0">
                <a:solidFill>
                  <a:schemeClr val="accent1"/>
                </a:solidFill>
                <a:latin typeface="Symbol" panose="05050102010706020507" pitchFamily="18" charset="2"/>
              </a:rPr>
              <a:t>21</a:t>
            </a:r>
            <a:r>
              <a:rPr lang="en-US" altLang="zh-CN" sz="1200" b="1" dirty="0" smtClean="0">
                <a:solidFill>
                  <a:schemeClr val="folHlink"/>
                </a:solidFill>
              </a:rPr>
              <a:t>.</a:t>
            </a:r>
            <a:r>
              <a:rPr lang="zh-CN" altLang="en-US" sz="1200" b="1" dirty="0" smtClean="0"/>
              <a:t>则自感系数和互感系数为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98F85-6FC2-47D1-BF75-B19ABB80C61D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8565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ackground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校徽 copy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77BBFA"/>
              </a:clrFrom>
              <a:clrTo>
                <a:srgbClr val="77B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2600"/>
            <a:ext cx="5562600" cy="1066800"/>
          </a:xfrm>
        </p:spPr>
        <p:txBody>
          <a:bodyPr/>
          <a:lstStyle>
            <a:lvl1pPr>
              <a:defRPr b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3429000"/>
            <a:ext cx="4648200" cy="914400"/>
          </a:xfrm>
        </p:spPr>
        <p:txBody>
          <a:bodyPr/>
          <a:lstStyle>
            <a:lvl1pPr marL="0" indent="0" algn="ctr">
              <a:buFontTx/>
              <a:buNone/>
              <a:defRPr b="0">
                <a:latin typeface="Times New Roman" pitchFamily="18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62000" y="5943600"/>
            <a:ext cx="45720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2000">
                <a:latin typeface="+mj-lt"/>
              </a:defRPr>
            </a:lvl1pPr>
          </a:lstStyle>
          <a:p>
            <a:pPr>
              <a:defRPr/>
            </a:pPr>
            <a:r>
              <a:rPr lang="zh-CN" altLang="en-US"/>
              <a:t>中山大学</a:t>
            </a:r>
          </a:p>
        </p:txBody>
      </p:sp>
    </p:spTree>
    <p:extLst>
      <p:ext uri="{BB962C8B-B14F-4D97-AF65-F5344CB8AC3E}">
        <p14:creationId xmlns:p14="http://schemas.microsoft.com/office/powerpoint/2010/main" val="219481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32EBF-D311-482C-8580-9D898569D5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695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867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8674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F07-1D01-45DD-8B1E-67D6C827DD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443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01330-8C4A-4EFE-8E2B-E2ED6D96E9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018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318E3-00BE-480C-A3C5-6EB9D3B6AD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220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FFFA6-6674-40D3-AA11-C1A4A46522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958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267FB-65A0-43D4-A42E-9C930C7A38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209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D5895-837C-442E-A50C-DDE8D48100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800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EBDC4-E9CD-4448-8425-24E91A1588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052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16388-7273-440E-AA8F-C3B128AA8F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433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490FC-E2A3-41B9-A674-4A9E9548D7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545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图片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295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72200" y="6629400"/>
            <a:ext cx="83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 b="0"/>
            </a:lvl1pPr>
          </a:lstStyle>
          <a:p>
            <a:pPr>
              <a:defRPr/>
            </a:pPr>
            <a:fld id="{085BCB8C-523C-440C-8EE7-561CEE9599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2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9.wmf"/><Relationship Id="rId4" Type="http://schemas.openxmlformats.org/officeDocument/2006/relationships/image" Target="../media/image26.png"/><Relationship Id="rId9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4.wmf"/><Relationship Id="rId18" Type="http://schemas.openxmlformats.org/officeDocument/2006/relationships/oleObject" Target="../embeddings/oleObject37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38.emf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6.bin"/><Relationship Id="rId20" Type="http://schemas.openxmlformats.org/officeDocument/2006/relationships/oleObject" Target="../embeddings/oleObject38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0.bin"/><Relationship Id="rId11" Type="http://schemas.openxmlformats.org/officeDocument/2006/relationships/oleObject" Target="../embeddings/oleObject33.bin"/><Relationship Id="rId5" Type="http://schemas.openxmlformats.org/officeDocument/2006/relationships/image" Target="../media/image31.wmf"/><Relationship Id="rId15" Type="http://schemas.openxmlformats.org/officeDocument/2006/relationships/image" Target="../media/image35.wmf"/><Relationship Id="rId23" Type="http://schemas.openxmlformats.org/officeDocument/2006/relationships/image" Target="../media/image39.wmf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37.e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35.bin"/><Relationship Id="rId22" Type="http://schemas.openxmlformats.org/officeDocument/2006/relationships/oleObject" Target="../embeddings/oleObject3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7.wmf"/><Relationship Id="rId3" Type="http://schemas.openxmlformats.org/officeDocument/2006/relationships/image" Target="../media/image48.jpeg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2.wmf"/><Relationship Id="rId17" Type="http://schemas.openxmlformats.org/officeDocument/2006/relationships/image" Target="../media/image48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51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60.bin"/><Relationship Id="rId18" Type="http://schemas.openxmlformats.org/officeDocument/2006/relationships/oleObject" Target="../embeddings/oleObject62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9.wmf"/><Relationship Id="rId17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1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image" Target="../media/image62.png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61.wmf"/><Relationship Id="rId26" Type="http://schemas.openxmlformats.org/officeDocument/2006/relationships/oleObject" Target="../embeddings/oleObject75.bin"/><Relationship Id="rId3" Type="http://schemas.openxmlformats.org/officeDocument/2006/relationships/oleObject" Target="../embeddings/oleObject63.bin"/><Relationship Id="rId21" Type="http://schemas.openxmlformats.org/officeDocument/2006/relationships/oleObject" Target="../embeddings/oleObject72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70.bin"/><Relationship Id="rId25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.png"/><Relationship Id="rId20" Type="http://schemas.openxmlformats.org/officeDocument/2006/relationships/image" Target="../media/image55.wmf"/><Relationship Id="rId29" Type="http://schemas.openxmlformats.org/officeDocument/2006/relationships/image" Target="../media/image60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7.bin"/><Relationship Id="rId24" Type="http://schemas.openxmlformats.org/officeDocument/2006/relationships/oleObject" Target="../embeddings/oleObject74.bin"/><Relationship Id="rId5" Type="http://schemas.openxmlformats.org/officeDocument/2006/relationships/oleObject" Target="../embeddings/oleObject64.bin"/><Relationship Id="rId15" Type="http://schemas.openxmlformats.org/officeDocument/2006/relationships/image" Target="../media/image66.wmf"/><Relationship Id="rId23" Type="http://schemas.openxmlformats.org/officeDocument/2006/relationships/oleObject" Target="../embeddings/oleObject73.bin"/><Relationship Id="rId28" Type="http://schemas.openxmlformats.org/officeDocument/2006/relationships/oleObject" Target="../embeddings/oleObject77.bin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71.bin"/><Relationship Id="rId31" Type="http://schemas.openxmlformats.org/officeDocument/2006/relationships/image" Target="../media/image67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6.bin"/><Relationship Id="rId14" Type="http://schemas.openxmlformats.org/officeDocument/2006/relationships/oleObject" Target="../embeddings/oleObject69.bin"/><Relationship Id="rId22" Type="http://schemas.openxmlformats.org/officeDocument/2006/relationships/image" Target="../media/image56.wmf"/><Relationship Id="rId27" Type="http://schemas.openxmlformats.org/officeDocument/2006/relationships/oleObject" Target="../embeddings/oleObject76.bin"/><Relationship Id="rId30" Type="http://schemas.openxmlformats.org/officeDocument/2006/relationships/oleObject" Target="../embeddings/oleObject78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0.jpeg"/><Relationship Id="rId4" Type="http://schemas.openxmlformats.org/officeDocument/2006/relationships/image" Target="../media/image6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7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7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oleObject" Target="../embeddings/oleObject82.bin"/><Relationship Id="rId7" Type="http://schemas.openxmlformats.org/officeDocument/2006/relationships/image" Target="../media/image7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77.wmf"/><Relationship Id="rId9" Type="http://schemas.openxmlformats.org/officeDocument/2006/relationships/image" Target="../media/image78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87.wmf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4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92.bin"/><Relationship Id="rId25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6.wmf"/><Relationship Id="rId20" Type="http://schemas.openxmlformats.org/officeDocument/2006/relationships/image" Target="../media/image88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9.bin"/><Relationship Id="rId24" Type="http://schemas.openxmlformats.org/officeDocument/2006/relationships/image" Target="../media/image90.wmf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23" Type="http://schemas.openxmlformats.org/officeDocument/2006/relationships/oleObject" Target="../embeddings/oleObject95.bin"/><Relationship Id="rId10" Type="http://schemas.openxmlformats.org/officeDocument/2006/relationships/image" Target="../media/image83.wmf"/><Relationship Id="rId19" Type="http://schemas.openxmlformats.org/officeDocument/2006/relationships/oleObject" Target="../embeddings/oleObject93.bin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85.wmf"/><Relationship Id="rId22" Type="http://schemas.openxmlformats.org/officeDocument/2006/relationships/image" Target="../media/image8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95.wmf"/><Relationship Id="rId3" Type="http://schemas.openxmlformats.org/officeDocument/2006/relationships/oleObject" Target="../embeddings/oleObject97.bin"/><Relationship Id="rId21" Type="http://schemas.openxmlformats.org/officeDocument/2006/relationships/oleObject" Target="../embeddings/oleObject106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93.wmf"/><Relationship Id="rId17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1.wmf"/><Relationship Id="rId20" Type="http://schemas.openxmlformats.org/officeDocument/2006/relationships/image" Target="../media/image96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10" Type="http://schemas.openxmlformats.org/officeDocument/2006/relationships/image" Target="../media/image92.wmf"/><Relationship Id="rId19" Type="http://schemas.openxmlformats.org/officeDocument/2006/relationships/oleObject" Target="../embeddings/oleObject105.bin"/><Relationship Id="rId4" Type="http://schemas.openxmlformats.org/officeDocument/2006/relationships/image" Target="../media/image91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94.wmf"/><Relationship Id="rId22" Type="http://schemas.openxmlformats.org/officeDocument/2006/relationships/image" Target="../media/image9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9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98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110.bin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105.emf"/><Relationship Id="rId26" Type="http://schemas.openxmlformats.org/officeDocument/2006/relationships/image" Target="../media/image109.wmf"/><Relationship Id="rId3" Type="http://schemas.openxmlformats.org/officeDocument/2006/relationships/oleObject" Target="../embeddings/oleObject111.bin"/><Relationship Id="rId21" Type="http://schemas.openxmlformats.org/officeDocument/2006/relationships/oleObject" Target="../embeddings/oleObject120.bin"/><Relationship Id="rId34" Type="http://schemas.openxmlformats.org/officeDocument/2006/relationships/image" Target="../media/image113.png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02.wmf"/><Relationship Id="rId17" Type="http://schemas.openxmlformats.org/officeDocument/2006/relationships/oleObject" Target="../embeddings/oleObject118.bin"/><Relationship Id="rId25" Type="http://schemas.openxmlformats.org/officeDocument/2006/relationships/oleObject" Target="../embeddings/oleObject122.bin"/><Relationship Id="rId33" Type="http://schemas.openxmlformats.org/officeDocument/2006/relationships/image" Target="../media/image11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4.wmf"/><Relationship Id="rId20" Type="http://schemas.openxmlformats.org/officeDocument/2006/relationships/image" Target="../media/image106.emf"/><Relationship Id="rId29" Type="http://schemas.openxmlformats.org/officeDocument/2006/relationships/oleObject" Target="../embeddings/oleObject124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115.bin"/><Relationship Id="rId24" Type="http://schemas.openxmlformats.org/officeDocument/2006/relationships/image" Target="../media/image108.emf"/><Relationship Id="rId32" Type="http://schemas.openxmlformats.org/officeDocument/2006/relationships/oleObject" Target="../embeddings/oleObject126.bin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23" Type="http://schemas.openxmlformats.org/officeDocument/2006/relationships/oleObject" Target="../embeddings/oleObject121.bin"/><Relationship Id="rId28" Type="http://schemas.openxmlformats.org/officeDocument/2006/relationships/image" Target="../media/image110.wmf"/><Relationship Id="rId10" Type="http://schemas.openxmlformats.org/officeDocument/2006/relationships/image" Target="../media/image101.wmf"/><Relationship Id="rId19" Type="http://schemas.openxmlformats.org/officeDocument/2006/relationships/oleObject" Target="../embeddings/oleObject119.bin"/><Relationship Id="rId31" Type="http://schemas.openxmlformats.org/officeDocument/2006/relationships/image" Target="../media/image111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03.wmf"/><Relationship Id="rId22" Type="http://schemas.openxmlformats.org/officeDocument/2006/relationships/image" Target="../media/image107.emf"/><Relationship Id="rId27" Type="http://schemas.openxmlformats.org/officeDocument/2006/relationships/oleObject" Target="../embeddings/oleObject123.bin"/><Relationship Id="rId30" Type="http://schemas.openxmlformats.org/officeDocument/2006/relationships/oleObject" Target="../embeddings/oleObject125.bin"/><Relationship Id="rId8" Type="http://schemas.openxmlformats.org/officeDocument/2006/relationships/image" Target="../media/image10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119.emf"/><Relationship Id="rId26" Type="http://schemas.openxmlformats.org/officeDocument/2006/relationships/oleObject" Target="../embeddings/oleObject139.bin"/><Relationship Id="rId3" Type="http://schemas.openxmlformats.org/officeDocument/2006/relationships/oleObject" Target="../embeddings/oleObject127.bin"/><Relationship Id="rId21" Type="http://schemas.openxmlformats.org/officeDocument/2006/relationships/oleObject" Target="../embeddings/oleObject136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16.emf"/><Relationship Id="rId17" Type="http://schemas.openxmlformats.org/officeDocument/2006/relationships/oleObject" Target="../embeddings/oleObject134.bin"/><Relationship Id="rId25" Type="http://schemas.openxmlformats.org/officeDocument/2006/relationships/image" Target="../media/image11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8.emf"/><Relationship Id="rId20" Type="http://schemas.openxmlformats.org/officeDocument/2006/relationships/image" Target="../media/image109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31.bin"/><Relationship Id="rId24" Type="http://schemas.openxmlformats.org/officeDocument/2006/relationships/oleObject" Target="../embeddings/oleObject138.bin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23" Type="http://schemas.openxmlformats.org/officeDocument/2006/relationships/oleObject" Target="../embeddings/oleObject137.bin"/><Relationship Id="rId28" Type="http://schemas.openxmlformats.org/officeDocument/2006/relationships/image" Target="../media/image113.png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135.bin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17.emf"/><Relationship Id="rId22" Type="http://schemas.openxmlformats.org/officeDocument/2006/relationships/image" Target="../media/image110.wmf"/><Relationship Id="rId27" Type="http://schemas.openxmlformats.org/officeDocument/2006/relationships/image" Target="../media/image112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120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44.bin"/><Relationship Id="rId5" Type="http://schemas.openxmlformats.org/officeDocument/2006/relationships/image" Target="../media/image123.png"/><Relationship Id="rId4" Type="http://schemas.openxmlformats.org/officeDocument/2006/relationships/oleObject" Target="../embeddings/oleObject143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46.bin"/><Relationship Id="rId10" Type="http://schemas.openxmlformats.org/officeDocument/2006/relationships/image" Target="../media/image127.wmf"/><Relationship Id="rId4" Type="http://schemas.openxmlformats.org/officeDocument/2006/relationships/image" Target="../media/image124.png"/><Relationship Id="rId9" Type="http://schemas.openxmlformats.org/officeDocument/2006/relationships/oleObject" Target="../embeddings/oleObject14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oleObject" Target="../embeddings/oleObject145.bin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0" Type="http://schemas.openxmlformats.org/officeDocument/2006/relationships/image" Target="../media/image131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2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1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2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9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1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2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7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75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75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7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75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75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oleObject" Target="../embeddings/oleObject82.bin"/><Relationship Id="rId7" Type="http://schemas.openxmlformats.org/officeDocument/2006/relationships/image" Target="../media/image7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77.wmf"/><Relationship Id="rId9" Type="http://schemas.openxmlformats.org/officeDocument/2006/relationships/image" Target="../media/image78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133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1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12" Type="http://schemas.openxmlformats.org/officeDocument/2006/relationships/image" Target="../media/image1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60.bin"/><Relationship Id="rId5" Type="http://schemas.openxmlformats.org/officeDocument/2006/relationships/oleObject" Target="../embeddings/oleObject157.bin"/><Relationship Id="rId10" Type="http://schemas.openxmlformats.org/officeDocument/2006/relationships/image" Target="../media/image138.wmf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59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oleObject" Target="../embeddings/oleObject166.bin"/><Relationship Id="rId18" Type="http://schemas.openxmlformats.org/officeDocument/2006/relationships/image" Target="../media/image146.wmf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1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5.wmf"/><Relationship Id="rId20" Type="http://schemas.openxmlformats.org/officeDocument/2006/relationships/image" Target="../media/image139.w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2.bin"/><Relationship Id="rId15" Type="http://schemas.openxmlformats.org/officeDocument/2006/relationships/oleObject" Target="../embeddings/oleObject167.bin"/><Relationship Id="rId10" Type="http://schemas.openxmlformats.org/officeDocument/2006/relationships/image" Target="../media/image143.wmf"/><Relationship Id="rId19" Type="http://schemas.openxmlformats.org/officeDocument/2006/relationships/oleObject" Target="../embeddings/oleObject169.bin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144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image" Target="../media/image151.wmf"/><Relationship Id="rId18" Type="http://schemas.openxmlformats.org/officeDocument/2006/relationships/oleObject" Target="../embeddings/oleObject177.bin"/><Relationship Id="rId3" Type="http://schemas.openxmlformats.org/officeDocument/2006/relationships/oleObject" Target="../embeddings/oleObject170.bin"/><Relationship Id="rId21" Type="http://schemas.openxmlformats.org/officeDocument/2006/relationships/image" Target="../media/image155.wmf"/><Relationship Id="rId7" Type="http://schemas.openxmlformats.org/officeDocument/2006/relationships/oleObject" Target="../embeddings/oleObject172.bin"/><Relationship Id="rId12" Type="http://schemas.openxmlformats.org/officeDocument/2006/relationships/oleObject" Target="../embeddings/oleObject174.bin"/><Relationship Id="rId17" Type="http://schemas.openxmlformats.org/officeDocument/2006/relationships/image" Target="../media/image153.wmf"/><Relationship Id="rId25" Type="http://schemas.openxmlformats.org/officeDocument/2006/relationships/image" Target="../media/image15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6.bin"/><Relationship Id="rId20" Type="http://schemas.openxmlformats.org/officeDocument/2006/relationships/oleObject" Target="../embeddings/oleObject178.bin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48.wmf"/><Relationship Id="rId11" Type="http://schemas.openxmlformats.org/officeDocument/2006/relationships/image" Target="../media/image158.png"/><Relationship Id="rId24" Type="http://schemas.openxmlformats.org/officeDocument/2006/relationships/oleObject" Target="../embeddings/oleObject180.bin"/><Relationship Id="rId5" Type="http://schemas.openxmlformats.org/officeDocument/2006/relationships/oleObject" Target="../embeddings/oleObject171.bin"/><Relationship Id="rId15" Type="http://schemas.openxmlformats.org/officeDocument/2006/relationships/image" Target="../media/image152.wmf"/><Relationship Id="rId23" Type="http://schemas.openxmlformats.org/officeDocument/2006/relationships/image" Target="../media/image156.wmf"/><Relationship Id="rId10" Type="http://schemas.openxmlformats.org/officeDocument/2006/relationships/image" Target="../media/image150.wmf"/><Relationship Id="rId19" Type="http://schemas.openxmlformats.org/officeDocument/2006/relationships/image" Target="../media/image154.wmf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73.bin"/><Relationship Id="rId14" Type="http://schemas.openxmlformats.org/officeDocument/2006/relationships/oleObject" Target="../embeddings/oleObject175.bin"/><Relationship Id="rId22" Type="http://schemas.openxmlformats.org/officeDocument/2006/relationships/oleObject" Target="../embeddings/oleObject179.bin"/></Relationships>
</file>

<file path=ppt/slides/_rels/slide6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5.png"/><Relationship Id="rId18" Type="http://schemas.openxmlformats.org/officeDocument/2006/relationships/oleObject" Target="../embeddings/oleObject187.bin"/><Relationship Id="rId26" Type="http://schemas.openxmlformats.org/officeDocument/2006/relationships/oleObject" Target="../embeddings/oleObject191.bin"/><Relationship Id="rId3" Type="http://schemas.openxmlformats.org/officeDocument/2006/relationships/oleObject" Target="../embeddings/oleObject181.bin"/><Relationship Id="rId21" Type="http://schemas.openxmlformats.org/officeDocument/2006/relationships/image" Target="../media/image166.wmf"/><Relationship Id="rId7" Type="http://schemas.openxmlformats.org/officeDocument/2006/relationships/image" Target="../media/image173.png"/><Relationship Id="rId12" Type="http://schemas.openxmlformats.org/officeDocument/2006/relationships/image" Target="../media/image162.emf"/><Relationship Id="rId17" Type="http://schemas.openxmlformats.org/officeDocument/2006/relationships/image" Target="../media/image164.wmf"/><Relationship Id="rId25" Type="http://schemas.openxmlformats.org/officeDocument/2006/relationships/image" Target="../media/image168.wmf"/><Relationship Id="rId33" Type="http://schemas.openxmlformats.org/officeDocument/2006/relationships/image" Target="../media/image17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6.bin"/><Relationship Id="rId20" Type="http://schemas.openxmlformats.org/officeDocument/2006/relationships/oleObject" Target="../embeddings/oleObject188.bin"/><Relationship Id="rId29" Type="http://schemas.openxmlformats.org/officeDocument/2006/relationships/image" Target="../media/image170.w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60.emf"/><Relationship Id="rId11" Type="http://schemas.openxmlformats.org/officeDocument/2006/relationships/oleObject" Target="../embeddings/oleObject184.bin"/><Relationship Id="rId24" Type="http://schemas.openxmlformats.org/officeDocument/2006/relationships/oleObject" Target="../embeddings/oleObject190.bin"/><Relationship Id="rId32" Type="http://schemas.openxmlformats.org/officeDocument/2006/relationships/oleObject" Target="../embeddings/oleObject194.bin"/><Relationship Id="rId5" Type="http://schemas.openxmlformats.org/officeDocument/2006/relationships/oleObject" Target="../embeddings/oleObject182.bin"/><Relationship Id="rId15" Type="http://schemas.openxmlformats.org/officeDocument/2006/relationships/image" Target="../media/image163.wmf"/><Relationship Id="rId23" Type="http://schemas.openxmlformats.org/officeDocument/2006/relationships/image" Target="../media/image167.wmf"/><Relationship Id="rId28" Type="http://schemas.openxmlformats.org/officeDocument/2006/relationships/oleObject" Target="../embeddings/oleObject192.bin"/><Relationship Id="rId10" Type="http://schemas.openxmlformats.org/officeDocument/2006/relationships/image" Target="../media/image161.wmf"/><Relationship Id="rId19" Type="http://schemas.openxmlformats.org/officeDocument/2006/relationships/image" Target="../media/image165.wmf"/><Relationship Id="rId31" Type="http://schemas.openxmlformats.org/officeDocument/2006/relationships/image" Target="../media/image171.emf"/><Relationship Id="rId4" Type="http://schemas.openxmlformats.org/officeDocument/2006/relationships/image" Target="../media/image159.emf"/><Relationship Id="rId9" Type="http://schemas.openxmlformats.org/officeDocument/2006/relationships/oleObject" Target="../embeddings/oleObject183.bin"/><Relationship Id="rId14" Type="http://schemas.openxmlformats.org/officeDocument/2006/relationships/oleObject" Target="../embeddings/oleObject185.bin"/><Relationship Id="rId22" Type="http://schemas.openxmlformats.org/officeDocument/2006/relationships/oleObject" Target="../embeddings/oleObject189.bin"/><Relationship Id="rId27" Type="http://schemas.openxmlformats.org/officeDocument/2006/relationships/image" Target="../media/image169.wmf"/><Relationship Id="rId30" Type="http://schemas.openxmlformats.org/officeDocument/2006/relationships/oleObject" Target="../embeddings/oleObject193.bin"/><Relationship Id="rId8" Type="http://schemas.openxmlformats.org/officeDocument/2006/relationships/image" Target="../media/image174.png"/></Relationships>
</file>

<file path=ppt/slides/_rels/slide6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5.png"/><Relationship Id="rId18" Type="http://schemas.openxmlformats.org/officeDocument/2006/relationships/oleObject" Target="../embeddings/oleObject201.bin"/><Relationship Id="rId26" Type="http://schemas.openxmlformats.org/officeDocument/2006/relationships/image" Target="../media/image184.emf"/><Relationship Id="rId3" Type="http://schemas.openxmlformats.org/officeDocument/2006/relationships/oleObject" Target="../embeddings/oleObject195.bin"/><Relationship Id="rId21" Type="http://schemas.openxmlformats.org/officeDocument/2006/relationships/oleObject" Target="../embeddings/oleObject202.bin"/><Relationship Id="rId34" Type="http://schemas.openxmlformats.org/officeDocument/2006/relationships/image" Target="../media/image188.wmf"/><Relationship Id="rId7" Type="http://schemas.openxmlformats.org/officeDocument/2006/relationships/image" Target="../media/image173.png"/><Relationship Id="rId12" Type="http://schemas.openxmlformats.org/officeDocument/2006/relationships/image" Target="../media/image179.emf"/><Relationship Id="rId17" Type="http://schemas.openxmlformats.org/officeDocument/2006/relationships/image" Target="../media/image181.wmf"/><Relationship Id="rId25" Type="http://schemas.openxmlformats.org/officeDocument/2006/relationships/oleObject" Target="../embeddings/oleObject204.bin"/><Relationship Id="rId33" Type="http://schemas.openxmlformats.org/officeDocument/2006/relationships/oleObject" Target="../embeddings/oleObject20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0.bin"/><Relationship Id="rId20" Type="http://schemas.openxmlformats.org/officeDocument/2006/relationships/image" Target="../media/image189.png"/><Relationship Id="rId29" Type="http://schemas.openxmlformats.org/officeDocument/2006/relationships/oleObject" Target="../embeddings/oleObject206.bin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77.emf"/><Relationship Id="rId11" Type="http://schemas.openxmlformats.org/officeDocument/2006/relationships/oleObject" Target="../embeddings/oleObject198.bin"/><Relationship Id="rId24" Type="http://schemas.openxmlformats.org/officeDocument/2006/relationships/image" Target="../media/image183.emf"/><Relationship Id="rId32" Type="http://schemas.openxmlformats.org/officeDocument/2006/relationships/image" Target="../media/image187.wmf"/><Relationship Id="rId5" Type="http://schemas.openxmlformats.org/officeDocument/2006/relationships/oleObject" Target="../embeddings/oleObject196.bin"/><Relationship Id="rId15" Type="http://schemas.openxmlformats.org/officeDocument/2006/relationships/image" Target="../media/image180.wmf"/><Relationship Id="rId23" Type="http://schemas.openxmlformats.org/officeDocument/2006/relationships/oleObject" Target="../embeddings/oleObject203.bin"/><Relationship Id="rId28" Type="http://schemas.openxmlformats.org/officeDocument/2006/relationships/image" Target="../media/image185.emf"/><Relationship Id="rId10" Type="http://schemas.openxmlformats.org/officeDocument/2006/relationships/image" Target="../media/image178.wmf"/><Relationship Id="rId19" Type="http://schemas.openxmlformats.org/officeDocument/2006/relationships/image" Target="../media/image182.wmf"/><Relationship Id="rId31" Type="http://schemas.openxmlformats.org/officeDocument/2006/relationships/oleObject" Target="../embeddings/oleObject207.bin"/><Relationship Id="rId4" Type="http://schemas.openxmlformats.org/officeDocument/2006/relationships/image" Target="../media/image176.emf"/><Relationship Id="rId9" Type="http://schemas.openxmlformats.org/officeDocument/2006/relationships/oleObject" Target="../embeddings/oleObject197.bin"/><Relationship Id="rId14" Type="http://schemas.openxmlformats.org/officeDocument/2006/relationships/oleObject" Target="../embeddings/oleObject199.bin"/><Relationship Id="rId22" Type="http://schemas.openxmlformats.org/officeDocument/2006/relationships/image" Target="../media/image170.wmf"/><Relationship Id="rId27" Type="http://schemas.openxmlformats.org/officeDocument/2006/relationships/oleObject" Target="../embeddings/oleObject205.bin"/><Relationship Id="rId30" Type="http://schemas.openxmlformats.org/officeDocument/2006/relationships/image" Target="../media/image186.wmf"/><Relationship Id="rId8" Type="http://schemas.openxmlformats.org/officeDocument/2006/relationships/image" Target="../media/image17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91.wmf"/><Relationship Id="rId5" Type="http://schemas.openxmlformats.org/officeDocument/2006/relationships/oleObject" Target="../embeddings/oleObject210.bin"/><Relationship Id="rId4" Type="http://schemas.openxmlformats.org/officeDocument/2006/relationships/image" Target="../media/image190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193.wmf"/><Relationship Id="rId5" Type="http://schemas.openxmlformats.org/officeDocument/2006/relationships/oleObject" Target="../embeddings/oleObject212.bin"/><Relationship Id="rId4" Type="http://schemas.openxmlformats.org/officeDocument/2006/relationships/image" Target="../media/image192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195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8.bin"/><Relationship Id="rId13" Type="http://schemas.openxmlformats.org/officeDocument/2006/relationships/image" Target="../media/image199.wmf"/><Relationship Id="rId3" Type="http://schemas.openxmlformats.org/officeDocument/2006/relationships/oleObject" Target="../embeddings/oleObject215.bin"/><Relationship Id="rId7" Type="http://schemas.openxmlformats.org/officeDocument/2006/relationships/oleObject" Target="../embeddings/oleObject217.bin"/><Relationship Id="rId12" Type="http://schemas.openxmlformats.org/officeDocument/2006/relationships/oleObject" Target="../embeddings/oleObject2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97.wmf"/><Relationship Id="rId11" Type="http://schemas.openxmlformats.org/officeDocument/2006/relationships/oleObject" Target="../embeddings/oleObject220.bin"/><Relationship Id="rId5" Type="http://schemas.openxmlformats.org/officeDocument/2006/relationships/oleObject" Target="../embeddings/oleObject216.bin"/><Relationship Id="rId15" Type="http://schemas.openxmlformats.org/officeDocument/2006/relationships/image" Target="../media/image200.wmf"/><Relationship Id="rId10" Type="http://schemas.openxmlformats.org/officeDocument/2006/relationships/image" Target="../media/image198.wmf"/><Relationship Id="rId4" Type="http://schemas.openxmlformats.org/officeDocument/2006/relationships/image" Target="../media/image196.wmf"/><Relationship Id="rId9" Type="http://schemas.openxmlformats.org/officeDocument/2006/relationships/oleObject" Target="../embeddings/oleObject219.bin"/><Relationship Id="rId14" Type="http://schemas.openxmlformats.org/officeDocument/2006/relationships/oleObject" Target="../embeddings/oleObject22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3" Type="http://schemas.openxmlformats.org/officeDocument/2006/relationships/oleObject" Target="../embeddings/oleObject223.bin"/><Relationship Id="rId7" Type="http://schemas.openxmlformats.org/officeDocument/2006/relationships/oleObject" Target="../embeddings/oleObject2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202.wmf"/><Relationship Id="rId5" Type="http://schemas.openxmlformats.org/officeDocument/2006/relationships/oleObject" Target="../embeddings/oleObject224.bin"/><Relationship Id="rId4" Type="http://schemas.openxmlformats.org/officeDocument/2006/relationships/image" Target="../media/image201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13" Type="http://schemas.openxmlformats.org/officeDocument/2006/relationships/oleObject" Target="../embeddings/oleObject231.bin"/><Relationship Id="rId3" Type="http://schemas.openxmlformats.org/officeDocument/2006/relationships/oleObject" Target="../embeddings/oleObject226.bin"/><Relationship Id="rId7" Type="http://schemas.openxmlformats.org/officeDocument/2006/relationships/oleObject" Target="../embeddings/oleObject228.bin"/><Relationship Id="rId12" Type="http://schemas.openxmlformats.org/officeDocument/2006/relationships/image" Target="../media/image20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205.wmf"/><Relationship Id="rId11" Type="http://schemas.openxmlformats.org/officeDocument/2006/relationships/oleObject" Target="../embeddings/oleObject230.bin"/><Relationship Id="rId5" Type="http://schemas.openxmlformats.org/officeDocument/2006/relationships/oleObject" Target="../embeddings/oleObject227.bin"/><Relationship Id="rId10" Type="http://schemas.openxmlformats.org/officeDocument/2006/relationships/image" Target="../media/image207.wmf"/><Relationship Id="rId4" Type="http://schemas.openxmlformats.org/officeDocument/2006/relationships/image" Target="../media/image204.wmf"/><Relationship Id="rId9" Type="http://schemas.openxmlformats.org/officeDocument/2006/relationships/oleObject" Target="../embeddings/oleObject229.bin"/><Relationship Id="rId14" Type="http://schemas.openxmlformats.org/officeDocument/2006/relationships/image" Target="../media/image20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中山大学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981200" y="1981200"/>
            <a:ext cx="5257800" cy="10668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</a:rPr>
              <a:t>《</a:t>
            </a:r>
            <a:r>
              <a:rPr lang="zh-CN" altLang="en-US" b="1" dirty="0" smtClean="0">
                <a:latin typeface="黑体" panose="02010609060101010101" pitchFamily="49" charset="-122"/>
              </a:rPr>
              <a:t>电磁学</a:t>
            </a:r>
            <a:r>
              <a:rPr lang="en-US" altLang="zh-CN" b="1" dirty="0" smtClean="0">
                <a:latin typeface="黑体" panose="02010609060101010101" pitchFamily="49" charset="-122"/>
              </a:rPr>
              <a:t>》</a:t>
            </a:r>
            <a:br>
              <a:rPr lang="en-US" altLang="zh-CN" b="1" dirty="0" smtClean="0">
                <a:latin typeface="黑体" panose="02010609060101010101" pitchFamily="49" charset="-122"/>
              </a:rPr>
            </a:br>
            <a:r>
              <a:rPr lang="zh-CN" altLang="en-US" sz="3600" b="1" dirty="0" smtClean="0">
                <a:latin typeface="黑体" panose="02010609060101010101" pitchFamily="49" charset="-122"/>
              </a:rPr>
              <a:t>自感、互感</a:t>
            </a:r>
          </a:p>
        </p:txBody>
      </p:sp>
      <p:sp>
        <p:nvSpPr>
          <p:cNvPr id="4100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4824" y="231178"/>
            <a:ext cx="8229600" cy="990600"/>
          </a:xfrm>
        </p:spPr>
        <p:txBody>
          <a:bodyPr/>
          <a:lstStyle/>
          <a:p>
            <a:pPr algn="l"/>
            <a:r>
              <a:rPr lang="zh-CN" altLang="en-US" sz="2400" dirty="0" smtClean="0"/>
              <a:t>       我们把通过</a:t>
            </a:r>
            <a:r>
              <a:rPr lang="zh-CN" altLang="en-US" sz="2400" dirty="0" smtClean="0">
                <a:solidFill>
                  <a:srgbClr val="FF0000"/>
                </a:solidFill>
              </a:rPr>
              <a:t>线圈</a:t>
            </a:r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</a:rPr>
              <a:t>的总磁通量记为</a:t>
            </a:r>
            <a:r>
              <a:rPr lang="en-US" altLang="zh-CN" sz="2400" i="1" dirty="0">
                <a:solidFill>
                  <a:srgbClr val="FF0000"/>
                </a:solidFill>
                <a:latin typeface="Symbol" panose="05050102010706020507" pitchFamily="18" charset="2"/>
              </a:rPr>
              <a:t>Y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12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/>
              <a:t>，显然，它决定于下面两个因素：</a:t>
            </a:r>
            <a:endParaRPr lang="zh-CN" altLang="en-US" sz="2400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6477" y="1182260"/>
            <a:ext cx="9002486" cy="112368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>
                <a:latin typeface="+mj-lt"/>
              </a:rPr>
              <a:t>  </a:t>
            </a:r>
            <a:r>
              <a:rPr lang="zh-CN" altLang="en-US" sz="2400" u="sng" dirty="0" smtClean="0">
                <a:latin typeface="+mj-lt"/>
              </a:rPr>
              <a:t>（</a:t>
            </a:r>
            <a:r>
              <a:rPr lang="en-US" altLang="zh-CN" sz="2400" u="sng" dirty="0" smtClean="0">
                <a:latin typeface="+mj-lt"/>
              </a:rPr>
              <a:t>1</a:t>
            </a:r>
            <a:r>
              <a:rPr lang="zh-CN" altLang="en-US" sz="2400" u="sng" dirty="0" smtClean="0">
                <a:latin typeface="+mj-lt"/>
              </a:rPr>
              <a:t>）线圈</a:t>
            </a:r>
            <a:r>
              <a:rPr lang="en-US" altLang="zh-CN" sz="2400" u="sng" dirty="0" smtClean="0">
                <a:latin typeface="+mj-lt"/>
              </a:rPr>
              <a:t>1</a:t>
            </a:r>
            <a:r>
              <a:rPr lang="zh-CN" altLang="en-US" sz="2400" u="sng" dirty="0" smtClean="0">
                <a:latin typeface="+mj-lt"/>
              </a:rPr>
              <a:t>中的电流强度</a:t>
            </a:r>
            <a:r>
              <a:rPr lang="en-US" altLang="zh-CN" sz="2400" i="1" u="sng" dirty="0" smtClean="0">
                <a:latin typeface="+mj-lt"/>
              </a:rPr>
              <a:t>I</a:t>
            </a:r>
            <a:r>
              <a:rPr lang="en-US" altLang="zh-CN" sz="2400" u="sng" baseline="-25000" dirty="0" smtClean="0">
                <a:latin typeface="+mj-lt"/>
              </a:rPr>
              <a:t>1</a:t>
            </a:r>
            <a:r>
              <a:rPr lang="en-US" altLang="zh-CN" sz="2400" u="sng" dirty="0" smtClean="0">
                <a:latin typeface="+mj-lt"/>
              </a:rPr>
              <a:t> . </a:t>
            </a:r>
          </a:p>
          <a:p>
            <a:pPr marL="0" indent="0">
              <a:buNone/>
            </a:pPr>
            <a:r>
              <a:rPr lang="en-US" altLang="zh-CN" sz="2000" dirty="0">
                <a:latin typeface="+mj-lt"/>
              </a:rPr>
              <a:t> </a:t>
            </a:r>
            <a:r>
              <a:rPr lang="en-US" altLang="zh-CN" sz="2000" dirty="0" smtClean="0">
                <a:latin typeface="+mj-lt"/>
              </a:rPr>
              <a:t>        </a:t>
            </a:r>
            <a:r>
              <a:rPr lang="zh-CN" altLang="en-US" sz="2000" dirty="0" smtClean="0">
                <a:latin typeface="+mj-lt"/>
              </a:rPr>
              <a:t>因为根据毕奥</a:t>
            </a:r>
            <a:r>
              <a:rPr lang="en-US" altLang="zh-CN" sz="2000" dirty="0" smtClean="0">
                <a:latin typeface="+mj-lt"/>
              </a:rPr>
              <a:t>-</a:t>
            </a:r>
            <a:r>
              <a:rPr lang="zh-CN" altLang="en-US" sz="2000" dirty="0" smtClean="0">
                <a:latin typeface="+mj-lt"/>
              </a:rPr>
              <a:t>萨伐尔定律，线圈</a:t>
            </a:r>
            <a:r>
              <a:rPr lang="en-US" altLang="zh-CN" sz="2000" dirty="0" smtClean="0">
                <a:latin typeface="+mj-lt"/>
              </a:rPr>
              <a:t>1</a:t>
            </a:r>
            <a:r>
              <a:rPr lang="zh-CN" altLang="en-US" sz="2000" dirty="0" smtClean="0">
                <a:latin typeface="+mj-lt"/>
              </a:rPr>
              <a:t>在任何一点上产生的磁感应强度</a:t>
            </a:r>
            <a:r>
              <a:rPr lang="en-US" altLang="zh-CN" sz="2000" i="1" dirty="0" smtClean="0">
                <a:latin typeface="+mj-lt"/>
              </a:rPr>
              <a:t>B</a:t>
            </a:r>
            <a:r>
              <a:rPr lang="en-US" altLang="zh-CN" sz="2000" baseline="-25000" dirty="0" smtClean="0">
                <a:latin typeface="+mj-lt"/>
              </a:rPr>
              <a:t>1</a:t>
            </a:r>
            <a:r>
              <a:rPr lang="zh-CN" altLang="en-US" sz="2000" dirty="0" smtClean="0">
                <a:latin typeface="+mj-lt"/>
              </a:rPr>
              <a:t>与它的电流</a:t>
            </a:r>
            <a:r>
              <a:rPr lang="en-US" altLang="zh-CN" sz="2000" i="1" dirty="0" smtClean="0">
                <a:latin typeface="+mj-lt"/>
              </a:rPr>
              <a:t>I</a:t>
            </a:r>
            <a:r>
              <a:rPr lang="en-US" altLang="zh-CN" sz="2000" baseline="-25000" dirty="0" smtClean="0">
                <a:latin typeface="+mj-lt"/>
              </a:rPr>
              <a:t>1</a:t>
            </a:r>
            <a:r>
              <a:rPr lang="en-US" altLang="zh-CN" sz="2000" dirty="0" smtClean="0">
                <a:latin typeface="+mj-lt"/>
              </a:rPr>
              <a:t> </a:t>
            </a:r>
            <a:r>
              <a:rPr lang="zh-CN" altLang="en-US" sz="2000" dirty="0" smtClean="0">
                <a:latin typeface="+mj-lt"/>
              </a:rPr>
              <a:t>成正比</a:t>
            </a:r>
            <a:r>
              <a:rPr lang="en-US" altLang="zh-CN" sz="2000" dirty="0" smtClean="0">
                <a:latin typeface="+mj-lt"/>
              </a:rPr>
              <a:t>. </a:t>
            </a:r>
            <a:r>
              <a:rPr lang="zh-CN" altLang="en-US" sz="2000" dirty="0" smtClean="0">
                <a:latin typeface="+mj-lt"/>
              </a:rPr>
              <a:t>因而通过线圈</a:t>
            </a:r>
            <a:r>
              <a:rPr lang="en-US" altLang="zh-CN" sz="2000" dirty="0" smtClean="0">
                <a:latin typeface="+mj-lt"/>
              </a:rPr>
              <a:t>2</a:t>
            </a:r>
            <a:r>
              <a:rPr lang="zh-CN" altLang="en-US" sz="2000" dirty="0" smtClean="0">
                <a:latin typeface="+mj-lt"/>
              </a:rPr>
              <a:t>的总磁通量</a:t>
            </a:r>
            <a:r>
              <a:rPr lang="en-US" altLang="zh-CN" sz="2000" i="1" dirty="0" smtClean="0">
                <a:solidFill>
                  <a:srgbClr val="FF0000"/>
                </a:solidFill>
                <a:latin typeface="Symbol" panose="05050102010706020507" pitchFamily="18" charset="2"/>
              </a:rPr>
              <a:t>Y</a:t>
            </a:r>
            <a:r>
              <a:rPr lang="en-US" altLang="zh-CN" sz="2000" baseline="-25000" dirty="0" smtClean="0">
                <a:solidFill>
                  <a:srgbClr val="FF0000"/>
                </a:solidFill>
              </a:rPr>
              <a:t>12</a:t>
            </a:r>
            <a:r>
              <a:rPr lang="zh-CN" altLang="en-US" sz="2000" dirty="0" smtClean="0">
                <a:latin typeface="+mj-lt"/>
              </a:rPr>
              <a:t>也应当与</a:t>
            </a:r>
            <a:r>
              <a:rPr lang="en-US" altLang="zh-CN" sz="2000" i="1" dirty="0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CN" altLang="en-US" sz="2000" dirty="0" smtClean="0">
                <a:latin typeface="+mj-lt"/>
              </a:rPr>
              <a:t>成正比</a:t>
            </a:r>
            <a:r>
              <a:rPr lang="en-US" altLang="zh-CN" sz="2000" dirty="0" smtClean="0">
                <a:latin typeface="+mj-lt"/>
              </a:rPr>
              <a:t>.</a:t>
            </a:r>
            <a:endParaRPr lang="zh-CN" altLang="en-US" sz="2000" dirty="0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6994" y="2340312"/>
            <a:ext cx="879348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zh-CN" altLang="en-US" sz="2400" u="sng" kern="0" dirty="0">
                <a:solidFill>
                  <a:srgbClr val="000000"/>
                </a:solidFill>
                <a:latin typeface="Times New Roman"/>
                <a:ea typeface="宋体"/>
              </a:rPr>
              <a:t>（</a:t>
            </a:r>
            <a:r>
              <a:rPr lang="en-US" altLang="zh-CN" sz="2400" u="sng" kern="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zh-CN" altLang="en-US" sz="2400" u="sng" kern="0" dirty="0">
                <a:solidFill>
                  <a:srgbClr val="000000"/>
                </a:solidFill>
                <a:latin typeface="Times New Roman"/>
                <a:ea typeface="宋体"/>
              </a:rPr>
              <a:t>）两个线圈的几何形状、尺寸和相对位置</a:t>
            </a:r>
            <a:r>
              <a:rPr lang="en-US" altLang="zh-CN" sz="2400" u="sng" kern="0" dirty="0">
                <a:solidFill>
                  <a:srgbClr val="000000"/>
                </a:solidFill>
                <a:latin typeface="Times New Roman"/>
                <a:ea typeface="宋体"/>
              </a:rPr>
              <a:t>.</a:t>
            </a:r>
          </a:p>
          <a:p>
            <a:pPr lvl="0">
              <a:spcBef>
                <a:spcPct val="20000"/>
              </a:spcBef>
            </a:pPr>
            <a:r>
              <a:rPr lang="en-US" altLang="zh-CN" sz="2000" kern="0" dirty="0">
                <a:solidFill>
                  <a:srgbClr val="000000"/>
                </a:solidFill>
                <a:latin typeface="Times New Roman"/>
                <a:ea typeface="宋体"/>
              </a:rPr>
              <a:t>        </a:t>
            </a:r>
            <a:r>
              <a:rPr lang="zh-CN" altLang="en-US" sz="2000" kern="0" dirty="0">
                <a:solidFill>
                  <a:srgbClr val="000000"/>
                </a:solidFill>
                <a:latin typeface="Times New Roman"/>
                <a:ea typeface="宋体"/>
              </a:rPr>
              <a:t>因为在电流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/>
                <a:ea typeface="宋体"/>
              </a:rPr>
              <a:t>I</a:t>
            </a:r>
            <a:r>
              <a:rPr lang="en-US" altLang="zh-CN" sz="20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1</a:t>
            </a:r>
            <a:r>
              <a:rPr lang="zh-CN" altLang="en-US" sz="2000" kern="0" dirty="0">
                <a:solidFill>
                  <a:srgbClr val="000000"/>
                </a:solidFill>
                <a:latin typeface="Times New Roman"/>
                <a:ea typeface="宋体"/>
              </a:rPr>
              <a:t>给定的情况下，两个线圈的几何形状、尺寸和相对位置不同，通过线圈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zh-CN" altLang="en-US" sz="2000" kern="0" dirty="0">
                <a:solidFill>
                  <a:srgbClr val="000000"/>
                </a:solidFill>
                <a:latin typeface="Times New Roman"/>
                <a:ea typeface="宋体"/>
              </a:rPr>
              <a:t>的磁通量便不一样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/>
                <a:ea typeface="宋体"/>
              </a:rPr>
              <a:t>.</a:t>
            </a:r>
          </a:p>
          <a:p>
            <a:pPr lvl="0">
              <a:spcBef>
                <a:spcPct val="20000"/>
              </a:spcBef>
            </a:pPr>
            <a:r>
              <a:rPr lang="en-US" altLang="zh-CN" sz="2000" kern="0" dirty="0">
                <a:solidFill>
                  <a:srgbClr val="000000"/>
                </a:solidFill>
                <a:latin typeface="Times New Roman"/>
                <a:ea typeface="宋体"/>
              </a:rPr>
              <a:t>    </a:t>
            </a:r>
            <a:endParaRPr lang="zh-CN" altLang="en-US" sz="2000" kern="0" dirty="0">
              <a:solidFill>
                <a:srgbClr val="000000"/>
              </a:solidFill>
              <a:latin typeface="Times New Roman"/>
              <a:ea typeface="宋体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0963" y="3572493"/>
            <a:ext cx="4490358" cy="1990107"/>
            <a:chOff x="152399" y="3572493"/>
            <a:chExt cx="4490358" cy="1990107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152399" y="3572493"/>
              <a:ext cx="4490358" cy="1990107"/>
            </a:xfrm>
            <a:prstGeom prst="roundRect">
              <a:avLst/>
            </a:prstGeom>
            <a:solidFill>
              <a:srgbClr val="F1F1F1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55586" y="3694136"/>
              <a:ext cx="4295731" cy="1815882"/>
              <a:chOff x="419099" y="3632027"/>
              <a:chExt cx="4295731" cy="1815882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19099" y="3632027"/>
                <a:ext cx="4295731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Bef>
                    <a:spcPct val="20000"/>
                  </a:spcBef>
                </a:pPr>
                <a:r>
                  <a:rPr lang="zh-CN" altLang="en-US" sz="2000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于是，我们可以将通过线圈</a:t>
                </a:r>
                <a:r>
                  <a:rPr lang="en-US" altLang="zh-CN" sz="2000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2</a:t>
                </a:r>
                <a:r>
                  <a:rPr lang="zh-CN" altLang="en-US" sz="2000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的总磁通量写成：</a:t>
                </a:r>
              </a:p>
              <a:p>
                <a:pPr lvl="0">
                  <a:spcBef>
                    <a:spcPct val="20000"/>
                  </a:spcBef>
                </a:pPr>
                <a:endParaRPr lang="en-US" altLang="zh-CN" sz="2000" kern="0" dirty="0" smtClean="0">
                  <a:solidFill>
                    <a:srgbClr val="000000"/>
                  </a:solidFill>
                  <a:latin typeface="Times New Roman"/>
                  <a:ea typeface="宋体"/>
                </a:endParaRPr>
              </a:p>
              <a:p>
                <a:pPr lvl="0">
                  <a:spcBef>
                    <a:spcPct val="20000"/>
                  </a:spcBef>
                </a:pPr>
                <a:endParaRPr lang="en-US" altLang="zh-CN" sz="2000" kern="0" dirty="0">
                  <a:solidFill>
                    <a:srgbClr val="000000"/>
                  </a:solidFill>
                  <a:latin typeface="Times New Roman"/>
                  <a:ea typeface="宋体"/>
                </a:endParaRPr>
              </a:p>
              <a:p>
                <a:pPr lvl="0">
                  <a:spcBef>
                    <a:spcPct val="20000"/>
                  </a:spcBef>
                </a:pPr>
                <a:r>
                  <a:rPr lang="zh-CN" altLang="en-US" sz="2000" kern="0" dirty="0" smtClean="0">
                    <a:solidFill>
                      <a:srgbClr val="000000"/>
                    </a:solidFill>
                    <a:latin typeface="Times New Roman"/>
                    <a:ea typeface="宋体"/>
                  </a:rPr>
                  <a:t>系数</a:t>
                </a:r>
                <a:r>
                  <a:rPr lang="en-US" altLang="zh-CN" sz="2000" i="1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M</a:t>
                </a:r>
                <a:r>
                  <a:rPr lang="en-US" altLang="zh-CN" sz="2000" kern="0" baseline="-2500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12</a:t>
                </a:r>
                <a:r>
                  <a:rPr lang="zh-CN" altLang="en-US" sz="2000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是上述第二个因素的反映</a:t>
                </a:r>
                <a:r>
                  <a:rPr lang="en-US" altLang="zh-CN" sz="2000" kern="0" dirty="0" smtClean="0">
                    <a:solidFill>
                      <a:srgbClr val="000000"/>
                    </a:solidFill>
                    <a:latin typeface="Times New Roman"/>
                    <a:ea typeface="宋体"/>
                  </a:rPr>
                  <a:t>.</a:t>
                </a:r>
                <a:endParaRPr lang="en-US" altLang="zh-CN" sz="2000" kern="0" dirty="0">
                  <a:solidFill>
                    <a:srgbClr val="000000"/>
                  </a:solidFill>
                  <a:latin typeface="Times New Roman"/>
                  <a:ea typeface="宋体"/>
                </a:endParaRPr>
              </a:p>
            </p:txBody>
          </p:sp>
          <p:graphicFrame>
            <p:nvGraphicFramePr>
              <p:cNvPr id="23556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05673818"/>
                  </p:ext>
                </p:extLst>
              </p:nvPr>
            </p:nvGraphicFramePr>
            <p:xfrm>
              <a:off x="1130915" y="4483144"/>
              <a:ext cx="1992313" cy="4095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70" name="公式" r:id="rId3" imgW="723600" imgH="215640" progId="Equation.3">
                      <p:embed/>
                    </p:oleObj>
                  </mc:Choice>
                  <mc:Fallback>
                    <p:oleObj name="公式" r:id="rId3" imgW="723600" imgH="215640" progId="Equation.3">
                      <p:embed/>
                      <p:pic>
                        <p:nvPicPr>
                          <p:cNvPr id="23556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30915" y="4483144"/>
                            <a:ext cx="1992313" cy="409575"/>
                          </a:xfrm>
                          <a:prstGeom prst="rect">
                            <a:avLst/>
                          </a:prstGeom>
                          <a:solidFill>
                            <a:srgbClr val="CCFFFF"/>
                          </a:solidFill>
                          <a:ln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" name="矩形 6"/>
              <p:cNvSpPr/>
              <p:nvPr/>
            </p:nvSpPr>
            <p:spPr>
              <a:xfrm>
                <a:off x="3123228" y="4450551"/>
                <a:ext cx="12987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 （</a:t>
                </a:r>
                <a:r>
                  <a:rPr lang="en-US" altLang="zh-CN" sz="2000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3.2-1</a:t>
                </a:r>
                <a:r>
                  <a:rPr lang="zh-CN" altLang="en-US" sz="2000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）</a:t>
                </a:r>
                <a:endParaRPr lang="zh-CN" altLang="en-US" dirty="0"/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4526284" y="3547460"/>
            <a:ext cx="4572001" cy="1990107"/>
            <a:chOff x="4617720" y="3547460"/>
            <a:chExt cx="4572001" cy="1990107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4671060" y="3547460"/>
              <a:ext cx="4490358" cy="1990107"/>
            </a:xfrm>
            <a:prstGeom prst="roundRect">
              <a:avLst/>
            </a:prstGeom>
            <a:solidFill>
              <a:srgbClr val="F1F1F1"/>
            </a:solidFill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617720" y="3694136"/>
              <a:ext cx="4572001" cy="1754326"/>
              <a:chOff x="4103166" y="5257800"/>
              <a:chExt cx="4659834" cy="175432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4103166" y="5257800"/>
                <a:ext cx="4659834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Bef>
                    <a:spcPct val="20000"/>
                  </a:spcBef>
                </a:pPr>
                <a:r>
                  <a:rPr lang="zh-CN" altLang="en-US" sz="2000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类似地，当线圈</a:t>
                </a:r>
                <a:r>
                  <a:rPr lang="en-US" altLang="zh-CN" sz="2000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2</a:t>
                </a:r>
                <a:r>
                  <a:rPr lang="zh-CN" altLang="en-US" sz="2000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中的电流</a:t>
                </a:r>
                <a:r>
                  <a:rPr lang="en-US" altLang="zh-CN" sz="2000" i="1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I</a:t>
                </a:r>
                <a:r>
                  <a:rPr lang="en-US" altLang="zh-CN" sz="2000" kern="0" baseline="-2500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2</a:t>
                </a:r>
                <a:r>
                  <a:rPr lang="en-US" altLang="zh-CN" sz="2000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 </a:t>
                </a:r>
                <a:r>
                  <a:rPr lang="zh-CN" altLang="en-US" sz="2000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随时间变化时，通过线圈</a:t>
                </a:r>
                <a:r>
                  <a:rPr lang="en-US" altLang="zh-CN" sz="2000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1</a:t>
                </a:r>
                <a:r>
                  <a:rPr lang="zh-CN" altLang="en-US" sz="2000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的总磁通量也可写成</a:t>
                </a:r>
                <a:r>
                  <a:rPr lang="zh-CN" altLang="en-US" sz="2000" kern="0" dirty="0" smtClean="0">
                    <a:solidFill>
                      <a:srgbClr val="000000"/>
                    </a:solidFill>
                    <a:latin typeface="Times New Roman"/>
                    <a:ea typeface="宋体"/>
                  </a:rPr>
                  <a:t>：</a:t>
                </a:r>
                <a:endParaRPr lang="en-US" altLang="zh-CN" sz="2000" kern="0" dirty="0" smtClean="0">
                  <a:solidFill>
                    <a:srgbClr val="000000"/>
                  </a:solidFill>
                  <a:latin typeface="Times New Roman"/>
                  <a:ea typeface="宋体"/>
                </a:endParaRPr>
              </a:p>
              <a:p>
                <a:pPr lvl="0">
                  <a:spcBef>
                    <a:spcPct val="20000"/>
                  </a:spcBef>
                </a:pPr>
                <a:endParaRPr lang="en-US" altLang="zh-CN" sz="2000" kern="0" dirty="0">
                  <a:solidFill>
                    <a:srgbClr val="000000"/>
                  </a:solidFill>
                  <a:latin typeface="Times New Roman"/>
                  <a:ea typeface="宋体"/>
                </a:endParaRPr>
              </a:p>
              <a:p>
                <a:pPr lvl="0">
                  <a:spcBef>
                    <a:spcPct val="20000"/>
                  </a:spcBef>
                </a:pPr>
                <a:r>
                  <a:rPr lang="zh-CN" altLang="en-US" sz="2000" kern="0" dirty="0" smtClean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系数</a:t>
                </a:r>
                <a:r>
                  <a:rPr lang="en-US" altLang="zh-CN" sz="2000" i="1" kern="0" dirty="0" smtClean="0">
                    <a:solidFill>
                      <a:schemeClr val="tx1"/>
                    </a:solidFill>
                  </a:rPr>
                  <a:t>M</a:t>
                </a:r>
                <a:r>
                  <a:rPr lang="en-US" altLang="zh-CN" sz="2000" kern="0" baseline="-25000" dirty="0" smtClean="0">
                    <a:solidFill>
                      <a:schemeClr val="tx1"/>
                    </a:solidFill>
                  </a:rPr>
                  <a:t>21</a:t>
                </a:r>
                <a:r>
                  <a:rPr lang="zh-CN" altLang="en-US" sz="2000" kern="0" dirty="0" smtClean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同样是</a:t>
                </a:r>
                <a:r>
                  <a:rPr lang="zh-CN" altLang="en-US" sz="2000" kern="0" dirty="0" smtClean="0">
                    <a:solidFill>
                      <a:schemeClr val="tx1"/>
                    </a:solidFill>
                  </a:rPr>
                  <a:t>上述第二个因素的</a:t>
                </a:r>
                <a:r>
                  <a:rPr lang="zh-CN" altLang="en-US" sz="2000" kern="0" dirty="0" smtClean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反映</a:t>
                </a:r>
                <a:r>
                  <a:rPr lang="en-US" altLang="zh-CN" sz="2000" kern="0" dirty="0" smtClean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.</a:t>
                </a:r>
                <a:r>
                  <a:rPr lang="zh-CN" altLang="en-US" sz="2000" kern="0" dirty="0" smtClean="0">
                    <a:solidFill>
                      <a:srgbClr val="000000"/>
                    </a:solidFill>
                    <a:latin typeface="Times New Roman"/>
                    <a:ea typeface="宋体"/>
                  </a:rPr>
                  <a:t>                                                                                            </a:t>
                </a:r>
                <a:endParaRPr lang="zh-CN" altLang="en-US" sz="2000" kern="0" dirty="0">
                  <a:solidFill>
                    <a:srgbClr val="000000"/>
                  </a:solidFill>
                  <a:latin typeface="Times New Roman"/>
                  <a:ea typeface="宋体"/>
                </a:endParaRPr>
              </a:p>
            </p:txBody>
          </p:sp>
          <p:graphicFrame>
            <p:nvGraphicFramePr>
              <p:cNvPr id="23557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77559991"/>
                  </p:ext>
                </p:extLst>
              </p:nvPr>
            </p:nvGraphicFramePr>
            <p:xfrm>
              <a:off x="5288095" y="6012387"/>
              <a:ext cx="220980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71" name="公式" r:id="rId5" imgW="799920" imgH="215640" progId="Equation.3">
                      <p:embed/>
                    </p:oleObj>
                  </mc:Choice>
                  <mc:Fallback>
                    <p:oleObj name="公式" r:id="rId5" imgW="799920" imgH="215640" progId="Equation.3">
                      <p:embed/>
                      <p:pic>
                        <p:nvPicPr>
                          <p:cNvPr id="23557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8095" y="6012387"/>
                            <a:ext cx="2209800" cy="457200"/>
                          </a:xfrm>
                          <a:prstGeom prst="rect">
                            <a:avLst/>
                          </a:prstGeom>
                          <a:solidFill>
                            <a:srgbClr val="CCFFFF"/>
                          </a:solidFill>
                          <a:ln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" name="矩形 7"/>
              <p:cNvSpPr/>
              <p:nvPr/>
            </p:nvSpPr>
            <p:spPr>
              <a:xfrm>
                <a:off x="7433732" y="6106178"/>
                <a:ext cx="1130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Bef>
                    <a:spcPct val="20000"/>
                  </a:spcBef>
                </a:pPr>
                <a:r>
                  <a:rPr lang="zh-CN" altLang="en-US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（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3.2-2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）</a:t>
                </a:r>
              </a:p>
            </p:txBody>
          </p:sp>
        </p:grpSp>
      </p:grp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274320" y="5588022"/>
            <a:ext cx="8686800" cy="118126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40000"/>
              </a:lnSpc>
            </a:pPr>
            <a:r>
              <a:rPr lang="zh-CN" altLang="en-US" sz="2000" kern="0" dirty="0" smtClean="0">
                <a:solidFill>
                  <a:srgbClr val="FFFF00"/>
                </a:solidFill>
                <a:latin typeface="宋体" panose="02010600030101010101" pitchFamily="2" charset="-122"/>
              </a:rPr>
              <a:t>以后我们将会证明，当两个线圈的几何形状、尺寸、匝数和相对位置给定时，</a:t>
            </a:r>
            <a:r>
              <a:rPr lang="en-US" altLang="zh-CN" sz="2000" i="1" kern="0" dirty="0" smtClean="0">
                <a:solidFill>
                  <a:srgbClr val="FFFF00"/>
                </a:solidFill>
              </a:rPr>
              <a:t>M</a:t>
            </a:r>
            <a:r>
              <a:rPr lang="en-US" altLang="zh-CN" sz="2000" kern="0" baseline="-25000" dirty="0" smtClean="0">
                <a:solidFill>
                  <a:srgbClr val="FFFF00"/>
                </a:solidFill>
              </a:rPr>
              <a:t>12</a:t>
            </a:r>
            <a:r>
              <a:rPr lang="en-US" altLang="zh-CN" sz="2000" kern="0" dirty="0" smtClean="0">
                <a:solidFill>
                  <a:srgbClr val="FFFF00"/>
                </a:solidFill>
              </a:rPr>
              <a:t>=</a:t>
            </a:r>
            <a:r>
              <a:rPr lang="en-US" altLang="zh-CN" sz="2000" i="1" kern="0" dirty="0" smtClean="0">
                <a:solidFill>
                  <a:srgbClr val="FFFF00"/>
                </a:solidFill>
              </a:rPr>
              <a:t> M</a:t>
            </a:r>
            <a:r>
              <a:rPr lang="en-US" altLang="zh-CN" sz="2000" kern="0" baseline="-25000" dirty="0" smtClean="0">
                <a:solidFill>
                  <a:srgbClr val="FFFF00"/>
                </a:solidFill>
              </a:rPr>
              <a:t>21</a:t>
            </a:r>
            <a:r>
              <a:rPr lang="en-US" altLang="zh-CN" sz="2000" kern="0" dirty="0" smtClean="0">
                <a:solidFill>
                  <a:srgbClr val="FFFF00"/>
                </a:solidFill>
              </a:rPr>
              <a:t>=</a:t>
            </a:r>
            <a:r>
              <a:rPr lang="en-US" altLang="zh-CN" sz="2000" i="1" kern="0" dirty="0" smtClean="0">
                <a:solidFill>
                  <a:srgbClr val="FFFF00"/>
                </a:solidFill>
              </a:rPr>
              <a:t>M</a:t>
            </a:r>
            <a:r>
              <a:rPr lang="en-US" altLang="zh-CN" sz="2000" kern="0" dirty="0" smtClean="0">
                <a:solidFill>
                  <a:srgbClr val="FFFF00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000" kern="0" dirty="0" smtClean="0">
                <a:solidFill>
                  <a:srgbClr val="FFFF00"/>
                </a:solidFill>
                <a:latin typeface="宋体" panose="02010600030101010101" pitchFamily="2" charset="-122"/>
              </a:rPr>
              <a:t>（</a:t>
            </a:r>
            <a:r>
              <a:rPr lang="zh-CN" altLang="en-US" sz="1800" dirty="0" smtClean="0">
                <a:solidFill>
                  <a:srgbClr val="FFFF00"/>
                </a:solidFill>
              </a:rPr>
              <a:t>仅</a:t>
            </a:r>
            <a:r>
              <a:rPr lang="zh-CN" altLang="en-US" sz="1800" dirty="0">
                <a:solidFill>
                  <a:srgbClr val="FFFF00"/>
                </a:solidFill>
              </a:rPr>
              <a:t>适用于横截面积可以忽略的导线绕成的线圈</a:t>
            </a:r>
            <a:r>
              <a:rPr lang="zh-CN" altLang="en-US" sz="1800" dirty="0" smtClean="0">
                <a:solidFill>
                  <a:srgbClr val="FFFF00"/>
                </a:solidFill>
              </a:rPr>
              <a:t>。）</a:t>
            </a:r>
            <a:endParaRPr lang="en-US" altLang="zh-CN" kern="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7"/>
          <a:srcRect b="44537"/>
          <a:stretch/>
        </p:blipFill>
        <p:spPr>
          <a:xfrm>
            <a:off x="6744159" y="743663"/>
            <a:ext cx="2099825" cy="68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9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/>
      <p:bldP spid="4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15855" y="1014191"/>
            <a:ext cx="4572000" cy="168353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  <a:spcBef>
                <a:spcPct val="20000"/>
              </a:spcBef>
            </a:pPr>
            <a:r>
              <a:rPr lang="zh-CN" altLang="en-US" sz="2200" kern="0" dirty="0">
                <a:solidFill>
                  <a:srgbClr val="C00000"/>
                </a:solidFill>
                <a:latin typeface="Times New Roman"/>
                <a:ea typeface="宋体"/>
              </a:rPr>
              <a:t>线圈</a:t>
            </a:r>
            <a:r>
              <a:rPr lang="en-US" altLang="zh-CN" sz="2200" kern="0" dirty="0">
                <a:solidFill>
                  <a:srgbClr val="C00000"/>
                </a:solidFill>
                <a:latin typeface="Times New Roman"/>
                <a:ea typeface="宋体"/>
              </a:rPr>
              <a:t>1</a:t>
            </a:r>
            <a:r>
              <a:rPr lang="zh-CN" altLang="en-US" sz="2200" kern="0" dirty="0">
                <a:solidFill>
                  <a:srgbClr val="C00000"/>
                </a:solidFill>
                <a:latin typeface="Times New Roman"/>
                <a:ea typeface="宋体"/>
              </a:rPr>
              <a:t>中变化的电流</a:t>
            </a:r>
            <a:r>
              <a:rPr lang="en-US" altLang="zh-CN" sz="2200" i="1" kern="0" dirty="0">
                <a:solidFill>
                  <a:srgbClr val="C00000"/>
                </a:solidFill>
                <a:latin typeface="Times New Roman"/>
                <a:ea typeface="宋体"/>
              </a:rPr>
              <a:t>I</a:t>
            </a:r>
            <a:r>
              <a:rPr lang="en-US" altLang="zh-CN" sz="2200" kern="0" baseline="-25000" dirty="0">
                <a:solidFill>
                  <a:srgbClr val="C00000"/>
                </a:solidFill>
                <a:latin typeface="Times New Roman"/>
                <a:ea typeface="宋体"/>
              </a:rPr>
              <a:t>1</a:t>
            </a:r>
            <a:r>
              <a:rPr lang="zh-CN" altLang="en-US" sz="2200" kern="0" dirty="0">
                <a:solidFill>
                  <a:srgbClr val="C00000"/>
                </a:solidFill>
                <a:latin typeface="Times New Roman"/>
                <a:ea typeface="宋体"/>
              </a:rPr>
              <a:t>在线圈</a:t>
            </a:r>
            <a:r>
              <a:rPr lang="en-US" altLang="zh-CN" sz="2200" kern="0" dirty="0">
                <a:solidFill>
                  <a:srgbClr val="C00000"/>
                </a:solidFill>
                <a:latin typeface="Times New Roman"/>
                <a:ea typeface="宋体"/>
              </a:rPr>
              <a:t>2</a:t>
            </a:r>
            <a:r>
              <a:rPr lang="zh-CN" altLang="en-US" sz="2200" kern="0" dirty="0">
                <a:solidFill>
                  <a:srgbClr val="C00000"/>
                </a:solidFill>
                <a:latin typeface="Times New Roman"/>
                <a:ea typeface="宋体"/>
              </a:rPr>
              <a:t>中引起的感应电动势：</a:t>
            </a:r>
          </a:p>
          <a:p>
            <a:pPr lvl="0">
              <a:lnSpc>
                <a:spcPct val="150000"/>
              </a:lnSpc>
              <a:spcBef>
                <a:spcPct val="20000"/>
              </a:spcBef>
            </a:pPr>
            <a:r>
              <a:rPr lang="zh-CN" altLang="en-US" sz="2200" kern="0" dirty="0">
                <a:solidFill>
                  <a:srgbClr val="000000"/>
                </a:solidFill>
                <a:latin typeface="Times New Roman"/>
                <a:ea typeface="宋体"/>
              </a:rPr>
              <a:t>                                                                                    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838200" y="222473"/>
            <a:ext cx="7772400" cy="76765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 smtClean="0">
                <a:latin typeface="+mj-lt"/>
              </a:rPr>
              <a:t>    </a:t>
            </a:r>
            <a:r>
              <a:rPr lang="zh-CN" altLang="en-US" sz="2200" dirty="0" smtClean="0">
                <a:latin typeface="+mj-lt"/>
              </a:rPr>
              <a:t>根据法拉第定律</a:t>
            </a:r>
            <a:r>
              <a:rPr lang="zh-CN" altLang="en-US" sz="2200" dirty="0">
                <a:latin typeface="+mj-lt"/>
              </a:rPr>
              <a:t>，</a:t>
            </a:r>
            <a:r>
              <a:rPr lang="zh-CN" altLang="en-US" sz="2200" dirty="0" smtClean="0">
                <a:latin typeface="+mj-lt"/>
              </a:rPr>
              <a:t>从                                可知</a:t>
            </a:r>
            <a:endParaRPr lang="en-US" altLang="zh-CN" sz="2200" dirty="0" smtClean="0">
              <a:latin typeface="+mj-lt"/>
            </a:endParaRP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330359"/>
              </p:ext>
            </p:extLst>
          </p:nvPr>
        </p:nvGraphicFramePr>
        <p:xfrm>
          <a:off x="623915" y="2018549"/>
          <a:ext cx="27432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2" name="公式" r:id="rId3" imgW="1422360" imgH="406080" progId="Equation.3">
                  <p:embed/>
                </p:oleObj>
              </mc:Choice>
              <mc:Fallback>
                <p:oleObj name="公式" r:id="rId3" imgW="1422360" imgH="406080" progId="Equation.3">
                  <p:embed/>
                  <p:pic>
                    <p:nvPicPr>
                      <p:cNvPr id="25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915" y="2018549"/>
                        <a:ext cx="2743200" cy="6905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756715"/>
              </p:ext>
            </p:extLst>
          </p:nvPr>
        </p:nvGraphicFramePr>
        <p:xfrm>
          <a:off x="3886200" y="159382"/>
          <a:ext cx="1854610" cy="381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3" name="公式" r:id="rId5" imgW="723600" imgH="215640" progId="Equation.3">
                  <p:embed/>
                </p:oleObj>
              </mc:Choice>
              <mc:Fallback>
                <p:oleObj name="公式" r:id="rId5" imgW="723600" imgH="215640" progId="Equation.3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59382"/>
                        <a:ext cx="1854610" cy="38126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15855" y="2889914"/>
            <a:ext cx="8763000" cy="2665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zh-CN" altLang="en-US" sz="2200" kern="0" dirty="0" smtClean="0">
                <a:solidFill>
                  <a:srgbClr val="7030A0"/>
                </a:solidFill>
                <a:latin typeface="Times New Roman"/>
                <a:ea typeface="宋体"/>
              </a:rPr>
              <a:t>可以</a:t>
            </a:r>
            <a:r>
              <a:rPr lang="zh-CN" altLang="en-US" sz="2200" kern="0" dirty="0">
                <a:solidFill>
                  <a:srgbClr val="7030A0"/>
                </a:solidFill>
                <a:latin typeface="Times New Roman"/>
                <a:ea typeface="宋体"/>
              </a:rPr>
              <a:t>看到</a:t>
            </a:r>
            <a:r>
              <a:rPr lang="en-US" altLang="zh-CN" sz="2200" kern="0" dirty="0">
                <a:solidFill>
                  <a:srgbClr val="7030A0"/>
                </a:solidFill>
                <a:latin typeface="Times New Roman"/>
                <a:ea typeface="宋体"/>
              </a:rPr>
              <a:t>:</a:t>
            </a:r>
          </a:p>
          <a:p>
            <a:pPr lvl="0">
              <a:spcBef>
                <a:spcPct val="20000"/>
              </a:spcBef>
            </a:pPr>
            <a:r>
              <a:rPr lang="en-US" altLang="zh-CN" sz="2200" kern="0" dirty="0">
                <a:solidFill>
                  <a:srgbClr val="000000"/>
                </a:solidFill>
                <a:latin typeface="Times New Roman"/>
                <a:ea typeface="宋体"/>
              </a:rPr>
              <a:t>    </a:t>
            </a:r>
            <a:r>
              <a:rPr lang="en-US" altLang="zh-CN" sz="2200" kern="0" dirty="0" smtClean="0">
                <a:solidFill>
                  <a:srgbClr val="000000"/>
                </a:solidFill>
                <a:latin typeface="Times New Roman"/>
                <a:ea typeface="宋体"/>
              </a:rPr>
              <a:t>    </a:t>
            </a:r>
            <a:r>
              <a:rPr lang="zh-CN" altLang="en-US" sz="2200" kern="0" dirty="0" smtClean="0">
                <a:solidFill>
                  <a:srgbClr val="000000"/>
                </a:solidFill>
                <a:latin typeface="Times New Roman"/>
                <a:ea typeface="宋体"/>
              </a:rPr>
              <a:t>当</a:t>
            </a:r>
            <a:r>
              <a:rPr lang="zh-CN" altLang="en-US" sz="2200" kern="0" dirty="0">
                <a:solidFill>
                  <a:srgbClr val="000000"/>
                </a:solidFill>
                <a:latin typeface="Times New Roman"/>
                <a:ea typeface="宋体"/>
              </a:rPr>
              <a:t>一个线圈的电流变化率给定时，系数</a:t>
            </a:r>
            <a:r>
              <a:rPr lang="en-US" altLang="zh-CN" sz="2200" i="1" kern="0" dirty="0">
                <a:solidFill>
                  <a:srgbClr val="000000"/>
                </a:solidFill>
                <a:latin typeface="Times New Roman"/>
                <a:ea typeface="宋体"/>
              </a:rPr>
              <a:t>M</a:t>
            </a:r>
            <a:r>
              <a:rPr lang="zh-CN" altLang="en-US" sz="2200" kern="0" dirty="0">
                <a:solidFill>
                  <a:srgbClr val="000000"/>
                </a:solidFill>
                <a:latin typeface="Times New Roman"/>
                <a:ea typeface="宋体"/>
              </a:rPr>
              <a:t>越大，另一个线圈出现的感应电动势也越大，这表明</a:t>
            </a:r>
            <a:r>
              <a:rPr lang="en-US" altLang="zh-CN" sz="2200" i="1" kern="0" dirty="0">
                <a:solidFill>
                  <a:srgbClr val="FF0000"/>
                </a:solidFill>
                <a:latin typeface="Times New Roman"/>
                <a:ea typeface="宋体"/>
              </a:rPr>
              <a:t>M</a:t>
            </a:r>
            <a:r>
              <a:rPr lang="zh-CN" altLang="en-US" sz="2200" kern="0" dirty="0">
                <a:solidFill>
                  <a:srgbClr val="FF0000"/>
                </a:solidFill>
                <a:latin typeface="Times New Roman"/>
                <a:ea typeface="宋体"/>
              </a:rPr>
              <a:t>反映了两个电流圈之间的相互作用强度</a:t>
            </a:r>
            <a:r>
              <a:rPr lang="en-US" altLang="zh-CN" sz="2200" kern="0" dirty="0">
                <a:solidFill>
                  <a:srgbClr val="000000"/>
                </a:solidFill>
                <a:latin typeface="Times New Roman"/>
                <a:ea typeface="宋体"/>
              </a:rPr>
              <a:t>——</a:t>
            </a:r>
            <a:r>
              <a:rPr lang="zh-CN" altLang="en-US" sz="2200" kern="0" dirty="0">
                <a:solidFill>
                  <a:srgbClr val="000000"/>
                </a:solidFill>
                <a:latin typeface="Times New Roman"/>
                <a:ea typeface="宋体"/>
              </a:rPr>
              <a:t>或者说两个电流圈的互耦合程度，我们称</a:t>
            </a:r>
            <a:r>
              <a:rPr lang="en-US" altLang="zh-CN" sz="2200" i="1" kern="0" dirty="0">
                <a:solidFill>
                  <a:srgbClr val="FF0000"/>
                </a:solidFill>
                <a:latin typeface="Times New Roman"/>
                <a:ea typeface="宋体"/>
              </a:rPr>
              <a:t>M</a:t>
            </a:r>
            <a:r>
              <a:rPr lang="zh-CN" altLang="en-US" sz="2200" kern="0" dirty="0">
                <a:solidFill>
                  <a:srgbClr val="FF0000"/>
                </a:solidFill>
                <a:latin typeface="Times New Roman"/>
                <a:ea typeface="宋体"/>
              </a:rPr>
              <a:t>为两个线圈的互感系数，简称互感</a:t>
            </a:r>
            <a:r>
              <a:rPr lang="en-US" altLang="zh-CN" sz="2200" kern="0" dirty="0">
                <a:solidFill>
                  <a:srgbClr val="000000"/>
                </a:solidFill>
                <a:latin typeface="Times New Roman"/>
                <a:ea typeface="宋体"/>
              </a:rPr>
              <a:t>. </a:t>
            </a:r>
            <a:r>
              <a:rPr lang="zh-CN" altLang="en-US" sz="2200" kern="0" dirty="0">
                <a:solidFill>
                  <a:srgbClr val="000000"/>
                </a:solidFill>
                <a:latin typeface="Times New Roman"/>
                <a:ea typeface="宋体"/>
              </a:rPr>
              <a:t>它的单位称为亨利（</a:t>
            </a:r>
            <a:r>
              <a:rPr lang="en-US" altLang="zh-CN" sz="2200" kern="0" dirty="0">
                <a:solidFill>
                  <a:srgbClr val="000000"/>
                </a:solidFill>
                <a:latin typeface="Times New Roman"/>
                <a:ea typeface="宋体"/>
              </a:rPr>
              <a:t>H</a:t>
            </a:r>
            <a:r>
              <a:rPr lang="zh-CN" altLang="en-US" sz="2200" kern="0" dirty="0" smtClean="0">
                <a:solidFill>
                  <a:srgbClr val="000000"/>
                </a:solidFill>
                <a:latin typeface="Times New Roman"/>
                <a:ea typeface="宋体"/>
              </a:rPr>
              <a:t>），</a:t>
            </a:r>
            <a:endParaRPr lang="en-US" altLang="zh-CN" sz="2200" kern="0" dirty="0" smtClean="0">
              <a:solidFill>
                <a:srgbClr val="000000"/>
              </a:solidFill>
              <a:latin typeface="Times New Roman"/>
              <a:ea typeface="宋体"/>
            </a:endParaRPr>
          </a:p>
          <a:p>
            <a:pPr lvl="0">
              <a:spcBef>
                <a:spcPct val="20000"/>
              </a:spcBef>
            </a:pPr>
            <a:r>
              <a:rPr lang="zh-CN" altLang="en-US" sz="2200" kern="0" dirty="0" smtClean="0">
                <a:solidFill>
                  <a:srgbClr val="000000"/>
                </a:solidFill>
                <a:latin typeface="Times New Roman"/>
                <a:ea typeface="宋体"/>
              </a:rPr>
              <a:t>由</a:t>
            </a:r>
            <a:r>
              <a:rPr lang="zh-CN" altLang="en-US" sz="2200" kern="0" dirty="0">
                <a:solidFill>
                  <a:srgbClr val="000000"/>
                </a:solidFill>
                <a:latin typeface="Times New Roman"/>
                <a:ea typeface="宋体"/>
              </a:rPr>
              <a:t>（</a:t>
            </a:r>
            <a:r>
              <a:rPr lang="en-US" altLang="zh-CN" sz="2200" kern="0" dirty="0">
                <a:solidFill>
                  <a:srgbClr val="000000"/>
                </a:solidFill>
                <a:latin typeface="Times New Roman"/>
                <a:ea typeface="宋体"/>
              </a:rPr>
              <a:t>3.2-1</a:t>
            </a:r>
            <a:r>
              <a:rPr lang="zh-CN" altLang="en-US" sz="2200" kern="0" dirty="0" smtClean="0">
                <a:solidFill>
                  <a:srgbClr val="000000"/>
                </a:solidFill>
                <a:latin typeface="Times New Roman"/>
                <a:ea typeface="宋体"/>
              </a:rPr>
              <a:t>），</a:t>
            </a:r>
            <a:r>
              <a:rPr lang="en-US" altLang="zh-CN" sz="2200" kern="0" dirty="0" smtClean="0">
                <a:solidFill>
                  <a:srgbClr val="000000"/>
                </a:solidFill>
                <a:latin typeface="Times New Roman"/>
                <a:ea typeface="宋体"/>
              </a:rPr>
              <a:t>     1</a:t>
            </a:r>
            <a:r>
              <a:rPr lang="zh-CN" altLang="en-US" sz="2200" kern="0" dirty="0">
                <a:solidFill>
                  <a:srgbClr val="000000"/>
                </a:solidFill>
                <a:latin typeface="Times New Roman"/>
                <a:ea typeface="宋体"/>
              </a:rPr>
              <a:t>亨利 </a:t>
            </a:r>
            <a:r>
              <a:rPr lang="en-US" altLang="zh-CN" sz="2200" kern="0" dirty="0">
                <a:solidFill>
                  <a:srgbClr val="000000"/>
                </a:solidFill>
                <a:latin typeface="Times New Roman"/>
                <a:ea typeface="宋体"/>
              </a:rPr>
              <a:t>=1</a:t>
            </a:r>
            <a:r>
              <a:rPr lang="zh-CN" altLang="en-US" sz="2200" kern="0" dirty="0">
                <a:solidFill>
                  <a:srgbClr val="000000"/>
                </a:solidFill>
                <a:latin typeface="Times New Roman"/>
                <a:ea typeface="宋体"/>
              </a:rPr>
              <a:t>韦伯</a:t>
            </a:r>
            <a:r>
              <a:rPr lang="en-US" altLang="zh-CN" sz="2200" kern="0" dirty="0">
                <a:solidFill>
                  <a:srgbClr val="000000"/>
                </a:solidFill>
                <a:latin typeface="Times New Roman"/>
                <a:ea typeface="宋体"/>
              </a:rPr>
              <a:t>/</a:t>
            </a:r>
            <a:r>
              <a:rPr lang="zh-CN" altLang="en-US" sz="2200" kern="0" dirty="0">
                <a:solidFill>
                  <a:srgbClr val="000000"/>
                </a:solidFill>
                <a:latin typeface="Times New Roman"/>
                <a:ea typeface="宋体"/>
              </a:rPr>
              <a:t>安培；</a:t>
            </a:r>
          </a:p>
          <a:p>
            <a:pPr lvl="0">
              <a:spcBef>
                <a:spcPct val="20000"/>
              </a:spcBef>
            </a:pPr>
            <a:r>
              <a:rPr lang="zh-CN" altLang="en-US" sz="2200" kern="0" dirty="0" smtClean="0">
                <a:solidFill>
                  <a:srgbClr val="000000"/>
                </a:solidFill>
                <a:latin typeface="Times New Roman"/>
                <a:ea typeface="宋体"/>
              </a:rPr>
              <a:t>或由</a:t>
            </a:r>
            <a:r>
              <a:rPr lang="zh-CN" altLang="en-US" sz="2200" kern="0" dirty="0">
                <a:solidFill>
                  <a:srgbClr val="000000"/>
                </a:solidFill>
                <a:latin typeface="Times New Roman"/>
                <a:ea typeface="宋体"/>
              </a:rPr>
              <a:t>（</a:t>
            </a:r>
            <a:r>
              <a:rPr lang="en-US" altLang="zh-CN" sz="2200" kern="0" dirty="0">
                <a:solidFill>
                  <a:srgbClr val="000000"/>
                </a:solidFill>
                <a:latin typeface="Times New Roman"/>
                <a:ea typeface="宋体"/>
              </a:rPr>
              <a:t>3.2-3</a:t>
            </a:r>
            <a:r>
              <a:rPr lang="zh-CN" altLang="en-US" sz="2200" kern="0" dirty="0" smtClean="0">
                <a:solidFill>
                  <a:srgbClr val="000000"/>
                </a:solidFill>
                <a:latin typeface="Times New Roman"/>
                <a:ea typeface="宋体"/>
              </a:rPr>
              <a:t>）， </a:t>
            </a:r>
            <a:r>
              <a:rPr lang="en-US" altLang="zh-CN" sz="2200" kern="0" dirty="0" smtClean="0">
                <a:solidFill>
                  <a:srgbClr val="000000"/>
                </a:solidFill>
                <a:latin typeface="Times New Roman"/>
                <a:ea typeface="宋体"/>
              </a:rPr>
              <a:t>1</a:t>
            </a:r>
            <a:r>
              <a:rPr lang="zh-CN" altLang="en-US" sz="2200" kern="0" dirty="0">
                <a:solidFill>
                  <a:srgbClr val="000000"/>
                </a:solidFill>
                <a:latin typeface="Times New Roman"/>
                <a:ea typeface="宋体"/>
              </a:rPr>
              <a:t>亨利 </a:t>
            </a:r>
            <a:r>
              <a:rPr lang="en-US" altLang="zh-CN" sz="2200" kern="0" dirty="0">
                <a:solidFill>
                  <a:srgbClr val="000000"/>
                </a:solidFill>
                <a:latin typeface="Times New Roman"/>
                <a:ea typeface="宋体"/>
              </a:rPr>
              <a:t>=1</a:t>
            </a:r>
            <a:r>
              <a:rPr lang="zh-CN" altLang="en-US" sz="2200" kern="0" dirty="0">
                <a:solidFill>
                  <a:srgbClr val="000000"/>
                </a:solidFill>
                <a:latin typeface="Times New Roman"/>
                <a:ea typeface="宋体"/>
              </a:rPr>
              <a:t>伏特</a:t>
            </a:r>
            <a:r>
              <a:rPr lang="en-US" altLang="zh-CN" sz="2200" kern="0" dirty="0">
                <a:solidFill>
                  <a:srgbClr val="000000"/>
                </a:solidFill>
                <a:latin typeface="Times New Roman"/>
                <a:ea typeface="宋体"/>
              </a:rPr>
              <a:t>.</a:t>
            </a:r>
            <a:r>
              <a:rPr lang="zh-CN" altLang="en-US" sz="2200" kern="0" dirty="0">
                <a:solidFill>
                  <a:srgbClr val="000000"/>
                </a:solidFill>
                <a:latin typeface="Times New Roman"/>
                <a:ea typeface="宋体"/>
              </a:rPr>
              <a:t>秒</a:t>
            </a:r>
            <a:r>
              <a:rPr lang="en-US" altLang="zh-CN" sz="2200" kern="0" dirty="0">
                <a:solidFill>
                  <a:srgbClr val="000000"/>
                </a:solidFill>
                <a:latin typeface="Times New Roman"/>
                <a:ea typeface="宋体"/>
              </a:rPr>
              <a:t>/</a:t>
            </a:r>
            <a:r>
              <a:rPr lang="zh-CN" altLang="en-US" sz="2200" kern="0" dirty="0">
                <a:solidFill>
                  <a:srgbClr val="000000"/>
                </a:solidFill>
                <a:latin typeface="Times New Roman"/>
                <a:ea typeface="宋体"/>
              </a:rPr>
              <a:t>安培</a:t>
            </a:r>
            <a:r>
              <a:rPr lang="en-US" altLang="zh-CN" sz="2200" kern="0" dirty="0">
                <a:solidFill>
                  <a:srgbClr val="000000"/>
                </a:solidFill>
                <a:latin typeface="Times New Roman"/>
                <a:ea typeface="宋体"/>
              </a:rPr>
              <a:t>.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787855" y="1103504"/>
            <a:ext cx="4114110" cy="1673030"/>
            <a:chOff x="353414" y="2248143"/>
            <a:chExt cx="5130594" cy="1673030"/>
          </a:xfrm>
        </p:grpSpPr>
        <p:graphicFrame>
          <p:nvGraphicFramePr>
            <p:cNvPr id="2560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0003787"/>
                </p:ext>
              </p:extLst>
            </p:nvPr>
          </p:nvGraphicFramePr>
          <p:xfrm>
            <a:off x="1128314" y="3240135"/>
            <a:ext cx="2895599" cy="681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44" name="公式" r:id="rId7" imgW="1422360" imgH="406080" progId="Equation.3">
                    <p:embed/>
                  </p:oleObj>
                </mc:Choice>
                <mc:Fallback>
                  <p:oleObj name="公式" r:id="rId7" imgW="1422360" imgH="406080" progId="Equation.3">
                    <p:embed/>
                    <p:pic>
                      <p:nvPicPr>
                        <p:cNvPr id="2560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8314" y="3240135"/>
                          <a:ext cx="2895599" cy="681038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9525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矩形 5"/>
            <p:cNvSpPr/>
            <p:nvPr/>
          </p:nvSpPr>
          <p:spPr>
            <a:xfrm>
              <a:off x="353414" y="2248143"/>
              <a:ext cx="5130594" cy="15142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Bef>
                  <a:spcPct val="20000"/>
                </a:spcBef>
              </a:pPr>
              <a:r>
                <a:rPr lang="zh-CN" altLang="en-US" sz="2200" kern="0" dirty="0">
                  <a:solidFill>
                    <a:srgbClr val="0033CC"/>
                  </a:solidFill>
                  <a:latin typeface="Times New Roman"/>
                  <a:ea typeface="宋体"/>
                </a:rPr>
                <a:t>同理，线圈</a:t>
              </a:r>
              <a:r>
                <a:rPr lang="en-US" altLang="zh-CN" sz="2200" kern="0" dirty="0">
                  <a:solidFill>
                    <a:srgbClr val="0033CC"/>
                  </a:solidFill>
                  <a:latin typeface="Times New Roman"/>
                  <a:ea typeface="宋体"/>
                </a:rPr>
                <a:t>2</a:t>
              </a:r>
              <a:r>
                <a:rPr lang="zh-CN" altLang="en-US" sz="2200" kern="0" dirty="0">
                  <a:solidFill>
                    <a:srgbClr val="0033CC"/>
                  </a:solidFill>
                  <a:latin typeface="Times New Roman"/>
                  <a:ea typeface="宋体"/>
                </a:rPr>
                <a:t>中变化的电流</a:t>
              </a:r>
              <a:r>
                <a:rPr lang="en-US" altLang="zh-CN" sz="2200" i="1" kern="0" dirty="0">
                  <a:solidFill>
                    <a:srgbClr val="0033CC"/>
                  </a:solidFill>
                  <a:latin typeface="Times New Roman"/>
                  <a:ea typeface="宋体"/>
                </a:rPr>
                <a:t>I</a:t>
              </a:r>
              <a:r>
                <a:rPr lang="en-US" altLang="zh-CN" sz="2200" kern="0" baseline="-25000" dirty="0">
                  <a:solidFill>
                    <a:srgbClr val="0033CC"/>
                  </a:solidFill>
                  <a:latin typeface="Times New Roman"/>
                  <a:ea typeface="宋体"/>
                </a:rPr>
                <a:t>2</a:t>
              </a:r>
              <a:r>
                <a:rPr lang="zh-CN" altLang="en-US" sz="2200" kern="0" dirty="0">
                  <a:solidFill>
                    <a:srgbClr val="0033CC"/>
                  </a:solidFill>
                  <a:latin typeface="Times New Roman"/>
                  <a:ea typeface="宋体"/>
                </a:rPr>
                <a:t>在线圈</a:t>
              </a:r>
              <a:r>
                <a:rPr lang="en-US" altLang="zh-CN" sz="2200" kern="0" dirty="0">
                  <a:solidFill>
                    <a:srgbClr val="0033CC"/>
                  </a:solidFill>
                  <a:latin typeface="Times New Roman"/>
                  <a:ea typeface="宋体"/>
                </a:rPr>
                <a:t>1</a:t>
              </a:r>
              <a:r>
                <a:rPr lang="zh-CN" altLang="en-US" sz="2200" kern="0" dirty="0">
                  <a:solidFill>
                    <a:srgbClr val="0033CC"/>
                  </a:solidFill>
                  <a:latin typeface="Times New Roman"/>
                  <a:ea typeface="宋体"/>
                </a:rPr>
                <a:t>中引起的感应电动势表示为：</a:t>
              </a:r>
            </a:p>
            <a:p>
              <a:pPr lvl="0">
                <a:spcBef>
                  <a:spcPct val="20000"/>
                </a:spcBef>
              </a:pPr>
              <a:r>
                <a:rPr lang="zh-CN" altLang="en-US" sz="2200" kern="0" dirty="0">
                  <a:solidFill>
                    <a:srgbClr val="0033CC"/>
                  </a:solidFill>
                  <a:latin typeface="Times New Roman"/>
                  <a:ea typeface="宋体"/>
                </a:rPr>
                <a:t>                                  </a:t>
              </a:r>
              <a:r>
                <a:rPr lang="zh-CN" altLang="en-US" sz="2200" kern="0" dirty="0">
                  <a:solidFill>
                    <a:srgbClr val="000000"/>
                  </a:solidFill>
                  <a:latin typeface="Times New Roman"/>
                  <a:ea typeface="宋体"/>
                </a:rPr>
                <a:t>                                                   </a:t>
              </a:r>
              <a:r>
                <a:rPr lang="zh-CN" altLang="en-US" sz="2200" kern="0" dirty="0" smtClean="0">
                  <a:solidFill>
                    <a:srgbClr val="000000"/>
                  </a:solidFill>
                  <a:latin typeface="Times New Roman"/>
                  <a:ea typeface="宋体"/>
                </a:rPr>
                <a:t>                 </a:t>
              </a:r>
              <a:endParaRPr lang="zh-CN" altLang="en-US" sz="2200" kern="0" dirty="0">
                <a:solidFill>
                  <a:srgbClr val="000000"/>
                </a:solidFill>
                <a:latin typeface="Times New Roman"/>
                <a:ea typeface="宋体"/>
              </a:endParaRPr>
            </a:p>
          </p:txBody>
        </p: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-19594" y="5560630"/>
            <a:ext cx="8839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40000"/>
              </a:lnSpc>
            </a:pPr>
            <a:r>
              <a:rPr lang="en-US" altLang="zh-CN" sz="2000" kern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000" kern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在一般的电子电路中，互感的单位常常要用到</a:t>
            </a:r>
            <a:r>
              <a:rPr lang="zh-CN" altLang="en-US" sz="2000" kern="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毫</a:t>
            </a:r>
            <a:r>
              <a:rPr lang="zh-CN" altLang="en-US" sz="2000" kern="0" dirty="0" smtClean="0">
                <a:solidFill>
                  <a:srgbClr val="C00000"/>
                </a:solidFill>
              </a:rPr>
              <a:t>亨（</a:t>
            </a:r>
            <a:r>
              <a:rPr lang="en-US" altLang="zh-CN" sz="2000" kern="0" dirty="0" err="1" smtClean="0">
                <a:solidFill>
                  <a:srgbClr val="C00000"/>
                </a:solidFill>
              </a:rPr>
              <a:t>mH</a:t>
            </a:r>
            <a:r>
              <a:rPr lang="zh-CN" altLang="en-US" sz="2000" kern="0" dirty="0" smtClean="0">
                <a:solidFill>
                  <a:srgbClr val="C00000"/>
                </a:solidFill>
              </a:rPr>
              <a:t>）和微亨</a:t>
            </a:r>
            <a:r>
              <a:rPr lang="en-US" altLang="zh-CN" sz="2000" kern="0" dirty="0" smtClean="0">
                <a:solidFill>
                  <a:srgbClr val="C00000"/>
                </a:solidFill>
              </a:rPr>
              <a:t>(</a:t>
            </a:r>
            <a:r>
              <a:rPr lang="en-US" altLang="zh-CN" sz="2000" kern="0" dirty="0" err="1" smtClean="0">
                <a:solidFill>
                  <a:srgbClr val="C00000"/>
                </a:solidFill>
                <a:latin typeface="Symbol" panose="05050102010706020507" pitchFamily="18" charset="2"/>
              </a:rPr>
              <a:t>m</a:t>
            </a:r>
            <a:r>
              <a:rPr lang="en-US" altLang="zh-CN" sz="2000" kern="0" dirty="0" err="1" smtClean="0">
                <a:solidFill>
                  <a:srgbClr val="C00000"/>
                </a:solidFill>
              </a:rPr>
              <a:t>H</a:t>
            </a:r>
            <a:r>
              <a:rPr lang="en-US" altLang="zh-CN" sz="2000" kern="0" dirty="0" smtClean="0">
                <a:solidFill>
                  <a:srgbClr val="C00000"/>
                </a:solidFill>
              </a:rPr>
              <a:t>)</a:t>
            </a:r>
            <a:r>
              <a:rPr lang="zh-CN" altLang="en-US" sz="2000" kern="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， </a:t>
            </a:r>
            <a:r>
              <a:rPr lang="en-US" altLang="zh-CN" sz="2000" kern="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 kern="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毫</a:t>
            </a:r>
            <a:r>
              <a:rPr lang="zh-CN" altLang="en-US" sz="2000" kern="0" dirty="0" smtClean="0">
                <a:solidFill>
                  <a:srgbClr val="C00000"/>
                </a:solidFill>
              </a:rPr>
              <a:t>亨</a:t>
            </a:r>
            <a:r>
              <a:rPr lang="en-US" altLang="zh-CN" sz="2000" kern="0" dirty="0" smtClean="0">
                <a:solidFill>
                  <a:srgbClr val="C00000"/>
                </a:solidFill>
              </a:rPr>
              <a:t>=</a:t>
            </a:r>
            <a:r>
              <a:rPr lang="en-US" altLang="zh-CN" sz="2000" kern="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10</a:t>
            </a:r>
            <a:r>
              <a:rPr lang="en-US" altLang="zh-CN" sz="2000" kern="0" baseline="300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-3</a:t>
            </a:r>
            <a:r>
              <a:rPr lang="zh-CN" altLang="en-US" sz="2000" kern="0" dirty="0" smtClean="0">
                <a:solidFill>
                  <a:srgbClr val="C00000"/>
                </a:solidFill>
              </a:rPr>
              <a:t>亨</a:t>
            </a:r>
            <a:r>
              <a:rPr lang="en-US" altLang="zh-CN" sz="2000" kern="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,1</a:t>
            </a:r>
            <a:r>
              <a:rPr lang="zh-CN" altLang="en-US" sz="2000" kern="0" dirty="0" smtClean="0">
                <a:solidFill>
                  <a:srgbClr val="C00000"/>
                </a:solidFill>
              </a:rPr>
              <a:t>微亨</a:t>
            </a:r>
            <a:r>
              <a:rPr lang="en-US" altLang="zh-CN" sz="2000" kern="0" dirty="0" smtClean="0">
                <a:solidFill>
                  <a:srgbClr val="C00000"/>
                </a:solidFill>
              </a:rPr>
              <a:t>=</a:t>
            </a:r>
            <a:r>
              <a:rPr lang="en-US" altLang="zh-CN" sz="2000" kern="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10</a:t>
            </a:r>
            <a:r>
              <a:rPr lang="en-US" altLang="zh-CN" sz="2000" kern="0" baseline="300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-6</a:t>
            </a:r>
            <a:r>
              <a:rPr lang="zh-CN" altLang="en-US" sz="2000" kern="0" dirty="0" smtClean="0">
                <a:solidFill>
                  <a:srgbClr val="C00000"/>
                </a:solidFill>
              </a:rPr>
              <a:t>亨</a:t>
            </a:r>
            <a:r>
              <a:rPr lang="en-US" altLang="zh-CN" sz="2000" kern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  <a:endParaRPr lang="en-US" altLang="zh-CN" kern="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69552" y="2200298"/>
            <a:ext cx="134043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zh-CN" altLang="en-US" sz="2200" kern="0" dirty="0">
                <a:solidFill>
                  <a:srgbClr val="000000"/>
                </a:solidFill>
                <a:latin typeface="Times New Roman"/>
                <a:ea typeface="宋体"/>
              </a:rPr>
              <a:t>（</a:t>
            </a:r>
            <a:r>
              <a:rPr lang="en-US" altLang="zh-CN" sz="2200" kern="0" dirty="0">
                <a:solidFill>
                  <a:srgbClr val="000000"/>
                </a:solidFill>
                <a:latin typeface="Times New Roman"/>
                <a:ea typeface="宋体"/>
              </a:rPr>
              <a:t>3.2-4</a:t>
            </a:r>
            <a:r>
              <a:rPr lang="zh-CN" altLang="en-US" sz="2200" kern="0" dirty="0">
                <a:solidFill>
                  <a:srgbClr val="000000"/>
                </a:solidFill>
                <a:latin typeface="Times New Roman"/>
                <a:ea typeface="宋体"/>
              </a:rPr>
              <a:t>）</a:t>
            </a:r>
          </a:p>
        </p:txBody>
      </p:sp>
      <p:sp>
        <p:nvSpPr>
          <p:cNvPr id="12" name="矩形 11"/>
          <p:cNvSpPr/>
          <p:nvPr/>
        </p:nvSpPr>
        <p:spPr>
          <a:xfrm>
            <a:off x="3431867" y="2037749"/>
            <a:ext cx="113043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Bef>
                <a:spcPct val="20000"/>
              </a:spcBef>
            </a:pPr>
            <a:r>
              <a:rPr lang="zh-CN" altLang="en-US" kern="0" dirty="0">
                <a:solidFill>
                  <a:srgbClr val="000000"/>
                </a:solidFill>
                <a:latin typeface="Times New Roman"/>
                <a:ea typeface="宋体"/>
              </a:rPr>
              <a:t>（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  <a:ea typeface="宋体"/>
              </a:rPr>
              <a:t>3.2-3</a:t>
            </a:r>
            <a:r>
              <a:rPr lang="zh-CN" altLang="en-US" kern="0" dirty="0">
                <a:solidFill>
                  <a:srgbClr val="000000"/>
                </a:solidFill>
                <a:latin typeface="Times New Roman"/>
                <a:ea typeface="宋体"/>
              </a:rPr>
              <a:t>）</a:t>
            </a:r>
          </a:p>
        </p:txBody>
      </p:sp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059254"/>
              </p:ext>
            </p:extLst>
          </p:nvPr>
        </p:nvGraphicFramePr>
        <p:xfrm>
          <a:off x="3886200" y="572773"/>
          <a:ext cx="1854610" cy="391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5" name="公式" r:id="rId9" imgW="799920" imgH="215640" progId="Equation.3">
                  <p:embed/>
                </p:oleObj>
              </mc:Choice>
              <mc:Fallback>
                <p:oleObj name="公式" r:id="rId9" imgW="799920" imgH="215640" progId="Equation.3">
                  <p:embed/>
                  <p:pic>
                    <p:nvPicPr>
                      <p:cNvPr id="23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72773"/>
                        <a:ext cx="1854610" cy="391084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186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D5895-837C-442E-A50C-DDE8D481003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2000" y="228600"/>
            <a:ext cx="8229600" cy="4267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altLang="zh-CN" sz="2000" kern="0" dirty="0" smtClean="0">
                <a:latin typeface="宋体" panose="02010600030101010101" pitchFamily="2" charset="-122"/>
              </a:rPr>
              <a:t>  [</a:t>
            </a:r>
            <a:r>
              <a:rPr lang="zh-CN" altLang="en-US" sz="2000" kern="0" dirty="0" smtClean="0">
                <a:latin typeface="宋体" panose="02010600030101010101" pitchFamily="2" charset="-122"/>
              </a:rPr>
              <a:t>例</a:t>
            </a:r>
            <a:r>
              <a:rPr lang="en-US" altLang="zh-CN" sz="2000" kern="0" dirty="0" smtClean="0">
                <a:latin typeface="宋体" panose="02010600030101010101" pitchFamily="2" charset="-122"/>
              </a:rPr>
              <a:t>3-10] </a:t>
            </a:r>
            <a:r>
              <a:rPr lang="zh-CN" altLang="en-US" sz="2000" kern="0" dirty="0" smtClean="0">
                <a:latin typeface="宋体" panose="02010600030101010101" pitchFamily="2" charset="-122"/>
              </a:rPr>
              <a:t>两个叠绕的螺线管（</a:t>
            </a:r>
            <a:r>
              <a:rPr lang="en-US" altLang="zh-CN" sz="2000" kern="0" dirty="0" smtClean="0">
                <a:latin typeface="宋体" panose="02010600030101010101" pitchFamily="2" charset="-122"/>
              </a:rPr>
              <a:t>P496</a:t>
            </a:r>
            <a:r>
              <a:rPr lang="zh-CN" altLang="en-US" sz="2000" kern="0" dirty="0" smtClean="0">
                <a:latin typeface="宋体" panose="02010600030101010101" pitchFamily="2" charset="-122"/>
              </a:rPr>
              <a:t>）</a:t>
            </a:r>
          </a:p>
          <a:p>
            <a:pPr marL="0" indent="0" algn="just">
              <a:lnSpc>
                <a:spcPct val="140000"/>
              </a:lnSpc>
              <a:buNone/>
            </a:pPr>
            <a:r>
              <a:rPr lang="zh-CN" altLang="en-US" sz="2000" kern="0" dirty="0" smtClean="0">
                <a:latin typeface="宋体" panose="02010600030101010101" pitchFamily="2" charset="-122"/>
              </a:rPr>
              <a:t>    如图，长螺线管的长度为</a:t>
            </a:r>
            <a:r>
              <a:rPr lang="en-US" altLang="zh-CN" sz="2000" i="1" kern="0" dirty="0" smtClean="0"/>
              <a:t>l</a:t>
            </a:r>
            <a:r>
              <a:rPr lang="en-US" altLang="zh-CN" sz="2000" kern="0" baseline="-25000" dirty="0" smtClean="0">
                <a:latin typeface="宋体" panose="02010600030101010101" pitchFamily="2" charset="-122"/>
              </a:rPr>
              <a:t>1  </a:t>
            </a:r>
            <a:r>
              <a:rPr lang="en-US" altLang="zh-CN" sz="2000" kern="0" dirty="0" smtClean="0">
                <a:latin typeface="宋体" panose="02010600030101010101" pitchFamily="2" charset="-122"/>
              </a:rPr>
              <a:t>,</a:t>
            </a:r>
            <a:r>
              <a:rPr lang="zh-CN" altLang="en-US" sz="2000" kern="0" dirty="0" smtClean="0">
                <a:latin typeface="宋体" panose="02010600030101010101" pitchFamily="2" charset="-122"/>
              </a:rPr>
              <a:t>总匝数为</a:t>
            </a:r>
            <a:r>
              <a:rPr lang="en-US" altLang="zh-CN" sz="2000" i="1" kern="0" dirty="0" smtClean="0"/>
              <a:t>N</a:t>
            </a:r>
            <a:r>
              <a:rPr lang="en-US" altLang="zh-CN" sz="2000" kern="0" baseline="-25000" dirty="0" smtClean="0"/>
              <a:t>1</a:t>
            </a:r>
            <a:r>
              <a:rPr lang="en-US" altLang="zh-CN" sz="2000" i="1" kern="0" dirty="0" smtClean="0"/>
              <a:t> </a:t>
            </a:r>
            <a:r>
              <a:rPr lang="en-US" altLang="zh-CN" sz="2000" kern="0" dirty="0" smtClean="0">
                <a:latin typeface="宋体" panose="02010600030101010101" pitchFamily="2" charset="-122"/>
              </a:rPr>
              <a:t>,</a:t>
            </a:r>
            <a:r>
              <a:rPr lang="zh-CN" altLang="en-US" sz="2000" kern="0" dirty="0" smtClean="0">
                <a:latin typeface="宋体" panose="02010600030101010101" pitchFamily="2" charset="-122"/>
              </a:rPr>
              <a:t>截面积为</a:t>
            </a:r>
            <a:r>
              <a:rPr lang="en-US" altLang="zh-CN" sz="2000" i="1" kern="0" dirty="0" smtClean="0"/>
              <a:t>S </a:t>
            </a:r>
            <a:r>
              <a:rPr lang="zh-CN" altLang="en-US" sz="2000" kern="0" dirty="0" smtClean="0"/>
              <a:t>；在长管上叠绕一个长度为</a:t>
            </a:r>
            <a:r>
              <a:rPr lang="en-US" altLang="zh-CN" sz="2000" i="1" kern="0" dirty="0" smtClean="0"/>
              <a:t>l</a:t>
            </a:r>
            <a:r>
              <a:rPr lang="en-US" altLang="zh-CN" sz="2000" kern="0" baseline="-25000" dirty="0" smtClean="0">
                <a:latin typeface="宋体" panose="02010600030101010101" pitchFamily="2" charset="-122"/>
              </a:rPr>
              <a:t>2 </a:t>
            </a:r>
            <a:r>
              <a:rPr lang="zh-CN" altLang="en-US" sz="2000" kern="0" dirty="0" smtClean="0">
                <a:latin typeface="宋体" panose="02010600030101010101" pitchFamily="2" charset="-122"/>
              </a:rPr>
              <a:t>、总匝数为</a:t>
            </a:r>
            <a:r>
              <a:rPr lang="en-US" altLang="zh-CN" sz="2000" i="1" kern="0" dirty="0" smtClean="0"/>
              <a:t>N</a:t>
            </a:r>
            <a:r>
              <a:rPr lang="en-US" altLang="zh-CN" sz="2000" kern="0" baseline="-25000" dirty="0" smtClean="0"/>
              <a:t>2</a:t>
            </a:r>
            <a:r>
              <a:rPr lang="zh-CN" altLang="en-US" sz="2000" kern="0" dirty="0" smtClean="0">
                <a:latin typeface="宋体" panose="02010600030101010101" pitchFamily="2" charset="-122"/>
              </a:rPr>
              <a:t>的短螺线管</a:t>
            </a:r>
            <a:r>
              <a:rPr lang="en-US" altLang="zh-CN" sz="2000" kern="0" dirty="0" smtClean="0">
                <a:latin typeface="宋体" panose="02010600030101010101" pitchFamily="2" charset="-122"/>
              </a:rPr>
              <a:t>.</a:t>
            </a:r>
          </a:p>
          <a:p>
            <a:pPr>
              <a:lnSpc>
                <a:spcPct val="140000"/>
              </a:lnSpc>
            </a:pPr>
            <a:endParaRPr lang="en-US" altLang="zh-CN" sz="2000" kern="0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446084"/>
              </p:ext>
            </p:extLst>
          </p:nvPr>
        </p:nvGraphicFramePr>
        <p:xfrm>
          <a:off x="1447800" y="2506662"/>
          <a:ext cx="6858000" cy="397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3" name="Image" r:id="rId3" imgW="6201200" imgH="3977409" progId="Photoshop.Image.5">
                  <p:embed/>
                </p:oleObj>
              </mc:Choice>
              <mc:Fallback>
                <p:oleObj name="Image" r:id="rId3" imgW="6201200" imgH="3977409" progId="Photoshop.Image.5">
                  <p:embed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06662"/>
                        <a:ext cx="6858000" cy="397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914400" y="1542871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33CC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33CC"/>
                </a:solidFill>
                <a:latin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0033CC"/>
                </a:solidFill>
                <a:latin typeface="宋体" panose="02010600030101010101" pitchFamily="2" charset="-122"/>
              </a:rPr>
              <a:t>）求互感系数</a:t>
            </a:r>
            <a:r>
              <a:rPr lang="en-US" altLang="zh-CN" dirty="0">
                <a:solidFill>
                  <a:srgbClr val="0033CC"/>
                </a:solidFill>
              </a:rPr>
              <a:t>M</a:t>
            </a:r>
            <a:r>
              <a:rPr lang="zh-CN" altLang="en-US" dirty="0">
                <a:solidFill>
                  <a:srgbClr val="0033CC"/>
                </a:solidFill>
              </a:rPr>
              <a:t>；</a:t>
            </a:r>
            <a:br>
              <a:rPr lang="zh-CN" altLang="en-US" dirty="0">
                <a:solidFill>
                  <a:srgbClr val="0033CC"/>
                </a:solidFill>
              </a:rPr>
            </a:br>
            <a:r>
              <a:rPr lang="zh-CN" altLang="en-US" dirty="0">
                <a:solidFill>
                  <a:srgbClr val="0033CC"/>
                </a:solidFill>
              </a:rPr>
              <a:t>（</a:t>
            </a:r>
            <a:r>
              <a:rPr lang="en-US" altLang="zh-CN" dirty="0">
                <a:solidFill>
                  <a:srgbClr val="0033CC"/>
                </a:solidFill>
              </a:rPr>
              <a:t>2</a:t>
            </a:r>
            <a:r>
              <a:rPr lang="zh-CN" altLang="en-US" dirty="0">
                <a:solidFill>
                  <a:srgbClr val="0033CC"/>
                </a:solidFill>
              </a:rPr>
              <a:t>）当</a:t>
            </a:r>
            <a:r>
              <a:rPr lang="en-US" altLang="zh-CN" i="1" dirty="0">
                <a:solidFill>
                  <a:srgbClr val="0033CC"/>
                </a:solidFill>
              </a:rPr>
              <a:t>l</a:t>
            </a:r>
            <a:r>
              <a:rPr lang="en-US" altLang="zh-CN" baseline="-25000" dirty="0">
                <a:solidFill>
                  <a:srgbClr val="0033CC"/>
                </a:solidFill>
                <a:latin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rgbClr val="0033CC"/>
                </a:solidFill>
                <a:latin typeface="宋体" panose="02010600030101010101" pitchFamily="2" charset="-122"/>
              </a:rPr>
              <a:t>=1.0</a:t>
            </a:r>
            <a:r>
              <a:rPr lang="zh-CN" altLang="en-US" dirty="0">
                <a:solidFill>
                  <a:srgbClr val="0033CC"/>
                </a:solidFill>
                <a:latin typeface="宋体" panose="02010600030101010101" pitchFamily="2" charset="-122"/>
              </a:rPr>
              <a:t>米，</a:t>
            </a:r>
            <a:r>
              <a:rPr lang="en-US" altLang="zh-CN" i="1" dirty="0">
                <a:solidFill>
                  <a:srgbClr val="0033CC"/>
                </a:solidFill>
              </a:rPr>
              <a:t>N</a:t>
            </a:r>
            <a:r>
              <a:rPr lang="en-US" altLang="zh-CN" baseline="-25000" dirty="0">
                <a:solidFill>
                  <a:srgbClr val="0033CC"/>
                </a:solidFill>
              </a:rPr>
              <a:t>1</a:t>
            </a:r>
            <a:r>
              <a:rPr lang="en-US" altLang="zh-CN" dirty="0">
                <a:solidFill>
                  <a:srgbClr val="0033CC"/>
                </a:solidFill>
                <a:latin typeface="宋体" panose="02010600030101010101" pitchFamily="2" charset="-122"/>
              </a:rPr>
              <a:t>=1000</a:t>
            </a:r>
            <a:r>
              <a:rPr lang="zh-CN" altLang="en-US" dirty="0">
                <a:solidFill>
                  <a:srgbClr val="0033CC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i="1" dirty="0">
                <a:solidFill>
                  <a:srgbClr val="0033CC"/>
                </a:solidFill>
              </a:rPr>
              <a:t>N</a:t>
            </a:r>
            <a:r>
              <a:rPr lang="en-US" altLang="zh-CN" baseline="-25000" dirty="0">
                <a:solidFill>
                  <a:srgbClr val="0033CC"/>
                </a:solidFill>
              </a:rPr>
              <a:t>2</a:t>
            </a:r>
            <a:r>
              <a:rPr lang="en-US" altLang="zh-CN" dirty="0">
                <a:solidFill>
                  <a:srgbClr val="0033CC"/>
                </a:solidFill>
                <a:latin typeface="宋体" panose="02010600030101010101" pitchFamily="2" charset="-122"/>
              </a:rPr>
              <a:t>=20</a:t>
            </a:r>
            <a:r>
              <a:rPr lang="zh-CN" altLang="en-US" dirty="0">
                <a:solidFill>
                  <a:srgbClr val="0033CC"/>
                </a:solidFill>
              </a:rPr>
              <a:t>，</a:t>
            </a:r>
            <a:r>
              <a:rPr lang="en-US" altLang="zh-CN" i="1" dirty="0">
                <a:solidFill>
                  <a:srgbClr val="0033CC"/>
                </a:solidFill>
              </a:rPr>
              <a:t>S</a:t>
            </a:r>
            <a:r>
              <a:rPr lang="en-US" altLang="zh-CN" dirty="0">
                <a:solidFill>
                  <a:srgbClr val="0033CC"/>
                </a:solidFill>
              </a:rPr>
              <a:t>=10</a:t>
            </a:r>
            <a:r>
              <a:rPr lang="zh-CN" altLang="en-US" dirty="0">
                <a:solidFill>
                  <a:srgbClr val="0033CC"/>
                </a:solidFill>
              </a:rPr>
              <a:t>厘米</a:t>
            </a:r>
            <a:r>
              <a:rPr lang="en-US" altLang="zh-CN" baseline="30000" dirty="0">
                <a:solidFill>
                  <a:srgbClr val="0033CC"/>
                </a:solidFill>
              </a:rPr>
              <a:t>2</a:t>
            </a:r>
            <a:r>
              <a:rPr lang="zh-CN" altLang="en-US" dirty="0">
                <a:solidFill>
                  <a:srgbClr val="0033CC"/>
                </a:solidFill>
              </a:rPr>
              <a:t>，长</a:t>
            </a:r>
            <a:r>
              <a:rPr lang="zh-CN" altLang="en-US" dirty="0">
                <a:solidFill>
                  <a:srgbClr val="0033CC"/>
                </a:solidFill>
                <a:latin typeface="宋体" panose="02010600030101010101" pitchFamily="2" charset="-122"/>
              </a:rPr>
              <a:t>螺线</a:t>
            </a:r>
            <a:r>
              <a:rPr lang="zh-CN" altLang="en-US" dirty="0">
                <a:solidFill>
                  <a:srgbClr val="0033CC"/>
                </a:solidFill>
              </a:rPr>
              <a:t>管电流</a:t>
            </a:r>
            <a:r>
              <a:rPr lang="en-US" altLang="zh-CN" i="1" dirty="0">
                <a:solidFill>
                  <a:srgbClr val="0033CC"/>
                </a:solidFill>
              </a:rPr>
              <a:t>I</a:t>
            </a:r>
            <a:r>
              <a:rPr lang="en-US" altLang="zh-CN" baseline="-25000" dirty="0">
                <a:solidFill>
                  <a:srgbClr val="0033CC"/>
                </a:solidFill>
              </a:rPr>
              <a:t>1</a:t>
            </a:r>
            <a:r>
              <a:rPr lang="zh-CN" altLang="en-US" dirty="0">
                <a:solidFill>
                  <a:srgbClr val="0033CC"/>
                </a:solidFill>
              </a:rPr>
              <a:t>的变化率为</a:t>
            </a:r>
            <a:r>
              <a:rPr lang="en-US" altLang="zh-CN" dirty="0">
                <a:solidFill>
                  <a:srgbClr val="0033CC"/>
                </a:solidFill>
              </a:rPr>
              <a:t>10</a:t>
            </a:r>
            <a:r>
              <a:rPr lang="zh-CN" altLang="en-US" dirty="0">
                <a:solidFill>
                  <a:srgbClr val="0033CC"/>
                </a:solidFill>
              </a:rPr>
              <a:t>安</a:t>
            </a:r>
            <a:r>
              <a:rPr lang="en-US" altLang="zh-CN" dirty="0">
                <a:solidFill>
                  <a:srgbClr val="0033CC"/>
                </a:solidFill>
              </a:rPr>
              <a:t>/</a:t>
            </a:r>
            <a:r>
              <a:rPr lang="zh-CN" altLang="en-US" dirty="0">
                <a:solidFill>
                  <a:srgbClr val="0033CC"/>
                </a:solidFill>
              </a:rPr>
              <a:t>秒时，</a:t>
            </a:r>
            <a:r>
              <a:rPr lang="zh-CN" altLang="en-US" dirty="0">
                <a:solidFill>
                  <a:srgbClr val="0033CC"/>
                </a:solidFill>
                <a:latin typeface="宋体" panose="02010600030101010101" pitchFamily="2" charset="-122"/>
              </a:rPr>
              <a:t>短螺线管中的感应电动势多大？</a:t>
            </a:r>
            <a:endParaRPr lang="zh-CN" alt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17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D5895-837C-442E-A50C-DDE8D481003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102701"/>
              </p:ext>
            </p:extLst>
          </p:nvPr>
        </p:nvGraphicFramePr>
        <p:xfrm>
          <a:off x="5099227" y="231202"/>
          <a:ext cx="3505200" cy="2033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7" name="Image" r:id="rId3" imgW="6201200" imgH="3977409" progId="Photoshop.Image.5">
                  <p:embed/>
                </p:oleObj>
              </mc:Choice>
              <mc:Fallback>
                <p:oleObj name="Image" r:id="rId3" imgW="6201200" imgH="3977409" progId="Photoshop.Image.5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227" y="231202"/>
                        <a:ext cx="3505200" cy="2033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0" y="2364988"/>
            <a:ext cx="8686800" cy="1315244"/>
            <a:chOff x="0" y="2364988"/>
            <a:chExt cx="8686800" cy="1315244"/>
          </a:xfrm>
        </p:grpSpPr>
        <p:sp>
          <p:nvSpPr>
            <p:cNvPr id="6" name="Rectangle 3"/>
            <p:cNvSpPr txBox="1">
              <a:spLocks noChangeArrowheads="1"/>
            </p:cNvSpPr>
            <p:nvPr/>
          </p:nvSpPr>
          <p:spPr>
            <a:xfrm>
              <a:off x="0" y="2364988"/>
              <a:ext cx="8686800" cy="1216412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just">
                <a:buNone/>
              </a:pPr>
              <a:r>
                <a:rPr lang="en-US" altLang="zh-CN" sz="2000" kern="0" dirty="0" smtClean="0">
                  <a:solidFill>
                    <a:schemeClr val="accent5">
                      <a:lumMod val="25000"/>
                    </a:schemeClr>
                  </a:solidFill>
                  <a:latin typeface="宋体" panose="02010600030101010101" pitchFamily="2" charset="-122"/>
                </a:rPr>
                <a:t> [</a:t>
              </a:r>
              <a:r>
                <a:rPr lang="zh-CN" altLang="en-US" sz="2000" kern="0" dirty="0" smtClean="0">
                  <a:solidFill>
                    <a:schemeClr val="accent5">
                      <a:lumMod val="25000"/>
                    </a:schemeClr>
                  </a:solidFill>
                  <a:latin typeface="宋体" panose="02010600030101010101" pitchFamily="2" charset="-122"/>
                </a:rPr>
                <a:t>解</a:t>
              </a:r>
              <a:r>
                <a:rPr lang="en-US" altLang="zh-CN" sz="2000" kern="0" dirty="0" smtClean="0">
                  <a:solidFill>
                    <a:schemeClr val="accent5">
                      <a:lumMod val="25000"/>
                    </a:schemeClr>
                  </a:solidFill>
                  <a:latin typeface="宋体" panose="02010600030101010101" pitchFamily="2" charset="-122"/>
                </a:rPr>
                <a:t>]</a:t>
              </a:r>
              <a:r>
                <a:rPr lang="zh-CN" altLang="en-US" sz="2000" kern="0" dirty="0" smtClean="0">
                  <a:solidFill>
                    <a:schemeClr val="accent5">
                      <a:lumMod val="25000"/>
                    </a:schemeClr>
                  </a:solidFill>
                  <a:latin typeface="宋体" panose="02010600030101010101" pitchFamily="2" charset="-122"/>
                </a:rPr>
                <a:t>略去两端磁场的不均匀性，长螺线管内部的磁感应强度近似值为</a:t>
              </a:r>
            </a:p>
          </p:txBody>
        </p:sp>
        <p:graphicFrame>
          <p:nvGraphicFramePr>
            <p:cNvPr id="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4488820"/>
                </p:ext>
              </p:extLst>
            </p:nvPr>
          </p:nvGraphicFramePr>
          <p:xfrm>
            <a:off x="3276600" y="2878544"/>
            <a:ext cx="2590800" cy="801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18" name="公式" r:id="rId5" imgW="1346040" imgH="444240" progId="Equation.3">
                    <p:embed/>
                  </p:oleObj>
                </mc:Choice>
                <mc:Fallback>
                  <p:oleObj name="公式" r:id="rId5" imgW="1346040" imgH="444240" progId="Equation.3">
                    <p:embed/>
                    <p:pic>
                      <p:nvPicPr>
                        <p:cNvPr id="2765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600" y="2878544"/>
                          <a:ext cx="2590800" cy="801688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9525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/>
          <p:cNvGrpSpPr/>
          <p:nvPr/>
        </p:nvGrpSpPr>
        <p:grpSpPr>
          <a:xfrm>
            <a:off x="114300" y="3794226"/>
            <a:ext cx="6705600" cy="1139337"/>
            <a:chOff x="114300" y="3794226"/>
            <a:chExt cx="6705600" cy="1139337"/>
          </a:xfrm>
        </p:grpSpPr>
        <p:graphicFrame>
          <p:nvGraphicFramePr>
            <p:cNvPr id="8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4558869"/>
                </p:ext>
              </p:extLst>
            </p:nvPr>
          </p:nvGraphicFramePr>
          <p:xfrm>
            <a:off x="3848100" y="4193788"/>
            <a:ext cx="2971800" cy="739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19" name="公式" r:id="rId7" imgW="1688760" imgH="444240" progId="Equation.3">
                    <p:embed/>
                  </p:oleObj>
                </mc:Choice>
                <mc:Fallback>
                  <p:oleObj name="公式" r:id="rId7" imgW="1688760" imgH="444240" progId="Equation.3">
                    <p:embed/>
                    <p:pic>
                      <p:nvPicPr>
                        <p:cNvPr id="2765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8100" y="4193788"/>
                          <a:ext cx="2971800" cy="739775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9525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矩形 9"/>
            <p:cNvSpPr/>
            <p:nvPr/>
          </p:nvSpPr>
          <p:spPr>
            <a:xfrm>
              <a:off x="114300" y="3794226"/>
              <a:ext cx="4572000" cy="70788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0" algn="just"/>
              <a:r>
                <a:rPr lang="zh-CN" altLang="en-US" sz="2000" kern="0" dirty="0">
                  <a:solidFill>
                    <a:srgbClr val="00CC00"/>
                  </a:solidFill>
                  <a:latin typeface="宋体" panose="02010600030101010101" pitchFamily="2" charset="-122"/>
                </a:rPr>
                <a:t>通过短螺线管的总磁通量为</a:t>
              </a:r>
            </a:p>
            <a:p>
              <a:pPr lvl="0" algn="just"/>
              <a:endParaRPr lang="zh-CN" altLang="en-US" sz="2000" kern="0" dirty="0">
                <a:solidFill>
                  <a:srgbClr val="DAEDEF">
                    <a:lumMod val="25000"/>
                  </a:srgbClr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7639" y="5175624"/>
            <a:ext cx="8160061" cy="1332342"/>
            <a:chOff x="107639" y="5175624"/>
            <a:chExt cx="8160061" cy="1332342"/>
          </a:xfrm>
        </p:grpSpPr>
        <p:graphicFrame>
          <p:nvGraphicFramePr>
            <p:cNvPr id="9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7718979"/>
                </p:ext>
              </p:extLst>
            </p:nvPr>
          </p:nvGraphicFramePr>
          <p:xfrm>
            <a:off x="2400300" y="5298291"/>
            <a:ext cx="5867400" cy="1209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20" name="公式" r:id="rId9" imgW="3327120" imgH="685800" progId="Equation.3">
                    <p:embed/>
                  </p:oleObj>
                </mc:Choice>
                <mc:Fallback>
                  <p:oleObj name="公式" r:id="rId9" imgW="3327120" imgH="685800" progId="Equation.3">
                    <p:embed/>
                    <p:pic>
                      <p:nvPicPr>
                        <p:cNvPr id="2765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300" y="5298291"/>
                          <a:ext cx="5867400" cy="1209675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9525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矩形 10"/>
            <p:cNvSpPr/>
            <p:nvPr/>
          </p:nvSpPr>
          <p:spPr>
            <a:xfrm>
              <a:off x="107639" y="5175624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just">
                <a:buNone/>
              </a:pPr>
              <a:r>
                <a:rPr lang="zh-CN" altLang="en-US" sz="1800" kern="0" dirty="0" smtClean="0">
                  <a:solidFill>
                    <a:srgbClr val="C00000"/>
                  </a:solidFill>
                  <a:latin typeface="宋体" panose="02010600030101010101" pitchFamily="2" charset="-122"/>
                </a:rPr>
                <a:t>于是互感系数为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243894" y="914400"/>
            <a:ext cx="1539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33CC"/>
                </a:solidFill>
                <a:latin typeface="宋体" panose="02010600030101010101" pitchFamily="2" charset="-122"/>
              </a:rPr>
              <a:t>互感系数</a:t>
            </a:r>
            <a:r>
              <a:rPr lang="en-US" altLang="zh-CN" dirty="0" smtClean="0">
                <a:solidFill>
                  <a:srgbClr val="0033CC"/>
                </a:solidFill>
              </a:rPr>
              <a:t>M</a:t>
            </a:r>
            <a:r>
              <a:rPr lang="zh-CN" altLang="en-US" dirty="0" smtClean="0">
                <a:solidFill>
                  <a:srgbClr val="0033CC"/>
                </a:solidFill>
              </a:rPr>
              <a:t>；</a:t>
            </a:r>
            <a:endParaRPr lang="zh-CN" altLang="en-US" dirty="0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049874"/>
              </p:ext>
            </p:extLst>
          </p:nvPr>
        </p:nvGraphicFramePr>
        <p:xfrm>
          <a:off x="1702015" y="914400"/>
          <a:ext cx="1964128" cy="403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21" name="公式" r:id="rId11" imgW="723600" imgH="215640" progId="Equation.3">
                  <p:embed/>
                </p:oleObj>
              </mc:Choice>
              <mc:Fallback>
                <p:oleObj name="公式" r:id="rId11" imgW="723600" imgH="215640" progId="Equation.3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2015" y="914400"/>
                        <a:ext cx="1964128" cy="403781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633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D5895-837C-442E-A50C-DDE8D481003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6274" y="1047887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000" kern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按给定的</a:t>
            </a:r>
            <a:r>
              <a:rPr lang="en-US" altLang="zh-CN" sz="2000" i="1" kern="0" dirty="0" smtClean="0">
                <a:solidFill>
                  <a:schemeClr val="tx1"/>
                </a:solidFill>
              </a:rPr>
              <a:t>I</a:t>
            </a:r>
            <a:r>
              <a:rPr lang="en-US" altLang="zh-CN" sz="2000" kern="0" baseline="-25000" dirty="0" smtClean="0">
                <a:solidFill>
                  <a:schemeClr val="tx1"/>
                </a:solidFill>
              </a:rPr>
              <a:t>1</a:t>
            </a:r>
            <a:r>
              <a:rPr lang="zh-CN" altLang="en-US" sz="2000" kern="0" dirty="0" smtClean="0">
                <a:solidFill>
                  <a:schemeClr val="tx1"/>
                </a:solidFill>
              </a:rPr>
              <a:t>变化率，</a:t>
            </a:r>
            <a:r>
              <a:rPr lang="zh-CN" altLang="en-US" sz="2000" kern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短螺线管中的感应电动势是</a:t>
            </a:r>
            <a:endParaRPr lang="zh-CN" altLang="en-US" kern="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6274" y="2913017"/>
            <a:ext cx="8763000" cy="3810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40000"/>
              </a:lnSpc>
              <a:buNone/>
            </a:pPr>
            <a:r>
              <a:rPr lang="en-US" altLang="zh-CN" sz="2000" kern="0" dirty="0" smtClean="0">
                <a:latin typeface="宋体" panose="02010600030101010101" pitchFamily="2" charset="-122"/>
              </a:rPr>
              <a:t>     </a:t>
            </a:r>
            <a:r>
              <a:rPr lang="zh-CN" altLang="en-US" sz="2000" kern="0" dirty="0" smtClean="0">
                <a:latin typeface="宋体" panose="02010600030101010101" pitchFamily="2" charset="-122"/>
              </a:rPr>
              <a:t>本例的一个实际应用：中波（</a:t>
            </a:r>
            <a:r>
              <a:rPr lang="en-US" altLang="zh-CN" sz="2000" kern="0" dirty="0" smtClean="0">
                <a:latin typeface="宋体" panose="02010600030101010101" pitchFamily="2" charset="-122"/>
              </a:rPr>
              <a:t>530</a:t>
            </a:r>
            <a:r>
              <a:rPr lang="zh-CN" altLang="en-US" sz="2000" kern="0" dirty="0" smtClean="0">
                <a:latin typeface="宋体" panose="02010600030101010101" pitchFamily="2" charset="-122"/>
              </a:rPr>
              <a:t>至</a:t>
            </a:r>
            <a:r>
              <a:rPr lang="en-US" altLang="zh-CN" sz="2000" kern="0" dirty="0" smtClean="0">
                <a:latin typeface="宋体" panose="02010600030101010101" pitchFamily="2" charset="-122"/>
              </a:rPr>
              <a:t>1600Hz</a:t>
            </a:r>
            <a:r>
              <a:rPr lang="zh-CN" altLang="en-US" sz="2000" kern="0" dirty="0" smtClean="0">
                <a:latin typeface="宋体" panose="02010600030101010101" pitchFamily="2" charset="-122"/>
              </a:rPr>
              <a:t>）调幅广播收音机的天线输入回路</a:t>
            </a:r>
            <a:r>
              <a:rPr lang="en-US" altLang="zh-CN" sz="2000" kern="0" dirty="0" smtClean="0">
                <a:latin typeface="宋体" panose="02010600030101010101" pitchFamily="2" charset="-122"/>
              </a:rPr>
              <a:t>.</a:t>
            </a:r>
            <a:r>
              <a:rPr lang="zh-CN" altLang="en-US" sz="2000" kern="0" dirty="0" smtClean="0">
                <a:latin typeface="宋体" panose="02010600030101010101" pitchFamily="2" charset="-122"/>
              </a:rPr>
              <a:t>作为磁介质的磁棒长度约</a:t>
            </a:r>
            <a:r>
              <a:rPr lang="en-US" altLang="zh-CN" sz="2000" kern="0" dirty="0" smtClean="0">
                <a:latin typeface="宋体" panose="02010600030101010101" pitchFamily="2" charset="-122"/>
              </a:rPr>
              <a:t>10</a:t>
            </a:r>
            <a:r>
              <a:rPr lang="en-US" altLang="zh-CN" sz="2000" kern="0" dirty="0" smtClean="0"/>
              <a:t>cm</a:t>
            </a:r>
            <a:r>
              <a:rPr lang="en-US" altLang="zh-CN" sz="2000" kern="0" dirty="0" smtClean="0">
                <a:latin typeface="宋体" panose="02010600030101010101" pitchFamily="2" charset="-122"/>
              </a:rPr>
              <a:t>,</a:t>
            </a:r>
            <a:r>
              <a:rPr lang="zh-CN" altLang="en-US" sz="2000" kern="0" dirty="0" smtClean="0">
                <a:latin typeface="宋体" panose="02010600030101010101" pitchFamily="2" charset="-122"/>
              </a:rPr>
              <a:t>截面积约</a:t>
            </a:r>
            <a:r>
              <a:rPr lang="en-US" altLang="zh-CN" sz="2000" kern="0" dirty="0" smtClean="0">
                <a:latin typeface="宋体" panose="02010600030101010101" pitchFamily="2" charset="-122"/>
              </a:rPr>
              <a:t>1</a:t>
            </a:r>
            <a:r>
              <a:rPr lang="en-US" altLang="zh-CN" sz="2000" kern="0" dirty="0" smtClean="0"/>
              <a:t>cm</a:t>
            </a:r>
            <a:r>
              <a:rPr lang="en-US" altLang="zh-CN" sz="2000" kern="0" baseline="30000" dirty="0" smtClean="0"/>
              <a:t>2</a:t>
            </a:r>
            <a:r>
              <a:rPr lang="zh-CN" altLang="en-US" sz="2000" kern="0" dirty="0" smtClean="0"/>
              <a:t>，</a:t>
            </a:r>
            <a:r>
              <a:rPr lang="en-US" altLang="zh-CN" sz="2000" kern="0" dirty="0" smtClean="0"/>
              <a:t>N</a:t>
            </a:r>
            <a:r>
              <a:rPr lang="en-US" altLang="zh-CN" sz="2000" kern="0" baseline="-25000" dirty="0" smtClean="0"/>
              <a:t>1</a:t>
            </a:r>
            <a:r>
              <a:rPr lang="zh-CN" altLang="en-US" sz="2000" kern="0" dirty="0" smtClean="0"/>
              <a:t>约</a:t>
            </a:r>
            <a:r>
              <a:rPr lang="en-US" altLang="zh-CN" sz="2000" kern="0" dirty="0" smtClean="0"/>
              <a:t>20</a:t>
            </a:r>
            <a:r>
              <a:rPr lang="zh-CN" altLang="en-US" sz="2000" kern="0" dirty="0" smtClean="0"/>
              <a:t>匝，</a:t>
            </a:r>
            <a:r>
              <a:rPr lang="en-US" altLang="zh-CN" sz="2000" kern="0" dirty="0" smtClean="0"/>
              <a:t>N</a:t>
            </a:r>
            <a:r>
              <a:rPr lang="en-US" altLang="zh-CN" sz="2000" kern="0" baseline="-25000" dirty="0" smtClean="0"/>
              <a:t>2</a:t>
            </a:r>
            <a:r>
              <a:rPr lang="zh-CN" altLang="en-US" sz="2000" kern="0" dirty="0" smtClean="0"/>
              <a:t>约</a:t>
            </a:r>
            <a:r>
              <a:rPr lang="en-US" altLang="zh-CN" sz="2000" kern="0" dirty="0" smtClean="0"/>
              <a:t>4~5</a:t>
            </a:r>
            <a:r>
              <a:rPr lang="zh-CN" altLang="en-US" sz="2000" kern="0" dirty="0" smtClean="0">
                <a:latin typeface="宋体" panose="02010600030101010101" pitchFamily="2" charset="-122"/>
              </a:rPr>
              <a:t>匝</a:t>
            </a:r>
            <a:r>
              <a:rPr lang="en-US" altLang="zh-CN" sz="2000" kern="0" dirty="0" smtClean="0">
                <a:latin typeface="宋体" panose="02010600030101010101" pitchFamily="2" charset="-122"/>
              </a:rPr>
              <a:t>.</a:t>
            </a:r>
          </a:p>
          <a:p>
            <a:pPr marL="0" indent="0" algn="just">
              <a:lnSpc>
                <a:spcPct val="140000"/>
              </a:lnSpc>
              <a:buNone/>
            </a:pPr>
            <a:r>
              <a:rPr lang="en-US" altLang="zh-CN" sz="2000" kern="0" dirty="0">
                <a:latin typeface="宋体" panose="02010600030101010101" pitchFamily="2" charset="-122"/>
              </a:rPr>
              <a:t> </a:t>
            </a:r>
            <a:r>
              <a:rPr lang="en-US" altLang="zh-CN" sz="2000" kern="0" dirty="0" smtClean="0">
                <a:latin typeface="宋体" panose="02010600030101010101" pitchFamily="2" charset="-122"/>
              </a:rPr>
              <a:t>    </a:t>
            </a:r>
            <a:r>
              <a:rPr lang="zh-CN" altLang="en-US" sz="2000" kern="0" dirty="0" smtClean="0">
                <a:latin typeface="宋体" panose="02010600030101010101" pitchFamily="2" charset="-122"/>
              </a:rPr>
              <a:t>互感在电力工程、电气与电子技术中有着广泛应用，例如输变电变压器，电视机及收音机的接收天线回路、中频变压器等，都是互感元件</a:t>
            </a:r>
            <a:r>
              <a:rPr lang="en-US" altLang="zh-CN" sz="2000" kern="0" dirty="0" smtClean="0">
                <a:latin typeface="宋体" panose="02010600030101010101" pitchFamily="2" charset="-122"/>
              </a:rPr>
              <a:t>.</a:t>
            </a:r>
          </a:p>
          <a:p>
            <a:pPr algn="just">
              <a:lnSpc>
                <a:spcPct val="140000"/>
              </a:lnSpc>
            </a:pPr>
            <a:endParaRPr lang="en-US" altLang="zh-CN" sz="2000" kern="0" dirty="0" smtClean="0">
              <a:latin typeface="宋体" panose="02010600030101010101" pitchFamily="2" charset="-122"/>
            </a:endParaRPr>
          </a:p>
          <a:p>
            <a:endParaRPr lang="en-US" altLang="zh-CN" kern="0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294932"/>
              </p:ext>
            </p:extLst>
          </p:nvPr>
        </p:nvGraphicFramePr>
        <p:xfrm>
          <a:off x="1828800" y="1918539"/>
          <a:ext cx="51816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9" name="公式" r:id="rId3" imgW="2603160" imgH="406080" progId="Equation.3">
                  <p:embed/>
                </p:oleObj>
              </mc:Choice>
              <mc:Fallback>
                <p:oleObj name="公式" r:id="rId3" imgW="2603160" imgH="406080" progId="Equation.3">
                  <p:embed/>
                  <p:pic>
                    <p:nvPicPr>
                      <p:cNvPr id="286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18539"/>
                        <a:ext cx="5181600" cy="7334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316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279195" y="28985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一 互感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电动势  互感</a:t>
            </a:r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381000" y="1446213"/>
            <a:ext cx="3505200" cy="1584325"/>
            <a:chOff x="240" y="911"/>
            <a:chExt cx="2208" cy="998"/>
          </a:xfrm>
        </p:grpSpPr>
        <p:grpSp>
          <p:nvGrpSpPr>
            <p:cNvPr id="17448" name="Group 4"/>
            <p:cNvGrpSpPr>
              <a:grpSpLocks/>
            </p:cNvGrpSpPr>
            <p:nvPr/>
          </p:nvGrpSpPr>
          <p:grpSpPr bwMode="auto">
            <a:xfrm>
              <a:off x="240" y="911"/>
              <a:ext cx="2208" cy="601"/>
              <a:chOff x="480" y="768"/>
              <a:chExt cx="2208" cy="601"/>
            </a:xfrm>
          </p:grpSpPr>
          <p:sp>
            <p:nvSpPr>
              <p:cNvPr id="17450" name="Text Box 5"/>
              <p:cNvSpPr txBox="1">
                <a:spLocks noChangeArrowheads="1"/>
              </p:cNvSpPr>
              <p:nvPr/>
            </p:nvSpPr>
            <p:spPr bwMode="auto">
              <a:xfrm>
                <a:off x="480" y="768"/>
                <a:ext cx="2208" cy="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800" dirty="0">
                    <a:latin typeface="Times New Roman" panose="02020603050405020304" pitchFamily="18" charset="0"/>
                  </a:rPr>
                  <a:t>        </a:t>
                </a:r>
                <a:r>
                  <a:rPr kumimoji="1" lang="en-US" altLang="zh-CN" sz="2800" dirty="0" smtClean="0">
                    <a:latin typeface="Times New Roman" panose="02020603050405020304" pitchFamily="18" charset="0"/>
                  </a:rPr>
                  <a:t>     </a:t>
                </a:r>
                <a:r>
                  <a:rPr kumimoji="1" lang="zh-CN" altLang="en-US" sz="2800" dirty="0">
                    <a:latin typeface="Times New Roman" panose="02020603050405020304" pitchFamily="18" charset="0"/>
                  </a:rPr>
                  <a:t>在       电流回路中所产生的磁通量    </a:t>
                </a:r>
              </a:p>
            </p:txBody>
          </p:sp>
          <p:graphicFrame>
            <p:nvGraphicFramePr>
              <p:cNvPr id="17451" name="Object 6"/>
              <p:cNvGraphicFramePr>
                <a:graphicFrameLocks noChangeAspect="1"/>
              </p:cNvGraphicFramePr>
              <p:nvPr/>
            </p:nvGraphicFramePr>
            <p:xfrm>
              <a:off x="1031" y="768"/>
              <a:ext cx="217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931" name="公式" r:id="rId4" imgW="203024" imgH="317225" progId="Equation.3">
                      <p:embed/>
                    </p:oleObj>
                  </mc:Choice>
                  <mc:Fallback>
                    <p:oleObj name="公式" r:id="rId4" imgW="203024" imgH="317225" progId="Equation.3">
                      <p:embed/>
                      <p:pic>
                        <p:nvPicPr>
                          <p:cNvPr id="17451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31" y="768"/>
                            <a:ext cx="217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52" name="Object 7"/>
              <p:cNvGraphicFramePr>
                <a:graphicFrameLocks noChangeAspect="1"/>
              </p:cNvGraphicFramePr>
              <p:nvPr/>
            </p:nvGraphicFramePr>
            <p:xfrm>
              <a:off x="1530" y="768"/>
              <a:ext cx="246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932" name="公式" r:id="rId6" imgW="228501" imgH="317362" progId="Equation.3">
                      <p:embed/>
                    </p:oleObj>
                  </mc:Choice>
                  <mc:Fallback>
                    <p:oleObj name="公式" r:id="rId6" imgW="228501" imgH="317362" progId="Equation.3">
                      <p:embed/>
                      <p:pic>
                        <p:nvPicPr>
                          <p:cNvPr id="17452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0" y="768"/>
                            <a:ext cx="246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7449" name="Object 8"/>
            <p:cNvGraphicFramePr>
              <a:graphicFrameLocks noChangeAspect="1"/>
            </p:cNvGraphicFramePr>
            <p:nvPr/>
          </p:nvGraphicFramePr>
          <p:xfrm>
            <a:off x="768" y="1516"/>
            <a:ext cx="1296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33" name="Equation" r:id="rId8" imgW="710891" imgH="215806" progId="Equation.3">
                    <p:embed/>
                  </p:oleObj>
                </mc:Choice>
                <mc:Fallback>
                  <p:oleObj name="Equation" r:id="rId8" imgW="710891" imgH="215806" progId="Equation.3">
                    <p:embed/>
                    <p:pic>
                      <p:nvPicPr>
                        <p:cNvPr id="1744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516"/>
                          <a:ext cx="1296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12" name="Group 9"/>
          <p:cNvGrpSpPr>
            <a:grpSpLocks/>
          </p:cNvGrpSpPr>
          <p:nvPr/>
        </p:nvGrpSpPr>
        <p:grpSpPr bwMode="auto">
          <a:xfrm>
            <a:off x="304800" y="3024188"/>
            <a:ext cx="8077200" cy="633412"/>
            <a:chOff x="192" y="1905"/>
            <a:chExt cx="5088" cy="399"/>
          </a:xfrm>
        </p:grpSpPr>
        <p:grpSp>
          <p:nvGrpSpPr>
            <p:cNvPr id="17443" name="Group 10"/>
            <p:cNvGrpSpPr>
              <a:grpSpLocks/>
            </p:cNvGrpSpPr>
            <p:nvPr/>
          </p:nvGrpSpPr>
          <p:grpSpPr bwMode="auto">
            <a:xfrm>
              <a:off x="192" y="1916"/>
              <a:ext cx="4128" cy="340"/>
              <a:chOff x="192" y="1916"/>
              <a:chExt cx="4128" cy="340"/>
            </a:xfrm>
          </p:grpSpPr>
          <p:sp>
            <p:nvSpPr>
              <p:cNvPr id="17445" name="Text Box 11"/>
              <p:cNvSpPr txBox="1">
                <a:spLocks noChangeArrowheads="1"/>
              </p:cNvSpPr>
              <p:nvPr/>
            </p:nvSpPr>
            <p:spPr bwMode="auto">
              <a:xfrm>
                <a:off x="192" y="1929"/>
                <a:ext cx="41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800">
                    <a:latin typeface="Times New Roman" panose="02020603050405020304" pitchFamily="18" charset="0"/>
                  </a:rPr>
                  <a:t>     </a:t>
                </a:r>
                <a:r>
                  <a:rPr kumimoji="1" lang="zh-CN" altLang="en-US" sz="2800">
                    <a:latin typeface="Times New Roman" panose="02020603050405020304" pitchFamily="18" charset="0"/>
                  </a:rPr>
                  <a:t>在      电流回路 中所产生的磁通量    </a:t>
                </a:r>
              </a:p>
            </p:txBody>
          </p:sp>
          <p:graphicFrame>
            <p:nvGraphicFramePr>
              <p:cNvPr id="17446" name="Object 12"/>
              <p:cNvGraphicFramePr>
                <a:graphicFrameLocks noChangeAspect="1"/>
              </p:cNvGraphicFramePr>
              <p:nvPr/>
            </p:nvGraphicFramePr>
            <p:xfrm>
              <a:off x="816" y="1916"/>
              <a:ext cx="217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934" name="公式" r:id="rId10" imgW="203024" imgH="317225" progId="Equation.3">
                      <p:embed/>
                    </p:oleObj>
                  </mc:Choice>
                  <mc:Fallback>
                    <p:oleObj name="公式" r:id="rId10" imgW="203024" imgH="317225" progId="Equation.3">
                      <p:embed/>
                      <p:pic>
                        <p:nvPicPr>
                          <p:cNvPr id="17446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6" y="1916"/>
                            <a:ext cx="217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47" name="Object 13"/>
              <p:cNvGraphicFramePr>
                <a:graphicFrameLocks noChangeAspect="1"/>
              </p:cNvGraphicFramePr>
              <p:nvPr/>
            </p:nvGraphicFramePr>
            <p:xfrm>
              <a:off x="240" y="1916"/>
              <a:ext cx="246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935" name="公式" r:id="rId11" imgW="228501" imgH="317362" progId="Equation.3">
                      <p:embed/>
                    </p:oleObj>
                  </mc:Choice>
                  <mc:Fallback>
                    <p:oleObj name="公式" r:id="rId11" imgW="228501" imgH="317362" progId="Equation.3">
                      <p:embed/>
                      <p:pic>
                        <p:nvPicPr>
                          <p:cNvPr id="17447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" y="1916"/>
                            <a:ext cx="246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7444" name="Object 14"/>
            <p:cNvGraphicFramePr>
              <a:graphicFrameLocks noChangeAspect="1"/>
            </p:cNvGraphicFramePr>
            <p:nvPr/>
          </p:nvGraphicFramePr>
          <p:xfrm>
            <a:off x="3936" y="1905"/>
            <a:ext cx="1344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36" name="Equation" r:id="rId12" imgW="723586" imgH="215806" progId="Equation.3">
                    <p:embed/>
                  </p:oleObj>
                </mc:Choice>
                <mc:Fallback>
                  <p:oleObj name="Equation" r:id="rId12" imgW="723586" imgH="215806" progId="Equation.3">
                    <p:embed/>
                    <p:pic>
                      <p:nvPicPr>
                        <p:cNvPr id="17444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905"/>
                          <a:ext cx="1344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13" name="Group 15"/>
          <p:cNvGrpSpPr>
            <a:grpSpLocks/>
          </p:cNvGrpSpPr>
          <p:nvPr/>
        </p:nvGrpSpPr>
        <p:grpSpPr bwMode="auto">
          <a:xfrm>
            <a:off x="4343400" y="914400"/>
            <a:ext cx="4419600" cy="1993900"/>
            <a:chOff x="2688" y="528"/>
            <a:chExt cx="2784" cy="1256"/>
          </a:xfrm>
        </p:grpSpPr>
        <p:grpSp>
          <p:nvGrpSpPr>
            <p:cNvPr id="17419" name="Group 16"/>
            <p:cNvGrpSpPr>
              <a:grpSpLocks/>
            </p:cNvGrpSpPr>
            <p:nvPr/>
          </p:nvGrpSpPr>
          <p:grpSpPr bwMode="auto">
            <a:xfrm>
              <a:off x="2736" y="528"/>
              <a:ext cx="2624" cy="1256"/>
              <a:chOff x="2688" y="624"/>
              <a:chExt cx="2624" cy="1256"/>
            </a:xfrm>
          </p:grpSpPr>
          <p:sp>
            <p:nvSpPr>
              <p:cNvPr id="17421" name="Line 17"/>
              <p:cNvSpPr>
                <a:spLocks noChangeShapeType="1"/>
              </p:cNvSpPr>
              <p:nvPr/>
            </p:nvSpPr>
            <p:spPr bwMode="auto">
              <a:xfrm flipH="1">
                <a:off x="2688" y="1246"/>
                <a:ext cx="872" cy="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2" name="Arc 18"/>
              <p:cNvSpPr>
                <a:spLocks/>
              </p:cNvSpPr>
              <p:nvPr/>
            </p:nvSpPr>
            <p:spPr bwMode="auto">
              <a:xfrm flipH="1">
                <a:off x="2928" y="1392"/>
                <a:ext cx="760" cy="391"/>
              </a:xfrm>
              <a:custGeom>
                <a:avLst/>
                <a:gdLst>
                  <a:gd name="T0" fmla="*/ 0 w 21600"/>
                  <a:gd name="T1" fmla="*/ 0 h 21526"/>
                  <a:gd name="T2" fmla="*/ 0 w 21600"/>
                  <a:gd name="T3" fmla="*/ 0 h 21526"/>
                  <a:gd name="T4" fmla="*/ 0 w 21600"/>
                  <a:gd name="T5" fmla="*/ 0 h 2152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26"/>
                  <a:gd name="T11" fmla="*/ 21600 w 21600"/>
                  <a:gd name="T12" fmla="*/ 21526 h 215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26" fill="none" extrusionOk="0">
                    <a:moveTo>
                      <a:pt x="1790" y="0"/>
                    </a:moveTo>
                    <a:cubicBezTo>
                      <a:pt x="12987" y="931"/>
                      <a:pt x="21600" y="10291"/>
                      <a:pt x="21600" y="21526"/>
                    </a:cubicBezTo>
                  </a:path>
                  <a:path w="21600" h="21526" stroke="0" extrusionOk="0">
                    <a:moveTo>
                      <a:pt x="1790" y="0"/>
                    </a:moveTo>
                    <a:cubicBezTo>
                      <a:pt x="12987" y="931"/>
                      <a:pt x="21600" y="10291"/>
                      <a:pt x="21600" y="21526"/>
                    </a:cubicBezTo>
                    <a:lnTo>
                      <a:pt x="0" y="21526"/>
                    </a:lnTo>
                    <a:lnTo>
                      <a:pt x="1790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3" name="Arc 19"/>
              <p:cNvSpPr>
                <a:spLocks/>
              </p:cNvSpPr>
              <p:nvPr/>
            </p:nvSpPr>
            <p:spPr bwMode="auto">
              <a:xfrm flipH="1" flipV="1">
                <a:off x="2880" y="768"/>
                <a:ext cx="760" cy="336"/>
              </a:xfrm>
              <a:custGeom>
                <a:avLst/>
                <a:gdLst>
                  <a:gd name="T0" fmla="*/ 0 w 21600"/>
                  <a:gd name="T1" fmla="*/ 0 h 21526"/>
                  <a:gd name="T2" fmla="*/ 0 w 21600"/>
                  <a:gd name="T3" fmla="*/ 0 h 21526"/>
                  <a:gd name="T4" fmla="*/ 0 w 21600"/>
                  <a:gd name="T5" fmla="*/ 0 h 2152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26"/>
                  <a:gd name="T11" fmla="*/ 21600 w 21600"/>
                  <a:gd name="T12" fmla="*/ 21526 h 215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26" fill="none" extrusionOk="0">
                    <a:moveTo>
                      <a:pt x="1790" y="0"/>
                    </a:moveTo>
                    <a:cubicBezTo>
                      <a:pt x="12987" y="931"/>
                      <a:pt x="21600" y="10291"/>
                      <a:pt x="21600" y="21526"/>
                    </a:cubicBezTo>
                  </a:path>
                  <a:path w="21600" h="21526" stroke="0" extrusionOk="0">
                    <a:moveTo>
                      <a:pt x="1790" y="0"/>
                    </a:moveTo>
                    <a:cubicBezTo>
                      <a:pt x="12987" y="931"/>
                      <a:pt x="21600" y="10291"/>
                      <a:pt x="21600" y="21526"/>
                    </a:cubicBezTo>
                    <a:lnTo>
                      <a:pt x="0" y="21526"/>
                    </a:lnTo>
                    <a:lnTo>
                      <a:pt x="1790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  <p:sp>
            <p:nvSpPr>
              <p:cNvPr id="17424" name="AutoShape 20"/>
              <p:cNvSpPr>
                <a:spLocks noChangeArrowheads="1"/>
              </p:cNvSpPr>
              <p:nvPr/>
            </p:nvSpPr>
            <p:spPr bwMode="auto">
              <a:xfrm>
                <a:off x="3552" y="939"/>
                <a:ext cx="336" cy="61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66 h 21600"/>
                  <a:gd name="T26" fmla="*/ 18450 w 21600"/>
                  <a:gd name="T27" fmla="*/ 18434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864" y="10800"/>
                    </a:moveTo>
                    <a:cubicBezTo>
                      <a:pt x="1864" y="15735"/>
                      <a:pt x="5865" y="19736"/>
                      <a:pt x="10800" y="19736"/>
                    </a:cubicBezTo>
                    <a:cubicBezTo>
                      <a:pt x="15735" y="19736"/>
                      <a:pt x="19736" y="15735"/>
                      <a:pt x="19736" y="10800"/>
                    </a:cubicBezTo>
                    <a:cubicBezTo>
                      <a:pt x="19736" y="5865"/>
                      <a:pt x="15735" y="1864"/>
                      <a:pt x="10800" y="1864"/>
                    </a:cubicBezTo>
                    <a:cubicBezTo>
                      <a:pt x="5865" y="1864"/>
                      <a:pt x="1864" y="5865"/>
                      <a:pt x="1864" y="108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A467C2"/>
                  </a:gs>
                  <a:gs pos="50000">
                    <a:srgbClr val="D787FF"/>
                  </a:gs>
                  <a:gs pos="100000">
                    <a:srgbClr val="A467C2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5" name="Line 21"/>
              <p:cNvSpPr>
                <a:spLocks noChangeShapeType="1"/>
              </p:cNvSpPr>
              <p:nvPr/>
            </p:nvSpPr>
            <p:spPr bwMode="auto">
              <a:xfrm>
                <a:off x="3744" y="1246"/>
                <a:ext cx="576" cy="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6" name="Arc 22"/>
              <p:cNvSpPr>
                <a:spLocks/>
              </p:cNvSpPr>
              <p:nvPr/>
            </p:nvSpPr>
            <p:spPr bwMode="auto">
              <a:xfrm>
                <a:off x="3648" y="1392"/>
                <a:ext cx="952" cy="488"/>
              </a:xfrm>
              <a:custGeom>
                <a:avLst/>
                <a:gdLst>
                  <a:gd name="T0" fmla="*/ 0 w 21422"/>
                  <a:gd name="T1" fmla="*/ 0 h 21526"/>
                  <a:gd name="T2" fmla="*/ 0 w 21422"/>
                  <a:gd name="T3" fmla="*/ 0 h 21526"/>
                  <a:gd name="T4" fmla="*/ 0 w 21422"/>
                  <a:gd name="T5" fmla="*/ 0 h 21526"/>
                  <a:gd name="T6" fmla="*/ 0 60000 65536"/>
                  <a:gd name="T7" fmla="*/ 0 60000 65536"/>
                  <a:gd name="T8" fmla="*/ 0 60000 65536"/>
                  <a:gd name="T9" fmla="*/ 0 w 21422"/>
                  <a:gd name="T10" fmla="*/ 0 h 21526"/>
                  <a:gd name="T11" fmla="*/ 21422 w 21422"/>
                  <a:gd name="T12" fmla="*/ 21526 h 215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422" h="21526" fill="none" extrusionOk="0">
                    <a:moveTo>
                      <a:pt x="1790" y="0"/>
                    </a:moveTo>
                    <a:cubicBezTo>
                      <a:pt x="11937" y="844"/>
                      <a:pt x="20116" y="8659"/>
                      <a:pt x="21421" y="18757"/>
                    </a:cubicBezTo>
                  </a:path>
                  <a:path w="21422" h="21526" stroke="0" extrusionOk="0">
                    <a:moveTo>
                      <a:pt x="1790" y="0"/>
                    </a:moveTo>
                    <a:cubicBezTo>
                      <a:pt x="11937" y="844"/>
                      <a:pt x="20116" y="8659"/>
                      <a:pt x="21421" y="18757"/>
                    </a:cubicBezTo>
                    <a:lnTo>
                      <a:pt x="0" y="21526"/>
                    </a:lnTo>
                    <a:lnTo>
                      <a:pt x="1790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7" name="Arc 23"/>
              <p:cNvSpPr>
                <a:spLocks/>
              </p:cNvSpPr>
              <p:nvPr/>
            </p:nvSpPr>
            <p:spPr bwMode="auto">
              <a:xfrm flipV="1">
                <a:off x="3648" y="624"/>
                <a:ext cx="904" cy="484"/>
              </a:xfrm>
              <a:custGeom>
                <a:avLst/>
                <a:gdLst>
                  <a:gd name="T0" fmla="*/ 0 w 21422"/>
                  <a:gd name="T1" fmla="*/ 0 h 21526"/>
                  <a:gd name="T2" fmla="*/ 0 w 21422"/>
                  <a:gd name="T3" fmla="*/ 0 h 21526"/>
                  <a:gd name="T4" fmla="*/ 0 w 21422"/>
                  <a:gd name="T5" fmla="*/ 0 h 21526"/>
                  <a:gd name="T6" fmla="*/ 0 60000 65536"/>
                  <a:gd name="T7" fmla="*/ 0 60000 65536"/>
                  <a:gd name="T8" fmla="*/ 0 60000 65536"/>
                  <a:gd name="T9" fmla="*/ 0 w 21422"/>
                  <a:gd name="T10" fmla="*/ 0 h 21526"/>
                  <a:gd name="T11" fmla="*/ 21422 w 21422"/>
                  <a:gd name="T12" fmla="*/ 21526 h 215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422" h="21526" fill="none" extrusionOk="0">
                    <a:moveTo>
                      <a:pt x="1790" y="0"/>
                    </a:moveTo>
                    <a:cubicBezTo>
                      <a:pt x="11937" y="844"/>
                      <a:pt x="20116" y="8659"/>
                      <a:pt x="21421" y="18757"/>
                    </a:cubicBezTo>
                  </a:path>
                  <a:path w="21422" h="21526" stroke="0" extrusionOk="0">
                    <a:moveTo>
                      <a:pt x="1790" y="0"/>
                    </a:moveTo>
                    <a:cubicBezTo>
                      <a:pt x="11937" y="844"/>
                      <a:pt x="20116" y="8659"/>
                      <a:pt x="21421" y="18757"/>
                    </a:cubicBezTo>
                    <a:lnTo>
                      <a:pt x="0" y="21526"/>
                    </a:lnTo>
                    <a:lnTo>
                      <a:pt x="1790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7428" name="Object 24"/>
              <p:cNvGraphicFramePr>
                <a:graphicFrameLocks noChangeAspect="1"/>
              </p:cNvGraphicFramePr>
              <p:nvPr/>
            </p:nvGraphicFramePr>
            <p:xfrm>
              <a:off x="2736" y="912"/>
              <a:ext cx="219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937" name="公式" r:id="rId14" imgW="241195" imgH="330057" progId="Equation.3">
                      <p:embed/>
                    </p:oleObj>
                  </mc:Choice>
                  <mc:Fallback>
                    <p:oleObj name="公式" r:id="rId14" imgW="241195" imgH="330057" progId="Equation.3">
                      <p:embed/>
                      <p:pic>
                        <p:nvPicPr>
                          <p:cNvPr id="17428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6" y="912"/>
                            <a:ext cx="219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29" name="AutoShape 25"/>
              <p:cNvSpPr>
                <a:spLocks noChangeArrowheads="1"/>
              </p:cNvSpPr>
              <p:nvPr/>
            </p:nvSpPr>
            <p:spPr bwMode="auto">
              <a:xfrm>
                <a:off x="4320" y="960"/>
                <a:ext cx="336" cy="6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864" y="10800"/>
                    </a:moveTo>
                    <a:cubicBezTo>
                      <a:pt x="1864" y="15735"/>
                      <a:pt x="5865" y="19736"/>
                      <a:pt x="10800" y="19736"/>
                    </a:cubicBezTo>
                    <a:cubicBezTo>
                      <a:pt x="15735" y="19736"/>
                      <a:pt x="19736" y="15735"/>
                      <a:pt x="19736" y="10800"/>
                    </a:cubicBezTo>
                    <a:cubicBezTo>
                      <a:pt x="19736" y="5865"/>
                      <a:pt x="15735" y="1864"/>
                      <a:pt x="10800" y="1864"/>
                    </a:cubicBezTo>
                    <a:cubicBezTo>
                      <a:pt x="5865" y="1864"/>
                      <a:pt x="1864" y="5865"/>
                      <a:pt x="1864" y="108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A9A900"/>
                  </a:gs>
                  <a:gs pos="50000">
                    <a:srgbClr val="FFFF00"/>
                  </a:gs>
                  <a:gs pos="100000">
                    <a:srgbClr val="A9A9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7430" name="Object 26"/>
              <p:cNvGraphicFramePr>
                <a:graphicFrameLocks noChangeAspect="1"/>
              </p:cNvGraphicFramePr>
              <p:nvPr/>
            </p:nvGraphicFramePr>
            <p:xfrm>
              <a:off x="4944" y="624"/>
              <a:ext cx="237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938" name="公式" r:id="rId16" imgW="266584" imgH="330057" progId="Equation.3">
                      <p:embed/>
                    </p:oleObj>
                  </mc:Choice>
                  <mc:Fallback>
                    <p:oleObj name="公式" r:id="rId16" imgW="266584" imgH="330057" progId="Equation.3">
                      <p:embed/>
                      <p:pic>
                        <p:nvPicPr>
                          <p:cNvPr id="1743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4" y="624"/>
                            <a:ext cx="237" cy="3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31" name="Line 27"/>
              <p:cNvSpPr>
                <a:spLocks noChangeShapeType="1"/>
              </p:cNvSpPr>
              <p:nvPr/>
            </p:nvSpPr>
            <p:spPr bwMode="auto">
              <a:xfrm flipH="1">
                <a:off x="3696" y="1344"/>
                <a:ext cx="632" cy="0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2" name="Line 28"/>
              <p:cNvSpPr>
                <a:spLocks noChangeShapeType="1"/>
              </p:cNvSpPr>
              <p:nvPr/>
            </p:nvSpPr>
            <p:spPr bwMode="auto">
              <a:xfrm>
                <a:off x="4512" y="1344"/>
                <a:ext cx="800" cy="0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3" name="Arc 29"/>
              <p:cNvSpPr>
                <a:spLocks/>
              </p:cNvSpPr>
              <p:nvPr/>
            </p:nvSpPr>
            <p:spPr bwMode="auto">
              <a:xfrm flipH="1">
                <a:off x="3600" y="1496"/>
                <a:ext cx="856" cy="376"/>
              </a:xfrm>
              <a:custGeom>
                <a:avLst/>
                <a:gdLst>
                  <a:gd name="T0" fmla="*/ 0 w 21600"/>
                  <a:gd name="T1" fmla="*/ 0 h 21526"/>
                  <a:gd name="T2" fmla="*/ 0 w 21600"/>
                  <a:gd name="T3" fmla="*/ 0 h 21526"/>
                  <a:gd name="T4" fmla="*/ 0 w 21600"/>
                  <a:gd name="T5" fmla="*/ 0 h 2152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26"/>
                  <a:gd name="T11" fmla="*/ 21600 w 21600"/>
                  <a:gd name="T12" fmla="*/ 21526 h 215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26" fill="none" extrusionOk="0">
                    <a:moveTo>
                      <a:pt x="1790" y="0"/>
                    </a:moveTo>
                    <a:cubicBezTo>
                      <a:pt x="12987" y="931"/>
                      <a:pt x="21600" y="10291"/>
                      <a:pt x="21600" y="21526"/>
                    </a:cubicBezTo>
                  </a:path>
                  <a:path w="21600" h="21526" stroke="0" extrusionOk="0">
                    <a:moveTo>
                      <a:pt x="1790" y="0"/>
                    </a:moveTo>
                    <a:cubicBezTo>
                      <a:pt x="12987" y="931"/>
                      <a:pt x="21600" y="10291"/>
                      <a:pt x="21600" y="21526"/>
                    </a:cubicBezTo>
                    <a:lnTo>
                      <a:pt x="0" y="21526"/>
                    </a:lnTo>
                    <a:lnTo>
                      <a:pt x="1790" y="0"/>
                    </a:lnTo>
                    <a:close/>
                  </a:path>
                </a:pathLst>
              </a:custGeom>
              <a:noFill/>
              <a:ln w="19050">
                <a:solidFill>
                  <a:srgbClr val="FF99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4" name="Arc 30"/>
              <p:cNvSpPr>
                <a:spLocks/>
              </p:cNvSpPr>
              <p:nvPr/>
            </p:nvSpPr>
            <p:spPr bwMode="auto">
              <a:xfrm flipH="1" flipV="1">
                <a:off x="3696" y="720"/>
                <a:ext cx="760" cy="474"/>
              </a:xfrm>
              <a:custGeom>
                <a:avLst/>
                <a:gdLst>
                  <a:gd name="T0" fmla="*/ 0 w 21600"/>
                  <a:gd name="T1" fmla="*/ 0 h 21526"/>
                  <a:gd name="T2" fmla="*/ 0 w 21600"/>
                  <a:gd name="T3" fmla="*/ 0 h 21526"/>
                  <a:gd name="T4" fmla="*/ 0 w 21600"/>
                  <a:gd name="T5" fmla="*/ 0 h 2152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26"/>
                  <a:gd name="T11" fmla="*/ 21600 w 21600"/>
                  <a:gd name="T12" fmla="*/ 21526 h 215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26" fill="none" extrusionOk="0">
                    <a:moveTo>
                      <a:pt x="1790" y="0"/>
                    </a:moveTo>
                    <a:cubicBezTo>
                      <a:pt x="12987" y="931"/>
                      <a:pt x="21600" y="10291"/>
                      <a:pt x="21600" y="21526"/>
                    </a:cubicBezTo>
                  </a:path>
                  <a:path w="21600" h="21526" stroke="0" extrusionOk="0">
                    <a:moveTo>
                      <a:pt x="1790" y="0"/>
                    </a:moveTo>
                    <a:cubicBezTo>
                      <a:pt x="12987" y="931"/>
                      <a:pt x="21600" y="10291"/>
                      <a:pt x="21600" y="21526"/>
                    </a:cubicBezTo>
                    <a:lnTo>
                      <a:pt x="0" y="21526"/>
                    </a:lnTo>
                    <a:lnTo>
                      <a:pt x="1790" y="0"/>
                    </a:lnTo>
                    <a:close/>
                  </a:path>
                </a:pathLst>
              </a:custGeom>
              <a:noFill/>
              <a:ln w="19050">
                <a:solidFill>
                  <a:srgbClr val="FF99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5" name="Arc 31"/>
              <p:cNvSpPr>
                <a:spLocks/>
              </p:cNvSpPr>
              <p:nvPr/>
            </p:nvSpPr>
            <p:spPr bwMode="auto">
              <a:xfrm>
                <a:off x="4416" y="1488"/>
                <a:ext cx="864" cy="376"/>
              </a:xfrm>
              <a:custGeom>
                <a:avLst/>
                <a:gdLst>
                  <a:gd name="T0" fmla="*/ 0 w 21422"/>
                  <a:gd name="T1" fmla="*/ 0 h 21526"/>
                  <a:gd name="T2" fmla="*/ 0 w 21422"/>
                  <a:gd name="T3" fmla="*/ 0 h 21526"/>
                  <a:gd name="T4" fmla="*/ 0 w 21422"/>
                  <a:gd name="T5" fmla="*/ 0 h 21526"/>
                  <a:gd name="T6" fmla="*/ 0 60000 65536"/>
                  <a:gd name="T7" fmla="*/ 0 60000 65536"/>
                  <a:gd name="T8" fmla="*/ 0 60000 65536"/>
                  <a:gd name="T9" fmla="*/ 0 w 21422"/>
                  <a:gd name="T10" fmla="*/ 0 h 21526"/>
                  <a:gd name="T11" fmla="*/ 21422 w 21422"/>
                  <a:gd name="T12" fmla="*/ 21526 h 215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422" h="21526" fill="none" extrusionOk="0">
                    <a:moveTo>
                      <a:pt x="1790" y="0"/>
                    </a:moveTo>
                    <a:cubicBezTo>
                      <a:pt x="11937" y="844"/>
                      <a:pt x="20116" y="8659"/>
                      <a:pt x="21421" y="18757"/>
                    </a:cubicBezTo>
                  </a:path>
                  <a:path w="21422" h="21526" stroke="0" extrusionOk="0">
                    <a:moveTo>
                      <a:pt x="1790" y="0"/>
                    </a:moveTo>
                    <a:cubicBezTo>
                      <a:pt x="11937" y="844"/>
                      <a:pt x="20116" y="8659"/>
                      <a:pt x="21421" y="18757"/>
                    </a:cubicBezTo>
                    <a:lnTo>
                      <a:pt x="0" y="21526"/>
                    </a:lnTo>
                    <a:lnTo>
                      <a:pt x="1790" y="0"/>
                    </a:lnTo>
                    <a:close/>
                  </a:path>
                </a:pathLst>
              </a:custGeom>
              <a:noFill/>
              <a:ln w="19050">
                <a:solidFill>
                  <a:srgbClr val="FF99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6" name="Arc 32"/>
              <p:cNvSpPr>
                <a:spLocks/>
              </p:cNvSpPr>
              <p:nvPr/>
            </p:nvSpPr>
            <p:spPr bwMode="auto">
              <a:xfrm flipV="1">
                <a:off x="4416" y="816"/>
                <a:ext cx="792" cy="378"/>
              </a:xfrm>
              <a:custGeom>
                <a:avLst/>
                <a:gdLst>
                  <a:gd name="T0" fmla="*/ 0 w 21422"/>
                  <a:gd name="T1" fmla="*/ 0 h 21526"/>
                  <a:gd name="T2" fmla="*/ 0 w 21422"/>
                  <a:gd name="T3" fmla="*/ 0 h 21526"/>
                  <a:gd name="T4" fmla="*/ 0 w 21422"/>
                  <a:gd name="T5" fmla="*/ 0 h 21526"/>
                  <a:gd name="T6" fmla="*/ 0 60000 65536"/>
                  <a:gd name="T7" fmla="*/ 0 60000 65536"/>
                  <a:gd name="T8" fmla="*/ 0 60000 65536"/>
                  <a:gd name="T9" fmla="*/ 0 w 21422"/>
                  <a:gd name="T10" fmla="*/ 0 h 21526"/>
                  <a:gd name="T11" fmla="*/ 21422 w 21422"/>
                  <a:gd name="T12" fmla="*/ 21526 h 215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422" h="21526" fill="none" extrusionOk="0">
                    <a:moveTo>
                      <a:pt x="1790" y="0"/>
                    </a:moveTo>
                    <a:cubicBezTo>
                      <a:pt x="11937" y="844"/>
                      <a:pt x="20116" y="8659"/>
                      <a:pt x="21421" y="18757"/>
                    </a:cubicBezTo>
                  </a:path>
                  <a:path w="21422" h="21526" stroke="0" extrusionOk="0">
                    <a:moveTo>
                      <a:pt x="1790" y="0"/>
                    </a:moveTo>
                    <a:cubicBezTo>
                      <a:pt x="11937" y="844"/>
                      <a:pt x="20116" y="8659"/>
                      <a:pt x="21421" y="18757"/>
                    </a:cubicBezTo>
                    <a:lnTo>
                      <a:pt x="0" y="21526"/>
                    </a:lnTo>
                    <a:lnTo>
                      <a:pt x="1790" y="0"/>
                    </a:lnTo>
                    <a:close/>
                  </a:path>
                </a:pathLst>
              </a:custGeom>
              <a:noFill/>
              <a:ln w="19050">
                <a:solidFill>
                  <a:srgbClr val="FF99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7" name="Freeform 33"/>
              <p:cNvSpPr>
                <a:spLocks/>
              </p:cNvSpPr>
              <p:nvPr/>
            </p:nvSpPr>
            <p:spPr bwMode="auto">
              <a:xfrm>
                <a:off x="4320" y="1632"/>
                <a:ext cx="288" cy="112"/>
              </a:xfrm>
              <a:custGeom>
                <a:avLst/>
                <a:gdLst>
                  <a:gd name="T0" fmla="*/ 2 w 384"/>
                  <a:gd name="T1" fmla="*/ 48 h 112"/>
                  <a:gd name="T2" fmla="*/ 2 w 384"/>
                  <a:gd name="T3" fmla="*/ 96 h 112"/>
                  <a:gd name="T4" fmla="*/ 2 w 384"/>
                  <a:gd name="T5" fmla="*/ 96 h 112"/>
                  <a:gd name="T6" fmla="*/ 0 w 384"/>
                  <a:gd name="T7" fmla="*/ 0 h 1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112"/>
                  <a:gd name="T14" fmla="*/ 384 w 384"/>
                  <a:gd name="T15" fmla="*/ 112 h 1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112">
                    <a:moveTo>
                      <a:pt x="384" y="48"/>
                    </a:moveTo>
                    <a:cubicBezTo>
                      <a:pt x="356" y="68"/>
                      <a:pt x="328" y="88"/>
                      <a:pt x="288" y="96"/>
                    </a:cubicBezTo>
                    <a:cubicBezTo>
                      <a:pt x="248" y="104"/>
                      <a:pt x="192" y="112"/>
                      <a:pt x="144" y="96"/>
                    </a:cubicBezTo>
                    <a:cubicBezTo>
                      <a:pt x="96" y="80"/>
                      <a:pt x="24" y="16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7438" name="Object 34"/>
              <p:cNvGraphicFramePr>
                <a:graphicFrameLocks noChangeAspect="1"/>
              </p:cNvGraphicFramePr>
              <p:nvPr/>
            </p:nvGraphicFramePr>
            <p:xfrm>
              <a:off x="4128" y="1536"/>
              <a:ext cx="191" cy="3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939" name="公式" r:id="rId18" imgW="152226" imgH="247444" progId="Equation.3">
                      <p:embed/>
                    </p:oleObj>
                  </mc:Choice>
                  <mc:Fallback>
                    <p:oleObj name="公式" r:id="rId18" imgW="152226" imgH="247444" progId="Equation.3">
                      <p:embed/>
                      <p:pic>
                        <p:nvPicPr>
                          <p:cNvPr id="17438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1536"/>
                            <a:ext cx="191" cy="3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39" name="Object 35"/>
              <p:cNvGraphicFramePr>
                <a:graphicFrameLocks noChangeAspect="1"/>
              </p:cNvGraphicFramePr>
              <p:nvPr/>
            </p:nvGraphicFramePr>
            <p:xfrm>
              <a:off x="3360" y="720"/>
              <a:ext cx="180" cy="3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940" name="公式" r:id="rId20" imgW="133256" imgH="247444" progId="Equation.3">
                      <p:embed/>
                    </p:oleObj>
                  </mc:Choice>
                  <mc:Fallback>
                    <p:oleObj name="公式" r:id="rId20" imgW="133256" imgH="247444" progId="Equation.3">
                      <p:embed/>
                      <p:pic>
                        <p:nvPicPr>
                          <p:cNvPr id="17439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0" y="720"/>
                            <a:ext cx="180" cy="3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40" name="Freeform 36"/>
              <p:cNvSpPr>
                <a:spLocks/>
              </p:cNvSpPr>
              <p:nvPr/>
            </p:nvSpPr>
            <p:spPr bwMode="auto">
              <a:xfrm flipV="1">
                <a:off x="3552" y="816"/>
                <a:ext cx="288" cy="144"/>
              </a:xfrm>
              <a:custGeom>
                <a:avLst/>
                <a:gdLst>
                  <a:gd name="T0" fmla="*/ 2 w 384"/>
                  <a:gd name="T1" fmla="*/ 20226 h 112"/>
                  <a:gd name="T2" fmla="*/ 2 w 384"/>
                  <a:gd name="T3" fmla="*/ 39781 h 112"/>
                  <a:gd name="T4" fmla="*/ 2 w 384"/>
                  <a:gd name="T5" fmla="*/ 39781 h 112"/>
                  <a:gd name="T6" fmla="*/ 0 w 384"/>
                  <a:gd name="T7" fmla="*/ 0 h 1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112"/>
                  <a:gd name="T14" fmla="*/ 384 w 384"/>
                  <a:gd name="T15" fmla="*/ 112 h 1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112">
                    <a:moveTo>
                      <a:pt x="384" y="48"/>
                    </a:moveTo>
                    <a:cubicBezTo>
                      <a:pt x="356" y="68"/>
                      <a:pt x="328" y="88"/>
                      <a:pt x="288" y="96"/>
                    </a:cubicBezTo>
                    <a:cubicBezTo>
                      <a:pt x="248" y="104"/>
                      <a:pt x="192" y="112"/>
                      <a:pt x="144" y="96"/>
                    </a:cubicBezTo>
                    <a:cubicBezTo>
                      <a:pt x="96" y="80"/>
                      <a:pt x="24" y="16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1" name="Line 37"/>
              <p:cNvSpPr>
                <a:spLocks noChangeShapeType="1"/>
              </p:cNvSpPr>
              <p:nvPr/>
            </p:nvSpPr>
            <p:spPr bwMode="auto">
              <a:xfrm flipH="1">
                <a:off x="2928" y="1344"/>
                <a:ext cx="632" cy="0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2" name="Line 38"/>
              <p:cNvSpPr>
                <a:spLocks noChangeShapeType="1"/>
              </p:cNvSpPr>
              <p:nvPr/>
            </p:nvSpPr>
            <p:spPr bwMode="auto">
              <a:xfrm>
                <a:off x="4464" y="1248"/>
                <a:ext cx="624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20" name="Rectangle 39"/>
            <p:cNvSpPr>
              <a:spLocks noChangeArrowheads="1"/>
            </p:cNvSpPr>
            <p:nvPr/>
          </p:nvSpPr>
          <p:spPr bwMode="auto">
            <a:xfrm>
              <a:off x="2688" y="528"/>
              <a:ext cx="2784" cy="1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7414" name="Text Box 41"/>
          <p:cNvSpPr txBox="1">
            <a:spLocks noChangeArrowheads="1"/>
          </p:cNvSpPr>
          <p:nvPr/>
        </p:nvSpPr>
        <p:spPr bwMode="auto">
          <a:xfrm>
            <a:off x="995363" y="5022805"/>
            <a:ext cx="76962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zh-CN" sz="2800" dirty="0">
                <a:latin typeface="Times New Roman" panose="02020603050405020304" pitchFamily="18" charset="0"/>
              </a:rPr>
              <a:t>        </a:t>
            </a:r>
            <a:r>
              <a:rPr kumimoji="1"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dirty="0"/>
              <a:t>仅适用于横截面积可以忽略的导线绕成的线圈。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dirty="0">
                <a:latin typeface="Times New Roman" panose="02020603050405020304" pitchFamily="18" charset="0"/>
              </a:rPr>
              <a:t>互感仅与两个线圈形状、大小、匝数、相对位置以及周围的磁介质有关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无铁磁质时为常量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）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17415" name="Group 45"/>
          <p:cNvGrpSpPr>
            <a:grpSpLocks/>
          </p:cNvGrpSpPr>
          <p:nvPr/>
        </p:nvGrpSpPr>
        <p:grpSpPr bwMode="auto">
          <a:xfrm>
            <a:off x="990600" y="3810000"/>
            <a:ext cx="7391400" cy="1184275"/>
            <a:chOff x="624" y="2400"/>
            <a:chExt cx="4656" cy="746"/>
          </a:xfrm>
        </p:grpSpPr>
        <p:sp>
          <p:nvSpPr>
            <p:cNvPr id="17416" name="Text Box 46"/>
            <p:cNvSpPr txBox="1">
              <a:spLocks noChangeArrowheads="1"/>
            </p:cNvSpPr>
            <p:nvPr/>
          </p:nvSpPr>
          <p:spPr bwMode="auto">
            <a:xfrm>
              <a:off x="624" y="2407"/>
              <a:ext cx="18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1 </a:t>
              </a:r>
              <a:r>
                <a:rPr kumimoji="1" lang="zh-CN" altLang="en-US" sz="2800" dirty="0">
                  <a:latin typeface="Times New Roman" panose="02020603050405020304" pitchFamily="18" charset="0"/>
                </a:rPr>
                <a:t>）互感系数 </a:t>
              </a:r>
            </a:p>
          </p:txBody>
        </p:sp>
        <p:sp>
          <p:nvSpPr>
            <p:cNvPr id="17417" name="Text Box 47"/>
            <p:cNvSpPr txBox="1">
              <a:spLocks noChangeArrowheads="1"/>
            </p:cNvSpPr>
            <p:nvPr/>
          </p:nvSpPr>
          <p:spPr bwMode="auto">
            <a:xfrm>
              <a:off x="672" y="2704"/>
              <a:ext cx="17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zh-CN" altLang="en-US" sz="2800">
                  <a:latin typeface="Times New Roman" panose="02020603050405020304" pitchFamily="18" charset="0"/>
                </a:rPr>
                <a:t>理论可证明</a:t>
              </a:r>
              <a:r>
                <a:rPr kumimoji="1" lang="zh-CN" altLang="en-US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graphicFrame>
          <p:nvGraphicFramePr>
            <p:cNvPr id="17418" name="Object 48"/>
            <p:cNvGraphicFramePr>
              <a:graphicFrameLocks noChangeAspect="1"/>
            </p:cNvGraphicFramePr>
            <p:nvPr/>
          </p:nvGraphicFramePr>
          <p:xfrm>
            <a:off x="2256" y="2400"/>
            <a:ext cx="3024" cy="7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41" name="Equation" r:id="rId22" imgW="1701800" imgH="431800" progId="Equation.3">
                    <p:embed/>
                  </p:oleObj>
                </mc:Choice>
                <mc:Fallback>
                  <p:oleObj name="Equation" r:id="rId22" imgW="1701800" imgH="431800" progId="Equation.3">
                    <p:embed/>
                    <p:pic>
                      <p:nvPicPr>
                        <p:cNvPr id="17418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400"/>
                          <a:ext cx="3024" cy="746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  <a:ln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矩形 2"/>
          <p:cNvSpPr/>
          <p:nvPr/>
        </p:nvSpPr>
        <p:spPr>
          <a:xfrm>
            <a:off x="1186793" y="553135"/>
            <a:ext cx="76524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一个线圈中的电流发生了变化，将导致另一个线圈出现感应电动势，我们把这种现象称为互感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9944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72C7F3-F0DB-4E81-BA0F-AAB2565A6219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800" b="0" smtClean="0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3124200" y="3579813"/>
          <a:ext cx="4419600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6" name="公式" r:id="rId3" imgW="1536700" imgH="431800" progId="Equation.3">
                  <p:embed/>
                </p:oleObj>
              </mc:Choice>
              <mc:Fallback>
                <p:oleObj name="公式" r:id="rId3" imgW="1536700" imgH="431800" progId="Equation.3">
                  <p:embed/>
                  <p:pic>
                    <p:nvPicPr>
                      <p:cNvPr id="1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579813"/>
                        <a:ext cx="4419600" cy="114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33400" y="3732213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kumimoji="1" lang="en-US" altLang="zh-CN" sz="2800"/>
              <a:t>   </a:t>
            </a:r>
            <a:r>
              <a:rPr kumimoji="1" lang="zh-CN" altLang="en-US" sz="2800"/>
              <a:t>互感系数</a:t>
            </a:r>
          </a:p>
        </p:txBody>
      </p:sp>
      <p:sp>
        <p:nvSpPr>
          <p:cNvPr id="19461" name="Text Box 16"/>
          <p:cNvSpPr txBox="1">
            <a:spLocks noChangeArrowheads="1"/>
          </p:cNvSpPr>
          <p:nvPr/>
        </p:nvSpPr>
        <p:spPr bwMode="auto">
          <a:xfrm>
            <a:off x="1143000" y="2055813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2 </a:t>
            </a:r>
            <a:r>
              <a:rPr kumimoji="1" lang="zh-CN" altLang="en-US" sz="2800">
                <a:latin typeface="Times New Roman" panose="02020603050405020304" pitchFamily="18" charset="0"/>
              </a:rPr>
              <a:t>）互感电动势</a:t>
            </a:r>
            <a:r>
              <a:rPr kumimoji="1"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9462" name="Object 17"/>
          <p:cNvGraphicFramePr>
            <a:graphicFrameLocks noChangeAspect="1"/>
          </p:cNvGraphicFramePr>
          <p:nvPr/>
        </p:nvGraphicFramePr>
        <p:xfrm>
          <a:off x="1084263" y="2513013"/>
          <a:ext cx="2708275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7" name="公式" r:id="rId5" imgW="875920" imgH="393529" progId="Equation.3">
                  <p:embed/>
                </p:oleObj>
              </mc:Choice>
              <mc:Fallback>
                <p:oleObj name="公式" r:id="rId5" imgW="875920" imgH="393529" progId="Equation.3">
                  <p:embed/>
                  <p:pic>
                    <p:nvPicPr>
                      <p:cNvPr id="19462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2513013"/>
                        <a:ext cx="2708275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18"/>
          <p:cNvGraphicFramePr>
            <a:graphicFrameLocks noChangeAspect="1"/>
          </p:cNvGraphicFramePr>
          <p:nvPr/>
        </p:nvGraphicFramePr>
        <p:xfrm>
          <a:off x="5353050" y="2436813"/>
          <a:ext cx="263048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8" name="公式" r:id="rId7" imgW="863225" imgH="393529" progId="Equation.3">
                  <p:embed/>
                </p:oleObj>
              </mc:Choice>
              <mc:Fallback>
                <p:oleObj name="公式" r:id="rId7" imgW="863225" imgH="393529" progId="Equation.3">
                  <p:embed/>
                  <p:pic>
                    <p:nvPicPr>
                      <p:cNvPr id="19463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050" y="2436813"/>
                        <a:ext cx="2630488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58062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001E41-1E88-41D7-880F-8CADA29E7862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800" b="0" smtClean="0"/>
          </a:p>
        </p:txBody>
      </p:sp>
      <p:pic>
        <p:nvPicPr>
          <p:cNvPr id="22531" name="Picture 3" descr="Movi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514600"/>
            <a:ext cx="4800600" cy="354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343400" y="2514600"/>
            <a:ext cx="4800600" cy="3505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304800" y="228600"/>
            <a:ext cx="8686800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 smtClean="0">
                <a:solidFill>
                  <a:srgbClr val="006600"/>
                </a:solidFill>
                <a:latin typeface="Times New Roman" panose="02020603050405020304" pitchFamily="18" charset="0"/>
              </a:rPr>
              <a:t>          两</a:t>
            </a:r>
            <a:r>
              <a:rPr lang="zh-CN" altLang="en-US" sz="2800" dirty="0">
                <a:solidFill>
                  <a:srgbClr val="006600"/>
                </a:solidFill>
                <a:latin typeface="Times New Roman" panose="02020603050405020304" pitchFamily="18" charset="0"/>
              </a:rPr>
              <a:t>同轴长直密绕螺线管的互感。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FF00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有两个长度均为</a:t>
            </a:r>
            <a:r>
              <a:rPr lang="en-US" altLang="zh-CN" b="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半径分别为</a:t>
            </a:r>
            <a:r>
              <a:rPr lang="en-US" altLang="zh-CN" b="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0" baseline="-25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b="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0" baseline="-25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（ </a:t>
            </a:r>
            <a:r>
              <a:rPr lang="en-US" altLang="zh-CN" b="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0" baseline="-25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b="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0" baseline="-25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匝数分别为</a:t>
            </a:r>
            <a:r>
              <a:rPr lang="en-US" altLang="zh-CN" b="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0" baseline="-25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b="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0" baseline="-25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的同轴长直密绕螺线管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求它们的互感</a:t>
            </a:r>
            <a:r>
              <a:rPr lang="en-US" altLang="zh-CN" sz="28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 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52400" y="2438400"/>
            <a:ext cx="4114800" cy="1447800"/>
            <a:chOff x="96" y="1536"/>
            <a:chExt cx="2592" cy="912"/>
          </a:xfrm>
        </p:grpSpPr>
        <p:sp>
          <p:nvSpPr>
            <p:cNvPr id="22540" name="Text Box 9"/>
            <p:cNvSpPr txBox="1">
              <a:spLocks noChangeArrowheads="1"/>
            </p:cNvSpPr>
            <p:nvPr/>
          </p:nvSpPr>
          <p:spPr bwMode="auto">
            <a:xfrm>
              <a:off x="96" y="1536"/>
              <a:ext cx="2592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dirty="0" smtClean="0">
                  <a:latin typeface="Times New Roman" panose="02020603050405020304" pitchFamily="18" charset="0"/>
                </a:rPr>
                <a:t>     先</a:t>
              </a:r>
              <a:r>
                <a:rPr kumimoji="1" lang="zh-CN" altLang="en-US" sz="2800" dirty="0">
                  <a:latin typeface="Times New Roman" panose="02020603050405020304" pitchFamily="18" charset="0"/>
                </a:rPr>
                <a:t>设某一线圈中通以电流</a:t>
              </a:r>
              <a:r>
                <a:rPr kumimoji="1" lang="zh-CN" altLang="zh-CN" sz="2800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800" i="1" dirty="0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i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800" dirty="0">
                  <a:latin typeface="Times New Roman" panose="02020603050405020304" pitchFamily="18" charset="0"/>
                </a:rPr>
                <a:t>        </a:t>
              </a:r>
              <a:r>
                <a:rPr kumimoji="1" lang="zh-CN" altLang="en-US" sz="2800" dirty="0">
                  <a:latin typeface="Times New Roman" panose="02020603050405020304" pitchFamily="18" charset="0"/>
                </a:rPr>
                <a:t>求出另一线圈的磁通量</a:t>
              </a:r>
              <a:endParaRPr kumimoji="1" lang="zh-CN" altLang="en-US" sz="28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2541" name="Line 10"/>
            <p:cNvSpPr>
              <a:spLocks noChangeShapeType="1"/>
            </p:cNvSpPr>
            <p:nvPr/>
          </p:nvSpPr>
          <p:spPr bwMode="auto">
            <a:xfrm>
              <a:off x="1824" y="2256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2" name="Line 11"/>
            <p:cNvSpPr>
              <a:spLocks noChangeShapeType="1"/>
            </p:cNvSpPr>
            <p:nvPr/>
          </p:nvSpPr>
          <p:spPr bwMode="auto">
            <a:xfrm>
              <a:off x="816" y="1968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2543" name="Object 12"/>
            <p:cNvGraphicFramePr>
              <a:graphicFrameLocks noChangeAspect="1"/>
            </p:cNvGraphicFramePr>
            <p:nvPr/>
          </p:nvGraphicFramePr>
          <p:xfrm>
            <a:off x="1488" y="2112"/>
            <a:ext cx="28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17" name="Equation" r:id="rId4" imgW="126835" imgH="152202" progId="Equation.3">
                    <p:embed/>
                  </p:oleObj>
                </mc:Choice>
                <mc:Fallback>
                  <p:oleObj name="Equation" r:id="rId4" imgW="126835" imgH="152202" progId="Equation.3">
                    <p:embed/>
                    <p:pic>
                      <p:nvPicPr>
                        <p:cNvPr id="2254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112"/>
                          <a:ext cx="28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4" name="Object 13"/>
            <p:cNvGraphicFramePr>
              <a:graphicFrameLocks noChangeAspect="1"/>
            </p:cNvGraphicFramePr>
            <p:nvPr/>
          </p:nvGraphicFramePr>
          <p:xfrm>
            <a:off x="2112" y="2112"/>
            <a:ext cx="353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18" name="Equation" r:id="rId6" imgW="203024" imgH="164957" progId="Equation.3">
                    <p:embed/>
                  </p:oleObj>
                </mc:Choice>
                <mc:Fallback>
                  <p:oleObj name="Equation" r:id="rId6" imgW="203024" imgH="164957" progId="Equation.3">
                    <p:embed/>
                    <p:pic>
                      <p:nvPicPr>
                        <p:cNvPr id="22544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112"/>
                          <a:ext cx="353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52400" y="3930650"/>
            <a:ext cx="4114800" cy="1098550"/>
            <a:chOff x="96" y="2476"/>
            <a:chExt cx="2592" cy="692"/>
          </a:xfrm>
        </p:grpSpPr>
        <p:sp>
          <p:nvSpPr>
            <p:cNvPr id="22537" name="Text Box 15"/>
            <p:cNvSpPr txBox="1">
              <a:spLocks noChangeArrowheads="1"/>
            </p:cNvSpPr>
            <p:nvPr/>
          </p:nvSpPr>
          <p:spPr bwMode="auto">
            <a:xfrm>
              <a:off x="96" y="2572"/>
              <a:ext cx="2592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      </a:t>
              </a:r>
              <a:r>
                <a:rPr lang="zh-CN" altLang="en-US" sz="28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设半径为     的线圈中    通有电流      </a:t>
              </a:r>
              <a:r>
                <a:rPr lang="en-US" altLang="zh-CN" sz="28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,  </a:t>
              </a:r>
              <a:r>
                <a:rPr lang="zh-CN" altLang="en-US" sz="28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则</a:t>
              </a:r>
            </a:p>
          </p:txBody>
        </p:sp>
        <p:graphicFrame>
          <p:nvGraphicFramePr>
            <p:cNvPr id="22538" name="Object 16"/>
            <p:cNvGraphicFramePr>
              <a:graphicFrameLocks noChangeAspect="1"/>
            </p:cNvGraphicFramePr>
            <p:nvPr/>
          </p:nvGraphicFramePr>
          <p:xfrm>
            <a:off x="1459" y="2476"/>
            <a:ext cx="249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19" name="Equation" r:id="rId8" imgW="126780" imgH="215526" progId="Equation.3">
                    <p:embed/>
                  </p:oleObj>
                </mc:Choice>
                <mc:Fallback>
                  <p:oleObj name="Equation" r:id="rId8" imgW="126780" imgH="215526" progId="Equation.3">
                    <p:embed/>
                    <p:pic>
                      <p:nvPicPr>
                        <p:cNvPr id="22538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9" y="2476"/>
                          <a:ext cx="249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9" name="Object 17"/>
            <p:cNvGraphicFramePr>
              <a:graphicFrameLocks noChangeAspect="1"/>
            </p:cNvGraphicFramePr>
            <p:nvPr/>
          </p:nvGraphicFramePr>
          <p:xfrm>
            <a:off x="1104" y="2860"/>
            <a:ext cx="221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20" name="Equation" r:id="rId10" imgW="126780" imgH="164814" progId="Equation.3">
                    <p:embed/>
                  </p:oleObj>
                </mc:Choice>
                <mc:Fallback>
                  <p:oleObj name="Equation" r:id="rId10" imgW="126780" imgH="164814" progId="Equation.3">
                    <p:embed/>
                    <p:pic>
                      <p:nvPicPr>
                        <p:cNvPr id="22539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860"/>
                          <a:ext cx="221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16850" name="Object 18"/>
          <p:cNvGraphicFramePr>
            <a:graphicFrameLocks noChangeAspect="1"/>
          </p:cNvGraphicFramePr>
          <p:nvPr/>
        </p:nvGraphicFramePr>
        <p:xfrm>
          <a:off x="304800" y="5181600"/>
          <a:ext cx="3962400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1" name="Equation" r:id="rId12" imgW="1345616" imgH="393529" progId="Equation.3">
                  <p:embed/>
                </p:oleObj>
              </mc:Choice>
              <mc:Fallback>
                <p:oleObj name="Equation" r:id="rId12" imgW="1345616" imgH="393529" progId="Equation.3">
                  <p:embed/>
                  <p:pic>
                    <p:nvPicPr>
                      <p:cNvPr id="101685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181600"/>
                        <a:ext cx="3962400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077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1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EBF325-7F19-4F38-9365-4E53CCF77C10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800" b="0" smtClean="0"/>
          </a:p>
        </p:txBody>
      </p:sp>
      <p:graphicFrame>
        <p:nvGraphicFramePr>
          <p:cNvPr id="23555" name="Object 6"/>
          <p:cNvGraphicFramePr>
            <a:graphicFrameLocks noChangeAspect="1"/>
          </p:cNvGraphicFramePr>
          <p:nvPr/>
        </p:nvGraphicFramePr>
        <p:xfrm>
          <a:off x="304800" y="762000"/>
          <a:ext cx="3711575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8" name="Equation" r:id="rId3" imgW="1345616" imgH="393529" progId="Equation.3">
                  <p:embed/>
                </p:oleObj>
              </mc:Choice>
              <mc:Fallback>
                <p:oleObj name="Equation" r:id="rId3" imgW="1345616" imgH="393529" progId="Equation.3">
                  <p:embed/>
                  <p:pic>
                    <p:nvPicPr>
                      <p:cNvPr id="2355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762000"/>
                        <a:ext cx="3711575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7"/>
          <p:cNvGraphicFramePr>
            <a:graphicFrameLocks noChangeAspect="1"/>
          </p:cNvGraphicFramePr>
          <p:nvPr/>
        </p:nvGraphicFramePr>
        <p:xfrm>
          <a:off x="1981200" y="3711575"/>
          <a:ext cx="217011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9" name="Equation" r:id="rId5" imgW="787400" imgH="228600" progId="Equation.3">
                  <p:embed/>
                </p:oleObj>
              </mc:Choice>
              <mc:Fallback>
                <p:oleObj name="Equation" r:id="rId5" imgW="787400" imgH="228600" progId="Equation.3">
                  <p:embed/>
                  <p:pic>
                    <p:nvPicPr>
                      <p:cNvPr id="2355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711575"/>
                        <a:ext cx="2170113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57" name="Group 8"/>
          <p:cNvGrpSpPr>
            <a:grpSpLocks/>
          </p:cNvGrpSpPr>
          <p:nvPr/>
        </p:nvGrpSpPr>
        <p:grpSpPr bwMode="auto">
          <a:xfrm>
            <a:off x="76200" y="4572000"/>
            <a:ext cx="8191500" cy="666750"/>
            <a:chOff x="48" y="2880"/>
            <a:chExt cx="5160" cy="420"/>
          </a:xfrm>
        </p:grpSpPr>
        <p:graphicFrame>
          <p:nvGraphicFramePr>
            <p:cNvPr id="23568" name="Object 9"/>
            <p:cNvGraphicFramePr>
              <a:graphicFrameLocks noChangeAspect="1"/>
            </p:cNvGraphicFramePr>
            <p:nvPr/>
          </p:nvGraphicFramePr>
          <p:xfrm>
            <a:off x="1992" y="2880"/>
            <a:ext cx="3216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90" name="Equation" r:id="rId7" imgW="1688367" imgH="241195" progId="Equation.3">
                    <p:embed/>
                  </p:oleObj>
                </mc:Choice>
                <mc:Fallback>
                  <p:oleObj name="Equation" r:id="rId7" imgW="1688367" imgH="241195" progId="Equation.3">
                    <p:embed/>
                    <p:pic>
                      <p:nvPicPr>
                        <p:cNvPr id="23568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2" y="2880"/>
                          <a:ext cx="3216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569" name="Group 10"/>
            <p:cNvGrpSpPr>
              <a:grpSpLocks/>
            </p:cNvGrpSpPr>
            <p:nvPr/>
          </p:nvGrpSpPr>
          <p:grpSpPr bwMode="auto">
            <a:xfrm>
              <a:off x="48" y="2888"/>
              <a:ext cx="2064" cy="376"/>
              <a:chOff x="144" y="2640"/>
              <a:chExt cx="2064" cy="376"/>
            </a:xfrm>
          </p:grpSpPr>
          <p:sp>
            <p:nvSpPr>
              <p:cNvPr id="23570" name="Text Box 11"/>
              <p:cNvSpPr txBox="1">
                <a:spLocks noChangeArrowheads="1"/>
              </p:cNvSpPr>
              <p:nvPr/>
            </p:nvSpPr>
            <p:spPr bwMode="auto">
              <a:xfrm>
                <a:off x="144" y="2688"/>
                <a:ext cx="206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80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代入        计算得</a:t>
                </a:r>
              </a:p>
            </p:txBody>
          </p:sp>
          <p:graphicFrame>
            <p:nvGraphicFramePr>
              <p:cNvPr id="23571" name="Object 12"/>
              <p:cNvGraphicFramePr>
                <a:graphicFrameLocks noChangeAspect="1"/>
              </p:cNvGraphicFramePr>
              <p:nvPr/>
            </p:nvGraphicFramePr>
            <p:xfrm>
              <a:off x="720" y="2640"/>
              <a:ext cx="309" cy="3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891" name="Equation" r:id="rId9" imgW="177569" imgH="215619" progId="Equation.3">
                      <p:embed/>
                    </p:oleObj>
                  </mc:Choice>
                  <mc:Fallback>
                    <p:oleObj name="Equation" r:id="rId9" imgW="177569" imgH="215619" progId="Equation.3">
                      <p:embed/>
                      <p:pic>
                        <p:nvPicPr>
                          <p:cNvPr id="23571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2640"/>
                            <a:ext cx="309" cy="3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3558" name="Group 13"/>
          <p:cNvGrpSpPr>
            <a:grpSpLocks/>
          </p:cNvGrpSpPr>
          <p:nvPr/>
        </p:nvGrpSpPr>
        <p:grpSpPr bwMode="auto">
          <a:xfrm>
            <a:off x="152400" y="5334000"/>
            <a:ext cx="6973888" cy="1192213"/>
            <a:chOff x="96" y="3360"/>
            <a:chExt cx="4393" cy="751"/>
          </a:xfrm>
        </p:grpSpPr>
        <p:sp>
          <p:nvSpPr>
            <p:cNvPr id="23566" name="Text Box 14"/>
            <p:cNvSpPr txBox="1">
              <a:spLocks noChangeArrowheads="1"/>
            </p:cNvSpPr>
            <p:nvPr/>
          </p:nvSpPr>
          <p:spPr bwMode="auto">
            <a:xfrm>
              <a:off x="96" y="3360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则</a:t>
              </a:r>
            </a:p>
          </p:txBody>
        </p:sp>
        <p:graphicFrame>
          <p:nvGraphicFramePr>
            <p:cNvPr id="23567" name="Object 15"/>
            <p:cNvGraphicFramePr>
              <a:graphicFrameLocks noChangeAspect="1"/>
            </p:cNvGraphicFramePr>
            <p:nvPr/>
          </p:nvGraphicFramePr>
          <p:xfrm>
            <a:off x="1151" y="3360"/>
            <a:ext cx="3338" cy="7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92" name="Equation" r:id="rId11" imgW="1752600" imgH="431800" progId="Equation.3">
                    <p:embed/>
                  </p:oleObj>
                </mc:Choice>
                <mc:Fallback>
                  <p:oleObj name="Equation" r:id="rId11" imgW="1752600" imgH="431800" progId="Equation.3">
                    <p:embed/>
                    <p:pic>
                      <p:nvPicPr>
                        <p:cNvPr id="23567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1" y="3360"/>
                          <a:ext cx="3338" cy="7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59" name="Group 16"/>
          <p:cNvGrpSpPr>
            <a:grpSpLocks/>
          </p:cNvGrpSpPr>
          <p:nvPr/>
        </p:nvGrpSpPr>
        <p:grpSpPr bwMode="auto">
          <a:xfrm>
            <a:off x="104775" y="1841500"/>
            <a:ext cx="4062413" cy="1816100"/>
            <a:chOff x="66" y="1160"/>
            <a:chExt cx="2559" cy="1144"/>
          </a:xfrm>
        </p:grpSpPr>
        <p:grpSp>
          <p:nvGrpSpPr>
            <p:cNvPr id="23562" name="Group 17"/>
            <p:cNvGrpSpPr>
              <a:grpSpLocks/>
            </p:cNvGrpSpPr>
            <p:nvPr/>
          </p:nvGrpSpPr>
          <p:grpSpPr bwMode="auto">
            <a:xfrm>
              <a:off x="66" y="1228"/>
              <a:ext cx="2559" cy="1076"/>
              <a:chOff x="66" y="1228"/>
              <a:chExt cx="2559" cy="1076"/>
            </a:xfrm>
          </p:grpSpPr>
          <p:sp>
            <p:nvSpPr>
              <p:cNvPr id="23564" name="Text Box 18"/>
              <p:cNvSpPr txBox="1">
                <a:spLocks noChangeArrowheads="1"/>
              </p:cNvSpPr>
              <p:nvPr/>
            </p:nvSpPr>
            <p:spPr bwMode="auto">
              <a:xfrm>
                <a:off x="144" y="1228"/>
                <a:ext cx="2448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800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则穿过半径为     的线圈的磁通匝数为</a:t>
                </a:r>
              </a:p>
            </p:txBody>
          </p:sp>
          <p:graphicFrame>
            <p:nvGraphicFramePr>
              <p:cNvPr id="23565" name="Object 19"/>
              <p:cNvGraphicFramePr>
                <a:graphicFrameLocks noChangeAspect="1"/>
              </p:cNvGraphicFramePr>
              <p:nvPr/>
            </p:nvGraphicFramePr>
            <p:xfrm>
              <a:off x="66" y="1906"/>
              <a:ext cx="2559" cy="3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893" name="Equation" r:id="rId13" imgW="1473200" imgH="228600" progId="Equation.3">
                      <p:embed/>
                    </p:oleObj>
                  </mc:Choice>
                  <mc:Fallback>
                    <p:oleObj name="Equation" r:id="rId13" imgW="1473200" imgH="228600" progId="Equation.3">
                      <p:embed/>
                      <p:pic>
                        <p:nvPicPr>
                          <p:cNvPr id="23565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" y="1906"/>
                            <a:ext cx="2559" cy="3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3563" name="Object 20"/>
            <p:cNvGraphicFramePr>
              <a:graphicFrameLocks noChangeAspect="1"/>
            </p:cNvGraphicFramePr>
            <p:nvPr/>
          </p:nvGraphicFramePr>
          <p:xfrm>
            <a:off x="1536" y="1160"/>
            <a:ext cx="321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94" name="Equation" r:id="rId15" imgW="139579" imgH="215713" progId="Equation.3">
                    <p:embed/>
                  </p:oleObj>
                </mc:Choice>
                <mc:Fallback>
                  <p:oleObj name="Equation" r:id="rId15" imgW="139579" imgH="215713" progId="Equation.3">
                    <p:embed/>
                    <p:pic>
                      <p:nvPicPr>
                        <p:cNvPr id="23563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160"/>
                          <a:ext cx="321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3560" name="Picture 21" descr="Movie1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762000"/>
            <a:ext cx="4800600" cy="354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1" name="Rectangle 22"/>
          <p:cNvSpPr>
            <a:spLocks noChangeArrowheads="1"/>
          </p:cNvSpPr>
          <p:nvPr/>
        </p:nvSpPr>
        <p:spPr bwMode="auto">
          <a:xfrm>
            <a:off x="4343400" y="762000"/>
            <a:ext cx="4800600" cy="3505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85181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508794" y="2130199"/>
            <a:ext cx="3048000" cy="3429000"/>
            <a:chOff x="336" y="1728"/>
            <a:chExt cx="1920" cy="2160"/>
          </a:xfrm>
        </p:grpSpPr>
        <p:sp>
          <p:nvSpPr>
            <p:cNvPr id="24594" name="Rectangle 3"/>
            <p:cNvSpPr>
              <a:spLocks noChangeArrowheads="1"/>
            </p:cNvSpPr>
            <p:nvPr/>
          </p:nvSpPr>
          <p:spPr bwMode="auto">
            <a:xfrm>
              <a:off x="336" y="1728"/>
              <a:ext cx="1920" cy="2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595" name="Line 4"/>
            <p:cNvSpPr>
              <a:spLocks noChangeShapeType="1"/>
            </p:cNvSpPr>
            <p:nvPr/>
          </p:nvSpPr>
          <p:spPr bwMode="auto">
            <a:xfrm>
              <a:off x="624" y="2016"/>
              <a:ext cx="0" cy="14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6" name="Rectangle 5"/>
            <p:cNvSpPr>
              <a:spLocks noChangeArrowheads="1"/>
            </p:cNvSpPr>
            <p:nvPr/>
          </p:nvSpPr>
          <p:spPr bwMode="auto">
            <a:xfrm>
              <a:off x="1104" y="2352"/>
              <a:ext cx="624" cy="768"/>
            </a:xfrm>
            <a:prstGeom prst="rect">
              <a:avLst/>
            </a:prstGeom>
            <a:noFill/>
            <a:ln w="4445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597" name="Line 6"/>
            <p:cNvSpPr>
              <a:spLocks noChangeShapeType="1"/>
            </p:cNvSpPr>
            <p:nvPr/>
          </p:nvSpPr>
          <p:spPr bwMode="auto">
            <a:xfrm>
              <a:off x="1728" y="23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8" name="Line 7"/>
            <p:cNvSpPr>
              <a:spLocks noChangeShapeType="1"/>
            </p:cNvSpPr>
            <p:nvPr/>
          </p:nvSpPr>
          <p:spPr bwMode="auto">
            <a:xfrm>
              <a:off x="1728" y="312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9" name="Line 8"/>
            <p:cNvSpPr>
              <a:spLocks noChangeShapeType="1"/>
            </p:cNvSpPr>
            <p:nvPr/>
          </p:nvSpPr>
          <p:spPr bwMode="auto">
            <a:xfrm>
              <a:off x="1968" y="2352"/>
              <a:ext cx="0" cy="768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 type="triangle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0" name="Line 9"/>
            <p:cNvSpPr>
              <a:spLocks noChangeShapeType="1"/>
            </p:cNvSpPr>
            <p:nvPr/>
          </p:nvSpPr>
          <p:spPr bwMode="auto">
            <a:xfrm>
              <a:off x="624" y="2976"/>
              <a:ext cx="480" cy="0"/>
            </a:xfrm>
            <a:prstGeom prst="line">
              <a:avLst/>
            </a:prstGeom>
            <a:noFill/>
            <a:ln w="44450">
              <a:solidFill>
                <a:srgbClr val="FF0066"/>
              </a:solidFill>
              <a:prstDash val="dash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1" name="Line 10"/>
            <p:cNvSpPr>
              <a:spLocks noChangeShapeType="1"/>
            </p:cNvSpPr>
            <p:nvPr/>
          </p:nvSpPr>
          <p:spPr bwMode="auto">
            <a:xfrm>
              <a:off x="1104" y="2223"/>
              <a:ext cx="624" cy="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prstDash val="dash"/>
              <a:round/>
              <a:headEnd type="triangle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602" name="Object 11"/>
            <p:cNvGraphicFramePr>
              <a:graphicFrameLocks noChangeAspect="1"/>
            </p:cNvGraphicFramePr>
            <p:nvPr/>
          </p:nvGraphicFramePr>
          <p:xfrm>
            <a:off x="1379" y="1920"/>
            <a:ext cx="253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18" name="Equation" r:id="rId3" imgW="126725" imgH="177415" progId="Equation.3">
                    <p:embed/>
                  </p:oleObj>
                </mc:Choice>
                <mc:Fallback>
                  <p:oleObj name="Equation" r:id="rId3" imgW="126725" imgH="177415" progId="Equation.3">
                    <p:embed/>
                    <p:pic>
                      <p:nvPicPr>
                        <p:cNvPr id="24602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9" y="1920"/>
                          <a:ext cx="253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3" name="Object 12"/>
            <p:cNvGraphicFramePr>
              <a:graphicFrameLocks noChangeAspect="1"/>
            </p:cNvGraphicFramePr>
            <p:nvPr/>
          </p:nvGraphicFramePr>
          <p:xfrm>
            <a:off x="768" y="2688"/>
            <a:ext cx="22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19" name="Equation" r:id="rId5" imgW="190417" imgH="253890" progId="Equation.3">
                    <p:embed/>
                  </p:oleObj>
                </mc:Choice>
                <mc:Fallback>
                  <p:oleObj name="Equation" r:id="rId5" imgW="190417" imgH="253890" progId="Equation.3">
                    <p:embed/>
                    <p:pic>
                      <p:nvPicPr>
                        <p:cNvPr id="2460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688"/>
                          <a:ext cx="22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4" name="Object 13"/>
            <p:cNvGraphicFramePr>
              <a:graphicFrameLocks noChangeAspect="1"/>
            </p:cNvGraphicFramePr>
            <p:nvPr/>
          </p:nvGraphicFramePr>
          <p:xfrm>
            <a:off x="1869" y="2526"/>
            <a:ext cx="291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20" name="Equation" r:id="rId7" imgW="88669" imgH="177338" progId="Equation.3">
                    <p:embed/>
                  </p:oleObj>
                </mc:Choice>
                <mc:Fallback>
                  <p:oleObj name="Equation" r:id="rId7" imgW="88669" imgH="177338" progId="Equation.3">
                    <p:embed/>
                    <p:pic>
                      <p:nvPicPr>
                        <p:cNvPr id="24604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9" y="2526"/>
                          <a:ext cx="291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5" name="Line 14"/>
            <p:cNvSpPr>
              <a:spLocks noChangeShapeType="1"/>
            </p:cNvSpPr>
            <p:nvPr/>
          </p:nvSpPr>
          <p:spPr bwMode="auto">
            <a:xfrm>
              <a:off x="624" y="3408"/>
              <a:ext cx="0" cy="48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6" name="Line 15"/>
            <p:cNvSpPr>
              <a:spLocks noChangeShapeType="1"/>
            </p:cNvSpPr>
            <p:nvPr/>
          </p:nvSpPr>
          <p:spPr bwMode="auto">
            <a:xfrm>
              <a:off x="624" y="1824"/>
              <a:ext cx="0" cy="48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7" name="Line 16"/>
            <p:cNvSpPr>
              <a:spLocks noChangeShapeType="1"/>
            </p:cNvSpPr>
            <p:nvPr/>
          </p:nvSpPr>
          <p:spPr bwMode="auto">
            <a:xfrm>
              <a:off x="624" y="3216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8" name="Line 17"/>
            <p:cNvSpPr>
              <a:spLocks noChangeShapeType="1"/>
            </p:cNvSpPr>
            <p:nvPr/>
          </p:nvSpPr>
          <p:spPr bwMode="auto">
            <a:xfrm flipV="1">
              <a:off x="1104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9" name="Line 18"/>
            <p:cNvSpPr>
              <a:spLocks noChangeShapeType="1"/>
            </p:cNvSpPr>
            <p:nvPr/>
          </p:nvSpPr>
          <p:spPr bwMode="auto">
            <a:xfrm flipV="1">
              <a:off x="1728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4610" name="Group 19"/>
            <p:cNvGrpSpPr>
              <a:grpSpLocks/>
            </p:cNvGrpSpPr>
            <p:nvPr/>
          </p:nvGrpSpPr>
          <p:grpSpPr bwMode="auto">
            <a:xfrm>
              <a:off x="384" y="2208"/>
              <a:ext cx="240" cy="240"/>
              <a:chOff x="384" y="1104"/>
              <a:chExt cx="240" cy="240"/>
            </a:xfrm>
          </p:grpSpPr>
          <p:sp>
            <p:nvSpPr>
              <p:cNvPr id="24613" name="Line 20"/>
              <p:cNvSpPr>
                <a:spLocks noChangeShapeType="1"/>
              </p:cNvSpPr>
              <p:nvPr/>
            </p:nvSpPr>
            <p:spPr bwMode="auto">
              <a:xfrm flipV="1">
                <a:off x="624" y="1152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614" name="Object 21"/>
              <p:cNvGraphicFramePr>
                <a:graphicFrameLocks noChangeAspect="1"/>
              </p:cNvGraphicFramePr>
              <p:nvPr/>
            </p:nvGraphicFramePr>
            <p:xfrm>
              <a:off x="384" y="1104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021" name="Equation" r:id="rId9" imgW="165028" imgH="228501" progId="Equation.3">
                      <p:embed/>
                    </p:oleObj>
                  </mc:Choice>
                  <mc:Fallback>
                    <p:oleObj name="Equation" r:id="rId9" imgW="165028" imgH="228501" progId="Equation.3">
                      <p:embed/>
                      <p:pic>
                        <p:nvPicPr>
                          <p:cNvPr id="24614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" y="1104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4611" name="Object 22"/>
            <p:cNvGraphicFramePr>
              <a:graphicFrameLocks noChangeAspect="1"/>
            </p:cNvGraphicFramePr>
            <p:nvPr/>
          </p:nvGraphicFramePr>
          <p:xfrm>
            <a:off x="1968" y="3264"/>
            <a:ext cx="21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22" name="Equation" r:id="rId11" imgW="126835" imgH="139518" progId="Equation.3">
                    <p:embed/>
                  </p:oleObj>
                </mc:Choice>
                <mc:Fallback>
                  <p:oleObj name="Equation" r:id="rId11" imgW="126835" imgH="139518" progId="Equation.3">
                    <p:embed/>
                    <p:pic>
                      <p:nvPicPr>
                        <p:cNvPr id="24611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264"/>
                          <a:ext cx="219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2" name="Object 23"/>
            <p:cNvGraphicFramePr>
              <a:graphicFrameLocks noChangeAspect="1"/>
            </p:cNvGraphicFramePr>
            <p:nvPr/>
          </p:nvGraphicFramePr>
          <p:xfrm>
            <a:off x="405" y="3120"/>
            <a:ext cx="21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23" name="Equation" r:id="rId13" imgW="126835" imgH="139518" progId="Equation.3">
                    <p:embed/>
                  </p:oleObj>
                </mc:Choice>
                <mc:Fallback>
                  <p:oleObj name="Equation" r:id="rId13" imgW="126835" imgH="139518" progId="Equation.3">
                    <p:embed/>
                    <p:pic>
                      <p:nvPicPr>
                        <p:cNvPr id="24612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" y="3120"/>
                          <a:ext cx="219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18904" name="Rectangle 24" descr="浅色上对角线"/>
          <p:cNvSpPr>
            <a:spLocks noChangeArrowheads="1"/>
          </p:cNvSpPr>
          <p:nvPr/>
        </p:nvSpPr>
        <p:spPr bwMode="auto">
          <a:xfrm>
            <a:off x="1956594" y="3120799"/>
            <a:ext cx="152400" cy="12192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965994" y="4339999"/>
            <a:ext cx="1600200" cy="838200"/>
            <a:chOff x="624" y="3120"/>
            <a:chExt cx="1008" cy="528"/>
          </a:xfrm>
        </p:grpSpPr>
        <p:graphicFrame>
          <p:nvGraphicFramePr>
            <p:cNvPr id="24585" name="Object 32"/>
            <p:cNvGraphicFramePr>
              <a:graphicFrameLocks noChangeAspect="1"/>
            </p:cNvGraphicFramePr>
            <p:nvPr/>
          </p:nvGraphicFramePr>
          <p:xfrm>
            <a:off x="1152" y="3312"/>
            <a:ext cx="32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24" name="Equation" r:id="rId16" imgW="190335" imgH="177646" progId="Equation.3">
                    <p:embed/>
                  </p:oleObj>
                </mc:Choice>
                <mc:Fallback>
                  <p:oleObj name="Equation" r:id="rId16" imgW="190335" imgH="177646" progId="Equation.3">
                    <p:embed/>
                    <p:pic>
                      <p:nvPicPr>
                        <p:cNvPr id="24585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312"/>
                          <a:ext cx="32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6" name="Line 33"/>
            <p:cNvSpPr>
              <a:spLocks noChangeShapeType="1"/>
            </p:cNvSpPr>
            <p:nvPr/>
          </p:nvSpPr>
          <p:spPr bwMode="auto">
            <a:xfrm>
              <a:off x="1248" y="3120"/>
              <a:ext cx="0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7" name="Line 34"/>
            <p:cNvSpPr>
              <a:spLocks noChangeShapeType="1"/>
            </p:cNvSpPr>
            <p:nvPr/>
          </p:nvSpPr>
          <p:spPr bwMode="auto">
            <a:xfrm>
              <a:off x="1344" y="3120"/>
              <a:ext cx="0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8" name="Line 35"/>
            <p:cNvSpPr>
              <a:spLocks noChangeShapeType="1"/>
            </p:cNvSpPr>
            <p:nvPr/>
          </p:nvSpPr>
          <p:spPr bwMode="auto">
            <a:xfrm>
              <a:off x="1056" y="3312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9" name="Line 36"/>
            <p:cNvSpPr>
              <a:spLocks noChangeShapeType="1"/>
            </p:cNvSpPr>
            <p:nvPr/>
          </p:nvSpPr>
          <p:spPr bwMode="auto">
            <a:xfrm>
              <a:off x="1344" y="3312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0" name="Line 37"/>
            <p:cNvSpPr>
              <a:spLocks noChangeShapeType="1"/>
            </p:cNvSpPr>
            <p:nvPr/>
          </p:nvSpPr>
          <p:spPr bwMode="auto">
            <a:xfrm>
              <a:off x="624" y="3312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591" name="Object 38"/>
            <p:cNvGraphicFramePr>
              <a:graphicFrameLocks noChangeAspect="1"/>
            </p:cNvGraphicFramePr>
            <p:nvPr/>
          </p:nvGraphicFramePr>
          <p:xfrm>
            <a:off x="864" y="3216"/>
            <a:ext cx="21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25" name="Equation" r:id="rId18" imgW="126835" imgH="139518" progId="Equation.3">
                    <p:embed/>
                  </p:oleObj>
                </mc:Choice>
                <mc:Fallback>
                  <p:oleObj name="Equation" r:id="rId18" imgW="126835" imgH="139518" progId="Equation.3">
                    <p:embed/>
                    <p:pic>
                      <p:nvPicPr>
                        <p:cNvPr id="24591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216"/>
                          <a:ext cx="219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84" name="Text Box 41"/>
          <p:cNvSpPr txBox="1">
            <a:spLocks noChangeArrowheads="1"/>
          </p:cNvSpPr>
          <p:nvPr/>
        </p:nvSpPr>
        <p:spPr bwMode="auto">
          <a:xfrm>
            <a:off x="381000" y="390525"/>
            <a:ext cx="8534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            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例 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2  </a:t>
            </a:r>
            <a:r>
              <a:rPr lang="zh-CN" altLang="en-US" sz="2800" dirty="0">
                <a:latin typeface="Times New Roman" panose="02020603050405020304" pitchFamily="18" charset="0"/>
              </a:rPr>
              <a:t>一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无限长直导线与一宽长分别为 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b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和 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l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的矩形线圈共面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直导线与矩形线圈的一侧平行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且相距为 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d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 . 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求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二者的互感系数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. </a:t>
            </a:r>
            <a:r>
              <a:rPr kumimoji="1"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（四人一组七分钟求解）</a:t>
            </a:r>
            <a:endParaRPr kumimoji="1" lang="en-US" altLang="zh-CN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3780632" y="3204827"/>
            <a:ext cx="563880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dirty="0" smtClean="0">
                <a:latin typeface="Times New Roman" panose="02020603050405020304" pitchFamily="18" charset="0"/>
              </a:rPr>
              <a:t>及：下列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几种情况互感是否变化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？          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）线框平行直导线移动；         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）线框垂直于直导线移动；     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）线框绕 </a:t>
            </a:r>
            <a:r>
              <a:rPr kumimoji="1" lang="en-US" altLang="zh-CN" sz="2800" b="0" i="1" dirty="0">
                <a:latin typeface="Times New Roman" panose="02020603050405020304" pitchFamily="18" charset="0"/>
              </a:rPr>
              <a:t>OC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800" dirty="0" smtClean="0">
                <a:latin typeface="Times New Roman" panose="02020603050405020304" pitchFamily="18" charset="0"/>
              </a:rPr>
              <a:t>轴（中垂）转动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；                 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）直导线中电流变化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7200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890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80729A-FDAD-4C38-B624-2828E420F6FC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521502"/>
              </p:ext>
            </p:extLst>
          </p:nvPr>
        </p:nvGraphicFramePr>
        <p:xfrm>
          <a:off x="3200400" y="4082139"/>
          <a:ext cx="2422525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2" name="公式" r:id="rId3" imgW="672840" imgH="393480" progId="Equation.3">
                  <p:embed/>
                </p:oleObj>
              </mc:Choice>
              <mc:Fallback>
                <p:oleObj name="公式" r:id="rId3" imgW="672840" imgH="393480" progId="Equation.3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082139"/>
                        <a:ext cx="2422525" cy="1160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57200" y="1928915"/>
            <a:ext cx="52982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电流的磁效应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电流的本质：特别方向集体运动的电荷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电流及带电粒子在（电）磁场中受力情况分析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变化的磁场产生电场（驱动电荷运动的非静电力）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7200" y="5486400"/>
            <a:ext cx="438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电流及带电粒子的运动轨迹（分析）</a:t>
            </a:r>
            <a:r>
              <a:rPr lang="en-US" altLang="zh-CN" dirty="0" smtClean="0"/>
              <a:t>F=at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171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BA5807-6AB0-4881-AB8F-BE5E10600500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800" b="0" smtClean="0"/>
          </a:p>
        </p:txBody>
      </p:sp>
      <p:graphicFrame>
        <p:nvGraphicFramePr>
          <p:cNvPr id="25603" name="Object 2"/>
          <p:cNvGraphicFramePr>
            <a:graphicFrameLocks noChangeAspect="1"/>
          </p:cNvGraphicFramePr>
          <p:nvPr/>
        </p:nvGraphicFramePr>
        <p:xfrm>
          <a:off x="4267200" y="3048000"/>
          <a:ext cx="4343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70" name="公式" r:id="rId3" imgW="1333500" imgH="393700" progId="Equation.3">
                  <p:embed/>
                </p:oleObj>
              </mc:Choice>
              <mc:Fallback>
                <p:oleObj name="公式" r:id="rId3" imgW="1333500" imgH="393700" progId="Equation.3">
                  <p:embed/>
                  <p:pic>
                    <p:nvPicPr>
                      <p:cNvPr id="2560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048000"/>
                        <a:ext cx="43434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4714875" y="1219200"/>
          <a:ext cx="3294063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71" name="公式" r:id="rId5" imgW="1016000" imgH="393700" progId="Equation.3">
                  <p:embed/>
                </p:oleObj>
              </mc:Choice>
              <mc:Fallback>
                <p:oleObj name="公式" r:id="rId5" imgW="1016000" imgH="393700" progId="Equation.3">
                  <p:embed/>
                  <p:pic>
                    <p:nvPicPr>
                      <p:cNvPr id="25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1219200"/>
                        <a:ext cx="3294063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1000" y="4267200"/>
            <a:ext cx="3048000" cy="2286000"/>
            <a:chOff x="240" y="2688"/>
            <a:chExt cx="1920" cy="1440"/>
          </a:xfrm>
        </p:grpSpPr>
        <p:sp>
          <p:nvSpPr>
            <p:cNvPr id="25642" name="Rectangle 6"/>
            <p:cNvSpPr>
              <a:spLocks noChangeArrowheads="1"/>
            </p:cNvSpPr>
            <p:nvPr/>
          </p:nvSpPr>
          <p:spPr bwMode="auto">
            <a:xfrm>
              <a:off x="240" y="2688"/>
              <a:ext cx="1920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5643" name="Line 7"/>
            <p:cNvSpPr>
              <a:spLocks noChangeShapeType="1"/>
            </p:cNvSpPr>
            <p:nvPr/>
          </p:nvSpPr>
          <p:spPr bwMode="auto">
            <a:xfrm>
              <a:off x="1152" y="2784"/>
              <a:ext cx="0" cy="1200"/>
            </a:xfrm>
            <a:prstGeom prst="line">
              <a:avLst/>
            </a:prstGeom>
            <a:noFill/>
            <a:ln w="44450">
              <a:solidFill>
                <a:srgbClr val="0000FF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4" name="Rectangle 8"/>
            <p:cNvSpPr>
              <a:spLocks noChangeArrowheads="1"/>
            </p:cNvSpPr>
            <p:nvPr/>
          </p:nvSpPr>
          <p:spPr bwMode="auto">
            <a:xfrm>
              <a:off x="864" y="2928"/>
              <a:ext cx="576" cy="768"/>
            </a:xfrm>
            <a:prstGeom prst="rect">
              <a:avLst/>
            </a:prstGeom>
            <a:noFill/>
            <a:ln w="4445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25645" name="Object 9"/>
            <p:cNvGraphicFramePr>
              <a:graphicFrameLocks noChangeAspect="1"/>
            </p:cNvGraphicFramePr>
            <p:nvPr/>
          </p:nvGraphicFramePr>
          <p:xfrm>
            <a:off x="1200" y="3764"/>
            <a:ext cx="432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72" name="Equation" r:id="rId7" imgW="253780" imgH="215713" progId="Equation.3">
                    <p:embed/>
                  </p:oleObj>
                </mc:Choice>
                <mc:Fallback>
                  <p:oleObj name="Equation" r:id="rId7" imgW="253780" imgH="215713" progId="Equation.3">
                    <p:embed/>
                    <p:pic>
                      <p:nvPicPr>
                        <p:cNvPr id="2564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764"/>
                          <a:ext cx="432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46" name="Line 10"/>
            <p:cNvSpPr>
              <a:spLocks noChangeShapeType="1"/>
            </p:cNvSpPr>
            <p:nvPr/>
          </p:nvSpPr>
          <p:spPr bwMode="auto">
            <a:xfrm>
              <a:off x="1440" y="292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7" name="Line 11"/>
            <p:cNvSpPr>
              <a:spLocks noChangeShapeType="1"/>
            </p:cNvSpPr>
            <p:nvPr/>
          </p:nvSpPr>
          <p:spPr bwMode="auto">
            <a:xfrm>
              <a:off x="1440" y="369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8" name="Line 12"/>
            <p:cNvSpPr>
              <a:spLocks noChangeShapeType="1"/>
            </p:cNvSpPr>
            <p:nvPr/>
          </p:nvSpPr>
          <p:spPr bwMode="auto">
            <a:xfrm>
              <a:off x="1680" y="2928"/>
              <a:ext cx="0" cy="768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49" name="Object 13"/>
            <p:cNvGraphicFramePr>
              <a:graphicFrameLocks noChangeAspect="1"/>
            </p:cNvGraphicFramePr>
            <p:nvPr/>
          </p:nvGraphicFramePr>
          <p:xfrm>
            <a:off x="1581" y="3102"/>
            <a:ext cx="291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73" name="Equation" r:id="rId9" imgW="88669" imgH="177338" progId="Equation.3">
                    <p:embed/>
                  </p:oleObj>
                </mc:Choice>
                <mc:Fallback>
                  <p:oleObj name="Equation" r:id="rId9" imgW="88669" imgH="177338" progId="Equation.3">
                    <p:embed/>
                    <p:pic>
                      <p:nvPicPr>
                        <p:cNvPr id="25649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1" y="3102"/>
                          <a:ext cx="291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650" name="Group 14"/>
            <p:cNvGrpSpPr>
              <a:grpSpLocks/>
            </p:cNvGrpSpPr>
            <p:nvPr/>
          </p:nvGrpSpPr>
          <p:grpSpPr bwMode="auto">
            <a:xfrm>
              <a:off x="912" y="2976"/>
              <a:ext cx="240" cy="240"/>
              <a:chOff x="384" y="1104"/>
              <a:chExt cx="240" cy="240"/>
            </a:xfrm>
          </p:grpSpPr>
          <p:sp>
            <p:nvSpPr>
              <p:cNvPr id="25656" name="Line 15"/>
              <p:cNvSpPr>
                <a:spLocks noChangeShapeType="1"/>
              </p:cNvSpPr>
              <p:nvPr/>
            </p:nvSpPr>
            <p:spPr bwMode="auto">
              <a:xfrm flipV="1">
                <a:off x="624" y="1152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5657" name="Object 16"/>
              <p:cNvGraphicFramePr>
                <a:graphicFrameLocks noChangeAspect="1"/>
              </p:cNvGraphicFramePr>
              <p:nvPr/>
            </p:nvGraphicFramePr>
            <p:xfrm>
              <a:off x="384" y="1104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174" name="Equation" r:id="rId11" imgW="165028" imgH="228501" progId="Equation.3">
                      <p:embed/>
                    </p:oleObj>
                  </mc:Choice>
                  <mc:Fallback>
                    <p:oleObj name="Equation" r:id="rId11" imgW="165028" imgH="228501" progId="Equation.3">
                      <p:embed/>
                      <p:pic>
                        <p:nvPicPr>
                          <p:cNvPr id="25657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" y="1104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5651" name="Line 17"/>
            <p:cNvSpPr>
              <a:spLocks noChangeShapeType="1"/>
            </p:cNvSpPr>
            <p:nvPr/>
          </p:nvSpPr>
          <p:spPr bwMode="auto">
            <a:xfrm>
              <a:off x="864" y="3744"/>
              <a:ext cx="288" cy="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prstDash val="dash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52" name="Line 18"/>
            <p:cNvSpPr>
              <a:spLocks noChangeShapeType="1"/>
            </p:cNvSpPr>
            <p:nvPr/>
          </p:nvSpPr>
          <p:spPr bwMode="auto">
            <a:xfrm>
              <a:off x="864" y="36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53" name="Line 19"/>
            <p:cNvSpPr>
              <a:spLocks noChangeShapeType="1"/>
            </p:cNvSpPr>
            <p:nvPr/>
          </p:nvSpPr>
          <p:spPr bwMode="auto">
            <a:xfrm>
              <a:off x="1152" y="3744"/>
              <a:ext cx="288" cy="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prstDash val="dash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54" name="Line 20"/>
            <p:cNvSpPr>
              <a:spLocks noChangeShapeType="1"/>
            </p:cNvSpPr>
            <p:nvPr/>
          </p:nvSpPr>
          <p:spPr bwMode="auto">
            <a:xfrm>
              <a:off x="1440" y="36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5655" name="Object 21"/>
            <p:cNvGraphicFramePr>
              <a:graphicFrameLocks noChangeAspect="1"/>
            </p:cNvGraphicFramePr>
            <p:nvPr/>
          </p:nvGraphicFramePr>
          <p:xfrm>
            <a:off x="672" y="3764"/>
            <a:ext cx="432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75" name="Equation" r:id="rId13" imgW="253780" imgH="215713" progId="Equation.3">
                    <p:embed/>
                  </p:oleObj>
                </mc:Choice>
                <mc:Fallback>
                  <p:oleObj name="Equation" r:id="rId13" imgW="253780" imgH="215713" progId="Equation.3">
                    <p:embed/>
                    <p:pic>
                      <p:nvPicPr>
                        <p:cNvPr id="25655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3764"/>
                          <a:ext cx="432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3581400" y="4648200"/>
            <a:ext cx="5486400" cy="993775"/>
            <a:chOff x="2256" y="2985"/>
            <a:chExt cx="3456" cy="626"/>
          </a:xfrm>
        </p:grpSpPr>
        <p:sp>
          <p:nvSpPr>
            <p:cNvPr id="25640" name="Text Box 23"/>
            <p:cNvSpPr txBox="1">
              <a:spLocks noChangeArrowheads="1"/>
            </p:cNvSpPr>
            <p:nvPr/>
          </p:nvSpPr>
          <p:spPr bwMode="auto">
            <a:xfrm>
              <a:off x="2256" y="2985"/>
              <a:ext cx="3456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         </a:t>
              </a:r>
              <a:r>
                <a: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若导线如左图放置</a:t>
              </a:r>
              <a:r>
                <a:rPr lang="en-US" altLang="zh-CN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,  </a:t>
              </a:r>
              <a:r>
                <a: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根据对称性可知</a:t>
              </a:r>
            </a:p>
          </p:txBody>
        </p:sp>
        <p:graphicFrame>
          <p:nvGraphicFramePr>
            <p:cNvPr id="25641" name="Object 24"/>
            <p:cNvGraphicFramePr>
              <a:graphicFrameLocks noChangeAspect="1"/>
            </p:cNvGraphicFramePr>
            <p:nvPr/>
          </p:nvGraphicFramePr>
          <p:xfrm>
            <a:off x="3286" y="3264"/>
            <a:ext cx="890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76" name="Equation" r:id="rId14" imgW="355138" imgH="177569" progId="Equation.3">
                    <p:embed/>
                  </p:oleObj>
                </mc:Choice>
                <mc:Fallback>
                  <p:oleObj name="Equation" r:id="rId14" imgW="355138" imgH="177569" progId="Equation.3">
                    <p:embed/>
                    <p:pic>
                      <p:nvPicPr>
                        <p:cNvPr id="25641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6" y="3264"/>
                          <a:ext cx="890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07" name="Group 25"/>
          <p:cNvGrpSpPr>
            <a:grpSpLocks/>
          </p:cNvGrpSpPr>
          <p:nvPr/>
        </p:nvGrpSpPr>
        <p:grpSpPr bwMode="auto">
          <a:xfrm>
            <a:off x="381000" y="685800"/>
            <a:ext cx="3048000" cy="3429000"/>
            <a:chOff x="336" y="1728"/>
            <a:chExt cx="1920" cy="2160"/>
          </a:xfrm>
        </p:grpSpPr>
        <p:sp>
          <p:nvSpPr>
            <p:cNvPr id="25611" name="Rectangle 26"/>
            <p:cNvSpPr>
              <a:spLocks noChangeArrowheads="1"/>
            </p:cNvSpPr>
            <p:nvPr/>
          </p:nvSpPr>
          <p:spPr bwMode="auto">
            <a:xfrm>
              <a:off x="336" y="1728"/>
              <a:ext cx="1920" cy="2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5612" name="Rectangle 27" descr="浅色上对角线"/>
            <p:cNvSpPr>
              <a:spLocks noChangeArrowheads="1"/>
            </p:cNvSpPr>
            <p:nvPr/>
          </p:nvSpPr>
          <p:spPr bwMode="auto">
            <a:xfrm>
              <a:off x="1248" y="2352"/>
              <a:ext cx="96" cy="768"/>
            </a:xfrm>
            <a:prstGeom prst="rect">
              <a:avLst/>
            </a:prstGeom>
            <a:blipFill dpi="0" rotWithShape="0">
              <a:blip r:embed="rId16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25613" name="Object 28"/>
            <p:cNvGraphicFramePr>
              <a:graphicFrameLocks noChangeAspect="1"/>
            </p:cNvGraphicFramePr>
            <p:nvPr/>
          </p:nvGraphicFramePr>
          <p:xfrm>
            <a:off x="1152" y="3312"/>
            <a:ext cx="32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77" name="Equation" r:id="rId17" imgW="190335" imgH="177646" progId="Equation.3">
                    <p:embed/>
                  </p:oleObj>
                </mc:Choice>
                <mc:Fallback>
                  <p:oleObj name="Equation" r:id="rId17" imgW="190335" imgH="177646" progId="Equation.3">
                    <p:embed/>
                    <p:pic>
                      <p:nvPicPr>
                        <p:cNvPr id="25613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312"/>
                          <a:ext cx="32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4" name="Line 29"/>
            <p:cNvSpPr>
              <a:spLocks noChangeShapeType="1"/>
            </p:cNvSpPr>
            <p:nvPr/>
          </p:nvSpPr>
          <p:spPr bwMode="auto">
            <a:xfrm>
              <a:off x="1248" y="3120"/>
              <a:ext cx="0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5" name="Line 30"/>
            <p:cNvSpPr>
              <a:spLocks noChangeShapeType="1"/>
            </p:cNvSpPr>
            <p:nvPr/>
          </p:nvSpPr>
          <p:spPr bwMode="auto">
            <a:xfrm>
              <a:off x="1344" y="3120"/>
              <a:ext cx="0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6" name="Line 31"/>
            <p:cNvSpPr>
              <a:spLocks noChangeShapeType="1"/>
            </p:cNvSpPr>
            <p:nvPr/>
          </p:nvSpPr>
          <p:spPr bwMode="auto">
            <a:xfrm>
              <a:off x="1056" y="3312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7" name="Line 32"/>
            <p:cNvSpPr>
              <a:spLocks noChangeShapeType="1"/>
            </p:cNvSpPr>
            <p:nvPr/>
          </p:nvSpPr>
          <p:spPr bwMode="auto">
            <a:xfrm>
              <a:off x="1344" y="3312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8" name="Line 33"/>
            <p:cNvSpPr>
              <a:spLocks noChangeShapeType="1"/>
            </p:cNvSpPr>
            <p:nvPr/>
          </p:nvSpPr>
          <p:spPr bwMode="auto">
            <a:xfrm>
              <a:off x="624" y="2016"/>
              <a:ext cx="0" cy="14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9" name="Rectangle 34"/>
            <p:cNvSpPr>
              <a:spLocks noChangeArrowheads="1"/>
            </p:cNvSpPr>
            <p:nvPr/>
          </p:nvSpPr>
          <p:spPr bwMode="auto">
            <a:xfrm>
              <a:off x="1104" y="2352"/>
              <a:ext cx="624" cy="768"/>
            </a:xfrm>
            <a:prstGeom prst="rect">
              <a:avLst/>
            </a:prstGeom>
            <a:noFill/>
            <a:ln w="4445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5620" name="Line 35"/>
            <p:cNvSpPr>
              <a:spLocks noChangeShapeType="1"/>
            </p:cNvSpPr>
            <p:nvPr/>
          </p:nvSpPr>
          <p:spPr bwMode="auto">
            <a:xfrm>
              <a:off x="1728" y="23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1" name="Line 36"/>
            <p:cNvSpPr>
              <a:spLocks noChangeShapeType="1"/>
            </p:cNvSpPr>
            <p:nvPr/>
          </p:nvSpPr>
          <p:spPr bwMode="auto">
            <a:xfrm>
              <a:off x="1728" y="312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2" name="Line 37"/>
            <p:cNvSpPr>
              <a:spLocks noChangeShapeType="1"/>
            </p:cNvSpPr>
            <p:nvPr/>
          </p:nvSpPr>
          <p:spPr bwMode="auto">
            <a:xfrm>
              <a:off x="1968" y="2352"/>
              <a:ext cx="0" cy="768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3" name="Line 38"/>
            <p:cNvSpPr>
              <a:spLocks noChangeShapeType="1"/>
            </p:cNvSpPr>
            <p:nvPr/>
          </p:nvSpPr>
          <p:spPr bwMode="auto">
            <a:xfrm>
              <a:off x="624" y="2976"/>
              <a:ext cx="480" cy="0"/>
            </a:xfrm>
            <a:prstGeom prst="line">
              <a:avLst/>
            </a:prstGeom>
            <a:noFill/>
            <a:ln w="44450">
              <a:solidFill>
                <a:srgbClr val="FF0066"/>
              </a:solidFill>
              <a:prstDash val="dash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4" name="Line 39"/>
            <p:cNvSpPr>
              <a:spLocks noChangeShapeType="1"/>
            </p:cNvSpPr>
            <p:nvPr/>
          </p:nvSpPr>
          <p:spPr bwMode="auto">
            <a:xfrm>
              <a:off x="1104" y="2223"/>
              <a:ext cx="624" cy="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prstDash val="dash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25" name="Object 40"/>
            <p:cNvGraphicFramePr>
              <a:graphicFrameLocks noChangeAspect="1"/>
            </p:cNvGraphicFramePr>
            <p:nvPr/>
          </p:nvGraphicFramePr>
          <p:xfrm>
            <a:off x="1379" y="1920"/>
            <a:ext cx="253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78" name="Equation" r:id="rId19" imgW="126725" imgH="177415" progId="Equation.3">
                    <p:embed/>
                  </p:oleObj>
                </mc:Choice>
                <mc:Fallback>
                  <p:oleObj name="Equation" r:id="rId19" imgW="126725" imgH="177415" progId="Equation.3">
                    <p:embed/>
                    <p:pic>
                      <p:nvPicPr>
                        <p:cNvPr id="25625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9" y="1920"/>
                          <a:ext cx="253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6" name="Object 41"/>
            <p:cNvGraphicFramePr>
              <a:graphicFrameLocks noChangeAspect="1"/>
            </p:cNvGraphicFramePr>
            <p:nvPr/>
          </p:nvGraphicFramePr>
          <p:xfrm>
            <a:off x="768" y="2688"/>
            <a:ext cx="22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79" name="Equation" r:id="rId21" imgW="190417" imgH="253890" progId="Equation.3">
                    <p:embed/>
                  </p:oleObj>
                </mc:Choice>
                <mc:Fallback>
                  <p:oleObj name="Equation" r:id="rId21" imgW="190417" imgH="253890" progId="Equation.3">
                    <p:embed/>
                    <p:pic>
                      <p:nvPicPr>
                        <p:cNvPr id="25626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688"/>
                          <a:ext cx="22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7" name="Object 42"/>
            <p:cNvGraphicFramePr>
              <a:graphicFrameLocks noChangeAspect="1"/>
            </p:cNvGraphicFramePr>
            <p:nvPr/>
          </p:nvGraphicFramePr>
          <p:xfrm>
            <a:off x="1869" y="2526"/>
            <a:ext cx="291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80" name="Equation" r:id="rId23" imgW="88669" imgH="177338" progId="Equation.3">
                    <p:embed/>
                  </p:oleObj>
                </mc:Choice>
                <mc:Fallback>
                  <p:oleObj name="Equation" r:id="rId23" imgW="88669" imgH="177338" progId="Equation.3">
                    <p:embed/>
                    <p:pic>
                      <p:nvPicPr>
                        <p:cNvPr id="25627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9" y="2526"/>
                          <a:ext cx="291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8" name="Line 43"/>
            <p:cNvSpPr>
              <a:spLocks noChangeShapeType="1"/>
            </p:cNvSpPr>
            <p:nvPr/>
          </p:nvSpPr>
          <p:spPr bwMode="auto">
            <a:xfrm>
              <a:off x="624" y="3408"/>
              <a:ext cx="0" cy="48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9" name="Line 44"/>
            <p:cNvSpPr>
              <a:spLocks noChangeShapeType="1"/>
            </p:cNvSpPr>
            <p:nvPr/>
          </p:nvSpPr>
          <p:spPr bwMode="auto">
            <a:xfrm>
              <a:off x="624" y="1824"/>
              <a:ext cx="0" cy="48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0" name="Line 45"/>
            <p:cNvSpPr>
              <a:spLocks noChangeShapeType="1"/>
            </p:cNvSpPr>
            <p:nvPr/>
          </p:nvSpPr>
          <p:spPr bwMode="auto">
            <a:xfrm>
              <a:off x="624" y="3216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1" name="Line 46"/>
            <p:cNvSpPr>
              <a:spLocks noChangeShapeType="1"/>
            </p:cNvSpPr>
            <p:nvPr/>
          </p:nvSpPr>
          <p:spPr bwMode="auto">
            <a:xfrm>
              <a:off x="624" y="3312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32" name="Object 47"/>
            <p:cNvGraphicFramePr>
              <a:graphicFrameLocks noChangeAspect="1"/>
            </p:cNvGraphicFramePr>
            <p:nvPr/>
          </p:nvGraphicFramePr>
          <p:xfrm>
            <a:off x="864" y="3216"/>
            <a:ext cx="21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81" name="Equation" r:id="rId24" imgW="126835" imgH="139518" progId="Equation.3">
                    <p:embed/>
                  </p:oleObj>
                </mc:Choice>
                <mc:Fallback>
                  <p:oleObj name="Equation" r:id="rId24" imgW="126835" imgH="139518" progId="Equation.3">
                    <p:embed/>
                    <p:pic>
                      <p:nvPicPr>
                        <p:cNvPr id="25632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216"/>
                          <a:ext cx="219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3" name="Line 48"/>
            <p:cNvSpPr>
              <a:spLocks noChangeShapeType="1"/>
            </p:cNvSpPr>
            <p:nvPr/>
          </p:nvSpPr>
          <p:spPr bwMode="auto">
            <a:xfrm flipV="1">
              <a:off x="1104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4" name="Line 49"/>
            <p:cNvSpPr>
              <a:spLocks noChangeShapeType="1"/>
            </p:cNvSpPr>
            <p:nvPr/>
          </p:nvSpPr>
          <p:spPr bwMode="auto">
            <a:xfrm flipV="1">
              <a:off x="1728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5635" name="Group 50"/>
            <p:cNvGrpSpPr>
              <a:grpSpLocks/>
            </p:cNvGrpSpPr>
            <p:nvPr/>
          </p:nvGrpSpPr>
          <p:grpSpPr bwMode="auto">
            <a:xfrm>
              <a:off x="384" y="2208"/>
              <a:ext cx="240" cy="240"/>
              <a:chOff x="384" y="1104"/>
              <a:chExt cx="240" cy="240"/>
            </a:xfrm>
          </p:grpSpPr>
          <p:sp>
            <p:nvSpPr>
              <p:cNvPr id="25638" name="Line 51"/>
              <p:cNvSpPr>
                <a:spLocks noChangeShapeType="1"/>
              </p:cNvSpPr>
              <p:nvPr/>
            </p:nvSpPr>
            <p:spPr bwMode="auto">
              <a:xfrm flipV="1">
                <a:off x="624" y="1152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5639" name="Object 52"/>
              <p:cNvGraphicFramePr>
                <a:graphicFrameLocks noChangeAspect="1"/>
              </p:cNvGraphicFramePr>
              <p:nvPr/>
            </p:nvGraphicFramePr>
            <p:xfrm>
              <a:off x="384" y="1104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182" name="Equation" r:id="rId26" imgW="165028" imgH="228501" progId="Equation.3">
                      <p:embed/>
                    </p:oleObj>
                  </mc:Choice>
                  <mc:Fallback>
                    <p:oleObj name="Equation" r:id="rId26" imgW="165028" imgH="228501" progId="Equation.3">
                      <p:embed/>
                      <p:pic>
                        <p:nvPicPr>
                          <p:cNvPr id="25639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" y="1104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5636" name="Object 53"/>
            <p:cNvGraphicFramePr>
              <a:graphicFrameLocks noChangeAspect="1"/>
            </p:cNvGraphicFramePr>
            <p:nvPr/>
          </p:nvGraphicFramePr>
          <p:xfrm>
            <a:off x="1968" y="3264"/>
            <a:ext cx="21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83" name="Equation" r:id="rId27" imgW="126835" imgH="139518" progId="Equation.3">
                    <p:embed/>
                  </p:oleObj>
                </mc:Choice>
                <mc:Fallback>
                  <p:oleObj name="Equation" r:id="rId27" imgW="126835" imgH="139518" progId="Equation.3">
                    <p:embed/>
                    <p:pic>
                      <p:nvPicPr>
                        <p:cNvPr id="25636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264"/>
                          <a:ext cx="219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7" name="Object 54"/>
            <p:cNvGraphicFramePr>
              <a:graphicFrameLocks noChangeAspect="1"/>
            </p:cNvGraphicFramePr>
            <p:nvPr/>
          </p:nvGraphicFramePr>
          <p:xfrm>
            <a:off x="405" y="3120"/>
            <a:ext cx="21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84" name="Equation" r:id="rId28" imgW="126835" imgH="139518" progId="Equation.3">
                    <p:embed/>
                  </p:oleObj>
                </mc:Choice>
                <mc:Fallback>
                  <p:oleObj name="Equation" r:id="rId28" imgW="126835" imgH="139518" progId="Equation.3">
                    <p:embed/>
                    <p:pic>
                      <p:nvPicPr>
                        <p:cNvPr id="25637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" y="3120"/>
                          <a:ext cx="219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3581400" y="5867400"/>
            <a:ext cx="3657600" cy="519113"/>
            <a:chOff x="2352" y="3744"/>
            <a:chExt cx="2304" cy="327"/>
          </a:xfrm>
        </p:grpSpPr>
        <p:graphicFrame>
          <p:nvGraphicFramePr>
            <p:cNvPr id="25609" name="Object 56"/>
            <p:cNvGraphicFramePr>
              <a:graphicFrameLocks noChangeAspect="1"/>
            </p:cNvGraphicFramePr>
            <p:nvPr/>
          </p:nvGraphicFramePr>
          <p:xfrm>
            <a:off x="3792" y="3776"/>
            <a:ext cx="864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85" name="Equation" r:id="rId30" imgW="800100" imgH="279400" progId="Equation.3">
                    <p:embed/>
                  </p:oleObj>
                </mc:Choice>
                <mc:Fallback>
                  <p:oleObj name="Equation" r:id="rId30" imgW="800100" imgH="279400" progId="Equation.3">
                    <p:embed/>
                    <p:pic>
                      <p:nvPicPr>
                        <p:cNvPr id="25609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776"/>
                          <a:ext cx="864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0" name="Text Box 57"/>
            <p:cNvSpPr txBox="1">
              <a:spLocks noChangeArrowheads="1"/>
            </p:cNvSpPr>
            <p:nvPr/>
          </p:nvSpPr>
          <p:spPr bwMode="auto">
            <a:xfrm>
              <a:off x="2352" y="3744"/>
              <a:ext cx="17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107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98200D-642D-4B40-8D83-D6B6D2C70D9B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800" b="0" smtClean="0"/>
          </a:p>
        </p:txBody>
      </p:sp>
      <p:grpSp>
        <p:nvGrpSpPr>
          <p:cNvPr id="26627" name="Group 5"/>
          <p:cNvGrpSpPr>
            <a:grpSpLocks/>
          </p:cNvGrpSpPr>
          <p:nvPr/>
        </p:nvGrpSpPr>
        <p:grpSpPr bwMode="auto">
          <a:xfrm>
            <a:off x="762000" y="2020888"/>
            <a:ext cx="7924800" cy="3084512"/>
            <a:chOff x="480" y="2160"/>
            <a:chExt cx="4992" cy="1943"/>
          </a:xfrm>
        </p:grpSpPr>
        <p:sp>
          <p:nvSpPr>
            <p:cNvPr id="26628" name="Text Box 6"/>
            <p:cNvSpPr txBox="1">
              <a:spLocks noChangeArrowheads="1"/>
            </p:cNvSpPr>
            <p:nvPr/>
          </p:nvSpPr>
          <p:spPr bwMode="auto">
            <a:xfrm>
              <a:off x="1920" y="2160"/>
              <a:ext cx="3552" cy="1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问：</a:t>
              </a:r>
              <a:r>
                <a:rPr kumimoji="1" lang="zh-CN" altLang="en-US" sz="2800" dirty="0">
                  <a:latin typeface="Times New Roman" panose="02020603050405020304" pitchFamily="18" charset="0"/>
                </a:rPr>
                <a:t>下列几种情况互感是否变化</a:t>
              </a:r>
              <a:r>
                <a:rPr kumimoji="1" lang="zh-CN" altLang="en-US" sz="28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？               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2800" dirty="0">
                  <a:latin typeface="Times New Roman" panose="02020603050405020304" pitchFamily="18" charset="0"/>
                </a:rPr>
                <a:t>）线框平行直导线移动；              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zh-CN" altLang="en-US" sz="2800" dirty="0">
                  <a:latin typeface="Times New Roman" panose="02020603050405020304" pitchFamily="18" charset="0"/>
                </a:rPr>
                <a:t>）线框垂直于直导线移动；          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zh-CN" altLang="en-US" sz="2800" dirty="0">
                  <a:latin typeface="Times New Roman" panose="02020603050405020304" pitchFamily="18" charset="0"/>
                </a:rPr>
                <a:t>）线框绕 </a:t>
              </a:r>
              <a:r>
                <a:rPr kumimoji="1" lang="en-US" altLang="zh-CN" sz="2800" b="0" i="1" dirty="0">
                  <a:latin typeface="Times New Roman" panose="02020603050405020304" pitchFamily="18" charset="0"/>
                </a:rPr>
                <a:t>OC</a:t>
              </a:r>
              <a:r>
                <a:rPr kumimoji="1" lang="en-US" altLang="zh-CN" sz="2800" dirty="0"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800" dirty="0">
                  <a:latin typeface="Times New Roman" panose="02020603050405020304" pitchFamily="18" charset="0"/>
                </a:rPr>
                <a:t>轴转动；                      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4</a:t>
              </a:r>
              <a:r>
                <a:rPr kumimoji="1" lang="zh-CN" altLang="en-US" sz="2800" dirty="0">
                  <a:latin typeface="Times New Roman" panose="02020603050405020304" pitchFamily="18" charset="0"/>
                </a:rPr>
                <a:t>）直导线中电流变化</a:t>
              </a:r>
              <a:r>
                <a:rPr kumimoji="1" lang="en-US" altLang="zh-CN" sz="2800" dirty="0">
                  <a:latin typeface="Times New Roman" panose="02020603050405020304" pitchFamily="18" charset="0"/>
                </a:rPr>
                <a:t>.</a:t>
              </a:r>
            </a:p>
          </p:txBody>
        </p:sp>
        <p:grpSp>
          <p:nvGrpSpPr>
            <p:cNvPr id="26629" name="Group 7"/>
            <p:cNvGrpSpPr>
              <a:grpSpLocks/>
            </p:cNvGrpSpPr>
            <p:nvPr/>
          </p:nvGrpSpPr>
          <p:grpSpPr bwMode="auto">
            <a:xfrm>
              <a:off x="480" y="2208"/>
              <a:ext cx="1248" cy="1872"/>
              <a:chOff x="432" y="1872"/>
              <a:chExt cx="1344" cy="2256"/>
            </a:xfrm>
          </p:grpSpPr>
          <p:sp>
            <p:nvSpPr>
              <p:cNvPr id="26630" name="Rectangle 8"/>
              <p:cNvSpPr>
                <a:spLocks noChangeArrowheads="1"/>
              </p:cNvSpPr>
              <p:nvPr/>
            </p:nvSpPr>
            <p:spPr bwMode="auto">
              <a:xfrm>
                <a:off x="432" y="1872"/>
                <a:ext cx="1344" cy="2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6631" name="Line 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0" cy="158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32" name="Rectangle 10"/>
              <p:cNvSpPr>
                <a:spLocks noChangeArrowheads="1"/>
              </p:cNvSpPr>
              <p:nvPr/>
            </p:nvSpPr>
            <p:spPr bwMode="auto">
              <a:xfrm>
                <a:off x="912" y="2400"/>
                <a:ext cx="720" cy="912"/>
              </a:xfrm>
              <a:prstGeom prst="rect">
                <a:avLst/>
              </a:prstGeom>
              <a:noFill/>
              <a:ln w="28575">
                <a:solidFill>
                  <a:srgbClr val="00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6633" name="Line 11"/>
              <p:cNvSpPr>
                <a:spLocks noChangeShapeType="1"/>
              </p:cNvSpPr>
              <p:nvPr/>
            </p:nvSpPr>
            <p:spPr bwMode="auto">
              <a:xfrm>
                <a:off x="1248" y="2064"/>
                <a:ext cx="0" cy="16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34" name="Text Box 12"/>
              <p:cNvSpPr txBox="1">
                <a:spLocks noChangeArrowheads="1"/>
              </p:cNvSpPr>
              <p:nvPr/>
            </p:nvSpPr>
            <p:spPr bwMode="auto">
              <a:xfrm>
                <a:off x="1248" y="2112"/>
                <a:ext cx="288" cy="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i="1">
                    <a:latin typeface="Times New Roman" panose="02020603050405020304" pitchFamily="18" charset="0"/>
                  </a:rPr>
                  <a:t>O</a:t>
                </a:r>
              </a:p>
            </p:txBody>
          </p:sp>
          <p:sp>
            <p:nvSpPr>
              <p:cNvPr id="26635" name="Text Box 13"/>
              <p:cNvSpPr txBox="1">
                <a:spLocks noChangeArrowheads="1"/>
              </p:cNvSpPr>
              <p:nvPr/>
            </p:nvSpPr>
            <p:spPr bwMode="auto">
              <a:xfrm>
                <a:off x="1248" y="3312"/>
                <a:ext cx="240" cy="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i="1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6636" name="Line 14"/>
              <p:cNvSpPr>
                <a:spLocks noChangeShapeType="1"/>
              </p:cNvSpPr>
              <p:nvPr/>
            </p:nvSpPr>
            <p:spPr bwMode="auto">
              <a:xfrm flipV="1">
                <a:off x="624" y="1872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37" name="Line 15"/>
              <p:cNvSpPr>
                <a:spLocks noChangeShapeType="1"/>
              </p:cNvSpPr>
              <p:nvPr/>
            </p:nvSpPr>
            <p:spPr bwMode="auto">
              <a:xfrm flipV="1">
                <a:off x="624" y="3744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691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5"/>
          <p:cNvSpPr>
            <a:spLocks noGrp="1"/>
          </p:cNvSpPr>
          <p:nvPr>
            <p:ph type="title"/>
          </p:nvPr>
        </p:nvSpPr>
        <p:spPr>
          <a:xfrm>
            <a:off x="457200" y="381000"/>
            <a:ext cx="4419600" cy="6096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792B25"/>
                </a:solidFill>
              </a:rPr>
              <a:t>互感应用示例：</a:t>
            </a:r>
          </a:p>
        </p:txBody>
      </p:sp>
      <p:sp>
        <p:nvSpPr>
          <p:cNvPr id="2048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762634-BC29-4B7F-A2E8-141976D3A95E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800" b="0" smtClean="0"/>
          </a:p>
        </p:txBody>
      </p:sp>
      <p:pic>
        <p:nvPicPr>
          <p:cNvPr id="20484" name="Picture 3" descr="gs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6400"/>
            <a:ext cx="3657600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4" descr="misil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967038"/>
            <a:ext cx="5486400" cy="389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2" descr="f22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399"/>
            <a:ext cx="42291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11378" y="1384368"/>
            <a:ext cx="22429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solidFill>
                  <a:srgbClr val="0033CC"/>
                </a:solidFill>
              </a:rPr>
              <a:t>电磁引信</a:t>
            </a:r>
            <a:endParaRPr lang="zh-CN" altLang="en-US" sz="40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27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D85ACF-FB79-4D45-A232-A7ED980110B0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800" b="0" smtClean="0"/>
          </a:p>
        </p:txBody>
      </p:sp>
      <p:pic>
        <p:nvPicPr>
          <p:cNvPr id="21508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863" y="1543050"/>
            <a:ext cx="4818062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68450"/>
            <a:ext cx="3810000" cy="393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963" y="4667250"/>
            <a:ext cx="4892675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矩形 1"/>
          <p:cNvSpPr>
            <a:spLocks noChangeArrowheads="1"/>
          </p:cNvSpPr>
          <p:nvPr/>
        </p:nvSpPr>
        <p:spPr bwMode="auto">
          <a:xfrm>
            <a:off x="533400" y="6096000"/>
            <a:ext cx="807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http://www.elecfans.com/tongxin/rf/20120219260849_a.html</a:t>
            </a:r>
          </a:p>
        </p:txBody>
      </p:sp>
    </p:spTree>
    <p:extLst>
      <p:ext uri="{BB962C8B-B14F-4D97-AF65-F5344CB8AC3E}">
        <p14:creationId xmlns:p14="http://schemas.microsoft.com/office/powerpoint/2010/main" val="52275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F295EB-8E3C-47A5-A9BB-4B0B6870A619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800" b="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66800" y="227013"/>
            <a:ext cx="6324600" cy="609600"/>
          </a:xfrm>
          <a:noFill/>
        </p:spPr>
        <p:txBody>
          <a:bodyPr/>
          <a:lstStyle/>
          <a:p>
            <a:pPr algn="l" eaLnBrk="1" hangingPunct="1"/>
            <a:r>
              <a:rPr lang="zh-CN" altLang="en-US" sz="4000" dirty="0" smtClean="0">
                <a:solidFill>
                  <a:srgbClr val="792B25"/>
                </a:solidFill>
                <a:latin typeface="宋体" panose="02010600030101010101" pitchFamily="2" charset="-122"/>
              </a:rPr>
              <a:t>自感</a:t>
            </a:r>
            <a:r>
              <a:rPr lang="zh-CN" altLang="en-US" sz="32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3200" dirty="0" smtClean="0">
                <a:solidFill>
                  <a:schemeClr val="tx1"/>
                </a:solidFill>
              </a:rPr>
              <a:t>self-induction</a:t>
            </a:r>
            <a:r>
              <a:rPr lang="zh-CN" altLang="en-US" sz="32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）  </a:t>
            </a:r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教材</a:t>
            </a:r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P206)</a:t>
            </a:r>
            <a:endParaRPr lang="en-US" altLang="zh-CN" sz="2000" b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836613"/>
            <a:ext cx="8763000" cy="2160587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buFontTx/>
              <a:buNone/>
            </a:pPr>
            <a:r>
              <a:rPr lang="en-US" altLang="zh-CN" sz="2800" dirty="0" smtClean="0">
                <a:latin typeface="宋体" panose="02010600030101010101" pitchFamily="2" charset="-122"/>
              </a:rPr>
              <a:t>      </a:t>
            </a:r>
            <a:r>
              <a:rPr lang="zh-CN" altLang="en-US" sz="2800" dirty="0" smtClean="0">
                <a:latin typeface="宋体" panose="02010600030101010101" pitchFamily="2" charset="-122"/>
              </a:rPr>
              <a:t>当一个线圈（或线圈绕组）中的</a:t>
            </a:r>
            <a:r>
              <a:rPr lang="zh-CN" altLang="en-US" sz="2800" dirty="0" smtClean="0">
                <a:solidFill>
                  <a:srgbClr val="792B25"/>
                </a:solidFill>
                <a:latin typeface="宋体" panose="02010600030101010101" pitchFamily="2" charset="-122"/>
              </a:rPr>
              <a:t>电流 </a:t>
            </a:r>
            <a:r>
              <a:rPr lang="en-US" altLang="zh-CN" sz="2800" i="1" dirty="0" smtClean="0">
                <a:solidFill>
                  <a:srgbClr val="792B25"/>
                </a:solidFill>
                <a:latin typeface="Times New Roman" panose="02020603050405020304" pitchFamily="18" charset="0"/>
              </a:rPr>
              <a:t>I </a:t>
            </a:r>
            <a:r>
              <a:rPr lang="zh-CN" altLang="en-US" sz="2800" dirty="0" smtClean="0">
                <a:solidFill>
                  <a:srgbClr val="792B25"/>
                </a:solidFill>
                <a:latin typeface="宋体" panose="02010600030101010101" pitchFamily="2" charset="-122"/>
              </a:rPr>
              <a:t>发生变化</a:t>
            </a:r>
            <a:r>
              <a:rPr lang="zh-CN" altLang="en-US" sz="2800" dirty="0" smtClean="0">
                <a:latin typeface="宋体" panose="02010600030101010101" pitchFamily="2" charset="-122"/>
              </a:rPr>
              <a:t>时，通过线圈自身的磁通量</a:t>
            </a:r>
            <a:r>
              <a:rPr lang="en-US" altLang="zh-CN" sz="2800" dirty="0" smtClean="0">
                <a:latin typeface="Symbol" panose="05050102010706020507" pitchFamily="18" charset="2"/>
              </a:rPr>
              <a:t>Y</a:t>
            </a:r>
            <a:r>
              <a:rPr lang="zh-CN" altLang="en-US" sz="2800" dirty="0" smtClean="0">
                <a:latin typeface="宋体" panose="02010600030101010101" pitchFamily="2" charset="-122"/>
              </a:rPr>
              <a:t>也随之变而化，于是线圈自身便出现感应电动势</a:t>
            </a:r>
            <a:r>
              <a:rPr lang="en-US" altLang="zh-CN" sz="2800" dirty="0" smtClean="0">
                <a:latin typeface="宋体" panose="02010600030101010101" pitchFamily="2" charset="-122"/>
              </a:rPr>
              <a:t>——</a:t>
            </a:r>
            <a:r>
              <a:rPr lang="zh-CN" altLang="en-US" sz="2800" dirty="0" smtClean="0">
                <a:solidFill>
                  <a:srgbClr val="0033CC"/>
                </a:solidFill>
                <a:latin typeface="宋体" panose="02010600030101010101" pitchFamily="2" charset="-122"/>
              </a:rPr>
              <a:t>自感电动势</a:t>
            </a:r>
            <a:r>
              <a:rPr lang="en-US" altLang="zh-CN" sz="2800" dirty="0" smtClean="0">
                <a:solidFill>
                  <a:srgbClr val="0033CC"/>
                </a:solidFill>
                <a:latin typeface="宋体" panose="02010600030101010101" pitchFamily="2" charset="-122"/>
              </a:rPr>
              <a:t>.</a:t>
            </a:r>
          </a:p>
          <a:p>
            <a:pPr marL="0" indent="0" eaLnBrk="1" hangingPunct="1">
              <a:lnSpc>
                <a:spcPct val="140000"/>
              </a:lnSpc>
              <a:buFontTx/>
              <a:buNone/>
            </a:pPr>
            <a:endParaRPr lang="en-US" altLang="zh-CN" sz="2800" dirty="0" smtClean="0">
              <a:latin typeface="宋体" panose="02010600030101010101" pitchFamily="2" charset="-122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96934"/>
              </p:ext>
            </p:extLst>
          </p:nvPr>
        </p:nvGraphicFramePr>
        <p:xfrm>
          <a:off x="2952634" y="2819400"/>
          <a:ext cx="6191366" cy="3622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Image" r:id="rId3" imgW="2158171" imgH="1987637" progId="Photoshop.Image.6">
                  <p:embed/>
                </p:oleObj>
              </mc:Choice>
              <mc:Fallback>
                <p:oleObj name="Image" r:id="rId3" imgW="2158171" imgH="1987637" progId="Photoshop.Image.6">
                  <p:embed/>
                  <p:pic>
                    <p:nvPicPr>
                      <p:cNvPr id="5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634" y="2819400"/>
                        <a:ext cx="6191366" cy="36223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0" y="3429000"/>
            <a:ext cx="40259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66FF33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dirty="0" smtClean="0">
                <a:latin typeface="宋体" panose="02010600030101010101" pitchFamily="2" charset="-122"/>
              </a:rPr>
              <a:t>根据楞次定律，自感电动势导致的自感电流，必定会反抗原来电流的改变</a:t>
            </a:r>
            <a:r>
              <a:rPr lang="en-US" altLang="zh-CN" sz="2800" b="0" dirty="0" smtClean="0">
                <a:latin typeface="宋体" panose="02010600030101010101" pitchFamily="2" charset="-122"/>
              </a:rPr>
              <a:t>.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5EBDC4-E9CD-4448-8425-24E91A1588F1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66700" y="-79639"/>
            <a:ext cx="85344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     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由于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电流产生的磁场总是正比于电流强度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，因此，通过线圈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自身的总磁通量一定也与电流强度成正比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：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23138" y="2163352"/>
            <a:ext cx="7327762" cy="693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</a:rPr>
              <a:t>此处，系数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</a:rPr>
              <a:t>L</a:t>
            </a:r>
            <a:r>
              <a:rPr lang="zh-CN" altLang="en-US" sz="2400" i="1" dirty="0" smtClean="0">
                <a:latin typeface="Times New Roman"/>
                <a:ea typeface="宋体"/>
              </a:rPr>
              <a:t>取决</a:t>
            </a:r>
            <a:r>
              <a:rPr kumimoji="0" lang="zh-CN" altLang="en-US" sz="24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</a:rPr>
              <a:t>于线圈的几何形状、尺寸和匝数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</a:rPr>
              <a:t>.</a:t>
            </a:r>
            <a:endParaRPr kumimoji="0" lang="en-US" altLang="zh-CN" sz="2400" b="1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Brush Script MT" panose="03060802040406070304" pitchFamily="66" charset="0"/>
              <a:ea typeface="宋体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673425"/>
              </p:ext>
            </p:extLst>
          </p:nvPr>
        </p:nvGraphicFramePr>
        <p:xfrm>
          <a:off x="3265233" y="1325068"/>
          <a:ext cx="2438400" cy="717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8" r:id="rId3" imgW="494870" imgH="164957" progId="Equation.3">
                  <p:embed/>
                </p:oleObj>
              </mc:Choice>
              <mc:Fallback>
                <p:oleObj r:id="rId3" imgW="494870" imgH="164957" progId="Equation.3">
                  <p:embed/>
                  <p:pic>
                    <p:nvPicPr>
                      <p:cNvPr id="61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233" y="1325068"/>
                        <a:ext cx="2438400" cy="71717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7207388" y="1398234"/>
            <a:ext cx="194613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lnSpc>
                <a:spcPct val="140000"/>
              </a:lnSpc>
              <a:defRPr/>
            </a:pPr>
            <a:r>
              <a:rPr lang="zh-CN" altLang="en-US" dirty="0" smtClean="0">
                <a:latin typeface="Times New Roman"/>
                <a:ea typeface="宋体"/>
              </a:rPr>
              <a:t>（</a:t>
            </a:r>
            <a:r>
              <a:rPr lang="en-US" altLang="zh-CN" dirty="0" smtClean="0">
                <a:latin typeface="Times New Roman"/>
                <a:ea typeface="宋体"/>
              </a:rPr>
              <a:t>3.2-5</a:t>
            </a:r>
            <a:r>
              <a:rPr lang="zh-CN" altLang="en-US" dirty="0">
                <a:latin typeface="Times New Roman"/>
                <a:ea typeface="宋体"/>
              </a:rPr>
              <a:t>） 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34838" y="2797549"/>
            <a:ext cx="8704362" cy="3416320"/>
            <a:chOff x="134838" y="2797549"/>
            <a:chExt cx="8704362" cy="3416320"/>
          </a:xfrm>
        </p:grpSpPr>
        <p:sp>
          <p:nvSpPr>
            <p:cNvPr id="9" name="矩形 8"/>
            <p:cNvSpPr/>
            <p:nvPr/>
          </p:nvSpPr>
          <p:spPr>
            <a:xfrm>
              <a:off x="134838" y="2797549"/>
              <a:ext cx="8704362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 eaLnBrk="1" hangingPunct="1">
                <a:lnSpc>
                  <a:spcPct val="140000"/>
                </a:lnSpc>
                <a:spcBef>
                  <a:spcPct val="20000"/>
                </a:spcBef>
                <a:defRPr/>
              </a:pPr>
              <a:r>
                <a:rPr lang="zh-CN" altLang="en-US" sz="2400" dirty="0">
                  <a:solidFill>
                    <a:srgbClr val="0033CC"/>
                  </a:solidFill>
                  <a:latin typeface="Times New Roman"/>
                  <a:ea typeface="宋体"/>
                </a:rPr>
                <a:t>根据法拉第定律</a:t>
              </a:r>
              <a:r>
                <a:rPr lang="zh-CN" altLang="en-US" sz="2400" dirty="0">
                  <a:latin typeface="Times New Roman"/>
                  <a:ea typeface="宋体"/>
                </a:rPr>
                <a:t>，线圈中出现的自感电动势为</a:t>
              </a:r>
            </a:p>
            <a:p>
              <a:pPr lvl="0" algn="just" eaLnBrk="1" hangingPunct="1">
                <a:lnSpc>
                  <a:spcPct val="140000"/>
                </a:lnSpc>
                <a:spcBef>
                  <a:spcPct val="20000"/>
                </a:spcBef>
                <a:defRPr/>
              </a:pPr>
              <a:r>
                <a:rPr lang="zh-CN" altLang="en-US" sz="2400" dirty="0">
                  <a:latin typeface="Times New Roman"/>
                  <a:ea typeface="宋体"/>
                </a:rPr>
                <a:t>                                                                                        </a:t>
              </a:r>
              <a:endParaRPr lang="en-US" altLang="zh-CN" sz="2400" dirty="0" smtClean="0">
                <a:latin typeface="Times New Roman"/>
                <a:ea typeface="宋体"/>
              </a:endParaRPr>
            </a:p>
            <a:p>
              <a:pPr lvl="0" algn="just" eaLnBrk="1" hangingPunct="1">
                <a:lnSpc>
                  <a:spcPct val="140000"/>
                </a:lnSpc>
                <a:spcBef>
                  <a:spcPct val="20000"/>
                </a:spcBef>
                <a:defRPr/>
              </a:pPr>
              <a:endParaRPr lang="en-US" altLang="zh-CN" sz="2400" dirty="0" smtClean="0">
                <a:latin typeface="Times New Roman"/>
                <a:ea typeface="宋体"/>
              </a:endParaRPr>
            </a:p>
            <a:p>
              <a:pPr lvl="0" algn="just" eaLnBrk="1" hangingPunct="1">
                <a:lnSpc>
                  <a:spcPct val="140000"/>
                </a:lnSpc>
                <a:spcBef>
                  <a:spcPct val="20000"/>
                </a:spcBef>
                <a:defRPr/>
              </a:pPr>
              <a:r>
                <a:rPr lang="zh-CN" altLang="en-US" sz="2400" dirty="0" smtClean="0">
                  <a:latin typeface="Times New Roman"/>
                  <a:ea typeface="宋体"/>
                </a:rPr>
                <a:t>在</a:t>
              </a:r>
              <a:r>
                <a:rPr lang="zh-CN" altLang="en-US" sz="2400" dirty="0">
                  <a:latin typeface="Times New Roman"/>
                  <a:ea typeface="宋体"/>
                </a:rPr>
                <a:t>相同的电流变化率下，系数</a:t>
              </a:r>
              <a:r>
                <a:rPr lang="en-US" altLang="zh-CN" sz="2400" i="1" dirty="0">
                  <a:latin typeface="Times New Roman"/>
                  <a:ea typeface="宋体"/>
                </a:rPr>
                <a:t>L</a:t>
              </a:r>
              <a:r>
                <a:rPr lang="zh-CN" altLang="en-US" sz="2400" dirty="0">
                  <a:latin typeface="Times New Roman"/>
                  <a:ea typeface="宋体"/>
                </a:rPr>
                <a:t>越大，线圈的自感电动势也越大，即</a:t>
              </a:r>
              <a:r>
                <a:rPr lang="en-US" altLang="zh-CN" sz="2400" i="1" dirty="0">
                  <a:latin typeface="Times New Roman"/>
                  <a:ea typeface="宋体"/>
                </a:rPr>
                <a:t>L</a:t>
              </a:r>
              <a:r>
                <a:rPr lang="zh-CN" altLang="en-US" sz="2400" dirty="0">
                  <a:latin typeface="Times New Roman"/>
                  <a:ea typeface="宋体"/>
                </a:rPr>
                <a:t>反映了电流圈的自作用程度，我们称之为自感系数，简称自感</a:t>
              </a:r>
              <a:r>
                <a:rPr lang="en-US" altLang="zh-CN" sz="2400" dirty="0">
                  <a:latin typeface="Times New Roman"/>
                  <a:ea typeface="宋体"/>
                </a:rPr>
                <a:t>.</a:t>
              </a: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3062293" y="3571872"/>
              <a:ext cx="5237433" cy="874713"/>
              <a:chOff x="3062293" y="3571872"/>
              <a:chExt cx="5237433" cy="874713"/>
            </a:xfrm>
          </p:grpSpPr>
          <p:graphicFrame>
            <p:nvGraphicFramePr>
              <p:cNvPr id="6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11391055"/>
                  </p:ext>
                </p:extLst>
              </p:nvPr>
            </p:nvGraphicFramePr>
            <p:xfrm>
              <a:off x="3141701" y="3571872"/>
              <a:ext cx="2860598" cy="8747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19" r:id="rId5" imgW="1155700" imgH="393700" progId="Equation.3">
                      <p:embed/>
                    </p:oleObj>
                  </mc:Choice>
                  <mc:Fallback>
                    <p:oleObj r:id="rId5" imgW="1155700" imgH="393700" progId="Equation.3">
                      <p:embed/>
                      <p:pic>
                        <p:nvPicPr>
                          <p:cNvPr id="615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41701" y="3571872"/>
                            <a:ext cx="2860598" cy="874713"/>
                          </a:xfrm>
                          <a:prstGeom prst="rect">
                            <a:avLst/>
                          </a:prstGeom>
                          <a:solidFill>
                            <a:srgbClr val="FFFF00"/>
                          </a:solidFill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" name="矩形 6"/>
              <p:cNvSpPr/>
              <p:nvPr/>
            </p:nvSpPr>
            <p:spPr>
              <a:xfrm>
                <a:off x="7169288" y="3815327"/>
                <a:ext cx="1130438" cy="4801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just" eaLnBrk="1" hangingPunct="1">
                  <a:lnSpc>
                    <a:spcPct val="140000"/>
                  </a:lnSpc>
                  <a:spcBef>
                    <a:spcPct val="20000"/>
                  </a:spcBef>
                  <a:defRPr/>
                </a:pPr>
                <a:r>
                  <a:rPr lang="zh-CN" altLang="en-US" dirty="0">
                    <a:latin typeface="Times New Roman"/>
                    <a:ea typeface="宋体"/>
                  </a:rPr>
                  <a:t>（</a:t>
                </a:r>
                <a:r>
                  <a:rPr lang="en-US" altLang="zh-CN" dirty="0">
                    <a:latin typeface="Times New Roman"/>
                    <a:ea typeface="宋体"/>
                  </a:rPr>
                  <a:t>3.2-6</a:t>
                </a:r>
                <a:r>
                  <a:rPr lang="zh-CN" altLang="en-US" dirty="0">
                    <a:latin typeface="Times New Roman"/>
                    <a:ea typeface="宋体"/>
                  </a:rPr>
                  <a:t>）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062293" y="3650613"/>
                <a:ext cx="405880" cy="65248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 lvl="0" algn="just" eaLnBrk="1" hangingPunct="1">
                  <a:lnSpc>
                    <a:spcPct val="140000"/>
                  </a:lnSpc>
                  <a:spcBef>
                    <a:spcPct val="20000"/>
                  </a:spcBef>
                  <a:defRPr/>
                </a:pPr>
                <a:r>
                  <a:rPr lang="en-US" altLang="zh-CN" sz="2800" dirty="0">
                    <a:latin typeface="Brush Script MT" panose="03060802040406070304" pitchFamily="66" charset="0"/>
                    <a:ea typeface="宋体"/>
                  </a:rPr>
                  <a:t>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70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0"/>
      <p:bldP spid="4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5EBDC4-E9CD-4448-8425-24E91A1588F1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381000" y="1447800"/>
            <a:ext cx="8229600" cy="4450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1" hangingPunct="1"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sz="2400" dirty="0" smtClean="0">
              <a:latin typeface="Times New Roman"/>
              <a:ea typeface="宋体"/>
            </a:endParaRPr>
          </a:p>
          <a:p>
            <a:pPr lvl="0" algn="just" eaLnBrk="1" hangingPunct="1">
              <a:lnSpc>
                <a:spcPct val="140000"/>
              </a:lnSpc>
              <a:spcBef>
                <a:spcPct val="20000"/>
              </a:spcBef>
              <a:defRPr/>
            </a:pPr>
            <a:r>
              <a:rPr lang="zh-CN" altLang="en-US" sz="2400" dirty="0" smtClean="0">
                <a:latin typeface="Times New Roman"/>
                <a:ea typeface="宋体"/>
              </a:rPr>
              <a:t>       从</a:t>
            </a:r>
            <a:r>
              <a:rPr lang="zh-CN" altLang="en-US" sz="2400" dirty="0">
                <a:latin typeface="Times New Roman"/>
                <a:ea typeface="宋体"/>
              </a:rPr>
              <a:t>（</a:t>
            </a:r>
            <a:r>
              <a:rPr lang="en-US" altLang="zh-CN" sz="2400" dirty="0">
                <a:latin typeface="Times New Roman"/>
                <a:ea typeface="宋体"/>
              </a:rPr>
              <a:t>3.2-5</a:t>
            </a:r>
            <a:r>
              <a:rPr lang="zh-CN" altLang="en-US" sz="2400" dirty="0">
                <a:latin typeface="Times New Roman"/>
                <a:ea typeface="宋体"/>
              </a:rPr>
              <a:t>）可以看到，当某个线圈流过的电流为</a:t>
            </a:r>
            <a:r>
              <a:rPr lang="en-US" altLang="zh-CN" sz="2400" dirty="0">
                <a:latin typeface="Times New Roman"/>
                <a:ea typeface="宋体"/>
              </a:rPr>
              <a:t>1</a:t>
            </a:r>
            <a:r>
              <a:rPr lang="zh-CN" altLang="en-US" sz="2400" dirty="0">
                <a:latin typeface="Times New Roman"/>
                <a:ea typeface="宋体"/>
              </a:rPr>
              <a:t>安培时，如果通过它自身的总磁通量为</a:t>
            </a:r>
            <a:r>
              <a:rPr lang="en-US" altLang="zh-CN" sz="2400" dirty="0">
                <a:latin typeface="Times New Roman"/>
                <a:ea typeface="宋体"/>
              </a:rPr>
              <a:t>1</a:t>
            </a:r>
            <a:r>
              <a:rPr lang="zh-CN" altLang="en-US" sz="2400" dirty="0">
                <a:latin typeface="Times New Roman"/>
                <a:ea typeface="宋体"/>
              </a:rPr>
              <a:t>韦伯，则它的自感是</a:t>
            </a:r>
            <a:r>
              <a:rPr lang="en-US" altLang="zh-CN" sz="2400" dirty="0">
                <a:latin typeface="Times New Roman"/>
                <a:ea typeface="宋体"/>
              </a:rPr>
              <a:t>1</a:t>
            </a:r>
            <a:r>
              <a:rPr lang="zh-CN" altLang="en-US" sz="2400" dirty="0">
                <a:latin typeface="Times New Roman"/>
                <a:ea typeface="宋体"/>
              </a:rPr>
              <a:t>亨利</a:t>
            </a:r>
            <a:r>
              <a:rPr lang="zh-CN" altLang="en-US" sz="2400" dirty="0" smtClean="0">
                <a:latin typeface="Times New Roman"/>
                <a:ea typeface="宋体"/>
              </a:rPr>
              <a:t>；</a:t>
            </a:r>
            <a:endParaRPr lang="en-US" altLang="zh-CN" sz="2400" dirty="0" smtClean="0">
              <a:latin typeface="Times New Roman"/>
              <a:ea typeface="宋体"/>
            </a:endParaRPr>
          </a:p>
          <a:p>
            <a:pPr lvl="0" algn="just" eaLnBrk="1" hangingPunct="1">
              <a:lnSpc>
                <a:spcPct val="140000"/>
              </a:lnSpc>
              <a:spcBef>
                <a:spcPct val="20000"/>
              </a:spcBef>
              <a:defRPr/>
            </a:pPr>
            <a:endParaRPr lang="zh-CN" altLang="en-US" sz="2400" dirty="0">
              <a:latin typeface="Times New Roman"/>
              <a:ea typeface="宋体"/>
            </a:endParaRPr>
          </a:p>
          <a:p>
            <a:pPr lvl="0" algn="just" eaLnBrk="1" hangingPunct="1">
              <a:lnSpc>
                <a:spcPct val="14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Times New Roman"/>
                <a:ea typeface="宋体"/>
              </a:rPr>
              <a:t>       或者根据（</a:t>
            </a:r>
            <a:r>
              <a:rPr lang="en-US" altLang="zh-CN" sz="2400" dirty="0">
                <a:latin typeface="Times New Roman"/>
                <a:ea typeface="宋体"/>
              </a:rPr>
              <a:t>3.2-6</a:t>
            </a:r>
            <a:r>
              <a:rPr lang="zh-CN" altLang="en-US" sz="2400" dirty="0">
                <a:latin typeface="Times New Roman"/>
                <a:ea typeface="宋体"/>
              </a:rPr>
              <a:t>），当某个线圈的电流变化率为</a:t>
            </a:r>
            <a:r>
              <a:rPr lang="en-US" altLang="zh-CN" sz="2400" dirty="0">
                <a:latin typeface="Times New Roman"/>
                <a:ea typeface="宋体"/>
              </a:rPr>
              <a:t>1</a:t>
            </a:r>
            <a:r>
              <a:rPr lang="zh-CN" altLang="en-US" sz="2400" dirty="0">
                <a:latin typeface="Times New Roman"/>
                <a:ea typeface="宋体"/>
              </a:rPr>
              <a:t>安培</a:t>
            </a:r>
            <a:r>
              <a:rPr lang="en-US" altLang="zh-CN" sz="2400" dirty="0">
                <a:latin typeface="Times New Roman"/>
                <a:ea typeface="宋体"/>
              </a:rPr>
              <a:t>/</a:t>
            </a:r>
            <a:r>
              <a:rPr lang="zh-CN" altLang="en-US" sz="2400" dirty="0">
                <a:latin typeface="Times New Roman"/>
                <a:ea typeface="宋体"/>
              </a:rPr>
              <a:t>秒时，如果线圈中出现的自感电动势是</a:t>
            </a:r>
            <a:r>
              <a:rPr lang="en-US" altLang="zh-CN" sz="2400" dirty="0">
                <a:latin typeface="Times New Roman"/>
                <a:ea typeface="宋体"/>
              </a:rPr>
              <a:t>1</a:t>
            </a:r>
            <a:r>
              <a:rPr lang="zh-CN" altLang="en-US" sz="2400" dirty="0">
                <a:latin typeface="Times New Roman"/>
                <a:ea typeface="宋体"/>
              </a:rPr>
              <a:t>伏特，则它的自感就是</a:t>
            </a:r>
            <a:r>
              <a:rPr lang="en-US" altLang="zh-CN" sz="2400" dirty="0">
                <a:latin typeface="Times New Roman"/>
                <a:ea typeface="宋体"/>
              </a:rPr>
              <a:t>1</a:t>
            </a:r>
            <a:r>
              <a:rPr lang="zh-CN" altLang="en-US" sz="2400" dirty="0">
                <a:latin typeface="Times New Roman"/>
                <a:ea typeface="宋体"/>
              </a:rPr>
              <a:t>亨利</a:t>
            </a:r>
            <a:r>
              <a:rPr lang="en-US" altLang="zh-CN" sz="2400" dirty="0">
                <a:latin typeface="Times New Roman"/>
                <a:ea typeface="宋体"/>
              </a:rPr>
              <a:t>.</a:t>
            </a:r>
            <a:endParaRPr lang="zh-CN" altLang="en-US" sz="2400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0076"/>
              </p:ext>
            </p:extLst>
          </p:nvPr>
        </p:nvGraphicFramePr>
        <p:xfrm>
          <a:off x="3457722" y="3276600"/>
          <a:ext cx="1584187" cy="46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2" r:id="rId3" imgW="494870" imgH="164957" progId="Equation.3">
                  <p:embed/>
                </p:oleObj>
              </mc:Choice>
              <mc:Fallback>
                <p:oleObj r:id="rId3" imgW="494870" imgH="164957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722" y="3276600"/>
                        <a:ext cx="1584187" cy="4659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5610225" y="3227154"/>
            <a:ext cx="194613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lnSpc>
                <a:spcPct val="140000"/>
              </a:lnSpc>
              <a:defRPr/>
            </a:pPr>
            <a:r>
              <a:rPr lang="zh-CN" altLang="en-US" dirty="0" smtClean="0">
                <a:latin typeface="Times New Roman"/>
                <a:ea typeface="宋体"/>
              </a:rPr>
              <a:t>（</a:t>
            </a:r>
            <a:r>
              <a:rPr lang="en-US" altLang="zh-CN" dirty="0" smtClean="0">
                <a:latin typeface="Times New Roman"/>
                <a:ea typeface="宋体"/>
              </a:rPr>
              <a:t>3.2-5</a:t>
            </a:r>
            <a:r>
              <a:rPr lang="zh-CN" altLang="en-US" dirty="0">
                <a:latin typeface="Times New Roman"/>
                <a:ea typeface="宋体"/>
              </a:rPr>
              <a:t>） 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629453"/>
              </p:ext>
            </p:extLst>
          </p:nvPr>
        </p:nvGraphicFramePr>
        <p:xfrm>
          <a:off x="3106815" y="5410200"/>
          <a:ext cx="2286000" cy="69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3" r:id="rId5" imgW="1155700" imgH="393700" progId="Equation.3">
                  <p:embed/>
                </p:oleObj>
              </mc:Choice>
              <mc:Fallback>
                <p:oleObj r:id="rId5" imgW="1155700" imgH="393700" progId="Equation.3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815" y="5410200"/>
                        <a:ext cx="2286000" cy="6990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610225" y="5542467"/>
            <a:ext cx="1946137" cy="434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lnSpc>
                <a:spcPct val="140000"/>
              </a:lnSpc>
              <a:defRPr/>
            </a:pPr>
            <a:r>
              <a:rPr lang="zh-CN" altLang="en-US" dirty="0" smtClean="0">
                <a:latin typeface="Times New Roman"/>
                <a:ea typeface="宋体"/>
              </a:rPr>
              <a:t>（</a:t>
            </a:r>
            <a:r>
              <a:rPr lang="en-US" altLang="zh-CN" dirty="0" smtClean="0">
                <a:latin typeface="Times New Roman"/>
                <a:ea typeface="宋体"/>
              </a:rPr>
              <a:t>3.2-6</a:t>
            </a:r>
            <a:r>
              <a:rPr lang="zh-CN" altLang="en-US" dirty="0" smtClean="0">
                <a:latin typeface="Times New Roman"/>
                <a:ea typeface="宋体"/>
              </a:rPr>
              <a:t>） </a:t>
            </a:r>
            <a:endParaRPr lang="zh-CN" altLang="en-US" dirty="0">
              <a:latin typeface="Times New Roman"/>
              <a:ea typeface="宋体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8200" y="520526"/>
            <a:ext cx="76995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Times New Roman"/>
                <a:ea typeface="宋体"/>
              </a:rPr>
              <a:t> </a:t>
            </a:r>
            <a:r>
              <a:rPr lang="zh-CN" altLang="en-US" sz="3200" dirty="0" smtClean="0">
                <a:latin typeface="Times New Roman"/>
                <a:ea typeface="宋体"/>
              </a:rPr>
              <a:t>自感</a:t>
            </a:r>
            <a:r>
              <a:rPr lang="en-US" altLang="zh-CN" sz="3200" i="1" dirty="0" smtClean="0">
                <a:latin typeface="Times New Roman"/>
                <a:ea typeface="宋体"/>
              </a:rPr>
              <a:t>L</a:t>
            </a:r>
            <a:r>
              <a:rPr lang="zh-CN" altLang="en-US" sz="3200" dirty="0" smtClean="0">
                <a:latin typeface="Times New Roman"/>
                <a:ea typeface="宋体"/>
              </a:rPr>
              <a:t>与互感</a:t>
            </a:r>
            <a:r>
              <a:rPr lang="en-US" altLang="zh-CN" sz="3200" i="1" dirty="0" smtClean="0">
                <a:latin typeface="Times New Roman"/>
                <a:ea typeface="宋体"/>
              </a:rPr>
              <a:t>M </a:t>
            </a:r>
            <a:r>
              <a:rPr lang="zh-CN" altLang="en-US" sz="3200" dirty="0" smtClean="0">
                <a:latin typeface="Times New Roman"/>
                <a:ea typeface="宋体"/>
              </a:rPr>
              <a:t>有相同的单位，也是</a:t>
            </a:r>
            <a:r>
              <a:rPr lang="zh-CN" altLang="en-US" sz="3200" dirty="0" smtClean="0">
                <a:solidFill>
                  <a:srgbClr val="0033CC"/>
                </a:solidFill>
                <a:latin typeface="Times New Roman"/>
                <a:ea typeface="宋体"/>
              </a:rPr>
              <a:t>亨利</a:t>
            </a:r>
            <a:r>
              <a:rPr lang="en-US" altLang="zh-CN" sz="3200" dirty="0" smtClean="0">
                <a:latin typeface="Times New Roman"/>
                <a:ea typeface="宋体"/>
              </a:rPr>
              <a:t>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7575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EC45F1-9804-4B72-8627-BFE9441CE10E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800" b="0" smtClean="0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792B25"/>
                </a:solidFill>
              </a:rPr>
              <a:t>自感电动势</a:t>
            </a:r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228600" y="3048000"/>
            <a:ext cx="8534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i="1" dirty="0"/>
              <a:t>L</a:t>
            </a:r>
            <a:r>
              <a:rPr lang="zh-CN" altLang="en-US" sz="2800" dirty="0"/>
              <a:t>反映了电流圈的自作用程度，称为自感系数，简称自感</a:t>
            </a:r>
            <a:r>
              <a:rPr lang="en-US" altLang="zh-CN" sz="2800" dirty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en-US" altLang="zh-CN" sz="2800" dirty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/>
              <a:t>       </a:t>
            </a:r>
            <a:r>
              <a:rPr lang="zh-CN" altLang="en-US" sz="2800" dirty="0">
                <a:solidFill>
                  <a:srgbClr val="0033CC"/>
                </a:solidFill>
              </a:rPr>
              <a:t>自感</a:t>
            </a:r>
            <a:r>
              <a:rPr lang="en-US" altLang="zh-CN" sz="2800" i="1" dirty="0">
                <a:solidFill>
                  <a:srgbClr val="0033CC"/>
                </a:solidFill>
              </a:rPr>
              <a:t>L</a:t>
            </a:r>
            <a:r>
              <a:rPr lang="zh-CN" altLang="en-US" sz="2800" dirty="0"/>
              <a:t>的单位称为</a:t>
            </a:r>
            <a:r>
              <a:rPr lang="zh-CN" altLang="en-US" sz="2800" dirty="0">
                <a:solidFill>
                  <a:srgbClr val="0033CC"/>
                </a:solidFill>
              </a:rPr>
              <a:t>亨利</a:t>
            </a:r>
            <a:r>
              <a:rPr lang="en-US" altLang="zh-CN" sz="2800" dirty="0">
                <a:solidFill>
                  <a:srgbClr val="0033CC"/>
                </a:solidFill>
              </a:rPr>
              <a:t>.</a:t>
            </a:r>
            <a:endParaRPr lang="en-US" altLang="zh-CN" sz="2800" dirty="0"/>
          </a:p>
        </p:txBody>
      </p:sp>
      <p:graphicFrame>
        <p:nvGraphicFramePr>
          <p:cNvPr id="7173" name="Object 6"/>
          <p:cNvGraphicFramePr>
            <a:graphicFrameLocks noChangeAspect="1"/>
          </p:cNvGraphicFramePr>
          <p:nvPr/>
        </p:nvGraphicFramePr>
        <p:xfrm>
          <a:off x="895350" y="1554163"/>
          <a:ext cx="2032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" name="公式" r:id="rId3" imgW="634680" imgH="393480" progId="Equation.3">
                  <p:embed/>
                </p:oleObj>
              </mc:Choice>
              <mc:Fallback>
                <p:oleObj name="公式" r:id="rId3" imgW="63468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1554163"/>
                        <a:ext cx="20320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7"/>
          <p:cNvGraphicFramePr>
            <a:graphicFrameLocks noChangeAspect="1"/>
          </p:cNvGraphicFramePr>
          <p:nvPr/>
        </p:nvGraphicFramePr>
        <p:xfrm>
          <a:off x="5075238" y="1905000"/>
          <a:ext cx="15541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8" r:id="rId5" imgW="494870" imgH="164957" progId="Equation.3">
                  <p:embed/>
                </p:oleObj>
              </mc:Choice>
              <mc:Fallback>
                <p:oleObj r:id="rId5" imgW="494870" imgH="16495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1905000"/>
                        <a:ext cx="155416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8"/>
          <p:cNvSpPr txBox="1">
            <a:spLocks noChangeArrowheads="1"/>
          </p:cNvSpPr>
          <p:nvPr/>
        </p:nvSpPr>
        <p:spPr bwMode="auto">
          <a:xfrm>
            <a:off x="457200" y="5348288"/>
            <a:ext cx="838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单位：</a:t>
            </a:r>
            <a:r>
              <a:rPr kumimoji="1" lang="en-US" altLang="zh-CN" sz="2800">
                <a:latin typeface="Times New Roman" panose="02020603050405020304" pitchFamily="18" charset="0"/>
              </a:rPr>
              <a:t>1</a:t>
            </a:r>
            <a:r>
              <a:rPr kumimoji="1" lang="en-US" altLang="zh-CN" sz="2800">
                <a:solidFill>
                  <a:srgbClr val="E21E48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</a:rPr>
              <a:t>亨利 （ </a:t>
            </a:r>
            <a:r>
              <a:rPr kumimoji="1" lang="en-US" altLang="zh-CN" sz="2800">
                <a:latin typeface="Times New Roman" panose="02020603050405020304" pitchFamily="18" charset="0"/>
              </a:rPr>
              <a:t>H </a:t>
            </a:r>
            <a:r>
              <a:rPr kumimoji="1" lang="zh-CN" altLang="en-US" sz="2800">
                <a:latin typeface="Times New Roman" panose="02020603050405020304" pitchFamily="18" charset="0"/>
              </a:rPr>
              <a:t>）</a:t>
            </a:r>
            <a:r>
              <a:rPr kumimoji="1" lang="en-US" altLang="zh-CN" sz="2800">
                <a:latin typeface="Times New Roman" panose="02020603050405020304" pitchFamily="18" charset="0"/>
              </a:rPr>
              <a:t>=</a:t>
            </a:r>
            <a:r>
              <a:rPr kumimoji="1" lang="en-US" altLang="zh-CN" sz="2800">
                <a:solidFill>
                  <a:srgbClr val="E21E48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</a:rPr>
              <a:t>1 </a:t>
            </a:r>
            <a:r>
              <a:rPr kumimoji="1" lang="zh-CN" altLang="en-US" sz="2800">
                <a:latin typeface="Times New Roman" panose="02020603050405020304" pitchFamily="18" charset="0"/>
              </a:rPr>
              <a:t>韦伯 </a:t>
            </a:r>
            <a:r>
              <a:rPr kumimoji="1" lang="en-US" altLang="zh-CN" sz="2800">
                <a:latin typeface="Times New Roman" panose="02020603050405020304" pitchFamily="18" charset="0"/>
              </a:rPr>
              <a:t>/ </a:t>
            </a:r>
            <a:r>
              <a:rPr kumimoji="1" lang="zh-CN" altLang="en-US" sz="2800">
                <a:latin typeface="Times New Roman" panose="02020603050405020304" pitchFamily="18" charset="0"/>
              </a:rPr>
              <a:t>安培</a:t>
            </a:r>
            <a:r>
              <a:rPr kumimoji="1" lang="zh-CN" altLang="en-US" sz="2800">
                <a:solidFill>
                  <a:srgbClr val="E21E48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800">
                <a:latin typeface="Times New Roman" panose="02020603050405020304" pitchFamily="18" charset="0"/>
              </a:rPr>
              <a:t>1</a:t>
            </a:r>
            <a:r>
              <a:rPr kumimoji="1" lang="en-US" altLang="zh-CN" sz="2800">
                <a:solidFill>
                  <a:srgbClr val="E21E48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</a:rPr>
              <a:t>Wb / A</a:t>
            </a:r>
            <a:r>
              <a:rPr kumimoji="1"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2056" name="Text Box 9"/>
          <p:cNvSpPr txBox="1">
            <a:spLocks noChangeArrowheads="1"/>
          </p:cNvSpPr>
          <p:nvPr/>
        </p:nvSpPr>
        <p:spPr bwMode="auto">
          <a:xfrm>
            <a:off x="6934200" y="1241425"/>
            <a:ext cx="2057400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</a:rPr>
              <a:t>仅适用于横截面积可以忽略的导线绕成的线圈。</a:t>
            </a:r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0" t="64000" r="35001" b="31000"/>
          <a:stretch>
            <a:fillRect/>
          </a:stretch>
        </p:blipFill>
        <p:spPr bwMode="auto">
          <a:xfrm>
            <a:off x="914400" y="19050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2903538" y="1554163"/>
          <a:ext cx="170815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9" name="公式" r:id="rId8" imgW="533160" imgH="393480" progId="Equation.3">
                  <p:embed/>
                </p:oleObj>
              </mc:Choice>
              <mc:Fallback>
                <p:oleObj name="公式" r:id="rId8" imgW="53316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538" y="1554163"/>
                        <a:ext cx="170815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/>
      <p:bldP spid="2055" grpId="0"/>
      <p:bldP spid="205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990600" y="381000"/>
            <a:ext cx="7696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4000">
                <a:solidFill>
                  <a:srgbClr val="792B25"/>
                </a:solidFill>
                <a:latin typeface="Times New Roman" panose="02020603050405020304" pitchFamily="18" charset="0"/>
              </a:rPr>
              <a:t>自感的计算方法</a:t>
            </a:r>
            <a:endParaRPr kumimoji="1" lang="zh-CN" altLang="en-US" sz="4000">
              <a:latin typeface="Times New Roman" panose="02020603050405020304" pitchFamily="18" charset="0"/>
            </a:endParaRPr>
          </a:p>
        </p:txBody>
      </p:sp>
      <p:graphicFrame>
        <p:nvGraphicFramePr>
          <p:cNvPr id="1007619" name="Object 3"/>
          <p:cNvGraphicFramePr>
            <a:graphicFrameLocks noChangeAspect="1"/>
          </p:cNvGraphicFramePr>
          <p:nvPr/>
        </p:nvGraphicFramePr>
        <p:xfrm>
          <a:off x="4800600" y="4038600"/>
          <a:ext cx="22860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5" name="公式" r:id="rId3" imgW="596900" imgH="228600" progId="Equation.3">
                  <p:embed/>
                </p:oleObj>
              </mc:Choice>
              <mc:Fallback>
                <p:oleObj name="公式" r:id="rId3" imgW="5969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038600"/>
                        <a:ext cx="22860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7620" name="Object 4"/>
          <p:cNvGraphicFramePr>
            <a:graphicFrameLocks noChangeAspect="1"/>
          </p:cNvGraphicFramePr>
          <p:nvPr/>
        </p:nvGraphicFramePr>
        <p:xfrm>
          <a:off x="5029200" y="3352800"/>
          <a:ext cx="1541463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6" name="Equation" r:id="rId5" imgW="812447" imgH="317362" progId="Equation.3">
                  <p:embed/>
                </p:oleObj>
              </mc:Choice>
              <mc:Fallback>
                <p:oleObj name="Equation" r:id="rId5" imgW="812447" imgH="31736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352800"/>
                        <a:ext cx="1541463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7621" name="Object 5"/>
          <p:cNvGraphicFramePr>
            <a:graphicFrameLocks noChangeAspect="1"/>
          </p:cNvGraphicFramePr>
          <p:nvPr/>
        </p:nvGraphicFramePr>
        <p:xfrm>
          <a:off x="4849813" y="4876800"/>
          <a:ext cx="324961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7" name="Equation" r:id="rId7" imgW="965200" imgH="203200" progId="Equation.3">
                  <p:embed/>
                </p:oleObj>
              </mc:Choice>
              <mc:Fallback>
                <p:oleObj name="Equation" r:id="rId7" imgW="9652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9813" y="4876800"/>
                        <a:ext cx="3249612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7622" name="Object 6"/>
          <p:cNvGraphicFramePr>
            <a:graphicFrameLocks noChangeAspect="1"/>
          </p:cNvGraphicFramePr>
          <p:nvPr/>
        </p:nvGraphicFramePr>
        <p:xfrm>
          <a:off x="5313363" y="5410200"/>
          <a:ext cx="2611437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8" name="公式" r:id="rId9" imgW="761669" imgH="393529" progId="Equation.3">
                  <p:embed/>
                </p:oleObj>
              </mc:Choice>
              <mc:Fallback>
                <p:oleObj name="公式" r:id="rId9" imgW="761669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363" y="5410200"/>
                        <a:ext cx="2611437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9" name="Group 7"/>
          <p:cNvGrpSpPr>
            <a:grpSpLocks/>
          </p:cNvGrpSpPr>
          <p:nvPr/>
        </p:nvGrpSpPr>
        <p:grpSpPr bwMode="auto">
          <a:xfrm>
            <a:off x="457200" y="1524000"/>
            <a:ext cx="8610600" cy="4724400"/>
            <a:chOff x="288" y="960"/>
            <a:chExt cx="5424" cy="2976"/>
          </a:xfrm>
        </p:grpSpPr>
        <p:graphicFrame>
          <p:nvGraphicFramePr>
            <p:cNvPr id="8210" name="Object 8"/>
            <p:cNvGraphicFramePr>
              <a:graphicFrameLocks noChangeAspect="1"/>
            </p:cNvGraphicFramePr>
            <p:nvPr/>
          </p:nvGraphicFramePr>
          <p:xfrm>
            <a:off x="1518" y="1392"/>
            <a:ext cx="21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79" name="Equation" r:id="rId11" imgW="190500" imgH="228600" progId="Equation.3">
                    <p:embed/>
                  </p:oleObj>
                </mc:Choice>
                <mc:Fallback>
                  <p:oleObj name="Equation" r:id="rId11" imgW="19050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8" y="1392"/>
                          <a:ext cx="21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211" name="Group 9"/>
            <p:cNvGrpSpPr>
              <a:grpSpLocks/>
            </p:cNvGrpSpPr>
            <p:nvPr/>
          </p:nvGrpSpPr>
          <p:grpSpPr bwMode="auto">
            <a:xfrm>
              <a:off x="288" y="960"/>
              <a:ext cx="5424" cy="2976"/>
              <a:chOff x="288" y="960"/>
              <a:chExt cx="5424" cy="2976"/>
            </a:xfrm>
          </p:grpSpPr>
          <p:grpSp>
            <p:nvGrpSpPr>
              <p:cNvPr id="8212" name="Group 10"/>
              <p:cNvGrpSpPr>
                <a:grpSpLocks/>
              </p:cNvGrpSpPr>
              <p:nvPr/>
            </p:nvGrpSpPr>
            <p:grpSpPr bwMode="auto">
              <a:xfrm>
                <a:off x="288" y="960"/>
                <a:ext cx="5424" cy="731"/>
                <a:chOff x="288" y="960"/>
                <a:chExt cx="5424" cy="731"/>
              </a:xfrm>
            </p:grpSpPr>
            <p:sp>
              <p:nvSpPr>
                <p:cNvPr id="824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88" y="960"/>
                  <a:ext cx="5424" cy="7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8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       </a:t>
                  </a:r>
                  <a:r>
                    <a:rPr kumimoji="1" lang="zh-CN" altLang="en-US" sz="28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例</a:t>
                  </a:r>
                  <a:r>
                    <a:rPr kumimoji="1" lang="en-US" altLang="zh-CN" sz="28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1     </a:t>
                  </a:r>
                  <a:r>
                    <a:rPr kumimoji="1" lang="zh-CN" altLang="en-US" sz="2800" dirty="0">
                      <a:latin typeface="Times New Roman" panose="02020603050405020304" pitchFamily="18" charset="0"/>
                    </a:rPr>
                    <a:t>如图的长直密绕螺线管</a:t>
                  </a:r>
                  <a:r>
                    <a:rPr kumimoji="1" lang="en-US" altLang="zh-CN" sz="2800" dirty="0">
                      <a:latin typeface="Times New Roman" panose="02020603050405020304" pitchFamily="18" charset="0"/>
                    </a:rPr>
                    <a:t>,</a:t>
                  </a:r>
                  <a:r>
                    <a:rPr kumimoji="1" lang="zh-CN" altLang="en-US" sz="2800" dirty="0">
                      <a:latin typeface="Times New Roman" panose="02020603050405020304" pitchFamily="18" charset="0"/>
                    </a:rPr>
                    <a:t>已知                            </a:t>
                  </a:r>
                </a:p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zh-CN" altLang="en-US" sz="28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求</a:t>
                  </a:r>
                  <a:r>
                    <a:rPr kumimoji="1" lang="zh-CN" altLang="en-US" sz="2800" dirty="0">
                      <a:latin typeface="Times New Roman" panose="02020603050405020304" pitchFamily="18" charset="0"/>
                    </a:rPr>
                    <a:t>其自感         </a:t>
                  </a:r>
                  <a:r>
                    <a:rPr kumimoji="1" lang="en-US" altLang="zh-CN" sz="2800" dirty="0">
                      <a:latin typeface="Times New Roman" panose="02020603050405020304" pitchFamily="18" charset="0"/>
                    </a:rPr>
                    <a:t>. </a:t>
                  </a:r>
                  <a:r>
                    <a:rPr kumimoji="1" lang="zh-CN" altLang="en-US" sz="2800" dirty="0">
                      <a:latin typeface="Times New Roman" panose="02020603050405020304" pitchFamily="18" charset="0"/>
                    </a:rPr>
                    <a:t>（忽略边缘效应）</a:t>
                  </a:r>
                </a:p>
              </p:txBody>
            </p:sp>
            <p:graphicFrame>
              <p:nvGraphicFramePr>
                <p:cNvPr id="8250" name="Object 12"/>
                <p:cNvGraphicFramePr>
                  <a:graphicFrameLocks noChangeAspect="1"/>
                </p:cNvGraphicFramePr>
                <p:nvPr/>
              </p:nvGraphicFramePr>
              <p:xfrm>
                <a:off x="4280" y="960"/>
                <a:ext cx="1101" cy="4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580" name="公式" r:id="rId13" imgW="457002" imgH="203112" progId="Equation.3">
                        <p:embed/>
                      </p:oleObj>
                    </mc:Choice>
                    <mc:Fallback>
                      <p:oleObj name="公式" r:id="rId13" imgW="457002" imgH="203112" progId="Equation.3">
                        <p:embed/>
                        <p:pic>
                          <p:nvPicPr>
                            <p:cNvPr id="0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80" y="960"/>
                              <a:ext cx="1101" cy="40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8213" name="Group 13"/>
              <p:cNvGrpSpPr>
                <a:grpSpLocks/>
              </p:cNvGrpSpPr>
              <p:nvPr/>
            </p:nvGrpSpPr>
            <p:grpSpPr bwMode="auto">
              <a:xfrm>
                <a:off x="388" y="2592"/>
                <a:ext cx="2460" cy="1344"/>
                <a:chOff x="3408" y="2256"/>
                <a:chExt cx="2352" cy="1344"/>
              </a:xfrm>
            </p:grpSpPr>
            <p:sp>
              <p:nvSpPr>
                <p:cNvPr id="8214" name="Rectangle 14"/>
                <p:cNvSpPr>
                  <a:spLocks noChangeArrowheads="1"/>
                </p:cNvSpPr>
                <p:nvPr/>
              </p:nvSpPr>
              <p:spPr bwMode="auto">
                <a:xfrm>
                  <a:off x="3408" y="2256"/>
                  <a:ext cx="2352" cy="13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grpSp>
              <p:nvGrpSpPr>
                <p:cNvPr id="8215" name="Group 15"/>
                <p:cNvGrpSpPr>
                  <a:grpSpLocks/>
                </p:cNvGrpSpPr>
                <p:nvPr/>
              </p:nvGrpSpPr>
              <p:grpSpPr bwMode="auto">
                <a:xfrm>
                  <a:off x="3510" y="2390"/>
                  <a:ext cx="2162" cy="1165"/>
                  <a:chOff x="3510" y="2390"/>
                  <a:chExt cx="2162" cy="1165"/>
                </a:xfrm>
              </p:grpSpPr>
              <p:sp>
                <p:nvSpPr>
                  <p:cNvPr id="1007632" name="AutoShape 16"/>
                  <p:cNvSpPr>
                    <a:spLocks noChangeArrowheads="1"/>
                  </p:cNvSpPr>
                  <p:nvPr/>
                </p:nvSpPr>
                <p:spPr bwMode="auto">
                  <a:xfrm rot="-5390567">
                    <a:off x="4472" y="1705"/>
                    <a:ext cx="448" cy="1949"/>
                  </a:xfrm>
                  <a:prstGeom prst="can">
                    <a:avLst>
                      <a:gd name="adj" fmla="val 44542"/>
                    </a:avLst>
                  </a:prstGeom>
                  <a:gradFill rotWithShape="0">
                    <a:gsLst>
                      <a:gs pos="0">
                        <a:schemeClr val="folHlink">
                          <a:gamma/>
                          <a:shade val="66275"/>
                          <a:invGamma/>
                        </a:schemeClr>
                      </a:gs>
                      <a:gs pos="50000">
                        <a:schemeClr val="folHlink"/>
                      </a:gs>
                      <a:gs pos="100000">
                        <a:schemeClr val="folHlink">
                          <a:gamma/>
                          <a:shade val="66275"/>
                          <a:invGamma/>
                        </a:schemeClr>
                      </a:gs>
                    </a:gsLst>
                    <a:lin ang="540000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1" hangingPunct="1">
                      <a:defRPr/>
                    </a:pPr>
                    <a:endParaRPr lang="zh-CN" altLang="en-US">
                      <a:latin typeface="Arial" charset="0"/>
                    </a:endParaRPr>
                  </a:p>
                </p:txBody>
              </p:sp>
              <p:sp>
                <p:nvSpPr>
                  <p:cNvPr id="8217" name="Freeform 17"/>
                  <p:cNvSpPr>
                    <a:spLocks/>
                  </p:cNvSpPr>
                  <p:nvPr/>
                </p:nvSpPr>
                <p:spPr bwMode="auto">
                  <a:xfrm>
                    <a:off x="3967" y="2390"/>
                    <a:ext cx="220" cy="536"/>
                  </a:xfrm>
                  <a:custGeom>
                    <a:avLst/>
                    <a:gdLst>
                      <a:gd name="T0" fmla="*/ 0 w 238"/>
                      <a:gd name="T1" fmla="*/ 7 h 574"/>
                      <a:gd name="T2" fmla="*/ 10 w 238"/>
                      <a:gd name="T3" fmla="*/ 5 h 574"/>
                      <a:gd name="T4" fmla="*/ 17 w 238"/>
                      <a:gd name="T5" fmla="*/ 19 h 574"/>
                      <a:gd name="T6" fmla="*/ 25 w 238"/>
                      <a:gd name="T7" fmla="*/ 92 h 574"/>
                      <a:gd name="T8" fmla="*/ 30 w 238"/>
                      <a:gd name="T9" fmla="*/ 110 h 574"/>
                      <a:gd name="T10" fmla="*/ 36 w 238"/>
                      <a:gd name="T11" fmla="*/ 103 h 57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38"/>
                      <a:gd name="T19" fmla="*/ 0 h 574"/>
                      <a:gd name="T20" fmla="*/ 238 w 238"/>
                      <a:gd name="T21" fmla="*/ 574 h 57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38" h="574">
                        <a:moveTo>
                          <a:pt x="0" y="38"/>
                        </a:moveTo>
                        <a:cubicBezTo>
                          <a:pt x="3" y="36"/>
                          <a:pt x="58" y="0"/>
                          <a:pt x="66" y="5"/>
                        </a:cubicBezTo>
                        <a:cubicBezTo>
                          <a:pt x="89" y="21"/>
                          <a:pt x="106" y="70"/>
                          <a:pt x="112" y="98"/>
                        </a:cubicBezTo>
                        <a:cubicBezTo>
                          <a:pt x="138" y="220"/>
                          <a:pt x="128" y="351"/>
                          <a:pt x="159" y="472"/>
                        </a:cubicBezTo>
                        <a:cubicBezTo>
                          <a:pt x="164" y="514"/>
                          <a:pt x="155" y="559"/>
                          <a:pt x="198" y="574"/>
                        </a:cubicBezTo>
                        <a:cubicBezTo>
                          <a:pt x="238" y="560"/>
                          <a:pt x="211" y="558"/>
                          <a:pt x="237" y="535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00FF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18" name="Freeform 18"/>
                  <p:cNvSpPr>
                    <a:spLocks/>
                  </p:cNvSpPr>
                  <p:nvPr/>
                </p:nvSpPr>
                <p:spPr bwMode="auto">
                  <a:xfrm>
                    <a:off x="4074" y="2390"/>
                    <a:ext cx="203" cy="536"/>
                  </a:xfrm>
                  <a:custGeom>
                    <a:avLst/>
                    <a:gdLst>
                      <a:gd name="T0" fmla="*/ 0 w 219"/>
                      <a:gd name="T1" fmla="*/ 7 h 574"/>
                      <a:gd name="T2" fmla="*/ 7 w 219"/>
                      <a:gd name="T3" fmla="*/ 5 h 574"/>
                      <a:gd name="T4" fmla="*/ 16 w 219"/>
                      <a:gd name="T5" fmla="*/ 19 h 574"/>
                      <a:gd name="T6" fmla="*/ 22 w 219"/>
                      <a:gd name="T7" fmla="*/ 92 h 574"/>
                      <a:gd name="T8" fmla="*/ 29 w 219"/>
                      <a:gd name="T9" fmla="*/ 110 h 574"/>
                      <a:gd name="T10" fmla="*/ 35 w 219"/>
                      <a:gd name="T11" fmla="*/ 103 h 57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9"/>
                      <a:gd name="T19" fmla="*/ 0 h 574"/>
                      <a:gd name="T20" fmla="*/ 219 w 219"/>
                      <a:gd name="T21" fmla="*/ 574 h 57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9" h="574">
                        <a:moveTo>
                          <a:pt x="0" y="28"/>
                        </a:moveTo>
                        <a:cubicBezTo>
                          <a:pt x="3" y="26"/>
                          <a:pt x="39" y="0"/>
                          <a:pt x="47" y="5"/>
                        </a:cubicBezTo>
                        <a:cubicBezTo>
                          <a:pt x="70" y="21"/>
                          <a:pt x="87" y="70"/>
                          <a:pt x="93" y="98"/>
                        </a:cubicBezTo>
                        <a:cubicBezTo>
                          <a:pt x="119" y="220"/>
                          <a:pt x="109" y="351"/>
                          <a:pt x="140" y="472"/>
                        </a:cubicBezTo>
                        <a:cubicBezTo>
                          <a:pt x="145" y="514"/>
                          <a:pt x="136" y="559"/>
                          <a:pt x="179" y="574"/>
                        </a:cubicBezTo>
                        <a:cubicBezTo>
                          <a:pt x="219" y="560"/>
                          <a:pt x="192" y="558"/>
                          <a:pt x="218" y="535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00FF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19" name="Freeform 19"/>
                  <p:cNvSpPr>
                    <a:spLocks/>
                  </p:cNvSpPr>
                  <p:nvPr/>
                </p:nvSpPr>
                <p:spPr bwMode="auto">
                  <a:xfrm>
                    <a:off x="4162" y="2390"/>
                    <a:ext cx="203" cy="536"/>
                  </a:xfrm>
                  <a:custGeom>
                    <a:avLst/>
                    <a:gdLst>
                      <a:gd name="T0" fmla="*/ 0 w 219"/>
                      <a:gd name="T1" fmla="*/ 7 h 574"/>
                      <a:gd name="T2" fmla="*/ 7 w 219"/>
                      <a:gd name="T3" fmla="*/ 5 h 574"/>
                      <a:gd name="T4" fmla="*/ 16 w 219"/>
                      <a:gd name="T5" fmla="*/ 19 h 574"/>
                      <a:gd name="T6" fmla="*/ 22 w 219"/>
                      <a:gd name="T7" fmla="*/ 92 h 574"/>
                      <a:gd name="T8" fmla="*/ 29 w 219"/>
                      <a:gd name="T9" fmla="*/ 110 h 574"/>
                      <a:gd name="T10" fmla="*/ 35 w 219"/>
                      <a:gd name="T11" fmla="*/ 103 h 57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9"/>
                      <a:gd name="T19" fmla="*/ 0 h 574"/>
                      <a:gd name="T20" fmla="*/ 219 w 219"/>
                      <a:gd name="T21" fmla="*/ 574 h 57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9" h="574">
                        <a:moveTo>
                          <a:pt x="0" y="28"/>
                        </a:moveTo>
                        <a:cubicBezTo>
                          <a:pt x="3" y="26"/>
                          <a:pt x="39" y="0"/>
                          <a:pt x="47" y="5"/>
                        </a:cubicBezTo>
                        <a:cubicBezTo>
                          <a:pt x="70" y="21"/>
                          <a:pt x="87" y="70"/>
                          <a:pt x="93" y="98"/>
                        </a:cubicBezTo>
                        <a:cubicBezTo>
                          <a:pt x="119" y="220"/>
                          <a:pt x="109" y="351"/>
                          <a:pt x="140" y="472"/>
                        </a:cubicBezTo>
                        <a:cubicBezTo>
                          <a:pt x="145" y="514"/>
                          <a:pt x="136" y="559"/>
                          <a:pt x="179" y="574"/>
                        </a:cubicBezTo>
                        <a:cubicBezTo>
                          <a:pt x="219" y="560"/>
                          <a:pt x="192" y="558"/>
                          <a:pt x="218" y="535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00FF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20" name="Freeform 20"/>
                  <p:cNvSpPr>
                    <a:spLocks/>
                  </p:cNvSpPr>
                  <p:nvPr/>
                </p:nvSpPr>
                <p:spPr bwMode="auto">
                  <a:xfrm>
                    <a:off x="4252" y="2390"/>
                    <a:ext cx="202" cy="536"/>
                  </a:xfrm>
                  <a:custGeom>
                    <a:avLst/>
                    <a:gdLst>
                      <a:gd name="T0" fmla="*/ 0 w 219"/>
                      <a:gd name="T1" fmla="*/ 7 h 574"/>
                      <a:gd name="T2" fmla="*/ 6 w 219"/>
                      <a:gd name="T3" fmla="*/ 5 h 574"/>
                      <a:gd name="T4" fmla="*/ 14 w 219"/>
                      <a:gd name="T5" fmla="*/ 19 h 574"/>
                      <a:gd name="T6" fmla="*/ 20 w 219"/>
                      <a:gd name="T7" fmla="*/ 92 h 574"/>
                      <a:gd name="T8" fmla="*/ 26 w 219"/>
                      <a:gd name="T9" fmla="*/ 110 h 574"/>
                      <a:gd name="T10" fmla="*/ 31 w 219"/>
                      <a:gd name="T11" fmla="*/ 103 h 57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9"/>
                      <a:gd name="T19" fmla="*/ 0 h 574"/>
                      <a:gd name="T20" fmla="*/ 219 w 219"/>
                      <a:gd name="T21" fmla="*/ 574 h 57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9" h="574">
                        <a:moveTo>
                          <a:pt x="0" y="28"/>
                        </a:moveTo>
                        <a:cubicBezTo>
                          <a:pt x="3" y="26"/>
                          <a:pt x="39" y="0"/>
                          <a:pt x="47" y="5"/>
                        </a:cubicBezTo>
                        <a:cubicBezTo>
                          <a:pt x="70" y="21"/>
                          <a:pt x="87" y="70"/>
                          <a:pt x="93" y="98"/>
                        </a:cubicBezTo>
                        <a:cubicBezTo>
                          <a:pt x="119" y="220"/>
                          <a:pt x="109" y="351"/>
                          <a:pt x="140" y="472"/>
                        </a:cubicBezTo>
                        <a:cubicBezTo>
                          <a:pt x="145" y="514"/>
                          <a:pt x="136" y="559"/>
                          <a:pt x="179" y="574"/>
                        </a:cubicBezTo>
                        <a:cubicBezTo>
                          <a:pt x="219" y="560"/>
                          <a:pt x="192" y="558"/>
                          <a:pt x="218" y="535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00FF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21" name="Freeform 21"/>
                  <p:cNvSpPr>
                    <a:spLocks/>
                  </p:cNvSpPr>
                  <p:nvPr/>
                </p:nvSpPr>
                <p:spPr bwMode="auto">
                  <a:xfrm>
                    <a:off x="4340" y="2390"/>
                    <a:ext cx="203" cy="536"/>
                  </a:xfrm>
                  <a:custGeom>
                    <a:avLst/>
                    <a:gdLst>
                      <a:gd name="T0" fmla="*/ 0 w 219"/>
                      <a:gd name="T1" fmla="*/ 7 h 574"/>
                      <a:gd name="T2" fmla="*/ 7 w 219"/>
                      <a:gd name="T3" fmla="*/ 5 h 574"/>
                      <a:gd name="T4" fmla="*/ 16 w 219"/>
                      <a:gd name="T5" fmla="*/ 19 h 574"/>
                      <a:gd name="T6" fmla="*/ 22 w 219"/>
                      <a:gd name="T7" fmla="*/ 92 h 574"/>
                      <a:gd name="T8" fmla="*/ 29 w 219"/>
                      <a:gd name="T9" fmla="*/ 110 h 574"/>
                      <a:gd name="T10" fmla="*/ 35 w 219"/>
                      <a:gd name="T11" fmla="*/ 103 h 57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9"/>
                      <a:gd name="T19" fmla="*/ 0 h 574"/>
                      <a:gd name="T20" fmla="*/ 219 w 219"/>
                      <a:gd name="T21" fmla="*/ 574 h 57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9" h="574">
                        <a:moveTo>
                          <a:pt x="0" y="28"/>
                        </a:moveTo>
                        <a:cubicBezTo>
                          <a:pt x="3" y="26"/>
                          <a:pt x="39" y="0"/>
                          <a:pt x="47" y="5"/>
                        </a:cubicBezTo>
                        <a:cubicBezTo>
                          <a:pt x="70" y="21"/>
                          <a:pt x="87" y="70"/>
                          <a:pt x="93" y="98"/>
                        </a:cubicBezTo>
                        <a:cubicBezTo>
                          <a:pt x="119" y="220"/>
                          <a:pt x="109" y="351"/>
                          <a:pt x="140" y="472"/>
                        </a:cubicBezTo>
                        <a:cubicBezTo>
                          <a:pt x="145" y="514"/>
                          <a:pt x="136" y="559"/>
                          <a:pt x="179" y="574"/>
                        </a:cubicBezTo>
                        <a:cubicBezTo>
                          <a:pt x="219" y="560"/>
                          <a:pt x="192" y="558"/>
                          <a:pt x="218" y="535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00FF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22" name="Freeform 22"/>
                  <p:cNvSpPr>
                    <a:spLocks/>
                  </p:cNvSpPr>
                  <p:nvPr/>
                </p:nvSpPr>
                <p:spPr bwMode="auto">
                  <a:xfrm>
                    <a:off x="4429" y="2390"/>
                    <a:ext cx="202" cy="536"/>
                  </a:xfrm>
                  <a:custGeom>
                    <a:avLst/>
                    <a:gdLst>
                      <a:gd name="T0" fmla="*/ 0 w 219"/>
                      <a:gd name="T1" fmla="*/ 7 h 574"/>
                      <a:gd name="T2" fmla="*/ 6 w 219"/>
                      <a:gd name="T3" fmla="*/ 5 h 574"/>
                      <a:gd name="T4" fmla="*/ 14 w 219"/>
                      <a:gd name="T5" fmla="*/ 19 h 574"/>
                      <a:gd name="T6" fmla="*/ 20 w 219"/>
                      <a:gd name="T7" fmla="*/ 92 h 574"/>
                      <a:gd name="T8" fmla="*/ 26 w 219"/>
                      <a:gd name="T9" fmla="*/ 110 h 574"/>
                      <a:gd name="T10" fmla="*/ 31 w 219"/>
                      <a:gd name="T11" fmla="*/ 103 h 57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9"/>
                      <a:gd name="T19" fmla="*/ 0 h 574"/>
                      <a:gd name="T20" fmla="*/ 219 w 219"/>
                      <a:gd name="T21" fmla="*/ 574 h 57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9" h="574">
                        <a:moveTo>
                          <a:pt x="0" y="28"/>
                        </a:moveTo>
                        <a:cubicBezTo>
                          <a:pt x="3" y="26"/>
                          <a:pt x="39" y="0"/>
                          <a:pt x="47" y="5"/>
                        </a:cubicBezTo>
                        <a:cubicBezTo>
                          <a:pt x="70" y="21"/>
                          <a:pt x="87" y="70"/>
                          <a:pt x="93" y="98"/>
                        </a:cubicBezTo>
                        <a:cubicBezTo>
                          <a:pt x="119" y="220"/>
                          <a:pt x="109" y="351"/>
                          <a:pt x="140" y="472"/>
                        </a:cubicBezTo>
                        <a:cubicBezTo>
                          <a:pt x="145" y="514"/>
                          <a:pt x="136" y="559"/>
                          <a:pt x="179" y="574"/>
                        </a:cubicBezTo>
                        <a:cubicBezTo>
                          <a:pt x="219" y="560"/>
                          <a:pt x="192" y="558"/>
                          <a:pt x="218" y="535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00FF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23" name="Freeform 23"/>
                  <p:cNvSpPr>
                    <a:spLocks/>
                  </p:cNvSpPr>
                  <p:nvPr/>
                </p:nvSpPr>
                <p:spPr bwMode="auto">
                  <a:xfrm>
                    <a:off x="4518" y="2390"/>
                    <a:ext cx="203" cy="536"/>
                  </a:xfrm>
                  <a:custGeom>
                    <a:avLst/>
                    <a:gdLst>
                      <a:gd name="T0" fmla="*/ 0 w 219"/>
                      <a:gd name="T1" fmla="*/ 7 h 574"/>
                      <a:gd name="T2" fmla="*/ 7 w 219"/>
                      <a:gd name="T3" fmla="*/ 5 h 574"/>
                      <a:gd name="T4" fmla="*/ 16 w 219"/>
                      <a:gd name="T5" fmla="*/ 19 h 574"/>
                      <a:gd name="T6" fmla="*/ 22 w 219"/>
                      <a:gd name="T7" fmla="*/ 92 h 574"/>
                      <a:gd name="T8" fmla="*/ 29 w 219"/>
                      <a:gd name="T9" fmla="*/ 110 h 574"/>
                      <a:gd name="T10" fmla="*/ 35 w 219"/>
                      <a:gd name="T11" fmla="*/ 103 h 57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9"/>
                      <a:gd name="T19" fmla="*/ 0 h 574"/>
                      <a:gd name="T20" fmla="*/ 219 w 219"/>
                      <a:gd name="T21" fmla="*/ 574 h 57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9" h="574">
                        <a:moveTo>
                          <a:pt x="0" y="28"/>
                        </a:moveTo>
                        <a:cubicBezTo>
                          <a:pt x="3" y="26"/>
                          <a:pt x="39" y="0"/>
                          <a:pt x="47" y="5"/>
                        </a:cubicBezTo>
                        <a:cubicBezTo>
                          <a:pt x="70" y="21"/>
                          <a:pt x="87" y="70"/>
                          <a:pt x="93" y="98"/>
                        </a:cubicBezTo>
                        <a:cubicBezTo>
                          <a:pt x="119" y="220"/>
                          <a:pt x="109" y="351"/>
                          <a:pt x="140" y="472"/>
                        </a:cubicBezTo>
                        <a:cubicBezTo>
                          <a:pt x="145" y="514"/>
                          <a:pt x="136" y="559"/>
                          <a:pt x="179" y="574"/>
                        </a:cubicBezTo>
                        <a:cubicBezTo>
                          <a:pt x="219" y="560"/>
                          <a:pt x="192" y="558"/>
                          <a:pt x="218" y="535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00FF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24" name="Freeform 24"/>
                  <p:cNvSpPr>
                    <a:spLocks/>
                  </p:cNvSpPr>
                  <p:nvPr/>
                </p:nvSpPr>
                <p:spPr bwMode="auto">
                  <a:xfrm>
                    <a:off x="4606" y="2390"/>
                    <a:ext cx="203" cy="536"/>
                  </a:xfrm>
                  <a:custGeom>
                    <a:avLst/>
                    <a:gdLst>
                      <a:gd name="T0" fmla="*/ 0 w 219"/>
                      <a:gd name="T1" fmla="*/ 7 h 574"/>
                      <a:gd name="T2" fmla="*/ 7 w 219"/>
                      <a:gd name="T3" fmla="*/ 5 h 574"/>
                      <a:gd name="T4" fmla="*/ 16 w 219"/>
                      <a:gd name="T5" fmla="*/ 19 h 574"/>
                      <a:gd name="T6" fmla="*/ 22 w 219"/>
                      <a:gd name="T7" fmla="*/ 92 h 574"/>
                      <a:gd name="T8" fmla="*/ 29 w 219"/>
                      <a:gd name="T9" fmla="*/ 110 h 574"/>
                      <a:gd name="T10" fmla="*/ 35 w 219"/>
                      <a:gd name="T11" fmla="*/ 103 h 57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9"/>
                      <a:gd name="T19" fmla="*/ 0 h 574"/>
                      <a:gd name="T20" fmla="*/ 219 w 219"/>
                      <a:gd name="T21" fmla="*/ 574 h 57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9" h="574">
                        <a:moveTo>
                          <a:pt x="0" y="28"/>
                        </a:moveTo>
                        <a:cubicBezTo>
                          <a:pt x="3" y="26"/>
                          <a:pt x="39" y="0"/>
                          <a:pt x="47" y="5"/>
                        </a:cubicBezTo>
                        <a:cubicBezTo>
                          <a:pt x="70" y="21"/>
                          <a:pt x="87" y="70"/>
                          <a:pt x="93" y="98"/>
                        </a:cubicBezTo>
                        <a:cubicBezTo>
                          <a:pt x="119" y="220"/>
                          <a:pt x="109" y="351"/>
                          <a:pt x="140" y="472"/>
                        </a:cubicBezTo>
                        <a:cubicBezTo>
                          <a:pt x="145" y="514"/>
                          <a:pt x="136" y="559"/>
                          <a:pt x="179" y="574"/>
                        </a:cubicBezTo>
                        <a:cubicBezTo>
                          <a:pt x="219" y="560"/>
                          <a:pt x="192" y="558"/>
                          <a:pt x="218" y="535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00FF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25" name="Freeform 25"/>
                  <p:cNvSpPr>
                    <a:spLocks/>
                  </p:cNvSpPr>
                  <p:nvPr/>
                </p:nvSpPr>
                <p:spPr bwMode="auto">
                  <a:xfrm>
                    <a:off x="4696" y="2390"/>
                    <a:ext cx="202" cy="536"/>
                  </a:xfrm>
                  <a:custGeom>
                    <a:avLst/>
                    <a:gdLst>
                      <a:gd name="T0" fmla="*/ 0 w 219"/>
                      <a:gd name="T1" fmla="*/ 7 h 574"/>
                      <a:gd name="T2" fmla="*/ 6 w 219"/>
                      <a:gd name="T3" fmla="*/ 5 h 574"/>
                      <a:gd name="T4" fmla="*/ 14 w 219"/>
                      <a:gd name="T5" fmla="*/ 19 h 574"/>
                      <a:gd name="T6" fmla="*/ 20 w 219"/>
                      <a:gd name="T7" fmla="*/ 92 h 574"/>
                      <a:gd name="T8" fmla="*/ 26 w 219"/>
                      <a:gd name="T9" fmla="*/ 110 h 574"/>
                      <a:gd name="T10" fmla="*/ 31 w 219"/>
                      <a:gd name="T11" fmla="*/ 103 h 57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9"/>
                      <a:gd name="T19" fmla="*/ 0 h 574"/>
                      <a:gd name="T20" fmla="*/ 219 w 219"/>
                      <a:gd name="T21" fmla="*/ 574 h 57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9" h="574">
                        <a:moveTo>
                          <a:pt x="0" y="28"/>
                        </a:moveTo>
                        <a:cubicBezTo>
                          <a:pt x="3" y="26"/>
                          <a:pt x="39" y="0"/>
                          <a:pt x="47" y="5"/>
                        </a:cubicBezTo>
                        <a:cubicBezTo>
                          <a:pt x="70" y="21"/>
                          <a:pt x="87" y="70"/>
                          <a:pt x="93" y="98"/>
                        </a:cubicBezTo>
                        <a:cubicBezTo>
                          <a:pt x="119" y="220"/>
                          <a:pt x="109" y="351"/>
                          <a:pt x="140" y="472"/>
                        </a:cubicBezTo>
                        <a:cubicBezTo>
                          <a:pt x="145" y="514"/>
                          <a:pt x="136" y="559"/>
                          <a:pt x="179" y="574"/>
                        </a:cubicBezTo>
                        <a:cubicBezTo>
                          <a:pt x="219" y="560"/>
                          <a:pt x="192" y="558"/>
                          <a:pt x="218" y="535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00FF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26" name="Freeform 26"/>
                  <p:cNvSpPr>
                    <a:spLocks/>
                  </p:cNvSpPr>
                  <p:nvPr/>
                </p:nvSpPr>
                <p:spPr bwMode="auto">
                  <a:xfrm>
                    <a:off x="4784" y="2390"/>
                    <a:ext cx="178" cy="538"/>
                  </a:xfrm>
                  <a:custGeom>
                    <a:avLst/>
                    <a:gdLst>
                      <a:gd name="T0" fmla="*/ 0 w 219"/>
                      <a:gd name="T1" fmla="*/ 7 h 574"/>
                      <a:gd name="T2" fmla="*/ 2 w 219"/>
                      <a:gd name="T3" fmla="*/ 5 h 574"/>
                      <a:gd name="T4" fmla="*/ 2 w 219"/>
                      <a:gd name="T5" fmla="*/ 21 h 574"/>
                      <a:gd name="T6" fmla="*/ 2 w 219"/>
                      <a:gd name="T7" fmla="*/ 99 h 574"/>
                      <a:gd name="T8" fmla="*/ 2 w 219"/>
                      <a:gd name="T9" fmla="*/ 121 h 574"/>
                      <a:gd name="T10" fmla="*/ 2 w 219"/>
                      <a:gd name="T11" fmla="*/ 113 h 57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9"/>
                      <a:gd name="T19" fmla="*/ 0 h 574"/>
                      <a:gd name="T20" fmla="*/ 219 w 219"/>
                      <a:gd name="T21" fmla="*/ 574 h 57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9" h="574">
                        <a:moveTo>
                          <a:pt x="0" y="28"/>
                        </a:moveTo>
                        <a:cubicBezTo>
                          <a:pt x="3" y="26"/>
                          <a:pt x="39" y="0"/>
                          <a:pt x="47" y="5"/>
                        </a:cubicBezTo>
                        <a:cubicBezTo>
                          <a:pt x="70" y="21"/>
                          <a:pt x="87" y="70"/>
                          <a:pt x="93" y="98"/>
                        </a:cubicBezTo>
                        <a:cubicBezTo>
                          <a:pt x="119" y="220"/>
                          <a:pt x="109" y="351"/>
                          <a:pt x="140" y="472"/>
                        </a:cubicBezTo>
                        <a:cubicBezTo>
                          <a:pt x="145" y="514"/>
                          <a:pt x="136" y="559"/>
                          <a:pt x="179" y="574"/>
                        </a:cubicBezTo>
                        <a:cubicBezTo>
                          <a:pt x="219" y="560"/>
                          <a:pt x="192" y="558"/>
                          <a:pt x="218" y="535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00FF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27" name="Freeform 27"/>
                  <p:cNvSpPr>
                    <a:spLocks/>
                  </p:cNvSpPr>
                  <p:nvPr/>
                </p:nvSpPr>
                <p:spPr bwMode="auto">
                  <a:xfrm>
                    <a:off x="4873" y="2390"/>
                    <a:ext cx="202" cy="536"/>
                  </a:xfrm>
                  <a:custGeom>
                    <a:avLst/>
                    <a:gdLst>
                      <a:gd name="T0" fmla="*/ 0 w 219"/>
                      <a:gd name="T1" fmla="*/ 7 h 574"/>
                      <a:gd name="T2" fmla="*/ 6 w 219"/>
                      <a:gd name="T3" fmla="*/ 5 h 574"/>
                      <a:gd name="T4" fmla="*/ 14 w 219"/>
                      <a:gd name="T5" fmla="*/ 19 h 574"/>
                      <a:gd name="T6" fmla="*/ 20 w 219"/>
                      <a:gd name="T7" fmla="*/ 92 h 574"/>
                      <a:gd name="T8" fmla="*/ 26 w 219"/>
                      <a:gd name="T9" fmla="*/ 110 h 574"/>
                      <a:gd name="T10" fmla="*/ 31 w 219"/>
                      <a:gd name="T11" fmla="*/ 103 h 57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9"/>
                      <a:gd name="T19" fmla="*/ 0 h 574"/>
                      <a:gd name="T20" fmla="*/ 219 w 219"/>
                      <a:gd name="T21" fmla="*/ 574 h 57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9" h="574">
                        <a:moveTo>
                          <a:pt x="0" y="28"/>
                        </a:moveTo>
                        <a:cubicBezTo>
                          <a:pt x="3" y="26"/>
                          <a:pt x="39" y="0"/>
                          <a:pt x="47" y="5"/>
                        </a:cubicBezTo>
                        <a:cubicBezTo>
                          <a:pt x="70" y="21"/>
                          <a:pt x="87" y="70"/>
                          <a:pt x="93" y="98"/>
                        </a:cubicBezTo>
                        <a:cubicBezTo>
                          <a:pt x="119" y="220"/>
                          <a:pt x="109" y="351"/>
                          <a:pt x="140" y="472"/>
                        </a:cubicBezTo>
                        <a:cubicBezTo>
                          <a:pt x="145" y="514"/>
                          <a:pt x="136" y="559"/>
                          <a:pt x="179" y="574"/>
                        </a:cubicBezTo>
                        <a:cubicBezTo>
                          <a:pt x="219" y="560"/>
                          <a:pt x="192" y="558"/>
                          <a:pt x="218" y="535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00FF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28" name="Freeform 28"/>
                  <p:cNvSpPr>
                    <a:spLocks/>
                  </p:cNvSpPr>
                  <p:nvPr/>
                </p:nvSpPr>
                <p:spPr bwMode="auto">
                  <a:xfrm>
                    <a:off x="4962" y="2390"/>
                    <a:ext cx="203" cy="536"/>
                  </a:xfrm>
                  <a:custGeom>
                    <a:avLst/>
                    <a:gdLst>
                      <a:gd name="T0" fmla="*/ 0 w 219"/>
                      <a:gd name="T1" fmla="*/ 7 h 574"/>
                      <a:gd name="T2" fmla="*/ 7 w 219"/>
                      <a:gd name="T3" fmla="*/ 5 h 574"/>
                      <a:gd name="T4" fmla="*/ 16 w 219"/>
                      <a:gd name="T5" fmla="*/ 19 h 574"/>
                      <a:gd name="T6" fmla="*/ 22 w 219"/>
                      <a:gd name="T7" fmla="*/ 92 h 574"/>
                      <a:gd name="T8" fmla="*/ 29 w 219"/>
                      <a:gd name="T9" fmla="*/ 110 h 574"/>
                      <a:gd name="T10" fmla="*/ 35 w 219"/>
                      <a:gd name="T11" fmla="*/ 103 h 57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9"/>
                      <a:gd name="T19" fmla="*/ 0 h 574"/>
                      <a:gd name="T20" fmla="*/ 219 w 219"/>
                      <a:gd name="T21" fmla="*/ 574 h 57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9" h="574">
                        <a:moveTo>
                          <a:pt x="0" y="28"/>
                        </a:moveTo>
                        <a:cubicBezTo>
                          <a:pt x="3" y="26"/>
                          <a:pt x="39" y="0"/>
                          <a:pt x="47" y="5"/>
                        </a:cubicBezTo>
                        <a:cubicBezTo>
                          <a:pt x="70" y="21"/>
                          <a:pt x="87" y="70"/>
                          <a:pt x="93" y="98"/>
                        </a:cubicBezTo>
                        <a:cubicBezTo>
                          <a:pt x="119" y="220"/>
                          <a:pt x="109" y="351"/>
                          <a:pt x="140" y="472"/>
                        </a:cubicBezTo>
                        <a:cubicBezTo>
                          <a:pt x="145" y="514"/>
                          <a:pt x="136" y="559"/>
                          <a:pt x="179" y="574"/>
                        </a:cubicBezTo>
                        <a:cubicBezTo>
                          <a:pt x="219" y="560"/>
                          <a:pt x="192" y="558"/>
                          <a:pt x="218" y="535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00FF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29" name="Freeform 29"/>
                  <p:cNvSpPr>
                    <a:spLocks/>
                  </p:cNvSpPr>
                  <p:nvPr/>
                </p:nvSpPr>
                <p:spPr bwMode="auto">
                  <a:xfrm>
                    <a:off x="5050" y="2390"/>
                    <a:ext cx="203" cy="536"/>
                  </a:xfrm>
                  <a:custGeom>
                    <a:avLst/>
                    <a:gdLst>
                      <a:gd name="T0" fmla="*/ 0 w 219"/>
                      <a:gd name="T1" fmla="*/ 7 h 574"/>
                      <a:gd name="T2" fmla="*/ 7 w 219"/>
                      <a:gd name="T3" fmla="*/ 5 h 574"/>
                      <a:gd name="T4" fmla="*/ 16 w 219"/>
                      <a:gd name="T5" fmla="*/ 19 h 574"/>
                      <a:gd name="T6" fmla="*/ 22 w 219"/>
                      <a:gd name="T7" fmla="*/ 92 h 574"/>
                      <a:gd name="T8" fmla="*/ 29 w 219"/>
                      <a:gd name="T9" fmla="*/ 110 h 574"/>
                      <a:gd name="T10" fmla="*/ 35 w 219"/>
                      <a:gd name="T11" fmla="*/ 103 h 57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9"/>
                      <a:gd name="T19" fmla="*/ 0 h 574"/>
                      <a:gd name="T20" fmla="*/ 219 w 219"/>
                      <a:gd name="T21" fmla="*/ 574 h 57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9" h="574">
                        <a:moveTo>
                          <a:pt x="0" y="28"/>
                        </a:moveTo>
                        <a:cubicBezTo>
                          <a:pt x="3" y="26"/>
                          <a:pt x="39" y="0"/>
                          <a:pt x="47" y="5"/>
                        </a:cubicBezTo>
                        <a:cubicBezTo>
                          <a:pt x="70" y="21"/>
                          <a:pt x="87" y="70"/>
                          <a:pt x="93" y="98"/>
                        </a:cubicBezTo>
                        <a:cubicBezTo>
                          <a:pt x="119" y="220"/>
                          <a:pt x="109" y="351"/>
                          <a:pt x="140" y="472"/>
                        </a:cubicBezTo>
                        <a:cubicBezTo>
                          <a:pt x="145" y="514"/>
                          <a:pt x="136" y="559"/>
                          <a:pt x="179" y="574"/>
                        </a:cubicBezTo>
                        <a:cubicBezTo>
                          <a:pt x="219" y="560"/>
                          <a:pt x="192" y="558"/>
                          <a:pt x="218" y="535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00FF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30" name="Freeform 30"/>
                  <p:cNvSpPr>
                    <a:spLocks/>
                  </p:cNvSpPr>
                  <p:nvPr/>
                </p:nvSpPr>
                <p:spPr bwMode="auto">
                  <a:xfrm>
                    <a:off x="5140" y="2390"/>
                    <a:ext cx="201" cy="536"/>
                  </a:xfrm>
                  <a:custGeom>
                    <a:avLst/>
                    <a:gdLst>
                      <a:gd name="T0" fmla="*/ 0 w 219"/>
                      <a:gd name="T1" fmla="*/ 7 h 574"/>
                      <a:gd name="T2" fmla="*/ 6 w 219"/>
                      <a:gd name="T3" fmla="*/ 5 h 574"/>
                      <a:gd name="T4" fmla="*/ 13 w 219"/>
                      <a:gd name="T5" fmla="*/ 19 h 574"/>
                      <a:gd name="T6" fmla="*/ 18 w 219"/>
                      <a:gd name="T7" fmla="*/ 92 h 574"/>
                      <a:gd name="T8" fmla="*/ 24 w 219"/>
                      <a:gd name="T9" fmla="*/ 110 h 574"/>
                      <a:gd name="T10" fmla="*/ 28 w 219"/>
                      <a:gd name="T11" fmla="*/ 103 h 57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9"/>
                      <a:gd name="T19" fmla="*/ 0 h 574"/>
                      <a:gd name="T20" fmla="*/ 219 w 219"/>
                      <a:gd name="T21" fmla="*/ 574 h 57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9" h="574">
                        <a:moveTo>
                          <a:pt x="0" y="28"/>
                        </a:moveTo>
                        <a:cubicBezTo>
                          <a:pt x="3" y="26"/>
                          <a:pt x="39" y="0"/>
                          <a:pt x="47" y="5"/>
                        </a:cubicBezTo>
                        <a:cubicBezTo>
                          <a:pt x="70" y="21"/>
                          <a:pt x="87" y="70"/>
                          <a:pt x="93" y="98"/>
                        </a:cubicBezTo>
                        <a:cubicBezTo>
                          <a:pt x="119" y="220"/>
                          <a:pt x="109" y="351"/>
                          <a:pt x="140" y="472"/>
                        </a:cubicBezTo>
                        <a:cubicBezTo>
                          <a:pt x="145" y="514"/>
                          <a:pt x="136" y="559"/>
                          <a:pt x="179" y="574"/>
                        </a:cubicBezTo>
                        <a:cubicBezTo>
                          <a:pt x="219" y="560"/>
                          <a:pt x="192" y="558"/>
                          <a:pt x="218" y="535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00FF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31" name="Freeform 31"/>
                  <p:cNvSpPr>
                    <a:spLocks/>
                  </p:cNvSpPr>
                  <p:nvPr/>
                </p:nvSpPr>
                <p:spPr bwMode="auto">
                  <a:xfrm>
                    <a:off x="5228" y="2390"/>
                    <a:ext cx="203" cy="536"/>
                  </a:xfrm>
                  <a:custGeom>
                    <a:avLst/>
                    <a:gdLst>
                      <a:gd name="T0" fmla="*/ 0 w 219"/>
                      <a:gd name="T1" fmla="*/ 7 h 574"/>
                      <a:gd name="T2" fmla="*/ 7 w 219"/>
                      <a:gd name="T3" fmla="*/ 5 h 574"/>
                      <a:gd name="T4" fmla="*/ 16 w 219"/>
                      <a:gd name="T5" fmla="*/ 19 h 574"/>
                      <a:gd name="T6" fmla="*/ 22 w 219"/>
                      <a:gd name="T7" fmla="*/ 92 h 574"/>
                      <a:gd name="T8" fmla="*/ 29 w 219"/>
                      <a:gd name="T9" fmla="*/ 110 h 574"/>
                      <a:gd name="T10" fmla="*/ 35 w 219"/>
                      <a:gd name="T11" fmla="*/ 103 h 57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9"/>
                      <a:gd name="T19" fmla="*/ 0 h 574"/>
                      <a:gd name="T20" fmla="*/ 219 w 219"/>
                      <a:gd name="T21" fmla="*/ 574 h 57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9" h="574">
                        <a:moveTo>
                          <a:pt x="0" y="28"/>
                        </a:moveTo>
                        <a:cubicBezTo>
                          <a:pt x="3" y="26"/>
                          <a:pt x="39" y="0"/>
                          <a:pt x="47" y="5"/>
                        </a:cubicBezTo>
                        <a:cubicBezTo>
                          <a:pt x="70" y="21"/>
                          <a:pt x="87" y="70"/>
                          <a:pt x="93" y="98"/>
                        </a:cubicBezTo>
                        <a:cubicBezTo>
                          <a:pt x="119" y="220"/>
                          <a:pt x="109" y="351"/>
                          <a:pt x="140" y="472"/>
                        </a:cubicBezTo>
                        <a:cubicBezTo>
                          <a:pt x="145" y="514"/>
                          <a:pt x="136" y="559"/>
                          <a:pt x="179" y="574"/>
                        </a:cubicBezTo>
                        <a:cubicBezTo>
                          <a:pt x="219" y="560"/>
                          <a:pt x="192" y="558"/>
                          <a:pt x="218" y="535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00FF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32" name="Freeform 32"/>
                  <p:cNvSpPr>
                    <a:spLocks/>
                  </p:cNvSpPr>
                  <p:nvPr/>
                </p:nvSpPr>
                <p:spPr bwMode="auto">
                  <a:xfrm>
                    <a:off x="5316" y="2390"/>
                    <a:ext cx="203" cy="536"/>
                  </a:xfrm>
                  <a:custGeom>
                    <a:avLst/>
                    <a:gdLst>
                      <a:gd name="T0" fmla="*/ 0 w 219"/>
                      <a:gd name="T1" fmla="*/ 7 h 574"/>
                      <a:gd name="T2" fmla="*/ 7 w 219"/>
                      <a:gd name="T3" fmla="*/ 5 h 574"/>
                      <a:gd name="T4" fmla="*/ 16 w 219"/>
                      <a:gd name="T5" fmla="*/ 19 h 574"/>
                      <a:gd name="T6" fmla="*/ 22 w 219"/>
                      <a:gd name="T7" fmla="*/ 92 h 574"/>
                      <a:gd name="T8" fmla="*/ 29 w 219"/>
                      <a:gd name="T9" fmla="*/ 110 h 574"/>
                      <a:gd name="T10" fmla="*/ 35 w 219"/>
                      <a:gd name="T11" fmla="*/ 103 h 57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9"/>
                      <a:gd name="T19" fmla="*/ 0 h 574"/>
                      <a:gd name="T20" fmla="*/ 219 w 219"/>
                      <a:gd name="T21" fmla="*/ 574 h 57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9" h="574">
                        <a:moveTo>
                          <a:pt x="0" y="28"/>
                        </a:moveTo>
                        <a:cubicBezTo>
                          <a:pt x="3" y="26"/>
                          <a:pt x="39" y="0"/>
                          <a:pt x="47" y="5"/>
                        </a:cubicBezTo>
                        <a:cubicBezTo>
                          <a:pt x="70" y="21"/>
                          <a:pt x="87" y="70"/>
                          <a:pt x="93" y="98"/>
                        </a:cubicBezTo>
                        <a:cubicBezTo>
                          <a:pt x="119" y="220"/>
                          <a:pt x="109" y="351"/>
                          <a:pt x="140" y="472"/>
                        </a:cubicBezTo>
                        <a:cubicBezTo>
                          <a:pt x="145" y="514"/>
                          <a:pt x="136" y="559"/>
                          <a:pt x="179" y="574"/>
                        </a:cubicBezTo>
                        <a:cubicBezTo>
                          <a:pt x="219" y="560"/>
                          <a:pt x="192" y="558"/>
                          <a:pt x="218" y="535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00FF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3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4030" y="2883"/>
                    <a:ext cx="0" cy="35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FF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34" name="Freeform 34"/>
                  <p:cNvSpPr>
                    <a:spLocks/>
                  </p:cNvSpPr>
                  <p:nvPr/>
                </p:nvSpPr>
                <p:spPr bwMode="auto">
                  <a:xfrm>
                    <a:off x="5433" y="2393"/>
                    <a:ext cx="111" cy="493"/>
                  </a:xfrm>
                  <a:custGeom>
                    <a:avLst/>
                    <a:gdLst>
                      <a:gd name="T0" fmla="*/ 4 w 121"/>
                      <a:gd name="T1" fmla="*/ 8 h 528"/>
                      <a:gd name="T2" fmla="*/ 11 w 121"/>
                      <a:gd name="T3" fmla="*/ 7 h 528"/>
                      <a:gd name="T4" fmla="*/ 14 w 121"/>
                      <a:gd name="T5" fmla="*/ 72 h 528"/>
                      <a:gd name="T6" fmla="*/ 15 w 121"/>
                      <a:gd name="T7" fmla="*/ 92 h 528"/>
                      <a:gd name="T8" fmla="*/ 16 w 121"/>
                      <a:gd name="T9" fmla="*/ 102 h 5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1"/>
                      <a:gd name="T16" fmla="*/ 0 h 528"/>
                      <a:gd name="T17" fmla="*/ 121 w 121"/>
                      <a:gd name="T18" fmla="*/ 528 h 52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1" h="528">
                        <a:moveTo>
                          <a:pt x="4" y="45"/>
                        </a:moveTo>
                        <a:cubicBezTo>
                          <a:pt x="59" y="7"/>
                          <a:pt x="0" y="0"/>
                          <a:pt x="82" y="14"/>
                        </a:cubicBezTo>
                        <a:cubicBezTo>
                          <a:pt x="98" y="135"/>
                          <a:pt x="96" y="258"/>
                          <a:pt x="105" y="380"/>
                        </a:cubicBezTo>
                        <a:cubicBezTo>
                          <a:pt x="107" y="411"/>
                          <a:pt x="110" y="443"/>
                          <a:pt x="113" y="474"/>
                        </a:cubicBezTo>
                        <a:cubicBezTo>
                          <a:pt x="115" y="492"/>
                          <a:pt x="121" y="528"/>
                          <a:pt x="121" y="528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00FF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35" name="Line 3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538" y="2883"/>
                    <a:ext cx="0" cy="53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FF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36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3985" y="3376"/>
                    <a:ext cx="933" cy="89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003366"/>
                      </a:gs>
                      <a:gs pos="50000">
                        <a:srgbClr val="EEF1F5"/>
                      </a:gs>
                      <a:gs pos="100000">
                        <a:srgbClr val="003366"/>
                      </a:gs>
                    </a:gsLst>
                    <a:lin ang="5400000" scaled="1"/>
                  </a:gra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8237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4030" y="3241"/>
                    <a:ext cx="488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FF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38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4518" y="3241"/>
                    <a:ext cx="0" cy="135"/>
                  </a:xfrm>
                  <a:prstGeom prst="line">
                    <a:avLst/>
                  </a:prstGeom>
                  <a:noFill/>
                  <a:ln w="28575">
                    <a:solidFill>
                      <a:srgbClr val="0000FF"/>
                    </a:solidFill>
                    <a:round/>
                    <a:headEnd type="none" w="sm" len="lg"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39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5184" y="3421"/>
                    <a:ext cx="35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FF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40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4918" y="3421"/>
                    <a:ext cx="177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FF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41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5095" y="3286"/>
                    <a:ext cx="0" cy="269"/>
                  </a:xfrm>
                  <a:prstGeom prst="line">
                    <a:avLst/>
                  </a:prstGeom>
                  <a:noFill/>
                  <a:ln w="38100">
                    <a:solidFill>
                      <a:srgbClr val="0000FF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42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5184" y="3331"/>
                    <a:ext cx="0" cy="179"/>
                  </a:xfrm>
                  <a:prstGeom prst="line">
                    <a:avLst/>
                  </a:prstGeom>
                  <a:noFill/>
                  <a:ln w="38100">
                    <a:solidFill>
                      <a:srgbClr val="0000FF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43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4030" y="3062"/>
                    <a:ext cx="1508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99"/>
                    </a:solidFill>
                    <a:prstDash val="dash"/>
                    <a:round/>
                    <a:headEnd type="triangle" w="sm" len="lg"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44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808" y="2435"/>
                    <a:ext cx="0" cy="448"/>
                  </a:xfrm>
                  <a:prstGeom prst="line">
                    <a:avLst/>
                  </a:prstGeom>
                  <a:noFill/>
                  <a:ln w="19050">
                    <a:solidFill>
                      <a:srgbClr val="CC0099"/>
                    </a:solidFill>
                    <a:prstDash val="dash"/>
                    <a:round/>
                    <a:headEnd type="triangle" w="sm" len="lg"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8245" name="Object 45"/>
                  <p:cNvGraphicFramePr>
                    <a:graphicFrameLocks noChangeAspect="1"/>
                  </p:cNvGraphicFramePr>
                  <p:nvPr/>
                </p:nvGraphicFramePr>
                <p:xfrm>
                  <a:off x="4828" y="2928"/>
                  <a:ext cx="179" cy="31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8581" name="公式" r:id="rId15" imgW="114201" imgH="253780" progId="Equation.3">
                          <p:embed/>
                        </p:oleObj>
                      </mc:Choice>
                      <mc:Fallback>
                        <p:oleObj name="公式" r:id="rId15" imgW="114201" imgH="253780" progId="Equation.3">
                          <p:embed/>
                          <p:pic>
                            <p:nvPicPr>
                              <p:cNvPr id="0" name="Object 4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828" y="2928"/>
                                <a:ext cx="179" cy="31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8246" name="Object 46"/>
                  <p:cNvGraphicFramePr>
                    <a:graphicFrameLocks noChangeAspect="1"/>
                  </p:cNvGraphicFramePr>
                  <p:nvPr/>
                </p:nvGraphicFramePr>
                <p:xfrm>
                  <a:off x="3510" y="2480"/>
                  <a:ext cx="267" cy="31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8582" name="Equation" r:id="rId17" imgW="139579" imgH="177646" progId="Equation.3">
                          <p:embed/>
                        </p:oleObj>
                      </mc:Choice>
                      <mc:Fallback>
                        <p:oleObj name="Equation" r:id="rId17" imgW="139579" imgH="177646" progId="Equation.3">
                          <p:embed/>
                          <p:pic>
                            <p:nvPicPr>
                              <p:cNvPr id="0" name="Object 4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510" y="2480"/>
                                <a:ext cx="267" cy="31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8247" name="Object 47"/>
                  <p:cNvGraphicFramePr>
                    <a:graphicFrameLocks noChangeAspect="1"/>
                  </p:cNvGraphicFramePr>
                  <p:nvPr/>
                </p:nvGraphicFramePr>
                <p:xfrm>
                  <a:off x="3889" y="2684"/>
                  <a:ext cx="245" cy="23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8583" name="公式" r:id="rId19" imgW="190500" imgH="228600" progId="Equation.3">
                          <p:embed/>
                        </p:oleObj>
                      </mc:Choice>
                      <mc:Fallback>
                        <p:oleObj name="公式" r:id="rId19" imgW="190500" imgH="228600" progId="Equation.3">
                          <p:embed/>
                          <p:pic>
                            <p:nvPicPr>
                              <p:cNvPr id="0" name="Object 4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889" y="2684"/>
                                <a:ext cx="245" cy="23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8248" name="Object 48"/>
                  <p:cNvGraphicFramePr>
                    <a:graphicFrameLocks noChangeAspect="1"/>
                  </p:cNvGraphicFramePr>
                  <p:nvPr/>
                </p:nvGraphicFramePr>
                <p:xfrm>
                  <a:off x="5184" y="3152"/>
                  <a:ext cx="281" cy="26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8584" name="Equation" r:id="rId21" imgW="139639" imgH="152334" progId="Equation.3">
                          <p:embed/>
                        </p:oleObj>
                      </mc:Choice>
                      <mc:Fallback>
                        <p:oleObj name="Equation" r:id="rId21" imgW="139639" imgH="152334" progId="Equation.3">
                          <p:embed/>
                          <p:pic>
                            <p:nvPicPr>
                              <p:cNvPr id="0" name="Object 4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184" y="3152"/>
                                <a:ext cx="281" cy="261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609600" y="2681288"/>
            <a:ext cx="8458200" cy="1204912"/>
            <a:chOff x="384" y="1689"/>
            <a:chExt cx="5328" cy="759"/>
          </a:xfrm>
        </p:grpSpPr>
        <p:grpSp>
          <p:nvGrpSpPr>
            <p:cNvPr id="8201" name="Group 50"/>
            <p:cNvGrpSpPr>
              <a:grpSpLocks/>
            </p:cNvGrpSpPr>
            <p:nvPr/>
          </p:nvGrpSpPr>
          <p:grpSpPr bwMode="auto">
            <a:xfrm>
              <a:off x="384" y="1689"/>
              <a:ext cx="5328" cy="681"/>
              <a:chOff x="384" y="1689"/>
              <a:chExt cx="5328" cy="681"/>
            </a:xfrm>
          </p:grpSpPr>
          <p:sp>
            <p:nvSpPr>
              <p:cNvPr id="8203" name="Text Box 51"/>
              <p:cNvSpPr txBox="1">
                <a:spLocks noChangeArrowheads="1"/>
              </p:cNvSpPr>
              <p:nvPr/>
            </p:nvSpPr>
            <p:spPr bwMode="auto">
              <a:xfrm>
                <a:off x="672" y="1689"/>
                <a:ext cx="50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800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解 </a:t>
                </a:r>
                <a:r>
                  <a:rPr kumimoji="1" lang="zh-CN" altLang="en-US" sz="2800">
                    <a:latin typeface="Times New Roman" panose="02020603050405020304" pitchFamily="18" charset="0"/>
                  </a:rPr>
                  <a:t>先设电流</a:t>
                </a:r>
                <a:r>
                  <a:rPr kumimoji="1" lang="zh-CN" altLang="zh-CN" sz="2800"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800" i="1"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sz="2800" i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800">
                    <a:latin typeface="Times New Roman" panose="02020603050405020304" pitchFamily="18" charset="0"/>
                  </a:rPr>
                  <a:t>      </a:t>
                </a:r>
                <a:r>
                  <a:rPr kumimoji="1" lang="zh-CN" altLang="en-US" sz="2800">
                    <a:latin typeface="Times New Roman" panose="02020603050405020304" pitchFamily="18" charset="0"/>
                  </a:rPr>
                  <a:t>根据安培环路定理求得 </a:t>
                </a:r>
                <a:r>
                  <a:rPr kumimoji="1" lang="en-US" altLang="zh-CN" sz="2800" i="1">
                    <a:latin typeface="Times New Roman" panose="02020603050405020304" pitchFamily="18" charset="0"/>
                  </a:rPr>
                  <a:t>B         </a:t>
                </a:r>
              </a:p>
            </p:txBody>
          </p:sp>
          <p:sp>
            <p:nvSpPr>
              <p:cNvPr id="8204" name="Line 52"/>
              <p:cNvSpPr>
                <a:spLocks noChangeShapeType="1"/>
              </p:cNvSpPr>
              <p:nvPr/>
            </p:nvSpPr>
            <p:spPr bwMode="auto">
              <a:xfrm>
                <a:off x="2112" y="1881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05" name="Line 53"/>
              <p:cNvSpPr>
                <a:spLocks noChangeShapeType="1"/>
              </p:cNvSpPr>
              <p:nvPr/>
            </p:nvSpPr>
            <p:spPr bwMode="auto">
              <a:xfrm>
                <a:off x="4944" y="1872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06" name="Line 54"/>
              <p:cNvSpPr>
                <a:spLocks noChangeShapeType="1"/>
              </p:cNvSpPr>
              <p:nvPr/>
            </p:nvSpPr>
            <p:spPr bwMode="auto">
              <a:xfrm flipV="1">
                <a:off x="384" y="2208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8207" name="Object 55"/>
              <p:cNvGraphicFramePr>
                <a:graphicFrameLocks noChangeAspect="1"/>
              </p:cNvGraphicFramePr>
              <p:nvPr/>
            </p:nvGraphicFramePr>
            <p:xfrm>
              <a:off x="768" y="2064"/>
              <a:ext cx="255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85" name="Equation" r:id="rId23" imgW="126835" imgH="152202" progId="Equation.3">
                      <p:embed/>
                    </p:oleObj>
                  </mc:Choice>
                  <mc:Fallback>
                    <p:oleObj name="Equation" r:id="rId23" imgW="126835" imgH="152202" progId="Equation.3">
                      <p:embed/>
                      <p:pic>
                        <p:nvPicPr>
                          <p:cNvPr id="0" name="Object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2064"/>
                            <a:ext cx="255" cy="3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08" name="Line 56"/>
              <p:cNvSpPr>
                <a:spLocks noChangeShapeType="1"/>
              </p:cNvSpPr>
              <p:nvPr/>
            </p:nvSpPr>
            <p:spPr bwMode="auto">
              <a:xfrm>
                <a:off x="1056" y="2217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8209" name="Object 57"/>
              <p:cNvGraphicFramePr>
                <a:graphicFrameLocks noChangeAspect="1"/>
              </p:cNvGraphicFramePr>
              <p:nvPr/>
            </p:nvGraphicFramePr>
            <p:xfrm>
              <a:off x="1344" y="2121"/>
              <a:ext cx="193" cy="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86" name="Equation" r:id="rId25" imgW="190500" imgH="228600" progId="Equation.3">
                      <p:embed/>
                    </p:oleObj>
                  </mc:Choice>
                  <mc:Fallback>
                    <p:oleObj name="Equation" r:id="rId25" imgW="190500" imgH="228600" progId="Equation.3">
                      <p:embed/>
                      <p:pic>
                        <p:nvPicPr>
                          <p:cNvPr id="0" name="Object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4" y="2121"/>
                            <a:ext cx="193" cy="2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202" name="Text Box 58"/>
            <p:cNvSpPr txBox="1">
              <a:spLocks noChangeArrowheads="1"/>
            </p:cNvSpPr>
            <p:nvPr/>
          </p:nvSpPr>
          <p:spPr bwMode="auto">
            <a:xfrm>
              <a:off x="1584" y="2121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0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00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0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105400" y="3352800"/>
            <a:ext cx="3581400" cy="2133600"/>
            <a:chOff x="3216" y="2160"/>
            <a:chExt cx="2256" cy="1344"/>
          </a:xfrm>
        </p:grpSpPr>
        <p:graphicFrame>
          <p:nvGraphicFramePr>
            <p:cNvPr id="9262" name="Object 3"/>
            <p:cNvGraphicFramePr>
              <a:graphicFrameLocks noChangeAspect="1"/>
            </p:cNvGraphicFramePr>
            <p:nvPr/>
          </p:nvGraphicFramePr>
          <p:xfrm>
            <a:off x="3563" y="2800"/>
            <a:ext cx="1418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4" name="公式" r:id="rId3" imgW="736280" imgH="393529" progId="Equation.3">
                    <p:embed/>
                  </p:oleObj>
                </mc:Choice>
                <mc:Fallback>
                  <p:oleObj name="公式" r:id="rId3" imgW="736280" imgH="393529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3" y="2800"/>
                          <a:ext cx="1418" cy="7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3" name="Text Box 4"/>
            <p:cNvSpPr txBox="1">
              <a:spLocks noChangeArrowheads="1"/>
            </p:cNvSpPr>
            <p:nvPr/>
          </p:nvSpPr>
          <p:spPr bwMode="auto">
            <a:xfrm>
              <a:off x="3216" y="2160"/>
              <a:ext cx="2256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zh-CN" altLang="en-US" sz="2800">
                  <a:latin typeface="Times New Roman" panose="02020603050405020304" pitchFamily="18" charset="0"/>
                </a:rPr>
                <a:t>一般情况可用下式测量自感</a:t>
              </a:r>
              <a:r>
                <a:rPr kumimoji="1" lang="zh-CN" altLang="en-US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</p:grpSp>
      <p:grpSp>
        <p:nvGrpSpPr>
          <p:cNvPr id="9219" name="Group 5"/>
          <p:cNvGrpSpPr>
            <a:grpSpLocks/>
          </p:cNvGrpSpPr>
          <p:nvPr/>
        </p:nvGrpSpPr>
        <p:grpSpPr bwMode="auto">
          <a:xfrm>
            <a:off x="609600" y="762000"/>
            <a:ext cx="8108950" cy="2352675"/>
            <a:chOff x="364" y="480"/>
            <a:chExt cx="5108" cy="1482"/>
          </a:xfrm>
        </p:grpSpPr>
        <p:grpSp>
          <p:nvGrpSpPr>
            <p:cNvPr id="9225" name="Group 6"/>
            <p:cNvGrpSpPr>
              <a:grpSpLocks/>
            </p:cNvGrpSpPr>
            <p:nvPr/>
          </p:nvGrpSpPr>
          <p:grpSpPr bwMode="auto">
            <a:xfrm>
              <a:off x="3120" y="618"/>
              <a:ext cx="2352" cy="1344"/>
              <a:chOff x="3120" y="618"/>
              <a:chExt cx="2352" cy="1344"/>
            </a:xfrm>
          </p:grpSpPr>
          <p:sp>
            <p:nvSpPr>
              <p:cNvPr id="9227" name="Rectangle 7"/>
              <p:cNvSpPr>
                <a:spLocks noChangeArrowheads="1"/>
              </p:cNvSpPr>
              <p:nvPr/>
            </p:nvSpPr>
            <p:spPr bwMode="auto">
              <a:xfrm>
                <a:off x="3120" y="618"/>
                <a:ext cx="2352" cy="13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pSp>
            <p:nvGrpSpPr>
              <p:cNvPr id="9228" name="Group 8"/>
              <p:cNvGrpSpPr>
                <a:grpSpLocks/>
              </p:cNvGrpSpPr>
              <p:nvPr/>
            </p:nvGrpSpPr>
            <p:grpSpPr bwMode="auto">
              <a:xfrm>
                <a:off x="3222" y="752"/>
                <a:ext cx="2162" cy="1165"/>
                <a:chOff x="3222" y="752"/>
                <a:chExt cx="2162" cy="1165"/>
              </a:xfrm>
            </p:grpSpPr>
            <p:sp>
              <p:nvSpPr>
                <p:cNvPr id="1008649" name="AutoShape 9"/>
                <p:cNvSpPr>
                  <a:spLocks noChangeArrowheads="1"/>
                </p:cNvSpPr>
                <p:nvPr/>
              </p:nvSpPr>
              <p:spPr bwMode="auto">
                <a:xfrm rot="-5390567">
                  <a:off x="4184" y="45"/>
                  <a:ext cx="448" cy="1953"/>
                </a:xfrm>
                <a:prstGeom prst="can">
                  <a:avLst>
                    <a:gd name="adj" fmla="val 44542"/>
                  </a:avLst>
                </a:prstGeom>
                <a:gradFill rotWithShape="0">
                  <a:gsLst>
                    <a:gs pos="0">
                      <a:schemeClr val="folHlink">
                        <a:gamma/>
                        <a:shade val="6627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9230" name="Freeform 10"/>
                <p:cNvSpPr>
                  <a:spLocks/>
                </p:cNvSpPr>
                <p:nvPr/>
              </p:nvSpPr>
              <p:spPr bwMode="auto">
                <a:xfrm>
                  <a:off x="3679" y="752"/>
                  <a:ext cx="220" cy="536"/>
                </a:xfrm>
                <a:custGeom>
                  <a:avLst/>
                  <a:gdLst>
                    <a:gd name="T0" fmla="*/ 0 w 238"/>
                    <a:gd name="T1" fmla="*/ 7 h 574"/>
                    <a:gd name="T2" fmla="*/ 10 w 238"/>
                    <a:gd name="T3" fmla="*/ 5 h 574"/>
                    <a:gd name="T4" fmla="*/ 17 w 238"/>
                    <a:gd name="T5" fmla="*/ 19 h 574"/>
                    <a:gd name="T6" fmla="*/ 25 w 238"/>
                    <a:gd name="T7" fmla="*/ 92 h 574"/>
                    <a:gd name="T8" fmla="*/ 30 w 238"/>
                    <a:gd name="T9" fmla="*/ 110 h 574"/>
                    <a:gd name="T10" fmla="*/ 36 w 238"/>
                    <a:gd name="T11" fmla="*/ 103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38"/>
                    <a:gd name="T19" fmla="*/ 0 h 574"/>
                    <a:gd name="T20" fmla="*/ 238 w 238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38" h="574">
                      <a:moveTo>
                        <a:pt x="0" y="38"/>
                      </a:moveTo>
                      <a:cubicBezTo>
                        <a:pt x="3" y="36"/>
                        <a:pt x="58" y="0"/>
                        <a:pt x="66" y="5"/>
                      </a:cubicBezTo>
                      <a:cubicBezTo>
                        <a:pt x="89" y="21"/>
                        <a:pt x="106" y="70"/>
                        <a:pt x="112" y="98"/>
                      </a:cubicBezTo>
                      <a:cubicBezTo>
                        <a:pt x="138" y="220"/>
                        <a:pt x="128" y="351"/>
                        <a:pt x="159" y="472"/>
                      </a:cubicBezTo>
                      <a:cubicBezTo>
                        <a:pt x="164" y="514"/>
                        <a:pt x="155" y="559"/>
                        <a:pt x="198" y="574"/>
                      </a:cubicBezTo>
                      <a:cubicBezTo>
                        <a:pt x="238" y="560"/>
                        <a:pt x="211" y="558"/>
                        <a:pt x="237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31" name="Freeform 11"/>
                <p:cNvSpPr>
                  <a:spLocks/>
                </p:cNvSpPr>
                <p:nvPr/>
              </p:nvSpPr>
              <p:spPr bwMode="auto">
                <a:xfrm>
                  <a:off x="3786" y="752"/>
                  <a:ext cx="203" cy="536"/>
                </a:xfrm>
                <a:custGeom>
                  <a:avLst/>
                  <a:gdLst>
                    <a:gd name="T0" fmla="*/ 0 w 219"/>
                    <a:gd name="T1" fmla="*/ 7 h 574"/>
                    <a:gd name="T2" fmla="*/ 7 w 219"/>
                    <a:gd name="T3" fmla="*/ 5 h 574"/>
                    <a:gd name="T4" fmla="*/ 16 w 219"/>
                    <a:gd name="T5" fmla="*/ 19 h 574"/>
                    <a:gd name="T6" fmla="*/ 22 w 219"/>
                    <a:gd name="T7" fmla="*/ 92 h 574"/>
                    <a:gd name="T8" fmla="*/ 29 w 219"/>
                    <a:gd name="T9" fmla="*/ 110 h 574"/>
                    <a:gd name="T10" fmla="*/ 35 w 219"/>
                    <a:gd name="T11" fmla="*/ 103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32" name="Freeform 12"/>
                <p:cNvSpPr>
                  <a:spLocks/>
                </p:cNvSpPr>
                <p:nvPr/>
              </p:nvSpPr>
              <p:spPr bwMode="auto">
                <a:xfrm>
                  <a:off x="3874" y="752"/>
                  <a:ext cx="203" cy="536"/>
                </a:xfrm>
                <a:custGeom>
                  <a:avLst/>
                  <a:gdLst>
                    <a:gd name="T0" fmla="*/ 0 w 219"/>
                    <a:gd name="T1" fmla="*/ 7 h 574"/>
                    <a:gd name="T2" fmla="*/ 7 w 219"/>
                    <a:gd name="T3" fmla="*/ 5 h 574"/>
                    <a:gd name="T4" fmla="*/ 16 w 219"/>
                    <a:gd name="T5" fmla="*/ 19 h 574"/>
                    <a:gd name="T6" fmla="*/ 22 w 219"/>
                    <a:gd name="T7" fmla="*/ 92 h 574"/>
                    <a:gd name="T8" fmla="*/ 29 w 219"/>
                    <a:gd name="T9" fmla="*/ 110 h 574"/>
                    <a:gd name="T10" fmla="*/ 35 w 219"/>
                    <a:gd name="T11" fmla="*/ 103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33" name="Freeform 13"/>
                <p:cNvSpPr>
                  <a:spLocks/>
                </p:cNvSpPr>
                <p:nvPr/>
              </p:nvSpPr>
              <p:spPr bwMode="auto">
                <a:xfrm>
                  <a:off x="3964" y="752"/>
                  <a:ext cx="202" cy="536"/>
                </a:xfrm>
                <a:custGeom>
                  <a:avLst/>
                  <a:gdLst>
                    <a:gd name="T0" fmla="*/ 0 w 219"/>
                    <a:gd name="T1" fmla="*/ 7 h 574"/>
                    <a:gd name="T2" fmla="*/ 6 w 219"/>
                    <a:gd name="T3" fmla="*/ 5 h 574"/>
                    <a:gd name="T4" fmla="*/ 14 w 219"/>
                    <a:gd name="T5" fmla="*/ 19 h 574"/>
                    <a:gd name="T6" fmla="*/ 20 w 219"/>
                    <a:gd name="T7" fmla="*/ 92 h 574"/>
                    <a:gd name="T8" fmla="*/ 26 w 219"/>
                    <a:gd name="T9" fmla="*/ 110 h 574"/>
                    <a:gd name="T10" fmla="*/ 31 w 219"/>
                    <a:gd name="T11" fmla="*/ 103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34" name="Freeform 14"/>
                <p:cNvSpPr>
                  <a:spLocks/>
                </p:cNvSpPr>
                <p:nvPr/>
              </p:nvSpPr>
              <p:spPr bwMode="auto">
                <a:xfrm>
                  <a:off x="4052" y="752"/>
                  <a:ext cx="203" cy="536"/>
                </a:xfrm>
                <a:custGeom>
                  <a:avLst/>
                  <a:gdLst>
                    <a:gd name="T0" fmla="*/ 0 w 219"/>
                    <a:gd name="T1" fmla="*/ 7 h 574"/>
                    <a:gd name="T2" fmla="*/ 7 w 219"/>
                    <a:gd name="T3" fmla="*/ 5 h 574"/>
                    <a:gd name="T4" fmla="*/ 16 w 219"/>
                    <a:gd name="T5" fmla="*/ 19 h 574"/>
                    <a:gd name="T6" fmla="*/ 22 w 219"/>
                    <a:gd name="T7" fmla="*/ 92 h 574"/>
                    <a:gd name="T8" fmla="*/ 29 w 219"/>
                    <a:gd name="T9" fmla="*/ 110 h 574"/>
                    <a:gd name="T10" fmla="*/ 35 w 219"/>
                    <a:gd name="T11" fmla="*/ 103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35" name="Freeform 15"/>
                <p:cNvSpPr>
                  <a:spLocks/>
                </p:cNvSpPr>
                <p:nvPr/>
              </p:nvSpPr>
              <p:spPr bwMode="auto">
                <a:xfrm>
                  <a:off x="4141" y="752"/>
                  <a:ext cx="202" cy="536"/>
                </a:xfrm>
                <a:custGeom>
                  <a:avLst/>
                  <a:gdLst>
                    <a:gd name="T0" fmla="*/ 0 w 219"/>
                    <a:gd name="T1" fmla="*/ 7 h 574"/>
                    <a:gd name="T2" fmla="*/ 6 w 219"/>
                    <a:gd name="T3" fmla="*/ 5 h 574"/>
                    <a:gd name="T4" fmla="*/ 14 w 219"/>
                    <a:gd name="T5" fmla="*/ 19 h 574"/>
                    <a:gd name="T6" fmla="*/ 20 w 219"/>
                    <a:gd name="T7" fmla="*/ 92 h 574"/>
                    <a:gd name="T8" fmla="*/ 26 w 219"/>
                    <a:gd name="T9" fmla="*/ 110 h 574"/>
                    <a:gd name="T10" fmla="*/ 31 w 219"/>
                    <a:gd name="T11" fmla="*/ 103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36" name="Freeform 16"/>
                <p:cNvSpPr>
                  <a:spLocks/>
                </p:cNvSpPr>
                <p:nvPr/>
              </p:nvSpPr>
              <p:spPr bwMode="auto">
                <a:xfrm>
                  <a:off x="4230" y="752"/>
                  <a:ext cx="203" cy="536"/>
                </a:xfrm>
                <a:custGeom>
                  <a:avLst/>
                  <a:gdLst>
                    <a:gd name="T0" fmla="*/ 0 w 219"/>
                    <a:gd name="T1" fmla="*/ 7 h 574"/>
                    <a:gd name="T2" fmla="*/ 7 w 219"/>
                    <a:gd name="T3" fmla="*/ 5 h 574"/>
                    <a:gd name="T4" fmla="*/ 16 w 219"/>
                    <a:gd name="T5" fmla="*/ 19 h 574"/>
                    <a:gd name="T6" fmla="*/ 22 w 219"/>
                    <a:gd name="T7" fmla="*/ 92 h 574"/>
                    <a:gd name="T8" fmla="*/ 29 w 219"/>
                    <a:gd name="T9" fmla="*/ 110 h 574"/>
                    <a:gd name="T10" fmla="*/ 35 w 219"/>
                    <a:gd name="T11" fmla="*/ 103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37" name="Freeform 17"/>
                <p:cNvSpPr>
                  <a:spLocks/>
                </p:cNvSpPr>
                <p:nvPr/>
              </p:nvSpPr>
              <p:spPr bwMode="auto">
                <a:xfrm>
                  <a:off x="4318" y="752"/>
                  <a:ext cx="203" cy="536"/>
                </a:xfrm>
                <a:custGeom>
                  <a:avLst/>
                  <a:gdLst>
                    <a:gd name="T0" fmla="*/ 0 w 219"/>
                    <a:gd name="T1" fmla="*/ 7 h 574"/>
                    <a:gd name="T2" fmla="*/ 7 w 219"/>
                    <a:gd name="T3" fmla="*/ 5 h 574"/>
                    <a:gd name="T4" fmla="*/ 16 w 219"/>
                    <a:gd name="T5" fmla="*/ 19 h 574"/>
                    <a:gd name="T6" fmla="*/ 22 w 219"/>
                    <a:gd name="T7" fmla="*/ 92 h 574"/>
                    <a:gd name="T8" fmla="*/ 29 w 219"/>
                    <a:gd name="T9" fmla="*/ 110 h 574"/>
                    <a:gd name="T10" fmla="*/ 35 w 219"/>
                    <a:gd name="T11" fmla="*/ 103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38" name="Freeform 18"/>
                <p:cNvSpPr>
                  <a:spLocks/>
                </p:cNvSpPr>
                <p:nvPr/>
              </p:nvSpPr>
              <p:spPr bwMode="auto">
                <a:xfrm>
                  <a:off x="4408" y="752"/>
                  <a:ext cx="202" cy="536"/>
                </a:xfrm>
                <a:custGeom>
                  <a:avLst/>
                  <a:gdLst>
                    <a:gd name="T0" fmla="*/ 0 w 219"/>
                    <a:gd name="T1" fmla="*/ 7 h 574"/>
                    <a:gd name="T2" fmla="*/ 6 w 219"/>
                    <a:gd name="T3" fmla="*/ 5 h 574"/>
                    <a:gd name="T4" fmla="*/ 14 w 219"/>
                    <a:gd name="T5" fmla="*/ 19 h 574"/>
                    <a:gd name="T6" fmla="*/ 20 w 219"/>
                    <a:gd name="T7" fmla="*/ 92 h 574"/>
                    <a:gd name="T8" fmla="*/ 26 w 219"/>
                    <a:gd name="T9" fmla="*/ 110 h 574"/>
                    <a:gd name="T10" fmla="*/ 31 w 219"/>
                    <a:gd name="T11" fmla="*/ 103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39" name="Freeform 19"/>
                <p:cNvSpPr>
                  <a:spLocks/>
                </p:cNvSpPr>
                <p:nvPr/>
              </p:nvSpPr>
              <p:spPr bwMode="auto">
                <a:xfrm>
                  <a:off x="4496" y="752"/>
                  <a:ext cx="178" cy="538"/>
                </a:xfrm>
                <a:custGeom>
                  <a:avLst/>
                  <a:gdLst>
                    <a:gd name="T0" fmla="*/ 0 w 219"/>
                    <a:gd name="T1" fmla="*/ 7 h 574"/>
                    <a:gd name="T2" fmla="*/ 2 w 219"/>
                    <a:gd name="T3" fmla="*/ 5 h 574"/>
                    <a:gd name="T4" fmla="*/ 2 w 219"/>
                    <a:gd name="T5" fmla="*/ 21 h 574"/>
                    <a:gd name="T6" fmla="*/ 2 w 219"/>
                    <a:gd name="T7" fmla="*/ 99 h 574"/>
                    <a:gd name="T8" fmla="*/ 2 w 219"/>
                    <a:gd name="T9" fmla="*/ 121 h 574"/>
                    <a:gd name="T10" fmla="*/ 2 w 219"/>
                    <a:gd name="T11" fmla="*/ 113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40" name="Freeform 20"/>
                <p:cNvSpPr>
                  <a:spLocks/>
                </p:cNvSpPr>
                <p:nvPr/>
              </p:nvSpPr>
              <p:spPr bwMode="auto">
                <a:xfrm>
                  <a:off x="4585" y="752"/>
                  <a:ext cx="202" cy="536"/>
                </a:xfrm>
                <a:custGeom>
                  <a:avLst/>
                  <a:gdLst>
                    <a:gd name="T0" fmla="*/ 0 w 219"/>
                    <a:gd name="T1" fmla="*/ 7 h 574"/>
                    <a:gd name="T2" fmla="*/ 6 w 219"/>
                    <a:gd name="T3" fmla="*/ 5 h 574"/>
                    <a:gd name="T4" fmla="*/ 14 w 219"/>
                    <a:gd name="T5" fmla="*/ 19 h 574"/>
                    <a:gd name="T6" fmla="*/ 20 w 219"/>
                    <a:gd name="T7" fmla="*/ 92 h 574"/>
                    <a:gd name="T8" fmla="*/ 26 w 219"/>
                    <a:gd name="T9" fmla="*/ 110 h 574"/>
                    <a:gd name="T10" fmla="*/ 31 w 219"/>
                    <a:gd name="T11" fmla="*/ 103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41" name="Freeform 21"/>
                <p:cNvSpPr>
                  <a:spLocks/>
                </p:cNvSpPr>
                <p:nvPr/>
              </p:nvSpPr>
              <p:spPr bwMode="auto">
                <a:xfrm>
                  <a:off x="4674" y="752"/>
                  <a:ext cx="203" cy="536"/>
                </a:xfrm>
                <a:custGeom>
                  <a:avLst/>
                  <a:gdLst>
                    <a:gd name="T0" fmla="*/ 0 w 219"/>
                    <a:gd name="T1" fmla="*/ 7 h 574"/>
                    <a:gd name="T2" fmla="*/ 7 w 219"/>
                    <a:gd name="T3" fmla="*/ 5 h 574"/>
                    <a:gd name="T4" fmla="*/ 16 w 219"/>
                    <a:gd name="T5" fmla="*/ 19 h 574"/>
                    <a:gd name="T6" fmla="*/ 22 w 219"/>
                    <a:gd name="T7" fmla="*/ 92 h 574"/>
                    <a:gd name="T8" fmla="*/ 29 w 219"/>
                    <a:gd name="T9" fmla="*/ 110 h 574"/>
                    <a:gd name="T10" fmla="*/ 35 w 219"/>
                    <a:gd name="T11" fmla="*/ 103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42" name="Freeform 22"/>
                <p:cNvSpPr>
                  <a:spLocks/>
                </p:cNvSpPr>
                <p:nvPr/>
              </p:nvSpPr>
              <p:spPr bwMode="auto">
                <a:xfrm>
                  <a:off x="4762" y="752"/>
                  <a:ext cx="203" cy="536"/>
                </a:xfrm>
                <a:custGeom>
                  <a:avLst/>
                  <a:gdLst>
                    <a:gd name="T0" fmla="*/ 0 w 219"/>
                    <a:gd name="T1" fmla="*/ 7 h 574"/>
                    <a:gd name="T2" fmla="*/ 7 w 219"/>
                    <a:gd name="T3" fmla="*/ 5 h 574"/>
                    <a:gd name="T4" fmla="*/ 16 w 219"/>
                    <a:gd name="T5" fmla="*/ 19 h 574"/>
                    <a:gd name="T6" fmla="*/ 22 w 219"/>
                    <a:gd name="T7" fmla="*/ 92 h 574"/>
                    <a:gd name="T8" fmla="*/ 29 w 219"/>
                    <a:gd name="T9" fmla="*/ 110 h 574"/>
                    <a:gd name="T10" fmla="*/ 35 w 219"/>
                    <a:gd name="T11" fmla="*/ 103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43" name="Freeform 23"/>
                <p:cNvSpPr>
                  <a:spLocks/>
                </p:cNvSpPr>
                <p:nvPr/>
              </p:nvSpPr>
              <p:spPr bwMode="auto">
                <a:xfrm>
                  <a:off x="4852" y="752"/>
                  <a:ext cx="201" cy="536"/>
                </a:xfrm>
                <a:custGeom>
                  <a:avLst/>
                  <a:gdLst>
                    <a:gd name="T0" fmla="*/ 0 w 219"/>
                    <a:gd name="T1" fmla="*/ 7 h 574"/>
                    <a:gd name="T2" fmla="*/ 6 w 219"/>
                    <a:gd name="T3" fmla="*/ 5 h 574"/>
                    <a:gd name="T4" fmla="*/ 13 w 219"/>
                    <a:gd name="T5" fmla="*/ 19 h 574"/>
                    <a:gd name="T6" fmla="*/ 18 w 219"/>
                    <a:gd name="T7" fmla="*/ 92 h 574"/>
                    <a:gd name="T8" fmla="*/ 24 w 219"/>
                    <a:gd name="T9" fmla="*/ 110 h 574"/>
                    <a:gd name="T10" fmla="*/ 28 w 219"/>
                    <a:gd name="T11" fmla="*/ 103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44" name="Freeform 24"/>
                <p:cNvSpPr>
                  <a:spLocks/>
                </p:cNvSpPr>
                <p:nvPr/>
              </p:nvSpPr>
              <p:spPr bwMode="auto">
                <a:xfrm>
                  <a:off x="4940" y="752"/>
                  <a:ext cx="203" cy="536"/>
                </a:xfrm>
                <a:custGeom>
                  <a:avLst/>
                  <a:gdLst>
                    <a:gd name="T0" fmla="*/ 0 w 219"/>
                    <a:gd name="T1" fmla="*/ 7 h 574"/>
                    <a:gd name="T2" fmla="*/ 7 w 219"/>
                    <a:gd name="T3" fmla="*/ 5 h 574"/>
                    <a:gd name="T4" fmla="*/ 16 w 219"/>
                    <a:gd name="T5" fmla="*/ 19 h 574"/>
                    <a:gd name="T6" fmla="*/ 22 w 219"/>
                    <a:gd name="T7" fmla="*/ 92 h 574"/>
                    <a:gd name="T8" fmla="*/ 29 w 219"/>
                    <a:gd name="T9" fmla="*/ 110 h 574"/>
                    <a:gd name="T10" fmla="*/ 35 w 219"/>
                    <a:gd name="T11" fmla="*/ 103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45" name="Freeform 25"/>
                <p:cNvSpPr>
                  <a:spLocks/>
                </p:cNvSpPr>
                <p:nvPr/>
              </p:nvSpPr>
              <p:spPr bwMode="auto">
                <a:xfrm>
                  <a:off x="5028" y="752"/>
                  <a:ext cx="203" cy="536"/>
                </a:xfrm>
                <a:custGeom>
                  <a:avLst/>
                  <a:gdLst>
                    <a:gd name="T0" fmla="*/ 0 w 219"/>
                    <a:gd name="T1" fmla="*/ 7 h 574"/>
                    <a:gd name="T2" fmla="*/ 7 w 219"/>
                    <a:gd name="T3" fmla="*/ 5 h 574"/>
                    <a:gd name="T4" fmla="*/ 16 w 219"/>
                    <a:gd name="T5" fmla="*/ 19 h 574"/>
                    <a:gd name="T6" fmla="*/ 22 w 219"/>
                    <a:gd name="T7" fmla="*/ 92 h 574"/>
                    <a:gd name="T8" fmla="*/ 29 w 219"/>
                    <a:gd name="T9" fmla="*/ 110 h 574"/>
                    <a:gd name="T10" fmla="*/ 35 w 219"/>
                    <a:gd name="T11" fmla="*/ 103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46" name="Line 26"/>
                <p:cNvSpPr>
                  <a:spLocks noChangeShapeType="1"/>
                </p:cNvSpPr>
                <p:nvPr/>
              </p:nvSpPr>
              <p:spPr bwMode="auto">
                <a:xfrm>
                  <a:off x="3742" y="1245"/>
                  <a:ext cx="0" cy="358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47" name="Freeform 27"/>
                <p:cNvSpPr>
                  <a:spLocks/>
                </p:cNvSpPr>
                <p:nvPr/>
              </p:nvSpPr>
              <p:spPr bwMode="auto">
                <a:xfrm>
                  <a:off x="5145" y="755"/>
                  <a:ext cx="111" cy="493"/>
                </a:xfrm>
                <a:custGeom>
                  <a:avLst/>
                  <a:gdLst>
                    <a:gd name="T0" fmla="*/ 4 w 121"/>
                    <a:gd name="T1" fmla="*/ 8 h 528"/>
                    <a:gd name="T2" fmla="*/ 11 w 121"/>
                    <a:gd name="T3" fmla="*/ 7 h 528"/>
                    <a:gd name="T4" fmla="*/ 14 w 121"/>
                    <a:gd name="T5" fmla="*/ 72 h 528"/>
                    <a:gd name="T6" fmla="*/ 15 w 121"/>
                    <a:gd name="T7" fmla="*/ 92 h 528"/>
                    <a:gd name="T8" fmla="*/ 16 w 121"/>
                    <a:gd name="T9" fmla="*/ 102 h 5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1"/>
                    <a:gd name="T16" fmla="*/ 0 h 528"/>
                    <a:gd name="T17" fmla="*/ 121 w 121"/>
                    <a:gd name="T18" fmla="*/ 528 h 5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1" h="528">
                      <a:moveTo>
                        <a:pt x="4" y="45"/>
                      </a:moveTo>
                      <a:cubicBezTo>
                        <a:pt x="59" y="7"/>
                        <a:pt x="0" y="0"/>
                        <a:pt x="82" y="14"/>
                      </a:cubicBezTo>
                      <a:cubicBezTo>
                        <a:pt x="98" y="135"/>
                        <a:pt x="96" y="258"/>
                        <a:pt x="105" y="380"/>
                      </a:cubicBezTo>
                      <a:cubicBezTo>
                        <a:pt x="107" y="411"/>
                        <a:pt x="110" y="443"/>
                        <a:pt x="113" y="474"/>
                      </a:cubicBezTo>
                      <a:cubicBezTo>
                        <a:pt x="115" y="492"/>
                        <a:pt x="121" y="528"/>
                        <a:pt x="121" y="528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48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5250" y="1245"/>
                  <a:ext cx="0" cy="538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49" name="Rectangle 29"/>
                <p:cNvSpPr>
                  <a:spLocks noChangeArrowheads="1"/>
                </p:cNvSpPr>
                <p:nvPr/>
              </p:nvSpPr>
              <p:spPr bwMode="auto">
                <a:xfrm>
                  <a:off x="3697" y="1738"/>
                  <a:ext cx="933" cy="89"/>
                </a:xfrm>
                <a:prstGeom prst="rect">
                  <a:avLst/>
                </a:prstGeom>
                <a:gradFill rotWithShape="0">
                  <a:gsLst>
                    <a:gs pos="0">
                      <a:srgbClr val="003366"/>
                    </a:gs>
                    <a:gs pos="50000">
                      <a:srgbClr val="F5F7F9"/>
                    </a:gs>
                    <a:gs pos="100000">
                      <a:srgbClr val="003366"/>
                    </a:gs>
                  </a:gsLst>
                  <a:lin ang="5400000" scaled="1"/>
                </a:gra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9250" name="Line 30"/>
                <p:cNvSpPr>
                  <a:spLocks noChangeShapeType="1"/>
                </p:cNvSpPr>
                <p:nvPr/>
              </p:nvSpPr>
              <p:spPr bwMode="auto">
                <a:xfrm>
                  <a:off x="3742" y="1603"/>
                  <a:ext cx="488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1" name="Line 31"/>
                <p:cNvSpPr>
                  <a:spLocks noChangeShapeType="1"/>
                </p:cNvSpPr>
                <p:nvPr/>
              </p:nvSpPr>
              <p:spPr bwMode="auto">
                <a:xfrm>
                  <a:off x="4230" y="1603"/>
                  <a:ext cx="0" cy="135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 type="none" w="sm" len="lg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2" name="Line 32"/>
                <p:cNvSpPr>
                  <a:spLocks noChangeShapeType="1"/>
                </p:cNvSpPr>
                <p:nvPr/>
              </p:nvSpPr>
              <p:spPr bwMode="auto">
                <a:xfrm>
                  <a:off x="4896" y="1783"/>
                  <a:ext cx="354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3" name="Line 33"/>
                <p:cNvSpPr>
                  <a:spLocks noChangeShapeType="1"/>
                </p:cNvSpPr>
                <p:nvPr/>
              </p:nvSpPr>
              <p:spPr bwMode="auto">
                <a:xfrm>
                  <a:off x="4630" y="1783"/>
                  <a:ext cx="177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4" name="Line 34"/>
                <p:cNvSpPr>
                  <a:spLocks noChangeShapeType="1"/>
                </p:cNvSpPr>
                <p:nvPr/>
              </p:nvSpPr>
              <p:spPr bwMode="auto">
                <a:xfrm>
                  <a:off x="4807" y="1648"/>
                  <a:ext cx="0" cy="269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5" name="Line 35"/>
                <p:cNvSpPr>
                  <a:spLocks noChangeShapeType="1"/>
                </p:cNvSpPr>
                <p:nvPr/>
              </p:nvSpPr>
              <p:spPr bwMode="auto">
                <a:xfrm>
                  <a:off x="4896" y="1693"/>
                  <a:ext cx="0" cy="179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6" name="Line 36"/>
                <p:cNvSpPr>
                  <a:spLocks noChangeShapeType="1"/>
                </p:cNvSpPr>
                <p:nvPr/>
              </p:nvSpPr>
              <p:spPr bwMode="auto">
                <a:xfrm>
                  <a:off x="3742" y="1424"/>
                  <a:ext cx="1508" cy="0"/>
                </a:xfrm>
                <a:prstGeom prst="line">
                  <a:avLst/>
                </a:prstGeom>
                <a:noFill/>
                <a:ln w="28575">
                  <a:solidFill>
                    <a:srgbClr val="CC0099"/>
                  </a:solidFill>
                  <a:prstDash val="dash"/>
                  <a:round/>
                  <a:headEnd type="triangle" w="sm" len="lg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7" name="Line 37"/>
                <p:cNvSpPr>
                  <a:spLocks noChangeShapeType="1"/>
                </p:cNvSpPr>
                <p:nvPr/>
              </p:nvSpPr>
              <p:spPr bwMode="auto">
                <a:xfrm>
                  <a:off x="3520" y="797"/>
                  <a:ext cx="0" cy="448"/>
                </a:xfrm>
                <a:prstGeom prst="line">
                  <a:avLst/>
                </a:prstGeom>
                <a:noFill/>
                <a:ln w="19050">
                  <a:solidFill>
                    <a:srgbClr val="CC0099"/>
                  </a:solidFill>
                  <a:prstDash val="dash"/>
                  <a:round/>
                  <a:headEnd type="triangle" w="sm" len="lg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9258" name="Object 38"/>
                <p:cNvGraphicFramePr>
                  <a:graphicFrameLocks noChangeAspect="1"/>
                </p:cNvGraphicFramePr>
                <p:nvPr/>
              </p:nvGraphicFramePr>
              <p:xfrm>
                <a:off x="4540" y="1290"/>
                <a:ext cx="179" cy="3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525" name="公式" r:id="rId5" imgW="114201" imgH="253780" progId="Equation.3">
                        <p:embed/>
                      </p:oleObj>
                    </mc:Choice>
                    <mc:Fallback>
                      <p:oleObj name="公式" r:id="rId5" imgW="114201" imgH="253780" progId="Equation.3">
                        <p:embed/>
                        <p:pic>
                          <p:nvPicPr>
                            <p:cNvPr id="0" name="Object 3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40" y="1290"/>
                              <a:ext cx="179" cy="3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259" name="Object 39"/>
                <p:cNvGraphicFramePr>
                  <a:graphicFrameLocks noChangeAspect="1"/>
                </p:cNvGraphicFramePr>
                <p:nvPr/>
              </p:nvGraphicFramePr>
              <p:xfrm>
                <a:off x="3222" y="842"/>
                <a:ext cx="267" cy="3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526" name="Equation" r:id="rId7" imgW="139579" imgH="177646" progId="Equation.3">
                        <p:embed/>
                      </p:oleObj>
                    </mc:Choice>
                    <mc:Fallback>
                      <p:oleObj name="Equation" r:id="rId7" imgW="139579" imgH="177646" progId="Equation.3">
                        <p:embed/>
                        <p:pic>
                          <p:nvPicPr>
                            <p:cNvPr id="0" name="Object 3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22" y="842"/>
                              <a:ext cx="267" cy="3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260" name="Object 40"/>
                <p:cNvGraphicFramePr>
                  <a:graphicFrameLocks noChangeAspect="1"/>
                </p:cNvGraphicFramePr>
                <p:nvPr/>
              </p:nvGraphicFramePr>
              <p:xfrm>
                <a:off x="3600" y="1046"/>
                <a:ext cx="246" cy="23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527" name="公式" r:id="rId9" imgW="190500" imgH="228600" progId="Equation.3">
                        <p:embed/>
                      </p:oleObj>
                    </mc:Choice>
                    <mc:Fallback>
                      <p:oleObj name="公式" r:id="rId9" imgW="190500" imgH="228600" progId="Equation.3">
                        <p:embed/>
                        <p:pic>
                          <p:nvPicPr>
                            <p:cNvPr id="0" name="Object 4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00" y="1046"/>
                              <a:ext cx="246" cy="23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261" name="Object 41"/>
                <p:cNvGraphicFramePr>
                  <a:graphicFrameLocks noChangeAspect="1"/>
                </p:cNvGraphicFramePr>
                <p:nvPr/>
              </p:nvGraphicFramePr>
              <p:xfrm>
                <a:off x="4884" y="1492"/>
                <a:ext cx="306" cy="30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528" name="公式" r:id="rId11" imgW="152202" imgH="177569" progId="Equation.3">
                        <p:embed/>
                      </p:oleObj>
                    </mc:Choice>
                    <mc:Fallback>
                      <p:oleObj name="公式" r:id="rId11" imgW="152202" imgH="177569" progId="Equation.3">
                        <p:embed/>
                        <p:pic>
                          <p:nvPicPr>
                            <p:cNvPr id="0" name="Object 4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84" y="1492"/>
                              <a:ext cx="306" cy="30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9226" name="Object 42"/>
            <p:cNvGraphicFramePr>
              <a:graphicFrameLocks noChangeAspect="1"/>
            </p:cNvGraphicFramePr>
            <p:nvPr/>
          </p:nvGraphicFramePr>
          <p:xfrm>
            <a:off x="364" y="480"/>
            <a:ext cx="1975" cy="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9" name="公式" r:id="rId13" imgW="914400" imgH="393700" progId="Equation.3">
                    <p:embed/>
                  </p:oleObj>
                </mc:Choice>
                <mc:Fallback>
                  <p:oleObj name="公式" r:id="rId13" imgW="914400" imgH="3937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" y="480"/>
                          <a:ext cx="1975" cy="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20" name="Group 43"/>
          <p:cNvGrpSpPr>
            <a:grpSpLocks/>
          </p:cNvGrpSpPr>
          <p:nvPr/>
        </p:nvGrpSpPr>
        <p:grpSpPr bwMode="auto">
          <a:xfrm>
            <a:off x="609600" y="3667125"/>
            <a:ext cx="3429000" cy="666750"/>
            <a:chOff x="384" y="2261"/>
            <a:chExt cx="2160" cy="420"/>
          </a:xfrm>
        </p:grpSpPr>
        <p:graphicFrame>
          <p:nvGraphicFramePr>
            <p:cNvPr id="9223" name="Object 44"/>
            <p:cNvGraphicFramePr>
              <a:graphicFrameLocks noChangeAspect="1"/>
            </p:cNvGraphicFramePr>
            <p:nvPr/>
          </p:nvGraphicFramePr>
          <p:xfrm>
            <a:off x="384" y="2261"/>
            <a:ext cx="1076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0" name="Equation" r:id="rId15" imgW="812447" imgH="317362" progId="Equation.3">
                    <p:embed/>
                  </p:oleObj>
                </mc:Choice>
                <mc:Fallback>
                  <p:oleObj name="Equation" r:id="rId15" imgW="812447" imgH="317362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261"/>
                          <a:ext cx="1076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4" name="Object 45"/>
            <p:cNvGraphicFramePr>
              <a:graphicFrameLocks noChangeAspect="1"/>
            </p:cNvGraphicFramePr>
            <p:nvPr/>
          </p:nvGraphicFramePr>
          <p:xfrm>
            <a:off x="1680" y="2261"/>
            <a:ext cx="864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1" name="Equation" r:id="rId17" imgW="431425" imgH="177646" progId="Equation.3">
                    <p:embed/>
                  </p:oleObj>
                </mc:Choice>
                <mc:Fallback>
                  <p:oleObj name="Equation" r:id="rId17" imgW="431425" imgH="177646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261"/>
                          <a:ext cx="864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21" name="Object 46"/>
          <p:cNvGraphicFramePr>
            <a:graphicFrameLocks noChangeAspect="1"/>
          </p:cNvGraphicFramePr>
          <p:nvPr/>
        </p:nvGraphicFramePr>
        <p:xfrm>
          <a:off x="746125" y="4549775"/>
          <a:ext cx="2928938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" name="公式" r:id="rId19" imgW="799753" imgH="241195" progId="Equation.3">
                  <p:embed/>
                </p:oleObj>
              </mc:Choice>
              <mc:Fallback>
                <p:oleObj name="公式" r:id="rId19" imgW="799753" imgH="241195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4549775"/>
                        <a:ext cx="2928938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47"/>
          <p:cNvGraphicFramePr>
            <a:graphicFrameLocks noChangeAspect="1"/>
          </p:cNvGraphicFramePr>
          <p:nvPr/>
        </p:nvGraphicFramePr>
        <p:xfrm>
          <a:off x="506413" y="2133600"/>
          <a:ext cx="35591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" name="公式" r:id="rId21" imgW="1091726" imgH="418918" progId="Equation.3">
                  <p:embed/>
                </p:oleObj>
              </mc:Choice>
              <mc:Fallback>
                <p:oleObj name="公式" r:id="rId21" imgW="1091726" imgH="418918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2133600"/>
                        <a:ext cx="3559175" cy="12954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CDD05D-957E-474B-9224-23FEE93C81ED}" type="slidenum">
              <a:rPr lang="en-US" altLang="zh-CN" smtClean="0">
                <a:latin typeface="Arial" pitchFamily="34" charset="0"/>
              </a:rPr>
              <a:pPr/>
              <a:t>3</a:t>
            </a:fld>
            <a:endParaRPr lang="en-US" altLang="zh-CN" smtClean="0">
              <a:latin typeface="Arial" pitchFamily="34" charset="0"/>
            </a:endParaRPr>
          </a:p>
        </p:txBody>
      </p:sp>
      <p:grpSp>
        <p:nvGrpSpPr>
          <p:cNvPr id="19467" name="Group 5"/>
          <p:cNvGrpSpPr>
            <a:grpSpLocks/>
          </p:cNvGrpSpPr>
          <p:nvPr/>
        </p:nvGrpSpPr>
        <p:grpSpPr bwMode="auto">
          <a:xfrm>
            <a:off x="5181600" y="1905000"/>
            <a:ext cx="3429000" cy="2819400"/>
            <a:chOff x="3264" y="1200"/>
            <a:chExt cx="2160" cy="1776"/>
          </a:xfrm>
        </p:grpSpPr>
        <p:sp>
          <p:nvSpPr>
            <p:cNvPr id="19482" name="Rectangle 6"/>
            <p:cNvSpPr>
              <a:spLocks noChangeArrowheads="1"/>
            </p:cNvSpPr>
            <p:nvPr/>
          </p:nvSpPr>
          <p:spPr bwMode="auto">
            <a:xfrm>
              <a:off x="3264" y="1200"/>
              <a:ext cx="2160" cy="17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483" name="Group 7"/>
            <p:cNvGrpSpPr>
              <a:grpSpLocks/>
            </p:cNvGrpSpPr>
            <p:nvPr/>
          </p:nvGrpSpPr>
          <p:grpSpPr bwMode="auto">
            <a:xfrm>
              <a:off x="3360" y="1200"/>
              <a:ext cx="2064" cy="1668"/>
              <a:chOff x="3312" y="1200"/>
              <a:chExt cx="2064" cy="1668"/>
            </a:xfrm>
          </p:grpSpPr>
          <p:sp>
            <p:nvSpPr>
              <p:cNvPr id="19484" name="Rectangle 8"/>
              <p:cNvSpPr>
                <a:spLocks noChangeArrowheads="1"/>
              </p:cNvSpPr>
              <p:nvPr/>
            </p:nvSpPr>
            <p:spPr bwMode="auto">
              <a:xfrm>
                <a:off x="3312" y="1200"/>
                <a:ext cx="2064" cy="16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3333CC"/>
                    </a:solidFill>
                    <a:latin typeface="Times New Roman" pitchFamily="18" charset="0"/>
                  </a:rPr>
                  <a:t>+    +    +    +    +    +    +    </a:t>
                </a:r>
              </a:p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3333CC"/>
                    </a:solidFill>
                    <a:latin typeface="Times New Roman" pitchFamily="18" charset="0"/>
                  </a:rPr>
                  <a:t>+    +    +    +    +    +    +    </a:t>
                </a:r>
              </a:p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3333CC"/>
                    </a:solidFill>
                    <a:latin typeface="Times New Roman" pitchFamily="18" charset="0"/>
                  </a:rPr>
                  <a:t>+    +    +    +    +    +    +    </a:t>
                </a:r>
              </a:p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3333CC"/>
                    </a:solidFill>
                    <a:latin typeface="Times New Roman" pitchFamily="18" charset="0"/>
                  </a:rPr>
                  <a:t>+    +    +    +    +    +    +    </a:t>
                </a:r>
              </a:p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3333CC"/>
                    </a:solidFill>
                    <a:latin typeface="Times New Roman" pitchFamily="18" charset="0"/>
                  </a:rPr>
                  <a:t>+    +    +    +    +    +    +    </a:t>
                </a:r>
              </a:p>
            </p:txBody>
          </p:sp>
          <p:sp>
            <p:nvSpPr>
              <p:cNvPr id="19485" name="AutoShape 9"/>
              <p:cNvSpPr>
                <a:spLocks noChangeArrowheads="1"/>
              </p:cNvSpPr>
              <p:nvPr/>
            </p:nvSpPr>
            <p:spPr bwMode="auto">
              <a:xfrm>
                <a:off x="4080" y="1440"/>
                <a:ext cx="240" cy="12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6" name="Line 10"/>
              <p:cNvSpPr>
                <a:spLocks noChangeShapeType="1"/>
              </p:cNvSpPr>
              <p:nvPr/>
            </p:nvSpPr>
            <p:spPr bwMode="auto">
              <a:xfrm>
                <a:off x="4320" y="2016"/>
                <a:ext cx="52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9464" name="Object 10"/>
              <p:cNvGraphicFramePr>
                <a:graphicFrameLocks noChangeAspect="1"/>
              </p:cNvGraphicFramePr>
              <p:nvPr/>
            </p:nvGraphicFramePr>
            <p:xfrm>
              <a:off x="4840" y="1864"/>
              <a:ext cx="280" cy="3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578" name="Equation" r:id="rId4" imgW="126720" imgH="177480" progId="Equation.3">
                      <p:embed/>
                    </p:oleObj>
                  </mc:Choice>
                  <mc:Fallback>
                    <p:oleObj name="Equation" r:id="rId4" imgW="126720" imgH="177480" progId="Equation.3">
                      <p:embed/>
                      <p:pic>
                        <p:nvPicPr>
                          <p:cNvPr id="19464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0" y="1864"/>
                            <a:ext cx="280" cy="3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65" name="Object 11"/>
              <p:cNvGraphicFramePr>
                <a:graphicFrameLocks noChangeAspect="1"/>
              </p:cNvGraphicFramePr>
              <p:nvPr/>
            </p:nvGraphicFramePr>
            <p:xfrm>
              <a:off x="3408" y="1296"/>
              <a:ext cx="262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579" name="Equation" r:id="rId6" imgW="215640" imgH="266400" progId="Equation.3">
                      <p:embed/>
                    </p:oleObj>
                  </mc:Choice>
                  <mc:Fallback>
                    <p:oleObj name="Equation" r:id="rId6" imgW="215640" imgH="266400" progId="Equation.3">
                      <p:embed/>
                      <p:pic>
                        <p:nvPicPr>
                          <p:cNvPr id="19465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8" y="1296"/>
                            <a:ext cx="262" cy="3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9468" name="Text Box 13"/>
          <p:cNvSpPr txBox="1">
            <a:spLocks noChangeArrowheads="1"/>
          </p:cNvSpPr>
          <p:nvPr/>
        </p:nvSpPr>
        <p:spPr bwMode="auto">
          <a:xfrm>
            <a:off x="304800" y="68580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CC0000"/>
                </a:solidFill>
                <a:latin typeface="Times New Roman" pitchFamily="18" charset="0"/>
              </a:rPr>
              <a:t>一   动生电动势</a:t>
            </a:r>
          </a:p>
        </p:txBody>
      </p:sp>
      <p:grpSp>
        <p:nvGrpSpPr>
          <p:cNvPr id="19469" name="Group 14"/>
          <p:cNvGrpSpPr>
            <a:grpSpLocks/>
          </p:cNvGrpSpPr>
          <p:nvPr/>
        </p:nvGrpSpPr>
        <p:grpSpPr bwMode="auto">
          <a:xfrm>
            <a:off x="147926" y="1225232"/>
            <a:ext cx="7589838" cy="519112"/>
            <a:chOff x="576" y="777"/>
            <a:chExt cx="4781" cy="327"/>
          </a:xfrm>
        </p:grpSpPr>
        <p:sp>
          <p:nvSpPr>
            <p:cNvPr id="19480" name="Text Box 15"/>
            <p:cNvSpPr txBox="1">
              <a:spLocks noChangeArrowheads="1"/>
            </p:cNvSpPr>
            <p:nvPr/>
          </p:nvSpPr>
          <p:spPr bwMode="auto">
            <a:xfrm>
              <a:off x="576" y="777"/>
              <a:ext cx="478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800" dirty="0">
                  <a:latin typeface="Times New Roman" pitchFamily="18" charset="0"/>
                </a:rPr>
                <a:t>动生电动势的</a:t>
              </a:r>
              <a:r>
                <a:rPr kumimoji="1" lang="zh-CN" altLang="en-US" sz="2800" dirty="0">
                  <a:solidFill>
                    <a:srgbClr val="CC0000"/>
                  </a:solidFill>
                  <a:latin typeface="Times New Roman" pitchFamily="18" charset="0"/>
                </a:rPr>
                <a:t>非</a:t>
              </a:r>
              <a:r>
                <a:rPr kumimoji="1" lang="zh-CN" altLang="en-US" sz="2800" dirty="0">
                  <a:latin typeface="Times New Roman" pitchFamily="18" charset="0"/>
                </a:rPr>
                <a:t>静电力场来源               洛伦兹力</a:t>
              </a:r>
            </a:p>
          </p:txBody>
        </p:sp>
        <p:sp>
          <p:nvSpPr>
            <p:cNvPr id="19481" name="AutoShape 16"/>
            <p:cNvSpPr>
              <a:spLocks noChangeArrowheads="1"/>
            </p:cNvSpPr>
            <p:nvPr/>
          </p:nvSpPr>
          <p:spPr bwMode="auto">
            <a:xfrm>
              <a:off x="3744" y="864"/>
              <a:ext cx="624" cy="144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EB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470" name="Group 17"/>
          <p:cNvGrpSpPr>
            <a:grpSpLocks/>
          </p:cNvGrpSpPr>
          <p:nvPr/>
        </p:nvGrpSpPr>
        <p:grpSpPr bwMode="auto">
          <a:xfrm>
            <a:off x="6629400" y="2971800"/>
            <a:ext cx="285750" cy="457200"/>
            <a:chOff x="3360" y="3312"/>
            <a:chExt cx="180" cy="288"/>
          </a:xfrm>
        </p:grpSpPr>
        <p:sp>
          <p:nvSpPr>
            <p:cNvPr id="19478" name="Oval 18"/>
            <p:cNvSpPr>
              <a:spLocks noChangeArrowheads="1"/>
            </p:cNvSpPr>
            <p:nvPr/>
          </p:nvSpPr>
          <p:spPr bwMode="auto">
            <a:xfrm>
              <a:off x="3360" y="3408"/>
              <a:ext cx="144" cy="144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9" name="Text Box 19"/>
            <p:cNvSpPr txBox="1">
              <a:spLocks noChangeArrowheads="1"/>
            </p:cNvSpPr>
            <p:nvPr/>
          </p:nvSpPr>
          <p:spPr bwMode="auto">
            <a:xfrm>
              <a:off x="3360" y="331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-</a:t>
              </a:r>
            </a:p>
          </p:txBody>
        </p:sp>
      </p:grpSp>
      <p:grpSp>
        <p:nvGrpSpPr>
          <p:cNvPr id="19471" name="Group 20"/>
          <p:cNvGrpSpPr>
            <a:grpSpLocks/>
          </p:cNvGrpSpPr>
          <p:nvPr/>
        </p:nvGrpSpPr>
        <p:grpSpPr bwMode="auto">
          <a:xfrm>
            <a:off x="5943600" y="3352800"/>
            <a:ext cx="762000" cy="939800"/>
            <a:chOff x="3696" y="2112"/>
            <a:chExt cx="480" cy="592"/>
          </a:xfrm>
        </p:grpSpPr>
        <p:sp>
          <p:nvSpPr>
            <p:cNvPr id="19477" name="Line 21"/>
            <p:cNvSpPr>
              <a:spLocks noChangeShapeType="1"/>
            </p:cNvSpPr>
            <p:nvPr/>
          </p:nvSpPr>
          <p:spPr bwMode="auto">
            <a:xfrm>
              <a:off x="4176" y="2112"/>
              <a:ext cx="0" cy="336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63" name="Object 9"/>
            <p:cNvGraphicFramePr>
              <a:graphicFrameLocks noChangeAspect="1"/>
            </p:cNvGraphicFramePr>
            <p:nvPr/>
          </p:nvGraphicFramePr>
          <p:xfrm>
            <a:off x="3696" y="2268"/>
            <a:ext cx="387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80" name="Equation" r:id="rId8" imgW="203040" imgH="228600" progId="Equation.3">
                    <p:embed/>
                  </p:oleObj>
                </mc:Choice>
                <mc:Fallback>
                  <p:oleObj name="Equation" r:id="rId8" imgW="203040" imgH="228600" progId="Equation.3">
                    <p:embed/>
                    <p:pic>
                      <p:nvPicPr>
                        <p:cNvPr id="1946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268"/>
                          <a:ext cx="387" cy="4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472" name="Group 23"/>
          <p:cNvGrpSpPr>
            <a:grpSpLocks/>
          </p:cNvGrpSpPr>
          <p:nvPr/>
        </p:nvGrpSpPr>
        <p:grpSpPr bwMode="auto">
          <a:xfrm>
            <a:off x="6477000" y="2209800"/>
            <a:ext cx="539750" cy="2057400"/>
            <a:chOff x="480" y="1584"/>
            <a:chExt cx="340" cy="1296"/>
          </a:xfrm>
        </p:grpSpPr>
        <p:sp>
          <p:nvSpPr>
            <p:cNvPr id="19475" name="Text Box 24"/>
            <p:cNvSpPr txBox="1">
              <a:spLocks noChangeArrowheads="1"/>
            </p:cNvSpPr>
            <p:nvPr/>
          </p:nvSpPr>
          <p:spPr bwMode="auto">
            <a:xfrm>
              <a:off x="528" y="2592"/>
              <a:ext cx="2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66"/>
                  </a:solidFill>
                  <a:latin typeface="Times New Roman" pitchFamily="18" charset="0"/>
                </a:rPr>
                <a:t>- -</a:t>
              </a:r>
            </a:p>
          </p:txBody>
        </p:sp>
        <p:sp>
          <p:nvSpPr>
            <p:cNvPr id="19476" name="Text Box 25"/>
            <p:cNvSpPr txBox="1">
              <a:spLocks noChangeArrowheads="1"/>
            </p:cNvSpPr>
            <p:nvPr/>
          </p:nvSpPr>
          <p:spPr bwMode="auto">
            <a:xfrm>
              <a:off x="480" y="1584"/>
              <a:ext cx="3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</a:rPr>
                <a:t>++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19473" name="Group 26"/>
          <p:cNvGrpSpPr>
            <a:grpSpLocks/>
          </p:cNvGrpSpPr>
          <p:nvPr/>
        </p:nvGrpSpPr>
        <p:grpSpPr bwMode="auto">
          <a:xfrm>
            <a:off x="6019800" y="2362200"/>
            <a:ext cx="685800" cy="762000"/>
            <a:chOff x="3744" y="1488"/>
            <a:chExt cx="432" cy="480"/>
          </a:xfrm>
        </p:grpSpPr>
        <p:sp>
          <p:nvSpPr>
            <p:cNvPr id="19474" name="Line 27"/>
            <p:cNvSpPr>
              <a:spLocks noChangeShapeType="1"/>
            </p:cNvSpPr>
            <p:nvPr/>
          </p:nvSpPr>
          <p:spPr bwMode="auto">
            <a:xfrm flipV="1">
              <a:off x="4176" y="1632"/>
              <a:ext cx="0" cy="336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62" name="Object 8"/>
            <p:cNvGraphicFramePr>
              <a:graphicFrameLocks noChangeAspect="1"/>
            </p:cNvGraphicFramePr>
            <p:nvPr/>
          </p:nvGraphicFramePr>
          <p:xfrm>
            <a:off x="3744" y="1488"/>
            <a:ext cx="339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81" name="Equation" r:id="rId10" imgW="177480" imgH="241200" progId="Equation.3">
                    <p:embed/>
                  </p:oleObj>
                </mc:Choice>
                <mc:Fallback>
                  <p:oleObj name="Equation" r:id="rId10" imgW="177480" imgH="241200" progId="Equation.3">
                    <p:embed/>
                    <p:pic>
                      <p:nvPicPr>
                        <p:cNvPr id="1946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488"/>
                          <a:ext cx="339" cy="4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58" name="Object 2"/>
          <p:cNvGraphicFramePr>
            <a:graphicFrameLocks noChangeAspect="1"/>
          </p:cNvGraphicFramePr>
          <p:nvPr>
            <p:extLst/>
          </p:nvPr>
        </p:nvGraphicFramePr>
        <p:xfrm>
          <a:off x="1288256" y="1958975"/>
          <a:ext cx="27432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2" name="Equation" r:id="rId12" imgW="939600" imgH="228600" progId="Equation.3">
                  <p:embed/>
                </p:oleObj>
              </mc:Choice>
              <mc:Fallback>
                <p:oleObj name="Equation" r:id="rId12" imgW="939600" imgH="228600" progId="Equation.3">
                  <p:embed/>
                  <p:pic>
                    <p:nvPicPr>
                      <p:cNvPr id="194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8256" y="1958975"/>
                        <a:ext cx="2743200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>
            <p:extLst/>
          </p:nvPr>
        </p:nvGraphicFramePr>
        <p:xfrm>
          <a:off x="1320800" y="3398838"/>
          <a:ext cx="2740025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3" name="公式" r:id="rId14" imgW="977760" imgH="419040" progId="Equation.3">
                  <p:embed/>
                </p:oleObj>
              </mc:Choice>
              <mc:Fallback>
                <p:oleObj name="公式" r:id="rId14" imgW="977760" imgH="419040" progId="Equation.3">
                  <p:embed/>
                  <p:pic>
                    <p:nvPicPr>
                      <p:cNvPr id="1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3398838"/>
                        <a:ext cx="2740025" cy="1173162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FF"/>
                        </a:solidFill>
                        <a:prstDash val="sysDash"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>
            <p:extLst/>
          </p:nvPr>
        </p:nvGraphicFramePr>
        <p:xfrm>
          <a:off x="3850956" y="4752222"/>
          <a:ext cx="2438400" cy="78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4" name="Equation" r:id="rId16" imgW="914400" imgH="330120" progId="Equation.3">
                  <p:embed/>
                </p:oleObj>
              </mc:Choice>
              <mc:Fallback>
                <p:oleObj name="Equation" r:id="rId16" imgW="914400" imgH="330120" progId="Equation.3">
                  <p:embed/>
                  <p:pic>
                    <p:nvPicPr>
                      <p:cNvPr id="19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0956" y="4752222"/>
                        <a:ext cx="2438400" cy="7887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>
            <p:extLst/>
          </p:nvPr>
        </p:nvGraphicFramePr>
        <p:xfrm>
          <a:off x="1290320" y="4772541"/>
          <a:ext cx="263224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5" name="公式" r:id="rId18" imgW="838080" imgH="330120" progId="Equation.3">
                  <p:embed/>
                </p:oleObj>
              </mc:Choice>
              <mc:Fallback>
                <p:oleObj name="公式" r:id="rId18" imgW="838080" imgH="330120" progId="Equation.3">
                  <p:embed/>
                  <p:pic>
                    <p:nvPicPr>
                      <p:cNvPr id="194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320" y="4772541"/>
                        <a:ext cx="2632242" cy="787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78521" y="2838390"/>
            <a:ext cx="4982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0" dirty="0"/>
              <a:t>非静电力</a:t>
            </a:r>
            <a:r>
              <a:rPr lang="en-US" altLang="zh-CN" sz="2000" dirty="0" smtClean="0"/>
              <a:t>K</a:t>
            </a:r>
            <a:r>
              <a:rPr lang="zh-CN" altLang="en-US" sz="2000" b="0" dirty="0" smtClean="0"/>
              <a:t>源于运动电荷受到的洛伦兹力</a:t>
            </a:r>
            <a:r>
              <a:rPr lang="en-US" altLang="zh-CN" sz="2000" dirty="0" smtClean="0"/>
              <a:t>F</a:t>
            </a:r>
            <a:r>
              <a:rPr lang="en-US" altLang="zh-CN" sz="2000" b="0" baseline="-25000" dirty="0" smtClean="0"/>
              <a:t>L</a:t>
            </a:r>
            <a:endParaRPr lang="zh-CN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3287856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981200"/>
          </a:xfrm>
        </p:spPr>
        <p:txBody>
          <a:bodyPr/>
          <a:lstStyle/>
          <a:p>
            <a:pPr eaLnBrk="1" hangingPunct="1"/>
            <a:r>
              <a:rPr lang="zh-CN" altLang="en-US" smtClean="0"/>
              <a:t>用金属丝绕制的标准电阻要求是无自感的，怎样绕制自感系数为零的线圈？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32E1DF-C24D-4CC1-A041-AB87CDB7564C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800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189D75-E30A-49CD-BCF6-62D09AEFBD5B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800" b="0" smtClean="0"/>
          </a:p>
        </p:txBody>
      </p:sp>
      <p:grpSp>
        <p:nvGrpSpPr>
          <p:cNvPr id="11267" name="Group 5"/>
          <p:cNvGrpSpPr>
            <a:grpSpLocks/>
          </p:cNvGrpSpPr>
          <p:nvPr/>
        </p:nvGrpSpPr>
        <p:grpSpPr bwMode="auto">
          <a:xfrm>
            <a:off x="2743200" y="2895600"/>
            <a:ext cx="3733800" cy="2133600"/>
            <a:chOff x="3120" y="618"/>
            <a:chExt cx="2352" cy="1344"/>
          </a:xfrm>
        </p:grpSpPr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3120" y="618"/>
              <a:ext cx="2352" cy="1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pSp>
          <p:nvGrpSpPr>
            <p:cNvPr id="11271" name="Group 7"/>
            <p:cNvGrpSpPr>
              <a:grpSpLocks/>
            </p:cNvGrpSpPr>
            <p:nvPr/>
          </p:nvGrpSpPr>
          <p:grpSpPr bwMode="auto">
            <a:xfrm>
              <a:off x="3222" y="752"/>
              <a:ext cx="2162" cy="1165"/>
              <a:chOff x="3222" y="752"/>
              <a:chExt cx="2162" cy="1165"/>
            </a:xfrm>
          </p:grpSpPr>
          <p:sp>
            <p:nvSpPr>
              <p:cNvPr id="1044488" name="AutoShape 8"/>
              <p:cNvSpPr>
                <a:spLocks noChangeArrowheads="1"/>
              </p:cNvSpPr>
              <p:nvPr/>
            </p:nvSpPr>
            <p:spPr bwMode="auto">
              <a:xfrm rot="-5390567">
                <a:off x="4184" y="45"/>
                <a:ext cx="448" cy="1953"/>
              </a:xfrm>
              <a:prstGeom prst="can">
                <a:avLst>
                  <a:gd name="adj" fmla="val 44542"/>
                </a:avLst>
              </a:prstGeom>
              <a:gradFill rotWithShape="0">
                <a:gsLst>
                  <a:gs pos="0">
                    <a:schemeClr val="folHlink">
                      <a:gamma/>
                      <a:shade val="6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1273" name="Freeform 9"/>
              <p:cNvSpPr>
                <a:spLocks/>
              </p:cNvSpPr>
              <p:nvPr/>
            </p:nvSpPr>
            <p:spPr bwMode="auto">
              <a:xfrm>
                <a:off x="3679" y="752"/>
                <a:ext cx="220" cy="536"/>
              </a:xfrm>
              <a:custGeom>
                <a:avLst/>
                <a:gdLst>
                  <a:gd name="T0" fmla="*/ 0 w 238"/>
                  <a:gd name="T1" fmla="*/ 7 h 574"/>
                  <a:gd name="T2" fmla="*/ 10 w 238"/>
                  <a:gd name="T3" fmla="*/ 5 h 574"/>
                  <a:gd name="T4" fmla="*/ 17 w 238"/>
                  <a:gd name="T5" fmla="*/ 19 h 574"/>
                  <a:gd name="T6" fmla="*/ 25 w 238"/>
                  <a:gd name="T7" fmla="*/ 92 h 574"/>
                  <a:gd name="T8" fmla="*/ 30 w 238"/>
                  <a:gd name="T9" fmla="*/ 110 h 574"/>
                  <a:gd name="T10" fmla="*/ 36 w 238"/>
                  <a:gd name="T11" fmla="*/ 103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8"/>
                  <a:gd name="T19" fmla="*/ 0 h 574"/>
                  <a:gd name="T20" fmla="*/ 238 w 238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8" h="574">
                    <a:moveTo>
                      <a:pt x="0" y="38"/>
                    </a:moveTo>
                    <a:cubicBezTo>
                      <a:pt x="3" y="36"/>
                      <a:pt x="58" y="0"/>
                      <a:pt x="66" y="5"/>
                    </a:cubicBezTo>
                    <a:cubicBezTo>
                      <a:pt x="89" y="21"/>
                      <a:pt x="106" y="70"/>
                      <a:pt x="112" y="98"/>
                    </a:cubicBezTo>
                    <a:cubicBezTo>
                      <a:pt x="138" y="220"/>
                      <a:pt x="128" y="351"/>
                      <a:pt x="159" y="472"/>
                    </a:cubicBezTo>
                    <a:cubicBezTo>
                      <a:pt x="164" y="514"/>
                      <a:pt x="155" y="559"/>
                      <a:pt x="198" y="574"/>
                    </a:cubicBezTo>
                    <a:cubicBezTo>
                      <a:pt x="238" y="560"/>
                      <a:pt x="211" y="558"/>
                      <a:pt x="237" y="535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4" name="Freeform 10"/>
              <p:cNvSpPr>
                <a:spLocks/>
              </p:cNvSpPr>
              <p:nvPr/>
            </p:nvSpPr>
            <p:spPr bwMode="auto">
              <a:xfrm>
                <a:off x="3786" y="752"/>
                <a:ext cx="203" cy="536"/>
              </a:xfrm>
              <a:custGeom>
                <a:avLst/>
                <a:gdLst>
                  <a:gd name="T0" fmla="*/ 0 w 219"/>
                  <a:gd name="T1" fmla="*/ 7 h 574"/>
                  <a:gd name="T2" fmla="*/ 7 w 219"/>
                  <a:gd name="T3" fmla="*/ 5 h 574"/>
                  <a:gd name="T4" fmla="*/ 16 w 219"/>
                  <a:gd name="T5" fmla="*/ 19 h 574"/>
                  <a:gd name="T6" fmla="*/ 22 w 219"/>
                  <a:gd name="T7" fmla="*/ 92 h 574"/>
                  <a:gd name="T8" fmla="*/ 29 w 219"/>
                  <a:gd name="T9" fmla="*/ 110 h 574"/>
                  <a:gd name="T10" fmla="*/ 35 w 219"/>
                  <a:gd name="T11" fmla="*/ 103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5" name="Freeform 11"/>
              <p:cNvSpPr>
                <a:spLocks/>
              </p:cNvSpPr>
              <p:nvPr/>
            </p:nvSpPr>
            <p:spPr bwMode="auto">
              <a:xfrm>
                <a:off x="3874" y="752"/>
                <a:ext cx="203" cy="536"/>
              </a:xfrm>
              <a:custGeom>
                <a:avLst/>
                <a:gdLst>
                  <a:gd name="T0" fmla="*/ 0 w 219"/>
                  <a:gd name="T1" fmla="*/ 7 h 574"/>
                  <a:gd name="T2" fmla="*/ 7 w 219"/>
                  <a:gd name="T3" fmla="*/ 5 h 574"/>
                  <a:gd name="T4" fmla="*/ 16 w 219"/>
                  <a:gd name="T5" fmla="*/ 19 h 574"/>
                  <a:gd name="T6" fmla="*/ 22 w 219"/>
                  <a:gd name="T7" fmla="*/ 92 h 574"/>
                  <a:gd name="T8" fmla="*/ 29 w 219"/>
                  <a:gd name="T9" fmla="*/ 110 h 574"/>
                  <a:gd name="T10" fmla="*/ 35 w 219"/>
                  <a:gd name="T11" fmla="*/ 103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6" name="Freeform 12"/>
              <p:cNvSpPr>
                <a:spLocks/>
              </p:cNvSpPr>
              <p:nvPr/>
            </p:nvSpPr>
            <p:spPr bwMode="auto">
              <a:xfrm>
                <a:off x="3964" y="752"/>
                <a:ext cx="202" cy="536"/>
              </a:xfrm>
              <a:custGeom>
                <a:avLst/>
                <a:gdLst>
                  <a:gd name="T0" fmla="*/ 0 w 219"/>
                  <a:gd name="T1" fmla="*/ 7 h 574"/>
                  <a:gd name="T2" fmla="*/ 6 w 219"/>
                  <a:gd name="T3" fmla="*/ 5 h 574"/>
                  <a:gd name="T4" fmla="*/ 14 w 219"/>
                  <a:gd name="T5" fmla="*/ 19 h 574"/>
                  <a:gd name="T6" fmla="*/ 20 w 219"/>
                  <a:gd name="T7" fmla="*/ 92 h 574"/>
                  <a:gd name="T8" fmla="*/ 26 w 219"/>
                  <a:gd name="T9" fmla="*/ 110 h 574"/>
                  <a:gd name="T10" fmla="*/ 31 w 219"/>
                  <a:gd name="T11" fmla="*/ 103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7" name="Freeform 13"/>
              <p:cNvSpPr>
                <a:spLocks/>
              </p:cNvSpPr>
              <p:nvPr/>
            </p:nvSpPr>
            <p:spPr bwMode="auto">
              <a:xfrm>
                <a:off x="4052" y="752"/>
                <a:ext cx="203" cy="536"/>
              </a:xfrm>
              <a:custGeom>
                <a:avLst/>
                <a:gdLst>
                  <a:gd name="T0" fmla="*/ 0 w 219"/>
                  <a:gd name="T1" fmla="*/ 7 h 574"/>
                  <a:gd name="T2" fmla="*/ 7 w 219"/>
                  <a:gd name="T3" fmla="*/ 5 h 574"/>
                  <a:gd name="T4" fmla="*/ 16 w 219"/>
                  <a:gd name="T5" fmla="*/ 19 h 574"/>
                  <a:gd name="T6" fmla="*/ 22 w 219"/>
                  <a:gd name="T7" fmla="*/ 92 h 574"/>
                  <a:gd name="T8" fmla="*/ 29 w 219"/>
                  <a:gd name="T9" fmla="*/ 110 h 574"/>
                  <a:gd name="T10" fmla="*/ 35 w 219"/>
                  <a:gd name="T11" fmla="*/ 103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8" name="Freeform 14"/>
              <p:cNvSpPr>
                <a:spLocks/>
              </p:cNvSpPr>
              <p:nvPr/>
            </p:nvSpPr>
            <p:spPr bwMode="auto">
              <a:xfrm>
                <a:off x="4141" y="752"/>
                <a:ext cx="202" cy="536"/>
              </a:xfrm>
              <a:custGeom>
                <a:avLst/>
                <a:gdLst>
                  <a:gd name="T0" fmla="*/ 0 w 219"/>
                  <a:gd name="T1" fmla="*/ 7 h 574"/>
                  <a:gd name="T2" fmla="*/ 6 w 219"/>
                  <a:gd name="T3" fmla="*/ 5 h 574"/>
                  <a:gd name="T4" fmla="*/ 14 w 219"/>
                  <a:gd name="T5" fmla="*/ 19 h 574"/>
                  <a:gd name="T6" fmla="*/ 20 w 219"/>
                  <a:gd name="T7" fmla="*/ 92 h 574"/>
                  <a:gd name="T8" fmla="*/ 26 w 219"/>
                  <a:gd name="T9" fmla="*/ 110 h 574"/>
                  <a:gd name="T10" fmla="*/ 31 w 219"/>
                  <a:gd name="T11" fmla="*/ 103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9" name="Freeform 15"/>
              <p:cNvSpPr>
                <a:spLocks/>
              </p:cNvSpPr>
              <p:nvPr/>
            </p:nvSpPr>
            <p:spPr bwMode="auto">
              <a:xfrm>
                <a:off x="4230" y="752"/>
                <a:ext cx="203" cy="536"/>
              </a:xfrm>
              <a:custGeom>
                <a:avLst/>
                <a:gdLst>
                  <a:gd name="T0" fmla="*/ 0 w 219"/>
                  <a:gd name="T1" fmla="*/ 7 h 574"/>
                  <a:gd name="T2" fmla="*/ 7 w 219"/>
                  <a:gd name="T3" fmla="*/ 5 h 574"/>
                  <a:gd name="T4" fmla="*/ 16 w 219"/>
                  <a:gd name="T5" fmla="*/ 19 h 574"/>
                  <a:gd name="T6" fmla="*/ 22 w 219"/>
                  <a:gd name="T7" fmla="*/ 92 h 574"/>
                  <a:gd name="T8" fmla="*/ 29 w 219"/>
                  <a:gd name="T9" fmla="*/ 110 h 574"/>
                  <a:gd name="T10" fmla="*/ 35 w 219"/>
                  <a:gd name="T11" fmla="*/ 103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0" name="Freeform 16"/>
              <p:cNvSpPr>
                <a:spLocks/>
              </p:cNvSpPr>
              <p:nvPr/>
            </p:nvSpPr>
            <p:spPr bwMode="auto">
              <a:xfrm>
                <a:off x="4318" y="752"/>
                <a:ext cx="203" cy="536"/>
              </a:xfrm>
              <a:custGeom>
                <a:avLst/>
                <a:gdLst>
                  <a:gd name="T0" fmla="*/ 0 w 219"/>
                  <a:gd name="T1" fmla="*/ 7 h 574"/>
                  <a:gd name="T2" fmla="*/ 7 w 219"/>
                  <a:gd name="T3" fmla="*/ 5 h 574"/>
                  <a:gd name="T4" fmla="*/ 16 w 219"/>
                  <a:gd name="T5" fmla="*/ 19 h 574"/>
                  <a:gd name="T6" fmla="*/ 22 w 219"/>
                  <a:gd name="T7" fmla="*/ 92 h 574"/>
                  <a:gd name="T8" fmla="*/ 29 w 219"/>
                  <a:gd name="T9" fmla="*/ 110 h 574"/>
                  <a:gd name="T10" fmla="*/ 35 w 219"/>
                  <a:gd name="T11" fmla="*/ 103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1" name="Freeform 17"/>
              <p:cNvSpPr>
                <a:spLocks/>
              </p:cNvSpPr>
              <p:nvPr/>
            </p:nvSpPr>
            <p:spPr bwMode="auto">
              <a:xfrm>
                <a:off x="4408" y="752"/>
                <a:ext cx="202" cy="536"/>
              </a:xfrm>
              <a:custGeom>
                <a:avLst/>
                <a:gdLst>
                  <a:gd name="T0" fmla="*/ 0 w 219"/>
                  <a:gd name="T1" fmla="*/ 7 h 574"/>
                  <a:gd name="T2" fmla="*/ 6 w 219"/>
                  <a:gd name="T3" fmla="*/ 5 h 574"/>
                  <a:gd name="T4" fmla="*/ 14 w 219"/>
                  <a:gd name="T5" fmla="*/ 19 h 574"/>
                  <a:gd name="T6" fmla="*/ 20 w 219"/>
                  <a:gd name="T7" fmla="*/ 92 h 574"/>
                  <a:gd name="T8" fmla="*/ 26 w 219"/>
                  <a:gd name="T9" fmla="*/ 110 h 574"/>
                  <a:gd name="T10" fmla="*/ 31 w 219"/>
                  <a:gd name="T11" fmla="*/ 103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2" name="Freeform 18"/>
              <p:cNvSpPr>
                <a:spLocks/>
              </p:cNvSpPr>
              <p:nvPr/>
            </p:nvSpPr>
            <p:spPr bwMode="auto">
              <a:xfrm>
                <a:off x="4496" y="752"/>
                <a:ext cx="178" cy="538"/>
              </a:xfrm>
              <a:custGeom>
                <a:avLst/>
                <a:gdLst>
                  <a:gd name="T0" fmla="*/ 0 w 219"/>
                  <a:gd name="T1" fmla="*/ 7 h 574"/>
                  <a:gd name="T2" fmla="*/ 2 w 219"/>
                  <a:gd name="T3" fmla="*/ 5 h 574"/>
                  <a:gd name="T4" fmla="*/ 2 w 219"/>
                  <a:gd name="T5" fmla="*/ 21 h 574"/>
                  <a:gd name="T6" fmla="*/ 2 w 219"/>
                  <a:gd name="T7" fmla="*/ 99 h 574"/>
                  <a:gd name="T8" fmla="*/ 2 w 219"/>
                  <a:gd name="T9" fmla="*/ 121 h 574"/>
                  <a:gd name="T10" fmla="*/ 2 w 219"/>
                  <a:gd name="T11" fmla="*/ 113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3" name="Freeform 19"/>
              <p:cNvSpPr>
                <a:spLocks/>
              </p:cNvSpPr>
              <p:nvPr/>
            </p:nvSpPr>
            <p:spPr bwMode="auto">
              <a:xfrm>
                <a:off x="4585" y="752"/>
                <a:ext cx="202" cy="536"/>
              </a:xfrm>
              <a:custGeom>
                <a:avLst/>
                <a:gdLst>
                  <a:gd name="T0" fmla="*/ 0 w 219"/>
                  <a:gd name="T1" fmla="*/ 7 h 574"/>
                  <a:gd name="T2" fmla="*/ 6 w 219"/>
                  <a:gd name="T3" fmla="*/ 5 h 574"/>
                  <a:gd name="T4" fmla="*/ 14 w 219"/>
                  <a:gd name="T5" fmla="*/ 19 h 574"/>
                  <a:gd name="T6" fmla="*/ 20 w 219"/>
                  <a:gd name="T7" fmla="*/ 92 h 574"/>
                  <a:gd name="T8" fmla="*/ 26 w 219"/>
                  <a:gd name="T9" fmla="*/ 110 h 574"/>
                  <a:gd name="T10" fmla="*/ 31 w 219"/>
                  <a:gd name="T11" fmla="*/ 103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4" name="Freeform 20"/>
              <p:cNvSpPr>
                <a:spLocks/>
              </p:cNvSpPr>
              <p:nvPr/>
            </p:nvSpPr>
            <p:spPr bwMode="auto">
              <a:xfrm>
                <a:off x="4674" y="752"/>
                <a:ext cx="203" cy="536"/>
              </a:xfrm>
              <a:custGeom>
                <a:avLst/>
                <a:gdLst>
                  <a:gd name="T0" fmla="*/ 0 w 219"/>
                  <a:gd name="T1" fmla="*/ 7 h 574"/>
                  <a:gd name="T2" fmla="*/ 7 w 219"/>
                  <a:gd name="T3" fmla="*/ 5 h 574"/>
                  <a:gd name="T4" fmla="*/ 16 w 219"/>
                  <a:gd name="T5" fmla="*/ 19 h 574"/>
                  <a:gd name="T6" fmla="*/ 22 w 219"/>
                  <a:gd name="T7" fmla="*/ 92 h 574"/>
                  <a:gd name="T8" fmla="*/ 29 w 219"/>
                  <a:gd name="T9" fmla="*/ 110 h 574"/>
                  <a:gd name="T10" fmla="*/ 35 w 219"/>
                  <a:gd name="T11" fmla="*/ 103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5" name="Freeform 21"/>
              <p:cNvSpPr>
                <a:spLocks/>
              </p:cNvSpPr>
              <p:nvPr/>
            </p:nvSpPr>
            <p:spPr bwMode="auto">
              <a:xfrm>
                <a:off x="4762" y="752"/>
                <a:ext cx="203" cy="536"/>
              </a:xfrm>
              <a:custGeom>
                <a:avLst/>
                <a:gdLst>
                  <a:gd name="T0" fmla="*/ 0 w 219"/>
                  <a:gd name="T1" fmla="*/ 7 h 574"/>
                  <a:gd name="T2" fmla="*/ 7 w 219"/>
                  <a:gd name="T3" fmla="*/ 5 h 574"/>
                  <a:gd name="T4" fmla="*/ 16 w 219"/>
                  <a:gd name="T5" fmla="*/ 19 h 574"/>
                  <a:gd name="T6" fmla="*/ 22 w 219"/>
                  <a:gd name="T7" fmla="*/ 92 h 574"/>
                  <a:gd name="T8" fmla="*/ 29 w 219"/>
                  <a:gd name="T9" fmla="*/ 110 h 574"/>
                  <a:gd name="T10" fmla="*/ 35 w 219"/>
                  <a:gd name="T11" fmla="*/ 103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6" name="Freeform 22"/>
              <p:cNvSpPr>
                <a:spLocks/>
              </p:cNvSpPr>
              <p:nvPr/>
            </p:nvSpPr>
            <p:spPr bwMode="auto">
              <a:xfrm>
                <a:off x="4852" y="752"/>
                <a:ext cx="201" cy="536"/>
              </a:xfrm>
              <a:custGeom>
                <a:avLst/>
                <a:gdLst>
                  <a:gd name="T0" fmla="*/ 0 w 219"/>
                  <a:gd name="T1" fmla="*/ 7 h 574"/>
                  <a:gd name="T2" fmla="*/ 6 w 219"/>
                  <a:gd name="T3" fmla="*/ 5 h 574"/>
                  <a:gd name="T4" fmla="*/ 13 w 219"/>
                  <a:gd name="T5" fmla="*/ 19 h 574"/>
                  <a:gd name="T6" fmla="*/ 18 w 219"/>
                  <a:gd name="T7" fmla="*/ 92 h 574"/>
                  <a:gd name="T8" fmla="*/ 24 w 219"/>
                  <a:gd name="T9" fmla="*/ 110 h 574"/>
                  <a:gd name="T10" fmla="*/ 28 w 219"/>
                  <a:gd name="T11" fmla="*/ 103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7" name="Freeform 23"/>
              <p:cNvSpPr>
                <a:spLocks/>
              </p:cNvSpPr>
              <p:nvPr/>
            </p:nvSpPr>
            <p:spPr bwMode="auto">
              <a:xfrm>
                <a:off x="4940" y="752"/>
                <a:ext cx="203" cy="536"/>
              </a:xfrm>
              <a:custGeom>
                <a:avLst/>
                <a:gdLst>
                  <a:gd name="T0" fmla="*/ 0 w 219"/>
                  <a:gd name="T1" fmla="*/ 7 h 574"/>
                  <a:gd name="T2" fmla="*/ 7 w 219"/>
                  <a:gd name="T3" fmla="*/ 5 h 574"/>
                  <a:gd name="T4" fmla="*/ 16 w 219"/>
                  <a:gd name="T5" fmla="*/ 19 h 574"/>
                  <a:gd name="T6" fmla="*/ 22 w 219"/>
                  <a:gd name="T7" fmla="*/ 92 h 574"/>
                  <a:gd name="T8" fmla="*/ 29 w 219"/>
                  <a:gd name="T9" fmla="*/ 110 h 574"/>
                  <a:gd name="T10" fmla="*/ 35 w 219"/>
                  <a:gd name="T11" fmla="*/ 103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8" name="Freeform 24"/>
              <p:cNvSpPr>
                <a:spLocks/>
              </p:cNvSpPr>
              <p:nvPr/>
            </p:nvSpPr>
            <p:spPr bwMode="auto">
              <a:xfrm>
                <a:off x="5028" y="752"/>
                <a:ext cx="203" cy="536"/>
              </a:xfrm>
              <a:custGeom>
                <a:avLst/>
                <a:gdLst>
                  <a:gd name="T0" fmla="*/ 0 w 219"/>
                  <a:gd name="T1" fmla="*/ 7 h 574"/>
                  <a:gd name="T2" fmla="*/ 7 w 219"/>
                  <a:gd name="T3" fmla="*/ 5 h 574"/>
                  <a:gd name="T4" fmla="*/ 16 w 219"/>
                  <a:gd name="T5" fmla="*/ 19 h 574"/>
                  <a:gd name="T6" fmla="*/ 22 w 219"/>
                  <a:gd name="T7" fmla="*/ 92 h 574"/>
                  <a:gd name="T8" fmla="*/ 29 w 219"/>
                  <a:gd name="T9" fmla="*/ 110 h 574"/>
                  <a:gd name="T10" fmla="*/ 35 w 219"/>
                  <a:gd name="T11" fmla="*/ 103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9" name="Line 25"/>
              <p:cNvSpPr>
                <a:spLocks noChangeShapeType="1"/>
              </p:cNvSpPr>
              <p:nvPr/>
            </p:nvSpPr>
            <p:spPr bwMode="auto">
              <a:xfrm>
                <a:off x="3742" y="1245"/>
                <a:ext cx="0" cy="35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0" name="Freeform 26"/>
              <p:cNvSpPr>
                <a:spLocks/>
              </p:cNvSpPr>
              <p:nvPr/>
            </p:nvSpPr>
            <p:spPr bwMode="auto">
              <a:xfrm>
                <a:off x="5145" y="755"/>
                <a:ext cx="111" cy="493"/>
              </a:xfrm>
              <a:custGeom>
                <a:avLst/>
                <a:gdLst>
                  <a:gd name="T0" fmla="*/ 4 w 121"/>
                  <a:gd name="T1" fmla="*/ 8 h 528"/>
                  <a:gd name="T2" fmla="*/ 11 w 121"/>
                  <a:gd name="T3" fmla="*/ 7 h 528"/>
                  <a:gd name="T4" fmla="*/ 14 w 121"/>
                  <a:gd name="T5" fmla="*/ 72 h 528"/>
                  <a:gd name="T6" fmla="*/ 15 w 121"/>
                  <a:gd name="T7" fmla="*/ 92 h 528"/>
                  <a:gd name="T8" fmla="*/ 16 w 121"/>
                  <a:gd name="T9" fmla="*/ 102 h 5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1"/>
                  <a:gd name="T16" fmla="*/ 0 h 528"/>
                  <a:gd name="T17" fmla="*/ 121 w 121"/>
                  <a:gd name="T18" fmla="*/ 528 h 5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1" h="528">
                    <a:moveTo>
                      <a:pt x="4" y="45"/>
                    </a:moveTo>
                    <a:cubicBezTo>
                      <a:pt x="59" y="7"/>
                      <a:pt x="0" y="0"/>
                      <a:pt x="82" y="14"/>
                    </a:cubicBezTo>
                    <a:cubicBezTo>
                      <a:pt x="98" y="135"/>
                      <a:pt x="96" y="258"/>
                      <a:pt x="105" y="380"/>
                    </a:cubicBezTo>
                    <a:cubicBezTo>
                      <a:pt x="107" y="411"/>
                      <a:pt x="110" y="443"/>
                      <a:pt x="113" y="474"/>
                    </a:cubicBezTo>
                    <a:cubicBezTo>
                      <a:pt x="115" y="492"/>
                      <a:pt x="121" y="528"/>
                      <a:pt x="121" y="528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1" name="Line 27"/>
              <p:cNvSpPr>
                <a:spLocks noChangeShapeType="1"/>
              </p:cNvSpPr>
              <p:nvPr/>
            </p:nvSpPr>
            <p:spPr bwMode="auto">
              <a:xfrm flipH="1">
                <a:off x="5250" y="1245"/>
                <a:ext cx="0" cy="53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2" name="Rectangle 28"/>
              <p:cNvSpPr>
                <a:spLocks noChangeArrowheads="1"/>
              </p:cNvSpPr>
              <p:nvPr/>
            </p:nvSpPr>
            <p:spPr bwMode="auto">
              <a:xfrm>
                <a:off x="3697" y="1738"/>
                <a:ext cx="933" cy="89"/>
              </a:xfrm>
              <a:prstGeom prst="rect">
                <a:avLst/>
              </a:prstGeom>
              <a:gradFill rotWithShape="0">
                <a:gsLst>
                  <a:gs pos="0">
                    <a:srgbClr val="003366"/>
                  </a:gs>
                  <a:gs pos="50000">
                    <a:srgbClr val="F5F7F9"/>
                  </a:gs>
                  <a:gs pos="100000">
                    <a:srgbClr val="003366"/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1293" name="Line 29"/>
              <p:cNvSpPr>
                <a:spLocks noChangeShapeType="1"/>
              </p:cNvSpPr>
              <p:nvPr/>
            </p:nvSpPr>
            <p:spPr bwMode="auto">
              <a:xfrm>
                <a:off x="3742" y="1603"/>
                <a:ext cx="48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4" name="Line 30"/>
              <p:cNvSpPr>
                <a:spLocks noChangeShapeType="1"/>
              </p:cNvSpPr>
              <p:nvPr/>
            </p:nvSpPr>
            <p:spPr bwMode="auto">
              <a:xfrm>
                <a:off x="4230" y="1603"/>
                <a:ext cx="0" cy="135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5" name="Line 31"/>
              <p:cNvSpPr>
                <a:spLocks noChangeShapeType="1"/>
              </p:cNvSpPr>
              <p:nvPr/>
            </p:nvSpPr>
            <p:spPr bwMode="auto">
              <a:xfrm>
                <a:off x="4896" y="1783"/>
                <a:ext cx="354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6" name="Line 32"/>
              <p:cNvSpPr>
                <a:spLocks noChangeShapeType="1"/>
              </p:cNvSpPr>
              <p:nvPr/>
            </p:nvSpPr>
            <p:spPr bwMode="auto">
              <a:xfrm>
                <a:off x="4630" y="1783"/>
                <a:ext cx="177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7" name="Line 33"/>
              <p:cNvSpPr>
                <a:spLocks noChangeShapeType="1"/>
              </p:cNvSpPr>
              <p:nvPr/>
            </p:nvSpPr>
            <p:spPr bwMode="auto">
              <a:xfrm>
                <a:off x="4807" y="1648"/>
                <a:ext cx="0" cy="269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8" name="Line 34"/>
              <p:cNvSpPr>
                <a:spLocks noChangeShapeType="1"/>
              </p:cNvSpPr>
              <p:nvPr/>
            </p:nvSpPr>
            <p:spPr bwMode="auto">
              <a:xfrm>
                <a:off x="4896" y="1693"/>
                <a:ext cx="0" cy="179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9" name="Line 35"/>
              <p:cNvSpPr>
                <a:spLocks noChangeShapeType="1"/>
              </p:cNvSpPr>
              <p:nvPr/>
            </p:nvSpPr>
            <p:spPr bwMode="auto">
              <a:xfrm>
                <a:off x="3742" y="1424"/>
                <a:ext cx="1508" cy="0"/>
              </a:xfrm>
              <a:prstGeom prst="line">
                <a:avLst/>
              </a:prstGeom>
              <a:noFill/>
              <a:ln w="28575">
                <a:solidFill>
                  <a:srgbClr val="CC0099"/>
                </a:solidFill>
                <a:prstDash val="dash"/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0" name="Line 36"/>
              <p:cNvSpPr>
                <a:spLocks noChangeShapeType="1"/>
              </p:cNvSpPr>
              <p:nvPr/>
            </p:nvSpPr>
            <p:spPr bwMode="auto">
              <a:xfrm>
                <a:off x="3520" y="797"/>
                <a:ext cx="0" cy="448"/>
              </a:xfrm>
              <a:prstGeom prst="line">
                <a:avLst/>
              </a:prstGeom>
              <a:noFill/>
              <a:ln w="19050">
                <a:solidFill>
                  <a:srgbClr val="CC0099"/>
                </a:solidFill>
                <a:prstDash val="dash"/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301" name="Object 37"/>
              <p:cNvGraphicFramePr>
                <a:graphicFrameLocks noChangeAspect="1"/>
              </p:cNvGraphicFramePr>
              <p:nvPr/>
            </p:nvGraphicFramePr>
            <p:xfrm>
              <a:off x="4540" y="1290"/>
              <a:ext cx="179" cy="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13" name="公式" r:id="rId3" imgW="114201" imgH="253780" progId="Equation.3">
                      <p:embed/>
                    </p:oleObj>
                  </mc:Choice>
                  <mc:Fallback>
                    <p:oleObj name="公式" r:id="rId3" imgW="114201" imgH="253780" progId="Equation.3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40" y="1290"/>
                            <a:ext cx="179" cy="3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02" name="Object 38"/>
              <p:cNvGraphicFramePr>
                <a:graphicFrameLocks noChangeAspect="1"/>
              </p:cNvGraphicFramePr>
              <p:nvPr/>
            </p:nvGraphicFramePr>
            <p:xfrm>
              <a:off x="3222" y="842"/>
              <a:ext cx="267" cy="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14" name="Equation" r:id="rId5" imgW="139579" imgH="177646" progId="Equation.3">
                      <p:embed/>
                    </p:oleObj>
                  </mc:Choice>
                  <mc:Fallback>
                    <p:oleObj name="Equation" r:id="rId5" imgW="139579" imgH="177646" progId="Equation.3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22" y="842"/>
                            <a:ext cx="267" cy="3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03" name="Object 39"/>
              <p:cNvGraphicFramePr>
                <a:graphicFrameLocks noChangeAspect="1"/>
              </p:cNvGraphicFramePr>
              <p:nvPr/>
            </p:nvGraphicFramePr>
            <p:xfrm>
              <a:off x="3600" y="1046"/>
              <a:ext cx="246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15" name="公式" r:id="rId7" imgW="190500" imgH="228600" progId="Equation.3">
                      <p:embed/>
                    </p:oleObj>
                  </mc:Choice>
                  <mc:Fallback>
                    <p:oleObj name="公式" r:id="rId7" imgW="190500" imgH="22860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1046"/>
                            <a:ext cx="246" cy="2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04" name="Object 40"/>
              <p:cNvGraphicFramePr>
                <a:graphicFrameLocks noChangeAspect="1"/>
              </p:cNvGraphicFramePr>
              <p:nvPr/>
            </p:nvGraphicFramePr>
            <p:xfrm>
              <a:off x="4884" y="1492"/>
              <a:ext cx="306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16" name="公式" r:id="rId9" imgW="152202" imgH="177569" progId="Equation.3">
                      <p:embed/>
                    </p:oleObj>
                  </mc:Choice>
                  <mc:Fallback>
                    <p:oleObj name="公式" r:id="rId9" imgW="152202" imgH="177569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84" y="1492"/>
                            <a:ext cx="306" cy="3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1268" name="Rectangle 42"/>
          <p:cNvSpPr>
            <a:spLocks noGrp="1" noChangeArrowheads="1"/>
          </p:cNvSpPr>
          <p:nvPr>
            <p:ph type="title"/>
          </p:nvPr>
        </p:nvSpPr>
        <p:spPr>
          <a:xfrm>
            <a:off x="533400" y="1219200"/>
            <a:ext cx="8229600" cy="1447800"/>
          </a:xfrm>
        </p:spPr>
        <p:txBody>
          <a:bodyPr/>
          <a:lstStyle/>
          <a:p>
            <a:pPr eaLnBrk="1" hangingPunct="1"/>
            <a:r>
              <a:rPr lang="zh-CN" altLang="en-US" smtClean="0"/>
              <a:t>若图中</a:t>
            </a:r>
            <a:r>
              <a:rPr lang="zh-CN" altLang="en-US" smtClean="0">
                <a:solidFill>
                  <a:schemeClr val="folHlink"/>
                </a:solidFill>
              </a:rPr>
              <a:t>绿色</a:t>
            </a:r>
            <a:r>
              <a:rPr lang="zh-CN" altLang="en-US" smtClean="0"/>
              <a:t>部分换为导体，感应电动势是变大还是变小？</a:t>
            </a:r>
          </a:p>
        </p:txBody>
      </p:sp>
      <p:sp>
        <p:nvSpPr>
          <p:cNvPr id="1044523" name="Text Box 43"/>
          <p:cNvSpPr txBox="1">
            <a:spLocks noChangeArrowheads="1"/>
          </p:cNvSpPr>
          <p:nvPr/>
        </p:nvSpPr>
        <p:spPr bwMode="auto">
          <a:xfrm>
            <a:off x="1762537" y="5281613"/>
            <a:ext cx="595547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006600"/>
                </a:solidFill>
              </a:rPr>
              <a:t>导体的存在会影响电路中的电流，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006600"/>
                </a:solidFill>
              </a:rPr>
              <a:t>我们把这一部分影响归</a:t>
            </a:r>
            <a:r>
              <a:rPr lang="zh-CN" altLang="en-US" sz="2800" dirty="0" smtClean="0">
                <a:solidFill>
                  <a:srgbClr val="006600"/>
                </a:solidFill>
              </a:rPr>
              <a:t>为互感</a:t>
            </a:r>
            <a:r>
              <a:rPr lang="zh-CN" altLang="en-US" sz="2800" dirty="0">
                <a:solidFill>
                  <a:srgbClr val="006600"/>
                </a:solidFill>
              </a:rPr>
              <a:t>。</a:t>
            </a:r>
            <a:endParaRPr lang="en-US" altLang="zh-CN" sz="2800" dirty="0">
              <a:solidFill>
                <a:srgbClr val="00660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006600"/>
                </a:solidFill>
              </a:rPr>
              <a:t>磁介质对自感的影响，留待下一章。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4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9E17C-4B8A-4BB5-8051-3C48656DE3DF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800" b="0" smtClean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5337175" y="2209800"/>
            <a:ext cx="3276600" cy="4267200"/>
            <a:chOff x="3362" y="1392"/>
            <a:chExt cx="2064" cy="2688"/>
          </a:xfrm>
        </p:grpSpPr>
        <p:sp>
          <p:nvSpPr>
            <p:cNvPr id="12330" name="AutoShape 3"/>
            <p:cNvSpPr>
              <a:spLocks noChangeArrowheads="1"/>
            </p:cNvSpPr>
            <p:nvPr/>
          </p:nvSpPr>
          <p:spPr bwMode="auto">
            <a:xfrm>
              <a:off x="3957" y="1801"/>
              <a:ext cx="807" cy="1655"/>
            </a:xfrm>
            <a:prstGeom prst="can">
              <a:avLst>
                <a:gd name="adj" fmla="val 38310"/>
              </a:avLst>
            </a:prstGeom>
            <a:gradFill rotWithShape="0">
              <a:gsLst>
                <a:gs pos="0">
                  <a:srgbClr val="B6BDC2"/>
                </a:gs>
                <a:gs pos="50000">
                  <a:srgbClr val="EFF9FF"/>
                </a:gs>
                <a:gs pos="100000">
                  <a:srgbClr val="B6BDC2"/>
                </a:gs>
              </a:gsLst>
              <a:lin ang="0" scaled="1"/>
            </a:gradFill>
            <a:ln w="9525">
              <a:solidFill>
                <a:srgbClr val="0066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2331" name="Line 4"/>
            <p:cNvSpPr>
              <a:spLocks noChangeShapeType="1"/>
            </p:cNvSpPr>
            <p:nvPr/>
          </p:nvSpPr>
          <p:spPr bwMode="auto">
            <a:xfrm>
              <a:off x="4368" y="1440"/>
              <a:ext cx="2" cy="24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32" name="Object 5"/>
            <p:cNvGraphicFramePr>
              <a:graphicFrameLocks noChangeAspect="1"/>
            </p:cNvGraphicFramePr>
            <p:nvPr/>
          </p:nvGraphicFramePr>
          <p:xfrm>
            <a:off x="4049" y="1641"/>
            <a:ext cx="367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53" name="公式" r:id="rId3" imgW="177569" imgH="215619" progId="Equation.3">
                    <p:embed/>
                  </p:oleObj>
                </mc:Choice>
                <mc:Fallback>
                  <p:oleObj name="公式" r:id="rId3" imgW="177569" imgH="215619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9" y="1641"/>
                          <a:ext cx="367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3" name="Object 6"/>
            <p:cNvGraphicFramePr>
              <a:graphicFrameLocks noChangeAspect="1"/>
            </p:cNvGraphicFramePr>
            <p:nvPr/>
          </p:nvGraphicFramePr>
          <p:xfrm>
            <a:off x="4049" y="2352"/>
            <a:ext cx="282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54" name="Equation" r:id="rId5" imgW="126780" imgH="164814" progId="Equation.3">
                    <p:embed/>
                  </p:oleObj>
                </mc:Choice>
                <mc:Fallback>
                  <p:oleObj name="Equation" r:id="rId5" imgW="126780" imgH="164814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9" y="2352"/>
                          <a:ext cx="282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4" name="Line 7"/>
            <p:cNvSpPr>
              <a:spLocks noChangeShapeType="1"/>
            </p:cNvSpPr>
            <p:nvPr/>
          </p:nvSpPr>
          <p:spPr bwMode="auto">
            <a:xfrm rot="10788159">
              <a:off x="4032" y="2304"/>
              <a:ext cx="0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35" name="Line 8"/>
            <p:cNvSpPr>
              <a:spLocks noChangeShapeType="1"/>
            </p:cNvSpPr>
            <p:nvPr/>
          </p:nvSpPr>
          <p:spPr bwMode="auto">
            <a:xfrm flipH="1">
              <a:off x="3957" y="1968"/>
              <a:ext cx="413" cy="0"/>
            </a:xfrm>
            <a:prstGeom prst="line">
              <a:avLst/>
            </a:prstGeom>
            <a:noFill/>
            <a:ln w="19050">
              <a:solidFill>
                <a:srgbClr val="FF9933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36" name="Rectangle 9"/>
            <p:cNvSpPr>
              <a:spLocks noChangeArrowheads="1"/>
            </p:cNvSpPr>
            <p:nvPr/>
          </p:nvSpPr>
          <p:spPr bwMode="auto">
            <a:xfrm>
              <a:off x="3362" y="1392"/>
              <a:ext cx="2064" cy="2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2292" name="Text Box 11"/>
          <p:cNvSpPr txBox="1">
            <a:spLocks noChangeArrowheads="1"/>
          </p:cNvSpPr>
          <p:nvPr/>
        </p:nvSpPr>
        <p:spPr bwMode="auto">
          <a:xfrm>
            <a:off x="457200" y="685800"/>
            <a:ext cx="8229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例 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2  </a:t>
            </a:r>
            <a:r>
              <a:rPr lang="zh-CN" altLang="en-US" sz="2800">
                <a:solidFill>
                  <a:srgbClr val="1C1C1C"/>
                </a:solidFill>
                <a:latin typeface="Times New Roman" panose="02020603050405020304" pitchFamily="18" charset="0"/>
              </a:rPr>
              <a:t>有两个长度为</a:t>
            </a:r>
            <a:r>
              <a:rPr lang="en-US" altLang="zh-CN" sz="2800" i="1">
                <a:solidFill>
                  <a:srgbClr val="1C1C1C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2800">
                <a:solidFill>
                  <a:srgbClr val="1C1C1C"/>
                </a:solidFill>
                <a:latin typeface="Times New Roman" panose="02020603050405020304" pitchFamily="18" charset="0"/>
              </a:rPr>
              <a:t>的同轴圆筒形导体 </a:t>
            </a:r>
            <a:r>
              <a:rPr lang="en-US" altLang="zh-CN" sz="2800">
                <a:solidFill>
                  <a:srgbClr val="1C1C1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>
                <a:solidFill>
                  <a:srgbClr val="1C1C1C"/>
                </a:solidFill>
                <a:latin typeface="Times New Roman" panose="02020603050405020304" pitchFamily="18" charset="0"/>
              </a:rPr>
              <a:t>其半径分别为   和      </a:t>
            </a:r>
            <a:r>
              <a:rPr lang="en-US" altLang="zh-CN" sz="2800">
                <a:solidFill>
                  <a:srgbClr val="1C1C1C"/>
                </a:solidFill>
                <a:latin typeface="Times New Roman" panose="02020603050405020304" pitchFamily="18" charset="0"/>
              </a:rPr>
              <a:t>,  </a:t>
            </a:r>
            <a:r>
              <a:rPr lang="zh-CN" altLang="en-US" sz="2800">
                <a:solidFill>
                  <a:srgbClr val="1C1C1C"/>
                </a:solidFill>
                <a:latin typeface="Times New Roman" panose="02020603050405020304" pitchFamily="18" charset="0"/>
              </a:rPr>
              <a:t>通过它们的电流均为      </a:t>
            </a:r>
            <a:r>
              <a:rPr lang="en-US" altLang="zh-CN" sz="2800">
                <a:solidFill>
                  <a:srgbClr val="1C1C1C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0">
                <a:solidFill>
                  <a:srgbClr val="1C1C1C"/>
                </a:solidFill>
                <a:latin typeface="Times New Roman" panose="02020603050405020304" pitchFamily="18" charset="0"/>
              </a:rPr>
              <a:t>但电流的流向相反</a:t>
            </a:r>
            <a:r>
              <a:rPr lang="en-US" altLang="zh-CN" sz="2800">
                <a:solidFill>
                  <a:srgbClr val="1C1C1C"/>
                </a:solidFill>
                <a:latin typeface="Times New Roman" panose="02020603050405020304" pitchFamily="18" charset="0"/>
              </a:rPr>
              <a:t>. </a:t>
            </a:r>
            <a:r>
              <a:rPr lang="en-US" altLang="zh-CN" sz="2800" i="1">
                <a:solidFill>
                  <a:srgbClr val="1C1C1C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800">
                <a:solidFill>
                  <a:srgbClr val="1C1C1C"/>
                </a:solidFill>
                <a:latin typeface="Times New Roman" panose="02020603050405020304" pitchFamily="18" charset="0"/>
              </a:rPr>
              <a:t>&gt;&gt;R</a:t>
            </a:r>
            <a:r>
              <a:rPr lang="en-US" altLang="zh-CN" sz="2800" baseline="-25000">
                <a:solidFill>
                  <a:srgbClr val="1C1C1C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solidFill>
                  <a:srgbClr val="1C1C1C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求</a:t>
            </a:r>
            <a:r>
              <a:rPr lang="zh-CN" altLang="en-US" sz="2800">
                <a:solidFill>
                  <a:srgbClr val="1C1C1C"/>
                </a:solidFill>
                <a:latin typeface="Times New Roman" panose="02020603050405020304" pitchFamily="18" charset="0"/>
              </a:rPr>
              <a:t>其自感</a:t>
            </a:r>
            <a:r>
              <a:rPr lang="en-US" altLang="zh-CN" sz="2800" i="1">
                <a:solidFill>
                  <a:srgbClr val="1C1C1C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800">
                <a:solidFill>
                  <a:srgbClr val="1C1C1C"/>
                </a:solidFill>
                <a:latin typeface="Times New Roman" panose="02020603050405020304" pitchFamily="18" charset="0"/>
              </a:rPr>
              <a:t> .</a:t>
            </a:r>
          </a:p>
        </p:txBody>
      </p:sp>
      <p:graphicFrame>
        <p:nvGraphicFramePr>
          <p:cNvPr id="12293" name="Object 12"/>
          <p:cNvGraphicFramePr>
            <a:graphicFrameLocks noChangeAspect="1"/>
          </p:cNvGraphicFramePr>
          <p:nvPr/>
        </p:nvGraphicFramePr>
        <p:xfrm>
          <a:off x="1524000" y="1066800"/>
          <a:ext cx="533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5" name="Equation" r:id="rId7" imgW="177569" imgH="215619" progId="Equation.3">
                  <p:embed/>
                </p:oleObj>
              </mc:Choice>
              <mc:Fallback>
                <p:oleObj name="Equation" r:id="rId7" imgW="177569" imgH="21561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066800"/>
                        <a:ext cx="533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13"/>
          <p:cNvGraphicFramePr>
            <a:graphicFrameLocks noChangeAspect="1"/>
          </p:cNvGraphicFramePr>
          <p:nvPr/>
        </p:nvGraphicFramePr>
        <p:xfrm>
          <a:off x="2209800" y="1066800"/>
          <a:ext cx="5381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6" name="Equation" r:id="rId9" imgW="190335" imgH="215713" progId="Equation.3">
                  <p:embed/>
                </p:oleObj>
              </mc:Choice>
              <mc:Fallback>
                <p:oleObj name="Equation" r:id="rId9" imgW="190335" imgH="2157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066800"/>
                        <a:ext cx="5381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14"/>
          <p:cNvGraphicFramePr>
            <a:graphicFrameLocks noChangeAspect="1"/>
          </p:cNvGraphicFramePr>
          <p:nvPr/>
        </p:nvGraphicFramePr>
        <p:xfrm>
          <a:off x="6324600" y="1143000"/>
          <a:ext cx="381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7" name="Equation" r:id="rId11" imgW="126780" imgH="164814" progId="Equation.3">
                  <p:embed/>
                </p:oleObj>
              </mc:Choice>
              <mc:Fallback>
                <p:oleObj name="Equation" r:id="rId11" imgW="126780" imgH="16481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143000"/>
                        <a:ext cx="381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685800" y="2362200"/>
            <a:ext cx="4419600" cy="1065213"/>
            <a:chOff x="432" y="1488"/>
            <a:chExt cx="2784" cy="671"/>
          </a:xfrm>
        </p:grpSpPr>
        <p:sp>
          <p:nvSpPr>
            <p:cNvPr id="12328" name="Rectangle 18"/>
            <p:cNvSpPr>
              <a:spLocks noChangeArrowheads="1"/>
            </p:cNvSpPr>
            <p:nvPr/>
          </p:nvSpPr>
          <p:spPr bwMode="auto">
            <a:xfrm>
              <a:off x="432" y="1689"/>
              <a:ext cx="23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解  </a:t>
              </a:r>
              <a:r>
                <a: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两圆筒之间</a:t>
              </a:r>
            </a:p>
          </p:txBody>
        </p:sp>
        <p:graphicFrame>
          <p:nvGraphicFramePr>
            <p:cNvPr id="12329" name="Object 19"/>
            <p:cNvGraphicFramePr>
              <a:graphicFrameLocks noChangeAspect="1"/>
            </p:cNvGraphicFramePr>
            <p:nvPr/>
          </p:nvGraphicFramePr>
          <p:xfrm>
            <a:off x="2160" y="1488"/>
            <a:ext cx="1056" cy="6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58" name="公式" r:id="rId13" imgW="558558" imgH="393529" progId="Equation.3">
                    <p:embed/>
                  </p:oleObj>
                </mc:Choice>
                <mc:Fallback>
                  <p:oleObj name="公式" r:id="rId13" imgW="558558" imgH="393529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488"/>
                          <a:ext cx="1056" cy="6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09692" name="Object 28"/>
          <p:cNvGraphicFramePr>
            <a:graphicFrameLocks noChangeAspect="1"/>
          </p:cNvGraphicFramePr>
          <p:nvPr/>
        </p:nvGraphicFramePr>
        <p:xfrm>
          <a:off x="457200" y="3733800"/>
          <a:ext cx="4457700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9" name="公式" r:id="rId15" imgW="1676400" imgH="812800" progId="Equation.3">
                  <p:embed/>
                </p:oleObj>
              </mc:Choice>
              <mc:Fallback>
                <p:oleObj name="公式" r:id="rId15" imgW="1676400" imgH="8128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733800"/>
                        <a:ext cx="4457700" cy="202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7086600" y="2895600"/>
            <a:ext cx="1066800" cy="3048000"/>
            <a:chOff x="4464" y="1824"/>
            <a:chExt cx="672" cy="1920"/>
          </a:xfrm>
        </p:grpSpPr>
        <p:grpSp>
          <p:nvGrpSpPr>
            <p:cNvPr id="12322" name="Group 30"/>
            <p:cNvGrpSpPr>
              <a:grpSpLocks/>
            </p:cNvGrpSpPr>
            <p:nvPr/>
          </p:nvGrpSpPr>
          <p:grpSpPr bwMode="auto">
            <a:xfrm>
              <a:off x="4656" y="2064"/>
              <a:ext cx="464" cy="1680"/>
              <a:chOff x="4656" y="2064"/>
              <a:chExt cx="464" cy="1680"/>
            </a:xfrm>
          </p:grpSpPr>
          <p:sp>
            <p:nvSpPr>
              <p:cNvPr id="12326" name="AutoShape 31"/>
              <p:cNvSpPr>
                <a:spLocks noChangeArrowheads="1"/>
              </p:cNvSpPr>
              <p:nvPr/>
            </p:nvSpPr>
            <p:spPr bwMode="auto">
              <a:xfrm rot="5400000">
                <a:off x="4056" y="2664"/>
                <a:ext cx="1440" cy="240"/>
              </a:xfrm>
              <a:prstGeom prst="parallelogram">
                <a:avLst>
                  <a:gd name="adj" fmla="val 37472"/>
                </a:avLst>
              </a:prstGeom>
              <a:solidFill>
                <a:srgbClr val="FF99FF">
                  <a:alpha val="50195"/>
                </a:srgbClr>
              </a:solidFill>
              <a:ln w="9525">
                <a:solidFill>
                  <a:srgbClr val="CC00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12327" name="Object 32"/>
              <p:cNvGraphicFramePr>
                <a:graphicFrameLocks noChangeAspect="1"/>
              </p:cNvGraphicFramePr>
              <p:nvPr/>
            </p:nvGraphicFramePr>
            <p:xfrm>
              <a:off x="4851" y="3456"/>
              <a:ext cx="269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60" name="Equation" r:id="rId17" imgW="76345" imgH="114454" progId="Equation.3">
                      <p:embed/>
                    </p:oleObj>
                  </mc:Choice>
                  <mc:Fallback>
                    <p:oleObj name="Equation" r:id="rId17" imgW="76345" imgH="114454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51" y="3456"/>
                            <a:ext cx="269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2323" name="Object 33"/>
            <p:cNvGraphicFramePr>
              <a:graphicFrameLocks noChangeAspect="1"/>
            </p:cNvGraphicFramePr>
            <p:nvPr/>
          </p:nvGraphicFramePr>
          <p:xfrm>
            <a:off x="4464" y="3312"/>
            <a:ext cx="225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1" name="Equation" r:id="rId19" imgW="171660" imgH="200179" progId="Equation.3">
                    <p:embed/>
                  </p:oleObj>
                </mc:Choice>
                <mc:Fallback>
                  <p:oleObj name="Equation" r:id="rId19" imgW="171660" imgH="200179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312"/>
                          <a:ext cx="225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4" name="Object 34"/>
            <p:cNvGraphicFramePr>
              <a:graphicFrameLocks noChangeAspect="1"/>
            </p:cNvGraphicFramePr>
            <p:nvPr/>
          </p:nvGraphicFramePr>
          <p:xfrm>
            <a:off x="4896" y="2081"/>
            <a:ext cx="240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2" name="Equation" r:id="rId21" imgW="171660" imgH="200179" progId="Equation.3">
                    <p:embed/>
                  </p:oleObj>
                </mc:Choice>
                <mc:Fallback>
                  <p:oleObj name="Equation" r:id="rId21" imgW="171660" imgH="200179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2081"/>
                          <a:ext cx="240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5" name="Object 35"/>
            <p:cNvGraphicFramePr>
              <a:graphicFrameLocks noChangeAspect="1"/>
            </p:cNvGraphicFramePr>
            <p:nvPr/>
          </p:nvGraphicFramePr>
          <p:xfrm>
            <a:off x="4512" y="1824"/>
            <a:ext cx="225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3" name="Equation" r:id="rId23" imgW="190630" imgH="276174" progId="Equation.3">
                    <p:embed/>
                  </p:oleObj>
                </mc:Choice>
                <mc:Fallback>
                  <p:oleObj name="Equation" r:id="rId23" imgW="190630" imgH="276174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824"/>
                          <a:ext cx="225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299" name="Group 36"/>
          <p:cNvGrpSpPr>
            <a:grpSpLocks/>
          </p:cNvGrpSpPr>
          <p:nvPr/>
        </p:nvGrpSpPr>
        <p:grpSpPr bwMode="auto">
          <a:xfrm>
            <a:off x="5419725" y="2609850"/>
            <a:ext cx="3124200" cy="3810000"/>
            <a:chOff x="3414" y="1644"/>
            <a:chExt cx="1968" cy="2400"/>
          </a:xfrm>
        </p:grpSpPr>
        <p:sp>
          <p:nvSpPr>
            <p:cNvPr id="12307" name="Line 37"/>
            <p:cNvSpPr>
              <a:spLocks noChangeShapeType="1"/>
            </p:cNvSpPr>
            <p:nvPr/>
          </p:nvSpPr>
          <p:spPr bwMode="auto">
            <a:xfrm rot="10789799">
              <a:off x="3727" y="3743"/>
              <a:ext cx="646" cy="1"/>
            </a:xfrm>
            <a:prstGeom prst="line">
              <a:avLst/>
            </a:prstGeom>
            <a:noFill/>
            <a:ln w="19050">
              <a:solidFill>
                <a:srgbClr val="FF9933"/>
              </a:solidFill>
              <a:prstDash val="dash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08" name="Object 38"/>
            <p:cNvGraphicFramePr>
              <a:graphicFrameLocks noChangeAspect="1"/>
            </p:cNvGraphicFramePr>
            <p:nvPr/>
          </p:nvGraphicFramePr>
          <p:xfrm>
            <a:off x="3911" y="3696"/>
            <a:ext cx="368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4" name="公式" r:id="rId25" imgW="190335" imgH="215713" progId="Equation.3">
                    <p:embed/>
                  </p:oleObj>
                </mc:Choice>
                <mc:Fallback>
                  <p:oleObj name="公式" r:id="rId25" imgW="190335" imgH="215713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1" y="3696"/>
                          <a:ext cx="368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9" name="Line 39"/>
            <p:cNvSpPr>
              <a:spLocks noChangeShapeType="1"/>
            </p:cNvSpPr>
            <p:nvPr/>
          </p:nvSpPr>
          <p:spPr bwMode="auto">
            <a:xfrm>
              <a:off x="5039" y="1963"/>
              <a:ext cx="3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0" name="Line 40"/>
            <p:cNvSpPr>
              <a:spLocks noChangeShapeType="1"/>
            </p:cNvSpPr>
            <p:nvPr/>
          </p:nvSpPr>
          <p:spPr bwMode="auto">
            <a:xfrm>
              <a:off x="5039" y="3317"/>
              <a:ext cx="3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1" name="Line 41"/>
            <p:cNvSpPr>
              <a:spLocks noChangeShapeType="1"/>
            </p:cNvSpPr>
            <p:nvPr/>
          </p:nvSpPr>
          <p:spPr bwMode="auto">
            <a:xfrm>
              <a:off x="5168" y="1963"/>
              <a:ext cx="0" cy="1354"/>
            </a:xfrm>
            <a:prstGeom prst="line">
              <a:avLst/>
            </a:prstGeom>
            <a:noFill/>
            <a:ln w="19050">
              <a:solidFill>
                <a:srgbClr val="FF9933"/>
              </a:solidFill>
              <a:prstDash val="dash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12" name="Object 42"/>
            <p:cNvGraphicFramePr>
              <a:graphicFrameLocks noChangeAspect="1"/>
            </p:cNvGraphicFramePr>
            <p:nvPr/>
          </p:nvGraphicFramePr>
          <p:xfrm>
            <a:off x="5184" y="2505"/>
            <a:ext cx="198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5" name="公式" r:id="rId27" imgW="88669" imgH="177338" progId="Equation.3">
                    <p:embed/>
                  </p:oleObj>
                </mc:Choice>
                <mc:Fallback>
                  <p:oleObj name="公式" r:id="rId27" imgW="88669" imgH="177338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505"/>
                          <a:ext cx="198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3" name="Line 43"/>
            <p:cNvSpPr>
              <a:spLocks noChangeShapeType="1"/>
            </p:cNvSpPr>
            <p:nvPr/>
          </p:nvSpPr>
          <p:spPr bwMode="auto">
            <a:xfrm>
              <a:off x="3648" y="2400"/>
              <a:ext cx="0" cy="4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2314" name="Object 44"/>
            <p:cNvGraphicFramePr>
              <a:graphicFrameLocks noChangeAspect="1"/>
            </p:cNvGraphicFramePr>
            <p:nvPr/>
          </p:nvGraphicFramePr>
          <p:xfrm>
            <a:off x="3414" y="2462"/>
            <a:ext cx="282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6" name="Equation" r:id="rId29" imgW="126780" imgH="164814" progId="Equation.3">
                    <p:embed/>
                  </p:oleObj>
                </mc:Choice>
                <mc:Fallback>
                  <p:oleObj name="Equation" r:id="rId29" imgW="126780" imgH="164814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4" y="2462"/>
                          <a:ext cx="282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5" name="AutoShape 45"/>
            <p:cNvSpPr>
              <a:spLocks noChangeArrowheads="1"/>
            </p:cNvSpPr>
            <p:nvPr/>
          </p:nvSpPr>
          <p:spPr bwMode="auto">
            <a:xfrm>
              <a:off x="3722" y="1644"/>
              <a:ext cx="1291" cy="2004"/>
            </a:xfrm>
            <a:prstGeom prst="can">
              <a:avLst>
                <a:gd name="adj" fmla="val 47948"/>
              </a:avLst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pSp>
          <p:nvGrpSpPr>
            <p:cNvPr id="12316" name="Group 46"/>
            <p:cNvGrpSpPr>
              <a:grpSpLocks/>
            </p:cNvGrpSpPr>
            <p:nvPr/>
          </p:nvGrpSpPr>
          <p:grpSpPr bwMode="auto">
            <a:xfrm>
              <a:off x="3792" y="2448"/>
              <a:ext cx="1152" cy="384"/>
              <a:chOff x="3792" y="2448"/>
              <a:chExt cx="1152" cy="384"/>
            </a:xfrm>
          </p:grpSpPr>
          <p:sp>
            <p:nvSpPr>
              <p:cNvPr id="12318" name="Line 47"/>
              <p:cNvSpPr>
                <a:spLocks noChangeShapeType="1"/>
              </p:cNvSpPr>
              <p:nvPr/>
            </p:nvSpPr>
            <p:spPr bwMode="auto">
              <a:xfrm>
                <a:off x="4324" y="2832"/>
                <a:ext cx="9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12319" name="Object 48"/>
              <p:cNvGraphicFramePr>
                <a:graphicFrameLocks noChangeAspect="1"/>
              </p:cNvGraphicFramePr>
              <p:nvPr/>
            </p:nvGraphicFramePr>
            <p:xfrm>
              <a:off x="4391" y="2448"/>
              <a:ext cx="255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67" name="Equation" r:id="rId30" imgW="114102" imgH="126780" progId="Equation.3">
                      <p:embed/>
                    </p:oleObj>
                  </mc:Choice>
                  <mc:Fallback>
                    <p:oleObj name="Equation" r:id="rId30" imgW="114102" imgH="126780" progId="Equation.3">
                      <p:embed/>
                      <p:pic>
                        <p:nvPicPr>
                          <p:cNvPr id="0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91" y="2448"/>
                            <a:ext cx="255" cy="2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20" name="Oval 49"/>
              <p:cNvSpPr>
                <a:spLocks noChangeArrowheads="1"/>
              </p:cNvSpPr>
              <p:nvPr/>
            </p:nvSpPr>
            <p:spPr bwMode="auto">
              <a:xfrm>
                <a:off x="3792" y="2448"/>
                <a:ext cx="1152" cy="384"/>
              </a:xfrm>
              <a:prstGeom prst="ellipse">
                <a:avLst/>
              </a:prstGeom>
              <a:noFill/>
              <a:ln w="19050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2321" name="Line 50"/>
              <p:cNvSpPr>
                <a:spLocks noChangeShapeType="1"/>
              </p:cNvSpPr>
              <p:nvPr/>
            </p:nvSpPr>
            <p:spPr bwMode="auto">
              <a:xfrm>
                <a:off x="4368" y="2592"/>
                <a:ext cx="432" cy="192"/>
              </a:xfrm>
              <a:prstGeom prst="line">
                <a:avLst/>
              </a:prstGeom>
              <a:noFill/>
              <a:ln w="25400">
                <a:solidFill>
                  <a:srgbClr val="CC0000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2317" name="Line 51"/>
            <p:cNvSpPr>
              <a:spLocks noChangeShapeType="1"/>
            </p:cNvSpPr>
            <p:nvPr/>
          </p:nvSpPr>
          <p:spPr bwMode="auto">
            <a:xfrm>
              <a:off x="3722" y="3360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7329488" y="3352800"/>
            <a:ext cx="900112" cy="3048000"/>
            <a:chOff x="4617" y="2112"/>
            <a:chExt cx="567" cy="1920"/>
          </a:xfrm>
        </p:grpSpPr>
        <p:sp>
          <p:nvSpPr>
            <p:cNvPr id="12301" name="Line 53"/>
            <p:cNvSpPr>
              <a:spLocks noChangeShapeType="1"/>
            </p:cNvSpPr>
            <p:nvPr/>
          </p:nvSpPr>
          <p:spPr bwMode="auto">
            <a:xfrm>
              <a:off x="4617" y="3744"/>
              <a:ext cx="18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2" name="Line 54"/>
            <p:cNvSpPr>
              <a:spLocks noChangeShapeType="1"/>
            </p:cNvSpPr>
            <p:nvPr/>
          </p:nvSpPr>
          <p:spPr bwMode="auto">
            <a:xfrm flipH="1">
              <a:off x="4848" y="3744"/>
              <a:ext cx="30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2303" name="Object 55"/>
            <p:cNvGraphicFramePr>
              <a:graphicFrameLocks noChangeAspect="1"/>
            </p:cNvGraphicFramePr>
            <p:nvPr/>
          </p:nvGraphicFramePr>
          <p:xfrm>
            <a:off x="4838" y="3759"/>
            <a:ext cx="346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8" name="Equation" r:id="rId32" imgW="190335" imgH="177646" progId="Equation.3">
                    <p:embed/>
                  </p:oleObj>
                </mc:Choice>
                <mc:Fallback>
                  <p:oleObj name="Equation" r:id="rId32" imgW="190335" imgH="177646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8" y="3759"/>
                          <a:ext cx="346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4" name="Freeform 56" descr="宽下对角线"/>
            <p:cNvSpPr>
              <a:spLocks/>
            </p:cNvSpPr>
            <p:nvPr/>
          </p:nvSpPr>
          <p:spPr bwMode="auto">
            <a:xfrm>
              <a:off x="4800" y="2112"/>
              <a:ext cx="48" cy="1344"/>
            </a:xfrm>
            <a:custGeom>
              <a:avLst/>
              <a:gdLst>
                <a:gd name="T0" fmla="*/ 0 w 96"/>
                <a:gd name="T1" fmla="*/ 0 h 1392"/>
                <a:gd name="T2" fmla="*/ 1 w 96"/>
                <a:gd name="T3" fmla="*/ 14 h 1392"/>
                <a:gd name="T4" fmla="*/ 1 w 96"/>
                <a:gd name="T5" fmla="*/ 601 h 1392"/>
                <a:gd name="T6" fmla="*/ 0 w 96"/>
                <a:gd name="T7" fmla="*/ 581 h 1392"/>
                <a:gd name="T8" fmla="*/ 0 w 96"/>
                <a:gd name="T9" fmla="*/ 0 h 13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392"/>
                <a:gd name="T17" fmla="*/ 96 w 96"/>
                <a:gd name="T18" fmla="*/ 1392 h 13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392">
                  <a:moveTo>
                    <a:pt x="0" y="0"/>
                  </a:moveTo>
                  <a:lnTo>
                    <a:pt x="96" y="36"/>
                  </a:lnTo>
                  <a:lnTo>
                    <a:pt x="96" y="1392"/>
                  </a:lnTo>
                  <a:lnTo>
                    <a:pt x="0" y="1352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5" name="Line 57"/>
            <p:cNvSpPr>
              <a:spLocks noChangeShapeType="1"/>
            </p:cNvSpPr>
            <p:nvPr/>
          </p:nvSpPr>
          <p:spPr bwMode="auto">
            <a:xfrm>
              <a:off x="4800" y="3408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6" name="Line 58"/>
            <p:cNvSpPr>
              <a:spLocks noChangeShapeType="1"/>
            </p:cNvSpPr>
            <p:nvPr/>
          </p:nvSpPr>
          <p:spPr bwMode="auto">
            <a:xfrm>
              <a:off x="4848" y="3408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0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67AF69-5F47-4475-B18C-EC19942B8885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800" b="0" smtClean="0"/>
          </a:p>
        </p:txBody>
      </p:sp>
      <p:graphicFrame>
        <p:nvGraphicFramePr>
          <p:cNvPr id="13315" name="Object 5"/>
          <p:cNvGraphicFramePr>
            <a:graphicFrameLocks noChangeAspect="1"/>
          </p:cNvGraphicFramePr>
          <p:nvPr/>
        </p:nvGraphicFramePr>
        <p:xfrm>
          <a:off x="1028700" y="1524000"/>
          <a:ext cx="2781300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6" name="公式" r:id="rId3" imgW="927100" imgH="431800" progId="Equation.3">
                  <p:embed/>
                </p:oleObj>
              </mc:Choice>
              <mc:Fallback>
                <p:oleObj name="公式" r:id="rId3" imgW="9271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1524000"/>
                        <a:ext cx="2781300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6" name="Group 6"/>
          <p:cNvGrpSpPr>
            <a:grpSpLocks/>
          </p:cNvGrpSpPr>
          <p:nvPr/>
        </p:nvGrpSpPr>
        <p:grpSpPr bwMode="auto">
          <a:xfrm>
            <a:off x="381000" y="3429000"/>
            <a:ext cx="4114800" cy="1905000"/>
            <a:chOff x="240" y="2160"/>
            <a:chExt cx="2592" cy="1200"/>
          </a:xfrm>
        </p:grpSpPr>
        <p:sp>
          <p:nvSpPr>
            <p:cNvPr id="13356" name="Text Box 7"/>
            <p:cNvSpPr txBox="1">
              <a:spLocks noChangeArrowheads="1"/>
            </p:cNvSpPr>
            <p:nvPr/>
          </p:nvSpPr>
          <p:spPr bwMode="auto">
            <a:xfrm>
              <a:off x="240" y="2160"/>
              <a:ext cx="25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由自感定义可求出</a:t>
              </a:r>
            </a:p>
          </p:txBody>
        </p:sp>
        <p:graphicFrame>
          <p:nvGraphicFramePr>
            <p:cNvPr id="13357" name="Object 8"/>
            <p:cNvGraphicFramePr>
              <a:graphicFrameLocks noChangeAspect="1"/>
            </p:cNvGraphicFramePr>
            <p:nvPr/>
          </p:nvGraphicFramePr>
          <p:xfrm>
            <a:off x="576" y="2623"/>
            <a:ext cx="2160" cy="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97" name="公式" r:id="rId5" imgW="1143000" imgH="431800" progId="Equation.3">
                    <p:embed/>
                  </p:oleObj>
                </mc:Choice>
                <mc:Fallback>
                  <p:oleObj name="公式" r:id="rId5" imgW="1143000" imgH="4318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623"/>
                          <a:ext cx="2160" cy="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17" name="Group 12"/>
          <p:cNvGrpSpPr>
            <a:grpSpLocks/>
          </p:cNvGrpSpPr>
          <p:nvPr/>
        </p:nvGrpSpPr>
        <p:grpSpPr bwMode="auto">
          <a:xfrm>
            <a:off x="5337175" y="914400"/>
            <a:ext cx="3276600" cy="4267200"/>
            <a:chOff x="3362" y="576"/>
            <a:chExt cx="2064" cy="2688"/>
          </a:xfrm>
        </p:grpSpPr>
        <p:grpSp>
          <p:nvGrpSpPr>
            <p:cNvPr id="13318" name="Group 13"/>
            <p:cNvGrpSpPr>
              <a:grpSpLocks/>
            </p:cNvGrpSpPr>
            <p:nvPr/>
          </p:nvGrpSpPr>
          <p:grpSpPr bwMode="auto">
            <a:xfrm>
              <a:off x="3362" y="576"/>
              <a:ext cx="2064" cy="2688"/>
              <a:chOff x="3362" y="1392"/>
              <a:chExt cx="2064" cy="2688"/>
            </a:xfrm>
          </p:grpSpPr>
          <p:sp>
            <p:nvSpPr>
              <p:cNvPr id="13349" name="AutoShape 14"/>
              <p:cNvSpPr>
                <a:spLocks noChangeArrowheads="1"/>
              </p:cNvSpPr>
              <p:nvPr/>
            </p:nvSpPr>
            <p:spPr bwMode="auto">
              <a:xfrm>
                <a:off x="3957" y="1801"/>
                <a:ext cx="807" cy="1655"/>
              </a:xfrm>
              <a:prstGeom prst="can">
                <a:avLst>
                  <a:gd name="adj" fmla="val 38310"/>
                </a:avLst>
              </a:prstGeom>
              <a:gradFill rotWithShape="0">
                <a:gsLst>
                  <a:gs pos="0">
                    <a:srgbClr val="B6BDC2"/>
                  </a:gs>
                  <a:gs pos="50000">
                    <a:srgbClr val="EFF9FF"/>
                  </a:gs>
                  <a:gs pos="100000">
                    <a:srgbClr val="B6BDC2"/>
                  </a:gs>
                </a:gsLst>
                <a:lin ang="0" scaled="1"/>
              </a:gradFill>
              <a:ln w="9525">
                <a:solidFill>
                  <a:srgbClr val="0066FF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3350" name="Line 15"/>
              <p:cNvSpPr>
                <a:spLocks noChangeShapeType="1"/>
              </p:cNvSpPr>
              <p:nvPr/>
            </p:nvSpPr>
            <p:spPr bwMode="auto">
              <a:xfrm>
                <a:off x="4368" y="1440"/>
                <a:ext cx="2" cy="244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lgDashDotDot"/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351" name="Object 16"/>
              <p:cNvGraphicFramePr>
                <a:graphicFrameLocks noChangeAspect="1"/>
              </p:cNvGraphicFramePr>
              <p:nvPr/>
            </p:nvGraphicFramePr>
            <p:xfrm>
              <a:off x="4049" y="1641"/>
              <a:ext cx="367" cy="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98" name="公式" r:id="rId7" imgW="177569" imgH="215619" progId="Equation.3">
                      <p:embed/>
                    </p:oleObj>
                  </mc:Choice>
                  <mc:Fallback>
                    <p:oleObj name="公式" r:id="rId7" imgW="177569" imgH="215619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49" y="1641"/>
                            <a:ext cx="367" cy="3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52" name="Object 17"/>
              <p:cNvGraphicFramePr>
                <a:graphicFrameLocks noChangeAspect="1"/>
              </p:cNvGraphicFramePr>
              <p:nvPr/>
            </p:nvGraphicFramePr>
            <p:xfrm>
              <a:off x="4049" y="2352"/>
              <a:ext cx="282" cy="3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99" name="Equation" r:id="rId9" imgW="126780" imgH="164814" progId="Equation.3">
                      <p:embed/>
                    </p:oleObj>
                  </mc:Choice>
                  <mc:Fallback>
                    <p:oleObj name="Equation" r:id="rId9" imgW="126780" imgH="164814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49" y="2352"/>
                            <a:ext cx="282" cy="3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53" name="Line 18"/>
              <p:cNvSpPr>
                <a:spLocks noChangeShapeType="1"/>
              </p:cNvSpPr>
              <p:nvPr/>
            </p:nvSpPr>
            <p:spPr bwMode="auto">
              <a:xfrm rot="10788159">
                <a:off x="4032" y="2304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54" name="Line 19"/>
              <p:cNvSpPr>
                <a:spLocks noChangeShapeType="1"/>
              </p:cNvSpPr>
              <p:nvPr/>
            </p:nvSpPr>
            <p:spPr bwMode="auto">
              <a:xfrm flipH="1">
                <a:off x="3957" y="1968"/>
                <a:ext cx="413" cy="0"/>
              </a:xfrm>
              <a:prstGeom prst="line">
                <a:avLst/>
              </a:prstGeom>
              <a:noFill/>
              <a:ln w="19050">
                <a:solidFill>
                  <a:srgbClr val="FF9933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55" name="Rectangle 20"/>
              <p:cNvSpPr>
                <a:spLocks noChangeArrowheads="1"/>
              </p:cNvSpPr>
              <p:nvPr/>
            </p:nvSpPr>
            <p:spPr bwMode="auto">
              <a:xfrm>
                <a:off x="3362" y="1392"/>
                <a:ext cx="2064" cy="26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grpSp>
          <p:nvGrpSpPr>
            <p:cNvPr id="13319" name="Group 21"/>
            <p:cNvGrpSpPr>
              <a:grpSpLocks/>
            </p:cNvGrpSpPr>
            <p:nvPr/>
          </p:nvGrpSpPr>
          <p:grpSpPr bwMode="auto">
            <a:xfrm>
              <a:off x="4464" y="1008"/>
              <a:ext cx="672" cy="1920"/>
              <a:chOff x="4464" y="1824"/>
              <a:chExt cx="672" cy="1920"/>
            </a:xfrm>
          </p:grpSpPr>
          <p:grpSp>
            <p:nvGrpSpPr>
              <p:cNvPr id="13343" name="Group 22"/>
              <p:cNvGrpSpPr>
                <a:grpSpLocks/>
              </p:cNvGrpSpPr>
              <p:nvPr/>
            </p:nvGrpSpPr>
            <p:grpSpPr bwMode="auto">
              <a:xfrm>
                <a:off x="4656" y="2064"/>
                <a:ext cx="464" cy="1680"/>
                <a:chOff x="4656" y="2064"/>
                <a:chExt cx="464" cy="1680"/>
              </a:xfrm>
            </p:grpSpPr>
            <p:sp>
              <p:nvSpPr>
                <p:cNvPr id="13347" name="AutoShape 23"/>
                <p:cNvSpPr>
                  <a:spLocks noChangeArrowheads="1"/>
                </p:cNvSpPr>
                <p:nvPr/>
              </p:nvSpPr>
              <p:spPr bwMode="auto">
                <a:xfrm rot="5400000">
                  <a:off x="4056" y="2664"/>
                  <a:ext cx="1440" cy="240"/>
                </a:xfrm>
                <a:prstGeom prst="parallelogram">
                  <a:avLst>
                    <a:gd name="adj" fmla="val 37472"/>
                  </a:avLst>
                </a:prstGeom>
                <a:solidFill>
                  <a:srgbClr val="FF99FF">
                    <a:alpha val="50195"/>
                  </a:srgbClr>
                </a:solidFill>
                <a:ln w="9525">
                  <a:solidFill>
                    <a:srgbClr val="CC00CC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graphicFrame>
              <p:nvGraphicFramePr>
                <p:cNvPr id="13348" name="Object 24"/>
                <p:cNvGraphicFramePr>
                  <a:graphicFrameLocks noChangeAspect="1"/>
                </p:cNvGraphicFramePr>
                <p:nvPr/>
              </p:nvGraphicFramePr>
              <p:xfrm>
                <a:off x="4851" y="3456"/>
                <a:ext cx="269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700" name="Equation" r:id="rId11" imgW="76345" imgH="114454" progId="Equation.3">
                        <p:embed/>
                      </p:oleObj>
                    </mc:Choice>
                    <mc:Fallback>
                      <p:oleObj name="Equation" r:id="rId11" imgW="76345" imgH="114454" progId="Equation.3">
                        <p:embed/>
                        <p:pic>
                          <p:nvPicPr>
                            <p:cNvPr id="0" name="Object 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51" y="3456"/>
                              <a:ext cx="269" cy="2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3344" name="Object 25"/>
              <p:cNvGraphicFramePr>
                <a:graphicFrameLocks noChangeAspect="1"/>
              </p:cNvGraphicFramePr>
              <p:nvPr/>
            </p:nvGraphicFramePr>
            <p:xfrm>
              <a:off x="4464" y="3312"/>
              <a:ext cx="225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01" name="Equation" r:id="rId13" imgW="171660" imgH="200179" progId="Equation.3">
                      <p:embed/>
                    </p:oleObj>
                  </mc:Choice>
                  <mc:Fallback>
                    <p:oleObj name="Equation" r:id="rId13" imgW="171660" imgH="200179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3312"/>
                            <a:ext cx="225" cy="2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45" name="Object 26"/>
              <p:cNvGraphicFramePr>
                <a:graphicFrameLocks noChangeAspect="1"/>
              </p:cNvGraphicFramePr>
              <p:nvPr/>
            </p:nvGraphicFramePr>
            <p:xfrm>
              <a:off x="4896" y="2081"/>
              <a:ext cx="240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02" name="Equation" r:id="rId15" imgW="171660" imgH="200179" progId="Equation.3">
                      <p:embed/>
                    </p:oleObj>
                  </mc:Choice>
                  <mc:Fallback>
                    <p:oleObj name="Equation" r:id="rId15" imgW="171660" imgH="200179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2081"/>
                            <a:ext cx="240" cy="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46" name="Object 27"/>
              <p:cNvGraphicFramePr>
                <a:graphicFrameLocks noChangeAspect="1"/>
              </p:cNvGraphicFramePr>
              <p:nvPr/>
            </p:nvGraphicFramePr>
            <p:xfrm>
              <a:off x="4512" y="1824"/>
              <a:ext cx="225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03" name="Equation" r:id="rId17" imgW="190630" imgH="276174" progId="Equation.3">
                      <p:embed/>
                    </p:oleObj>
                  </mc:Choice>
                  <mc:Fallback>
                    <p:oleObj name="Equation" r:id="rId17" imgW="190630" imgH="276174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1824"/>
                            <a:ext cx="225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320" name="Group 28"/>
            <p:cNvGrpSpPr>
              <a:grpSpLocks/>
            </p:cNvGrpSpPr>
            <p:nvPr/>
          </p:nvGrpSpPr>
          <p:grpSpPr bwMode="auto">
            <a:xfrm>
              <a:off x="3414" y="828"/>
              <a:ext cx="1968" cy="2400"/>
              <a:chOff x="3414" y="1644"/>
              <a:chExt cx="1968" cy="2400"/>
            </a:xfrm>
          </p:grpSpPr>
          <p:sp>
            <p:nvSpPr>
              <p:cNvPr id="13328" name="Line 29"/>
              <p:cNvSpPr>
                <a:spLocks noChangeShapeType="1"/>
              </p:cNvSpPr>
              <p:nvPr/>
            </p:nvSpPr>
            <p:spPr bwMode="auto">
              <a:xfrm rot="10789799">
                <a:off x="3727" y="3743"/>
                <a:ext cx="646" cy="1"/>
              </a:xfrm>
              <a:prstGeom prst="line">
                <a:avLst/>
              </a:prstGeom>
              <a:noFill/>
              <a:ln w="19050">
                <a:solidFill>
                  <a:srgbClr val="FF9933"/>
                </a:solidFill>
                <a:prstDash val="dash"/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329" name="Object 30"/>
              <p:cNvGraphicFramePr>
                <a:graphicFrameLocks noChangeAspect="1"/>
              </p:cNvGraphicFramePr>
              <p:nvPr/>
            </p:nvGraphicFramePr>
            <p:xfrm>
              <a:off x="3911" y="3696"/>
              <a:ext cx="368" cy="3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04" name="公式" r:id="rId19" imgW="190335" imgH="215713" progId="Equation.3">
                      <p:embed/>
                    </p:oleObj>
                  </mc:Choice>
                  <mc:Fallback>
                    <p:oleObj name="公式" r:id="rId19" imgW="190335" imgH="215713" progId="Equation.3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11" y="3696"/>
                            <a:ext cx="368" cy="3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30" name="Line 31"/>
              <p:cNvSpPr>
                <a:spLocks noChangeShapeType="1"/>
              </p:cNvSpPr>
              <p:nvPr/>
            </p:nvSpPr>
            <p:spPr bwMode="auto">
              <a:xfrm>
                <a:off x="5039" y="1963"/>
                <a:ext cx="32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1" name="Line 32"/>
              <p:cNvSpPr>
                <a:spLocks noChangeShapeType="1"/>
              </p:cNvSpPr>
              <p:nvPr/>
            </p:nvSpPr>
            <p:spPr bwMode="auto">
              <a:xfrm>
                <a:off x="5039" y="3317"/>
                <a:ext cx="32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2" name="Line 33"/>
              <p:cNvSpPr>
                <a:spLocks noChangeShapeType="1"/>
              </p:cNvSpPr>
              <p:nvPr/>
            </p:nvSpPr>
            <p:spPr bwMode="auto">
              <a:xfrm>
                <a:off x="5168" y="1963"/>
                <a:ext cx="0" cy="1354"/>
              </a:xfrm>
              <a:prstGeom prst="line">
                <a:avLst/>
              </a:prstGeom>
              <a:noFill/>
              <a:ln w="19050">
                <a:solidFill>
                  <a:srgbClr val="FF9933"/>
                </a:solidFill>
                <a:prstDash val="dash"/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333" name="Object 34"/>
              <p:cNvGraphicFramePr>
                <a:graphicFrameLocks noChangeAspect="1"/>
              </p:cNvGraphicFramePr>
              <p:nvPr/>
            </p:nvGraphicFramePr>
            <p:xfrm>
              <a:off x="5184" y="2505"/>
              <a:ext cx="198" cy="3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05" name="公式" r:id="rId21" imgW="88669" imgH="177338" progId="Equation.3">
                      <p:embed/>
                    </p:oleObj>
                  </mc:Choice>
                  <mc:Fallback>
                    <p:oleObj name="公式" r:id="rId21" imgW="88669" imgH="177338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2505"/>
                            <a:ext cx="198" cy="3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34" name="Line 35"/>
              <p:cNvSpPr>
                <a:spLocks noChangeShapeType="1"/>
              </p:cNvSpPr>
              <p:nvPr/>
            </p:nvSpPr>
            <p:spPr bwMode="auto">
              <a:xfrm>
                <a:off x="3648" y="2400"/>
                <a:ext cx="0" cy="48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13335" name="Object 36"/>
              <p:cNvGraphicFramePr>
                <a:graphicFrameLocks noChangeAspect="1"/>
              </p:cNvGraphicFramePr>
              <p:nvPr/>
            </p:nvGraphicFramePr>
            <p:xfrm>
              <a:off x="3414" y="2462"/>
              <a:ext cx="282" cy="3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06" name="Equation" r:id="rId23" imgW="126780" imgH="164814" progId="Equation.3">
                      <p:embed/>
                    </p:oleObj>
                  </mc:Choice>
                  <mc:Fallback>
                    <p:oleObj name="Equation" r:id="rId23" imgW="126780" imgH="164814" progId="Equation.3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14" y="2462"/>
                            <a:ext cx="282" cy="3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36" name="AutoShape 37"/>
              <p:cNvSpPr>
                <a:spLocks noChangeArrowheads="1"/>
              </p:cNvSpPr>
              <p:nvPr/>
            </p:nvSpPr>
            <p:spPr bwMode="auto">
              <a:xfrm>
                <a:off x="3722" y="1644"/>
                <a:ext cx="1291" cy="2004"/>
              </a:xfrm>
              <a:prstGeom prst="can">
                <a:avLst>
                  <a:gd name="adj" fmla="val 47948"/>
                </a:avLst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pSp>
            <p:nvGrpSpPr>
              <p:cNvPr id="13337" name="Group 38"/>
              <p:cNvGrpSpPr>
                <a:grpSpLocks/>
              </p:cNvGrpSpPr>
              <p:nvPr/>
            </p:nvGrpSpPr>
            <p:grpSpPr bwMode="auto">
              <a:xfrm>
                <a:off x="3792" y="2448"/>
                <a:ext cx="1152" cy="384"/>
                <a:chOff x="3792" y="2448"/>
                <a:chExt cx="1152" cy="384"/>
              </a:xfrm>
            </p:grpSpPr>
            <p:sp>
              <p:nvSpPr>
                <p:cNvPr id="13339" name="Line 39"/>
                <p:cNvSpPr>
                  <a:spLocks noChangeShapeType="1"/>
                </p:cNvSpPr>
                <p:nvPr/>
              </p:nvSpPr>
              <p:spPr bwMode="auto">
                <a:xfrm>
                  <a:off x="4324" y="2832"/>
                  <a:ext cx="92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 type="none" w="sm" len="lg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3340" name="Object 40"/>
                <p:cNvGraphicFramePr>
                  <a:graphicFrameLocks noChangeAspect="1"/>
                </p:cNvGraphicFramePr>
                <p:nvPr/>
              </p:nvGraphicFramePr>
              <p:xfrm>
                <a:off x="4391" y="2448"/>
                <a:ext cx="255" cy="2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707" name="Equation" r:id="rId24" imgW="114102" imgH="126780" progId="Equation.3">
                        <p:embed/>
                      </p:oleObj>
                    </mc:Choice>
                    <mc:Fallback>
                      <p:oleObj name="Equation" r:id="rId24" imgW="114102" imgH="126780" progId="Equation.3">
                        <p:embed/>
                        <p:pic>
                          <p:nvPicPr>
                            <p:cNvPr id="0" name="Object 4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91" y="2448"/>
                              <a:ext cx="255" cy="2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341" name="Oval 41"/>
                <p:cNvSpPr>
                  <a:spLocks noChangeArrowheads="1"/>
                </p:cNvSpPr>
                <p:nvPr/>
              </p:nvSpPr>
              <p:spPr bwMode="auto">
                <a:xfrm>
                  <a:off x="3792" y="2448"/>
                  <a:ext cx="1152" cy="384"/>
                </a:xfrm>
                <a:prstGeom prst="ellipse">
                  <a:avLst/>
                </a:prstGeom>
                <a:noFill/>
                <a:ln w="19050">
                  <a:solidFill>
                    <a:srgbClr val="0000FF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3342" name="Line 42"/>
                <p:cNvSpPr>
                  <a:spLocks noChangeShapeType="1"/>
                </p:cNvSpPr>
                <p:nvPr/>
              </p:nvSpPr>
              <p:spPr bwMode="auto">
                <a:xfrm>
                  <a:off x="4368" y="2592"/>
                  <a:ext cx="432" cy="192"/>
                </a:xfrm>
                <a:prstGeom prst="line">
                  <a:avLst/>
                </a:prstGeom>
                <a:noFill/>
                <a:ln w="25400">
                  <a:solidFill>
                    <a:srgbClr val="CC0000"/>
                  </a:solidFill>
                  <a:round/>
                  <a:headEnd type="none" w="sm" len="lg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3338" name="Line 43"/>
              <p:cNvSpPr>
                <a:spLocks noChangeShapeType="1"/>
              </p:cNvSpPr>
              <p:nvPr/>
            </p:nvSpPr>
            <p:spPr bwMode="auto">
              <a:xfrm>
                <a:off x="3722" y="3360"/>
                <a:ext cx="0" cy="5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3321" name="Group 44"/>
            <p:cNvGrpSpPr>
              <a:grpSpLocks/>
            </p:cNvGrpSpPr>
            <p:nvPr/>
          </p:nvGrpSpPr>
          <p:grpSpPr bwMode="auto">
            <a:xfrm>
              <a:off x="4617" y="1296"/>
              <a:ext cx="567" cy="1920"/>
              <a:chOff x="4617" y="2112"/>
              <a:chExt cx="567" cy="1920"/>
            </a:xfrm>
          </p:grpSpPr>
          <p:sp>
            <p:nvSpPr>
              <p:cNvPr id="13322" name="Line 45"/>
              <p:cNvSpPr>
                <a:spLocks noChangeShapeType="1"/>
              </p:cNvSpPr>
              <p:nvPr/>
            </p:nvSpPr>
            <p:spPr bwMode="auto">
              <a:xfrm>
                <a:off x="4617" y="3744"/>
                <a:ext cx="183" cy="0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23" name="Line 46"/>
              <p:cNvSpPr>
                <a:spLocks noChangeShapeType="1"/>
              </p:cNvSpPr>
              <p:nvPr/>
            </p:nvSpPr>
            <p:spPr bwMode="auto">
              <a:xfrm flipH="1">
                <a:off x="4848" y="3744"/>
                <a:ext cx="305" cy="0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13324" name="Object 47"/>
              <p:cNvGraphicFramePr>
                <a:graphicFrameLocks noChangeAspect="1"/>
              </p:cNvGraphicFramePr>
              <p:nvPr/>
            </p:nvGraphicFramePr>
            <p:xfrm>
              <a:off x="4838" y="3759"/>
              <a:ext cx="346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08" name="Equation" r:id="rId26" imgW="190335" imgH="177646" progId="Equation.3">
                      <p:embed/>
                    </p:oleObj>
                  </mc:Choice>
                  <mc:Fallback>
                    <p:oleObj name="Equation" r:id="rId26" imgW="190335" imgH="177646" progId="Equation.3">
                      <p:embed/>
                      <p:pic>
                        <p:nvPicPr>
                          <p:cNvPr id="0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38" y="3759"/>
                            <a:ext cx="346" cy="2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25" name="Freeform 48" descr="宽下对角线"/>
              <p:cNvSpPr>
                <a:spLocks/>
              </p:cNvSpPr>
              <p:nvPr/>
            </p:nvSpPr>
            <p:spPr bwMode="auto">
              <a:xfrm>
                <a:off x="4800" y="2112"/>
                <a:ext cx="48" cy="1344"/>
              </a:xfrm>
              <a:custGeom>
                <a:avLst/>
                <a:gdLst>
                  <a:gd name="T0" fmla="*/ 0 w 96"/>
                  <a:gd name="T1" fmla="*/ 0 h 1392"/>
                  <a:gd name="T2" fmla="*/ 1 w 96"/>
                  <a:gd name="T3" fmla="*/ 14 h 1392"/>
                  <a:gd name="T4" fmla="*/ 1 w 96"/>
                  <a:gd name="T5" fmla="*/ 601 h 1392"/>
                  <a:gd name="T6" fmla="*/ 0 w 96"/>
                  <a:gd name="T7" fmla="*/ 581 h 1392"/>
                  <a:gd name="T8" fmla="*/ 0 w 96"/>
                  <a:gd name="T9" fmla="*/ 0 h 13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392"/>
                  <a:gd name="T17" fmla="*/ 96 w 96"/>
                  <a:gd name="T18" fmla="*/ 1392 h 13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392">
                    <a:moveTo>
                      <a:pt x="0" y="0"/>
                    </a:moveTo>
                    <a:lnTo>
                      <a:pt x="96" y="36"/>
                    </a:lnTo>
                    <a:lnTo>
                      <a:pt x="96" y="1392"/>
                    </a:lnTo>
                    <a:lnTo>
                      <a:pt x="0" y="1352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8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26" name="Line 49"/>
              <p:cNvSpPr>
                <a:spLocks noChangeShapeType="1"/>
              </p:cNvSpPr>
              <p:nvPr/>
            </p:nvSpPr>
            <p:spPr bwMode="auto">
              <a:xfrm>
                <a:off x="4800" y="3408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27" name="Line 50"/>
              <p:cNvSpPr>
                <a:spLocks noChangeShapeType="1"/>
              </p:cNvSpPr>
              <p:nvPr/>
            </p:nvSpPr>
            <p:spPr bwMode="auto">
              <a:xfrm>
                <a:off x="4848" y="3408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AF41A6-30FE-487E-ACCB-46E45D9D623E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800" b="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57250" y="89029"/>
            <a:ext cx="8686800" cy="762000"/>
          </a:xfrm>
        </p:spPr>
        <p:txBody>
          <a:bodyPr/>
          <a:lstStyle/>
          <a:p>
            <a:pPr algn="l" eaLnBrk="1" hangingPunct="1"/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自感现象在电工和电子技术中有着广泛的应用</a:t>
            </a:r>
            <a:r>
              <a:rPr lang="en-US" altLang="zh-CN" sz="28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800" dirty="0" smtClean="0">
                <a:solidFill>
                  <a:srgbClr val="006600"/>
                </a:solidFill>
                <a:latin typeface="宋体" panose="02010600030101010101" pitchFamily="2" charset="-122"/>
              </a:rPr>
              <a:t>比如：</a:t>
            </a:r>
            <a:r>
              <a:rPr lang="zh-CN" altLang="en-US" sz="2800" b="0" dirty="0" smtClean="0"/>
              <a:t> 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877365"/>
            <a:ext cx="8686800" cy="415925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dirty="0" smtClean="0">
                <a:solidFill>
                  <a:srgbClr val="792B25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solidFill>
                  <a:srgbClr val="792B25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dirty="0" smtClean="0">
                <a:solidFill>
                  <a:srgbClr val="792B25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利用</a:t>
            </a:r>
            <a:r>
              <a:rPr lang="zh-CN" altLang="en-US" sz="2800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线圈阻碍其自身电流变化的性质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来</a:t>
            </a:r>
            <a:r>
              <a:rPr lang="zh-CN" altLang="en-US" sz="2800" dirty="0" smtClean="0">
                <a:solidFill>
                  <a:srgbClr val="792B25"/>
                </a:solidFill>
                <a:latin typeface="Times New Roman" panose="02020603050405020304" pitchFamily="18" charset="0"/>
              </a:rPr>
              <a:t>稳定电流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.</a:t>
            </a:r>
          </a:p>
          <a:p>
            <a:pPr marL="0" lvl="0" indent="0" algn="just" eaLnBrk="1" hangingPunct="1">
              <a:buNone/>
            </a:pPr>
            <a:r>
              <a:rPr lang="zh-CN" altLang="en-US" sz="2400" dirty="0" smtClean="0">
                <a:solidFill>
                  <a:srgbClr val="0033CC"/>
                </a:solidFill>
                <a:latin typeface="Times New Roman"/>
              </a:rPr>
              <a:t>        </a:t>
            </a:r>
            <a:r>
              <a:rPr lang="zh-CN" altLang="en-US" sz="2400" b="0" dirty="0" smtClean="0">
                <a:latin typeface="Times New Roman"/>
              </a:rPr>
              <a:t>光管</a:t>
            </a:r>
            <a:r>
              <a:rPr lang="zh-CN" altLang="en-US" sz="2400" b="0" dirty="0">
                <a:latin typeface="Times New Roman"/>
              </a:rPr>
              <a:t>是工作在交流电路中的，将光管与</a:t>
            </a:r>
            <a:r>
              <a:rPr lang="zh-CN" altLang="en-US" sz="2400" b="0" dirty="0">
                <a:latin typeface="AcmoSSK"/>
              </a:rPr>
              <a:t>“</a:t>
            </a:r>
            <a:r>
              <a:rPr lang="zh-CN" altLang="en-US" sz="2400" b="0" dirty="0">
                <a:solidFill>
                  <a:srgbClr val="C00000"/>
                </a:solidFill>
                <a:latin typeface="Times New Roman"/>
              </a:rPr>
              <a:t>镇流器</a:t>
            </a:r>
            <a:r>
              <a:rPr lang="zh-CN" altLang="en-US" sz="2400" b="0" dirty="0">
                <a:latin typeface="AcmoSSK"/>
              </a:rPr>
              <a:t>”</a:t>
            </a:r>
            <a:r>
              <a:rPr lang="en-US" altLang="zh-CN" sz="2400" b="0" dirty="0">
                <a:latin typeface="Times New Roman"/>
              </a:rPr>
              <a:t>(</a:t>
            </a:r>
            <a:r>
              <a:rPr lang="zh-CN" altLang="en-US" sz="2400" b="0" dirty="0">
                <a:latin typeface="Times New Roman"/>
              </a:rPr>
              <a:t>在铁芯上绕上线圈</a:t>
            </a:r>
            <a:r>
              <a:rPr lang="en-US" altLang="zh-CN" sz="2400" b="0" i="1" dirty="0">
                <a:latin typeface="Times New Roman"/>
              </a:rPr>
              <a:t>L</a:t>
            </a:r>
            <a:r>
              <a:rPr lang="en-US" altLang="zh-CN" sz="2400" b="0" dirty="0">
                <a:latin typeface="Times New Roman"/>
              </a:rPr>
              <a:t>)</a:t>
            </a:r>
            <a:r>
              <a:rPr lang="zh-CN" altLang="en-US" sz="2400" b="0" dirty="0">
                <a:latin typeface="Times New Roman"/>
              </a:rPr>
              <a:t>串联后再接到交流电路中，</a:t>
            </a:r>
            <a:r>
              <a:rPr lang="zh-CN" altLang="en-US" sz="2400" b="0" dirty="0">
                <a:latin typeface="AcmoSSK"/>
              </a:rPr>
              <a:t>“</a:t>
            </a:r>
            <a:r>
              <a:rPr lang="zh-CN" altLang="en-US" sz="2400" b="0" dirty="0">
                <a:latin typeface="Times New Roman"/>
              </a:rPr>
              <a:t>镇流器</a:t>
            </a:r>
            <a:r>
              <a:rPr lang="zh-CN" altLang="en-US" sz="2400" b="0" dirty="0">
                <a:latin typeface="AcmoSSK"/>
              </a:rPr>
              <a:t>”</a:t>
            </a:r>
            <a:r>
              <a:rPr lang="zh-CN" altLang="en-US" sz="2400" b="0" dirty="0">
                <a:latin typeface="Times New Roman"/>
              </a:rPr>
              <a:t>就起着稳定电流的作用</a:t>
            </a:r>
            <a:r>
              <a:rPr lang="zh-CN" altLang="en-US" sz="2400" b="0" dirty="0" smtClean="0">
                <a:latin typeface="Times New Roman"/>
              </a:rPr>
              <a:t>；</a:t>
            </a:r>
            <a:endParaRPr lang="en-US" altLang="zh-CN" sz="2400" b="0" dirty="0" smtClean="0">
              <a:latin typeface="Times New Roman"/>
            </a:endParaRPr>
          </a:p>
          <a:p>
            <a:pPr marL="0" lvl="0" indent="0" algn="just" eaLnBrk="1" hangingPunct="1">
              <a:buNone/>
            </a:pPr>
            <a:r>
              <a:rPr lang="en-US" altLang="zh-CN" sz="2400" b="0" dirty="0">
                <a:latin typeface="Times New Roman"/>
              </a:rPr>
              <a:t> </a:t>
            </a:r>
            <a:r>
              <a:rPr lang="en-US" altLang="zh-CN" sz="2400" b="0" dirty="0" smtClean="0">
                <a:latin typeface="Times New Roman"/>
              </a:rPr>
              <a:t>      </a:t>
            </a:r>
            <a:r>
              <a:rPr lang="zh-CN" altLang="en-US" sz="2400" b="0" u="sng" dirty="0" smtClean="0">
                <a:latin typeface="Times New Roman"/>
              </a:rPr>
              <a:t>另一方面</a:t>
            </a:r>
            <a:r>
              <a:rPr lang="zh-CN" altLang="en-US" sz="2400" b="0" dirty="0">
                <a:latin typeface="Times New Roman"/>
              </a:rPr>
              <a:t>，线圈的自感电动势与原来加在线圈两端的交流电压是相反的，并且自感电动势存在相位滞后现象，在外加交流电压的下半个周期到来时，自感电动势将叠加在外加交流电压上，这便等于</a:t>
            </a:r>
            <a:r>
              <a:rPr lang="zh-CN" altLang="en-US" sz="2400" b="0" dirty="0">
                <a:solidFill>
                  <a:srgbClr val="FF00FF"/>
                </a:solidFill>
                <a:latin typeface="Times New Roman"/>
              </a:rPr>
              <a:t>加大了激发管内气体电离的电场</a:t>
            </a:r>
            <a:r>
              <a:rPr lang="zh-CN" altLang="en-US" sz="2400" b="0" dirty="0">
                <a:latin typeface="Times New Roman"/>
              </a:rPr>
              <a:t>，这在电路启动时起着重要的作用</a:t>
            </a:r>
            <a:r>
              <a:rPr lang="en-US" altLang="zh-CN" sz="2400" b="0" dirty="0">
                <a:latin typeface="Times New Roman"/>
              </a:rPr>
              <a:t>.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endParaRPr lang="en-US" altLang="zh-CN" sz="2800" dirty="0" smtClean="0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4267200"/>
            <a:ext cx="7696200" cy="1438275"/>
            <a:chOff x="336" y="2784"/>
            <a:chExt cx="4848" cy="906"/>
          </a:xfrm>
        </p:grpSpPr>
        <p:sp>
          <p:nvSpPr>
            <p:cNvPr id="14343" name="Rectangle 4"/>
            <p:cNvSpPr>
              <a:spLocks noChangeArrowheads="1"/>
            </p:cNvSpPr>
            <p:nvPr/>
          </p:nvSpPr>
          <p:spPr bwMode="auto">
            <a:xfrm>
              <a:off x="3024" y="3264"/>
              <a:ext cx="2016" cy="240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zh-CN" altLang="zh-CN" sz="2800" b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44" name="Freeform 5"/>
            <p:cNvSpPr>
              <a:spLocks/>
            </p:cNvSpPr>
            <p:nvPr/>
          </p:nvSpPr>
          <p:spPr bwMode="auto">
            <a:xfrm>
              <a:off x="2928" y="3312"/>
              <a:ext cx="192" cy="112"/>
            </a:xfrm>
            <a:custGeom>
              <a:avLst/>
              <a:gdLst>
                <a:gd name="T0" fmla="*/ 0 w 192"/>
                <a:gd name="T1" fmla="*/ 8 h 112"/>
                <a:gd name="T2" fmla="*/ 144 w 192"/>
                <a:gd name="T3" fmla="*/ 8 h 112"/>
                <a:gd name="T4" fmla="*/ 192 w 192"/>
                <a:gd name="T5" fmla="*/ 56 h 112"/>
                <a:gd name="T6" fmla="*/ 144 w 192"/>
                <a:gd name="T7" fmla="*/ 104 h 112"/>
                <a:gd name="T8" fmla="*/ 0 w 192"/>
                <a:gd name="T9" fmla="*/ 104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112"/>
                <a:gd name="T17" fmla="*/ 192 w 192"/>
                <a:gd name="T18" fmla="*/ 112 h 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112">
                  <a:moveTo>
                    <a:pt x="0" y="8"/>
                  </a:moveTo>
                  <a:cubicBezTo>
                    <a:pt x="56" y="4"/>
                    <a:pt x="112" y="0"/>
                    <a:pt x="144" y="8"/>
                  </a:cubicBezTo>
                  <a:cubicBezTo>
                    <a:pt x="176" y="16"/>
                    <a:pt x="192" y="40"/>
                    <a:pt x="192" y="56"/>
                  </a:cubicBezTo>
                  <a:cubicBezTo>
                    <a:pt x="192" y="72"/>
                    <a:pt x="176" y="96"/>
                    <a:pt x="144" y="104"/>
                  </a:cubicBezTo>
                  <a:cubicBezTo>
                    <a:pt x="112" y="112"/>
                    <a:pt x="24" y="104"/>
                    <a:pt x="0" y="104"/>
                  </a:cubicBezTo>
                </a:path>
              </a:pathLst>
            </a:cu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5" name="Freeform 6"/>
            <p:cNvSpPr>
              <a:spLocks/>
            </p:cNvSpPr>
            <p:nvPr/>
          </p:nvSpPr>
          <p:spPr bwMode="auto">
            <a:xfrm>
              <a:off x="4896" y="3312"/>
              <a:ext cx="288" cy="96"/>
            </a:xfrm>
            <a:custGeom>
              <a:avLst/>
              <a:gdLst>
                <a:gd name="T0" fmla="*/ 35 w 312"/>
                <a:gd name="T1" fmla="*/ 3 h 112"/>
                <a:gd name="T2" fmla="*/ 13 w 312"/>
                <a:gd name="T3" fmla="*/ 3 h 112"/>
                <a:gd name="T4" fmla="*/ 6 w 312"/>
                <a:gd name="T5" fmla="*/ 3 h 112"/>
                <a:gd name="T6" fmla="*/ 6 w 312"/>
                <a:gd name="T7" fmla="*/ 3 h 112"/>
                <a:gd name="T8" fmla="*/ 41 w 312"/>
                <a:gd name="T9" fmla="*/ 3 h 112"/>
                <a:gd name="T10" fmla="*/ 35 w 312"/>
                <a:gd name="T11" fmla="*/ 3 h 1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2"/>
                <a:gd name="T19" fmla="*/ 0 h 112"/>
                <a:gd name="T20" fmla="*/ 312 w 312"/>
                <a:gd name="T21" fmla="*/ 112 h 1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2" h="112">
                  <a:moveTo>
                    <a:pt x="232" y="8"/>
                  </a:moveTo>
                  <a:cubicBezTo>
                    <a:pt x="176" y="4"/>
                    <a:pt x="120" y="0"/>
                    <a:pt x="88" y="8"/>
                  </a:cubicBezTo>
                  <a:cubicBezTo>
                    <a:pt x="56" y="16"/>
                    <a:pt x="48" y="40"/>
                    <a:pt x="40" y="56"/>
                  </a:cubicBezTo>
                  <a:cubicBezTo>
                    <a:pt x="32" y="72"/>
                    <a:pt x="0" y="96"/>
                    <a:pt x="40" y="104"/>
                  </a:cubicBezTo>
                  <a:cubicBezTo>
                    <a:pt x="80" y="112"/>
                    <a:pt x="248" y="104"/>
                    <a:pt x="280" y="104"/>
                  </a:cubicBezTo>
                  <a:cubicBezTo>
                    <a:pt x="312" y="104"/>
                    <a:pt x="240" y="104"/>
                    <a:pt x="232" y="104"/>
                  </a:cubicBezTo>
                </a:path>
              </a:pathLst>
            </a:cu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" name="Line 7"/>
            <p:cNvSpPr>
              <a:spLocks noChangeShapeType="1"/>
            </p:cNvSpPr>
            <p:nvPr/>
          </p:nvSpPr>
          <p:spPr bwMode="auto">
            <a:xfrm>
              <a:off x="2928" y="307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7" name="Line 8"/>
            <p:cNvSpPr>
              <a:spLocks noChangeShapeType="1"/>
            </p:cNvSpPr>
            <p:nvPr/>
          </p:nvSpPr>
          <p:spPr bwMode="auto">
            <a:xfrm>
              <a:off x="5088" y="307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8" name="Oval 9"/>
            <p:cNvSpPr>
              <a:spLocks noChangeArrowheads="1"/>
            </p:cNvSpPr>
            <p:nvPr/>
          </p:nvSpPr>
          <p:spPr bwMode="auto">
            <a:xfrm>
              <a:off x="3936" y="2976"/>
              <a:ext cx="240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4349" name="Line 10"/>
            <p:cNvSpPr>
              <a:spLocks noChangeShapeType="1"/>
            </p:cNvSpPr>
            <p:nvPr/>
          </p:nvSpPr>
          <p:spPr bwMode="auto">
            <a:xfrm>
              <a:off x="2928" y="3072"/>
              <a:ext cx="1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" name="Line 11"/>
            <p:cNvSpPr>
              <a:spLocks noChangeShapeType="1"/>
            </p:cNvSpPr>
            <p:nvPr/>
          </p:nvSpPr>
          <p:spPr bwMode="auto">
            <a:xfrm>
              <a:off x="4080" y="3024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1" name="Line 12"/>
            <p:cNvSpPr>
              <a:spLocks noChangeShapeType="1"/>
            </p:cNvSpPr>
            <p:nvPr/>
          </p:nvSpPr>
          <p:spPr bwMode="auto">
            <a:xfrm>
              <a:off x="4080" y="3072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2" name="Line 13"/>
            <p:cNvSpPr>
              <a:spLocks noChangeShapeType="1"/>
            </p:cNvSpPr>
            <p:nvPr/>
          </p:nvSpPr>
          <p:spPr bwMode="auto">
            <a:xfrm>
              <a:off x="1152" y="3600"/>
              <a:ext cx="39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3" name="Line 14"/>
            <p:cNvSpPr>
              <a:spLocks noChangeShapeType="1"/>
            </p:cNvSpPr>
            <p:nvPr/>
          </p:nvSpPr>
          <p:spPr bwMode="auto">
            <a:xfrm>
              <a:off x="5136" y="340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4" name="Line 15"/>
            <p:cNvSpPr>
              <a:spLocks noChangeShapeType="1"/>
            </p:cNvSpPr>
            <p:nvPr/>
          </p:nvSpPr>
          <p:spPr bwMode="auto">
            <a:xfrm>
              <a:off x="2736" y="326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5" name="Line 16"/>
            <p:cNvSpPr>
              <a:spLocks noChangeShapeType="1"/>
            </p:cNvSpPr>
            <p:nvPr/>
          </p:nvSpPr>
          <p:spPr bwMode="auto">
            <a:xfrm>
              <a:off x="2736" y="340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6" name="Line 17"/>
            <p:cNvSpPr>
              <a:spLocks noChangeShapeType="1"/>
            </p:cNvSpPr>
            <p:nvPr/>
          </p:nvSpPr>
          <p:spPr bwMode="auto">
            <a:xfrm>
              <a:off x="1488" y="3264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7" name="Line 18"/>
            <p:cNvSpPr>
              <a:spLocks noChangeShapeType="1"/>
            </p:cNvSpPr>
            <p:nvPr/>
          </p:nvSpPr>
          <p:spPr bwMode="auto">
            <a:xfrm>
              <a:off x="2160" y="326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Line 19"/>
            <p:cNvSpPr>
              <a:spLocks noChangeShapeType="1"/>
            </p:cNvSpPr>
            <p:nvPr/>
          </p:nvSpPr>
          <p:spPr bwMode="auto">
            <a:xfrm>
              <a:off x="1872" y="331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9" name="Line 20"/>
            <p:cNvSpPr>
              <a:spLocks noChangeShapeType="1"/>
            </p:cNvSpPr>
            <p:nvPr/>
          </p:nvSpPr>
          <p:spPr bwMode="auto">
            <a:xfrm>
              <a:off x="1872" y="336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0" name="Line 21"/>
            <p:cNvSpPr>
              <a:spLocks noChangeShapeType="1"/>
            </p:cNvSpPr>
            <p:nvPr/>
          </p:nvSpPr>
          <p:spPr bwMode="auto">
            <a:xfrm>
              <a:off x="1872" y="340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Oval 22"/>
            <p:cNvSpPr>
              <a:spLocks noChangeArrowheads="1"/>
            </p:cNvSpPr>
            <p:nvPr/>
          </p:nvSpPr>
          <p:spPr bwMode="auto">
            <a:xfrm>
              <a:off x="1920" y="3216"/>
              <a:ext cx="48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4362" name="Oval 23"/>
            <p:cNvSpPr>
              <a:spLocks noChangeArrowheads="1"/>
            </p:cNvSpPr>
            <p:nvPr/>
          </p:nvSpPr>
          <p:spPr bwMode="auto">
            <a:xfrm>
              <a:off x="1968" y="3216"/>
              <a:ext cx="48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4363" name="Oval 24"/>
            <p:cNvSpPr>
              <a:spLocks noChangeArrowheads="1"/>
            </p:cNvSpPr>
            <p:nvPr/>
          </p:nvSpPr>
          <p:spPr bwMode="auto">
            <a:xfrm>
              <a:off x="2016" y="3216"/>
              <a:ext cx="48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4364" name="Oval 25"/>
            <p:cNvSpPr>
              <a:spLocks noChangeArrowheads="1"/>
            </p:cNvSpPr>
            <p:nvPr/>
          </p:nvSpPr>
          <p:spPr bwMode="auto">
            <a:xfrm>
              <a:off x="2064" y="3216"/>
              <a:ext cx="48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4365" name="Oval 26"/>
            <p:cNvSpPr>
              <a:spLocks noChangeArrowheads="1"/>
            </p:cNvSpPr>
            <p:nvPr/>
          </p:nvSpPr>
          <p:spPr bwMode="auto">
            <a:xfrm>
              <a:off x="2112" y="3216"/>
              <a:ext cx="48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4366" name="Freeform 27"/>
            <p:cNvSpPr>
              <a:spLocks/>
            </p:cNvSpPr>
            <p:nvPr/>
          </p:nvSpPr>
          <p:spPr bwMode="auto">
            <a:xfrm>
              <a:off x="336" y="3456"/>
              <a:ext cx="240" cy="96"/>
            </a:xfrm>
            <a:custGeom>
              <a:avLst/>
              <a:gdLst>
                <a:gd name="T0" fmla="*/ 0 w 240"/>
                <a:gd name="T1" fmla="*/ 48 h 96"/>
                <a:gd name="T2" fmla="*/ 48 w 240"/>
                <a:gd name="T3" fmla="*/ 0 h 96"/>
                <a:gd name="T4" fmla="*/ 96 w 240"/>
                <a:gd name="T5" fmla="*/ 48 h 96"/>
                <a:gd name="T6" fmla="*/ 144 w 240"/>
                <a:gd name="T7" fmla="*/ 96 h 96"/>
                <a:gd name="T8" fmla="*/ 192 w 240"/>
                <a:gd name="T9" fmla="*/ 48 h 96"/>
                <a:gd name="T10" fmla="*/ 240 w 240"/>
                <a:gd name="T11" fmla="*/ 0 h 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0"/>
                <a:gd name="T19" fmla="*/ 0 h 96"/>
                <a:gd name="T20" fmla="*/ 240 w 240"/>
                <a:gd name="T21" fmla="*/ 96 h 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0" h="96">
                  <a:moveTo>
                    <a:pt x="0" y="48"/>
                  </a:moveTo>
                  <a:cubicBezTo>
                    <a:pt x="16" y="24"/>
                    <a:pt x="32" y="0"/>
                    <a:pt x="48" y="0"/>
                  </a:cubicBezTo>
                  <a:cubicBezTo>
                    <a:pt x="64" y="0"/>
                    <a:pt x="80" y="32"/>
                    <a:pt x="96" y="48"/>
                  </a:cubicBezTo>
                  <a:cubicBezTo>
                    <a:pt x="112" y="64"/>
                    <a:pt x="128" y="96"/>
                    <a:pt x="144" y="96"/>
                  </a:cubicBezTo>
                  <a:cubicBezTo>
                    <a:pt x="160" y="96"/>
                    <a:pt x="176" y="64"/>
                    <a:pt x="192" y="48"/>
                  </a:cubicBezTo>
                  <a:cubicBezTo>
                    <a:pt x="208" y="32"/>
                    <a:pt x="232" y="8"/>
                    <a:pt x="24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7" name="Rectangle 28"/>
            <p:cNvSpPr>
              <a:spLocks noChangeArrowheads="1"/>
            </p:cNvSpPr>
            <p:nvPr/>
          </p:nvSpPr>
          <p:spPr bwMode="auto">
            <a:xfrm>
              <a:off x="624" y="3360"/>
              <a:ext cx="60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220</a:t>
              </a:r>
              <a:r>
                <a:rPr lang="en-US" altLang="zh-CN" sz="2800" i="1">
                  <a:latin typeface="Times New Roman" panose="02020603050405020304" pitchFamily="18" charset="0"/>
                </a:rPr>
                <a:t>V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14368" name="Oval 29"/>
            <p:cNvSpPr>
              <a:spLocks noChangeArrowheads="1"/>
            </p:cNvSpPr>
            <p:nvPr/>
          </p:nvSpPr>
          <p:spPr bwMode="auto">
            <a:xfrm>
              <a:off x="1104" y="32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4369" name="Oval 30"/>
            <p:cNvSpPr>
              <a:spLocks noChangeArrowheads="1"/>
            </p:cNvSpPr>
            <p:nvPr/>
          </p:nvSpPr>
          <p:spPr bwMode="auto">
            <a:xfrm>
              <a:off x="1104" y="35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4370" name="Rectangle 31"/>
            <p:cNvSpPr>
              <a:spLocks noChangeArrowheads="1"/>
            </p:cNvSpPr>
            <p:nvPr/>
          </p:nvSpPr>
          <p:spPr bwMode="auto">
            <a:xfrm>
              <a:off x="1776" y="2832"/>
              <a:ext cx="70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rgbClr val="006600"/>
                  </a:solidFill>
                  <a:latin typeface="Times New Roman" panose="02020603050405020304" pitchFamily="18" charset="0"/>
                </a:rPr>
                <a:t>线圈</a:t>
              </a:r>
              <a:r>
                <a:rPr lang="en-US" altLang="zh-CN" sz="2800" i="1">
                  <a:solidFill>
                    <a:srgbClr val="006600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4371" name="Rectangle 32"/>
            <p:cNvSpPr>
              <a:spLocks noChangeArrowheads="1"/>
            </p:cNvSpPr>
            <p:nvPr/>
          </p:nvSpPr>
          <p:spPr bwMode="auto">
            <a:xfrm>
              <a:off x="4176" y="2784"/>
              <a:ext cx="7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启辉器</a:t>
              </a:r>
            </a:p>
          </p:txBody>
        </p:sp>
        <p:sp>
          <p:nvSpPr>
            <p:cNvPr id="14372" name="Line 33"/>
            <p:cNvSpPr>
              <a:spLocks noChangeShapeType="1"/>
            </p:cNvSpPr>
            <p:nvPr/>
          </p:nvSpPr>
          <p:spPr bwMode="auto">
            <a:xfrm>
              <a:off x="1200" y="326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" name="Line 34"/>
            <p:cNvSpPr>
              <a:spLocks noChangeShapeType="1"/>
            </p:cNvSpPr>
            <p:nvPr/>
          </p:nvSpPr>
          <p:spPr bwMode="auto">
            <a:xfrm flipV="1">
              <a:off x="1296" y="3120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2300" y="5789613"/>
            <a:ext cx="73977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006600"/>
                </a:solidFill>
              </a:rPr>
              <a:t>电子镇流器：</a:t>
            </a:r>
            <a:endParaRPr lang="en-US" altLang="zh-CN" sz="2800" dirty="0">
              <a:solidFill>
                <a:srgbClr val="00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006600"/>
                </a:solidFill>
              </a:rPr>
              <a:t>由二极管、三极管、电容、电感、电阻组成。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92AD83-20B3-4A1D-B82B-C7178C9AD846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800" b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914400"/>
            <a:ext cx="8686800" cy="568325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dirty="0" smtClean="0">
                <a:solidFill>
                  <a:srgbClr val="792B25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solidFill>
                  <a:srgbClr val="792B25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dirty="0" smtClean="0">
                <a:solidFill>
                  <a:srgbClr val="792B25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对于一定自感系数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L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的线圈，其阻抗与工作频率成正比：</a:t>
            </a:r>
            <a:r>
              <a:rPr lang="en-US" altLang="zh-CN" sz="2800" i="1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i="1" baseline="-30000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800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dirty="0" err="1" smtClean="0">
                <a:solidFill>
                  <a:srgbClr val="0033CC"/>
                </a:solidFill>
                <a:latin typeface="Symbol" panose="05050102010706020507" pitchFamily="18" charset="2"/>
              </a:rPr>
              <a:t>w</a:t>
            </a:r>
            <a:r>
              <a:rPr lang="en-US" altLang="zh-CN" sz="2800" i="1" dirty="0" err="1" smtClean="0">
                <a:solidFill>
                  <a:srgbClr val="0033CC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，利用这一特性，可作为选频网络中的元件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,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例如，</a:t>
            </a:r>
            <a:r>
              <a:rPr lang="zh-CN" altLang="en-US" sz="2800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高频扼流圈、滤波器等（</a:t>
            </a:r>
            <a:r>
              <a:rPr lang="en-US" altLang="zh-CN" sz="2800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P343</a:t>
            </a:r>
            <a:r>
              <a:rPr lang="zh-CN" altLang="en-US" sz="2800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）；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dirty="0" smtClean="0">
                <a:solidFill>
                  <a:srgbClr val="792B25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solidFill>
                  <a:srgbClr val="792B25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dirty="0" smtClean="0">
                <a:solidFill>
                  <a:srgbClr val="792B25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用线圈与电容构成谐振回路（后面将介绍）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D82914-2298-4C2F-B840-A2F198F6932D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800" b="0" smtClean="0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792B25"/>
                </a:solidFill>
              </a:rPr>
              <a:t>简谐交流电路中的三种元件</a:t>
            </a:r>
          </a:p>
        </p:txBody>
      </p:sp>
      <p:sp>
        <p:nvSpPr>
          <p:cNvPr id="16388" name="Oval 5"/>
          <p:cNvSpPr>
            <a:spLocks noChangeArrowheads="1"/>
          </p:cNvSpPr>
          <p:nvPr/>
        </p:nvSpPr>
        <p:spPr bwMode="auto">
          <a:xfrm>
            <a:off x="685800" y="2286000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~</a:t>
            </a:r>
          </a:p>
        </p:txBody>
      </p:sp>
      <p:sp>
        <p:nvSpPr>
          <p:cNvPr id="16389" name="Line 6"/>
          <p:cNvSpPr>
            <a:spLocks noChangeShapeType="1"/>
          </p:cNvSpPr>
          <p:nvPr/>
        </p:nvSpPr>
        <p:spPr bwMode="auto">
          <a:xfrm flipV="1">
            <a:off x="838200" y="1981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0" name="Line 7"/>
          <p:cNvSpPr>
            <a:spLocks noChangeShapeType="1"/>
          </p:cNvSpPr>
          <p:nvPr/>
        </p:nvSpPr>
        <p:spPr bwMode="auto">
          <a:xfrm flipV="1">
            <a:off x="838200" y="25908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" name="Line 8"/>
          <p:cNvSpPr>
            <a:spLocks noChangeShapeType="1"/>
          </p:cNvSpPr>
          <p:nvPr/>
        </p:nvSpPr>
        <p:spPr bwMode="auto">
          <a:xfrm>
            <a:off x="838200" y="28956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2" name="Line 9"/>
          <p:cNvSpPr>
            <a:spLocks noChangeShapeType="1"/>
          </p:cNvSpPr>
          <p:nvPr/>
        </p:nvSpPr>
        <p:spPr bwMode="auto">
          <a:xfrm>
            <a:off x="838200" y="19812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3" name="Line 11"/>
          <p:cNvSpPr>
            <a:spLocks noChangeShapeType="1"/>
          </p:cNvSpPr>
          <p:nvPr/>
        </p:nvSpPr>
        <p:spPr bwMode="auto">
          <a:xfrm>
            <a:off x="1295400" y="19812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1252538" y="2328863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6395" name="Object 12"/>
          <p:cNvGraphicFramePr>
            <a:graphicFrameLocks noChangeAspect="1"/>
          </p:cNvGraphicFramePr>
          <p:nvPr/>
        </p:nvGraphicFramePr>
        <p:xfrm>
          <a:off x="2209800" y="1828800"/>
          <a:ext cx="2590800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6" name="公式" r:id="rId3" imgW="1282700" imgH="609600" progId="Equation.3">
                  <p:embed/>
                </p:oleObj>
              </mc:Choice>
              <mc:Fallback>
                <p:oleObj name="公式" r:id="rId3" imgW="1282700" imgH="609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828800"/>
                        <a:ext cx="2590800" cy="12303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Oval 13"/>
          <p:cNvSpPr>
            <a:spLocks noChangeArrowheads="1"/>
          </p:cNvSpPr>
          <p:nvPr/>
        </p:nvSpPr>
        <p:spPr bwMode="auto">
          <a:xfrm>
            <a:off x="685800" y="3886200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~</a:t>
            </a:r>
          </a:p>
        </p:txBody>
      </p:sp>
      <p:sp>
        <p:nvSpPr>
          <p:cNvPr id="16397" name="Line 14"/>
          <p:cNvSpPr>
            <a:spLocks noChangeShapeType="1"/>
          </p:cNvSpPr>
          <p:nvPr/>
        </p:nvSpPr>
        <p:spPr bwMode="auto">
          <a:xfrm flipV="1">
            <a:off x="838200" y="3581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8" name="Line 15"/>
          <p:cNvSpPr>
            <a:spLocks noChangeShapeType="1"/>
          </p:cNvSpPr>
          <p:nvPr/>
        </p:nvSpPr>
        <p:spPr bwMode="auto">
          <a:xfrm flipV="1">
            <a:off x="838200" y="41910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9" name="Line 16"/>
          <p:cNvSpPr>
            <a:spLocks noChangeShapeType="1"/>
          </p:cNvSpPr>
          <p:nvPr/>
        </p:nvSpPr>
        <p:spPr bwMode="auto">
          <a:xfrm>
            <a:off x="838200" y="44958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0" name="Line 17"/>
          <p:cNvSpPr>
            <a:spLocks noChangeShapeType="1"/>
          </p:cNvSpPr>
          <p:nvPr/>
        </p:nvSpPr>
        <p:spPr bwMode="auto">
          <a:xfrm>
            <a:off x="838200" y="35814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1" name="Line 18"/>
          <p:cNvSpPr>
            <a:spLocks noChangeShapeType="1"/>
          </p:cNvSpPr>
          <p:nvPr/>
        </p:nvSpPr>
        <p:spPr bwMode="auto">
          <a:xfrm>
            <a:off x="1295400" y="35814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2" name="Line 20"/>
          <p:cNvSpPr>
            <a:spLocks noChangeShapeType="1"/>
          </p:cNvSpPr>
          <p:nvPr/>
        </p:nvSpPr>
        <p:spPr bwMode="auto">
          <a:xfrm>
            <a:off x="1143000" y="3962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3" name="Line 21"/>
          <p:cNvSpPr>
            <a:spLocks noChangeShapeType="1"/>
          </p:cNvSpPr>
          <p:nvPr/>
        </p:nvSpPr>
        <p:spPr bwMode="auto">
          <a:xfrm>
            <a:off x="1143000" y="4114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4" name="Line 22"/>
          <p:cNvSpPr>
            <a:spLocks noChangeShapeType="1"/>
          </p:cNvSpPr>
          <p:nvPr/>
        </p:nvSpPr>
        <p:spPr bwMode="auto">
          <a:xfrm>
            <a:off x="1295400" y="41148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405" name="Object 23"/>
          <p:cNvGraphicFramePr>
            <a:graphicFrameLocks noChangeAspect="1"/>
          </p:cNvGraphicFramePr>
          <p:nvPr/>
        </p:nvGraphicFramePr>
        <p:xfrm>
          <a:off x="2209800" y="3200400"/>
          <a:ext cx="6156325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7" name="公式" r:id="rId5" imgW="3048000" imgH="812800" progId="Equation.3">
                  <p:embed/>
                </p:oleObj>
              </mc:Choice>
              <mc:Fallback>
                <p:oleObj name="公式" r:id="rId5" imgW="3048000" imgH="8128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00400"/>
                        <a:ext cx="6156325" cy="16398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6" name="Oval 24"/>
          <p:cNvSpPr>
            <a:spLocks noChangeArrowheads="1"/>
          </p:cNvSpPr>
          <p:nvPr/>
        </p:nvSpPr>
        <p:spPr bwMode="auto">
          <a:xfrm>
            <a:off x="685800" y="5410200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~</a:t>
            </a:r>
          </a:p>
        </p:txBody>
      </p:sp>
      <p:sp>
        <p:nvSpPr>
          <p:cNvPr id="16407" name="Line 25"/>
          <p:cNvSpPr>
            <a:spLocks noChangeShapeType="1"/>
          </p:cNvSpPr>
          <p:nvPr/>
        </p:nvSpPr>
        <p:spPr bwMode="auto">
          <a:xfrm flipV="1">
            <a:off x="838200" y="5105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8" name="Line 26"/>
          <p:cNvSpPr>
            <a:spLocks noChangeShapeType="1"/>
          </p:cNvSpPr>
          <p:nvPr/>
        </p:nvSpPr>
        <p:spPr bwMode="auto">
          <a:xfrm flipV="1">
            <a:off x="838200" y="57150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9" name="Line 27"/>
          <p:cNvSpPr>
            <a:spLocks noChangeShapeType="1"/>
          </p:cNvSpPr>
          <p:nvPr/>
        </p:nvSpPr>
        <p:spPr bwMode="auto">
          <a:xfrm>
            <a:off x="838200" y="60198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0" name="Line 28"/>
          <p:cNvSpPr>
            <a:spLocks noChangeShapeType="1"/>
          </p:cNvSpPr>
          <p:nvPr/>
        </p:nvSpPr>
        <p:spPr bwMode="auto">
          <a:xfrm>
            <a:off x="838200" y="51054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1" name="Line 29"/>
          <p:cNvSpPr>
            <a:spLocks noChangeShapeType="1"/>
          </p:cNvSpPr>
          <p:nvPr/>
        </p:nvSpPr>
        <p:spPr bwMode="auto">
          <a:xfrm>
            <a:off x="1295400" y="5105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2" name="Line 32"/>
          <p:cNvSpPr>
            <a:spLocks noChangeShapeType="1"/>
          </p:cNvSpPr>
          <p:nvPr/>
        </p:nvSpPr>
        <p:spPr bwMode="auto">
          <a:xfrm>
            <a:off x="1295400" y="57150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3" name="Freeform 34"/>
          <p:cNvSpPr>
            <a:spLocks/>
          </p:cNvSpPr>
          <p:nvPr/>
        </p:nvSpPr>
        <p:spPr bwMode="auto">
          <a:xfrm>
            <a:off x="1181100" y="5410200"/>
            <a:ext cx="266700" cy="304800"/>
          </a:xfrm>
          <a:custGeom>
            <a:avLst/>
            <a:gdLst>
              <a:gd name="T0" fmla="*/ 2147483646 w 168"/>
              <a:gd name="T1" fmla="*/ 0 h 192"/>
              <a:gd name="T2" fmla="*/ 2147483646 w 168"/>
              <a:gd name="T3" fmla="*/ 2147483646 h 192"/>
              <a:gd name="T4" fmla="*/ 2147483646 w 168"/>
              <a:gd name="T5" fmla="*/ 2147483646 h 192"/>
              <a:gd name="T6" fmla="*/ 2147483646 w 168"/>
              <a:gd name="T7" fmla="*/ 2147483646 h 192"/>
              <a:gd name="T8" fmla="*/ 2147483646 w 168"/>
              <a:gd name="T9" fmla="*/ 2147483646 h 192"/>
              <a:gd name="T10" fmla="*/ 2147483646 w 168"/>
              <a:gd name="T11" fmla="*/ 2147483646 h 192"/>
              <a:gd name="T12" fmla="*/ 2147483646 w 168"/>
              <a:gd name="T13" fmla="*/ 2147483646 h 192"/>
              <a:gd name="T14" fmla="*/ 2147483646 w 168"/>
              <a:gd name="T15" fmla="*/ 2147483646 h 19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8"/>
              <a:gd name="T25" fmla="*/ 0 h 192"/>
              <a:gd name="T26" fmla="*/ 168 w 168"/>
              <a:gd name="T27" fmla="*/ 192 h 19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8" h="192">
                <a:moveTo>
                  <a:pt x="64" y="0"/>
                </a:moveTo>
                <a:cubicBezTo>
                  <a:pt x="116" y="20"/>
                  <a:pt x="168" y="40"/>
                  <a:pt x="160" y="48"/>
                </a:cubicBezTo>
                <a:cubicBezTo>
                  <a:pt x="152" y="56"/>
                  <a:pt x="16" y="40"/>
                  <a:pt x="16" y="48"/>
                </a:cubicBezTo>
                <a:cubicBezTo>
                  <a:pt x="16" y="56"/>
                  <a:pt x="160" y="88"/>
                  <a:pt x="160" y="96"/>
                </a:cubicBezTo>
                <a:cubicBezTo>
                  <a:pt x="160" y="104"/>
                  <a:pt x="16" y="88"/>
                  <a:pt x="16" y="96"/>
                </a:cubicBezTo>
                <a:cubicBezTo>
                  <a:pt x="16" y="104"/>
                  <a:pt x="160" y="136"/>
                  <a:pt x="160" y="144"/>
                </a:cubicBezTo>
                <a:cubicBezTo>
                  <a:pt x="160" y="152"/>
                  <a:pt x="32" y="136"/>
                  <a:pt x="16" y="144"/>
                </a:cubicBezTo>
                <a:cubicBezTo>
                  <a:pt x="0" y="152"/>
                  <a:pt x="32" y="172"/>
                  <a:pt x="64" y="19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414" name="Object 35"/>
          <p:cNvGraphicFramePr>
            <a:graphicFrameLocks noChangeAspect="1"/>
          </p:cNvGraphicFramePr>
          <p:nvPr/>
        </p:nvGraphicFramePr>
        <p:xfrm>
          <a:off x="2209800" y="5029200"/>
          <a:ext cx="5335588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8" name="公式" r:id="rId7" imgW="2641600" imgH="609600" progId="Equation.3">
                  <p:embed/>
                </p:oleObj>
              </mc:Choice>
              <mc:Fallback>
                <p:oleObj name="公式" r:id="rId7" imgW="2641600" imgH="6096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029200"/>
                        <a:ext cx="5335588" cy="12303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2468" name="Rectangle 36"/>
          <p:cNvSpPr>
            <a:spLocks noChangeArrowheads="1"/>
          </p:cNvSpPr>
          <p:nvPr/>
        </p:nvSpPr>
        <p:spPr bwMode="auto">
          <a:xfrm>
            <a:off x="3505200" y="2743200"/>
            <a:ext cx="304800" cy="304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42469" name="Rectangle 37"/>
          <p:cNvSpPr>
            <a:spLocks noChangeArrowheads="1"/>
          </p:cNvSpPr>
          <p:nvPr/>
        </p:nvSpPr>
        <p:spPr bwMode="auto">
          <a:xfrm>
            <a:off x="5486400" y="5638800"/>
            <a:ext cx="381000" cy="381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42470" name="Rectangle 38"/>
          <p:cNvSpPr>
            <a:spLocks noChangeArrowheads="1"/>
          </p:cNvSpPr>
          <p:nvPr/>
        </p:nvSpPr>
        <p:spPr bwMode="auto">
          <a:xfrm>
            <a:off x="6248400" y="4114800"/>
            <a:ext cx="609600" cy="685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4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4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4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2468" grpId="0" animBg="1"/>
      <p:bldP spid="1042469" grpId="0" animBg="1"/>
      <p:bldP spid="104247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438400"/>
            <a:ext cx="8229600" cy="990600"/>
          </a:xfrm>
        </p:spPr>
        <p:txBody>
          <a:bodyPr/>
          <a:lstStyle/>
          <a:p>
            <a:r>
              <a:rPr lang="en-US" altLang="zh-CN" dirty="0" smtClean="0"/>
              <a:t>? </a:t>
            </a:r>
            <a:r>
              <a:rPr lang="zh-CN" altLang="en-US" dirty="0" smtClean="0"/>
              <a:t>互感线圈的案例中，是否有自感存在？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D5895-837C-442E-A50C-DDE8D4810039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021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2D7E2E-2920-4847-921D-5BA65EE8AA76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800" b="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66800" y="304800"/>
            <a:ext cx="7696200" cy="533400"/>
          </a:xfrm>
        </p:spPr>
        <p:txBody>
          <a:bodyPr/>
          <a:lstStyle/>
          <a:p>
            <a:pPr algn="l" eaLnBrk="1" hangingPunct="1"/>
            <a:r>
              <a:rPr lang="en-US" altLang="zh-CN" sz="2800" smtClean="0">
                <a:solidFill>
                  <a:srgbClr val="792B25"/>
                </a:solidFill>
              </a:rPr>
              <a:t>3.  </a:t>
            </a:r>
            <a:r>
              <a:rPr lang="zh-CN" altLang="en-US" sz="2800" smtClean="0">
                <a:solidFill>
                  <a:srgbClr val="792B25"/>
                </a:solidFill>
              </a:rPr>
              <a:t>两个线圈的互感系数与各自自感系数的关系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1066800"/>
            <a:ext cx="8812213" cy="4103688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      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当两个线圈各自的自感系数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L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给定，它们的</a:t>
            </a:r>
            <a:r>
              <a:rPr lang="zh-CN" altLang="en-US" sz="2400" dirty="0" smtClean="0">
                <a:solidFill>
                  <a:srgbClr val="006600"/>
                </a:solidFill>
                <a:latin typeface="Times New Roman" panose="02020603050405020304" pitchFamily="18" charset="0"/>
              </a:rPr>
              <a:t>互感系数</a:t>
            </a:r>
            <a:r>
              <a:rPr lang="en-US" altLang="zh-CN" sz="2400" i="1" dirty="0" smtClean="0">
                <a:solidFill>
                  <a:srgbClr val="0066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与各自</a:t>
            </a:r>
            <a:r>
              <a:rPr lang="zh-CN" altLang="en-US" sz="2400" dirty="0" smtClean="0">
                <a:solidFill>
                  <a:srgbClr val="006600"/>
                </a:solidFill>
                <a:latin typeface="Times New Roman" panose="02020603050405020304" pitchFamily="18" charset="0"/>
              </a:rPr>
              <a:t>自感系数</a:t>
            </a:r>
            <a:r>
              <a:rPr lang="en-US" altLang="zh-CN" sz="2400" i="1" dirty="0" smtClean="0">
                <a:solidFill>
                  <a:srgbClr val="006600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就存在一定的关系，</a:t>
            </a:r>
            <a:r>
              <a:rPr lang="zh-CN" altLang="en-US" sz="2400" u="sng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这种关系与它们的相对位置等因素有关</a:t>
            </a:r>
            <a:r>
              <a:rPr lang="en-US" altLang="zh-CN" sz="2400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. 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400" dirty="0" smtClean="0">
                <a:solidFill>
                  <a:srgbClr val="00FF00"/>
                </a:solidFill>
                <a:latin typeface="Times New Roman" panose="02020603050405020304" pitchFamily="18" charset="0"/>
              </a:rPr>
              <a:t>       </a:t>
            </a:r>
            <a:endParaRPr lang="en-US" altLang="zh-CN" sz="2400" dirty="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2765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090640"/>
              </p:ext>
            </p:extLst>
          </p:nvPr>
        </p:nvGraphicFramePr>
        <p:xfrm>
          <a:off x="381794" y="3471863"/>
          <a:ext cx="44196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1" name="Image" r:id="rId4" imgW="1984756" imgH="957236" progId="Photoshop.Image.6">
                  <p:embed/>
                </p:oleObj>
              </mc:Choice>
              <mc:Fallback>
                <p:oleObj name="Image" r:id="rId4" imgW="1984756" imgH="957236" progId="Photoshop.Image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94" y="3471863"/>
                        <a:ext cx="4419600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83196"/>
              </p:ext>
            </p:extLst>
          </p:nvPr>
        </p:nvGraphicFramePr>
        <p:xfrm>
          <a:off x="5030788" y="3471863"/>
          <a:ext cx="38862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2" name="Image" r:id="rId6" imgW="1451220" imgH="990686" progId="Photoshop.Image.6">
                  <p:embed/>
                </p:oleObj>
              </mc:Choice>
              <mc:Fallback>
                <p:oleObj name="Image" r:id="rId6" imgW="1451220" imgH="990686" progId="Photoshop.Image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0788" y="3471863"/>
                        <a:ext cx="3886200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7DC7B2-5176-4A9B-95A7-F6ABAF32933B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800" b="0" smtClean="0"/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032672"/>
              </p:ext>
            </p:extLst>
          </p:nvPr>
        </p:nvGraphicFramePr>
        <p:xfrm>
          <a:off x="5596731" y="462769"/>
          <a:ext cx="3653631" cy="1623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3" name="Image" r:id="rId3" imgW="1451220" imgH="990686" progId="Photoshop.Image.6">
                  <p:embed/>
                </p:oleObj>
              </mc:Choice>
              <mc:Fallback>
                <p:oleObj name="Image" r:id="rId3" imgW="1451220" imgH="990686" progId="Photoshop.Image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6731" y="462769"/>
                        <a:ext cx="3653631" cy="1623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2514600" y="5060146"/>
            <a:ext cx="3429000" cy="1574870"/>
            <a:chOff x="2514600" y="5060146"/>
            <a:chExt cx="3429000" cy="1574870"/>
          </a:xfrm>
        </p:grpSpPr>
        <p:sp>
          <p:nvSpPr>
            <p:cNvPr id="8" name="矩形 7"/>
            <p:cNvSpPr/>
            <p:nvPr/>
          </p:nvSpPr>
          <p:spPr bwMode="auto">
            <a:xfrm>
              <a:off x="2514600" y="5060146"/>
              <a:ext cx="3429000" cy="1553843"/>
            </a:xfrm>
            <a:prstGeom prst="rect">
              <a:avLst/>
            </a:prstGeom>
            <a:solidFill>
              <a:srgbClr val="F1F1F1"/>
            </a:solidFill>
            <a:ln w="38100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 smtClean="0">
                  <a:latin typeface="Arial" charset="0"/>
                </a:rPr>
                <a:t>                   互感系数</a:t>
              </a: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graphicFrame>
          <p:nvGraphicFramePr>
            <p:cNvPr id="2868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7371294"/>
                </p:ext>
              </p:extLst>
            </p:nvPr>
          </p:nvGraphicFramePr>
          <p:xfrm>
            <a:off x="2718594" y="5619016"/>
            <a:ext cx="2906712" cy="10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04" name="公式" r:id="rId5" imgW="1244600" imgH="431800" progId="Equation.3">
                    <p:embed/>
                  </p:oleObj>
                </mc:Choice>
                <mc:Fallback>
                  <p:oleObj name="公式" r:id="rId5" imgW="1244600" imgH="4318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8594" y="5619016"/>
                          <a:ext cx="2906712" cy="1016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矩形 1"/>
          <p:cNvSpPr/>
          <p:nvPr/>
        </p:nvSpPr>
        <p:spPr>
          <a:xfrm>
            <a:off x="76200" y="399250"/>
            <a:ext cx="5410200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          例如，在一个密绕的、共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400" baseline="-30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匝的线圈上，再密绕一个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400" baseline="-30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匝的线圈，则一个线圈产生的磁通量将全部通过另一个线圈</a:t>
            </a:r>
            <a:r>
              <a:rPr lang="en-US" altLang="zh-CN" sz="2400" dirty="0" smtClean="0">
                <a:latin typeface="AcmoSSK" pitchFamily="2" charset="0"/>
              </a:rPr>
              <a:t>——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也就是</a:t>
            </a:r>
            <a:r>
              <a:rPr lang="zh-CN" altLang="en-US" sz="2400" dirty="0" smtClean="0">
                <a:solidFill>
                  <a:srgbClr val="0033CC"/>
                </a:solidFill>
                <a:latin typeface="AcmoSSK" pitchFamily="2" charset="0"/>
              </a:rPr>
              <a:t>“</a:t>
            </a:r>
            <a:r>
              <a:rPr lang="zh-CN" altLang="en-US" sz="2400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无漏磁</a:t>
            </a:r>
            <a:r>
              <a:rPr lang="zh-CN" altLang="en-US" sz="2400" dirty="0" smtClean="0">
                <a:solidFill>
                  <a:srgbClr val="0033CC"/>
                </a:solidFill>
                <a:latin typeface="AcmoSSK" pitchFamily="2" charset="0"/>
              </a:rPr>
              <a:t>”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的理想情形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.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6200" y="2819400"/>
            <a:ext cx="4095750" cy="1952625"/>
            <a:chOff x="76200" y="3071414"/>
            <a:chExt cx="4095750" cy="1952625"/>
          </a:xfrm>
        </p:grpSpPr>
        <p:graphicFrame>
          <p:nvGraphicFramePr>
            <p:cNvPr id="2867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5303817"/>
                </p:ext>
              </p:extLst>
            </p:nvPr>
          </p:nvGraphicFramePr>
          <p:xfrm>
            <a:off x="1066800" y="4039789"/>
            <a:ext cx="2057400" cy="984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05" r:id="rId7" imgW="723586" imgH="444307" progId="Equation.3">
                    <p:embed/>
                  </p:oleObj>
                </mc:Choice>
                <mc:Fallback>
                  <p:oleObj r:id="rId7" imgW="723586" imgH="444307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800" y="4039789"/>
                          <a:ext cx="2057400" cy="98425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rgbClr val="C00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矩形 2"/>
            <p:cNvSpPr/>
            <p:nvPr/>
          </p:nvSpPr>
          <p:spPr>
            <a:xfrm>
              <a:off x="76200" y="3071414"/>
              <a:ext cx="4095750" cy="9033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just" eaLnBrk="1" hangingPunct="1">
                <a:lnSpc>
                  <a:spcPct val="140000"/>
                </a:lnSpc>
                <a:buFontTx/>
                <a:buNone/>
              </a:pPr>
              <a:r>
                <a:rPr lang="zh-CN" altLang="en-US" sz="2000" dirty="0" smtClean="0">
                  <a:solidFill>
                    <a:srgbClr val="C00000"/>
                  </a:solidFill>
                  <a:latin typeface="Times New Roman" panose="02020603050405020304" pitchFamily="18" charset="0"/>
                </a:rPr>
                <a:t>设</a:t>
              </a:r>
              <a:r>
                <a:rPr lang="en-US" altLang="zh-CN" sz="2000" i="1" dirty="0" smtClean="0">
                  <a:solidFill>
                    <a:srgbClr val="C00000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000" baseline="-30000" dirty="0" smtClean="0">
                  <a:solidFill>
                    <a:srgbClr val="C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000" dirty="0" smtClean="0">
                  <a:solidFill>
                    <a:srgbClr val="C00000"/>
                  </a:solidFill>
                  <a:latin typeface="Times New Roman" panose="02020603050405020304" pitchFamily="18" charset="0"/>
                </a:rPr>
                <a:t>匝的线圈的电流为</a:t>
              </a:r>
              <a:r>
                <a:rPr lang="en-US" altLang="zh-CN" sz="2000" i="1" dirty="0" smtClean="0">
                  <a:solidFill>
                    <a:srgbClr val="C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000" baseline="-30000" dirty="0" smtClean="0">
                  <a:solidFill>
                    <a:srgbClr val="C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000" dirty="0" smtClean="0">
                  <a:solidFill>
                    <a:srgbClr val="C00000"/>
                  </a:solidFill>
                  <a:latin typeface="Times New Roman" panose="02020603050405020304" pitchFamily="18" charset="0"/>
                </a:rPr>
                <a:t>，在自身每一匝中产生的自感磁通量为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Symbol" panose="05050102010706020507" pitchFamily="18" charset="2"/>
                </a:rPr>
                <a:t>F</a:t>
              </a:r>
              <a:r>
                <a:rPr lang="en-US" altLang="zh-CN" sz="2000" baseline="-30000" dirty="0" smtClean="0">
                  <a:solidFill>
                    <a:srgbClr val="C00000"/>
                  </a:solidFill>
                  <a:latin typeface="Symbol" panose="05050102010706020507" pitchFamily="18" charset="2"/>
                </a:rPr>
                <a:t>1</a:t>
              </a:r>
              <a:r>
                <a:rPr lang="zh-CN" altLang="en-US" sz="2000" dirty="0" smtClean="0">
                  <a:solidFill>
                    <a:srgbClr val="C00000"/>
                  </a:solidFill>
                  <a:latin typeface="Times New Roman" panose="02020603050405020304" pitchFamily="18" charset="0"/>
                </a:rPr>
                <a:t>；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886325" y="2826806"/>
            <a:ext cx="4191000" cy="1961989"/>
            <a:chOff x="4886325" y="3078820"/>
            <a:chExt cx="4191000" cy="1961989"/>
          </a:xfrm>
        </p:grpSpPr>
        <p:graphicFrame>
          <p:nvGraphicFramePr>
            <p:cNvPr id="2867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9549909"/>
                </p:ext>
              </p:extLst>
            </p:nvPr>
          </p:nvGraphicFramePr>
          <p:xfrm>
            <a:off x="5421312" y="4031159"/>
            <a:ext cx="2133600" cy="1009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06" r:id="rId9" imgW="761669" imgH="444307" progId="Equation.3">
                    <p:embed/>
                  </p:oleObj>
                </mc:Choice>
                <mc:Fallback>
                  <p:oleObj r:id="rId9" imgW="761669" imgH="444307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1312" y="4031159"/>
                          <a:ext cx="2133600" cy="100965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rgbClr val="7030A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矩形 3"/>
            <p:cNvSpPr/>
            <p:nvPr/>
          </p:nvSpPr>
          <p:spPr>
            <a:xfrm>
              <a:off x="4886325" y="3078820"/>
              <a:ext cx="4191000" cy="9033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just" eaLnBrk="1" hangingPunct="1">
                <a:lnSpc>
                  <a:spcPct val="140000"/>
                </a:lnSpc>
                <a:buFontTx/>
                <a:buNone/>
              </a:pPr>
              <a:r>
                <a:rPr lang="zh-CN" altLang="en-US" sz="2000" dirty="0" smtClean="0">
                  <a:solidFill>
                    <a:srgbClr val="7030A0"/>
                  </a:solidFill>
                  <a:latin typeface="Times New Roman" panose="02020603050405020304" pitchFamily="18" charset="0"/>
                </a:rPr>
                <a:t>设</a:t>
              </a:r>
              <a:r>
                <a:rPr lang="en-US" altLang="zh-CN" sz="2000" i="1" dirty="0" smtClean="0">
                  <a:solidFill>
                    <a:srgbClr val="7030A0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000" baseline="-30000" dirty="0" smtClean="0">
                  <a:solidFill>
                    <a:srgbClr val="7030A0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000" dirty="0" smtClean="0">
                  <a:solidFill>
                    <a:srgbClr val="7030A0"/>
                  </a:solidFill>
                  <a:latin typeface="Times New Roman" panose="02020603050405020304" pitchFamily="18" charset="0"/>
                </a:rPr>
                <a:t>匝的线圈的电流为</a:t>
              </a:r>
              <a:r>
                <a:rPr lang="en-US" altLang="zh-CN" sz="2000" i="1" dirty="0" smtClean="0">
                  <a:solidFill>
                    <a:srgbClr val="7030A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000" baseline="-30000" dirty="0" smtClean="0">
                  <a:solidFill>
                    <a:srgbClr val="7030A0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000" dirty="0" smtClean="0">
                  <a:solidFill>
                    <a:srgbClr val="7030A0"/>
                  </a:solidFill>
                  <a:latin typeface="Times New Roman" panose="02020603050405020304" pitchFamily="18" charset="0"/>
                </a:rPr>
                <a:t>，在自身每一匝中产生的自感磁通量为</a:t>
              </a:r>
              <a:r>
                <a:rPr lang="en-US" altLang="zh-CN" sz="2000" dirty="0" smtClean="0">
                  <a:solidFill>
                    <a:srgbClr val="7030A0"/>
                  </a:solidFill>
                  <a:latin typeface="Symbol" panose="05050102010706020507" pitchFamily="18" charset="2"/>
                </a:rPr>
                <a:t>F</a:t>
              </a:r>
              <a:r>
                <a:rPr lang="en-US" altLang="zh-CN" sz="2000" baseline="-30000" dirty="0" smtClean="0">
                  <a:solidFill>
                    <a:srgbClr val="7030A0"/>
                  </a:solidFill>
                  <a:latin typeface="Symbol" panose="05050102010706020507" pitchFamily="18" charset="2"/>
                </a:rPr>
                <a:t>2</a:t>
              </a:r>
              <a:r>
                <a:rPr lang="en-US" altLang="zh-CN" sz="2000" dirty="0" smtClean="0">
                  <a:solidFill>
                    <a:srgbClr val="7030A0"/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124200" y="4078206"/>
            <a:ext cx="1731557" cy="369332"/>
            <a:chOff x="3124200" y="4330220"/>
            <a:chExt cx="1731557" cy="369332"/>
          </a:xfrm>
        </p:grpSpPr>
        <p:sp>
          <p:nvSpPr>
            <p:cNvPr id="7" name="矩形 6"/>
            <p:cNvSpPr/>
            <p:nvPr/>
          </p:nvSpPr>
          <p:spPr>
            <a:xfrm>
              <a:off x="3741349" y="4330220"/>
              <a:ext cx="1114408" cy="369332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txBody>
            <a:bodyPr wrap="none">
              <a:spAutoFit/>
            </a:bodyPr>
            <a:lstStyle/>
            <a:p>
              <a:r>
                <a:rPr lang="zh-CN" altLang="en-US" sz="1800" dirty="0" smtClean="0">
                  <a:latin typeface="Times New Roman" panose="02020603050405020304" pitchFamily="18" charset="0"/>
                </a:rPr>
                <a:t>自感系数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>
              <a:stCxn id="7" idx="1"/>
              <a:endCxn id="28678" idx="3"/>
            </p:cNvCxnSpPr>
            <p:nvPr/>
          </p:nvCxnSpPr>
          <p:spPr bwMode="auto">
            <a:xfrm flipH="1">
              <a:off x="3124200" y="4514886"/>
              <a:ext cx="617149" cy="170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13" name="直接箭头连接符 12"/>
          <p:cNvCxnSpPr>
            <a:stCxn id="7" idx="3"/>
            <a:endCxn id="28679" idx="1"/>
          </p:cNvCxnSpPr>
          <p:nvPr/>
        </p:nvCxnSpPr>
        <p:spPr bwMode="auto">
          <a:xfrm>
            <a:off x="4855757" y="4262872"/>
            <a:ext cx="565555" cy="210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B95F587-4DFD-43B2-84EA-622704720077}" type="slidenum">
              <a:rPr lang="en-US" altLang="zh-CN" smtClean="0">
                <a:latin typeface="Arial" pitchFamily="34" charset="0"/>
              </a:rPr>
              <a:pPr/>
              <a:t>4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228600"/>
            <a:ext cx="8534400" cy="2590800"/>
          </a:xfrm>
          <a:noFill/>
        </p:spPr>
        <p:txBody>
          <a:bodyPr anchor="t"/>
          <a:lstStyle/>
          <a:p>
            <a:pPr algn="l" eaLnBrk="1" hangingPunct="1">
              <a:lnSpc>
                <a:spcPct val="140000"/>
              </a:lnSpc>
            </a:pPr>
            <a:r>
              <a:rPr lang="en-US" altLang="zh-CN" sz="2800" smtClean="0">
                <a:solidFill>
                  <a:schemeClr val="tx1"/>
                </a:solidFill>
              </a:rPr>
              <a:t>        </a:t>
            </a:r>
            <a:r>
              <a:rPr lang="zh-CN" altLang="en-US" sz="2800" smtClean="0">
                <a:solidFill>
                  <a:schemeClr val="tx1"/>
                </a:solidFill>
              </a:rPr>
              <a:t>因此，对于任何一个在磁场中运动的闭合导体回路</a:t>
            </a:r>
            <a:r>
              <a:rPr lang="en-US" altLang="zh-CN" sz="2800" i="1" smtClean="0">
                <a:solidFill>
                  <a:schemeClr val="tx1"/>
                </a:solidFill>
              </a:rPr>
              <a:t>L </a:t>
            </a:r>
            <a:r>
              <a:rPr lang="zh-CN" altLang="en-US" sz="2800" smtClean="0">
                <a:solidFill>
                  <a:schemeClr val="tx1"/>
                </a:solidFill>
              </a:rPr>
              <a:t>而言，其中的动生电动势就是</a:t>
            </a:r>
            <a:br>
              <a:rPr lang="zh-CN" altLang="en-US" sz="2800" smtClean="0">
                <a:solidFill>
                  <a:schemeClr val="tx1"/>
                </a:solidFill>
              </a:rPr>
            </a:br>
            <a:r>
              <a:rPr lang="en-US" altLang="zh-CN" sz="2800" smtClean="0">
                <a:solidFill>
                  <a:schemeClr val="tx1"/>
                </a:solidFill>
              </a:rPr>
              <a:t/>
            </a:r>
            <a:br>
              <a:rPr lang="en-US" altLang="zh-CN" sz="2800" smtClean="0">
                <a:solidFill>
                  <a:schemeClr val="tx1"/>
                </a:solidFill>
              </a:rPr>
            </a:br>
            <a:r>
              <a:rPr lang="en-US" altLang="zh-CN" sz="2800" smtClean="0">
                <a:solidFill>
                  <a:schemeClr val="tx1"/>
                </a:solidFill>
              </a:rPr>
              <a:t/>
            </a:r>
            <a:br>
              <a:rPr lang="en-US" altLang="zh-CN" sz="2800" smtClean="0">
                <a:solidFill>
                  <a:schemeClr val="tx1"/>
                </a:solidFill>
              </a:rPr>
            </a:br>
            <a:r>
              <a:rPr lang="en-US" altLang="zh-CN" sz="2800" i="1" smtClean="0">
                <a:solidFill>
                  <a:schemeClr val="tx1"/>
                </a:solidFill>
              </a:rPr>
              <a:t>v</a:t>
            </a:r>
            <a:r>
              <a:rPr lang="zh-CN" altLang="en-US" sz="2800" smtClean="0">
                <a:solidFill>
                  <a:schemeClr val="tx1"/>
                </a:solidFill>
              </a:rPr>
              <a:t>是导体中某一点的速度</a:t>
            </a:r>
            <a:r>
              <a:rPr lang="en-US" altLang="zh-CN" sz="2800" smtClean="0">
                <a:solidFill>
                  <a:schemeClr val="tx1"/>
                </a:solidFill>
              </a:rPr>
              <a:t>.</a:t>
            </a:r>
            <a:br>
              <a:rPr lang="en-US" altLang="zh-CN" sz="2800" smtClean="0">
                <a:solidFill>
                  <a:schemeClr val="tx1"/>
                </a:solidFill>
              </a:rPr>
            </a:br>
            <a:endParaRPr lang="en-US" altLang="zh-CN" sz="2800" smtClean="0">
              <a:solidFill>
                <a:schemeClr val="tx1"/>
              </a:solidFill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04800" y="4876800"/>
            <a:ext cx="8534400" cy="167640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dirty="0" smtClean="0">
                <a:latin typeface="宋体" pitchFamily="2" charset="-122"/>
              </a:rPr>
              <a:t>“</a:t>
            </a:r>
            <a:r>
              <a:rPr lang="zh-CN" altLang="en-US" sz="2800" dirty="0" smtClean="0">
                <a:solidFill>
                  <a:srgbClr val="792B25"/>
                </a:solidFill>
              </a:rPr>
              <a:t>动生电场</a:t>
            </a:r>
            <a:r>
              <a:rPr lang="zh-CN" altLang="en-US" sz="2800" dirty="0" smtClean="0">
                <a:latin typeface="宋体" pitchFamily="2" charset="-122"/>
              </a:rPr>
              <a:t>”</a:t>
            </a:r>
            <a:r>
              <a:rPr lang="en-US" altLang="zh-CN" sz="2800" i="1" dirty="0" smtClean="0"/>
              <a:t>E </a:t>
            </a:r>
            <a:r>
              <a:rPr lang="en-US" altLang="zh-CN" sz="2800" dirty="0" smtClean="0"/>
              <a:t>= </a:t>
            </a:r>
            <a:r>
              <a:rPr lang="en-US" altLang="zh-CN" sz="2800" i="1" dirty="0" err="1" smtClean="0"/>
              <a:t>v</a:t>
            </a:r>
            <a:r>
              <a:rPr lang="en-US" altLang="zh-CN" sz="2800" dirty="0" err="1" smtClean="0"/>
              <a:t>×</a:t>
            </a:r>
            <a:r>
              <a:rPr lang="en-US" altLang="zh-CN" sz="2800" i="1" dirty="0" err="1" smtClean="0"/>
              <a:t>B</a:t>
            </a:r>
            <a:r>
              <a:rPr lang="en-US" altLang="zh-CN" sz="2800" i="1" dirty="0" smtClean="0"/>
              <a:t>　</a:t>
            </a:r>
            <a:r>
              <a:rPr lang="zh-CN" altLang="en-US" sz="2800" dirty="0" smtClean="0"/>
              <a:t>就是导体中形成</a:t>
            </a:r>
            <a:r>
              <a:rPr lang="zh-CN" altLang="en-US" sz="2800" dirty="0" smtClean="0">
                <a:latin typeface="宋体" pitchFamily="2" charset="-122"/>
              </a:rPr>
              <a:t>“</a:t>
            </a:r>
            <a:r>
              <a:rPr lang="zh-CN" altLang="en-US" sz="2800" dirty="0" smtClean="0"/>
              <a:t>动生电动势</a:t>
            </a:r>
            <a:r>
              <a:rPr lang="zh-CN" altLang="en-US" sz="2800" dirty="0" smtClean="0">
                <a:latin typeface="宋体" pitchFamily="2" charset="-122"/>
              </a:rPr>
              <a:t>”</a:t>
            </a:r>
            <a:r>
              <a:rPr lang="zh-CN" altLang="en-US" sz="2800" dirty="0" smtClean="0"/>
              <a:t>的那个</a:t>
            </a:r>
            <a:r>
              <a:rPr lang="zh-CN" altLang="en-US" sz="2800" dirty="0" smtClean="0">
                <a:latin typeface="宋体" pitchFamily="2" charset="-122"/>
              </a:rPr>
              <a:t>“</a:t>
            </a:r>
            <a:r>
              <a:rPr lang="zh-CN" altLang="en-US" sz="2800" dirty="0" smtClean="0">
                <a:solidFill>
                  <a:srgbClr val="792B25"/>
                </a:solidFill>
              </a:rPr>
              <a:t>非静电力</a:t>
            </a:r>
            <a:r>
              <a:rPr lang="zh-CN" altLang="en-US" sz="2800" i="1" dirty="0" smtClean="0"/>
              <a:t> </a:t>
            </a:r>
            <a:r>
              <a:rPr lang="zh-CN" altLang="en-US" sz="2800" dirty="0" smtClean="0">
                <a:latin typeface="宋体" pitchFamily="2" charset="-122"/>
              </a:rPr>
              <a:t>”</a:t>
            </a:r>
            <a:r>
              <a:rPr lang="en-US" altLang="zh-CN" sz="2800" dirty="0" smtClean="0"/>
              <a:t>.</a:t>
            </a: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533400" y="1752600"/>
          <a:ext cx="42894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8" name="公式" r:id="rId3" imgW="1663560" imgH="291960" progId="Equation.3">
                  <p:embed/>
                </p:oleObj>
              </mc:Choice>
              <mc:Fallback>
                <p:oleObj name="公式" r:id="rId3" imgW="1663560" imgH="291960" progId="Equation.3">
                  <p:embed/>
                  <p:pic>
                    <p:nvPicPr>
                      <p:cNvPr id="235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752600"/>
                        <a:ext cx="4289425" cy="7620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Oval 5"/>
          <p:cNvSpPr>
            <a:spLocks noChangeArrowheads="1"/>
          </p:cNvSpPr>
          <p:nvPr/>
        </p:nvSpPr>
        <p:spPr bwMode="auto">
          <a:xfrm>
            <a:off x="5562600" y="3048000"/>
            <a:ext cx="2514600" cy="9144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3559" name="Line 6"/>
          <p:cNvSpPr>
            <a:spLocks noChangeShapeType="1"/>
          </p:cNvSpPr>
          <p:nvPr/>
        </p:nvSpPr>
        <p:spPr bwMode="auto">
          <a:xfrm flipV="1">
            <a:off x="5894388" y="2362200"/>
            <a:ext cx="990600" cy="10668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0" name="Line 7"/>
          <p:cNvSpPr>
            <a:spLocks noChangeShapeType="1"/>
          </p:cNvSpPr>
          <p:nvPr/>
        </p:nvSpPr>
        <p:spPr bwMode="auto">
          <a:xfrm flipV="1">
            <a:off x="7113588" y="2590800"/>
            <a:ext cx="990600" cy="10668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1" name="Line 8"/>
          <p:cNvSpPr>
            <a:spLocks noChangeShapeType="1"/>
          </p:cNvSpPr>
          <p:nvPr/>
        </p:nvSpPr>
        <p:spPr bwMode="auto">
          <a:xfrm flipV="1">
            <a:off x="7723188" y="2743200"/>
            <a:ext cx="914400" cy="990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2" name="Rectangle 9"/>
          <p:cNvSpPr>
            <a:spLocks noChangeArrowheads="1"/>
          </p:cNvSpPr>
          <p:nvPr/>
        </p:nvSpPr>
        <p:spPr bwMode="auto">
          <a:xfrm>
            <a:off x="8485188" y="3048000"/>
            <a:ext cx="3540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i="1">
                <a:solidFill>
                  <a:schemeClr val="tx2"/>
                </a:solidFill>
                <a:latin typeface="Times New Roman" pitchFamily="18" charset="0"/>
              </a:rPr>
              <a:t>B</a:t>
            </a:r>
            <a:endParaRPr lang="en-US" altLang="zh-CN" sz="28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3563" name="Line 10"/>
          <p:cNvSpPr>
            <a:spLocks noChangeShapeType="1"/>
          </p:cNvSpPr>
          <p:nvPr/>
        </p:nvSpPr>
        <p:spPr bwMode="auto">
          <a:xfrm flipV="1">
            <a:off x="6503988" y="2438400"/>
            <a:ext cx="1066800" cy="11430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4" name="Rectangle 11"/>
          <p:cNvSpPr>
            <a:spLocks noChangeArrowheads="1"/>
          </p:cNvSpPr>
          <p:nvPr/>
        </p:nvSpPr>
        <p:spPr bwMode="auto">
          <a:xfrm>
            <a:off x="5132388" y="2998788"/>
            <a:ext cx="4048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i="1">
                <a:solidFill>
                  <a:schemeClr val="tx2"/>
                </a:solidFill>
                <a:latin typeface="Times New Roman" pitchFamily="18" charset="0"/>
              </a:rPr>
              <a:t>L</a:t>
            </a:r>
          </a:p>
        </p:txBody>
      </p:sp>
      <p:sp>
        <p:nvSpPr>
          <p:cNvPr id="23565" name="Rectangle 12"/>
          <p:cNvSpPr>
            <a:spLocks noChangeArrowheads="1"/>
          </p:cNvSpPr>
          <p:nvPr/>
        </p:nvSpPr>
        <p:spPr bwMode="auto">
          <a:xfrm>
            <a:off x="7951788" y="3836988"/>
            <a:ext cx="3429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i="1">
                <a:latin typeface="Times New Roman" pitchFamily="18" charset="0"/>
              </a:rPr>
              <a:t>v</a:t>
            </a:r>
          </a:p>
        </p:txBody>
      </p:sp>
      <p:sp>
        <p:nvSpPr>
          <p:cNvPr id="23566" name="Line 13"/>
          <p:cNvSpPr>
            <a:spLocks noChangeShapeType="1"/>
          </p:cNvSpPr>
          <p:nvPr/>
        </p:nvSpPr>
        <p:spPr bwMode="auto">
          <a:xfrm>
            <a:off x="7875588" y="3810000"/>
            <a:ext cx="4572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 flipH="1">
            <a:off x="5208588" y="3733800"/>
            <a:ext cx="457200" cy="4572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H="1">
            <a:off x="5665788" y="3962400"/>
            <a:ext cx="457200" cy="4572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 flipH="1">
            <a:off x="6351588" y="4038600"/>
            <a:ext cx="457200" cy="4572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 flipH="1">
            <a:off x="7037388" y="3962400"/>
            <a:ext cx="457200" cy="4572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53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DC3FC9-BE17-4BCA-ACD6-8CB52EF586C7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800" b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1327547"/>
            <a:ext cx="8382000" cy="1905000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solidFill>
                  <a:schemeClr val="tx1"/>
                </a:solidFill>
              </a:rPr>
              <a:t>因此有</a:t>
            </a:r>
            <a:br>
              <a:rPr lang="zh-CN" altLang="en-US" sz="2800" smtClean="0">
                <a:solidFill>
                  <a:schemeClr val="tx1"/>
                </a:solidFill>
              </a:rPr>
            </a:br>
            <a:r>
              <a:rPr lang="zh-CN" altLang="en-US" sz="2800" smtClean="0">
                <a:solidFill>
                  <a:schemeClr val="tx1"/>
                </a:solidFill>
              </a:rPr>
              <a:t/>
            </a:r>
            <a:br>
              <a:rPr lang="zh-CN" altLang="en-US" sz="2800" smtClean="0">
                <a:solidFill>
                  <a:schemeClr val="tx1"/>
                </a:solidFill>
              </a:rPr>
            </a:br>
            <a:endParaRPr lang="zh-CN" altLang="en-US" sz="2800" smtClean="0">
              <a:solidFill>
                <a:schemeClr val="tx1"/>
              </a:solidFill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27025" y="4002717"/>
            <a:ext cx="8382000" cy="2819400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But,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漏磁是难以避免的，当</a:t>
            </a:r>
          </a:p>
          <a:p>
            <a:pPr marL="0" indent="0" algn="just" eaLnBrk="1" hangingPunct="1">
              <a:buFontTx/>
              <a:buNone/>
            </a:pP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marL="0" indent="0" algn="just" eaLnBrk="1" hangingPunct="1">
              <a:buFontTx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时，便有</a:t>
            </a:r>
          </a:p>
          <a:p>
            <a:pPr marL="0" indent="0" algn="just" eaLnBrk="1" hangingPunct="1">
              <a:buFontTx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                                                                                                    </a:t>
            </a:r>
          </a:p>
          <a:p>
            <a:pPr marL="0" indent="0" eaLnBrk="1" hangingPunct="1">
              <a:buFontTx/>
              <a:buNone/>
            </a:pPr>
            <a:endParaRPr lang="en-US" altLang="zh-CN" sz="2800" dirty="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297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309130"/>
              </p:ext>
            </p:extLst>
          </p:nvPr>
        </p:nvGraphicFramePr>
        <p:xfrm>
          <a:off x="1136650" y="2466976"/>
          <a:ext cx="38989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2" r:id="rId3" imgW="1663700" imgH="444500" progId="Equation.3">
                  <p:embed/>
                </p:oleObj>
              </mc:Choice>
              <mc:Fallback>
                <p:oleObj r:id="rId3" imgW="1663700" imgH="444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2466976"/>
                        <a:ext cx="38989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163114"/>
              </p:ext>
            </p:extLst>
          </p:nvPr>
        </p:nvGraphicFramePr>
        <p:xfrm>
          <a:off x="5657850" y="2619376"/>
          <a:ext cx="2438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3" name="Equation" r:id="rId5" imgW="914400" imgH="254000" progId="Equation.3">
                  <p:embed/>
                </p:oleObj>
              </mc:Choice>
              <mc:Fallback>
                <p:oleObj name="Equation" r:id="rId5" imgW="914400" imgH="254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850" y="2619376"/>
                        <a:ext cx="2438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572583"/>
              </p:ext>
            </p:extLst>
          </p:nvPr>
        </p:nvGraphicFramePr>
        <p:xfrm>
          <a:off x="4826000" y="4020179"/>
          <a:ext cx="18288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4" name="公式" r:id="rId7" imgW="596641" imgH="215806" progId="Equation.3">
                  <p:embed/>
                </p:oleObj>
              </mc:Choice>
              <mc:Fallback>
                <p:oleObj name="公式" r:id="rId7" imgW="596641" imgH="21580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4020179"/>
                        <a:ext cx="182880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480570"/>
              </p:ext>
            </p:extLst>
          </p:nvPr>
        </p:nvGraphicFramePr>
        <p:xfrm>
          <a:off x="6931025" y="4002717"/>
          <a:ext cx="1778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5" name="公式" r:id="rId9" imgW="571252" imgH="215806" progId="Equation.3">
                  <p:embed/>
                </p:oleObj>
              </mc:Choice>
              <mc:Fallback>
                <p:oleObj name="公式" r:id="rId9" imgW="571252" imgH="21580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1025" y="4002717"/>
                        <a:ext cx="1778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826999"/>
              </p:ext>
            </p:extLst>
          </p:nvPr>
        </p:nvGraphicFramePr>
        <p:xfrm>
          <a:off x="2187575" y="5009192"/>
          <a:ext cx="2819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6" r:id="rId11" imgW="761669" imgH="253890" progId="Equation.3">
                  <p:embed/>
                </p:oleObj>
              </mc:Choice>
              <mc:Fallback>
                <p:oleObj r:id="rId11" imgW="761669" imgH="25389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5009192"/>
                        <a:ext cx="28194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699920"/>
              </p:ext>
            </p:extLst>
          </p:nvPr>
        </p:nvGraphicFramePr>
        <p:xfrm>
          <a:off x="5257800" y="585953"/>
          <a:ext cx="38862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7" name="Image" r:id="rId13" imgW="1451220" imgH="990686" progId="Photoshop.Image.6">
                  <p:embed/>
                </p:oleObj>
              </mc:Choice>
              <mc:Fallback>
                <p:oleObj name="Image" r:id="rId13" imgW="1451220" imgH="990686" progId="Photoshop.Image.6">
                  <p:embed/>
                  <p:pic>
                    <p:nvPicPr>
                      <p:cNvPr id="286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85953"/>
                        <a:ext cx="3886200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2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smtClean="0"/>
              <a:t>有两个距离不太远的线圈，如何放置可使其互感系数为零？</a:t>
            </a:r>
          </a:p>
        </p:txBody>
      </p:sp>
      <p:sp>
        <p:nvSpPr>
          <p:cNvPr id="3072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D7AF3E-5C92-4815-A54D-3CE3A8B5167B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800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CD5A7B-5159-43CB-9CBB-505937D2F47C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800" b="0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2419350"/>
            <a:ext cx="8243887" cy="1314450"/>
          </a:xfrm>
        </p:spPr>
        <p:txBody>
          <a:bodyPr/>
          <a:lstStyle/>
          <a:p>
            <a:pPr eaLnBrk="1" hangingPunct="1"/>
            <a:r>
              <a:rPr lang="zh-CN" altLang="en-US" sz="4000" smtClean="0">
                <a:latin typeface="宋体" panose="02010600030101010101" pitchFamily="2" charset="-122"/>
              </a:rPr>
              <a:t>磁场的能量 磁场能量密度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78823" y="381000"/>
            <a:ext cx="8763000" cy="2667000"/>
          </a:xfrm>
        </p:spPr>
        <p:txBody>
          <a:bodyPr/>
          <a:lstStyle/>
          <a:p>
            <a:r>
              <a:rPr lang="en-US" altLang="zh-CN" sz="2400" dirty="0" smtClean="0"/>
              <a:t> 1</a:t>
            </a:r>
            <a:r>
              <a:rPr lang="zh-CN" altLang="en-US" sz="2400" dirty="0" smtClean="0"/>
              <a:t>．互感</a:t>
            </a:r>
            <a:r>
              <a:rPr lang="en-US" altLang="zh-CN" sz="2400" dirty="0" smtClean="0"/>
              <a:t>(mutual induction)</a:t>
            </a:r>
          </a:p>
          <a:p>
            <a:pPr marL="0" indent="0">
              <a:buNone/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一个线圈中的电流发生了变化，将导致另一个线圈出现感应电动势，我们把这种现象称为互感</a:t>
            </a:r>
            <a:r>
              <a:rPr lang="en-US" altLang="zh-CN" sz="2400" dirty="0" smtClean="0"/>
              <a:t>.</a:t>
            </a:r>
          </a:p>
          <a:p>
            <a:pPr marL="0" indent="0">
              <a:buNone/>
            </a:pPr>
            <a:r>
              <a:rPr lang="en-US" altLang="zh-CN" sz="2400" dirty="0" smtClean="0"/>
              <a:t>      </a:t>
            </a:r>
            <a:r>
              <a:rPr lang="zh-CN" altLang="en-US" sz="2400" dirty="0" smtClean="0"/>
              <a:t>如图，当线圈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中的电流</a:t>
            </a:r>
            <a:r>
              <a:rPr lang="en-US" altLang="zh-CN" sz="2400" dirty="0" smtClean="0">
                <a:latin typeface="+mj-lt"/>
              </a:rPr>
              <a:t>I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随时间变化时，它的磁场也随时间变化，于是通过线圈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的总磁通量亦随时间而变化，由此导致线圈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出现感应电动势</a:t>
            </a:r>
            <a:r>
              <a:rPr lang="en-US" altLang="zh-CN" sz="2400" dirty="0" smtClean="0"/>
              <a:t>.</a:t>
            </a:r>
            <a:endParaRPr lang="en-US" altLang="zh-CN" sz="2400" dirty="0"/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>
            <p:extLst/>
          </p:nvPr>
        </p:nvGraphicFramePr>
        <p:xfrm>
          <a:off x="1828800" y="3015343"/>
          <a:ext cx="6096000" cy="359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5" name="Image" r:id="rId3" imgW="8374162" imgH="7179668" progId="Photoshop.Image.5">
                  <p:embed/>
                </p:oleObj>
              </mc:Choice>
              <mc:Fallback>
                <p:oleObj name="Image" r:id="rId3" imgW="8374162" imgH="7179668" progId="Photoshop.Image.5">
                  <p:embed/>
                  <p:pic>
                    <p:nvPicPr>
                      <p:cNvPr id="18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15343"/>
                        <a:ext cx="6096000" cy="359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392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4824" y="231178"/>
            <a:ext cx="8229600" cy="990600"/>
          </a:xfrm>
        </p:spPr>
        <p:txBody>
          <a:bodyPr/>
          <a:lstStyle/>
          <a:p>
            <a:pPr algn="l"/>
            <a:r>
              <a:rPr lang="zh-CN" altLang="en-US" sz="2400" dirty="0" smtClean="0"/>
              <a:t>       我们把通过</a:t>
            </a:r>
            <a:r>
              <a:rPr lang="zh-CN" altLang="en-US" sz="2400" dirty="0" smtClean="0">
                <a:solidFill>
                  <a:srgbClr val="FF0000"/>
                </a:solidFill>
              </a:rPr>
              <a:t>线圈</a:t>
            </a:r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</a:rPr>
              <a:t>的总磁通量记为</a:t>
            </a:r>
            <a:r>
              <a:rPr lang="en-US" altLang="zh-CN" sz="2400" i="1" dirty="0">
                <a:solidFill>
                  <a:srgbClr val="FF0000"/>
                </a:solidFill>
                <a:latin typeface="Symbol" panose="05050102010706020507" pitchFamily="18" charset="2"/>
              </a:rPr>
              <a:t>Y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12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/>
              <a:t>，显然，它决定于下面两个因素：</a:t>
            </a:r>
            <a:endParaRPr lang="zh-CN" altLang="en-US" sz="2400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6477" y="1182260"/>
            <a:ext cx="9002486" cy="112368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>
                <a:latin typeface="+mj-lt"/>
              </a:rPr>
              <a:t>  </a:t>
            </a:r>
            <a:r>
              <a:rPr lang="zh-CN" altLang="en-US" sz="2400" u="sng" dirty="0" smtClean="0">
                <a:latin typeface="+mj-lt"/>
              </a:rPr>
              <a:t>（</a:t>
            </a:r>
            <a:r>
              <a:rPr lang="en-US" altLang="zh-CN" sz="2400" u="sng" dirty="0" smtClean="0">
                <a:latin typeface="+mj-lt"/>
              </a:rPr>
              <a:t>1</a:t>
            </a:r>
            <a:r>
              <a:rPr lang="zh-CN" altLang="en-US" sz="2400" u="sng" dirty="0" smtClean="0">
                <a:latin typeface="+mj-lt"/>
              </a:rPr>
              <a:t>）线圈</a:t>
            </a:r>
            <a:r>
              <a:rPr lang="en-US" altLang="zh-CN" sz="2400" u="sng" dirty="0" smtClean="0">
                <a:latin typeface="+mj-lt"/>
              </a:rPr>
              <a:t>1</a:t>
            </a:r>
            <a:r>
              <a:rPr lang="zh-CN" altLang="en-US" sz="2400" u="sng" dirty="0" smtClean="0">
                <a:latin typeface="+mj-lt"/>
              </a:rPr>
              <a:t>中的电流强度</a:t>
            </a:r>
            <a:r>
              <a:rPr lang="en-US" altLang="zh-CN" sz="2400" i="1" u="sng" dirty="0" smtClean="0">
                <a:latin typeface="+mj-lt"/>
              </a:rPr>
              <a:t>I</a:t>
            </a:r>
            <a:r>
              <a:rPr lang="en-US" altLang="zh-CN" sz="2400" u="sng" baseline="-25000" dirty="0" smtClean="0">
                <a:latin typeface="+mj-lt"/>
              </a:rPr>
              <a:t>1</a:t>
            </a:r>
            <a:r>
              <a:rPr lang="en-US" altLang="zh-CN" sz="2400" u="sng" dirty="0" smtClean="0">
                <a:latin typeface="+mj-lt"/>
              </a:rPr>
              <a:t> . </a:t>
            </a:r>
          </a:p>
          <a:p>
            <a:pPr marL="0" indent="0">
              <a:buNone/>
            </a:pPr>
            <a:r>
              <a:rPr lang="en-US" altLang="zh-CN" sz="2000" dirty="0">
                <a:latin typeface="+mj-lt"/>
              </a:rPr>
              <a:t> </a:t>
            </a:r>
            <a:r>
              <a:rPr lang="en-US" altLang="zh-CN" sz="2000" dirty="0" smtClean="0">
                <a:latin typeface="+mj-lt"/>
              </a:rPr>
              <a:t>        </a:t>
            </a:r>
            <a:r>
              <a:rPr lang="zh-CN" altLang="en-US" sz="2000" dirty="0" smtClean="0">
                <a:latin typeface="+mj-lt"/>
              </a:rPr>
              <a:t>因为根据毕奥</a:t>
            </a:r>
            <a:r>
              <a:rPr lang="en-US" altLang="zh-CN" sz="2000" dirty="0" smtClean="0">
                <a:latin typeface="+mj-lt"/>
              </a:rPr>
              <a:t>-</a:t>
            </a:r>
            <a:r>
              <a:rPr lang="zh-CN" altLang="en-US" sz="2000" dirty="0" smtClean="0">
                <a:latin typeface="+mj-lt"/>
              </a:rPr>
              <a:t>萨伐尔定律，线圈</a:t>
            </a:r>
            <a:r>
              <a:rPr lang="en-US" altLang="zh-CN" sz="2000" dirty="0" smtClean="0">
                <a:latin typeface="+mj-lt"/>
              </a:rPr>
              <a:t>1</a:t>
            </a:r>
            <a:r>
              <a:rPr lang="zh-CN" altLang="en-US" sz="2000" dirty="0" smtClean="0">
                <a:latin typeface="+mj-lt"/>
              </a:rPr>
              <a:t>在任何一点上产生的磁感应强度</a:t>
            </a:r>
            <a:r>
              <a:rPr lang="en-US" altLang="zh-CN" sz="2000" i="1" dirty="0" smtClean="0">
                <a:latin typeface="+mj-lt"/>
              </a:rPr>
              <a:t>B</a:t>
            </a:r>
            <a:r>
              <a:rPr lang="en-US" altLang="zh-CN" sz="2000" baseline="-25000" dirty="0" smtClean="0">
                <a:latin typeface="+mj-lt"/>
              </a:rPr>
              <a:t>1</a:t>
            </a:r>
            <a:r>
              <a:rPr lang="zh-CN" altLang="en-US" sz="2000" dirty="0" smtClean="0">
                <a:latin typeface="+mj-lt"/>
              </a:rPr>
              <a:t>与它的电流</a:t>
            </a:r>
            <a:r>
              <a:rPr lang="en-US" altLang="zh-CN" sz="2000" i="1" dirty="0" smtClean="0">
                <a:latin typeface="+mj-lt"/>
              </a:rPr>
              <a:t>I</a:t>
            </a:r>
            <a:r>
              <a:rPr lang="en-US" altLang="zh-CN" sz="2000" baseline="-25000" dirty="0" smtClean="0">
                <a:latin typeface="+mj-lt"/>
              </a:rPr>
              <a:t>1</a:t>
            </a:r>
            <a:r>
              <a:rPr lang="en-US" altLang="zh-CN" sz="2000" dirty="0" smtClean="0">
                <a:latin typeface="+mj-lt"/>
              </a:rPr>
              <a:t> </a:t>
            </a:r>
            <a:r>
              <a:rPr lang="zh-CN" altLang="en-US" sz="2000" dirty="0" smtClean="0">
                <a:latin typeface="+mj-lt"/>
              </a:rPr>
              <a:t>成正比</a:t>
            </a:r>
            <a:r>
              <a:rPr lang="en-US" altLang="zh-CN" sz="2000" dirty="0" smtClean="0">
                <a:latin typeface="+mj-lt"/>
              </a:rPr>
              <a:t>. </a:t>
            </a:r>
            <a:r>
              <a:rPr lang="zh-CN" altLang="en-US" sz="2000" dirty="0" smtClean="0">
                <a:latin typeface="+mj-lt"/>
              </a:rPr>
              <a:t>因而通过线圈</a:t>
            </a:r>
            <a:r>
              <a:rPr lang="en-US" altLang="zh-CN" sz="2000" dirty="0" smtClean="0">
                <a:latin typeface="+mj-lt"/>
              </a:rPr>
              <a:t>2</a:t>
            </a:r>
            <a:r>
              <a:rPr lang="zh-CN" altLang="en-US" sz="2000" dirty="0" smtClean="0">
                <a:latin typeface="+mj-lt"/>
              </a:rPr>
              <a:t>的总磁通量</a:t>
            </a:r>
            <a:r>
              <a:rPr lang="en-US" altLang="zh-CN" sz="2000" i="1" dirty="0" smtClean="0">
                <a:solidFill>
                  <a:srgbClr val="FF0000"/>
                </a:solidFill>
                <a:latin typeface="Symbol" panose="05050102010706020507" pitchFamily="18" charset="2"/>
              </a:rPr>
              <a:t>Y</a:t>
            </a:r>
            <a:r>
              <a:rPr lang="en-US" altLang="zh-CN" sz="2000" baseline="-25000" dirty="0" smtClean="0">
                <a:solidFill>
                  <a:srgbClr val="FF0000"/>
                </a:solidFill>
              </a:rPr>
              <a:t>12</a:t>
            </a:r>
            <a:r>
              <a:rPr lang="zh-CN" altLang="en-US" sz="2000" dirty="0" smtClean="0">
                <a:latin typeface="+mj-lt"/>
              </a:rPr>
              <a:t>也应当与</a:t>
            </a:r>
            <a:r>
              <a:rPr lang="en-US" altLang="zh-CN" sz="2000" i="1" dirty="0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CN" altLang="en-US" sz="2000" dirty="0" smtClean="0">
                <a:latin typeface="+mj-lt"/>
              </a:rPr>
              <a:t>成正比</a:t>
            </a:r>
            <a:r>
              <a:rPr lang="en-US" altLang="zh-CN" sz="2000" dirty="0" smtClean="0">
                <a:latin typeface="+mj-lt"/>
              </a:rPr>
              <a:t>.</a:t>
            </a:r>
            <a:endParaRPr lang="zh-CN" altLang="en-US" sz="2000" dirty="0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6994" y="2340312"/>
            <a:ext cx="879348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zh-CN" altLang="en-US" sz="2400" u="sng" kern="0" dirty="0">
                <a:solidFill>
                  <a:srgbClr val="000000"/>
                </a:solidFill>
                <a:latin typeface="Times New Roman"/>
                <a:ea typeface="宋体"/>
              </a:rPr>
              <a:t>（</a:t>
            </a:r>
            <a:r>
              <a:rPr lang="en-US" altLang="zh-CN" sz="2400" u="sng" kern="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zh-CN" altLang="en-US" sz="2400" u="sng" kern="0" dirty="0">
                <a:solidFill>
                  <a:srgbClr val="000000"/>
                </a:solidFill>
                <a:latin typeface="Times New Roman"/>
                <a:ea typeface="宋体"/>
              </a:rPr>
              <a:t>）两个线圈的几何形状、尺寸和相对位置</a:t>
            </a:r>
            <a:r>
              <a:rPr lang="en-US" altLang="zh-CN" sz="2400" u="sng" kern="0" dirty="0">
                <a:solidFill>
                  <a:srgbClr val="000000"/>
                </a:solidFill>
                <a:latin typeface="Times New Roman"/>
                <a:ea typeface="宋体"/>
              </a:rPr>
              <a:t>.</a:t>
            </a:r>
          </a:p>
          <a:p>
            <a:pPr lvl="0">
              <a:spcBef>
                <a:spcPct val="20000"/>
              </a:spcBef>
            </a:pPr>
            <a:r>
              <a:rPr lang="en-US" altLang="zh-CN" sz="2000" kern="0" dirty="0">
                <a:solidFill>
                  <a:srgbClr val="000000"/>
                </a:solidFill>
                <a:latin typeface="Times New Roman"/>
                <a:ea typeface="宋体"/>
              </a:rPr>
              <a:t>        </a:t>
            </a:r>
            <a:r>
              <a:rPr lang="zh-CN" altLang="en-US" sz="2000" kern="0" dirty="0">
                <a:solidFill>
                  <a:srgbClr val="000000"/>
                </a:solidFill>
                <a:latin typeface="Times New Roman"/>
                <a:ea typeface="宋体"/>
              </a:rPr>
              <a:t>因为在电流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/>
                <a:ea typeface="宋体"/>
              </a:rPr>
              <a:t>I</a:t>
            </a:r>
            <a:r>
              <a:rPr lang="en-US" altLang="zh-CN" sz="20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1</a:t>
            </a:r>
            <a:r>
              <a:rPr lang="zh-CN" altLang="en-US" sz="2000" kern="0" dirty="0">
                <a:solidFill>
                  <a:srgbClr val="000000"/>
                </a:solidFill>
                <a:latin typeface="Times New Roman"/>
                <a:ea typeface="宋体"/>
              </a:rPr>
              <a:t>给定的情况下，两个线圈的几何形状、尺寸和相对位置不同，通过线圈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zh-CN" altLang="en-US" sz="2000" kern="0" dirty="0">
                <a:solidFill>
                  <a:srgbClr val="000000"/>
                </a:solidFill>
                <a:latin typeface="Times New Roman"/>
                <a:ea typeface="宋体"/>
              </a:rPr>
              <a:t>的磁通量便不一样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/>
                <a:ea typeface="宋体"/>
              </a:rPr>
              <a:t>.</a:t>
            </a:r>
          </a:p>
          <a:p>
            <a:pPr lvl="0">
              <a:spcBef>
                <a:spcPct val="20000"/>
              </a:spcBef>
            </a:pPr>
            <a:r>
              <a:rPr lang="en-US" altLang="zh-CN" sz="2000" kern="0" dirty="0">
                <a:solidFill>
                  <a:srgbClr val="000000"/>
                </a:solidFill>
                <a:latin typeface="Times New Roman"/>
                <a:ea typeface="宋体"/>
              </a:rPr>
              <a:t>    </a:t>
            </a:r>
            <a:endParaRPr lang="zh-CN" altLang="en-US" sz="2000" kern="0" dirty="0">
              <a:solidFill>
                <a:srgbClr val="000000"/>
              </a:solidFill>
              <a:latin typeface="Times New Roman"/>
              <a:ea typeface="宋体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0963" y="3572493"/>
            <a:ext cx="4490358" cy="1990107"/>
            <a:chOff x="152399" y="3572493"/>
            <a:chExt cx="4490358" cy="1990107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152399" y="3572493"/>
              <a:ext cx="4490358" cy="1990107"/>
            </a:xfrm>
            <a:prstGeom prst="roundRect">
              <a:avLst/>
            </a:prstGeom>
            <a:solidFill>
              <a:srgbClr val="F1F1F1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55586" y="3694136"/>
              <a:ext cx="4295731" cy="1815882"/>
              <a:chOff x="419099" y="3632027"/>
              <a:chExt cx="4295731" cy="1815882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19099" y="3632027"/>
                <a:ext cx="4295731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Bef>
                    <a:spcPct val="20000"/>
                  </a:spcBef>
                </a:pPr>
                <a:r>
                  <a:rPr lang="zh-CN" altLang="en-US" sz="2000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于是，我们可以将通过线圈</a:t>
                </a:r>
                <a:r>
                  <a:rPr lang="en-US" altLang="zh-CN" sz="2000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2</a:t>
                </a:r>
                <a:r>
                  <a:rPr lang="zh-CN" altLang="en-US" sz="2000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的总磁通量写成：</a:t>
                </a:r>
              </a:p>
              <a:p>
                <a:pPr lvl="0">
                  <a:spcBef>
                    <a:spcPct val="20000"/>
                  </a:spcBef>
                </a:pPr>
                <a:endParaRPr lang="en-US" altLang="zh-CN" sz="2000" kern="0" dirty="0" smtClean="0">
                  <a:solidFill>
                    <a:srgbClr val="000000"/>
                  </a:solidFill>
                  <a:latin typeface="Times New Roman"/>
                  <a:ea typeface="宋体"/>
                </a:endParaRPr>
              </a:p>
              <a:p>
                <a:pPr lvl="0">
                  <a:spcBef>
                    <a:spcPct val="20000"/>
                  </a:spcBef>
                </a:pPr>
                <a:endParaRPr lang="en-US" altLang="zh-CN" sz="2000" kern="0" dirty="0">
                  <a:solidFill>
                    <a:srgbClr val="000000"/>
                  </a:solidFill>
                  <a:latin typeface="Times New Roman"/>
                  <a:ea typeface="宋体"/>
                </a:endParaRPr>
              </a:p>
              <a:p>
                <a:pPr lvl="0">
                  <a:spcBef>
                    <a:spcPct val="20000"/>
                  </a:spcBef>
                </a:pPr>
                <a:r>
                  <a:rPr lang="zh-CN" altLang="en-US" sz="2000" kern="0" dirty="0" smtClean="0">
                    <a:solidFill>
                      <a:srgbClr val="000000"/>
                    </a:solidFill>
                    <a:latin typeface="Times New Roman"/>
                    <a:ea typeface="宋体"/>
                  </a:rPr>
                  <a:t>系数</a:t>
                </a:r>
                <a:r>
                  <a:rPr lang="en-US" altLang="zh-CN" sz="2000" i="1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M</a:t>
                </a:r>
                <a:r>
                  <a:rPr lang="en-US" altLang="zh-CN" sz="2000" kern="0" baseline="-2500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12</a:t>
                </a:r>
                <a:r>
                  <a:rPr lang="zh-CN" altLang="en-US" sz="2000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是上述第二个因素的反映</a:t>
                </a:r>
                <a:r>
                  <a:rPr lang="en-US" altLang="zh-CN" sz="2000" kern="0" dirty="0" smtClean="0">
                    <a:solidFill>
                      <a:srgbClr val="000000"/>
                    </a:solidFill>
                    <a:latin typeface="Times New Roman"/>
                    <a:ea typeface="宋体"/>
                  </a:rPr>
                  <a:t>.</a:t>
                </a:r>
                <a:endParaRPr lang="en-US" altLang="zh-CN" sz="2000" kern="0" dirty="0">
                  <a:solidFill>
                    <a:srgbClr val="000000"/>
                  </a:solidFill>
                  <a:latin typeface="Times New Roman"/>
                  <a:ea typeface="宋体"/>
                </a:endParaRPr>
              </a:p>
            </p:txBody>
          </p:sp>
          <p:graphicFrame>
            <p:nvGraphicFramePr>
              <p:cNvPr id="23556" name="Object 4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130915" y="4483144"/>
              <a:ext cx="1992313" cy="4095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140" name="公式" r:id="rId3" imgW="723600" imgH="215640" progId="Equation.3">
                      <p:embed/>
                    </p:oleObj>
                  </mc:Choice>
                  <mc:Fallback>
                    <p:oleObj name="公式" r:id="rId3" imgW="723600" imgH="215640" progId="Equation.3">
                      <p:embed/>
                      <p:pic>
                        <p:nvPicPr>
                          <p:cNvPr id="23556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30915" y="4483144"/>
                            <a:ext cx="1992313" cy="409575"/>
                          </a:xfrm>
                          <a:prstGeom prst="rect">
                            <a:avLst/>
                          </a:prstGeom>
                          <a:solidFill>
                            <a:srgbClr val="CCFFFF"/>
                          </a:solidFill>
                          <a:ln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" name="矩形 6"/>
              <p:cNvSpPr/>
              <p:nvPr/>
            </p:nvSpPr>
            <p:spPr>
              <a:xfrm>
                <a:off x="3123228" y="4450551"/>
                <a:ext cx="12987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 （</a:t>
                </a:r>
                <a:r>
                  <a:rPr lang="en-US" altLang="zh-CN" sz="2000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3.2-1</a:t>
                </a:r>
                <a:r>
                  <a:rPr lang="zh-CN" altLang="en-US" sz="2000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）</a:t>
                </a:r>
                <a:endParaRPr lang="zh-CN" altLang="en-US" dirty="0"/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4526284" y="3547460"/>
            <a:ext cx="4572001" cy="1990107"/>
            <a:chOff x="4617720" y="3547460"/>
            <a:chExt cx="4572001" cy="1990107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4671060" y="3547460"/>
              <a:ext cx="4490358" cy="1990107"/>
            </a:xfrm>
            <a:prstGeom prst="roundRect">
              <a:avLst/>
            </a:prstGeom>
            <a:solidFill>
              <a:srgbClr val="F1F1F1"/>
            </a:solidFill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617720" y="3694136"/>
              <a:ext cx="4572001" cy="1754326"/>
              <a:chOff x="4103166" y="5257800"/>
              <a:chExt cx="4659834" cy="175432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4103166" y="5257800"/>
                <a:ext cx="4659834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Bef>
                    <a:spcPct val="20000"/>
                  </a:spcBef>
                </a:pPr>
                <a:r>
                  <a:rPr lang="zh-CN" altLang="en-US" sz="2000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类似地，当线圈</a:t>
                </a:r>
                <a:r>
                  <a:rPr lang="en-US" altLang="zh-CN" sz="2000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2</a:t>
                </a:r>
                <a:r>
                  <a:rPr lang="zh-CN" altLang="en-US" sz="2000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中的电流</a:t>
                </a:r>
                <a:r>
                  <a:rPr lang="en-US" altLang="zh-CN" sz="2000" i="1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I</a:t>
                </a:r>
                <a:r>
                  <a:rPr lang="en-US" altLang="zh-CN" sz="2000" kern="0" baseline="-2500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2</a:t>
                </a:r>
                <a:r>
                  <a:rPr lang="en-US" altLang="zh-CN" sz="2000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 </a:t>
                </a:r>
                <a:r>
                  <a:rPr lang="zh-CN" altLang="en-US" sz="2000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随时间变化时，通过线圈</a:t>
                </a:r>
                <a:r>
                  <a:rPr lang="en-US" altLang="zh-CN" sz="2000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1</a:t>
                </a:r>
                <a:r>
                  <a:rPr lang="zh-CN" altLang="en-US" sz="2000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的总磁通量也可写成</a:t>
                </a:r>
                <a:r>
                  <a:rPr lang="zh-CN" altLang="en-US" sz="2000" kern="0" dirty="0" smtClean="0">
                    <a:solidFill>
                      <a:srgbClr val="000000"/>
                    </a:solidFill>
                    <a:latin typeface="Times New Roman"/>
                    <a:ea typeface="宋体"/>
                  </a:rPr>
                  <a:t>：</a:t>
                </a:r>
                <a:endParaRPr lang="en-US" altLang="zh-CN" sz="2000" kern="0" dirty="0" smtClean="0">
                  <a:solidFill>
                    <a:srgbClr val="000000"/>
                  </a:solidFill>
                  <a:latin typeface="Times New Roman"/>
                  <a:ea typeface="宋体"/>
                </a:endParaRPr>
              </a:p>
              <a:p>
                <a:pPr lvl="0">
                  <a:spcBef>
                    <a:spcPct val="20000"/>
                  </a:spcBef>
                </a:pPr>
                <a:endParaRPr lang="en-US" altLang="zh-CN" sz="2000" kern="0" dirty="0">
                  <a:solidFill>
                    <a:srgbClr val="000000"/>
                  </a:solidFill>
                  <a:latin typeface="Times New Roman"/>
                  <a:ea typeface="宋体"/>
                </a:endParaRPr>
              </a:p>
              <a:p>
                <a:pPr lvl="0">
                  <a:spcBef>
                    <a:spcPct val="20000"/>
                  </a:spcBef>
                </a:pPr>
                <a:r>
                  <a:rPr lang="zh-CN" altLang="en-US" sz="2000" kern="0" dirty="0" smtClean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系数</a:t>
                </a:r>
                <a:r>
                  <a:rPr lang="en-US" altLang="zh-CN" sz="2000" i="1" kern="0" dirty="0" smtClean="0">
                    <a:solidFill>
                      <a:schemeClr val="tx1"/>
                    </a:solidFill>
                  </a:rPr>
                  <a:t>M</a:t>
                </a:r>
                <a:r>
                  <a:rPr lang="en-US" altLang="zh-CN" sz="2000" kern="0" baseline="-25000" dirty="0" smtClean="0">
                    <a:solidFill>
                      <a:schemeClr val="tx1"/>
                    </a:solidFill>
                  </a:rPr>
                  <a:t>21</a:t>
                </a:r>
                <a:r>
                  <a:rPr lang="zh-CN" altLang="en-US" sz="2000" kern="0" dirty="0" smtClean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同样是</a:t>
                </a:r>
                <a:r>
                  <a:rPr lang="zh-CN" altLang="en-US" sz="2000" kern="0" dirty="0" smtClean="0">
                    <a:solidFill>
                      <a:schemeClr val="tx1"/>
                    </a:solidFill>
                  </a:rPr>
                  <a:t>上述第二个因素的</a:t>
                </a:r>
                <a:r>
                  <a:rPr lang="zh-CN" altLang="en-US" sz="2000" kern="0" dirty="0" smtClean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反映</a:t>
                </a:r>
                <a:r>
                  <a:rPr lang="en-US" altLang="zh-CN" sz="2000" kern="0" dirty="0" smtClean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.</a:t>
                </a:r>
                <a:r>
                  <a:rPr lang="zh-CN" altLang="en-US" sz="2000" kern="0" dirty="0" smtClean="0">
                    <a:solidFill>
                      <a:srgbClr val="000000"/>
                    </a:solidFill>
                    <a:latin typeface="Times New Roman"/>
                    <a:ea typeface="宋体"/>
                  </a:rPr>
                  <a:t>                                                                                            </a:t>
                </a:r>
                <a:endParaRPr lang="zh-CN" altLang="en-US" sz="2000" kern="0" dirty="0">
                  <a:solidFill>
                    <a:srgbClr val="000000"/>
                  </a:solidFill>
                  <a:latin typeface="Times New Roman"/>
                  <a:ea typeface="宋体"/>
                </a:endParaRPr>
              </a:p>
            </p:txBody>
          </p:sp>
          <p:graphicFrame>
            <p:nvGraphicFramePr>
              <p:cNvPr id="23557" name="Object 5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5288095" y="6012387"/>
              <a:ext cx="220980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141" name="公式" r:id="rId5" imgW="799920" imgH="215640" progId="Equation.3">
                      <p:embed/>
                    </p:oleObj>
                  </mc:Choice>
                  <mc:Fallback>
                    <p:oleObj name="公式" r:id="rId5" imgW="799920" imgH="215640" progId="Equation.3">
                      <p:embed/>
                      <p:pic>
                        <p:nvPicPr>
                          <p:cNvPr id="23557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8095" y="6012387"/>
                            <a:ext cx="2209800" cy="457200"/>
                          </a:xfrm>
                          <a:prstGeom prst="rect">
                            <a:avLst/>
                          </a:prstGeom>
                          <a:solidFill>
                            <a:srgbClr val="CCFFFF"/>
                          </a:solidFill>
                          <a:ln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" name="矩形 7"/>
              <p:cNvSpPr/>
              <p:nvPr/>
            </p:nvSpPr>
            <p:spPr>
              <a:xfrm>
                <a:off x="7433732" y="6106178"/>
                <a:ext cx="1130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Bef>
                    <a:spcPct val="20000"/>
                  </a:spcBef>
                </a:pPr>
                <a:r>
                  <a:rPr lang="zh-CN" altLang="en-US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（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3.2-2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）</a:t>
                </a:r>
              </a:p>
            </p:txBody>
          </p:sp>
        </p:grpSp>
      </p:grp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274320" y="5588022"/>
            <a:ext cx="8686800" cy="118126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40000"/>
              </a:lnSpc>
            </a:pPr>
            <a:r>
              <a:rPr lang="zh-CN" altLang="en-US" sz="2000" kern="0" dirty="0" smtClean="0">
                <a:solidFill>
                  <a:srgbClr val="FFFF00"/>
                </a:solidFill>
                <a:latin typeface="宋体" panose="02010600030101010101" pitchFamily="2" charset="-122"/>
              </a:rPr>
              <a:t>以后我们将会证明，当两个线圈的几何形状、尺寸、匝数和相对位置给定时，</a:t>
            </a:r>
            <a:r>
              <a:rPr lang="en-US" altLang="zh-CN" sz="2000" i="1" kern="0" dirty="0" smtClean="0">
                <a:solidFill>
                  <a:srgbClr val="FFFF00"/>
                </a:solidFill>
              </a:rPr>
              <a:t>M</a:t>
            </a:r>
            <a:r>
              <a:rPr lang="en-US" altLang="zh-CN" sz="2000" kern="0" baseline="-25000" dirty="0" smtClean="0">
                <a:solidFill>
                  <a:srgbClr val="FFFF00"/>
                </a:solidFill>
              </a:rPr>
              <a:t>12</a:t>
            </a:r>
            <a:r>
              <a:rPr lang="en-US" altLang="zh-CN" sz="2000" kern="0" dirty="0" smtClean="0">
                <a:solidFill>
                  <a:srgbClr val="FFFF00"/>
                </a:solidFill>
              </a:rPr>
              <a:t>=</a:t>
            </a:r>
            <a:r>
              <a:rPr lang="en-US" altLang="zh-CN" sz="2000" i="1" kern="0" dirty="0" smtClean="0">
                <a:solidFill>
                  <a:srgbClr val="FFFF00"/>
                </a:solidFill>
              </a:rPr>
              <a:t> M</a:t>
            </a:r>
            <a:r>
              <a:rPr lang="en-US" altLang="zh-CN" sz="2000" kern="0" baseline="-25000" dirty="0" smtClean="0">
                <a:solidFill>
                  <a:srgbClr val="FFFF00"/>
                </a:solidFill>
              </a:rPr>
              <a:t>21</a:t>
            </a:r>
            <a:r>
              <a:rPr lang="en-US" altLang="zh-CN" sz="2000" kern="0" dirty="0" smtClean="0">
                <a:solidFill>
                  <a:srgbClr val="FFFF00"/>
                </a:solidFill>
              </a:rPr>
              <a:t>=</a:t>
            </a:r>
            <a:r>
              <a:rPr lang="en-US" altLang="zh-CN" sz="2000" i="1" kern="0" dirty="0" smtClean="0">
                <a:solidFill>
                  <a:srgbClr val="FFFF00"/>
                </a:solidFill>
              </a:rPr>
              <a:t>M</a:t>
            </a:r>
            <a:r>
              <a:rPr lang="en-US" altLang="zh-CN" sz="2000" kern="0" dirty="0" smtClean="0">
                <a:solidFill>
                  <a:srgbClr val="FFFF00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000" kern="0" dirty="0" smtClean="0">
                <a:solidFill>
                  <a:srgbClr val="FFFF00"/>
                </a:solidFill>
                <a:latin typeface="宋体" panose="02010600030101010101" pitchFamily="2" charset="-122"/>
              </a:rPr>
              <a:t>（</a:t>
            </a:r>
            <a:r>
              <a:rPr lang="zh-CN" altLang="en-US" sz="1800" dirty="0" smtClean="0">
                <a:solidFill>
                  <a:srgbClr val="FFFF00"/>
                </a:solidFill>
              </a:rPr>
              <a:t>仅</a:t>
            </a:r>
            <a:r>
              <a:rPr lang="zh-CN" altLang="en-US" sz="1800" dirty="0">
                <a:solidFill>
                  <a:srgbClr val="FFFF00"/>
                </a:solidFill>
              </a:rPr>
              <a:t>适用于横截面积可以忽略的导线绕成的线圈</a:t>
            </a:r>
            <a:r>
              <a:rPr lang="zh-CN" altLang="en-US" sz="1800" dirty="0" smtClean="0">
                <a:solidFill>
                  <a:srgbClr val="FFFF00"/>
                </a:solidFill>
              </a:rPr>
              <a:t>。）</a:t>
            </a:r>
            <a:endParaRPr lang="en-US" altLang="zh-CN" kern="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7"/>
          <a:srcRect b="44537"/>
          <a:stretch/>
        </p:blipFill>
        <p:spPr>
          <a:xfrm>
            <a:off x="6744159" y="743663"/>
            <a:ext cx="2099825" cy="68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3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/>
      <p:bldP spid="4" grpId="0"/>
      <p:bldP spid="1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15855" y="1014191"/>
            <a:ext cx="4572000" cy="168353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  <a:spcBef>
                <a:spcPct val="20000"/>
              </a:spcBef>
            </a:pPr>
            <a:r>
              <a:rPr lang="zh-CN" altLang="en-US" sz="2200" kern="0" dirty="0">
                <a:solidFill>
                  <a:srgbClr val="C00000"/>
                </a:solidFill>
                <a:latin typeface="Times New Roman"/>
                <a:ea typeface="宋体"/>
              </a:rPr>
              <a:t>线圈</a:t>
            </a:r>
            <a:r>
              <a:rPr lang="en-US" altLang="zh-CN" sz="2200" kern="0" dirty="0">
                <a:solidFill>
                  <a:srgbClr val="C00000"/>
                </a:solidFill>
                <a:latin typeface="Times New Roman"/>
                <a:ea typeface="宋体"/>
              </a:rPr>
              <a:t>1</a:t>
            </a:r>
            <a:r>
              <a:rPr lang="zh-CN" altLang="en-US" sz="2200" kern="0" dirty="0">
                <a:solidFill>
                  <a:srgbClr val="C00000"/>
                </a:solidFill>
                <a:latin typeface="Times New Roman"/>
                <a:ea typeface="宋体"/>
              </a:rPr>
              <a:t>中变化的电流</a:t>
            </a:r>
            <a:r>
              <a:rPr lang="en-US" altLang="zh-CN" sz="2200" i="1" kern="0" dirty="0">
                <a:solidFill>
                  <a:srgbClr val="C00000"/>
                </a:solidFill>
                <a:latin typeface="Times New Roman"/>
                <a:ea typeface="宋体"/>
              </a:rPr>
              <a:t>I</a:t>
            </a:r>
            <a:r>
              <a:rPr lang="en-US" altLang="zh-CN" sz="2200" kern="0" baseline="-25000" dirty="0">
                <a:solidFill>
                  <a:srgbClr val="C00000"/>
                </a:solidFill>
                <a:latin typeface="Times New Roman"/>
                <a:ea typeface="宋体"/>
              </a:rPr>
              <a:t>1</a:t>
            </a:r>
            <a:r>
              <a:rPr lang="zh-CN" altLang="en-US" sz="2200" kern="0" dirty="0">
                <a:solidFill>
                  <a:srgbClr val="C00000"/>
                </a:solidFill>
                <a:latin typeface="Times New Roman"/>
                <a:ea typeface="宋体"/>
              </a:rPr>
              <a:t>在线圈</a:t>
            </a:r>
            <a:r>
              <a:rPr lang="en-US" altLang="zh-CN" sz="2200" kern="0" dirty="0">
                <a:solidFill>
                  <a:srgbClr val="C00000"/>
                </a:solidFill>
                <a:latin typeface="Times New Roman"/>
                <a:ea typeface="宋体"/>
              </a:rPr>
              <a:t>2</a:t>
            </a:r>
            <a:r>
              <a:rPr lang="zh-CN" altLang="en-US" sz="2200" kern="0" dirty="0">
                <a:solidFill>
                  <a:srgbClr val="C00000"/>
                </a:solidFill>
                <a:latin typeface="Times New Roman"/>
                <a:ea typeface="宋体"/>
              </a:rPr>
              <a:t>中引起的感应电动势：</a:t>
            </a:r>
          </a:p>
          <a:p>
            <a:pPr lvl="0">
              <a:lnSpc>
                <a:spcPct val="150000"/>
              </a:lnSpc>
              <a:spcBef>
                <a:spcPct val="20000"/>
              </a:spcBef>
            </a:pPr>
            <a:r>
              <a:rPr lang="zh-CN" altLang="en-US" sz="2200" kern="0" dirty="0">
                <a:solidFill>
                  <a:srgbClr val="000000"/>
                </a:solidFill>
                <a:latin typeface="Times New Roman"/>
                <a:ea typeface="宋体"/>
              </a:rPr>
              <a:t>                                                                                    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838200" y="222473"/>
            <a:ext cx="7772400" cy="76765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 smtClean="0">
                <a:latin typeface="+mj-lt"/>
              </a:rPr>
              <a:t>    </a:t>
            </a:r>
            <a:r>
              <a:rPr lang="zh-CN" altLang="en-US" sz="2200" dirty="0" smtClean="0">
                <a:latin typeface="+mj-lt"/>
              </a:rPr>
              <a:t>根据法拉第定律</a:t>
            </a:r>
            <a:r>
              <a:rPr lang="zh-CN" altLang="en-US" sz="2200" dirty="0">
                <a:latin typeface="+mj-lt"/>
              </a:rPr>
              <a:t>，</a:t>
            </a:r>
            <a:r>
              <a:rPr lang="zh-CN" altLang="en-US" sz="2200" dirty="0" smtClean="0">
                <a:latin typeface="+mj-lt"/>
              </a:rPr>
              <a:t>从                                可知</a:t>
            </a:r>
            <a:endParaRPr lang="en-US" altLang="zh-CN" sz="2200" dirty="0" smtClean="0">
              <a:latin typeface="+mj-lt"/>
            </a:endParaRP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>
            <p:extLst/>
          </p:nvPr>
        </p:nvGraphicFramePr>
        <p:xfrm>
          <a:off x="623915" y="2018549"/>
          <a:ext cx="27432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6" name="公式" r:id="rId3" imgW="1422360" imgH="406080" progId="Equation.3">
                  <p:embed/>
                </p:oleObj>
              </mc:Choice>
              <mc:Fallback>
                <p:oleObj name="公式" r:id="rId3" imgW="1422360" imgH="406080" progId="Equation.3">
                  <p:embed/>
                  <p:pic>
                    <p:nvPicPr>
                      <p:cNvPr id="25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915" y="2018549"/>
                        <a:ext cx="2743200" cy="6905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/>
          </p:nvPr>
        </p:nvGraphicFramePr>
        <p:xfrm>
          <a:off x="3886200" y="159382"/>
          <a:ext cx="1854610" cy="381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7" name="公式" r:id="rId5" imgW="723600" imgH="215640" progId="Equation.3">
                  <p:embed/>
                </p:oleObj>
              </mc:Choice>
              <mc:Fallback>
                <p:oleObj name="公式" r:id="rId5" imgW="723600" imgH="215640" progId="Equation.3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59382"/>
                        <a:ext cx="1854610" cy="38126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15855" y="2889914"/>
            <a:ext cx="8763000" cy="2665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zh-CN" altLang="en-US" sz="2200" kern="0" dirty="0" smtClean="0">
                <a:solidFill>
                  <a:srgbClr val="7030A0"/>
                </a:solidFill>
                <a:latin typeface="Times New Roman"/>
                <a:ea typeface="宋体"/>
              </a:rPr>
              <a:t>可以</a:t>
            </a:r>
            <a:r>
              <a:rPr lang="zh-CN" altLang="en-US" sz="2200" kern="0" dirty="0">
                <a:solidFill>
                  <a:srgbClr val="7030A0"/>
                </a:solidFill>
                <a:latin typeface="Times New Roman"/>
                <a:ea typeface="宋体"/>
              </a:rPr>
              <a:t>看到</a:t>
            </a:r>
            <a:r>
              <a:rPr lang="en-US" altLang="zh-CN" sz="2200" kern="0" dirty="0">
                <a:solidFill>
                  <a:srgbClr val="7030A0"/>
                </a:solidFill>
                <a:latin typeface="Times New Roman"/>
                <a:ea typeface="宋体"/>
              </a:rPr>
              <a:t>:</a:t>
            </a:r>
          </a:p>
          <a:p>
            <a:pPr lvl="0">
              <a:spcBef>
                <a:spcPct val="20000"/>
              </a:spcBef>
            </a:pPr>
            <a:r>
              <a:rPr lang="en-US" altLang="zh-CN" sz="2200" kern="0" dirty="0">
                <a:solidFill>
                  <a:srgbClr val="000000"/>
                </a:solidFill>
                <a:latin typeface="Times New Roman"/>
                <a:ea typeface="宋体"/>
              </a:rPr>
              <a:t>    </a:t>
            </a:r>
            <a:r>
              <a:rPr lang="en-US" altLang="zh-CN" sz="2200" kern="0" dirty="0" smtClean="0">
                <a:solidFill>
                  <a:srgbClr val="000000"/>
                </a:solidFill>
                <a:latin typeface="Times New Roman"/>
                <a:ea typeface="宋体"/>
              </a:rPr>
              <a:t>    </a:t>
            </a:r>
            <a:r>
              <a:rPr lang="zh-CN" altLang="en-US" sz="2200" kern="0" dirty="0" smtClean="0">
                <a:solidFill>
                  <a:srgbClr val="000000"/>
                </a:solidFill>
                <a:latin typeface="Times New Roman"/>
                <a:ea typeface="宋体"/>
              </a:rPr>
              <a:t>当</a:t>
            </a:r>
            <a:r>
              <a:rPr lang="zh-CN" altLang="en-US" sz="2200" kern="0" dirty="0">
                <a:solidFill>
                  <a:srgbClr val="000000"/>
                </a:solidFill>
                <a:latin typeface="Times New Roman"/>
                <a:ea typeface="宋体"/>
              </a:rPr>
              <a:t>一个线圈的电流变化率给定时，系数</a:t>
            </a:r>
            <a:r>
              <a:rPr lang="en-US" altLang="zh-CN" sz="2200" i="1" kern="0" dirty="0">
                <a:solidFill>
                  <a:srgbClr val="000000"/>
                </a:solidFill>
                <a:latin typeface="Times New Roman"/>
                <a:ea typeface="宋体"/>
              </a:rPr>
              <a:t>M</a:t>
            </a:r>
            <a:r>
              <a:rPr lang="zh-CN" altLang="en-US" sz="2200" kern="0" dirty="0">
                <a:solidFill>
                  <a:srgbClr val="000000"/>
                </a:solidFill>
                <a:latin typeface="Times New Roman"/>
                <a:ea typeface="宋体"/>
              </a:rPr>
              <a:t>越大，另一个线圈出现的感应电动势也越大，这表明</a:t>
            </a:r>
            <a:r>
              <a:rPr lang="en-US" altLang="zh-CN" sz="2200" i="1" kern="0" dirty="0">
                <a:solidFill>
                  <a:srgbClr val="FF0000"/>
                </a:solidFill>
                <a:latin typeface="Times New Roman"/>
                <a:ea typeface="宋体"/>
              </a:rPr>
              <a:t>M</a:t>
            </a:r>
            <a:r>
              <a:rPr lang="zh-CN" altLang="en-US" sz="2200" kern="0" dirty="0">
                <a:solidFill>
                  <a:srgbClr val="FF0000"/>
                </a:solidFill>
                <a:latin typeface="Times New Roman"/>
                <a:ea typeface="宋体"/>
              </a:rPr>
              <a:t>反映了两个电流圈之间的相互作用强度</a:t>
            </a:r>
            <a:r>
              <a:rPr lang="en-US" altLang="zh-CN" sz="2200" kern="0" dirty="0">
                <a:solidFill>
                  <a:srgbClr val="000000"/>
                </a:solidFill>
                <a:latin typeface="Times New Roman"/>
                <a:ea typeface="宋体"/>
              </a:rPr>
              <a:t>——</a:t>
            </a:r>
            <a:r>
              <a:rPr lang="zh-CN" altLang="en-US" sz="2200" kern="0" dirty="0">
                <a:solidFill>
                  <a:srgbClr val="000000"/>
                </a:solidFill>
                <a:latin typeface="Times New Roman"/>
                <a:ea typeface="宋体"/>
              </a:rPr>
              <a:t>或者说两个电流圈的互耦合程度，我们称</a:t>
            </a:r>
            <a:r>
              <a:rPr lang="en-US" altLang="zh-CN" sz="2200" i="1" kern="0" dirty="0">
                <a:solidFill>
                  <a:srgbClr val="FF0000"/>
                </a:solidFill>
                <a:latin typeface="Times New Roman"/>
                <a:ea typeface="宋体"/>
              </a:rPr>
              <a:t>M</a:t>
            </a:r>
            <a:r>
              <a:rPr lang="zh-CN" altLang="en-US" sz="2200" kern="0" dirty="0">
                <a:solidFill>
                  <a:srgbClr val="FF0000"/>
                </a:solidFill>
                <a:latin typeface="Times New Roman"/>
                <a:ea typeface="宋体"/>
              </a:rPr>
              <a:t>为两个线圈的互感系数，简称互感</a:t>
            </a:r>
            <a:r>
              <a:rPr lang="en-US" altLang="zh-CN" sz="2200" kern="0" dirty="0">
                <a:solidFill>
                  <a:srgbClr val="000000"/>
                </a:solidFill>
                <a:latin typeface="Times New Roman"/>
                <a:ea typeface="宋体"/>
              </a:rPr>
              <a:t>. </a:t>
            </a:r>
            <a:r>
              <a:rPr lang="zh-CN" altLang="en-US" sz="2200" kern="0" dirty="0">
                <a:solidFill>
                  <a:srgbClr val="000000"/>
                </a:solidFill>
                <a:latin typeface="Times New Roman"/>
                <a:ea typeface="宋体"/>
              </a:rPr>
              <a:t>它的单位称为亨利（</a:t>
            </a:r>
            <a:r>
              <a:rPr lang="en-US" altLang="zh-CN" sz="2200" kern="0" dirty="0">
                <a:solidFill>
                  <a:srgbClr val="000000"/>
                </a:solidFill>
                <a:latin typeface="Times New Roman"/>
                <a:ea typeface="宋体"/>
              </a:rPr>
              <a:t>H</a:t>
            </a:r>
            <a:r>
              <a:rPr lang="zh-CN" altLang="en-US" sz="2200" kern="0" dirty="0" smtClean="0">
                <a:solidFill>
                  <a:srgbClr val="000000"/>
                </a:solidFill>
                <a:latin typeface="Times New Roman"/>
                <a:ea typeface="宋体"/>
              </a:rPr>
              <a:t>），</a:t>
            </a:r>
            <a:endParaRPr lang="en-US" altLang="zh-CN" sz="2200" kern="0" dirty="0" smtClean="0">
              <a:solidFill>
                <a:srgbClr val="000000"/>
              </a:solidFill>
              <a:latin typeface="Times New Roman"/>
              <a:ea typeface="宋体"/>
            </a:endParaRPr>
          </a:p>
          <a:p>
            <a:pPr lvl="0">
              <a:spcBef>
                <a:spcPct val="20000"/>
              </a:spcBef>
            </a:pPr>
            <a:r>
              <a:rPr lang="zh-CN" altLang="en-US" sz="2200" kern="0" dirty="0" smtClean="0">
                <a:solidFill>
                  <a:srgbClr val="000000"/>
                </a:solidFill>
                <a:latin typeface="Times New Roman"/>
                <a:ea typeface="宋体"/>
              </a:rPr>
              <a:t>由</a:t>
            </a:r>
            <a:r>
              <a:rPr lang="zh-CN" altLang="en-US" sz="2200" kern="0" dirty="0">
                <a:solidFill>
                  <a:srgbClr val="000000"/>
                </a:solidFill>
                <a:latin typeface="Times New Roman"/>
                <a:ea typeface="宋体"/>
              </a:rPr>
              <a:t>（</a:t>
            </a:r>
            <a:r>
              <a:rPr lang="en-US" altLang="zh-CN" sz="2200" kern="0" dirty="0">
                <a:solidFill>
                  <a:srgbClr val="000000"/>
                </a:solidFill>
                <a:latin typeface="Times New Roman"/>
                <a:ea typeface="宋体"/>
              </a:rPr>
              <a:t>3.2-1</a:t>
            </a:r>
            <a:r>
              <a:rPr lang="zh-CN" altLang="en-US" sz="2200" kern="0" dirty="0" smtClean="0">
                <a:solidFill>
                  <a:srgbClr val="000000"/>
                </a:solidFill>
                <a:latin typeface="Times New Roman"/>
                <a:ea typeface="宋体"/>
              </a:rPr>
              <a:t>），</a:t>
            </a:r>
            <a:r>
              <a:rPr lang="en-US" altLang="zh-CN" sz="2200" kern="0" dirty="0" smtClean="0">
                <a:solidFill>
                  <a:srgbClr val="000000"/>
                </a:solidFill>
                <a:latin typeface="Times New Roman"/>
                <a:ea typeface="宋体"/>
              </a:rPr>
              <a:t>     1</a:t>
            </a:r>
            <a:r>
              <a:rPr lang="zh-CN" altLang="en-US" sz="2200" kern="0" dirty="0">
                <a:solidFill>
                  <a:srgbClr val="000000"/>
                </a:solidFill>
                <a:latin typeface="Times New Roman"/>
                <a:ea typeface="宋体"/>
              </a:rPr>
              <a:t>亨利 </a:t>
            </a:r>
            <a:r>
              <a:rPr lang="en-US" altLang="zh-CN" sz="2200" kern="0" dirty="0">
                <a:solidFill>
                  <a:srgbClr val="000000"/>
                </a:solidFill>
                <a:latin typeface="Times New Roman"/>
                <a:ea typeface="宋体"/>
              </a:rPr>
              <a:t>=1</a:t>
            </a:r>
            <a:r>
              <a:rPr lang="zh-CN" altLang="en-US" sz="2200" kern="0" dirty="0">
                <a:solidFill>
                  <a:srgbClr val="000000"/>
                </a:solidFill>
                <a:latin typeface="Times New Roman"/>
                <a:ea typeface="宋体"/>
              </a:rPr>
              <a:t>韦伯</a:t>
            </a:r>
            <a:r>
              <a:rPr lang="en-US" altLang="zh-CN" sz="2200" kern="0" dirty="0">
                <a:solidFill>
                  <a:srgbClr val="000000"/>
                </a:solidFill>
                <a:latin typeface="Times New Roman"/>
                <a:ea typeface="宋体"/>
              </a:rPr>
              <a:t>/</a:t>
            </a:r>
            <a:r>
              <a:rPr lang="zh-CN" altLang="en-US" sz="2200" kern="0" dirty="0">
                <a:solidFill>
                  <a:srgbClr val="000000"/>
                </a:solidFill>
                <a:latin typeface="Times New Roman"/>
                <a:ea typeface="宋体"/>
              </a:rPr>
              <a:t>安培；</a:t>
            </a:r>
          </a:p>
          <a:p>
            <a:pPr lvl="0">
              <a:spcBef>
                <a:spcPct val="20000"/>
              </a:spcBef>
            </a:pPr>
            <a:r>
              <a:rPr lang="zh-CN" altLang="en-US" sz="2200" kern="0" dirty="0" smtClean="0">
                <a:solidFill>
                  <a:srgbClr val="000000"/>
                </a:solidFill>
                <a:latin typeface="Times New Roman"/>
                <a:ea typeface="宋体"/>
              </a:rPr>
              <a:t>或由</a:t>
            </a:r>
            <a:r>
              <a:rPr lang="zh-CN" altLang="en-US" sz="2200" kern="0" dirty="0">
                <a:solidFill>
                  <a:srgbClr val="000000"/>
                </a:solidFill>
                <a:latin typeface="Times New Roman"/>
                <a:ea typeface="宋体"/>
              </a:rPr>
              <a:t>（</a:t>
            </a:r>
            <a:r>
              <a:rPr lang="en-US" altLang="zh-CN" sz="2200" kern="0" dirty="0">
                <a:solidFill>
                  <a:srgbClr val="000000"/>
                </a:solidFill>
                <a:latin typeface="Times New Roman"/>
                <a:ea typeface="宋体"/>
              </a:rPr>
              <a:t>3.2-3</a:t>
            </a:r>
            <a:r>
              <a:rPr lang="zh-CN" altLang="en-US" sz="2200" kern="0" dirty="0" smtClean="0">
                <a:solidFill>
                  <a:srgbClr val="000000"/>
                </a:solidFill>
                <a:latin typeface="Times New Roman"/>
                <a:ea typeface="宋体"/>
              </a:rPr>
              <a:t>）， </a:t>
            </a:r>
            <a:r>
              <a:rPr lang="en-US" altLang="zh-CN" sz="2200" kern="0" dirty="0" smtClean="0">
                <a:solidFill>
                  <a:srgbClr val="000000"/>
                </a:solidFill>
                <a:latin typeface="Times New Roman"/>
                <a:ea typeface="宋体"/>
              </a:rPr>
              <a:t>1</a:t>
            </a:r>
            <a:r>
              <a:rPr lang="zh-CN" altLang="en-US" sz="2200" kern="0" dirty="0">
                <a:solidFill>
                  <a:srgbClr val="000000"/>
                </a:solidFill>
                <a:latin typeface="Times New Roman"/>
                <a:ea typeface="宋体"/>
              </a:rPr>
              <a:t>亨利 </a:t>
            </a:r>
            <a:r>
              <a:rPr lang="en-US" altLang="zh-CN" sz="2200" kern="0" dirty="0">
                <a:solidFill>
                  <a:srgbClr val="000000"/>
                </a:solidFill>
                <a:latin typeface="Times New Roman"/>
                <a:ea typeface="宋体"/>
              </a:rPr>
              <a:t>=1</a:t>
            </a:r>
            <a:r>
              <a:rPr lang="zh-CN" altLang="en-US" sz="2200" kern="0" dirty="0">
                <a:solidFill>
                  <a:srgbClr val="000000"/>
                </a:solidFill>
                <a:latin typeface="Times New Roman"/>
                <a:ea typeface="宋体"/>
              </a:rPr>
              <a:t>伏特</a:t>
            </a:r>
            <a:r>
              <a:rPr lang="en-US" altLang="zh-CN" sz="2200" kern="0" dirty="0">
                <a:solidFill>
                  <a:srgbClr val="000000"/>
                </a:solidFill>
                <a:latin typeface="Times New Roman"/>
                <a:ea typeface="宋体"/>
              </a:rPr>
              <a:t>.</a:t>
            </a:r>
            <a:r>
              <a:rPr lang="zh-CN" altLang="en-US" sz="2200" kern="0" dirty="0">
                <a:solidFill>
                  <a:srgbClr val="000000"/>
                </a:solidFill>
                <a:latin typeface="Times New Roman"/>
                <a:ea typeface="宋体"/>
              </a:rPr>
              <a:t>秒</a:t>
            </a:r>
            <a:r>
              <a:rPr lang="en-US" altLang="zh-CN" sz="2200" kern="0" dirty="0">
                <a:solidFill>
                  <a:srgbClr val="000000"/>
                </a:solidFill>
                <a:latin typeface="Times New Roman"/>
                <a:ea typeface="宋体"/>
              </a:rPr>
              <a:t>/</a:t>
            </a:r>
            <a:r>
              <a:rPr lang="zh-CN" altLang="en-US" sz="2200" kern="0" dirty="0">
                <a:solidFill>
                  <a:srgbClr val="000000"/>
                </a:solidFill>
                <a:latin typeface="Times New Roman"/>
                <a:ea typeface="宋体"/>
              </a:rPr>
              <a:t>安培</a:t>
            </a:r>
            <a:r>
              <a:rPr lang="en-US" altLang="zh-CN" sz="2200" kern="0" dirty="0">
                <a:solidFill>
                  <a:srgbClr val="000000"/>
                </a:solidFill>
                <a:latin typeface="Times New Roman"/>
                <a:ea typeface="宋体"/>
              </a:rPr>
              <a:t>.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787855" y="1103504"/>
            <a:ext cx="4114110" cy="1673030"/>
            <a:chOff x="353414" y="2248143"/>
            <a:chExt cx="5130594" cy="1673030"/>
          </a:xfrm>
        </p:grpSpPr>
        <p:graphicFrame>
          <p:nvGraphicFramePr>
            <p:cNvPr id="25605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1128314" y="3240135"/>
            <a:ext cx="2895599" cy="681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68" name="公式" r:id="rId7" imgW="1422360" imgH="406080" progId="Equation.3">
                    <p:embed/>
                  </p:oleObj>
                </mc:Choice>
                <mc:Fallback>
                  <p:oleObj name="公式" r:id="rId7" imgW="1422360" imgH="406080" progId="Equation.3">
                    <p:embed/>
                    <p:pic>
                      <p:nvPicPr>
                        <p:cNvPr id="2560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8314" y="3240135"/>
                          <a:ext cx="2895599" cy="681038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9525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矩形 5"/>
            <p:cNvSpPr/>
            <p:nvPr/>
          </p:nvSpPr>
          <p:spPr>
            <a:xfrm>
              <a:off x="353414" y="2248143"/>
              <a:ext cx="5130594" cy="15142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Bef>
                  <a:spcPct val="20000"/>
                </a:spcBef>
              </a:pPr>
              <a:r>
                <a:rPr lang="zh-CN" altLang="en-US" sz="2200" kern="0" dirty="0">
                  <a:solidFill>
                    <a:srgbClr val="0033CC"/>
                  </a:solidFill>
                  <a:latin typeface="Times New Roman"/>
                  <a:ea typeface="宋体"/>
                </a:rPr>
                <a:t>同理，线圈</a:t>
              </a:r>
              <a:r>
                <a:rPr lang="en-US" altLang="zh-CN" sz="2200" kern="0" dirty="0">
                  <a:solidFill>
                    <a:srgbClr val="0033CC"/>
                  </a:solidFill>
                  <a:latin typeface="Times New Roman"/>
                  <a:ea typeface="宋体"/>
                </a:rPr>
                <a:t>2</a:t>
              </a:r>
              <a:r>
                <a:rPr lang="zh-CN" altLang="en-US" sz="2200" kern="0" dirty="0">
                  <a:solidFill>
                    <a:srgbClr val="0033CC"/>
                  </a:solidFill>
                  <a:latin typeface="Times New Roman"/>
                  <a:ea typeface="宋体"/>
                </a:rPr>
                <a:t>中变化的电流</a:t>
              </a:r>
              <a:r>
                <a:rPr lang="en-US" altLang="zh-CN" sz="2200" i="1" kern="0" dirty="0">
                  <a:solidFill>
                    <a:srgbClr val="0033CC"/>
                  </a:solidFill>
                  <a:latin typeface="Times New Roman"/>
                  <a:ea typeface="宋体"/>
                </a:rPr>
                <a:t>I</a:t>
              </a:r>
              <a:r>
                <a:rPr lang="en-US" altLang="zh-CN" sz="2200" kern="0" baseline="-25000" dirty="0">
                  <a:solidFill>
                    <a:srgbClr val="0033CC"/>
                  </a:solidFill>
                  <a:latin typeface="Times New Roman"/>
                  <a:ea typeface="宋体"/>
                </a:rPr>
                <a:t>2</a:t>
              </a:r>
              <a:r>
                <a:rPr lang="zh-CN" altLang="en-US" sz="2200" kern="0" dirty="0">
                  <a:solidFill>
                    <a:srgbClr val="0033CC"/>
                  </a:solidFill>
                  <a:latin typeface="Times New Roman"/>
                  <a:ea typeface="宋体"/>
                </a:rPr>
                <a:t>在线圈</a:t>
              </a:r>
              <a:r>
                <a:rPr lang="en-US" altLang="zh-CN" sz="2200" kern="0" dirty="0">
                  <a:solidFill>
                    <a:srgbClr val="0033CC"/>
                  </a:solidFill>
                  <a:latin typeface="Times New Roman"/>
                  <a:ea typeface="宋体"/>
                </a:rPr>
                <a:t>1</a:t>
              </a:r>
              <a:r>
                <a:rPr lang="zh-CN" altLang="en-US" sz="2200" kern="0" dirty="0">
                  <a:solidFill>
                    <a:srgbClr val="0033CC"/>
                  </a:solidFill>
                  <a:latin typeface="Times New Roman"/>
                  <a:ea typeface="宋体"/>
                </a:rPr>
                <a:t>中引起的感应电动势表示为：</a:t>
              </a:r>
            </a:p>
            <a:p>
              <a:pPr lvl="0">
                <a:spcBef>
                  <a:spcPct val="20000"/>
                </a:spcBef>
              </a:pPr>
              <a:r>
                <a:rPr lang="zh-CN" altLang="en-US" sz="2200" kern="0" dirty="0">
                  <a:solidFill>
                    <a:srgbClr val="0033CC"/>
                  </a:solidFill>
                  <a:latin typeface="Times New Roman"/>
                  <a:ea typeface="宋体"/>
                </a:rPr>
                <a:t>                                  </a:t>
              </a:r>
              <a:r>
                <a:rPr lang="zh-CN" altLang="en-US" sz="2200" kern="0" dirty="0">
                  <a:solidFill>
                    <a:srgbClr val="000000"/>
                  </a:solidFill>
                  <a:latin typeface="Times New Roman"/>
                  <a:ea typeface="宋体"/>
                </a:rPr>
                <a:t>                                                   </a:t>
              </a:r>
              <a:r>
                <a:rPr lang="zh-CN" altLang="en-US" sz="2200" kern="0" dirty="0" smtClean="0">
                  <a:solidFill>
                    <a:srgbClr val="000000"/>
                  </a:solidFill>
                  <a:latin typeface="Times New Roman"/>
                  <a:ea typeface="宋体"/>
                </a:rPr>
                <a:t>                 </a:t>
              </a:r>
              <a:endParaRPr lang="zh-CN" altLang="en-US" sz="2200" kern="0" dirty="0">
                <a:solidFill>
                  <a:srgbClr val="000000"/>
                </a:solidFill>
                <a:latin typeface="Times New Roman"/>
                <a:ea typeface="宋体"/>
              </a:endParaRPr>
            </a:p>
          </p:txBody>
        </p: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-19594" y="5560630"/>
            <a:ext cx="8839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40000"/>
              </a:lnSpc>
            </a:pPr>
            <a:r>
              <a:rPr lang="en-US" altLang="zh-CN" sz="2000" kern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000" kern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在一般的电子电路中，互感的单位常常要用到</a:t>
            </a:r>
            <a:r>
              <a:rPr lang="zh-CN" altLang="en-US" sz="2000" kern="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毫</a:t>
            </a:r>
            <a:r>
              <a:rPr lang="zh-CN" altLang="en-US" sz="2000" kern="0" dirty="0" smtClean="0">
                <a:solidFill>
                  <a:srgbClr val="C00000"/>
                </a:solidFill>
              </a:rPr>
              <a:t>亨（</a:t>
            </a:r>
            <a:r>
              <a:rPr lang="en-US" altLang="zh-CN" sz="2000" kern="0" dirty="0" err="1" smtClean="0">
                <a:solidFill>
                  <a:srgbClr val="C00000"/>
                </a:solidFill>
              </a:rPr>
              <a:t>mH</a:t>
            </a:r>
            <a:r>
              <a:rPr lang="zh-CN" altLang="en-US" sz="2000" kern="0" dirty="0" smtClean="0">
                <a:solidFill>
                  <a:srgbClr val="C00000"/>
                </a:solidFill>
              </a:rPr>
              <a:t>）和微亨</a:t>
            </a:r>
            <a:r>
              <a:rPr lang="en-US" altLang="zh-CN" sz="2000" kern="0" dirty="0" smtClean="0">
                <a:solidFill>
                  <a:srgbClr val="C00000"/>
                </a:solidFill>
              </a:rPr>
              <a:t>(</a:t>
            </a:r>
            <a:r>
              <a:rPr lang="en-US" altLang="zh-CN" sz="2000" kern="0" dirty="0" err="1" smtClean="0">
                <a:solidFill>
                  <a:srgbClr val="C00000"/>
                </a:solidFill>
                <a:latin typeface="Symbol" panose="05050102010706020507" pitchFamily="18" charset="2"/>
              </a:rPr>
              <a:t>m</a:t>
            </a:r>
            <a:r>
              <a:rPr lang="en-US" altLang="zh-CN" sz="2000" kern="0" dirty="0" err="1" smtClean="0">
                <a:solidFill>
                  <a:srgbClr val="C00000"/>
                </a:solidFill>
              </a:rPr>
              <a:t>H</a:t>
            </a:r>
            <a:r>
              <a:rPr lang="en-US" altLang="zh-CN" sz="2000" kern="0" dirty="0" smtClean="0">
                <a:solidFill>
                  <a:srgbClr val="C00000"/>
                </a:solidFill>
              </a:rPr>
              <a:t>)</a:t>
            </a:r>
            <a:r>
              <a:rPr lang="zh-CN" altLang="en-US" sz="2000" kern="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， </a:t>
            </a:r>
            <a:r>
              <a:rPr lang="en-US" altLang="zh-CN" sz="2000" kern="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 kern="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毫</a:t>
            </a:r>
            <a:r>
              <a:rPr lang="zh-CN" altLang="en-US" sz="2000" kern="0" dirty="0" smtClean="0">
                <a:solidFill>
                  <a:srgbClr val="C00000"/>
                </a:solidFill>
              </a:rPr>
              <a:t>亨</a:t>
            </a:r>
            <a:r>
              <a:rPr lang="en-US" altLang="zh-CN" sz="2000" kern="0" dirty="0" smtClean="0">
                <a:solidFill>
                  <a:srgbClr val="C00000"/>
                </a:solidFill>
              </a:rPr>
              <a:t>=</a:t>
            </a:r>
            <a:r>
              <a:rPr lang="en-US" altLang="zh-CN" sz="2000" kern="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10</a:t>
            </a:r>
            <a:r>
              <a:rPr lang="en-US" altLang="zh-CN" sz="2000" kern="0" baseline="300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-3</a:t>
            </a:r>
            <a:r>
              <a:rPr lang="zh-CN" altLang="en-US" sz="2000" kern="0" dirty="0" smtClean="0">
                <a:solidFill>
                  <a:srgbClr val="C00000"/>
                </a:solidFill>
              </a:rPr>
              <a:t>亨</a:t>
            </a:r>
            <a:r>
              <a:rPr lang="en-US" altLang="zh-CN" sz="2000" kern="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,1</a:t>
            </a:r>
            <a:r>
              <a:rPr lang="zh-CN" altLang="en-US" sz="2000" kern="0" dirty="0" smtClean="0">
                <a:solidFill>
                  <a:srgbClr val="C00000"/>
                </a:solidFill>
              </a:rPr>
              <a:t>微亨</a:t>
            </a:r>
            <a:r>
              <a:rPr lang="en-US" altLang="zh-CN" sz="2000" kern="0" dirty="0" smtClean="0">
                <a:solidFill>
                  <a:srgbClr val="C00000"/>
                </a:solidFill>
              </a:rPr>
              <a:t>=</a:t>
            </a:r>
            <a:r>
              <a:rPr lang="en-US" altLang="zh-CN" sz="2000" kern="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10</a:t>
            </a:r>
            <a:r>
              <a:rPr lang="en-US" altLang="zh-CN" sz="2000" kern="0" baseline="300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-6</a:t>
            </a:r>
            <a:r>
              <a:rPr lang="zh-CN" altLang="en-US" sz="2000" kern="0" dirty="0" smtClean="0">
                <a:solidFill>
                  <a:srgbClr val="C00000"/>
                </a:solidFill>
              </a:rPr>
              <a:t>亨</a:t>
            </a:r>
            <a:r>
              <a:rPr lang="en-US" altLang="zh-CN" sz="2000" kern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  <a:endParaRPr lang="en-US" altLang="zh-CN" kern="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69552" y="2200298"/>
            <a:ext cx="134043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zh-CN" altLang="en-US" sz="2200" kern="0" dirty="0">
                <a:solidFill>
                  <a:srgbClr val="000000"/>
                </a:solidFill>
                <a:latin typeface="Times New Roman"/>
                <a:ea typeface="宋体"/>
              </a:rPr>
              <a:t>（</a:t>
            </a:r>
            <a:r>
              <a:rPr lang="en-US" altLang="zh-CN" sz="2200" kern="0" dirty="0">
                <a:solidFill>
                  <a:srgbClr val="000000"/>
                </a:solidFill>
                <a:latin typeface="Times New Roman"/>
                <a:ea typeface="宋体"/>
              </a:rPr>
              <a:t>3.2-4</a:t>
            </a:r>
            <a:r>
              <a:rPr lang="zh-CN" altLang="en-US" sz="2200" kern="0" dirty="0">
                <a:solidFill>
                  <a:srgbClr val="000000"/>
                </a:solidFill>
                <a:latin typeface="Times New Roman"/>
                <a:ea typeface="宋体"/>
              </a:rPr>
              <a:t>）</a:t>
            </a:r>
          </a:p>
        </p:txBody>
      </p:sp>
      <p:sp>
        <p:nvSpPr>
          <p:cNvPr id="12" name="矩形 11"/>
          <p:cNvSpPr/>
          <p:nvPr/>
        </p:nvSpPr>
        <p:spPr>
          <a:xfrm>
            <a:off x="3431867" y="2037749"/>
            <a:ext cx="113043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Bef>
                <a:spcPct val="20000"/>
              </a:spcBef>
            </a:pPr>
            <a:r>
              <a:rPr lang="zh-CN" altLang="en-US" kern="0" dirty="0">
                <a:solidFill>
                  <a:srgbClr val="000000"/>
                </a:solidFill>
                <a:latin typeface="Times New Roman"/>
                <a:ea typeface="宋体"/>
              </a:rPr>
              <a:t>（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  <a:ea typeface="宋体"/>
              </a:rPr>
              <a:t>3.2-3</a:t>
            </a:r>
            <a:r>
              <a:rPr lang="zh-CN" altLang="en-US" kern="0" dirty="0">
                <a:solidFill>
                  <a:srgbClr val="000000"/>
                </a:solidFill>
                <a:latin typeface="Times New Roman"/>
                <a:ea typeface="宋体"/>
              </a:rPr>
              <a:t>）</a:t>
            </a:r>
          </a:p>
        </p:txBody>
      </p:sp>
      <p:graphicFrame>
        <p:nvGraphicFramePr>
          <p:cNvPr id="18" name="Object 5"/>
          <p:cNvGraphicFramePr>
            <a:graphicFrameLocks noChangeAspect="1"/>
          </p:cNvGraphicFramePr>
          <p:nvPr>
            <p:extLst/>
          </p:nvPr>
        </p:nvGraphicFramePr>
        <p:xfrm>
          <a:off x="3886200" y="572773"/>
          <a:ext cx="1854610" cy="391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9" name="公式" r:id="rId9" imgW="799920" imgH="215640" progId="Equation.3">
                  <p:embed/>
                </p:oleObj>
              </mc:Choice>
              <mc:Fallback>
                <p:oleObj name="公式" r:id="rId9" imgW="799920" imgH="215640" progId="Equation.3">
                  <p:embed/>
                  <p:pic>
                    <p:nvPicPr>
                      <p:cNvPr id="1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72773"/>
                        <a:ext cx="1854610" cy="391084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961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5EBDC4-E9CD-4448-8425-24E91A1588F1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369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78823" y="381000"/>
            <a:ext cx="8763000" cy="2667000"/>
          </a:xfrm>
        </p:spPr>
        <p:txBody>
          <a:bodyPr/>
          <a:lstStyle/>
          <a:p>
            <a:r>
              <a:rPr lang="en-US" altLang="zh-CN" sz="2400" dirty="0" smtClean="0"/>
              <a:t> 1</a:t>
            </a:r>
            <a:r>
              <a:rPr lang="zh-CN" altLang="en-US" sz="2400" dirty="0" smtClean="0"/>
              <a:t>．互感</a:t>
            </a:r>
            <a:r>
              <a:rPr lang="en-US" altLang="zh-CN" sz="2400" dirty="0" smtClean="0"/>
              <a:t>(mutual induction)</a:t>
            </a:r>
          </a:p>
          <a:p>
            <a:pPr marL="0" indent="0">
              <a:buNone/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一个线圈中的电流发生了变化，将导致另一个线圈出现感应电动势，我们把这种现象称为互感</a:t>
            </a:r>
            <a:r>
              <a:rPr lang="en-US" altLang="zh-CN" sz="2400" dirty="0" smtClean="0"/>
              <a:t>.</a:t>
            </a:r>
          </a:p>
          <a:p>
            <a:pPr marL="0" indent="0">
              <a:buNone/>
            </a:pPr>
            <a:r>
              <a:rPr lang="en-US" altLang="zh-CN" sz="2400" dirty="0" smtClean="0"/>
              <a:t>      </a:t>
            </a:r>
            <a:r>
              <a:rPr lang="zh-CN" altLang="en-US" sz="2400" dirty="0" smtClean="0"/>
              <a:t>如图，当线圈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中的电流</a:t>
            </a:r>
            <a:r>
              <a:rPr lang="en-US" altLang="zh-CN" sz="2400" dirty="0" smtClean="0">
                <a:latin typeface="+mj-lt"/>
              </a:rPr>
              <a:t>I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随时间变化时，它的磁场也随时间变化，于是通过线圈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的总磁通量亦随时间而变化，由此导致线圈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出现感应电动势</a:t>
            </a:r>
            <a:r>
              <a:rPr lang="en-US" altLang="zh-CN" sz="2400" dirty="0" smtClean="0"/>
              <a:t>.</a:t>
            </a:r>
            <a:endParaRPr lang="en-US" altLang="zh-CN" sz="2400" dirty="0"/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>
            <p:extLst/>
          </p:nvPr>
        </p:nvGraphicFramePr>
        <p:xfrm>
          <a:off x="1828800" y="3015343"/>
          <a:ext cx="6096000" cy="359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2" name="Image" r:id="rId3" imgW="8374162" imgH="7179668" progId="Photoshop.Image.5">
                  <p:embed/>
                </p:oleObj>
              </mc:Choice>
              <mc:Fallback>
                <p:oleObj name="Image" r:id="rId3" imgW="8374162" imgH="7179668" progId="Photoshop.Image.5">
                  <p:embed/>
                  <p:pic>
                    <p:nvPicPr>
                      <p:cNvPr id="18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15343"/>
                        <a:ext cx="6096000" cy="359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401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4824" y="231178"/>
            <a:ext cx="8229600" cy="990600"/>
          </a:xfrm>
        </p:spPr>
        <p:txBody>
          <a:bodyPr/>
          <a:lstStyle/>
          <a:p>
            <a:pPr algn="l"/>
            <a:r>
              <a:rPr lang="zh-CN" altLang="en-US" sz="2400" dirty="0" smtClean="0"/>
              <a:t>       我们把通过</a:t>
            </a:r>
            <a:r>
              <a:rPr lang="zh-CN" altLang="en-US" sz="2400" dirty="0" smtClean="0">
                <a:solidFill>
                  <a:srgbClr val="FF0000"/>
                </a:solidFill>
              </a:rPr>
              <a:t>线圈</a:t>
            </a:r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</a:rPr>
              <a:t>的总磁通量记为</a:t>
            </a:r>
            <a:r>
              <a:rPr lang="en-US" altLang="zh-CN" sz="2400" i="1" dirty="0">
                <a:solidFill>
                  <a:srgbClr val="FF0000"/>
                </a:solidFill>
                <a:latin typeface="Symbol" panose="05050102010706020507" pitchFamily="18" charset="2"/>
              </a:rPr>
              <a:t>Y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12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/>
              <a:t>，显然，它决定于下面两个因素：</a:t>
            </a:r>
            <a:endParaRPr lang="zh-CN" altLang="en-US" sz="2400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6477" y="1182260"/>
            <a:ext cx="9002486" cy="112368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>
                <a:latin typeface="+mj-lt"/>
              </a:rPr>
              <a:t>  </a:t>
            </a:r>
            <a:r>
              <a:rPr lang="zh-CN" altLang="en-US" sz="2400" u="sng" dirty="0" smtClean="0">
                <a:latin typeface="+mj-lt"/>
              </a:rPr>
              <a:t>（</a:t>
            </a:r>
            <a:r>
              <a:rPr lang="en-US" altLang="zh-CN" sz="2400" u="sng" dirty="0" smtClean="0">
                <a:latin typeface="+mj-lt"/>
              </a:rPr>
              <a:t>1</a:t>
            </a:r>
            <a:r>
              <a:rPr lang="zh-CN" altLang="en-US" sz="2400" u="sng" dirty="0" smtClean="0">
                <a:latin typeface="+mj-lt"/>
              </a:rPr>
              <a:t>）线圈</a:t>
            </a:r>
            <a:r>
              <a:rPr lang="en-US" altLang="zh-CN" sz="2400" u="sng" dirty="0" smtClean="0">
                <a:latin typeface="+mj-lt"/>
              </a:rPr>
              <a:t>1</a:t>
            </a:r>
            <a:r>
              <a:rPr lang="zh-CN" altLang="en-US" sz="2400" u="sng" dirty="0" smtClean="0">
                <a:latin typeface="+mj-lt"/>
              </a:rPr>
              <a:t>中的电流强度</a:t>
            </a:r>
            <a:r>
              <a:rPr lang="en-US" altLang="zh-CN" sz="2400" i="1" u="sng" dirty="0" smtClean="0">
                <a:latin typeface="+mj-lt"/>
              </a:rPr>
              <a:t>I</a:t>
            </a:r>
            <a:r>
              <a:rPr lang="en-US" altLang="zh-CN" sz="2400" u="sng" baseline="-25000" dirty="0" smtClean="0">
                <a:latin typeface="+mj-lt"/>
              </a:rPr>
              <a:t>1</a:t>
            </a:r>
            <a:r>
              <a:rPr lang="en-US" altLang="zh-CN" sz="2400" u="sng" dirty="0" smtClean="0">
                <a:latin typeface="+mj-lt"/>
              </a:rPr>
              <a:t> . </a:t>
            </a:r>
          </a:p>
          <a:p>
            <a:pPr marL="0" indent="0">
              <a:buNone/>
            </a:pPr>
            <a:r>
              <a:rPr lang="en-US" altLang="zh-CN" sz="2000" dirty="0">
                <a:latin typeface="+mj-lt"/>
              </a:rPr>
              <a:t> </a:t>
            </a:r>
            <a:r>
              <a:rPr lang="en-US" altLang="zh-CN" sz="2000" dirty="0" smtClean="0">
                <a:latin typeface="+mj-lt"/>
              </a:rPr>
              <a:t>        </a:t>
            </a:r>
            <a:r>
              <a:rPr lang="zh-CN" altLang="en-US" sz="2000" dirty="0" smtClean="0">
                <a:latin typeface="+mj-lt"/>
              </a:rPr>
              <a:t>因为根据毕奥</a:t>
            </a:r>
            <a:r>
              <a:rPr lang="en-US" altLang="zh-CN" sz="2000" dirty="0" smtClean="0">
                <a:latin typeface="+mj-lt"/>
              </a:rPr>
              <a:t>-</a:t>
            </a:r>
            <a:r>
              <a:rPr lang="zh-CN" altLang="en-US" sz="2000" dirty="0" smtClean="0">
                <a:latin typeface="+mj-lt"/>
              </a:rPr>
              <a:t>萨伐尔定律，线圈</a:t>
            </a:r>
            <a:r>
              <a:rPr lang="en-US" altLang="zh-CN" sz="2000" dirty="0" smtClean="0">
                <a:latin typeface="+mj-lt"/>
              </a:rPr>
              <a:t>1</a:t>
            </a:r>
            <a:r>
              <a:rPr lang="zh-CN" altLang="en-US" sz="2000" dirty="0" smtClean="0">
                <a:latin typeface="+mj-lt"/>
              </a:rPr>
              <a:t>在任何一点上产生的磁感应强度</a:t>
            </a:r>
            <a:r>
              <a:rPr lang="en-US" altLang="zh-CN" sz="2000" i="1" dirty="0" smtClean="0">
                <a:latin typeface="+mj-lt"/>
              </a:rPr>
              <a:t>B</a:t>
            </a:r>
            <a:r>
              <a:rPr lang="en-US" altLang="zh-CN" sz="2000" baseline="-25000" dirty="0" smtClean="0">
                <a:latin typeface="+mj-lt"/>
              </a:rPr>
              <a:t>1</a:t>
            </a:r>
            <a:r>
              <a:rPr lang="zh-CN" altLang="en-US" sz="2000" dirty="0" smtClean="0">
                <a:latin typeface="+mj-lt"/>
              </a:rPr>
              <a:t>与它的电流</a:t>
            </a:r>
            <a:r>
              <a:rPr lang="en-US" altLang="zh-CN" sz="2000" i="1" dirty="0" smtClean="0">
                <a:latin typeface="+mj-lt"/>
              </a:rPr>
              <a:t>I</a:t>
            </a:r>
            <a:r>
              <a:rPr lang="en-US" altLang="zh-CN" sz="2000" baseline="-25000" dirty="0" smtClean="0">
                <a:latin typeface="+mj-lt"/>
              </a:rPr>
              <a:t>1</a:t>
            </a:r>
            <a:r>
              <a:rPr lang="en-US" altLang="zh-CN" sz="2000" dirty="0" smtClean="0">
                <a:latin typeface="+mj-lt"/>
              </a:rPr>
              <a:t> </a:t>
            </a:r>
            <a:r>
              <a:rPr lang="zh-CN" altLang="en-US" sz="2000" dirty="0" smtClean="0">
                <a:latin typeface="+mj-lt"/>
              </a:rPr>
              <a:t>成正比</a:t>
            </a:r>
            <a:r>
              <a:rPr lang="en-US" altLang="zh-CN" sz="2000" dirty="0" smtClean="0">
                <a:latin typeface="+mj-lt"/>
              </a:rPr>
              <a:t>. </a:t>
            </a:r>
            <a:r>
              <a:rPr lang="zh-CN" altLang="en-US" sz="2000" dirty="0" smtClean="0">
                <a:latin typeface="+mj-lt"/>
              </a:rPr>
              <a:t>因而通过线圈</a:t>
            </a:r>
            <a:r>
              <a:rPr lang="en-US" altLang="zh-CN" sz="2000" dirty="0" smtClean="0">
                <a:latin typeface="+mj-lt"/>
              </a:rPr>
              <a:t>2</a:t>
            </a:r>
            <a:r>
              <a:rPr lang="zh-CN" altLang="en-US" sz="2000" dirty="0" smtClean="0">
                <a:latin typeface="+mj-lt"/>
              </a:rPr>
              <a:t>的总磁通量</a:t>
            </a:r>
            <a:r>
              <a:rPr lang="en-US" altLang="zh-CN" sz="2000" i="1" dirty="0" smtClean="0">
                <a:solidFill>
                  <a:srgbClr val="FF0000"/>
                </a:solidFill>
                <a:latin typeface="Symbol" panose="05050102010706020507" pitchFamily="18" charset="2"/>
              </a:rPr>
              <a:t>Y</a:t>
            </a:r>
            <a:r>
              <a:rPr lang="en-US" altLang="zh-CN" sz="2000" baseline="-25000" dirty="0" smtClean="0">
                <a:solidFill>
                  <a:srgbClr val="FF0000"/>
                </a:solidFill>
              </a:rPr>
              <a:t>12</a:t>
            </a:r>
            <a:r>
              <a:rPr lang="zh-CN" altLang="en-US" sz="2000" dirty="0" smtClean="0">
                <a:latin typeface="+mj-lt"/>
              </a:rPr>
              <a:t>也应当与</a:t>
            </a:r>
            <a:r>
              <a:rPr lang="en-US" altLang="zh-CN" sz="2000" i="1" dirty="0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CN" altLang="en-US" sz="2000" dirty="0" smtClean="0">
                <a:latin typeface="+mj-lt"/>
              </a:rPr>
              <a:t>成正比</a:t>
            </a:r>
            <a:r>
              <a:rPr lang="en-US" altLang="zh-CN" sz="2000" dirty="0" smtClean="0">
                <a:latin typeface="+mj-lt"/>
              </a:rPr>
              <a:t>.</a:t>
            </a:r>
            <a:endParaRPr lang="zh-CN" altLang="en-US" sz="2000" dirty="0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6994" y="2340312"/>
            <a:ext cx="879348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zh-CN" altLang="en-US" sz="2400" u="sng" kern="0" dirty="0">
                <a:solidFill>
                  <a:srgbClr val="000000"/>
                </a:solidFill>
                <a:latin typeface="Times New Roman"/>
                <a:ea typeface="宋体"/>
              </a:rPr>
              <a:t>（</a:t>
            </a:r>
            <a:r>
              <a:rPr lang="en-US" altLang="zh-CN" sz="2400" u="sng" kern="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zh-CN" altLang="en-US" sz="2400" u="sng" kern="0" dirty="0">
                <a:solidFill>
                  <a:srgbClr val="000000"/>
                </a:solidFill>
                <a:latin typeface="Times New Roman"/>
                <a:ea typeface="宋体"/>
              </a:rPr>
              <a:t>）两个线圈的几何形状、尺寸和相对位置</a:t>
            </a:r>
            <a:r>
              <a:rPr lang="en-US" altLang="zh-CN" sz="2400" u="sng" kern="0" dirty="0">
                <a:solidFill>
                  <a:srgbClr val="000000"/>
                </a:solidFill>
                <a:latin typeface="Times New Roman"/>
                <a:ea typeface="宋体"/>
              </a:rPr>
              <a:t>.</a:t>
            </a:r>
          </a:p>
          <a:p>
            <a:pPr lvl="0">
              <a:spcBef>
                <a:spcPct val="20000"/>
              </a:spcBef>
            </a:pPr>
            <a:r>
              <a:rPr lang="en-US" altLang="zh-CN" sz="2000" kern="0" dirty="0">
                <a:solidFill>
                  <a:srgbClr val="000000"/>
                </a:solidFill>
                <a:latin typeface="Times New Roman"/>
                <a:ea typeface="宋体"/>
              </a:rPr>
              <a:t>        </a:t>
            </a:r>
            <a:r>
              <a:rPr lang="zh-CN" altLang="en-US" sz="2000" kern="0" dirty="0">
                <a:solidFill>
                  <a:srgbClr val="000000"/>
                </a:solidFill>
                <a:latin typeface="Times New Roman"/>
                <a:ea typeface="宋体"/>
              </a:rPr>
              <a:t>因为在电流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/>
                <a:ea typeface="宋体"/>
              </a:rPr>
              <a:t>I</a:t>
            </a:r>
            <a:r>
              <a:rPr lang="en-US" altLang="zh-CN" sz="20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1</a:t>
            </a:r>
            <a:r>
              <a:rPr lang="zh-CN" altLang="en-US" sz="2000" kern="0" dirty="0">
                <a:solidFill>
                  <a:srgbClr val="000000"/>
                </a:solidFill>
                <a:latin typeface="Times New Roman"/>
                <a:ea typeface="宋体"/>
              </a:rPr>
              <a:t>给定的情况下，两个线圈的几何形状、尺寸和相对位置不同，通过线圈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zh-CN" altLang="en-US" sz="2000" kern="0" dirty="0">
                <a:solidFill>
                  <a:srgbClr val="000000"/>
                </a:solidFill>
                <a:latin typeface="Times New Roman"/>
                <a:ea typeface="宋体"/>
              </a:rPr>
              <a:t>的磁通量便不一样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/>
                <a:ea typeface="宋体"/>
              </a:rPr>
              <a:t>.</a:t>
            </a:r>
          </a:p>
          <a:p>
            <a:pPr lvl="0">
              <a:spcBef>
                <a:spcPct val="20000"/>
              </a:spcBef>
            </a:pPr>
            <a:r>
              <a:rPr lang="en-US" altLang="zh-CN" sz="2000" kern="0" dirty="0">
                <a:solidFill>
                  <a:srgbClr val="000000"/>
                </a:solidFill>
                <a:latin typeface="Times New Roman"/>
                <a:ea typeface="宋体"/>
              </a:rPr>
              <a:t>    </a:t>
            </a:r>
            <a:endParaRPr lang="zh-CN" altLang="en-US" sz="2000" kern="0" dirty="0">
              <a:solidFill>
                <a:srgbClr val="000000"/>
              </a:solidFill>
              <a:latin typeface="Times New Roman"/>
              <a:ea typeface="宋体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0963" y="3572493"/>
            <a:ext cx="4490358" cy="1990107"/>
            <a:chOff x="152399" y="3572493"/>
            <a:chExt cx="4490358" cy="1990107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152399" y="3572493"/>
              <a:ext cx="4490358" cy="1990107"/>
            </a:xfrm>
            <a:prstGeom prst="roundRect">
              <a:avLst/>
            </a:prstGeom>
            <a:solidFill>
              <a:srgbClr val="F1F1F1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55586" y="3694136"/>
              <a:ext cx="4295731" cy="1815882"/>
              <a:chOff x="419099" y="3632027"/>
              <a:chExt cx="4295731" cy="1815882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19099" y="3632027"/>
                <a:ext cx="4295731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Bef>
                    <a:spcPct val="20000"/>
                  </a:spcBef>
                </a:pPr>
                <a:r>
                  <a:rPr lang="zh-CN" altLang="en-US" sz="2000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于是，我们可以将通过线圈</a:t>
                </a:r>
                <a:r>
                  <a:rPr lang="en-US" altLang="zh-CN" sz="2000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2</a:t>
                </a:r>
                <a:r>
                  <a:rPr lang="zh-CN" altLang="en-US" sz="2000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的总磁通量写成：</a:t>
                </a:r>
              </a:p>
              <a:p>
                <a:pPr lvl="0">
                  <a:spcBef>
                    <a:spcPct val="20000"/>
                  </a:spcBef>
                </a:pPr>
                <a:endParaRPr lang="en-US" altLang="zh-CN" sz="2000" kern="0" dirty="0" smtClean="0">
                  <a:solidFill>
                    <a:srgbClr val="000000"/>
                  </a:solidFill>
                  <a:latin typeface="Times New Roman"/>
                  <a:ea typeface="宋体"/>
                </a:endParaRPr>
              </a:p>
              <a:p>
                <a:pPr lvl="0">
                  <a:spcBef>
                    <a:spcPct val="20000"/>
                  </a:spcBef>
                </a:pPr>
                <a:endParaRPr lang="en-US" altLang="zh-CN" sz="2000" kern="0" dirty="0">
                  <a:solidFill>
                    <a:srgbClr val="000000"/>
                  </a:solidFill>
                  <a:latin typeface="Times New Roman"/>
                  <a:ea typeface="宋体"/>
                </a:endParaRPr>
              </a:p>
              <a:p>
                <a:pPr lvl="0">
                  <a:spcBef>
                    <a:spcPct val="20000"/>
                  </a:spcBef>
                </a:pPr>
                <a:r>
                  <a:rPr lang="zh-CN" altLang="en-US" sz="2000" kern="0" dirty="0" smtClean="0">
                    <a:solidFill>
                      <a:srgbClr val="000000"/>
                    </a:solidFill>
                    <a:latin typeface="Times New Roman"/>
                    <a:ea typeface="宋体"/>
                  </a:rPr>
                  <a:t>系数</a:t>
                </a:r>
                <a:r>
                  <a:rPr lang="en-US" altLang="zh-CN" sz="2000" i="1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M</a:t>
                </a:r>
                <a:r>
                  <a:rPr lang="en-US" altLang="zh-CN" sz="2000" kern="0" baseline="-2500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12</a:t>
                </a:r>
                <a:r>
                  <a:rPr lang="zh-CN" altLang="en-US" sz="2000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是上述第二个因素的反映</a:t>
                </a:r>
                <a:r>
                  <a:rPr lang="en-US" altLang="zh-CN" sz="2000" kern="0" dirty="0" smtClean="0">
                    <a:solidFill>
                      <a:srgbClr val="000000"/>
                    </a:solidFill>
                    <a:latin typeface="Times New Roman"/>
                    <a:ea typeface="宋体"/>
                  </a:rPr>
                  <a:t>.</a:t>
                </a:r>
                <a:endParaRPr lang="en-US" altLang="zh-CN" sz="2000" kern="0" dirty="0">
                  <a:solidFill>
                    <a:srgbClr val="000000"/>
                  </a:solidFill>
                  <a:latin typeface="Times New Roman"/>
                  <a:ea typeface="宋体"/>
                </a:endParaRPr>
              </a:p>
            </p:txBody>
          </p:sp>
          <p:graphicFrame>
            <p:nvGraphicFramePr>
              <p:cNvPr id="23556" name="Object 4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130915" y="4483144"/>
              <a:ext cx="1992313" cy="4095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998" name="公式" r:id="rId3" imgW="723600" imgH="215640" progId="Equation.3">
                      <p:embed/>
                    </p:oleObj>
                  </mc:Choice>
                  <mc:Fallback>
                    <p:oleObj name="公式" r:id="rId3" imgW="723600" imgH="215640" progId="Equation.3">
                      <p:embed/>
                      <p:pic>
                        <p:nvPicPr>
                          <p:cNvPr id="23556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30915" y="4483144"/>
                            <a:ext cx="1992313" cy="409575"/>
                          </a:xfrm>
                          <a:prstGeom prst="rect">
                            <a:avLst/>
                          </a:prstGeom>
                          <a:solidFill>
                            <a:srgbClr val="CCFFFF"/>
                          </a:solidFill>
                          <a:ln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" name="矩形 6"/>
              <p:cNvSpPr/>
              <p:nvPr/>
            </p:nvSpPr>
            <p:spPr>
              <a:xfrm>
                <a:off x="3123228" y="4450551"/>
                <a:ext cx="12987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 （</a:t>
                </a:r>
                <a:r>
                  <a:rPr lang="en-US" altLang="zh-CN" sz="2000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3.2-1</a:t>
                </a:r>
                <a:r>
                  <a:rPr lang="zh-CN" altLang="en-US" sz="2000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）</a:t>
                </a:r>
                <a:endParaRPr lang="zh-CN" altLang="en-US" dirty="0"/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4526284" y="3547460"/>
            <a:ext cx="4572001" cy="1990107"/>
            <a:chOff x="4617720" y="3547460"/>
            <a:chExt cx="4572001" cy="1990107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4671060" y="3547460"/>
              <a:ext cx="4490358" cy="1990107"/>
            </a:xfrm>
            <a:prstGeom prst="roundRect">
              <a:avLst/>
            </a:prstGeom>
            <a:solidFill>
              <a:srgbClr val="F1F1F1"/>
            </a:solidFill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617720" y="3694136"/>
              <a:ext cx="4572001" cy="1754326"/>
              <a:chOff x="4103166" y="5257800"/>
              <a:chExt cx="4659834" cy="175432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4103166" y="5257800"/>
                <a:ext cx="4659834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Bef>
                    <a:spcPct val="20000"/>
                  </a:spcBef>
                </a:pPr>
                <a:r>
                  <a:rPr lang="zh-CN" altLang="en-US" sz="2000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类似地，当线圈</a:t>
                </a:r>
                <a:r>
                  <a:rPr lang="en-US" altLang="zh-CN" sz="2000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2</a:t>
                </a:r>
                <a:r>
                  <a:rPr lang="zh-CN" altLang="en-US" sz="2000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中的电流</a:t>
                </a:r>
                <a:r>
                  <a:rPr lang="en-US" altLang="zh-CN" sz="2000" i="1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I</a:t>
                </a:r>
                <a:r>
                  <a:rPr lang="en-US" altLang="zh-CN" sz="2000" kern="0" baseline="-2500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2</a:t>
                </a:r>
                <a:r>
                  <a:rPr lang="en-US" altLang="zh-CN" sz="2000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 </a:t>
                </a:r>
                <a:r>
                  <a:rPr lang="zh-CN" altLang="en-US" sz="2000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随时间变化时，通过线圈</a:t>
                </a:r>
                <a:r>
                  <a:rPr lang="en-US" altLang="zh-CN" sz="2000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1</a:t>
                </a:r>
                <a:r>
                  <a:rPr lang="zh-CN" altLang="en-US" sz="2000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的总磁通量也可写成</a:t>
                </a:r>
                <a:r>
                  <a:rPr lang="zh-CN" altLang="en-US" sz="2000" kern="0" dirty="0" smtClean="0">
                    <a:solidFill>
                      <a:srgbClr val="000000"/>
                    </a:solidFill>
                    <a:latin typeface="Times New Roman"/>
                    <a:ea typeface="宋体"/>
                  </a:rPr>
                  <a:t>：</a:t>
                </a:r>
                <a:endParaRPr lang="en-US" altLang="zh-CN" sz="2000" kern="0" dirty="0" smtClean="0">
                  <a:solidFill>
                    <a:srgbClr val="000000"/>
                  </a:solidFill>
                  <a:latin typeface="Times New Roman"/>
                  <a:ea typeface="宋体"/>
                </a:endParaRPr>
              </a:p>
              <a:p>
                <a:pPr lvl="0">
                  <a:spcBef>
                    <a:spcPct val="20000"/>
                  </a:spcBef>
                </a:pPr>
                <a:endParaRPr lang="en-US" altLang="zh-CN" sz="2000" kern="0" dirty="0">
                  <a:solidFill>
                    <a:srgbClr val="000000"/>
                  </a:solidFill>
                  <a:latin typeface="Times New Roman"/>
                  <a:ea typeface="宋体"/>
                </a:endParaRPr>
              </a:p>
              <a:p>
                <a:pPr lvl="0">
                  <a:spcBef>
                    <a:spcPct val="20000"/>
                  </a:spcBef>
                </a:pPr>
                <a:r>
                  <a:rPr lang="zh-CN" altLang="en-US" sz="2000" kern="0" dirty="0" smtClean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系数</a:t>
                </a:r>
                <a:r>
                  <a:rPr lang="en-US" altLang="zh-CN" sz="2000" i="1" kern="0" dirty="0" smtClean="0">
                    <a:solidFill>
                      <a:schemeClr val="tx1"/>
                    </a:solidFill>
                  </a:rPr>
                  <a:t>M</a:t>
                </a:r>
                <a:r>
                  <a:rPr lang="en-US" altLang="zh-CN" sz="2000" kern="0" baseline="-25000" dirty="0" smtClean="0">
                    <a:solidFill>
                      <a:schemeClr val="tx1"/>
                    </a:solidFill>
                  </a:rPr>
                  <a:t>21</a:t>
                </a:r>
                <a:r>
                  <a:rPr lang="zh-CN" altLang="en-US" sz="2000" kern="0" dirty="0" smtClean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同样是</a:t>
                </a:r>
                <a:r>
                  <a:rPr lang="zh-CN" altLang="en-US" sz="2000" kern="0" dirty="0" smtClean="0">
                    <a:solidFill>
                      <a:schemeClr val="tx1"/>
                    </a:solidFill>
                  </a:rPr>
                  <a:t>上述第二个因素的</a:t>
                </a:r>
                <a:r>
                  <a:rPr lang="zh-CN" altLang="en-US" sz="2000" kern="0" dirty="0" smtClean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反映</a:t>
                </a:r>
                <a:r>
                  <a:rPr lang="en-US" altLang="zh-CN" sz="2000" kern="0" dirty="0" smtClean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.</a:t>
                </a:r>
                <a:r>
                  <a:rPr lang="zh-CN" altLang="en-US" sz="2000" kern="0" dirty="0" smtClean="0">
                    <a:solidFill>
                      <a:srgbClr val="000000"/>
                    </a:solidFill>
                    <a:latin typeface="Times New Roman"/>
                    <a:ea typeface="宋体"/>
                  </a:rPr>
                  <a:t>                                                                                            </a:t>
                </a:r>
                <a:endParaRPr lang="zh-CN" altLang="en-US" sz="2000" kern="0" dirty="0">
                  <a:solidFill>
                    <a:srgbClr val="000000"/>
                  </a:solidFill>
                  <a:latin typeface="Times New Roman"/>
                  <a:ea typeface="宋体"/>
                </a:endParaRPr>
              </a:p>
            </p:txBody>
          </p:sp>
          <p:graphicFrame>
            <p:nvGraphicFramePr>
              <p:cNvPr id="23557" name="Object 5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5288095" y="6012387"/>
              <a:ext cx="220980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999" name="公式" r:id="rId5" imgW="799920" imgH="215640" progId="Equation.3">
                      <p:embed/>
                    </p:oleObj>
                  </mc:Choice>
                  <mc:Fallback>
                    <p:oleObj name="公式" r:id="rId5" imgW="799920" imgH="215640" progId="Equation.3">
                      <p:embed/>
                      <p:pic>
                        <p:nvPicPr>
                          <p:cNvPr id="23557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8095" y="6012387"/>
                            <a:ext cx="2209800" cy="457200"/>
                          </a:xfrm>
                          <a:prstGeom prst="rect">
                            <a:avLst/>
                          </a:prstGeom>
                          <a:solidFill>
                            <a:srgbClr val="CCFFFF"/>
                          </a:solidFill>
                          <a:ln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" name="矩形 7"/>
              <p:cNvSpPr/>
              <p:nvPr/>
            </p:nvSpPr>
            <p:spPr>
              <a:xfrm>
                <a:off x="7433732" y="6106178"/>
                <a:ext cx="1130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Bef>
                    <a:spcPct val="20000"/>
                  </a:spcBef>
                </a:pPr>
                <a:r>
                  <a:rPr lang="zh-CN" altLang="en-US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（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3.2-2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）</a:t>
                </a:r>
              </a:p>
            </p:txBody>
          </p:sp>
        </p:grpSp>
      </p:grp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274320" y="5588022"/>
            <a:ext cx="8686800" cy="118126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40000"/>
              </a:lnSpc>
            </a:pPr>
            <a:r>
              <a:rPr lang="zh-CN" altLang="en-US" sz="2000" kern="0" dirty="0" smtClean="0">
                <a:solidFill>
                  <a:srgbClr val="FFFF00"/>
                </a:solidFill>
                <a:latin typeface="宋体" panose="02010600030101010101" pitchFamily="2" charset="-122"/>
              </a:rPr>
              <a:t>以后我们将会证明，当两个线圈的几何形状、尺寸、匝数和相对位置给定时，</a:t>
            </a:r>
            <a:r>
              <a:rPr lang="en-US" altLang="zh-CN" sz="2000" i="1" kern="0" dirty="0" smtClean="0">
                <a:solidFill>
                  <a:srgbClr val="FFFF00"/>
                </a:solidFill>
              </a:rPr>
              <a:t>M</a:t>
            </a:r>
            <a:r>
              <a:rPr lang="en-US" altLang="zh-CN" sz="2000" kern="0" baseline="-25000" dirty="0" smtClean="0">
                <a:solidFill>
                  <a:srgbClr val="FFFF00"/>
                </a:solidFill>
              </a:rPr>
              <a:t>12</a:t>
            </a:r>
            <a:r>
              <a:rPr lang="en-US" altLang="zh-CN" sz="2000" kern="0" dirty="0" smtClean="0">
                <a:solidFill>
                  <a:srgbClr val="FFFF00"/>
                </a:solidFill>
              </a:rPr>
              <a:t>=</a:t>
            </a:r>
            <a:r>
              <a:rPr lang="en-US" altLang="zh-CN" sz="2000" i="1" kern="0" dirty="0" smtClean="0">
                <a:solidFill>
                  <a:srgbClr val="FFFF00"/>
                </a:solidFill>
              </a:rPr>
              <a:t> M</a:t>
            </a:r>
            <a:r>
              <a:rPr lang="en-US" altLang="zh-CN" sz="2000" kern="0" baseline="-25000" dirty="0" smtClean="0">
                <a:solidFill>
                  <a:srgbClr val="FFFF00"/>
                </a:solidFill>
              </a:rPr>
              <a:t>21</a:t>
            </a:r>
            <a:r>
              <a:rPr lang="en-US" altLang="zh-CN" sz="2000" kern="0" dirty="0" smtClean="0">
                <a:solidFill>
                  <a:srgbClr val="FFFF00"/>
                </a:solidFill>
              </a:rPr>
              <a:t>=</a:t>
            </a:r>
            <a:r>
              <a:rPr lang="en-US" altLang="zh-CN" sz="2000" i="1" kern="0" dirty="0" smtClean="0">
                <a:solidFill>
                  <a:srgbClr val="FFFF00"/>
                </a:solidFill>
              </a:rPr>
              <a:t>M</a:t>
            </a:r>
            <a:r>
              <a:rPr lang="en-US" altLang="zh-CN" sz="2000" kern="0" dirty="0" smtClean="0">
                <a:solidFill>
                  <a:srgbClr val="FFFF00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000" kern="0" dirty="0" smtClean="0">
                <a:solidFill>
                  <a:srgbClr val="FFFF00"/>
                </a:solidFill>
                <a:latin typeface="宋体" panose="02010600030101010101" pitchFamily="2" charset="-122"/>
              </a:rPr>
              <a:t>（</a:t>
            </a:r>
            <a:r>
              <a:rPr lang="zh-CN" altLang="en-US" sz="1800" dirty="0" smtClean="0">
                <a:solidFill>
                  <a:srgbClr val="FFFF00"/>
                </a:solidFill>
              </a:rPr>
              <a:t>仅</a:t>
            </a:r>
            <a:r>
              <a:rPr lang="zh-CN" altLang="en-US" sz="1800" dirty="0">
                <a:solidFill>
                  <a:srgbClr val="FFFF00"/>
                </a:solidFill>
              </a:rPr>
              <a:t>适用于横截面积可以忽略的导线绕成的线圈</a:t>
            </a:r>
            <a:r>
              <a:rPr lang="zh-CN" altLang="en-US" sz="1800" dirty="0" smtClean="0">
                <a:solidFill>
                  <a:srgbClr val="FFFF00"/>
                </a:solidFill>
              </a:rPr>
              <a:t>。）</a:t>
            </a:r>
            <a:endParaRPr lang="en-US" altLang="zh-CN" kern="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7"/>
          <a:srcRect b="44537"/>
          <a:stretch/>
        </p:blipFill>
        <p:spPr>
          <a:xfrm>
            <a:off x="6744159" y="743663"/>
            <a:ext cx="2099825" cy="68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5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/>
      <p:bldP spid="4" grpId="0"/>
      <p:bldP spid="1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15855" y="1014191"/>
            <a:ext cx="4572000" cy="168353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  <a:spcBef>
                <a:spcPct val="20000"/>
              </a:spcBef>
            </a:pPr>
            <a:r>
              <a:rPr lang="zh-CN" altLang="en-US" sz="2200" kern="0" dirty="0">
                <a:solidFill>
                  <a:srgbClr val="C00000"/>
                </a:solidFill>
                <a:latin typeface="Times New Roman"/>
                <a:ea typeface="宋体"/>
              </a:rPr>
              <a:t>线圈</a:t>
            </a:r>
            <a:r>
              <a:rPr lang="en-US" altLang="zh-CN" sz="2200" kern="0" dirty="0">
                <a:solidFill>
                  <a:srgbClr val="C00000"/>
                </a:solidFill>
                <a:latin typeface="Times New Roman"/>
                <a:ea typeface="宋体"/>
              </a:rPr>
              <a:t>1</a:t>
            </a:r>
            <a:r>
              <a:rPr lang="zh-CN" altLang="en-US" sz="2200" kern="0" dirty="0">
                <a:solidFill>
                  <a:srgbClr val="C00000"/>
                </a:solidFill>
                <a:latin typeface="Times New Roman"/>
                <a:ea typeface="宋体"/>
              </a:rPr>
              <a:t>中变化的电流</a:t>
            </a:r>
            <a:r>
              <a:rPr lang="en-US" altLang="zh-CN" sz="2200" i="1" kern="0" dirty="0">
                <a:solidFill>
                  <a:srgbClr val="C00000"/>
                </a:solidFill>
                <a:latin typeface="Times New Roman"/>
                <a:ea typeface="宋体"/>
              </a:rPr>
              <a:t>I</a:t>
            </a:r>
            <a:r>
              <a:rPr lang="en-US" altLang="zh-CN" sz="2200" kern="0" baseline="-25000" dirty="0">
                <a:solidFill>
                  <a:srgbClr val="C00000"/>
                </a:solidFill>
                <a:latin typeface="Times New Roman"/>
                <a:ea typeface="宋体"/>
              </a:rPr>
              <a:t>1</a:t>
            </a:r>
            <a:r>
              <a:rPr lang="zh-CN" altLang="en-US" sz="2200" kern="0" dirty="0">
                <a:solidFill>
                  <a:srgbClr val="C00000"/>
                </a:solidFill>
                <a:latin typeface="Times New Roman"/>
                <a:ea typeface="宋体"/>
              </a:rPr>
              <a:t>在线圈</a:t>
            </a:r>
            <a:r>
              <a:rPr lang="en-US" altLang="zh-CN" sz="2200" kern="0" dirty="0">
                <a:solidFill>
                  <a:srgbClr val="C00000"/>
                </a:solidFill>
                <a:latin typeface="Times New Roman"/>
                <a:ea typeface="宋体"/>
              </a:rPr>
              <a:t>2</a:t>
            </a:r>
            <a:r>
              <a:rPr lang="zh-CN" altLang="en-US" sz="2200" kern="0" dirty="0">
                <a:solidFill>
                  <a:srgbClr val="C00000"/>
                </a:solidFill>
                <a:latin typeface="Times New Roman"/>
                <a:ea typeface="宋体"/>
              </a:rPr>
              <a:t>中引起的感应电动势：</a:t>
            </a:r>
          </a:p>
          <a:p>
            <a:pPr lvl="0">
              <a:lnSpc>
                <a:spcPct val="150000"/>
              </a:lnSpc>
              <a:spcBef>
                <a:spcPct val="20000"/>
              </a:spcBef>
            </a:pPr>
            <a:r>
              <a:rPr lang="zh-CN" altLang="en-US" sz="2200" kern="0" dirty="0">
                <a:solidFill>
                  <a:srgbClr val="000000"/>
                </a:solidFill>
                <a:latin typeface="Times New Roman"/>
                <a:ea typeface="宋体"/>
              </a:rPr>
              <a:t>                                                                                    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838200" y="222473"/>
            <a:ext cx="7772400" cy="76765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 smtClean="0">
                <a:latin typeface="+mj-lt"/>
              </a:rPr>
              <a:t>    </a:t>
            </a:r>
            <a:r>
              <a:rPr lang="zh-CN" altLang="en-US" sz="2200" dirty="0" smtClean="0">
                <a:latin typeface="+mj-lt"/>
              </a:rPr>
              <a:t>根据法拉第定律</a:t>
            </a:r>
            <a:r>
              <a:rPr lang="zh-CN" altLang="en-US" sz="2200" dirty="0">
                <a:latin typeface="+mj-lt"/>
              </a:rPr>
              <a:t>，</a:t>
            </a:r>
            <a:r>
              <a:rPr lang="zh-CN" altLang="en-US" sz="2200" dirty="0" smtClean="0">
                <a:latin typeface="+mj-lt"/>
              </a:rPr>
              <a:t>从                                可知</a:t>
            </a:r>
            <a:endParaRPr lang="en-US" altLang="zh-CN" sz="2200" dirty="0" smtClean="0">
              <a:latin typeface="+mj-lt"/>
            </a:endParaRP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>
            <p:extLst/>
          </p:nvPr>
        </p:nvGraphicFramePr>
        <p:xfrm>
          <a:off x="623915" y="2018549"/>
          <a:ext cx="27432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6" name="公式" r:id="rId3" imgW="1422360" imgH="406080" progId="Equation.3">
                  <p:embed/>
                </p:oleObj>
              </mc:Choice>
              <mc:Fallback>
                <p:oleObj name="公式" r:id="rId3" imgW="1422360" imgH="406080" progId="Equation.3">
                  <p:embed/>
                  <p:pic>
                    <p:nvPicPr>
                      <p:cNvPr id="25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915" y="2018549"/>
                        <a:ext cx="2743200" cy="6905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/>
          </p:nvPr>
        </p:nvGraphicFramePr>
        <p:xfrm>
          <a:off x="3886200" y="159382"/>
          <a:ext cx="1854610" cy="381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7" name="公式" r:id="rId5" imgW="723600" imgH="215640" progId="Equation.3">
                  <p:embed/>
                </p:oleObj>
              </mc:Choice>
              <mc:Fallback>
                <p:oleObj name="公式" r:id="rId5" imgW="723600" imgH="215640" progId="Equation.3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59382"/>
                        <a:ext cx="1854610" cy="38126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15855" y="2889914"/>
            <a:ext cx="8763000" cy="2665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zh-CN" altLang="en-US" sz="2200" kern="0" dirty="0" smtClean="0">
                <a:solidFill>
                  <a:srgbClr val="7030A0"/>
                </a:solidFill>
                <a:latin typeface="Times New Roman"/>
                <a:ea typeface="宋体"/>
              </a:rPr>
              <a:t>可以</a:t>
            </a:r>
            <a:r>
              <a:rPr lang="zh-CN" altLang="en-US" sz="2200" kern="0" dirty="0">
                <a:solidFill>
                  <a:srgbClr val="7030A0"/>
                </a:solidFill>
                <a:latin typeface="Times New Roman"/>
                <a:ea typeface="宋体"/>
              </a:rPr>
              <a:t>看到</a:t>
            </a:r>
            <a:r>
              <a:rPr lang="en-US" altLang="zh-CN" sz="2200" kern="0" dirty="0">
                <a:solidFill>
                  <a:srgbClr val="7030A0"/>
                </a:solidFill>
                <a:latin typeface="Times New Roman"/>
                <a:ea typeface="宋体"/>
              </a:rPr>
              <a:t>:</a:t>
            </a:r>
          </a:p>
          <a:p>
            <a:pPr lvl="0">
              <a:spcBef>
                <a:spcPct val="20000"/>
              </a:spcBef>
            </a:pPr>
            <a:r>
              <a:rPr lang="en-US" altLang="zh-CN" sz="2200" kern="0" dirty="0">
                <a:solidFill>
                  <a:srgbClr val="000000"/>
                </a:solidFill>
                <a:latin typeface="Times New Roman"/>
                <a:ea typeface="宋体"/>
              </a:rPr>
              <a:t>    </a:t>
            </a:r>
            <a:r>
              <a:rPr lang="en-US" altLang="zh-CN" sz="2200" kern="0" dirty="0" smtClean="0">
                <a:solidFill>
                  <a:srgbClr val="000000"/>
                </a:solidFill>
                <a:latin typeface="Times New Roman"/>
                <a:ea typeface="宋体"/>
              </a:rPr>
              <a:t>    </a:t>
            </a:r>
            <a:r>
              <a:rPr lang="zh-CN" altLang="en-US" sz="2200" kern="0" dirty="0" smtClean="0">
                <a:solidFill>
                  <a:srgbClr val="000000"/>
                </a:solidFill>
                <a:latin typeface="Times New Roman"/>
                <a:ea typeface="宋体"/>
              </a:rPr>
              <a:t>当</a:t>
            </a:r>
            <a:r>
              <a:rPr lang="zh-CN" altLang="en-US" sz="2200" kern="0" dirty="0">
                <a:solidFill>
                  <a:srgbClr val="000000"/>
                </a:solidFill>
                <a:latin typeface="Times New Roman"/>
                <a:ea typeface="宋体"/>
              </a:rPr>
              <a:t>一个线圈的电流变化率给定时，系数</a:t>
            </a:r>
            <a:r>
              <a:rPr lang="en-US" altLang="zh-CN" sz="2200" i="1" kern="0" dirty="0">
                <a:solidFill>
                  <a:srgbClr val="000000"/>
                </a:solidFill>
                <a:latin typeface="Times New Roman"/>
                <a:ea typeface="宋体"/>
              </a:rPr>
              <a:t>M</a:t>
            </a:r>
            <a:r>
              <a:rPr lang="zh-CN" altLang="en-US" sz="2200" kern="0" dirty="0">
                <a:solidFill>
                  <a:srgbClr val="000000"/>
                </a:solidFill>
                <a:latin typeface="Times New Roman"/>
                <a:ea typeface="宋体"/>
              </a:rPr>
              <a:t>越大，另一个线圈出现的感应电动势也越大，这表明</a:t>
            </a:r>
            <a:r>
              <a:rPr lang="en-US" altLang="zh-CN" sz="2200" i="1" kern="0" dirty="0">
                <a:solidFill>
                  <a:srgbClr val="FF0000"/>
                </a:solidFill>
                <a:latin typeface="Times New Roman"/>
                <a:ea typeface="宋体"/>
              </a:rPr>
              <a:t>M</a:t>
            </a:r>
            <a:r>
              <a:rPr lang="zh-CN" altLang="en-US" sz="2200" kern="0" dirty="0">
                <a:solidFill>
                  <a:srgbClr val="FF0000"/>
                </a:solidFill>
                <a:latin typeface="Times New Roman"/>
                <a:ea typeface="宋体"/>
              </a:rPr>
              <a:t>反映了两个电流圈之间的相互作用强度</a:t>
            </a:r>
            <a:r>
              <a:rPr lang="en-US" altLang="zh-CN" sz="2200" kern="0" dirty="0">
                <a:solidFill>
                  <a:srgbClr val="000000"/>
                </a:solidFill>
                <a:latin typeface="Times New Roman"/>
                <a:ea typeface="宋体"/>
              </a:rPr>
              <a:t>——</a:t>
            </a:r>
            <a:r>
              <a:rPr lang="zh-CN" altLang="en-US" sz="2200" kern="0" dirty="0">
                <a:solidFill>
                  <a:srgbClr val="000000"/>
                </a:solidFill>
                <a:latin typeface="Times New Roman"/>
                <a:ea typeface="宋体"/>
              </a:rPr>
              <a:t>或者说两个电流圈的互耦合程度，我们称</a:t>
            </a:r>
            <a:r>
              <a:rPr lang="en-US" altLang="zh-CN" sz="2200" i="1" kern="0" dirty="0">
                <a:solidFill>
                  <a:srgbClr val="FF0000"/>
                </a:solidFill>
                <a:latin typeface="Times New Roman"/>
                <a:ea typeface="宋体"/>
              </a:rPr>
              <a:t>M</a:t>
            </a:r>
            <a:r>
              <a:rPr lang="zh-CN" altLang="en-US" sz="2200" kern="0" dirty="0">
                <a:solidFill>
                  <a:srgbClr val="FF0000"/>
                </a:solidFill>
                <a:latin typeface="Times New Roman"/>
                <a:ea typeface="宋体"/>
              </a:rPr>
              <a:t>为两个线圈的互感系数，简称互感</a:t>
            </a:r>
            <a:r>
              <a:rPr lang="en-US" altLang="zh-CN" sz="2200" kern="0" dirty="0">
                <a:solidFill>
                  <a:srgbClr val="000000"/>
                </a:solidFill>
                <a:latin typeface="Times New Roman"/>
                <a:ea typeface="宋体"/>
              </a:rPr>
              <a:t>. </a:t>
            </a:r>
            <a:r>
              <a:rPr lang="zh-CN" altLang="en-US" sz="2200" kern="0" dirty="0">
                <a:solidFill>
                  <a:srgbClr val="000000"/>
                </a:solidFill>
                <a:latin typeface="Times New Roman"/>
                <a:ea typeface="宋体"/>
              </a:rPr>
              <a:t>它的单位称为亨利（</a:t>
            </a:r>
            <a:r>
              <a:rPr lang="en-US" altLang="zh-CN" sz="2200" kern="0" dirty="0">
                <a:solidFill>
                  <a:srgbClr val="000000"/>
                </a:solidFill>
                <a:latin typeface="Times New Roman"/>
                <a:ea typeface="宋体"/>
              </a:rPr>
              <a:t>H</a:t>
            </a:r>
            <a:r>
              <a:rPr lang="zh-CN" altLang="en-US" sz="2200" kern="0" dirty="0" smtClean="0">
                <a:solidFill>
                  <a:srgbClr val="000000"/>
                </a:solidFill>
                <a:latin typeface="Times New Roman"/>
                <a:ea typeface="宋体"/>
              </a:rPr>
              <a:t>），</a:t>
            </a:r>
            <a:endParaRPr lang="en-US" altLang="zh-CN" sz="2200" kern="0" dirty="0" smtClean="0">
              <a:solidFill>
                <a:srgbClr val="000000"/>
              </a:solidFill>
              <a:latin typeface="Times New Roman"/>
              <a:ea typeface="宋体"/>
            </a:endParaRPr>
          </a:p>
          <a:p>
            <a:pPr lvl="0">
              <a:spcBef>
                <a:spcPct val="20000"/>
              </a:spcBef>
            </a:pPr>
            <a:r>
              <a:rPr lang="zh-CN" altLang="en-US" sz="2200" kern="0" dirty="0" smtClean="0">
                <a:solidFill>
                  <a:srgbClr val="000000"/>
                </a:solidFill>
                <a:latin typeface="Times New Roman"/>
                <a:ea typeface="宋体"/>
              </a:rPr>
              <a:t>由</a:t>
            </a:r>
            <a:r>
              <a:rPr lang="zh-CN" altLang="en-US" sz="2200" kern="0" dirty="0">
                <a:solidFill>
                  <a:srgbClr val="000000"/>
                </a:solidFill>
                <a:latin typeface="Times New Roman"/>
                <a:ea typeface="宋体"/>
              </a:rPr>
              <a:t>（</a:t>
            </a:r>
            <a:r>
              <a:rPr lang="en-US" altLang="zh-CN" sz="2200" kern="0" dirty="0">
                <a:solidFill>
                  <a:srgbClr val="000000"/>
                </a:solidFill>
                <a:latin typeface="Times New Roman"/>
                <a:ea typeface="宋体"/>
              </a:rPr>
              <a:t>3.2-1</a:t>
            </a:r>
            <a:r>
              <a:rPr lang="zh-CN" altLang="en-US" sz="2200" kern="0" dirty="0" smtClean="0">
                <a:solidFill>
                  <a:srgbClr val="000000"/>
                </a:solidFill>
                <a:latin typeface="Times New Roman"/>
                <a:ea typeface="宋体"/>
              </a:rPr>
              <a:t>），</a:t>
            </a:r>
            <a:r>
              <a:rPr lang="en-US" altLang="zh-CN" sz="2200" kern="0" dirty="0" smtClean="0">
                <a:solidFill>
                  <a:srgbClr val="000000"/>
                </a:solidFill>
                <a:latin typeface="Times New Roman"/>
                <a:ea typeface="宋体"/>
              </a:rPr>
              <a:t>     1</a:t>
            </a:r>
            <a:r>
              <a:rPr lang="zh-CN" altLang="en-US" sz="2200" kern="0" dirty="0">
                <a:solidFill>
                  <a:srgbClr val="000000"/>
                </a:solidFill>
                <a:latin typeface="Times New Roman"/>
                <a:ea typeface="宋体"/>
              </a:rPr>
              <a:t>亨利 </a:t>
            </a:r>
            <a:r>
              <a:rPr lang="en-US" altLang="zh-CN" sz="2200" kern="0" dirty="0">
                <a:solidFill>
                  <a:srgbClr val="000000"/>
                </a:solidFill>
                <a:latin typeface="Times New Roman"/>
                <a:ea typeface="宋体"/>
              </a:rPr>
              <a:t>=1</a:t>
            </a:r>
            <a:r>
              <a:rPr lang="zh-CN" altLang="en-US" sz="2200" kern="0" dirty="0">
                <a:solidFill>
                  <a:srgbClr val="000000"/>
                </a:solidFill>
                <a:latin typeface="Times New Roman"/>
                <a:ea typeface="宋体"/>
              </a:rPr>
              <a:t>韦伯</a:t>
            </a:r>
            <a:r>
              <a:rPr lang="en-US" altLang="zh-CN" sz="2200" kern="0" dirty="0">
                <a:solidFill>
                  <a:srgbClr val="000000"/>
                </a:solidFill>
                <a:latin typeface="Times New Roman"/>
                <a:ea typeface="宋体"/>
              </a:rPr>
              <a:t>/</a:t>
            </a:r>
            <a:r>
              <a:rPr lang="zh-CN" altLang="en-US" sz="2200" kern="0" dirty="0">
                <a:solidFill>
                  <a:srgbClr val="000000"/>
                </a:solidFill>
                <a:latin typeface="Times New Roman"/>
                <a:ea typeface="宋体"/>
              </a:rPr>
              <a:t>安培；</a:t>
            </a:r>
          </a:p>
          <a:p>
            <a:pPr lvl="0">
              <a:spcBef>
                <a:spcPct val="20000"/>
              </a:spcBef>
            </a:pPr>
            <a:r>
              <a:rPr lang="zh-CN" altLang="en-US" sz="2200" kern="0" dirty="0" smtClean="0">
                <a:solidFill>
                  <a:srgbClr val="000000"/>
                </a:solidFill>
                <a:latin typeface="Times New Roman"/>
                <a:ea typeface="宋体"/>
              </a:rPr>
              <a:t>或由</a:t>
            </a:r>
            <a:r>
              <a:rPr lang="zh-CN" altLang="en-US" sz="2200" kern="0" dirty="0">
                <a:solidFill>
                  <a:srgbClr val="000000"/>
                </a:solidFill>
                <a:latin typeface="Times New Roman"/>
                <a:ea typeface="宋体"/>
              </a:rPr>
              <a:t>（</a:t>
            </a:r>
            <a:r>
              <a:rPr lang="en-US" altLang="zh-CN" sz="2200" kern="0" dirty="0">
                <a:solidFill>
                  <a:srgbClr val="000000"/>
                </a:solidFill>
                <a:latin typeface="Times New Roman"/>
                <a:ea typeface="宋体"/>
              </a:rPr>
              <a:t>3.2-3</a:t>
            </a:r>
            <a:r>
              <a:rPr lang="zh-CN" altLang="en-US" sz="2200" kern="0" dirty="0" smtClean="0">
                <a:solidFill>
                  <a:srgbClr val="000000"/>
                </a:solidFill>
                <a:latin typeface="Times New Roman"/>
                <a:ea typeface="宋体"/>
              </a:rPr>
              <a:t>）， </a:t>
            </a:r>
            <a:r>
              <a:rPr lang="en-US" altLang="zh-CN" sz="2200" kern="0" dirty="0" smtClean="0">
                <a:solidFill>
                  <a:srgbClr val="000000"/>
                </a:solidFill>
                <a:latin typeface="Times New Roman"/>
                <a:ea typeface="宋体"/>
              </a:rPr>
              <a:t>1</a:t>
            </a:r>
            <a:r>
              <a:rPr lang="zh-CN" altLang="en-US" sz="2200" kern="0" dirty="0">
                <a:solidFill>
                  <a:srgbClr val="000000"/>
                </a:solidFill>
                <a:latin typeface="Times New Roman"/>
                <a:ea typeface="宋体"/>
              </a:rPr>
              <a:t>亨利 </a:t>
            </a:r>
            <a:r>
              <a:rPr lang="en-US" altLang="zh-CN" sz="2200" kern="0" dirty="0">
                <a:solidFill>
                  <a:srgbClr val="000000"/>
                </a:solidFill>
                <a:latin typeface="Times New Roman"/>
                <a:ea typeface="宋体"/>
              </a:rPr>
              <a:t>=1</a:t>
            </a:r>
            <a:r>
              <a:rPr lang="zh-CN" altLang="en-US" sz="2200" kern="0" dirty="0">
                <a:solidFill>
                  <a:srgbClr val="000000"/>
                </a:solidFill>
                <a:latin typeface="Times New Roman"/>
                <a:ea typeface="宋体"/>
              </a:rPr>
              <a:t>伏特</a:t>
            </a:r>
            <a:r>
              <a:rPr lang="en-US" altLang="zh-CN" sz="2200" kern="0" dirty="0">
                <a:solidFill>
                  <a:srgbClr val="000000"/>
                </a:solidFill>
                <a:latin typeface="Times New Roman"/>
                <a:ea typeface="宋体"/>
              </a:rPr>
              <a:t>.</a:t>
            </a:r>
            <a:r>
              <a:rPr lang="zh-CN" altLang="en-US" sz="2200" kern="0" dirty="0">
                <a:solidFill>
                  <a:srgbClr val="000000"/>
                </a:solidFill>
                <a:latin typeface="Times New Roman"/>
                <a:ea typeface="宋体"/>
              </a:rPr>
              <a:t>秒</a:t>
            </a:r>
            <a:r>
              <a:rPr lang="en-US" altLang="zh-CN" sz="2200" kern="0" dirty="0">
                <a:solidFill>
                  <a:srgbClr val="000000"/>
                </a:solidFill>
                <a:latin typeface="Times New Roman"/>
                <a:ea typeface="宋体"/>
              </a:rPr>
              <a:t>/</a:t>
            </a:r>
            <a:r>
              <a:rPr lang="zh-CN" altLang="en-US" sz="2200" kern="0" dirty="0">
                <a:solidFill>
                  <a:srgbClr val="000000"/>
                </a:solidFill>
                <a:latin typeface="Times New Roman"/>
                <a:ea typeface="宋体"/>
              </a:rPr>
              <a:t>安培</a:t>
            </a:r>
            <a:r>
              <a:rPr lang="en-US" altLang="zh-CN" sz="2200" kern="0" dirty="0">
                <a:solidFill>
                  <a:srgbClr val="000000"/>
                </a:solidFill>
                <a:latin typeface="Times New Roman"/>
                <a:ea typeface="宋体"/>
              </a:rPr>
              <a:t>.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787855" y="1103504"/>
            <a:ext cx="4114110" cy="1673030"/>
            <a:chOff x="353414" y="2248143"/>
            <a:chExt cx="5130594" cy="1673030"/>
          </a:xfrm>
        </p:grpSpPr>
        <p:graphicFrame>
          <p:nvGraphicFramePr>
            <p:cNvPr id="25605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1128314" y="3240135"/>
            <a:ext cx="2895599" cy="681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28" name="公式" r:id="rId7" imgW="1422360" imgH="406080" progId="Equation.3">
                    <p:embed/>
                  </p:oleObj>
                </mc:Choice>
                <mc:Fallback>
                  <p:oleObj name="公式" r:id="rId7" imgW="1422360" imgH="406080" progId="Equation.3">
                    <p:embed/>
                    <p:pic>
                      <p:nvPicPr>
                        <p:cNvPr id="2560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8314" y="3240135"/>
                          <a:ext cx="2895599" cy="681038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9525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矩形 5"/>
            <p:cNvSpPr/>
            <p:nvPr/>
          </p:nvSpPr>
          <p:spPr>
            <a:xfrm>
              <a:off x="353414" y="2248143"/>
              <a:ext cx="5130594" cy="15142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Bef>
                  <a:spcPct val="20000"/>
                </a:spcBef>
              </a:pPr>
              <a:r>
                <a:rPr lang="zh-CN" altLang="en-US" sz="2200" kern="0" dirty="0">
                  <a:solidFill>
                    <a:srgbClr val="0033CC"/>
                  </a:solidFill>
                  <a:latin typeface="Times New Roman"/>
                  <a:ea typeface="宋体"/>
                </a:rPr>
                <a:t>同理，线圈</a:t>
              </a:r>
              <a:r>
                <a:rPr lang="en-US" altLang="zh-CN" sz="2200" kern="0" dirty="0">
                  <a:solidFill>
                    <a:srgbClr val="0033CC"/>
                  </a:solidFill>
                  <a:latin typeface="Times New Roman"/>
                  <a:ea typeface="宋体"/>
                </a:rPr>
                <a:t>2</a:t>
              </a:r>
              <a:r>
                <a:rPr lang="zh-CN" altLang="en-US" sz="2200" kern="0" dirty="0">
                  <a:solidFill>
                    <a:srgbClr val="0033CC"/>
                  </a:solidFill>
                  <a:latin typeface="Times New Roman"/>
                  <a:ea typeface="宋体"/>
                </a:rPr>
                <a:t>中变化的电流</a:t>
              </a:r>
              <a:r>
                <a:rPr lang="en-US" altLang="zh-CN" sz="2200" i="1" kern="0" dirty="0">
                  <a:solidFill>
                    <a:srgbClr val="0033CC"/>
                  </a:solidFill>
                  <a:latin typeface="Times New Roman"/>
                  <a:ea typeface="宋体"/>
                </a:rPr>
                <a:t>I</a:t>
              </a:r>
              <a:r>
                <a:rPr lang="en-US" altLang="zh-CN" sz="2200" kern="0" baseline="-25000" dirty="0">
                  <a:solidFill>
                    <a:srgbClr val="0033CC"/>
                  </a:solidFill>
                  <a:latin typeface="Times New Roman"/>
                  <a:ea typeface="宋体"/>
                </a:rPr>
                <a:t>2</a:t>
              </a:r>
              <a:r>
                <a:rPr lang="zh-CN" altLang="en-US" sz="2200" kern="0" dirty="0">
                  <a:solidFill>
                    <a:srgbClr val="0033CC"/>
                  </a:solidFill>
                  <a:latin typeface="Times New Roman"/>
                  <a:ea typeface="宋体"/>
                </a:rPr>
                <a:t>在线圈</a:t>
              </a:r>
              <a:r>
                <a:rPr lang="en-US" altLang="zh-CN" sz="2200" kern="0" dirty="0">
                  <a:solidFill>
                    <a:srgbClr val="0033CC"/>
                  </a:solidFill>
                  <a:latin typeface="Times New Roman"/>
                  <a:ea typeface="宋体"/>
                </a:rPr>
                <a:t>1</a:t>
              </a:r>
              <a:r>
                <a:rPr lang="zh-CN" altLang="en-US" sz="2200" kern="0" dirty="0">
                  <a:solidFill>
                    <a:srgbClr val="0033CC"/>
                  </a:solidFill>
                  <a:latin typeface="Times New Roman"/>
                  <a:ea typeface="宋体"/>
                </a:rPr>
                <a:t>中引起的感应电动势表示为：</a:t>
              </a:r>
            </a:p>
            <a:p>
              <a:pPr lvl="0">
                <a:spcBef>
                  <a:spcPct val="20000"/>
                </a:spcBef>
              </a:pPr>
              <a:r>
                <a:rPr lang="zh-CN" altLang="en-US" sz="2200" kern="0" dirty="0">
                  <a:solidFill>
                    <a:srgbClr val="0033CC"/>
                  </a:solidFill>
                  <a:latin typeface="Times New Roman"/>
                  <a:ea typeface="宋体"/>
                </a:rPr>
                <a:t>                                  </a:t>
              </a:r>
              <a:r>
                <a:rPr lang="zh-CN" altLang="en-US" sz="2200" kern="0" dirty="0">
                  <a:solidFill>
                    <a:srgbClr val="000000"/>
                  </a:solidFill>
                  <a:latin typeface="Times New Roman"/>
                  <a:ea typeface="宋体"/>
                </a:rPr>
                <a:t>                                                   </a:t>
              </a:r>
              <a:r>
                <a:rPr lang="zh-CN" altLang="en-US" sz="2200" kern="0" dirty="0" smtClean="0">
                  <a:solidFill>
                    <a:srgbClr val="000000"/>
                  </a:solidFill>
                  <a:latin typeface="Times New Roman"/>
                  <a:ea typeface="宋体"/>
                </a:rPr>
                <a:t>                 </a:t>
              </a:r>
              <a:endParaRPr lang="zh-CN" altLang="en-US" sz="2200" kern="0" dirty="0">
                <a:solidFill>
                  <a:srgbClr val="000000"/>
                </a:solidFill>
                <a:latin typeface="Times New Roman"/>
                <a:ea typeface="宋体"/>
              </a:endParaRPr>
            </a:p>
          </p:txBody>
        </p: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-19594" y="5560630"/>
            <a:ext cx="8839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40000"/>
              </a:lnSpc>
            </a:pPr>
            <a:r>
              <a:rPr lang="en-US" altLang="zh-CN" sz="2000" kern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000" kern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在一般的电子电路中，互感的单位常常要用到</a:t>
            </a:r>
            <a:r>
              <a:rPr lang="zh-CN" altLang="en-US" sz="2000" kern="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毫</a:t>
            </a:r>
            <a:r>
              <a:rPr lang="zh-CN" altLang="en-US" sz="2000" kern="0" dirty="0" smtClean="0">
                <a:solidFill>
                  <a:srgbClr val="C00000"/>
                </a:solidFill>
              </a:rPr>
              <a:t>亨（</a:t>
            </a:r>
            <a:r>
              <a:rPr lang="en-US" altLang="zh-CN" sz="2000" kern="0" dirty="0" err="1" smtClean="0">
                <a:solidFill>
                  <a:srgbClr val="C00000"/>
                </a:solidFill>
              </a:rPr>
              <a:t>mH</a:t>
            </a:r>
            <a:r>
              <a:rPr lang="zh-CN" altLang="en-US" sz="2000" kern="0" dirty="0" smtClean="0">
                <a:solidFill>
                  <a:srgbClr val="C00000"/>
                </a:solidFill>
              </a:rPr>
              <a:t>）和微亨</a:t>
            </a:r>
            <a:r>
              <a:rPr lang="en-US" altLang="zh-CN" sz="2000" kern="0" dirty="0" smtClean="0">
                <a:solidFill>
                  <a:srgbClr val="C00000"/>
                </a:solidFill>
              </a:rPr>
              <a:t>(</a:t>
            </a:r>
            <a:r>
              <a:rPr lang="en-US" altLang="zh-CN" sz="2000" kern="0" dirty="0" err="1" smtClean="0">
                <a:solidFill>
                  <a:srgbClr val="C00000"/>
                </a:solidFill>
                <a:latin typeface="Symbol" panose="05050102010706020507" pitchFamily="18" charset="2"/>
              </a:rPr>
              <a:t>m</a:t>
            </a:r>
            <a:r>
              <a:rPr lang="en-US" altLang="zh-CN" sz="2000" kern="0" dirty="0" err="1" smtClean="0">
                <a:solidFill>
                  <a:srgbClr val="C00000"/>
                </a:solidFill>
              </a:rPr>
              <a:t>H</a:t>
            </a:r>
            <a:r>
              <a:rPr lang="en-US" altLang="zh-CN" sz="2000" kern="0" dirty="0" smtClean="0">
                <a:solidFill>
                  <a:srgbClr val="C00000"/>
                </a:solidFill>
              </a:rPr>
              <a:t>)</a:t>
            </a:r>
            <a:r>
              <a:rPr lang="zh-CN" altLang="en-US" sz="2000" kern="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， </a:t>
            </a:r>
            <a:r>
              <a:rPr lang="en-US" altLang="zh-CN" sz="2000" kern="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 kern="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毫</a:t>
            </a:r>
            <a:r>
              <a:rPr lang="zh-CN" altLang="en-US" sz="2000" kern="0" dirty="0" smtClean="0">
                <a:solidFill>
                  <a:srgbClr val="C00000"/>
                </a:solidFill>
              </a:rPr>
              <a:t>亨</a:t>
            </a:r>
            <a:r>
              <a:rPr lang="en-US" altLang="zh-CN" sz="2000" kern="0" dirty="0" smtClean="0">
                <a:solidFill>
                  <a:srgbClr val="C00000"/>
                </a:solidFill>
              </a:rPr>
              <a:t>=</a:t>
            </a:r>
            <a:r>
              <a:rPr lang="en-US" altLang="zh-CN" sz="2000" kern="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10</a:t>
            </a:r>
            <a:r>
              <a:rPr lang="en-US" altLang="zh-CN" sz="2000" kern="0" baseline="300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-3</a:t>
            </a:r>
            <a:r>
              <a:rPr lang="zh-CN" altLang="en-US" sz="2000" kern="0" dirty="0" smtClean="0">
                <a:solidFill>
                  <a:srgbClr val="C00000"/>
                </a:solidFill>
              </a:rPr>
              <a:t>亨</a:t>
            </a:r>
            <a:r>
              <a:rPr lang="en-US" altLang="zh-CN" sz="2000" kern="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,1</a:t>
            </a:r>
            <a:r>
              <a:rPr lang="zh-CN" altLang="en-US" sz="2000" kern="0" dirty="0" smtClean="0">
                <a:solidFill>
                  <a:srgbClr val="C00000"/>
                </a:solidFill>
              </a:rPr>
              <a:t>微亨</a:t>
            </a:r>
            <a:r>
              <a:rPr lang="en-US" altLang="zh-CN" sz="2000" kern="0" dirty="0" smtClean="0">
                <a:solidFill>
                  <a:srgbClr val="C00000"/>
                </a:solidFill>
              </a:rPr>
              <a:t>=</a:t>
            </a:r>
            <a:r>
              <a:rPr lang="en-US" altLang="zh-CN" sz="2000" kern="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10</a:t>
            </a:r>
            <a:r>
              <a:rPr lang="en-US" altLang="zh-CN" sz="2000" kern="0" baseline="300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-6</a:t>
            </a:r>
            <a:r>
              <a:rPr lang="zh-CN" altLang="en-US" sz="2000" kern="0" dirty="0" smtClean="0">
                <a:solidFill>
                  <a:srgbClr val="C00000"/>
                </a:solidFill>
              </a:rPr>
              <a:t>亨</a:t>
            </a:r>
            <a:r>
              <a:rPr lang="en-US" altLang="zh-CN" sz="2000" kern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  <a:endParaRPr lang="en-US" altLang="zh-CN" kern="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69552" y="2200298"/>
            <a:ext cx="134043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zh-CN" altLang="en-US" sz="2200" kern="0" dirty="0">
                <a:solidFill>
                  <a:srgbClr val="000000"/>
                </a:solidFill>
                <a:latin typeface="Times New Roman"/>
                <a:ea typeface="宋体"/>
              </a:rPr>
              <a:t>（</a:t>
            </a:r>
            <a:r>
              <a:rPr lang="en-US" altLang="zh-CN" sz="2200" kern="0" dirty="0">
                <a:solidFill>
                  <a:srgbClr val="000000"/>
                </a:solidFill>
                <a:latin typeface="Times New Roman"/>
                <a:ea typeface="宋体"/>
              </a:rPr>
              <a:t>3.2-4</a:t>
            </a:r>
            <a:r>
              <a:rPr lang="zh-CN" altLang="en-US" sz="2200" kern="0" dirty="0">
                <a:solidFill>
                  <a:srgbClr val="000000"/>
                </a:solidFill>
                <a:latin typeface="Times New Roman"/>
                <a:ea typeface="宋体"/>
              </a:rPr>
              <a:t>）</a:t>
            </a:r>
          </a:p>
        </p:txBody>
      </p:sp>
      <p:sp>
        <p:nvSpPr>
          <p:cNvPr id="12" name="矩形 11"/>
          <p:cNvSpPr/>
          <p:nvPr/>
        </p:nvSpPr>
        <p:spPr>
          <a:xfrm>
            <a:off x="3431867" y="2037749"/>
            <a:ext cx="113043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Bef>
                <a:spcPct val="20000"/>
              </a:spcBef>
            </a:pPr>
            <a:r>
              <a:rPr lang="zh-CN" altLang="en-US" kern="0" dirty="0">
                <a:solidFill>
                  <a:srgbClr val="000000"/>
                </a:solidFill>
                <a:latin typeface="Times New Roman"/>
                <a:ea typeface="宋体"/>
              </a:rPr>
              <a:t>（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  <a:ea typeface="宋体"/>
              </a:rPr>
              <a:t>3.2-3</a:t>
            </a:r>
            <a:r>
              <a:rPr lang="zh-CN" altLang="en-US" kern="0" dirty="0">
                <a:solidFill>
                  <a:srgbClr val="000000"/>
                </a:solidFill>
                <a:latin typeface="Times New Roman"/>
                <a:ea typeface="宋体"/>
              </a:rPr>
              <a:t>）</a:t>
            </a:r>
          </a:p>
        </p:txBody>
      </p:sp>
      <p:graphicFrame>
        <p:nvGraphicFramePr>
          <p:cNvPr id="18" name="Object 5"/>
          <p:cNvGraphicFramePr>
            <a:graphicFrameLocks noChangeAspect="1"/>
          </p:cNvGraphicFramePr>
          <p:nvPr>
            <p:extLst/>
          </p:nvPr>
        </p:nvGraphicFramePr>
        <p:xfrm>
          <a:off x="3886200" y="572773"/>
          <a:ext cx="1854610" cy="391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9" name="公式" r:id="rId9" imgW="799920" imgH="215640" progId="Equation.3">
                  <p:embed/>
                </p:oleObj>
              </mc:Choice>
              <mc:Fallback>
                <p:oleObj name="公式" r:id="rId9" imgW="799920" imgH="215640" progId="Equation.3">
                  <p:embed/>
                  <p:pic>
                    <p:nvPicPr>
                      <p:cNvPr id="1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72773"/>
                        <a:ext cx="1854610" cy="391084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657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0E5F7EE-47FA-4E3D-8533-E9A77E5FD0A4}" type="slidenum">
              <a:rPr lang="en-US" altLang="zh-CN" smtClean="0">
                <a:latin typeface="Arial" pitchFamily="34" charset="0"/>
              </a:rPr>
              <a:pPr/>
              <a:t>5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26629" name="Text Box 2"/>
          <p:cNvSpPr txBox="1">
            <a:spLocks noChangeArrowheads="1"/>
          </p:cNvSpPr>
          <p:nvPr/>
        </p:nvSpPr>
        <p:spPr bwMode="auto">
          <a:xfrm>
            <a:off x="549275" y="762000"/>
            <a:ext cx="3870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rgbClr val="CC0000"/>
                </a:solidFill>
                <a:latin typeface="Times New Roman" pitchFamily="18" charset="0"/>
              </a:rPr>
              <a:t>二    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itchFamily="18" charset="0"/>
              </a:rPr>
              <a:t>感生电动势</a:t>
            </a:r>
            <a:endParaRPr kumimoji="1" lang="zh-CN" altLang="en-US" sz="2800" dirty="0">
              <a:latin typeface="Times New Roman" pitchFamily="18" charset="0"/>
            </a:endParaRPr>
          </a:p>
        </p:txBody>
      </p:sp>
      <p:grpSp>
        <p:nvGrpSpPr>
          <p:cNvPr id="26630" name="Group 3"/>
          <p:cNvGrpSpPr>
            <a:grpSpLocks/>
          </p:cNvGrpSpPr>
          <p:nvPr/>
        </p:nvGrpSpPr>
        <p:grpSpPr bwMode="auto">
          <a:xfrm>
            <a:off x="381000" y="2438400"/>
            <a:ext cx="8610600" cy="519113"/>
            <a:chOff x="192" y="873"/>
            <a:chExt cx="5424" cy="327"/>
          </a:xfrm>
        </p:grpSpPr>
        <p:sp>
          <p:nvSpPr>
            <p:cNvPr id="26634" name="Text Box 4"/>
            <p:cNvSpPr txBox="1">
              <a:spLocks noChangeArrowheads="1"/>
            </p:cNvSpPr>
            <p:nvPr/>
          </p:nvSpPr>
          <p:spPr bwMode="auto">
            <a:xfrm>
              <a:off x="192" y="873"/>
              <a:ext cx="54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dirty="0">
                  <a:latin typeface="Times New Roman" pitchFamily="18" charset="0"/>
                </a:rPr>
                <a:t>          </a:t>
              </a:r>
              <a:r>
                <a:rPr kumimoji="1" lang="zh-CN" altLang="en-US" sz="2800" dirty="0">
                  <a:latin typeface="Times New Roman" pitchFamily="18" charset="0"/>
                </a:rPr>
                <a:t>产生感生电动势的非静电场             感生电场</a:t>
              </a:r>
            </a:p>
          </p:txBody>
        </p:sp>
        <p:sp>
          <p:nvSpPr>
            <p:cNvPr id="26635" name="AutoShape 5"/>
            <p:cNvSpPr>
              <a:spLocks noChangeArrowheads="1"/>
            </p:cNvSpPr>
            <p:nvPr/>
          </p:nvSpPr>
          <p:spPr bwMode="auto">
            <a:xfrm>
              <a:off x="3648" y="960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chemeClr val="folHlink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533400" y="2971800"/>
            <a:ext cx="8077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CC0000"/>
                </a:solidFill>
                <a:latin typeface="Times New Roman" pitchFamily="18" charset="0"/>
              </a:rPr>
              <a:t>        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itchFamily="18" charset="0"/>
              </a:rPr>
              <a:t>麦克斯韦假设</a:t>
            </a:r>
            <a:r>
              <a:rPr kumimoji="1" lang="zh-CN" altLang="en-US" sz="2800" dirty="0">
                <a:latin typeface="Times New Roman" pitchFamily="18" charset="0"/>
              </a:rPr>
              <a:t> 变化的磁场在其周围空间激发一种电场</a:t>
            </a:r>
            <a:r>
              <a:rPr kumimoji="1" lang="en-US" altLang="zh-CN" sz="2800" dirty="0">
                <a:latin typeface="Times New Roman" pitchFamily="18" charset="0"/>
              </a:rPr>
              <a:t>,</a:t>
            </a:r>
            <a:r>
              <a:rPr kumimoji="1" lang="zh-CN" altLang="en-US" sz="2800" dirty="0">
                <a:latin typeface="Times New Roman" pitchFamily="18" charset="0"/>
              </a:rPr>
              <a:t>这个电场叫感生电场        </a:t>
            </a:r>
            <a:r>
              <a:rPr kumimoji="1" lang="en-US" altLang="zh-CN" sz="2800" dirty="0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5410200" y="3352800"/>
          <a:ext cx="58896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6" name="Equation" r:id="rId3" imgW="203040" imgH="228600" progId="Equation.3">
                  <p:embed/>
                </p:oleObj>
              </mc:Choice>
              <mc:Fallback>
                <p:oleObj name="Equation" r:id="rId3" imgW="203040" imgH="228600" progId="Equation.3">
                  <p:embed/>
                  <p:pic>
                    <p:nvPicPr>
                      <p:cNvPr id="266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352800"/>
                        <a:ext cx="588963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32" name="Group 9"/>
          <p:cNvGrpSpPr>
            <a:grpSpLocks/>
          </p:cNvGrpSpPr>
          <p:nvPr/>
        </p:nvGrpSpPr>
        <p:grpSpPr bwMode="auto">
          <a:xfrm>
            <a:off x="685800" y="1295400"/>
            <a:ext cx="8131175" cy="1009650"/>
            <a:chOff x="336" y="1872"/>
            <a:chExt cx="5122" cy="636"/>
          </a:xfrm>
        </p:grpSpPr>
        <p:sp>
          <p:nvSpPr>
            <p:cNvPr id="1242122" name="Text Box 10"/>
            <p:cNvSpPr txBox="1">
              <a:spLocks noChangeArrowheads="1"/>
            </p:cNvSpPr>
            <p:nvPr/>
          </p:nvSpPr>
          <p:spPr bwMode="auto">
            <a:xfrm>
              <a:off x="336" y="1968"/>
              <a:ext cx="2736" cy="33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800">
                  <a:latin typeface="Times New Roman" pitchFamily="18" charset="0"/>
                </a:rPr>
                <a:t>闭合回路中的感生电动势</a:t>
              </a:r>
            </a:p>
          </p:txBody>
        </p:sp>
        <p:graphicFrame>
          <p:nvGraphicFramePr>
            <p:cNvPr id="26627" name="Object 6"/>
            <p:cNvGraphicFramePr>
              <a:graphicFrameLocks noChangeAspect="1"/>
            </p:cNvGraphicFramePr>
            <p:nvPr/>
          </p:nvGraphicFramePr>
          <p:xfrm>
            <a:off x="3050" y="1872"/>
            <a:ext cx="2408" cy="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47" name="公式" r:id="rId5" imgW="1346040" imgH="393480" progId="Equation.3">
                    <p:embed/>
                  </p:oleObj>
                </mc:Choice>
                <mc:Fallback>
                  <p:oleObj name="公式" r:id="rId5" imgW="1346040" imgH="393480" progId="Equation.3">
                    <p:embed/>
                    <p:pic>
                      <p:nvPicPr>
                        <p:cNvPr id="2662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0" y="1872"/>
                          <a:ext cx="2408" cy="636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  <a:ln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836698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F295EB-8E3C-47A5-A9BB-4B0B6870A619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zh-CN" sz="800" b="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66800" y="227013"/>
            <a:ext cx="6324600" cy="609600"/>
          </a:xfrm>
          <a:noFill/>
        </p:spPr>
        <p:txBody>
          <a:bodyPr/>
          <a:lstStyle/>
          <a:p>
            <a:pPr algn="l" eaLnBrk="1" hangingPunct="1"/>
            <a:r>
              <a:rPr lang="zh-CN" altLang="en-US" sz="4000" dirty="0" smtClean="0">
                <a:solidFill>
                  <a:srgbClr val="792B25"/>
                </a:solidFill>
                <a:latin typeface="宋体" panose="02010600030101010101" pitchFamily="2" charset="-122"/>
              </a:rPr>
              <a:t>自感</a:t>
            </a:r>
            <a:r>
              <a:rPr lang="zh-CN" altLang="en-US" sz="32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3200" dirty="0" smtClean="0">
                <a:solidFill>
                  <a:schemeClr val="tx1"/>
                </a:solidFill>
              </a:rPr>
              <a:t>self-induction</a:t>
            </a:r>
            <a:r>
              <a:rPr lang="zh-CN" altLang="en-US" sz="32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）  </a:t>
            </a:r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教材</a:t>
            </a:r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P206)</a:t>
            </a:r>
            <a:endParaRPr lang="en-US" altLang="zh-CN" sz="2000" b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836613"/>
            <a:ext cx="8763000" cy="2160587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buFontTx/>
              <a:buNone/>
            </a:pPr>
            <a:r>
              <a:rPr lang="en-US" altLang="zh-CN" sz="2800" dirty="0" smtClean="0">
                <a:latin typeface="宋体" panose="02010600030101010101" pitchFamily="2" charset="-122"/>
              </a:rPr>
              <a:t>      </a:t>
            </a:r>
            <a:r>
              <a:rPr lang="zh-CN" altLang="en-US" sz="2800" dirty="0" smtClean="0">
                <a:latin typeface="宋体" panose="02010600030101010101" pitchFamily="2" charset="-122"/>
              </a:rPr>
              <a:t>当一个线圈（或线圈绕组）中的</a:t>
            </a:r>
            <a:r>
              <a:rPr lang="zh-CN" altLang="en-US" sz="2800" dirty="0" smtClean="0">
                <a:solidFill>
                  <a:srgbClr val="792B25"/>
                </a:solidFill>
                <a:latin typeface="宋体" panose="02010600030101010101" pitchFamily="2" charset="-122"/>
              </a:rPr>
              <a:t>电流 </a:t>
            </a:r>
            <a:r>
              <a:rPr lang="en-US" altLang="zh-CN" sz="2800" i="1" dirty="0" smtClean="0">
                <a:solidFill>
                  <a:srgbClr val="792B25"/>
                </a:solidFill>
                <a:latin typeface="Times New Roman" panose="02020603050405020304" pitchFamily="18" charset="0"/>
              </a:rPr>
              <a:t>I </a:t>
            </a:r>
            <a:r>
              <a:rPr lang="zh-CN" altLang="en-US" sz="2800" dirty="0" smtClean="0">
                <a:solidFill>
                  <a:srgbClr val="792B25"/>
                </a:solidFill>
                <a:latin typeface="宋体" panose="02010600030101010101" pitchFamily="2" charset="-122"/>
              </a:rPr>
              <a:t>发生变化</a:t>
            </a:r>
            <a:r>
              <a:rPr lang="zh-CN" altLang="en-US" sz="2800" dirty="0" smtClean="0">
                <a:latin typeface="宋体" panose="02010600030101010101" pitchFamily="2" charset="-122"/>
              </a:rPr>
              <a:t>时，通过线圈自身的磁通量</a:t>
            </a:r>
            <a:r>
              <a:rPr lang="en-US" altLang="zh-CN" sz="2800" dirty="0" smtClean="0">
                <a:latin typeface="Symbol" panose="05050102010706020507" pitchFamily="18" charset="2"/>
              </a:rPr>
              <a:t>Y</a:t>
            </a:r>
            <a:r>
              <a:rPr lang="zh-CN" altLang="en-US" sz="2800" dirty="0" smtClean="0">
                <a:latin typeface="宋体" panose="02010600030101010101" pitchFamily="2" charset="-122"/>
              </a:rPr>
              <a:t>也随之变而化，于是线圈自身便出现感应电动势</a:t>
            </a:r>
            <a:r>
              <a:rPr lang="en-US" altLang="zh-CN" sz="2800" dirty="0" smtClean="0">
                <a:latin typeface="宋体" panose="02010600030101010101" pitchFamily="2" charset="-122"/>
              </a:rPr>
              <a:t>——</a:t>
            </a:r>
            <a:r>
              <a:rPr lang="zh-CN" altLang="en-US" sz="2800" dirty="0" smtClean="0">
                <a:solidFill>
                  <a:srgbClr val="0033CC"/>
                </a:solidFill>
                <a:latin typeface="宋体" panose="02010600030101010101" pitchFamily="2" charset="-122"/>
              </a:rPr>
              <a:t>自感电动势</a:t>
            </a:r>
            <a:r>
              <a:rPr lang="en-US" altLang="zh-CN" sz="2800" dirty="0" smtClean="0">
                <a:solidFill>
                  <a:srgbClr val="0033CC"/>
                </a:solidFill>
                <a:latin typeface="宋体" panose="02010600030101010101" pitchFamily="2" charset="-122"/>
              </a:rPr>
              <a:t>.</a:t>
            </a:r>
          </a:p>
          <a:p>
            <a:pPr marL="0" indent="0" eaLnBrk="1" hangingPunct="1">
              <a:lnSpc>
                <a:spcPct val="140000"/>
              </a:lnSpc>
              <a:buFontTx/>
              <a:buNone/>
            </a:pPr>
            <a:endParaRPr lang="en-US" altLang="zh-CN" sz="2800" dirty="0" smtClean="0">
              <a:latin typeface="宋体" panose="02010600030101010101" pitchFamily="2" charset="-122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/>
          </p:nvPr>
        </p:nvGraphicFramePr>
        <p:xfrm>
          <a:off x="2952634" y="2819400"/>
          <a:ext cx="6191366" cy="3622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4" name="Image" r:id="rId3" imgW="2158171" imgH="1987637" progId="Photoshop.Image.6">
                  <p:embed/>
                </p:oleObj>
              </mc:Choice>
              <mc:Fallback>
                <p:oleObj name="Image" r:id="rId3" imgW="2158171" imgH="1987637" progId="Photoshop.Image.6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634" y="2819400"/>
                        <a:ext cx="6191366" cy="36223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0" y="3429000"/>
            <a:ext cx="40259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66FF33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dirty="0" smtClean="0">
                <a:latin typeface="宋体" panose="02010600030101010101" pitchFamily="2" charset="-122"/>
              </a:rPr>
              <a:t>根据楞次定律，自感电动势导致的自感电流，必定会反抗原来电流的改变</a:t>
            </a:r>
            <a:r>
              <a:rPr lang="en-US" altLang="zh-CN" sz="2800" b="0" dirty="0" smtClean="0">
                <a:latin typeface="宋体" panose="02010600030101010101" pitchFamily="2" charset="-122"/>
              </a:rPr>
              <a:t>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608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5EBDC4-E9CD-4448-8425-24E91A1588F1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66700" y="-79639"/>
            <a:ext cx="85344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     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由于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电流产生的磁场总是正比于电流强度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，因此，通过线圈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自身的总磁通量一定也与电流强度成正比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：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23138" y="2163352"/>
            <a:ext cx="7327762" cy="693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</a:rPr>
              <a:t>此处，系数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</a:rPr>
              <a:t>L</a:t>
            </a:r>
            <a:r>
              <a:rPr lang="zh-CN" altLang="en-US" sz="2400" i="1" dirty="0" smtClean="0">
                <a:latin typeface="Times New Roman"/>
                <a:ea typeface="宋体"/>
              </a:rPr>
              <a:t>取决</a:t>
            </a:r>
            <a:r>
              <a:rPr kumimoji="0" lang="zh-CN" altLang="en-US" sz="24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</a:rPr>
              <a:t>于线圈的几何形状、尺寸和匝数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</a:rPr>
              <a:t>.</a:t>
            </a:r>
            <a:endParaRPr kumimoji="0" lang="en-US" altLang="zh-CN" sz="2400" b="1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Brush Script MT" panose="03060802040406070304" pitchFamily="66" charset="0"/>
              <a:ea typeface="宋体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265233" y="1325068"/>
          <a:ext cx="2438400" cy="717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0" r:id="rId3" imgW="494870" imgH="164957" progId="Equation.3">
                  <p:embed/>
                </p:oleObj>
              </mc:Choice>
              <mc:Fallback>
                <p:oleObj r:id="rId3" imgW="494870" imgH="164957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233" y="1325068"/>
                        <a:ext cx="2438400" cy="71717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7207388" y="1398234"/>
            <a:ext cx="194613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lnSpc>
                <a:spcPct val="140000"/>
              </a:lnSpc>
              <a:defRPr/>
            </a:pPr>
            <a:r>
              <a:rPr lang="zh-CN" altLang="en-US" dirty="0" smtClean="0">
                <a:latin typeface="Times New Roman"/>
                <a:ea typeface="宋体"/>
              </a:rPr>
              <a:t>（</a:t>
            </a:r>
            <a:r>
              <a:rPr lang="en-US" altLang="zh-CN" dirty="0" smtClean="0">
                <a:latin typeface="Times New Roman"/>
                <a:ea typeface="宋体"/>
              </a:rPr>
              <a:t>3.2-5</a:t>
            </a:r>
            <a:r>
              <a:rPr lang="zh-CN" altLang="en-US" dirty="0">
                <a:latin typeface="Times New Roman"/>
                <a:ea typeface="宋体"/>
              </a:rPr>
              <a:t>） 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34838" y="2797549"/>
            <a:ext cx="8704362" cy="3416320"/>
            <a:chOff x="134838" y="2797549"/>
            <a:chExt cx="8704362" cy="3416320"/>
          </a:xfrm>
        </p:grpSpPr>
        <p:sp>
          <p:nvSpPr>
            <p:cNvPr id="9" name="矩形 8"/>
            <p:cNvSpPr/>
            <p:nvPr/>
          </p:nvSpPr>
          <p:spPr>
            <a:xfrm>
              <a:off x="134838" y="2797549"/>
              <a:ext cx="8704362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 eaLnBrk="1" hangingPunct="1">
                <a:lnSpc>
                  <a:spcPct val="140000"/>
                </a:lnSpc>
                <a:spcBef>
                  <a:spcPct val="20000"/>
                </a:spcBef>
                <a:defRPr/>
              </a:pPr>
              <a:r>
                <a:rPr lang="zh-CN" altLang="en-US" sz="2400" dirty="0">
                  <a:solidFill>
                    <a:srgbClr val="0033CC"/>
                  </a:solidFill>
                  <a:latin typeface="Times New Roman"/>
                  <a:ea typeface="宋体"/>
                </a:rPr>
                <a:t>根据法拉第定律</a:t>
              </a:r>
              <a:r>
                <a:rPr lang="zh-CN" altLang="en-US" sz="2400" dirty="0">
                  <a:latin typeface="Times New Roman"/>
                  <a:ea typeface="宋体"/>
                </a:rPr>
                <a:t>，线圈中出现的自感电动势为</a:t>
              </a:r>
            </a:p>
            <a:p>
              <a:pPr lvl="0" algn="just" eaLnBrk="1" hangingPunct="1">
                <a:lnSpc>
                  <a:spcPct val="140000"/>
                </a:lnSpc>
                <a:spcBef>
                  <a:spcPct val="20000"/>
                </a:spcBef>
                <a:defRPr/>
              </a:pPr>
              <a:r>
                <a:rPr lang="zh-CN" altLang="en-US" sz="2400" dirty="0">
                  <a:latin typeface="Times New Roman"/>
                  <a:ea typeface="宋体"/>
                </a:rPr>
                <a:t>                                                                                        </a:t>
              </a:r>
              <a:endParaRPr lang="en-US" altLang="zh-CN" sz="2400" dirty="0" smtClean="0">
                <a:latin typeface="Times New Roman"/>
                <a:ea typeface="宋体"/>
              </a:endParaRPr>
            </a:p>
            <a:p>
              <a:pPr lvl="0" algn="just" eaLnBrk="1" hangingPunct="1">
                <a:lnSpc>
                  <a:spcPct val="140000"/>
                </a:lnSpc>
                <a:spcBef>
                  <a:spcPct val="20000"/>
                </a:spcBef>
                <a:defRPr/>
              </a:pPr>
              <a:endParaRPr lang="en-US" altLang="zh-CN" sz="2400" dirty="0" smtClean="0">
                <a:latin typeface="Times New Roman"/>
                <a:ea typeface="宋体"/>
              </a:endParaRPr>
            </a:p>
            <a:p>
              <a:pPr lvl="0" algn="just" eaLnBrk="1" hangingPunct="1">
                <a:lnSpc>
                  <a:spcPct val="140000"/>
                </a:lnSpc>
                <a:spcBef>
                  <a:spcPct val="20000"/>
                </a:spcBef>
                <a:defRPr/>
              </a:pPr>
              <a:r>
                <a:rPr lang="zh-CN" altLang="en-US" sz="2400" dirty="0" smtClean="0">
                  <a:latin typeface="Times New Roman"/>
                  <a:ea typeface="宋体"/>
                </a:rPr>
                <a:t>在</a:t>
              </a:r>
              <a:r>
                <a:rPr lang="zh-CN" altLang="en-US" sz="2400" dirty="0">
                  <a:latin typeface="Times New Roman"/>
                  <a:ea typeface="宋体"/>
                </a:rPr>
                <a:t>相同的电流变化率下，系数</a:t>
              </a:r>
              <a:r>
                <a:rPr lang="en-US" altLang="zh-CN" sz="2400" i="1" dirty="0">
                  <a:latin typeface="Times New Roman"/>
                  <a:ea typeface="宋体"/>
                </a:rPr>
                <a:t>L</a:t>
              </a:r>
              <a:r>
                <a:rPr lang="zh-CN" altLang="en-US" sz="2400" dirty="0">
                  <a:latin typeface="Times New Roman"/>
                  <a:ea typeface="宋体"/>
                </a:rPr>
                <a:t>越大，线圈的自感电动势也越大，即</a:t>
              </a:r>
              <a:r>
                <a:rPr lang="en-US" altLang="zh-CN" sz="2400" i="1" dirty="0">
                  <a:latin typeface="Times New Roman"/>
                  <a:ea typeface="宋体"/>
                </a:rPr>
                <a:t>L</a:t>
              </a:r>
              <a:r>
                <a:rPr lang="zh-CN" altLang="en-US" sz="2400" dirty="0">
                  <a:latin typeface="Times New Roman"/>
                  <a:ea typeface="宋体"/>
                </a:rPr>
                <a:t>反映了电流圈的自作用程度，我们称之为自感系数，简称自感</a:t>
              </a:r>
              <a:r>
                <a:rPr lang="en-US" altLang="zh-CN" sz="2400" dirty="0">
                  <a:latin typeface="Times New Roman"/>
                  <a:ea typeface="宋体"/>
                </a:rPr>
                <a:t>.</a:t>
              </a: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3062293" y="3571872"/>
              <a:ext cx="5237433" cy="874713"/>
              <a:chOff x="3062293" y="3571872"/>
              <a:chExt cx="5237433" cy="874713"/>
            </a:xfrm>
          </p:grpSpPr>
          <p:graphicFrame>
            <p:nvGraphicFramePr>
              <p:cNvPr id="6" name="Object 6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141701" y="3571872"/>
              <a:ext cx="2860598" cy="8747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071" r:id="rId5" imgW="1155700" imgH="393700" progId="Equation.3">
                      <p:embed/>
                    </p:oleObj>
                  </mc:Choice>
                  <mc:Fallback>
                    <p:oleObj r:id="rId5" imgW="1155700" imgH="393700" progId="Equation.3">
                      <p:embed/>
                      <p:pic>
                        <p:nvPicPr>
                          <p:cNvPr id="6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41701" y="3571872"/>
                            <a:ext cx="2860598" cy="874713"/>
                          </a:xfrm>
                          <a:prstGeom prst="rect">
                            <a:avLst/>
                          </a:prstGeom>
                          <a:solidFill>
                            <a:srgbClr val="FFFF00"/>
                          </a:solidFill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" name="矩形 6"/>
              <p:cNvSpPr/>
              <p:nvPr/>
            </p:nvSpPr>
            <p:spPr>
              <a:xfrm>
                <a:off x="7169288" y="3815327"/>
                <a:ext cx="1130438" cy="4801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just" eaLnBrk="1" hangingPunct="1">
                  <a:lnSpc>
                    <a:spcPct val="140000"/>
                  </a:lnSpc>
                  <a:spcBef>
                    <a:spcPct val="20000"/>
                  </a:spcBef>
                  <a:defRPr/>
                </a:pPr>
                <a:r>
                  <a:rPr lang="zh-CN" altLang="en-US" dirty="0">
                    <a:latin typeface="Times New Roman"/>
                    <a:ea typeface="宋体"/>
                  </a:rPr>
                  <a:t>（</a:t>
                </a:r>
                <a:r>
                  <a:rPr lang="en-US" altLang="zh-CN" dirty="0">
                    <a:latin typeface="Times New Roman"/>
                    <a:ea typeface="宋体"/>
                  </a:rPr>
                  <a:t>3.2-6</a:t>
                </a:r>
                <a:r>
                  <a:rPr lang="zh-CN" altLang="en-US" dirty="0">
                    <a:latin typeface="Times New Roman"/>
                    <a:ea typeface="宋体"/>
                  </a:rPr>
                  <a:t>）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062293" y="3650613"/>
                <a:ext cx="405880" cy="65248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 lvl="0" algn="just" eaLnBrk="1" hangingPunct="1">
                  <a:lnSpc>
                    <a:spcPct val="140000"/>
                  </a:lnSpc>
                  <a:spcBef>
                    <a:spcPct val="20000"/>
                  </a:spcBef>
                  <a:defRPr/>
                </a:pPr>
                <a:r>
                  <a:rPr lang="en-US" altLang="zh-CN" sz="2800" dirty="0">
                    <a:latin typeface="Brush Script MT" panose="03060802040406070304" pitchFamily="66" charset="0"/>
                    <a:ea typeface="宋体"/>
                  </a:rPr>
                  <a:t>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239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0"/>
      <p:bldP spid="4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5EBDC4-E9CD-4448-8425-24E91A1588F1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381000" y="1447800"/>
            <a:ext cx="8229600" cy="4450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1" hangingPunct="1"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sz="2400" dirty="0" smtClean="0">
              <a:latin typeface="Times New Roman"/>
              <a:ea typeface="宋体"/>
            </a:endParaRPr>
          </a:p>
          <a:p>
            <a:pPr lvl="0" algn="just" eaLnBrk="1" hangingPunct="1">
              <a:lnSpc>
                <a:spcPct val="140000"/>
              </a:lnSpc>
              <a:spcBef>
                <a:spcPct val="20000"/>
              </a:spcBef>
              <a:defRPr/>
            </a:pPr>
            <a:r>
              <a:rPr lang="zh-CN" altLang="en-US" sz="2400" dirty="0" smtClean="0">
                <a:latin typeface="Times New Roman"/>
                <a:ea typeface="宋体"/>
              </a:rPr>
              <a:t>       从</a:t>
            </a:r>
            <a:r>
              <a:rPr lang="zh-CN" altLang="en-US" sz="2400" dirty="0">
                <a:latin typeface="Times New Roman"/>
                <a:ea typeface="宋体"/>
              </a:rPr>
              <a:t>（</a:t>
            </a:r>
            <a:r>
              <a:rPr lang="en-US" altLang="zh-CN" sz="2400" dirty="0">
                <a:latin typeface="Times New Roman"/>
                <a:ea typeface="宋体"/>
              </a:rPr>
              <a:t>3.2-5</a:t>
            </a:r>
            <a:r>
              <a:rPr lang="zh-CN" altLang="en-US" sz="2400" dirty="0">
                <a:latin typeface="Times New Roman"/>
                <a:ea typeface="宋体"/>
              </a:rPr>
              <a:t>）可以看到，当某个线圈流过的电流为</a:t>
            </a:r>
            <a:r>
              <a:rPr lang="en-US" altLang="zh-CN" sz="2400" dirty="0">
                <a:latin typeface="Times New Roman"/>
                <a:ea typeface="宋体"/>
              </a:rPr>
              <a:t>1</a:t>
            </a:r>
            <a:r>
              <a:rPr lang="zh-CN" altLang="en-US" sz="2400" dirty="0">
                <a:latin typeface="Times New Roman"/>
                <a:ea typeface="宋体"/>
              </a:rPr>
              <a:t>安培时，如果通过它自身的总磁通量为</a:t>
            </a:r>
            <a:r>
              <a:rPr lang="en-US" altLang="zh-CN" sz="2400" dirty="0">
                <a:latin typeface="Times New Roman"/>
                <a:ea typeface="宋体"/>
              </a:rPr>
              <a:t>1</a:t>
            </a:r>
            <a:r>
              <a:rPr lang="zh-CN" altLang="en-US" sz="2400" dirty="0">
                <a:latin typeface="Times New Roman"/>
                <a:ea typeface="宋体"/>
              </a:rPr>
              <a:t>韦伯，则它的自感是</a:t>
            </a:r>
            <a:r>
              <a:rPr lang="en-US" altLang="zh-CN" sz="2400" dirty="0">
                <a:latin typeface="Times New Roman"/>
                <a:ea typeface="宋体"/>
              </a:rPr>
              <a:t>1</a:t>
            </a:r>
            <a:r>
              <a:rPr lang="zh-CN" altLang="en-US" sz="2400" dirty="0">
                <a:latin typeface="Times New Roman"/>
                <a:ea typeface="宋体"/>
              </a:rPr>
              <a:t>亨利</a:t>
            </a:r>
            <a:r>
              <a:rPr lang="zh-CN" altLang="en-US" sz="2400" dirty="0" smtClean="0">
                <a:latin typeface="Times New Roman"/>
                <a:ea typeface="宋体"/>
              </a:rPr>
              <a:t>；</a:t>
            </a:r>
            <a:endParaRPr lang="en-US" altLang="zh-CN" sz="2400" dirty="0" smtClean="0">
              <a:latin typeface="Times New Roman"/>
              <a:ea typeface="宋体"/>
            </a:endParaRPr>
          </a:p>
          <a:p>
            <a:pPr lvl="0" algn="just" eaLnBrk="1" hangingPunct="1">
              <a:lnSpc>
                <a:spcPct val="140000"/>
              </a:lnSpc>
              <a:spcBef>
                <a:spcPct val="20000"/>
              </a:spcBef>
              <a:defRPr/>
            </a:pPr>
            <a:endParaRPr lang="zh-CN" altLang="en-US" sz="2400" dirty="0">
              <a:latin typeface="Times New Roman"/>
              <a:ea typeface="宋体"/>
            </a:endParaRPr>
          </a:p>
          <a:p>
            <a:pPr lvl="0" algn="just" eaLnBrk="1" hangingPunct="1">
              <a:lnSpc>
                <a:spcPct val="14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Times New Roman"/>
                <a:ea typeface="宋体"/>
              </a:rPr>
              <a:t>       或者根据（</a:t>
            </a:r>
            <a:r>
              <a:rPr lang="en-US" altLang="zh-CN" sz="2400" dirty="0">
                <a:latin typeface="Times New Roman"/>
                <a:ea typeface="宋体"/>
              </a:rPr>
              <a:t>3.2-6</a:t>
            </a:r>
            <a:r>
              <a:rPr lang="zh-CN" altLang="en-US" sz="2400" dirty="0">
                <a:latin typeface="Times New Roman"/>
                <a:ea typeface="宋体"/>
              </a:rPr>
              <a:t>），当某个线圈的电流变化率为</a:t>
            </a:r>
            <a:r>
              <a:rPr lang="en-US" altLang="zh-CN" sz="2400" dirty="0">
                <a:latin typeface="Times New Roman"/>
                <a:ea typeface="宋体"/>
              </a:rPr>
              <a:t>1</a:t>
            </a:r>
            <a:r>
              <a:rPr lang="zh-CN" altLang="en-US" sz="2400" dirty="0">
                <a:latin typeface="Times New Roman"/>
                <a:ea typeface="宋体"/>
              </a:rPr>
              <a:t>安培</a:t>
            </a:r>
            <a:r>
              <a:rPr lang="en-US" altLang="zh-CN" sz="2400" dirty="0">
                <a:latin typeface="Times New Roman"/>
                <a:ea typeface="宋体"/>
              </a:rPr>
              <a:t>/</a:t>
            </a:r>
            <a:r>
              <a:rPr lang="zh-CN" altLang="en-US" sz="2400" dirty="0">
                <a:latin typeface="Times New Roman"/>
                <a:ea typeface="宋体"/>
              </a:rPr>
              <a:t>秒时，如果线圈中出现的自感电动势是</a:t>
            </a:r>
            <a:r>
              <a:rPr lang="en-US" altLang="zh-CN" sz="2400" dirty="0">
                <a:latin typeface="Times New Roman"/>
                <a:ea typeface="宋体"/>
              </a:rPr>
              <a:t>1</a:t>
            </a:r>
            <a:r>
              <a:rPr lang="zh-CN" altLang="en-US" sz="2400" dirty="0">
                <a:latin typeface="Times New Roman"/>
                <a:ea typeface="宋体"/>
              </a:rPr>
              <a:t>伏特，则它的自感就是</a:t>
            </a:r>
            <a:r>
              <a:rPr lang="en-US" altLang="zh-CN" sz="2400" dirty="0">
                <a:latin typeface="Times New Roman"/>
                <a:ea typeface="宋体"/>
              </a:rPr>
              <a:t>1</a:t>
            </a:r>
            <a:r>
              <a:rPr lang="zh-CN" altLang="en-US" sz="2400" dirty="0">
                <a:latin typeface="Times New Roman"/>
                <a:ea typeface="宋体"/>
              </a:rPr>
              <a:t>亨利</a:t>
            </a:r>
            <a:r>
              <a:rPr lang="en-US" altLang="zh-CN" sz="2400" dirty="0">
                <a:latin typeface="Times New Roman"/>
                <a:ea typeface="宋体"/>
              </a:rPr>
              <a:t>.</a:t>
            </a:r>
            <a:endParaRPr lang="zh-CN" altLang="en-US" sz="2400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/>
          </p:nvPr>
        </p:nvGraphicFramePr>
        <p:xfrm>
          <a:off x="3457722" y="3276600"/>
          <a:ext cx="1584187" cy="46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4" r:id="rId3" imgW="494870" imgH="164957" progId="Equation.3">
                  <p:embed/>
                </p:oleObj>
              </mc:Choice>
              <mc:Fallback>
                <p:oleObj r:id="rId3" imgW="494870" imgH="164957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722" y="3276600"/>
                        <a:ext cx="1584187" cy="4659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5610225" y="3227154"/>
            <a:ext cx="194613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lnSpc>
                <a:spcPct val="140000"/>
              </a:lnSpc>
              <a:defRPr/>
            </a:pPr>
            <a:r>
              <a:rPr lang="zh-CN" altLang="en-US" dirty="0" smtClean="0">
                <a:latin typeface="Times New Roman"/>
                <a:ea typeface="宋体"/>
              </a:rPr>
              <a:t>（</a:t>
            </a:r>
            <a:r>
              <a:rPr lang="en-US" altLang="zh-CN" dirty="0" smtClean="0">
                <a:latin typeface="Times New Roman"/>
                <a:ea typeface="宋体"/>
              </a:rPr>
              <a:t>3.2-5</a:t>
            </a:r>
            <a:r>
              <a:rPr lang="zh-CN" altLang="en-US" dirty="0">
                <a:latin typeface="Times New Roman"/>
                <a:ea typeface="宋体"/>
              </a:rPr>
              <a:t>） 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/>
          </p:nvPr>
        </p:nvGraphicFramePr>
        <p:xfrm>
          <a:off x="3106815" y="5410200"/>
          <a:ext cx="2286000" cy="69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5" r:id="rId5" imgW="1155700" imgH="393700" progId="Equation.3">
                  <p:embed/>
                </p:oleObj>
              </mc:Choice>
              <mc:Fallback>
                <p:oleObj r:id="rId5" imgW="1155700" imgH="393700" progId="Equation.3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815" y="5410200"/>
                        <a:ext cx="2286000" cy="6990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610225" y="5542467"/>
            <a:ext cx="1946137" cy="434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lnSpc>
                <a:spcPct val="140000"/>
              </a:lnSpc>
              <a:defRPr/>
            </a:pPr>
            <a:r>
              <a:rPr lang="zh-CN" altLang="en-US" dirty="0" smtClean="0">
                <a:latin typeface="Times New Roman"/>
                <a:ea typeface="宋体"/>
              </a:rPr>
              <a:t>（</a:t>
            </a:r>
            <a:r>
              <a:rPr lang="en-US" altLang="zh-CN" dirty="0" smtClean="0">
                <a:latin typeface="Times New Roman"/>
                <a:ea typeface="宋体"/>
              </a:rPr>
              <a:t>3.2-6</a:t>
            </a:r>
            <a:r>
              <a:rPr lang="zh-CN" altLang="en-US" dirty="0" smtClean="0">
                <a:latin typeface="Times New Roman"/>
                <a:ea typeface="宋体"/>
              </a:rPr>
              <a:t>） </a:t>
            </a:r>
            <a:endParaRPr lang="zh-CN" altLang="en-US" dirty="0">
              <a:latin typeface="Times New Roman"/>
              <a:ea typeface="宋体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8200" y="520526"/>
            <a:ext cx="76995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Times New Roman"/>
                <a:ea typeface="宋体"/>
              </a:rPr>
              <a:t> </a:t>
            </a:r>
            <a:r>
              <a:rPr lang="zh-CN" altLang="en-US" sz="3200" dirty="0" smtClean="0">
                <a:latin typeface="Times New Roman"/>
                <a:ea typeface="宋体"/>
              </a:rPr>
              <a:t>自感</a:t>
            </a:r>
            <a:r>
              <a:rPr lang="en-US" altLang="zh-CN" sz="3200" i="1" dirty="0" smtClean="0">
                <a:latin typeface="Times New Roman"/>
                <a:ea typeface="宋体"/>
              </a:rPr>
              <a:t>L</a:t>
            </a:r>
            <a:r>
              <a:rPr lang="zh-CN" altLang="en-US" sz="3200" dirty="0" smtClean="0">
                <a:latin typeface="Times New Roman"/>
                <a:ea typeface="宋体"/>
              </a:rPr>
              <a:t>与互感</a:t>
            </a:r>
            <a:r>
              <a:rPr lang="en-US" altLang="zh-CN" sz="3200" i="1" dirty="0" smtClean="0">
                <a:latin typeface="Times New Roman"/>
                <a:ea typeface="宋体"/>
              </a:rPr>
              <a:t>M </a:t>
            </a:r>
            <a:r>
              <a:rPr lang="zh-CN" altLang="en-US" sz="3200" dirty="0" smtClean="0">
                <a:latin typeface="Times New Roman"/>
                <a:ea typeface="宋体"/>
              </a:rPr>
              <a:t>有相同的单位，也是</a:t>
            </a:r>
            <a:r>
              <a:rPr lang="zh-CN" altLang="en-US" sz="3200" dirty="0" smtClean="0">
                <a:solidFill>
                  <a:srgbClr val="0033CC"/>
                </a:solidFill>
                <a:latin typeface="Times New Roman"/>
                <a:ea typeface="宋体"/>
              </a:rPr>
              <a:t>亨利</a:t>
            </a:r>
            <a:r>
              <a:rPr lang="en-US" altLang="zh-CN" sz="3200" dirty="0" smtClean="0">
                <a:latin typeface="Times New Roman"/>
                <a:ea typeface="宋体"/>
              </a:rPr>
              <a:t>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4608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F295EB-8E3C-47A5-A9BB-4B0B6870A619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zh-CN" sz="800" b="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66800" y="227013"/>
            <a:ext cx="6324600" cy="609600"/>
          </a:xfrm>
          <a:noFill/>
        </p:spPr>
        <p:txBody>
          <a:bodyPr/>
          <a:lstStyle/>
          <a:p>
            <a:pPr algn="l" eaLnBrk="1" hangingPunct="1"/>
            <a:r>
              <a:rPr lang="zh-CN" altLang="en-US" sz="4000" dirty="0" smtClean="0">
                <a:solidFill>
                  <a:srgbClr val="792B25"/>
                </a:solidFill>
                <a:latin typeface="宋体" panose="02010600030101010101" pitchFamily="2" charset="-122"/>
              </a:rPr>
              <a:t>自感</a:t>
            </a:r>
            <a:r>
              <a:rPr lang="zh-CN" altLang="en-US" sz="32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3200" dirty="0" smtClean="0">
                <a:solidFill>
                  <a:schemeClr val="tx1"/>
                </a:solidFill>
              </a:rPr>
              <a:t>self-induction</a:t>
            </a:r>
            <a:r>
              <a:rPr lang="zh-CN" altLang="en-US" sz="32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）  </a:t>
            </a:r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教材</a:t>
            </a:r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P206)</a:t>
            </a:r>
            <a:endParaRPr lang="en-US" altLang="zh-CN" sz="2000" b="0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836613"/>
            <a:ext cx="8763000" cy="2160587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buFontTx/>
              <a:buNone/>
            </a:pPr>
            <a:r>
              <a:rPr lang="en-US" altLang="zh-CN" sz="2800" dirty="0" smtClean="0">
                <a:latin typeface="宋体" panose="02010600030101010101" pitchFamily="2" charset="-122"/>
              </a:rPr>
              <a:t>      </a:t>
            </a:r>
            <a:r>
              <a:rPr lang="zh-CN" altLang="en-US" sz="2800" dirty="0" smtClean="0">
                <a:latin typeface="宋体" panose="02010600030101010101" pitchFamily="2" charset="-122"/>
              </a:rPr>
              <a:t>当一个线圈（或线圈绕组）中的</a:t>
            </a:r>
            <a:r>
              <a:rPr lang="zh-CN" altLang="en-US" sz="2800" dirty="0" smtClean="0">
                <a:solidFill>
                  <a:srgbClr val="792B25"/>
                </a:solidFill>
                <a:latin typeface="宋体" panose="02010600030101010101" pitchFamily="2" charset="-122"/>
              </a:rPr>
              <a:t>电流 </a:t>
            </a:r>
            <a:r>
              <a:rPr lang="en-US" altLang="zh-CN" sz="2800" i="1" dirty="0" smtClean="0">
                <a:solidFill>
                  <a:srgbClr val="792B25"/>
                </a:solidFill>
                <a:latin typeface="Times New Roman" panose="02020603050405020304" pitchFamily="18" charset="0"/>
              </a:rPr>
              <a:t>I </a:t>
            </a:r>
            <a:r>
              <a:rPr lang="zh-CN" altLang="en-US" sz="2800" dirty="0" smtClean="0">
                <a:solidFill>
                  <a:srgbClr val="792B25"/>
                </a:solidFill>
                <a:latin typeface="宋体" panose="02010600030101010101" pitchFamily="2" charset="-122"/>
              </a:rPr>
              <a:t>发生变化</a:t>
            </a:r>
            <a:r>
              <a:rPr lang="zh-CN" altLang="en-US" sz="2800" dirty="0" smtClean="0">
                <a:latin typeface="宋体" panose="02010600030101010101" pitchFamily="2" charset="-122"/>
              </a:rPr>
              <a:t>时，通过线圈自身的磁通量</a:t>
            </a:r>
            <a:r>
              <a:rPr lang="en-US" altLang="zh-CN" sz="2800" dirty="0" smtClean="0">
                <a:latin typeface="Symbol" panose="05050102010706020507" pitchFamily="18" charset="2"/>
              </a:rPr>
              <a:t>Y</a:t>
            </a:r>
            <a:r>
              <a:rPr lang="zh-CN" altLang="en-US" sz="2800" dirty="0" smtClean="0">
                <a:latin typeface="宋体" panose="02010600030101010101" pitchFamily="2" charset="-122"/>
              </a:rPr>
              <a:t>也随之变而化，于是线圈自身便出现感应电动势</a:t>
            </a:r>
            <a:r>
              <a:rPr lang="en-US" altLang="zh-CN" sz="2800" dirty="0" smtClean="0">
                <a:latin typeface="宋体" panose="02010600030101010101" pitchFamily="2" charset="-122"/>
              </a:rPr>
              <a:t>——</a:t>
            </a:r>
            <a:r>
              <a:rPr lang="zh-CN" altLang="en-US" sz="2800" dirty="0" smtClean="0">
                <a:solidFill>
                  <a:srgbClr val="0033CC"/>
                </a:solidFill>
                <a:latin typeface="宋体" panose="02010600030101010101" pitchFamily="2" charset="-122"/>
              </a:rPr>
              <a:t>自感电动势</a:t>
            </a:r>
            <a:r>
              <a:rPr lang="en-US" altLang="zh-CN" sz="2800" dirty="0" smtClean="0">
                <a:solidFill>
                  <a:srgbClr val="0033CC"/>
                </a:solidFill>
                <a:latin typeface="宋体" panose="02010600030101010101" pitchFamily="2" charset="-122"/>
              </a:rPr>
              <a:t>.</a:t>
            </a:r>
          </a:p>
          <a:p>
            <a:pPr marL="0" indent="0" eaLnBrk="1" hangingPunct="1">
              <a:lnSpc>
                <a:spcPct val="140000"/>
              </a:lnSpc>
              <a:buFontTx/>
              <a:buNone/>
            </a:pPr>
            <a:endParaRPr lang="en-US" altLang="zh-CN" sz="2800" dirty="0" smtClean="0">
              <a:latin typeface="宋体" panose="02010600030101010101" pitchFamily="2" charset="-122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/>
          </p:nvPr>
        </p:nvGraphicFramePr>
        <p:xfrm>
          <a:off x="2952634" y="2819400"/>
          <a:ext cx="6191366" cy="3622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7" name="Image" r:id="rId3" imgW="2158171" imgH="1987637" progId="Photoshop.Image.6">
                  <p:embed/>
                </p:oleObj>
              </mc:Choice>
              <mc:Fallback>
                <p:oleObj name="Image" r:id="rId3" imgW="2158171" imgH="1987637" progId="Photoshop.Image.6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634" y="2819400"/>
                        <a:ext cx="6191366" cy="36223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0" y="3429000"/>
            <a:ext cx="40259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66FF33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dirty="0" smtClean="0">
                <a:latin typeface="宋体" panose="02010600030101010101" pitchFamily="2" charset="-122"/>
              </a:rPr>
              <a:t>根据楞次定律，自感电动势导致的自感电流，必定会反抗原来电流的改变</a:t>
            </a:r>
            <a:r>
              <a:rPr lang="en-US" altLang="zh-CN" sz="2800" b="0" dirty="0" smtClean="0">
                <a:latin typeface="宋体" panose="02010600030101010101" pitchFamily="2" charset="-122"/>
              </a:rPr>
              <a:t>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6289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5EBDC4-E9CD-4448-8425-24E91A1588F1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66700" y="-79639"/>
            <a:ext cx="85344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     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由于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电流产生的磁场总是正比于电流强度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，因此，通过线圈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自身的总磁通量一定也与电流强度成正比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：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23138" y="2163352"/>
            <a:ext cx="7327762" cy="693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</a:rPr>
              <a:t>此处，系数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</a:rPr>
              <a:t>L</a:t>
            </a:r>
            <a:r>
              <a:rPr lang="zh-CN" altLang="en-US" sz="2400" i="1" dirty="0" smtClean="0">
                <a:latin typeface="Times New Roman"/>
                <a:ea typeface="宋体"/>
              </a:rPr>
              <a:t>取决</a:t>
            </a:r>
            <a:r>
              <a:rPr kumimoji="0" lang="zh-CN" altLang="en-US" sz="24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</a:rPr>
              <a:t>于线圈的几何形状、尺寸和匝数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</a:rPr>
              <a:t>.</a:t>
            </a:r>
            <a:endParaRPr kumimoji="0" lang="en-US" altLang="zh-CN" sz="2400" b="1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Brush Script MT" panose="03060802040406070304" pitchFamily="66" charset="0"/>
              <a:ea typeface="宋体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265233" y="1325068"/>
          <a:ext cx="2438400" cy="717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2" r:id="rId3" imgW="494870" imgH="164957" progId="Equation.3">
                  <p:embed/>
                </p:oleObj>
              </mc:Choice>
              <mc:Fallback>
                <p:oleObj r:id="rId3" imgW="494870" imgH="164957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233" y="1325068"/>
                        <a:ext cx="2438400" cy="71717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7207388" y="1398234"/>
            <a:ext cx="194613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lnSpc>
                <a:spcPct val="140000"/>
              </a:lnSpc>
              <a:defRPr/>
            </a:pPr>
            <a:r>
              <a:rPr lang="zh-CN" altLang="en-US" dirty="0" smtClean="0">
                <a:latin typeface="Times New Roman"/>
                <a:ea typeface="宋体"/>
              </a:rPr>
              <a:t>（</a:t>
            </a:r>
            <a:r>
              <a:rPr lang="en-US" altLang="zh-CN" dirty="0" smtClean="0">
                <a:latin typeface="Times New Roman"/>
                <a:ea typeface="宋体"/>
              </a:rPr>
              <a:t>3.2-5</a:t>
            </a:r>
            <a:r>
              <a:rPr lang="zh-CN" altLang="en-US" dirty="0">
                <a:latin typeface="Times New Roman"/>
                <a:ea typeface="宋体"/>
              </a:rPr>
              <a:t>） 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34838" y="2797549"/>
            <a:ext cx="8704362" cy="3416320"/>
            <a:chOff x="134838" y="2797549"/>
            <a:chExt cx="8704362" cy="3416320"/>
          </a:xfrm>
        </p:grpSpPr>
        <p:sp>
          <p:nvSpPr>
            <p:cNvPr id="9" name="矩形 8"/>
            <p:cNvSpPr/>
            <p:nvPr/>
          </p:nvSpPr>
          <p:spPr>
            <a:xfrm>
              <a:off x="134838" y="2797549"/>
              <a:ext cx="8704362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 eaLnBrk="1" hangingPunct="1">
                <a:lnSpc>
                  <a:spcPct val="140000"/>
                </a:lnSpc>
                <a:spcBef>
                  <a:spcPct val="20000"/>
                </a:spcBef>
                <a:defRPr/>
              </a:pPr>
              <a:r>
                <a:rPr lang="zh-CN" altLang="en-US" sz="2400" dirty="0">
                  <a:solidFill>
                    <a:srgbClr val="0033CC"/>
                  </a:solidFill>
                  <a:latin typeface="Times New Roman"/>
                  <a:ea typeface="宋体"/>
                </a:rPr>
                <a:t>根据法拉第定律</a:t>
              </a:r>
              <a:r>
                <a:rPr lang="zh-CN" altLang="en-US" sz="2400" dirty="0">
                  <a:latin typeface="Times New Roman"/>
                  <a:ea typeface="宋体"/>
                </a:rPr>
                <a:t>，线圈中出现的自感电动势为</a:t>
              </a:r>
            </a:p>
            <a:p>
              <a:pPr lvl="0" algn="just" eaLnBrk="1" hangingPunct="1">
                <a:lnSpc>
                  <a:spcPct val="140000"/>
                </a:lnSpc>
                <a:spcBef>
                  <a:spcPct val="20000"/>
                </a:spcBef>
                <a:defRPr/>
              </a:pPr>
              <a:r>
                <a:rPr lang="zh-CN" altLang="en-US" sz="2400" dirty="0">
                  <a:latin typeface="Times New Roman"/>
                  <a:ea typeface="宋体"/>
                </a:rPr>
                <a:t>                                                                                        </a:t>
              </a:r>
              <a:endParaRPr lang="en-US" altLang="zh-CN" sz="2400" dirty="0" smtClean="0">
                <a:latin typeface="Times New Roman"/>
                <a:ea typeface="宋体"/>
              </a:endParaRPr>
            </a:p>
            <a:p>
              <a:pPr lvl="0" algn="just" eaLnBrk="1" hangingPunct="1">
                <a:lnSpc>
                  <a:spcPct val="140000"/>
                </a:lnSpc>
                <a:spcBef>
                  <a:spcPct val="20000"/>
                </a:spcBef>
                <a:defRPr/>
              </a:pPr>
              <a:endParaRPr lang="en-US" altLang="zh-CN" sz="2400" dirty="0" smtClean="0">
                <a:latin typeface="Times New Roman"/>
                <a:ea typeface="宋体"/>
              </a:endParaRPr>
            </a:p>
            <a:p>
              <a:pPr lvl="0" algn="just" eaLnBrk="1" hangingPunct="1">
                <a:lnSpc>
                  <a:spcPct val="140000"/>
                </a:lnSpc>
                <a:spcBef>
                  <a:spcPct val="20000"/>
                </a:spcBef>
                <a:defRPr/>
              </a:pPr>
              <a:r>
                <a:rPr lang="zh-CN" altLang="en-US" sz="2400" dirty="0" smtClean="0">
                  <a:latin typeface="Times New Roman"/>
                  <a:ea typeface="宋体"/>
                </a:rPr>
                <a:t>在</a:t>
              </a:r>
              <a:r>
                <a:rPr lang="zh-CN" altLang="en-US" sz="2400" dirty="0">
                  <a:latin typeface="Times New Roman"/>
                  <a:ea typeface="宋体"/>
                </a:rPr>
                <a:t>相同的电流变化率下，系数</a:t>
              </a:r>
              <a:r>
                <a:rPr lang="en-US" altLang="zh-CN" sz="2400" i="1" dirty="0">
                  <a:latin typeface="Times New Roman"/>
                  <a:ea typeface="宋体"/>
                </a:rPr>
                <a:t>L</a:t>
              </a:r>
              <a:r>
                <a:rPr lang="zh-CN" altLang="en-US" sz="2400" dirty="0">
                  <a:latin typeface="Times New Roman"/>
                  <a:ea typeface="宋体"/>
                </a:rPr>
                <a:t>越大，线圈的自感电动势也越大，即</a:t>
              </a:r>
              <a:r>
                <a:rPr lang="en-US" altLang="zh-CN" sz="2400" i="1" dirty="0">
                  <a:latin typeface="Times New Roman"/>
                  <a:ea typeface="宋体"/>
                </a:rPr>
                <a:t>L</a:t>
              </a:r>
              <a:r>
                <a:rPr lang="zh-CN" altLang="en-US" sz="2400" dirty="0">
                  <a:latin typeface="Times New Roman"/>
                  <a:ea typeface="宋体"/>
                </a:rPr>
                <a:t>反映了电流圈的自作用程度，我们称之为自感系数，简称自感</a:t>
              </a:r>
              <a:r>
                <a:rPr lang="en-US" altLang="zh-CN" sz="2400" dirty="0">
                  <a:latin typeface="Times New Roman"/>
                  <a:ea typeface="宋体"/>
                </a:rPr>
                <a:t>.</a:t>
              </a: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3062293" y="3571872"/>
              <a:ext cx="5237433" cy="874713"/>
              <a:chOff x="3062293" y="3571872"/>
              <a:chExt cx="5237433" cy="874713"/>
            </a:xfrm>
          </p:grpSpPr>
          <p:graphicFrame>
            <p:nvGraphicFramePr>
              <p:cNvPr id="6" name="Object 6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141701" y="3571872"/>
              <a:ext cx="2860598" cy="8747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213" r:id="rId5" imgW="1155700" imgH="393700" progId="Equation.3">
                      <p:embed/>
                    </p:oleObj>
                  </mc:Choice>
                  <mc:Fallback>
                    <p:oleObj r:id="rId5" imgW="1155700" imgH="393700" progId="Equation.3">
                      <p:embed/>
                      <p:pic>
                        <p:nvPicPr>
                          <p:cNvPr id="6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41701" y="3571872"/>
                            <a:ext cx="2860598" cy="874713"/>
                          </a:xfrm>
                          <a:prstGeom prst="rect">
                            <a:avLst/>
                          </a:prstGeom>
                          <a:solidFill>
                            <a:srgbClr val="FFFF00"/>
                          </a:solidFill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" name="矩形 6"/>
              <p:cNvSpPr/>
              <p:nvPr/>
            </p:nvSpPr>
            <p:spPr>
              <a:xfrm>
                <a:off x="7169288" y="3815327"/>
                <a:ext cx="1130438" cy="4801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just" eaLnBrk="1" hangingPunct="1">
                  <a:lnSpc>
                    <a:spcPct val="140000"/>
                  </a:lnSpc>
                  <a:spcBef>
                    <a:spcPct val="20000"/>
                  </a:spcBef>
                  <a:defRPr/>
                </a:pPr>
                <a:r>
                  <a:rPr lang="zh-CN" altLang="en-US" dirty="0">
                    <a:latin typeface="Times New Roman"/>
                    <a:ea typeface="宋体"/>
                  </a:rPr>
                  <a:t>（</a:t>
                </a:r>
                <a:r>
                  <a:rPr lang="en-US" altLang="zh-CN" dirty="0">
                    <a:latin typeface="Times New Roman"/>
                    <a:ea typeface="宋体"/>
                  </a:rPr>
                  <a:t>3.2-6</a:t>
                </a:r>
                <a:r>
                  <a:rPr lang="zh-CN" altLang="en-US" dirty="0">
                    <a:latin typeface="Times New Roman"/>
                    <a:ea typeface="宋体"/>
                  </a:rPr>
                  <a:t>）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062293" y="3650613"/>
                <a:ext cx="405880" cy="65248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 lvl="0" algn="just" eaLnBrk="1" hangingPunct="1">
                  <a:lnSpc>
                    <a:spcPct val="140000"/>
                  </a:lnSpc>
                  <a:spcBef>
                    <a:spcPct val="20000"/>
                  </a:spcBef>
                  <a:defRPr/>
                </a:pPr>
                <a:r>
                  <a:rPr lang="en-US" altLang="zh-CN" sz="2800" dirty="0">
                    <a:latin typeface="Brush Script MT" panose="03060802040406070304" pitchFamily="66" charset="0"/>
                    <a:ea typeface="宋体"/>
                  </a:rPr>
                  <a:t>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12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0"/>
      <p:bldP spid="4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5EBDC4-E9CD-4448-8425-24E91A1588F1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381000" y="1447800"/>
            <a:ext cx="8229600" cy="4450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1" hangingPunct="1"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sz="2400" dirty="0" smtClean="0">
              <a:latin typeface="Times New Roman"/>
              <a:ea typeface="宋体"/>
            </a:endParaRPr>
          </a:p>
          <a:p>
            <a:pPr lvl="0" algn="just" eaLnBrk="1" hangingPunct="1">
              <a:lnSpc>
                <a:spcPct val="140000"/>
              </a:lnSpc>
              <a:spcBef>
                <a:spcPct val="20000"/>
              </a:spcBef>
              <a:defRPr/>
            </a:pPr>
            <a:r>
              <a:rPr lang="zh-CN" altLang="en-US" sz="2400" dirty="0" smtClean="0">
                <a:latin typeface="Times New Roman"/>
                <a:ea typeface="宋体"/>
              </a:rPr>
              <a:t>       从</a:t>
            </a:r>
            <a:r>
              <a:rPr lang="zh-CN" altLang="en-US" sz="2400" dirty="0">
                <a:latin typeface="Times New Roman"/>
                <a:ea typeface="宋体"/>
              </a:rPr>
              <a:t>（</a:t>
            </a:r>
            <a:r>
              <a:rPr lang="en-US" altLang="zh-CN" sz="2400" dirty="0">
                <a:latin typeface="Times New Roman"/>
                <a:ea typeface="宋体"/>
              </a:rPr>
              <a:t>3.2-5</a:t>
            </a:r>
            <a:r>
              <a:rPr lang="zh-CN" altLang="en-US" sz="2400" dirty="0">
                <a:latin typeface="Times New Roman"/>
                <a:ea typeface="宋体"/>
              </a:rPr>
              <a:t>）可以看到，当某个线圈流过的电流为</a:t>
            </a:r>
            <a:r>
              <a:rPr lang="en-US" altLang="zh-CN" sz="2400" dirty="0">
                <a:latin typeface="Times New Roman"/>
                <a:ea typeface="宋体"/>
              </a:rPr>
              <a:t>1</a:t>
            </a:r>
            <a:r>
              <a:rPr lang="zh-CN" altLang="en-US" sz="2400" dirty="0">
                <a:latin typeface="Times New Roman"/>
                <a:ea typeface="宋体"/>
              </a:rPr>
              <a:t>安培时，如果通过它自身的总磁通量为</a:t>
            </a:r>
            <a:r>
              <a:rPr lang="en-US" altLang="zh-CN" sz="2400" dirty="0">
                <a:latin typeface="Times New Roman"/>
                <a:ea typeface="宋体"/>
              </a:rPr>
              <a:t>1</a:t>
            </a:r>
            <a:r>
              <a:rPr lang="zh-CN" altLang="en-US" sz="2400" dirty="0">
                <a:latin typeface="Times New Roman"/>
                <a:ea typeface="宋体"/>
              </a:rPr>
              <a:t>韦伯，则它的自感是</a:t>
            </a:r>
            <a:r>
              <a:rPr lang="en-US" altLang="zh-CN" sz="2400" dirty="0">
                <a:latin typeface="Times New Roman"/>
                <a:ea typeface="宋体"/>
              </a:rPr>
              <a:t>1</a:t>
            </a:r>
            <a:r>
              <a:rPr lang="zh-CN" altLang="en-US" sz="2400" dirty="0">
                <a:latin typeface="Times New Roman"/>
                <a:ea typeface="宋体"/>
              </a:rPr>
              <a:t>亨利</a:t>
            </a:r>
            <a:r>
              <a:rPr lang="zh-CN" altLang="en-US" sz="2400" dirty="0" smtClean="0">
                <a:latin typeface="Times New Roman"/>
                <a:ea typeface="宋体"/>
              </a:rPr>
              <a:t>；</a:t>
            </a:r>
            <a:endParaRPr lang="en-US" altLang="zh-CN" sz="2400" dirty="0" smtClean="0">
              <a:latin typeface="Times New Roman"/>
              <a:ea typeface="宋体"/>
            </a:endParaRPr>
          </a:p>
          <a:p>
            <a:pPr lvl="0" algn="just" eaLnBrk="1" hangingPunct="1">
              <a:lnSpc>
                <a:spcPct val="140000"/>
              </a:lnSpc>
              <a:spcBef>
                <a:spcPct val="20000"/>
              </a:spcBef>
              <a:defRPr/>
            </a:pPr>
            <a:endParaRPr lang="zh-CN" altLang="en-US" sz="2400" dirty="0">
              <a:latin typeface="Times New Roman"/>
              <a:ea typeface="宋体"/>
            </a:endParaRPr>
          </a:p>
          <a:p>
            <a:pPr lvl="0" algn="just" eaLnBrk="1" hangingPunct="1">
              <a:lnSpc>
                <a:spcPct val="14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Times New Roman"/>
                <a:ea typeface="宋体"/>
              </a:rPr>
              <a:t>       或者根据（</a:t>
            </a:r>
            <a:r>
              <a:rPr lang="en-US" altLang="zh-CN" sz="2400" dirty="0">
                <a:latin typeface="Times New Roman"/>
                <a:ea typeface="宋体"/>
              </a:rPr>
              <a:t>3.2-6</a:t>
            </a:r>
            <a:r>
              <a:rPr lang="zh-CN" altLang="en-US" sz="2400" dirty="0">
                <a:latin typeface="Times New Roman"/>
                <a:ea typeface="宋体"/>
              </a:rPr>
              <a:t>），当某个线圈的电流变化率为</a:t>
            </a:r>
            <a:r>
              <a:rPr lang="en-US" altLang="zh-CN" sz="2400" dirty="0">
                <a:latin typeface="Times New Roman"/>
                <a:ea typeface="宋体"/>
              </a:rPr>
              <a:t>1</a:t>
            </a:r>
            <a:r>
              <a:rPr lang="zh-CN" altLang="en-US" sz="2400" dirty="0">
                <a:latin typeface="Times New Roman"/>
                <a:ea typeface="宋体"/>
              </a:rPr>
              <a:t>安培</a:t>
            </a:r>
            <a:r>
              <a:rPr lang="en-US" altLang="zh-CN" sz="2400" dirty="0">
                <a:latin typeface="Times New Roman"/>
                <a:ea typeface="宋体"/>
              </a:rPr>
              <a:t>/</a:t>
            </a:r>
            <a:r>
              <a:rPr lang="zh-CN" altLang="en-US" sz="2400" dirty="0">
                <a:latin typeface="Times New Roman"/>
                <a:ea typeface="宋体"/>
              </a:rPr>
              <a:t>秒时，如果线圈中出现的自感电动势是</a:t>
            </a:r>
            <a:r>
              <a:rPr lang="en-US" altLang="zh-CN" sz="2400" dirty="0">
                <a:latin typeface="Times New Roman"/>
                <a:ea typeface="宋体"/>
              </a:rPr>
              <a:t>1</a:t>
            </a:r>
            <a:r>
              <a:rPr lang="zh-CN" altLang="en-US" sz="2400" dirty="0">
                <a:latin typeface="Times New Roman"/>
                <a:ea typeface="宋体"/>
              </a:rPr>
              <a:t>伏特，则它的自感就是</a:t>
            </a:r>
            <a:r>
              <a:rPr lang="en-US" altLang="zh-CN" sz="2400" dirty="0">
                <a:latin typeface="Times New Roman"/>
                <a:ea typeface="宋体"/>
              </a:rPr>
              <a:t>1</a:t>
            </a:r>
            <a:r>
              <a:rPr lang="zh-CN" altLang="en-US" sz="2400" dirty="0">
                <a:latin typeface="Times New Roman"/>
                <a:ea typeface="宋体"/>
              </a:rPr>
              <a:t>亨利</a:t>
            </a:r>
            <a:r>
              <a:rPr lang="en-US" altLang="zh-CN" sz="2400" dirty="0">
                <a:latin typeface="Times New Roman"/>
                <a:ea typeface="宋体"/>
              </a:rPr>
              <a:t>.</a:t>
            </a:r>
            <a:endParaRPr lang="zh-CN" altLang="en-US" sz="2400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/>
          </p:nvPr>
        </p:nvGraphicFramePr>
        <p:xfrm>
          <a:off x="3457722" y="3276600"/>
          <a:ext cx="1584187" cy="46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6" r:id="rId3" imgW="494870" imgH="164957" progId="Equation.3">
                  <p:embed/>
                </p:oleObj>
              </mc:Choice>
              <mc:Fallback>
                <p:oleObj r:id="rId3" imgW="494870" imgH="164957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722" y="3276600"/>
                        <a:ext cx="1584187" cy="4659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5610225" y="3227154"/>
            <a:ext cx="194613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lnSpc>
                <a:spcPct val="140000"/>
              </a:lnSpc>
              <a:defRPr/>
            </a:pPr>
            <a:r>
              <a:rPr lang="zh-CN" altLang="en-US" dirty="0" smtClean="0">
                <a:latin typeface="Times New Roman"/>
                <a:ea typeface="宋体"/>
              </a:rPr>
              <a:t>（</a:t>
            </a:r>
            <a:r>
              <a:rPr lang="en-US" altLang="zh-CN" dirty="0" smtClean="0">
                <a:latin typeface="Times New Roman"/>
                <a:ea typeface="宋体"/>
              </a:rPr>
              <a:t>3.2-5</a:t>
            </a:r>
            <a:r>
              <a:rPr lang="zh-CN" altLang="en-US" dirty="0">
                <a:latin typeface="Times New Roman"/>
                <a:ea typeface="宋体"/>
              </a:rPr>
              <a:t>） 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/>
          </p:nvPr>
        </p:nvGraphicFramePr>
        <p:xfrm>
          <a:off x="3106815" y="5410200"/>
          <a:ext cx="2286000" cy="69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7" r:id="rId5" imgW="1155700" imgH="393700" progId="Equation.3">
                  <p:embed/>
                </p:oleObj>
              </mc:Choice>
              <mc:Fallback>
                <p:oleObj r:id="rId5" imgW="1155700" imgH="393700" progId="Equation.3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815" y="5410200"/>
                        <a:ext cx="2286000" cy="6990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610225" y="5542467"/>
            <a:ext cx="1946137" cy="434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lnSpc>
                <a:spcPct val="140000"/>
              </a:lnSpc>
              <a:defRPr/>
            </a:pPr>
            <a:r>
              <a:rPr lang="zh-CN" altLang="en-US" dirty="0" smtClean="0">
                <a:latin typeface="Times New Roman"/>
                <a:ea typeface="宋体"/>
              </a:rPr>
              <a:t>（</a:t>
            </a:r>
            <a:r>
              <a:rPr lang="en-US" altLang="zh-CN" dirty="0" smtClean="0">
                <a:latin typeface="Times New Roman"/>
                <a:ea typeface="宋体"/>
              </a:rPr>
              <a:t>3.2-6</a:t>
            </a:r>
            <a:r>
              <a:rPr lang="zh-CN" altLang="en-US" dirty="0" smtClean="0">
                <a:latin typeface="Times New Roman"/>
                <a:ea typeface="宋体"/>
              </a:rPr>
              <a:t>） </a:t>
            </a:r>
            <a:endParaRPr lang="zh-CN" altLang="en-US" dirty="0">
              <a:latin typeface="Times New Roman"/>
              <a:ea typeface="宋体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8200" y="520526"/>
            <a:ext cx="76995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Times New Roman"/>
                <a:ea typeface="宋体"/>
              </a:rPr>
              <a:t> </a:t>
            </a:r>
            <a:r>
              <a:rPr lang="zh-CN" altLang="en-US" sz="3200" dirty="0" smtClean="0">
                <a:latin typeface="Times New Roman"/>
                <a:ea typeface="宋体"/>
              </a:rPr>
              <a:t>自感</a:t>
            </a:r>
            <a:r>
              <a:rPr lang="en-US" altLang="zh-CN" sz="3200" i="1" dirty="0" smtClean="0">
                <a:latin typeface="Times New Roman"/>
                <a:ea typeface="宋体"/>
              </a:rPr>
              <a:t>L</a:t>
            </a:r>
            <a:r>
              <a:rPr lang="zh-CN" altLang="en-US" sz="3200" dirty="0" smtClean="0">
                <a:latin typeface="Times New Roman"/>
                <a:ea typeface="宋体"/>
              </a:rPr>
              <a:t>与互感</a:t>
            </a:r>
            <a:r>
              <a:rPr lang="en-US" altLang="zh-CN" sz="3200" i="1" dirty="0" smtClean="0">
                <a:latin typeface="Times New Roman"/>
                <a:ea typeface="宋体"/>
              </a:rPr>
              <a:t>M </a:t>
            </a:r>
            <a:r>
              <a:rPr lang="zh-CN" altLang="en-US" sz="3200" dirty="0" smtClean="0">
                <a:latin typeface="Times New Roman"/>
                <a:ea typeface="宋体"/>
              </a:rPr>
              <a:t>有相同的单位，也是</a:t>
            </a:r>
            <a:r>
              <a:rPr lang="zh-CN" altLang="en-US" sz="3200" dirty="0" smtClean="0">
                <a:solidFill>
                  <a:srgbClr val="0033CC"/>
                </a:solidFill>
                <a:latin typeface="Times New Roman"/>
                <a:ea typeface="宋体"/>
              </a:rPr>
              <a:t>亨利</a:t>
            </a:r>
            <a:r>
              <a:rPr lang="en-US" altLang="zh-CN" sz="3200" dirty="0" smtClean="0">
                <a:latin typeface="Times New Roman"/>
                <a:ea typeface="宋体"/>
              </a:rPr>
              <a:t>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8701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EC45F1-9804-4B72-8627-BFE9441CE10E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zh-CN" sz="800" b="0" smtClean="0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792B25"/>
                </a:solidFill>
              </a:rPr>
              <a:t>自感电动势</a:t>
            </a:r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228600" y="3048000"/>
            <a:ext cx="8534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i="1" dirty="0"/>
              <a:t>L</a:t>
            </a:r>
            <a:r>
              <a:rPr lang="zh-CN" altLang="en-US" sz="2800" dirty="0"/>
              <a:t>反映了电流圈的自作用程度，称为自感系数，简称自感</a:t>
            </a:r>
            <a:r>
              <a:rPr lang="en-US" altLang="zh-CN" sz="2800" dirty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en-US" altLang="zh-CN" sz="2800" dirty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/>
              <a:t>       </a:t>
            </a:r>
            <a:r>
              <a:rPr lang="zh-CN" altLang="en-US" sz="2800" dirty="0">
                <a:solidFill>
                  <a:srgbClr val="0033CC"/>
                </a:solidFill>
              </a:rPr>
              <a:t>自感</a:t>
            </a:r>
            <a:r>
              <a:rPr lang="en-US" altLang="zh-CN" sz="2800" i="1" dirty="0">
                <a:solidFill>
                  <a:srgbClr val="0033CC"/>
                </a:solidFill>
              </a:rPr>
              <a:t>L</a:t>
            </a:r>
            <a:r>
              <a:rPr lang="zh-CN" altLang="en-US" sz="2800" dirty="0"/>
              <a:t>的单位称为</a:t>
            </a:r>
            <a:r>
              <a:rPr lang="zh-CN" altLang="en-US" sz="2800" dirty="0">
                <a:solidFill>
                  <a:srgbClr val="0033CC"/>
                </a:solidFill>
              </a:rPr>
              <a:t>亨利</a:t>
            </a:r>
            <a:r>
              <a:rPr lang="en-US" altLang="zh-CN" sz="2800" dirty="0">
                <a:solidFill>
                  <a:srgbClr val="0033CC"/>
                </a:solidFill>
              </a:rPr>
              <a:t>.</a:t>
            </a:r>
            <a:endParaRPr lang="en-US" altLang="zh-CN" sz="2800" dirty="0"/>
          </a:p>
        </p:txBody>
      </p:sp>
      <p:graphicFrame>
        <p:nvGraphicFramePr>
          <p:cNvPr id="7173" name="Object 6"/>
          <p:cNvGraphicFramePr>
            <a:graphicFrameLocks noChangeAspect="1"/>
          </p:cNvGraphicFramePr>
          <p:nvPr/>
        </p:nvGraphicFramePr>
        <p:xfrm>
          <a:off x="895350" y="1554163"/>
          <a:ext cx="2032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1" name="公式" r:id="rId3" imgW="634680" imgH="393480" progId="Equation.3">
                  <p:embed/>
                </p:oleObj>
              </mc:Choice>
              <mc:Fallback>
                <p:oleObj name="公式" r:id="rId3" imgW="634680" imgH="393480" progId="Equation.3">
                  <p:embed/>
                  <p:pic>
                    <p:nvPicPr>
                      <p:cNvPr id="717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1554163"/>
                        <a:ext cx="20320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7"/>
          <p:cNvGraphicFramePr>
            <a:graphicFrameLocks noChangeAspect="1"/>
          </p:cNvGraphicFramePr>
          <p:nvPr/>
        </p:nvGraphicFramePr>
        <p:xfrm>
          <a:off x="5075238" y="1905000"/>
          <a:ext cx="15541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2" r:id="rId5" imgW="494870" imgH="164957" progId="Equation.3">
                  <p:embed/>
                </p:oleObj>
              </mc:Choice>
              <mc:Fallback>
                <p:oleObj r:id="rId5" imgW="494870" imgH="164957" progId="Equation.3">
                  <p:embed/>
                  <p:pic>
                    <p:nvPicPr>
                      <p:cNvPr id="717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1905000"/>
                        <a:ext cx="155416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8"/>
          <p:cNvSpPr txBox="1">
            <a:spLocks noChangeArrowheads="1"/>
          </p:cNvSpPr>
          <p:nvPr/>
        </p:nvSpPr>
        <p:spPr bwMode="auto">
          <a:xfrm>
            <a:off x="457200" y="5348288"/>
            <a:ext cx="838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单位：</a:t>
            </a:r>
            <a:r>
              <a:rPr kumimoji="1" lang="en-US" altLang="zh-CN" sz="2800">
                <a:latin typeface="Times New Roman" panose="02020603050405020304" pitchFamily="18" charset="0"/>
              </a:rPr>
              <a:t>1</a:t>
            </a:r>
            <a:r>
              <a:rPr kumimoji="1" lang="en-US" altLang="zh-CN" sz="2800">
                <a:solidFill>
                  <a:srgbClr val="E21E48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</a:rPr>
              <a:t>亨利 （ </a:t>
            </a:r>
            <a:r>
              <a:rPr kumimoji="1" lang="en-US" altLang="zh-CN" sz="2800">
                <a:latin typeface="Times New Roman" panose="02020603050405020304" pitchFamily="18" charset="0"/>
              </a:rPr>
              <a:t>H </a:t>
            </a:r>
            <a:r>
              <a:rPr kumimoji="1" lang="zh-CN" altLang="en-US" sz="2800">
                <a:latin typeface="Times New Roman" panose="02020603050405020304" pitchFamily="18" charset="0"/>
              </a:rPr>
              <a:t>）</a:t>
            </a:r>
            <a:r>
              <a:rPr kumimoji="1" lang="en-US" altLang="zh-CN" sz="2800">
                <a:latin typeface="Times New Roman" panose="02020603050405020304" pitchFamily="18" charset="0"/>
              </a:rPr>
              <a:t>=</a:t>
            </a:r>
            <a:r>
              <a:rPr kumimoji="1" lang="en-US" altLang="zh-CN" sz="2800">
                <a:solidFill>
                  <a:srgbClr val="E21E48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</a:rPr>
              <a:t>1 </a:t>
            </a:r>
            <a:r>
              <a:rPr kumimoji="1" lang="zh-CN" altLang="en-US" sz="2800">
                <a:latin typeface="Times New Roman" panose="02020603050405020304" pitchFamily="18" charset="0"/>
              </a:rPr>
              <a:t>韦伯 </a:t>
            </a:r>
            <a:r>
              <a:rPr kumimoji="1" lang="en-US" altLang="zh-CN" sz="2800">
                <a:latin typeface="Times New Roman" panose="02020603050405020304" pitchFamily="18" charset="0"/>
              </a:rPr>
              <a:t>/ </a:t>
            </a:r>
            <a:r>
              <a:rPr kumimoji="1" lang="zh-CN" altLang="en-US" sz="2800">
                <a:latin typeface="Times New Roman" panose="02020603050405020304" pitchFamily="18" charset="0"/>
              </a:rPr>
              <a:t>安培</a:t>
            </a:r>
            <a:r>
              <a:rPr kumimoji="1" lang="zh-CN" altLang="en-US" sz="2800">
                <a:solidFill>
                  <a:srgbClr val="E21E48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800">
                <a:latin typeface="Times New Roman" panose="02020603050405020304" pitchFamily="18" charset="0"/>
              </a:rPr>
              <a:t>1</a:t>
            </a:r>
            <a:r>
              <a:rPr kumimoji="1" lang="en-US" altLang="zh-CN" sz="2800">
                <a:solidFill>
                  <a:srgbClr val="E21E48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</a:rPr>
              <a:t>Wb / A</a:t>
            </a:r>
            <a:r>
              <a:rPr kumimoji="1"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2056" name="Text Box 9"/>
          <p:cNvSpPr txBox="1">
            <a:spLocks noChangeArrowheads="1"/>
          </p:cNvSpPr>
          <p:nvPr/>
        </p:nvSpPr>
        <p:spPr bwMode="auto">
          <a:xfrm>
            <a:off x="6934200" y="1241425"/>
            <a:ext cx="2057400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</a:rPr>
              <a:t>仅适用于横截面积可以忽略的导线绕成的线圈。</a:t>
            </a:r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0" t="64000" r="35001" b="31000"/>
          <a:stretch>
            <a:fillRect/>
          </a:stretch>
        </p:blipFill>
        <p:spPr bwMode="auto">
          <a:xfrm>
            <a:off x="914400" y="19050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2903538" y="1554163"/>
          <a:ext cx="170815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3" name="公式" r:id="rId8" imgW="533160" imgH="393480" progId="Equation.3">
                  <p:embed/>
                </p:oleObj>
              </mc:Choice>
              <mc:Fallback>
                <p:oleObj name="公式" r:id="rId8" imgW="533160" imgH="393480" progId="Equation.3">
                  <p:embed/>
                  <p:pic>
                    <p:nvPicPr>
                      <p:cNvPr id="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538" y="1554163"/>
                        <a:ext cx="170815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204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/>
      <p:bldP spid="2055" grpId="0"/>
      <p:bldP spid="205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5EBDC4-E9CD-4448-8425-24E91A1588F1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536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5EBDC4-E9CD-4448-8425-24E91A1588F1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799306"/>
            <a:ext cx="8763000" cy="3163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  <a:cs typeface="+mn-cs"/>
              </a:rPr>
              <a:t>．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电容器及其储存的能量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  <a:cs typeface="+mn-cs"/>
              </a:rPr>
              <a:t>（教材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  <a:cs typeface="+mn-cs"/>
              </a:rPr>
              <a:t>P158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  <a:cs typeface="+mn-cs"/>
              </a:rPr>
              <a:t>P163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  <a:cs typeface="+mn-cs"/>
              </a:rPr>
              <a:t>）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  <a:cs typeface="+mn-cs"/>
              </a:rPr>
              <a:t>    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  <a:cs typeface="+mn-cs"/>
              </a:rPr>
              <a:t>我们在第一章已讨论过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电场能量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latin typeface="Times New Roman"/>
                <a:ea typeface="宋体"/>
              </a:rPr>
              <a:t> </a:t>
            </a:r>
            <a:r>
              <a:rPr lang="en-US" altLang="zh-CN" sz="2400" dirty="0" smtClean="0">
                <a:latin typeface="Times New Roman"/>
                <a:ea typeface="宋体"/>
              </a:rPr>
              <a:t>   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  <a:cs typeface="+mn-cs"/>
              </a:rPr>
              <a:t>对于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任何一个带电粒子或者电荷体系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  <a:cs typeface="+mn-cs"/>
              </a:rPr>
              <a:t>来说，它激发的电场分布在它周围的空间中，因此，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电场能量也分布在电荷体系周围的空间中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.</a:t>
            </a:r>
          </a:p>
        </p:txBody>
      </p:sp>
      <p:sp>
        <p:nvSpPr>
          <p:cNvPr id="9" name="矩形 8"/>
          <p:cNvSpPr/>
          <p:nvPr/>
        </p:nvSpPr>
        <p:spPr>
          <a:xfrm>
            <a:off x="1143000" y="190282"/>
            <a:ext cx="26003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/>
              <a:t>§3.3   </a:t>
            </a:r>
            <a:r>
              <a:rPr lang="zh-CN" altLang="en-US" sz="3600" dirty="0" smtClean="0"/>
              <a:t>磁能</a:t>
            </a:r>
            <a:endParaRPr lang="zh-CN" altLang="en-US" sz="36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828794" y="4191000"/>
            <a:ext cx="6692800" cy="955675"/>
            <a:chOff x="676394" y="3657600"/>
            <a:chExt cx="6692800" cy="955675"/>
          </a:xfrm>
        </p:grpSpPr>
        <p:graphicFrame>
          <p:nvGraphicFramePr>
            <p:cNvPr id="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5447740"/>
                </p:ext>
              </p:extLst>
            </p:nvPr>
          </p:nvGraphicFramePr>
          <p:xfrm>
            <a:off x="3276600" y="3657600"/>
            <a:ext cx="2143591" cy="955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0" r:id="rId3" imgW="799753" imgH="393529" progId="Equation.3">
                    <p:embed/>
                  </p:oleObj>
                </mc:Choice>
                <mc:Fallback>
                  <p:oleObj r:id="rId3" imgW="799753" imgH="393529" progId="Equation.3">
                    <p:embed/>
                    <p:pic>
                      <p:nvPicPr>
                        <p:cNvPr id="1331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600" y="3657600"/>
                          <a:ext cx="2143591" cy="955675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9525">
                          <a:solidFill>
                            <a:srgbClr val="0080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矩形 9"/>
            <p:cNvSpPr/>
            <p:nvPr/>
          </p:nvSpPr>
          <p:spPr>
            <a:xfrm>
              <a:off x="676394" y="3673771"/>
              <a:ext cx="2581156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Times New Roman"/>
                  <a:ea typeface="宋体"/>
                </a:rPr>
                <a:t> </a:t>
              </a:r>
              <a:r>
                <a:rPr lang="zh-CN" altLang="en-US" sz="2400" dirty="0">
                  <a:latin typeface="Times New Roman"/>
                  <a:ea typeface="宋体"/>
                </a:rPr>
                <a:t>电场能量密度为  </a:t>
              </a:r>
              <a:endParaRPr lang="zh-CN" altLang="en-US" sz="24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238756" y="3895371"/>
              <a:ext cx="1130438" cy="4801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1" hangingPunct="1">
                <a:lnSpc>
                  <a:spcPct val="140000"/>
                </a:lnSpc>
                <a:spcBef>
                  <a:spcPct val="20000"/>
                </a:spcBef>
                <a:defRPr/>
              </a:pPr>
              <a:r>
                <a:rPr lang="zh-CN" altLang="en-US" dirty="0">
                  <a:solidFill>
                    <a:srgbClr val="7030A0"/>
                  </a:solidFill>
                  <a:latin typeface="Times New Roman"/>
                  <a:ea typeface="宋体"/>
                </a:rPr>
                <a:t>（</a:t>
              </a:r>
              <a:r>
                <a:rPr lang="en-US" altLang="zh-CN" dirty="0">
                  <a:solidFill>
                    <a:srgbClr val="7030A0"/>
                  </a:solidFill>
                  <a:latin typeface="Times New Roman"/>
                  <a:ea typeface="宋体"/>
                </a:rPr>
                <a:t>3.3-1</a:t>
              </a:r>
              <a:r>
                <a:rPr lang="zh-CN" altLang="en-US" dirty="0">
                  <a:solidFill>
                    <a:srgbClr val="7030A0"/>
                  </a:solidFill>
                  <a:latin typeface="Times New Roman"/>
                  <a:ea typeface="宋体"/>
                </a:rPr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336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5EBDC4-E9CD-4448-8425-24E91A1588F1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990600" y="144463"/>
            <a:ext cx="8763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400" kern="0" dirty="0" smtClean="0">
                <a:solidFill>
                  <a:schemeClr val="tx1"/>
                </a:solidFill>
              </a:rPr>
              <a:t>2. </a:t>
            </a:r>
            <a:r>
              <a:rPr lang="zh-CN" altLang="en-US" sz="2400" kern="0" dirty="0" smtClean="0">
                <a:solidFill>
                  <a:schemeClr val="tx1"/>
                </a:solidFill>
              </a:rPr>
              <a:t>自感磁能和磁场能量（</a:t>
            </a:r>
            <a:r>
              <a:rPr lang="en-US" altLang="zh-CN" sz="2400" kern="0" dirty="0" smtClean="0">
                <a:solidFill>
                  <a:schemeClr val="tx1"/>
                </a:solidFill>
              </a:rPr>
              <a:t>P504</a:t>
            </a:r>
            <a:r>
              <a:rPr lang="zh-CN" altLang="en-US" sz="2400" kern="0" dirty="0" smtClean="0">
                <a:solidFill>
                  <a:schemeClr val="tx1"/>
                </a:solidFill>
              </a:rPr>
              <a:t>）</a:t>
            </a:r>
            <a:endParaRPr lang="zh-CN" altLang="en-US" sz="2400" kern="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836613"/>
            <a:ext cx="8991600" cy="28082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40000"/>
              </a:lnSpc>
              <a:buNone/>
            </a:pPr>
            <a:r>
              <a:rPr lang="en-US" altLang="zh-CN" sz="2000" kern="0" dirty="0" smtClean="0">
                <a:latin typeface="+mj-lt"/>
                <a:ea typeface="+mj-ea"/>
              </a:rPr>
              <a:t>      </a:t>
            </a:r>
            <a:r>
              <a:rPr lang="zh-CN" altLang="en-US" sz="2000" kern="0" dirty="0" smtClean="0">
                <a:latin typeface="+mj-lt"/>
                <a:ea typeface="+mj-ea"/>
              </a:rPr>
              <a:t>电场具有能量</a:t>
            </a:r>
            <a:r>
              <a:rPr lang="en-US" altLang="zh-CN" sz="2000" kern="0" dirty="0" smtClean="0">
                <a:latin typeface="+mj-lt"/>
                <a:ea typeface="+mj-ea"/>
              </a:rPr>
              <a:t>,</a:t>
            </a:r>
            <a:r>
              <a:rPr lang="zh-CN" altLang="en-US" sz="2000" kern="0" dirty="0" smtClean="0">
                <a:latin typeface="+mj-lt"/>
                <a:ea typeface="+mj-ea"/>
              </a:rPr>
              <a:t>磁场也具有能量</a:t>
            </a:r>
            <a:r>
              <a:rPr lang="en-US" altLang="zh-CN" sz="2000" kern="0" dirty="0" smtClean="0">
                <a:latin typeface="+mj-lt"/>
                <a:ea typeface="+mj-ea"/>
              </a:rPr>
              <a:t>.</a:t>
            </a:r>
            <a:r>
              <a:rPr lang="zh-CN" altLang="en-US" sz="2000" kern="0" dirty="0" smtClean="0">
                <a:latin typeface="+mj-lt"/>
                <a:ea typeface="+mj-ea"/>
              </a:rPr>
              <a:t>对于通电的导线来说</a:t>
            </a:r>
            <a:r>
              <a:rPr lang="en-US" altLang="zh-CN" sz="2000" kern="0" dirty="0" smtClean="0">
                <a:latin typeface="+mj-lt"/>
                <a:ea typeface="+mj-ea"/>
              </a:rPr>
              <a:t>,</a:t>
            </a:r>
            <a:r>
              <a:rPr lang="zh-CN" altLang="en-US" sz="2000" kern="0" dirty="0" smtClean="0">
                <a:latin typeface="+mj-lt"/>
                <a:ea typeface="+mj-ea"/>
              </a:rPr>
              <a:t>它产生的磁场能量</a:t>
            </a:r>
            <a:r>
              <a:rPr lang="en-US" altLang="zh-CN" sz="2000" kern="0" dirty="0" smtClean="0">
                <a:latin typeface="+mj-lt"/>
                <a:ea typeface="+mj-ea"/>
              </a:rPr>
              <a:t>,</a:t>
            </a:r>
            <a:r>
              <a:rPr lang="zh-CN" altLang="en-US" sz="2000" kern="0" dirty="0" smtClean="0">
                <a:latin typeface="+mj-lt"/>
                <a:ea typeface="+mj-ea"/>
              </a:rPr>
              <a:t>来源于电源为建立电流所作的功</a:t>
            </a:r>
            <a:r>
              <a:rPr lang="en-US" altLang="zh-CN" sz="2000" kern="0" dirty="0" smtClean="0">
                <a:latin typeface="+mj-lt"/>
                <a:ea typeface="+mj-ea"/>
              </a:rPr>
              <a:t>.</a:t>
            </a:r>
          </a:p>
          <a:p>
            <a:pPr marL="0" indent="0" algn="just">
              <a:lnSpc>
                <a:spcPct val="140000"/>
              </a:lnSpc>
              <a:buNone/>
            </a:pPr>
            <a:r>
              <a:rPr lang="zh-CN" altLang="en-US" sz="2000" kern="0" dirty="0" smtClean="0">
                <a:latin typeface="+mj-lt"/>
                <a:ea typeface="+mj-ea"/>
              </a:rPr>
              <a:t>      让我们考虑图</a:t>
            </a:r>
            <a:r>
              <a:rPr lang="en-US" altLang="zh-CN" sz="2000" kern="0" dirty="0" smtClean="0">
                <a:latin typeface="+mj-lt"/>
                <a:ea typeface="+mj-ea"/>
              </a:rPr>
              <a:t>3-21</a:t>
            </a:r>
            <a:r>
              <a:rPr lang="zh-CN" altLang="en-US" sz="2000" kern="0" dirty="0" smtClean="0">
                <a:latin typeface="+mj-lt"/>
                <a:ea typeface="+mj-ea"/>
              </a:rPr>
              <a:t>的电路，其中</a:t>
            </a:r>
            <a:r>
              <a:rPr lang="en-US" altLang="zh-CN" sz="2000" i="1" kern="0" dirty="0" smtClean="0">
                <a:latin typeface="+mj-lt"/>
                <a:ea typeface="+mj-ea"/>
              </a:rPr>
              <a:t>L</a:t>
            </a:r>
            <a:r>
              <a:rPr lang="zh-CN" altLang="en-US" sz="2000" kern="0" dirty="0" smtClean="0">
                <a:latin typeface="+mj-lt"/>
                <a:ea typeface="+mj-ea"/>
              </a:rPr>
              <a:t>是线圈的自感</a:t>
            </a:r>
            <a:r>
              <a:rPr lang="en-US" altLang="zh-CN" sz="2000" kern="0" dirty="0" smtClean="0">
                <a:latin typeface="+mj-lt"/>
                <a:ea typeface="+mj-ea"/>
              </a:rPr>
              <a:t>,</a:t>
            </a:r>
            <a:r>
              <a:rPr lang="en-US" altLang="zh-CN" sz="2000" i="1" kern="0" dirty="0" smtClean="0">
                <a:latin typeface="+mj-lt"/>
                <a:ea typeface="+mj-ea"/>
              </a:rPr>
              <a:t>R</a:t>
            </a:r>
            <a:r>
              <a:rPr lang="zh-CN" altLang="en-US" sz="2000" kern="0" dirty="0" smtClean="0">
                <a:latin typeface="+mj-lt"/>
                <a:ea typeface="+mj-ea"/>
              </a:rPr>
              <a:t>表示线圈的电阻，当合上开关后，电流</a:t>
            </a:r>
            <a:r>
              <a:rPr lang="en-US" altLang="zh-CN" sz="2000" i="1" kern="0" dirty="0" smtClean="0">
                <a:latin typeface="+mj-lt"/>
                <a:ea typeface="+mj-ea"/>
              </a:rPr>
              <a:t>I</a:t>
            </a:r>
            <a:r>
              <a:rPr lang="zh-CN" altLang="en-US" sz="2000" kern="0" dirty="0" smtClean="0">
                <a:latin typeface="+mj-lt"/>
                <a:ea typeface="+mj-ea"/>
              </a:rPr>
              <a:t>从零开始逐渐增大，因而在线圈中产生一个与电源反向的自感电动势</a:t>
            </a:r>
            <a:r>
              <a:rPr lang="en-US" altLang="zh-CN" sz="2400" i="1" kern="0" dirty="0" smtClean="0">
                <a:latin typeface="Brush Script MT" panose="03060802040406070304" pitchFamily="66" charset="0"/>
                <a:ea typeface="+mj-ea"/>
              </a:rPr>
              <a:t>E</a:t>
            </a:r>
            <a:r>
              <a:rPr lang="en-US" altLang="zh-CN" sz="2000" kern="0" baseline="-25000" dirty="0" smtClean="0">
                <a:latin typeface="+mj-lt"/>
                <a:ea typeface="+mj-ea"/>
              </a:rPr>
              <a:t>L</a:t>
            </a:r>
            <a:r>
              <a:rPr lang="zh-CN" altLang="en-US" sz="2000" kern="0" dirty="0" smtClean="0">
                <a:latin typeface="+mj-lt"/>
                <a:ea typeface="+mj-ea"/>
              </a:rPr>
              <a:t>，这过程电源作的功，一部分转化为电阻的热损耗，另一部分用于克服自感电动势以维持电流的增大</a:t>
            </a:r>
            <a:r>
              <a:rPr lang="en-US" altLang="zh-CN" sz="2000" kern="0" dirty="0" smtClean="0">
                <a:latin typeface="+mj-lt"/>
                <a:ea typeface="+mj-ea"/>
              </a:rPr>
              <a:t>.  </a:t>
            </a:r>
            <a:endParaRPr lang="en-US" altLang="zh-CN" sz="2000" kern="0" dirty="0">
              <a:latin typeface="+mj-lt"/>
              <a:ea typeface="+mj-ea"/>
            </a:endParaRP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645131"/>
              </p:ext>
            </p:extLst>
          </p:nvPr>
        </p:nvGraphicFramePr>
        <p:xfrm>
          <a:off x="1181100" y="3805237"/>
          <a:ext cx="6629400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4" name="Image" r:id="rId3" imgW="1670449" imgH="1036410" progId="Photoshop.Image.6">
                  <p:embed/>
                </p:oleObj>
              </mc:Choice>
              <mc:Fallback>
                <p:oleObj name="Image" r:id="rId3" imgW="1670449" imgH="1036410" progId="Photoshop.Image.6">
                  <p:embed/>
                  <p:pic>
                    <p:nvPicPr>
                      <p:cNvPr id="30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3805237"/>
                        <a:ext cx="6629400" cy="266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391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0"/>
      <p:bldP spid="4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711979D-2829-4652-A054-ECBA23006060}" type="slidenum">
              <a:rPr lang="en-US" altLang="zh-CN" smtClean="0">
                <a:latin typeface="Arial" pitchFamily="34" charset="0"/>
              </a:rPr>
              <a:pPr/>
              <a:t>6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967684" name="Text Box 4"/>
          <p:cNvSpPr txBox="1">
            <a:spLocks noChangeArrowheads="1"/>
          </p:cNvSpPr>
          <p:nvPr/>
        </p:nvSpPr>
        <p:spPr bwMode="auto">
          <a:xfrm>
            <a:off x="914400" y="228600"/>
            <a:ext cx="8001000" cy="141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zh-CN" altLang="en-US" sz="2800" dirty="0">
                <a:latin typeface="Arial" charset="0"/>
              </a:rPr>
              <a:t>半径为 </a:t>
            </a:r>
            <a:r>
              <a:rPr lang="en-US" altLang="zh-CN" sz="2800" b="0" i="1" dirty="0">
                <a:latin typeface="+mj-lt"/>
              </a:rPr>
              <a:t>R</a:t>
            </a:r>
            <a:r>
              <a:rPr lang="en-US" altLang="zh-CN" sz="2800" i="1" dirty="0">
                <a:latin typeface="+mj-lt"/>
              </a:rPr>
              <a:t> </a:t>
            </a:r>
            <a:r>
              <a:rPr lang="zh-CN" altLang="en-US" sz="2800" dirty="0">
                <a:latin typeface="Arial" charset="0"/>
              </a:rPr>
              <a:t>的圆柱形空间内充满与轴平行的磁场 </a:t>
            </a:r>
            <a:r>
              <a:rPr lang="en-US" altLang="zh-CN" sz="2800" i="1" dirty="0">
                <a:latin typeface="+mj-lt"/>
              </a:rPr>
              <a:t>B</a:t>
            </a:r>
            <a:r>
              <a:rPr lang="zh-CN" altLang="en-US" sz="2800" dirty="0">
                <a:latin typeface="Arial" charset="0"/>
              </a:rPr>
              <a:t>，</a:t>
            </a:r>
            <a:r>
              <a:rPr lang="en-US" altLang="zh-CN" sz="2800" i="1" dirty="0">
                <a:latin typeface="+mj-lt"/>
              </a:rPr>
              <a:t>B </a:t>
            </a:r>
            <a:r>
              <a:rPr lang="zh-CN" altLang="en-US" sz="2800" dirty="0">
                <a:latin typeface="Arial" charset="0"/>
              </a:rPr>
              <a:t>随时间 </a:t>
            </a:r>
            <a:r>
              <a:rPr lang="en-US" altLang="zh-CN" sz="2800" b="0" i="1" dirty="0">
                <a:latin typeface="+mj-lt"/>
              </a:rPr>
              <a:t>t</a:t>
            </a:r>
            <a:r>
              <a:rPr lang="en-US" altLang="zh-CN" sz="2800" i="1" dirty="0">
                <a:latin typeface="+mj-lt"/>
              </a:rPr>
              <a:t> </a:t>
            </a:r>
            <a:r>
              <a:rPr lang="zh-CN" altLang="en-US" sz="2800" dirty="0">
                <a:latin typeface="Arial" charset="0"/>
              </a:rPr>
              <a:t>变化 </a:t>
            </a:r>
            <a:r>
              <a:rPr lang="en-US" altLang="zh-CN" sz="2800" i="1" dirty="0">
                <a:latin typeface="Times New Roman" pitchFamily="18" charset="0"/>
              </a:rPr>
              <a:t>B</a:t>
            </a:r>
            <a:r>
              <a:rPr lang="en-US" altLang="zh-CN" sz="2800" b="0" i="1" dirty="0">
                <a:latin typeface="Times New Roman" pitchFamily="18" charset="0"/>
              </a:rPr>
              <a:t> = </a:t>
            </a:r>
            <a:r>
              <a:rPr lang="en-US" altLang="zh-CN" sz="2800" i="1" dirty="0" err="1">
                <a:latin typeface="Times New Roman" pitchFamily="18" charset="0"/>
              </a:rPr>
              <a:t>k</a:t>
            </a:r>
            <a:r>
              <a:rPr lang="en-US" altLang="zh-CN" sz="2800" b="0" i="1" dirty="0" err="1">
                <a:latin typeface="Times New Roman" pitchFamily="18" charset="0"/>
              </a:rPr>
              <a:t>t</a:t>
            </a:r>
            <a:r>
              <a:rPr lang="zh-CN" altLang="en-US" sz="2800" dirty="0">
                <a:latin typeface="Arial" charset="0"/>
              </a:rPr>
              <a:t>，圆柱形之外 </a:t>
            </a:r>
            <a:r>
              <a:rPr lang="en-US" altLang="zh-CN" sz="2800" i="1" dirty="0">
                <a:latin typeface="+mj-lt"/>
              </a:rPr>
              <a:t>B </a:t>
            </a:r>
            <a:r>
              <a:rPr lang="en-US" altLang="zh-CN" sz="2800" b="0" dirty="0">
                <a:latin typeface="Arial" charset="0"/>
              </a:rPr>
              <a:t>= 0</a:t>
            </a:r>
            <a:r>
              <a:rPr lang="zh-CN" altLang="en-US" sz="2800" dirty="0">
                <a:latin typeface="Arial" charset="0"/>
              </a:rPr>
              <a:t>，求圆柱形空间外的电场分布。</a:t>
            </a:r>
          </a:p>
        </p:txBody>
      </p:sp>
      <p:sp>
        <p:nvSpPr>
          <p:cNvPr id="30727" name="Oval 5"/>
          <p:cNvSpPr>
            <a:spLocks noChangeArrowheads="1"/>
          </p:cNvSpPr>
          <p:nvPr/>
        </p:nvSpPr>
        <p:spPr bwMode="auto">
          <a:xfrm>
            <a:off x="6781800" y="2203450"/>
            <a:ext cx="16764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8" name="Line 7"/>
          <p:cNvSpPr>
            <a:spLocks noChangeShapeType="1"/>
          </p:cNvSpPr>
          <p:nvPr/>
        </p:nvSpPr>
        <p:spPr bwMode="auto">
          <a:xfrm>
            <a:off x="7620000" y="2965450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7553325" y="3302000"/>
          <a:ext cx="3571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4" name="公式" r:id="rId3" imgW="152280" imgH="164880" progId="Equation.3">
                  <p:embed/>
                </p:oleObj>
              </mc:Choice>
              <mc:Fallback>
                <p:oleObj name="公式" r:id="rId3" imgW="152280" imgH="164880" progId="Equation.3">
                  <p:embed/>
                  <p:pic>
                    <p:nvPicPr>
                      <p:cNvPr id="307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3325" y="3302000"/>
                        <a:ext cx="357188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4"/>
          <p:cNvGraphicFramePr>
            <a:graphicFrameLocks noChangeAspect="1"/>
          </p:cNvGraphicFramePr>
          <p:nvPr/>
        </p:nvGraphicFramePr>
        <p:xfrm>
          <a:off x="7129463" y="2355850"/>
          <a:ext cx="990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5" name="公式" r:id="rId5" imgW="330120" imgH="431640" progId="Equation.3">
                  <p:embed/>
                </p:oleObj>
              </mc:Choice>
              <mc:Fallback>
                <p:oleObj name="公式" r:id="rId5" imgW="330120" imgH="431640" progId="Equation.3">
                  <p:embed/>
                  <p:pic>
                    <p:nvPicPr>
                      <p:cNvPr id="3072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9463" y="2355850"/>
                        <a:ext cx="9906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Text Box 18"/>
          <p:cNvSpPr txBox="1">
            <a:spLocks noChangeArrowheads="1"/>
          </p:cNvSpPr>
          <p:nvPr/>
        </p:nvSpPr>
        <p:spPr bwMode="auto">
          <a:xfrm>
            <a:off x="381000" y="2971800"/>
            <a:ext cx="487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1C1C1C"/>
                </a:solidFill>
                <a:latin typeface="Times New Roman" pitchFamily="18" charset="0"/>
              </a:rPr>
              <a:t>则圆上的感生电动势的值为</a:t>
            </a:r>
          </a:p>
        </p:txBody>
      </p:sp>
      <p:graphicFrame>
        <p:nvGraphicFramePr>
          <p:cNvPr id="30724" name="Object 10"/>
          <p:cNvGraphicFramePr>
            <a:graphicFrameLocks noChangeAspect="1"/>
          </p:cNvGraphicFramePr>
          <p:nvPr/>
        </p:nvGraphicFramePr>
        <p:xfrm>
          <a:off x="838200" y="3657600"/>
          <a:ext cx="3778250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6" name="公式" r:id="rId7" imgW="1333440" imgH="1066680" progId="Equation.3">
                  <p:embed/>
                </p:oleObj>
              </mc:Choice>
              <mc:Fallback>
                <p:oleObj name="公式" r:id="rId7" imgW="1333440" imgH="1066680" progId="Equation.3">
                  <p:embed/>
                  <p:pic>
                    <p:nvPicPr>
                      <p:cNvPr id="3072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657600"/>
                        <a:ext cx="3778250" cy="298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Oval 12"/>
          <p:cNvSpPr>
            <a:spLocks noChangeArrowheads="1"/>
          </p:cNvSpPr>
          <p:nvPr/>
        </p:nvSpPr>
        <p:spPr bwMode="auto">
          <a:xfrm>
            <a:off x="6248400" y="1676400"/>
            <a:ext cx="2743200" cy="2667000"/>
          </a:xfrm>
          <a:prstGeom prst="ellipse">
            <a:avLst/>
          </a:prstGeom>
          <a:noFill/>
          <a:ln w="22225" algn="ctr">
            <a:solidFill>
              <a:srgbClr val="0000CC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3810000" y="5591949"/>
            <a:ext cx="4876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006600"/>
                </a:solidFill>
                <a:latin typeface="Times New Roman" pitchFamily="18" charset="0"/>
              </a:rPr>
              <a:t>如果</a:t>
            </a:r>
            <a:r>
              <a:rPr lang="en-US" altLang="zh-CN" sz="2800" i="1" dirty="0" smtClean="0">
                <a:solidFill>
                  <a:srgbClr val="006600"/>
                </a:solidFill>
                <a:latin typeface="Times New Roman" pitchFamily="18" charset="0"/>
              </a:rPr>
              <a:t>k</a:t>
            </a:r>
            <a:r>
              <a:rPr lang="en-US" altLang="zh-CN" sz="2800" dirty="0" smtClean="0">
                <a:solidFill>
                  <a:srgbClr val="006600"/>
                </a:solidFill>
                <a:latin typeface="Times New Roman" pitchFamily="18" charset="0"/>
              </a:rPr>
              <a:t>&gt;0</a:t>
            </a:r>
            <a:r>
              <a:rPr lang="zh-CN" altLang="en-US" sz="2800" dirty="0" smtClean="0">
                <a:solidFill>
                  <a:srgbClr val="006600"/>
                </a:solidFill>
                <a:latin typeface="Times New Roman" pitchFamily="18" charset="0"/>
              </a:rPr>
              <a:t>，则方向为圆的逆时针的切线方向。反之亦反。</a:t>
            </a:r>
            <a:endParaRPr lang="zh-CN" altLang="en-US" sz="2800" dirty="0">
              <a:solidFill>
                <a:srgbClr val="0066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31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9" grpId="0"/>
      <p:bldP spid="30730" grpId="0" animBg="1"/>
      <p:bldP spid="1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2EB0F4-65E4-4734-8327-50085F485A41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zh-CN" sz="800" b="0" smtClean="0"/>
          </a:p>
        </p:txBody>
      </p:sp>
      <p:grpSp>
        <p:nvGrpSpPr>
          <p:cNvPr id="32771" name="Group 5"/>
          <p:cNvGrpSpPr>
            <a:grpSpLocks/>
          </p:cNvGrpSpPr>
          <p:nvPr/>
        </p:nvGrpSpPr>
        <p:grpSpPr bwMode="auto">
          <a:xfrm>
            <a:off x="7086600" y="3733800"/>
            <a:ext cx="1447800" cy="2286000"/>
            <a:chOff x="4656" y="2352"/>
            <a:chExt cx="912" cy="1440"/>
          </a:xfrm>
        </p:grpSpPr>
        <p:sp>
          <p:nvSpPr>
            <p:cNvPr id="32791" name="Freeform 6"/>
            <p:cNvSpPr>
              <a:spLocks/>
            </p:cNvSpPr>
            <p:nvPr/>
          </p:nvSpPr>
          <p:spPr bwMode="auto">
            <a:xfrm>
              <a:off x="4656" y="2352"/>
              <a:ext cx="768" cy="1440"/>
            </a:xfrm>
            <a:custGeom>
              <a:avLst/>
              <a:gdLst>
                <a:gd name="T0" fmla="*/ 0 w 720"/>
                <a:gd name="T1" fmla="*/ 16258 h 1296"/>
                <a:gd name="T2" fmla="*/ 0 w 720"/>
                <a:gd name="T3" fmla="*/ 2816 h 1296"/>
                <a:gd name="T4" fmla="*/ 1180 w 720"/>
                <a:gd name="T5" fmla="*/ 2763 h 1296"/>
                <a:gd name="T6" fmla="*/ 1472 w 720"/>
                <a:gd name="T7" fmla="*/ 0 h 1296"/>
                <a:gd name="T8" fmla="*/ 1807 w 720"/>
                <a:gd name="T9" fmla="*/ 2763 h 1296"/>
                <a:gd name="T10" fmla="*/ 3385 w 720"/>
                <a:gd name="T11" fmla="*/ 2816 h 1296"/>
                <a:gd name="T12" fmla="*/ 3385 w 720"/>
                <a:gd name="T13" fmla="*/ 16258 h 1296"/>
                <a:gd name="T14" fmla="*/ 0 w 720"/>
                <a:gd name="T15" fmla="*/ 16258 h 1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0"/>
                <a:gd name="T25" fmla="*/ 0 h 1296"/>
                <a:gd name="T26" fmla="*/ 720 w 720"/>
                <a:gd name="T27" fmla="*/ 1296 h 12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0" h="1296">
                  <a:moveTo>
                    <a:pt x="0" y="1296"/>
                  </a:moveTo>
                  <a:lnTo>
                    <a:pt x="0" y="225"/>
                  </a:lnTo>
                  <a:lnTo>
                    <a:pt x="250" y="221"/>
                  </a:lnTo>
                  <a:cubicBezTo>
                    <a:pt x="329" y="4"/>
                    <a:pt x="313" y="85"/>
                    <a:pt x="313" y="0"/>
                  </a:cubicBezTo>
                  <a:lnTo>
                    <a:pt x="384" y="221"/>
                  </a:lnTo>
                  <a:lnTo>
                    <a:pt x="720" y="225"/>
                  </a:lnTo>
                  <a:lnTo>
                    <a:pt x="720" y="1296"/>
                  </a:lnTo>
                  <a:lnTo>
                    <a:pt x="0" y="1296"/>
                  </a:ln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rgbClr val="9A16A4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2" name="Rectangle 7"/>
            <p:cNvSpPr>
              <a:spLocks noChangeArrowheads="1"/>
            </p:cNvSpPr>
            <p:nvPr/>
          </p:nvSpPr>
          <p:spPr bwMode="auto">
            <a:xfrm>
              <a:off x="4656" y="2670"/>
              <a:ext cx="912" cy="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 sz="2800">
                  <a:latin typeface="Times New Roman" panose="02020603050405020304" pitchFamily="18" charset="0"/>
                </a:rPr>
                <a:t>回路电阻所放出的焦耳热</a:t>
              </a:r>
            </a:p>
          </p:txBody>
        </p:sp>
      </p:grpSp>
      <p:graphicFrame>
        <p:nvGraphicFramePr>
          <p:cNvPr id="32772" name="Object 8"/>
          <p:cNvGraphicFramePr>
            <a:graphicFrameLocks noChangeAspect="1"/>
          </p:cNvGraphicFramePr>
          <p:nvPr/>
        </p:nvGraphicFramePr>
        <p:xfrm>
          <a:off x="5686425" y="1157288"/>
          <a:ext cx="14732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3" name="公式" r:id="rId3" imgW="469696" imgH="177723" progId="Equation.3">
                  <p:embed/>
                </p:oleObj>
              </mc:Choice>
              <mc:Fallback>
                <p:oleObj name="公式" r:id="rId3" imgW="469696" imgH="17772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6425" y="1157288"/>
                        <a:ext cx="147320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9"/>
          <p:cNvGraphicFramePr>
            <a:graphicFrameLocks noChangeAspect="1"/>
          </p:cNvGraphicFramePr>
          <p:nvPr/>
        </p:nvGraphicFramePr>
        <p:xfrm>
          <a:off x="5038725" y="2906713"/>
          <a:ext cx="33686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4" name="公式" r:id="rId5" imgW="1104900" imgH="330200" progId="Equation.3">
                  <p:embed/>
                </p:oleObj>
              </mc:Choice>
              <mc:Fallback>
                <p:oleObj name="公式" r:id="rId5" imgW="1104900" imgH="330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725" y="2906713"/>
                        <a:ext cx="336867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10"/>
          <p:cNvGraphicFramePr>
            <a:graphicFrameLocks noChangeAspect="1"/>
          </p:cNvGraphicFramePr>
          <p:nvPr/>
        </p:nvGraphicFramePr>
        <p:xfrm>
          <a:off x="5149850" y="2057400"/>
          <a:ext cx="2579688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5" name="公式" r:id="rId7" imgW="825500" imgH="203200" progId="Equation.3">
                  <p:embed/>
                </p:oleObj>
              </mc:Choice>
              <mc:Fallback>
                <p:oleObj name="公式" r:id="rId7" imgW="8255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2057400"/>
                        <a:ext cx="2579688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75" name="Group 11"/>
          <p:cNvGrpSpPr>
            <a:grpSpLocks/>
          </p:cNvGrpSpPr>
          <p:nvPr/>
        </p:nvGrpSpPr>
        <p:grpSpPr bwMode="auto">
          <a:xfrm>
            <a:off x="5410200" y="3733800"/>
            <a:ext cx="685800" cy="2286000"/>
            <a:chOff x="2880" y="2352"/>
            <a:chExt cx="432" cy="1440"/>
          </a:xfrm>
        </p:grpSpPr>
        <p:sp>
          <p:nvSpPr>
            <p:cNvPr id="32789" name="Freeform 12"/>
            <p:cNvSpPr>
              <a:spLocks/>
            </p:cNvSpPr>
            <p:nvPr/>
          </p:nvSpPr>
          <p:spPr bwMode="auto">
            <a:xfrm>
              <a:off x="2880" y="2352"/>
              <a:ext cx="384" cy="1440"/>
            </a:xfrm>
            <a:custGeom>
              <a:avLst/>
              <a:gdLst>
                <a:gd name="T0" fmla="*/ 0 w 442"/>
                <a:gd name="T1" fmla="*/ 200031 h 1162"/>
                <a:gd name="T2" fmla="*/ 0 w 442"/>
                <a:gd name="T3" fmla="*/ 34771 h 1162"/>
                <a:gd name="T4" fmla="*/ 5 w 442"/>
                <a:gd name="T5" fmla="*/ 34771 h 1162"/>
                <a:gd name="T6" fmla="*/ 7 w 442"/>
                <a:gd name="T7" fmla="*/ 0 h 1162"/>
                <a:gd name="T8" fmla="*/ 9 w 442"/>
                <a:gd name="T9" fmla="*/ 34771 h 1162"/>
                <a:gd name="T10" fmla="*/ 15 w 442"/>
                <a:gd name="T11" fmla="*/ 34771 h 1162"/>
                <a:gd name="T12" fmla="*/ 15 w 442"/>
                <a:gd name="T13" fmla="*/ 200031 h 1162"/>
                <a:gd name="T14" fmla="*/ 0 w 442"/>
                <a:gd name="T15" fmla="*/ 200031 h 1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42"/>
                <a:gd name="T25" fmla="*/ 0 h 1162"/>
                <a:gd name="T26" fmla="*/ 442 w 442"/>
                <a:gd name="T27" fmla="*/ 1162 h 116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42" h="1162">
                  <a:moveTo>
                    <a:pt x="0" y="1162"/>
                  </a:moveTo>
                  <a:lnTo>
                    <a:pt x="0" y="202"/>
                  </a:lnTo>
                  <a:lnTo>
                    <a:pt x="144" y="202"/>
                  </a:lnTo>
                  <a:cubicBezTo>
                    <a:pt x="193" y="7"/>
                    <a:pt x="192" y="76"/>
                    <a:pt x="192" y="0"/>
                  </a:cubicBezTo>
                  <a:lnTo>
                    <a:pt x="259" y="202"/>
                  </a:lnTo>
                  <a:lnTo>
                    <a:pt x="442" y="202"/>
                  </a:lnTo>
                  <a:lnTo>
                    <a:pt x="442" y="1162"/>
                  </a:lnTo>
                  <a:lnTo>
                    <a:pt x="0" y="1162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CDCFB"/>
                </a:gs>
              </a:gsLst>
              <a:lin ang="5400000" scaled="1"/>
            </a:gradFill>
            <a:ln w="12700">
              <a:solidFill>
                <a:srgbClr val="CC00CC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0" name="Text Box 13"/>
            <p:cNvSpPr txBox="1">
              <a:spLocks noChangeArrowheads="1"/>
            </p:cNvSpPr>
            <p:nvPr/>
          </p:nvSpPr>
          <p:spPr bwMode="auto">
            <a:xfrm>
              <a:off x="2880" y="2658"/>
              <a:ext cx="432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>
                  <a:latin typeface="Times New Roman" panose="02020603050405020304" pitchFamily="18" charset="0"/>
                </a:rPr>
                <a:t>电源作功</a:t>
              </a: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2776" name="Rectangle 19"/>
          <p:cNvSpPr>
            <a:spLocks noChangeArrowheads="1"/>
          </p:cNvSpPr>
          <p:nvPr/>
        </p:nvSpPr>
        <p:spPr bwMode="auto">
          <a:xfrm>
            <a:off x="228600" y="1143000"/>
            <a:ext cx="3733800" cy="2438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2777" name="Line 38"/>
          <p:cNvSpPr>
            <a:spLocks noChangeShapeType="1"/>
          </p:cNvSpPr>
          <p:nvPr/>
        </p:nvSpPr>
        <p:spPr bwMode="auto">
          <a:xfrm>
            <a:off x="1238250" y="2133600"/>
            <a:ext cx="0" cy="609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8" name="Line 40"/>
          <p:cNvSpPr>
            <a:spLocks noChangeShapeType="1"/>
          </p:cNvSpPr>
          <p:nvPr/>
        </p:nvSpPr>
        <p:spPr bwMode="auto">
          <a:xfrm flipH="1">
            <a:off x="3679825" y="2133600"/>
            <a:ext cx="0" cy="914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9" name="Rectangle 41"/>
          <p:cNvSpPr>
            <a:spLocks noChangeArrowheads="1"/>
          </p:cNvSpPr>
          <p:nvPr/>
        </p:nvSpPr>
        <p:spPr bwMode="auto">
          <a:xfrm>
            <a:off x="1166813" y="2971800"/>
            <a:ext cx="1508125" cy="1524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F5F5F9"/>
              </a:gs>
              <a:gs pos="100000">
                <a:srgbClr val="00006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2780" name="Line 42"/>
          <p:cNvSpPr>
            <a:spLocks noChangeShapeType="1"/>
          </p:cNvSpPr>
          <p:nvPr/>
        </p:nvSpPr>
        <p:spPr bwMode="auto">
          <a:xfrm>
            <a:off x="1238250" y="2743200"/>
            <a:ext cx="7905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1" name="Line 43"/>
          <p:cNvSpPr>
            <a:spLocks noChangeShapeType="1"/>
          </p:cNvSpPr>
          <p:nvPr/>
        </p:nvSpPr>
        <p:spPr bwMode="auto">
          <a:xfrm>
            <a:off x="2028825" y="2743200"/>
            <a:ext cx="0" cy="228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2" name="Line 44"/>
          <p:cNvSpPr>
            <a:spLocks noChangeShapeType="1"/>
          </p:cNvSpPr>
          <p:nvPr/>
        </p:nvSpPr>
        <p:spPr bwMode="auto">
          <a:xfrm>
            <a:off x="3105150" y="3048000"/>
            <a:ext cx="5746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3" name="Line 45"/>
          <p:cNvSpPr>
            <a:spLocks noChangeShapeType="1"/>
          </p:cNvSpPr>
          <p:nvPr/>
        </p:nvSpPr>
        <p:spPr bwMode="auto">
          <a:xfrm>
            <a:off x="2674938" y="3048000"/>
            <a:ext cx="28733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4" name="Line 46"/>
          <p:cNvSpPr>
            <a:spLocks noChangeShapeType="1"/>
          </p:cNvSpPr>
          <p:nvPr/>
        </p:nvSpPr>
        <p:spPr bwMode="auto">
          <a:xfrm>
            <a:off x="2962275" y="2819400"/>
            <a:ext cx="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5" name="Line 47"/>
          <p:cNvSpPr>
            <a:spLocks noChangeShapeType="1"/>
          </p:cNvSpPr>
          <p:nvPr/>
        </p:nvSpPr>
        <p:spPr bwMode="auto">
          <a:xfrm>
            <a:off x="3105150" y="2895600"/>
            <a:ext cx="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6" name="Line 48"/>
          <p:cNvSpPr>
            <a:spLocks noChangeShapeType="1"/>
          </p:cNvSpPr>
          <p:nvPr/>
        </p:nvSpPr>
        <p:spPr bwMode="auto">
          <a:xfrm>
            <a:off x="1230313" y="2144713"/>
            <a:ext cx="2441575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787" name="Object 53"/>
          <p:cNvGraphicFramePr>
            <a:graphicFrameLocks noChangeAspect="1"/>
          </p:cNvGraphicFramePr>
          <p:nvPr/>
        </p:nvGraphicFramePr>
        <p:xfrm>
          <a:off x="3013075" y="3087688"/>
          <a:ext cx="50006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6" name="公式" r:id="rId9" imgW="152202" imgH="177569" progId="Equation.3">
                  <p:embed/>
                </p:oleObj>
              </mc:Choice>
              <mc:Fallback>
                <p:oleObj name="公式" r:id="rId9" imgW="152202" imgH="177569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075" y="3087688"/>
                        <a:ext cx="50006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8" name="Object 54"/>
          <p:cNvGraphicFramePr>
            <a:graphicFrameLocks noChangeAspect="1"/>
          </p:cNvGraphicFramePr>
          <p:nvPr/>
        </p:nvGraphicFramePr>
        <p:xfrm>
          <a:off x="1447800" y="3124200"/>
          <a:ext cx="4778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7" name="Equation" r:id="rId11" imgW="152268" imgH="164957" progId="Equation.3">
                  <p:embed/>
                </p:oleObj>
              </mc:Choice>
              <mc:Fallback>
                <p:oleObj name="Equation" r:id="rId11" imgW="152268" imgH="164957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124200"/>
                        <a:ext cx="477838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00E4AB-C682-476F-822B-96EBB03D317E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zh-CN" sz="800" b="0" smtClean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62000" y="4191000"/>
            <a:ext cx="2590800" cy="1890713"/>
            <a:chOff x="480" y="2640"/>
            <a:chExt cx="1632" cy="1191"/>
          </a:xfrm>
        </p:grpSpPr>
        <p:sp>
          <p:nvSpPr>
            <p:cNvPr id="1025027" name="Text Box 3"/>
            <p:cNvSpPr txBox="1">
              <a:spLocks noChangeArrowheads="1"/>
            </p:cNvSpPr>
            <p:nvPr/>
          </p:nvSpPr>
          <p:spPr bwMode="auto">
            <a:xfrm>
              <a:off x="480" y="2640"/>
              <a:ext cx="1632" cy="33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zh-CN" altLang="en-US" sz="2800">
                  <a:latin typeface="Times New Roman" pitchFamily="18" charset="0"/>
                </a:rPr>
                <a:t>自感线圈磁能</a:t>
              </a:r>
              <a:endParaRPr kumimoji="1" lang="zh-CN" altLang="en-US" sz="2800">
                <a:solidFill>
                  <a:srgbClr val="CC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33847" name="Object 4"/>
            <p:cNvGraphicFramePr>
              <a:graphicFrameLocks noChangeAspect="1"/>
            </p:cNvGraphicFramePr>
            <p:nvPr/>
          </p:nvGraphicFramePr>
          <p:xfrm>
            <a:off x="528" y="3162"/>
            <a:ext cx="1536" cy="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91" name="Equation" r:id="rId3" imgW="736280" imgH="393529" progId="Equation.3">
                    <p:embed/>
                  </p:oleObj>
                </mc:Choice>
                <mc:Fallback>
                  <p:oleObj name="Equation" r:id="rId3" imgW="736280" imgH="393529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3162"/>
                          <a:ext cx="1536" cy="669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  <a:ln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797" name="Object 8"/>
          <p:cNvGraphicFramePr>
            <a:graphicFrameLocks noChangeAspect="1"/>
          </p:cNvGraphicFramePr>
          <p:nvPr/>
        </p:nvGraphicFramePr>
        <p:xfrm>
          <a:off x="5029200" y="838200"/>
          <a:ext cx="2789238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2" name="公式" r:id="rId5" imgW="888614" imgH="393529" progId="Equation.3">
                  <p:embed/>
                </p:oleObj>
              </mc:Choice>
              <mc:Fallback>
                <p:oleObj name="公式" r:id="rId5" imgW="888614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838200"/>
                        <a:ext cx="2789238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9"/>
          <p:cNvGraphicFramePr>
            <a:graphicFrameLocks noChangeAspect="1"/>
          </p:cNvGraphicFramePr>
          <p:nvPr/>
        </p:nvGraphicFramePr>
        <p:xfrm>
          <a:off x="4171950" y="2819400"/>
          <a:ext cx="484028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3" name="公式" r:id="rId7" imgW="1586811" imgH="393529" progId="Equation.3">
                  <p:embed/>
                </p:oleObj>
              </mc:Choice>
              <mc:Fallback>
                <p:oleObj name="公式" r:id="rId7" imgW="1586811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0" y="2819400"/>
                        <a:ext cx="4840288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10"/>
          <p:cNvGraphicFramePr>
            <a:graphicFrameLocks noChangeAspect="1"/>
          </p:cNvGraphicFramePr>
          <p:nvPr/>
        </p:nvGraphicFramePr>
        <p:xfrm>
          <a:off x="4495800" y="2057400"/>
          <a:ext cx="38893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4" name="公式" r:id="rId9" imgW="1244600" imgH="203200" progId="Equation.3">
                  <p:embed/>
                </p:oleObj>
              </mc:Choice>
              <mc:Fallback>
                <p:oleObj name="公式" r:id="rId9" imgW="12446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057400"/>
                        <a:ext cx="388937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4800600" y="3733800"/>
            <a:ext cx="4191000" cy="2286000"/>
            <a:chOff x="4800600" y="3733800"/>
            <a:chExt cx="4191000" cy="2286000"/>
          </a:xfrm>
        </p:grpSpPr>
        <p:grpSp>
          <p:nvGrpSpPr>
            <p:cNvPr id="33796" name="Group 5"/>
            <p:cNvGrpSpPr>
              <a:grpSpLocks/>
            </p:cNvGrpSpPr>
            <p:nvPr/>
          </p:nvGrpSpPr>
          <p:grpSpPr bwMode="auto">
            <a:xfrm>
              <a:off x="7543800" y="3733800"/>
              <a:ext cx="1447800" cy="2286000"/>
              <a:chOff x="4656" y="2352"/>
              <a:chExt cx="912" cy="1440"/>
            </a:xfrm>
          </p:grpSpPr>
          <p:sp>
            <p:nvSpPr>
              <p:cNvPr id="33844" name="Freeform 6"/>
              <p:cNvSpPr>
                <a:spLocks/>
              </p:cNvSpPr>
              <p:nvPr/>
            </p:nvSpPr>
            <p:spPr bwMode="auto">
              <a:xfrm>
                <a:off x="4656" y="2352"/>
                <a:ext cx="768" cy="1440"/>
              </a:xfrm>
              <a:custGeom>
                <a:avLst/>
                <a:gdLst>
                  <a:gd name="T0" fmla="*/ 0 w 720"/>
                  <a:gd name="T1" fmla="*/ 16258 h 1296"/>
                  <a:gd name="T2" fmla="*/ 0 w 720"/>
                  <a:gd name="T3" fmla="*/ 2816 h 1296"/>
                  <a:gd name="T4" fmla="*/ 1180 w 720"/>
                  <a:gd name="T5" fmla="*/ 2763 h 1296"/>
                  <a:gd name="T6" fmla="*/ 1472 w 720"/>
                  <a:gd name="T7" fmla="*/ 0 h 1296"/>
                  <a:gd name="T8" fmla="*/ 1807 w 720"/>
                  <a:gd name="T9" fmla="*/ 2763 h 1296"/>
                  <a:gd name="T10" fmla="*/ 3385 w 720"/>
                  <a:gd name="T11" fmla="*/ 2816 h 1296"/>
                  <a:gd name="T12" fmla="*/ 3385 w 720"/>
                  <a:gd name="T13" fmla="*/ 16258 h 1296"/>
                  <a:gd name="T14" fmla="*/ 0 w 720"/>
                  <a:gd name="T15" fmla="*/ 16258 h 129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20"/>
                  <a:gd name="T25" fmla="*/ 0 h 1296"/>
                  <a:gd name="T26" fmla="*/ 720 w 720"/>
                  <a:gd name="T27" fmla="*/ 1296 h 129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20" h="1296">
                    <a:moveTo>
                      <a:pt x="0" y="1296"/>
                    </a:moveTo>
                    <a:lnTo>
                      <a:pt x="0" y="225"/>
                    </a:lnTo>
                    <a:lnTo>
                      <a:pt x="250" y="221"/>
                    </a:lnTo>
                    <a:cubicBezTo>
                      <a:pt x="329" y="4"/>
                      <a:pt x="313" y="85"/>
                      <a:pt x="313" y="0"/>
                    </a:cubicBezTo>
                    <a:lnTo>
                      <a:pt x="384" y="221"/>
                    </a:lnTo>
                    <a:lnTo>
                      <a:pt x="720" y="225"/>
                    </a:lnTo>
                    <a:lnTo>
                      <a:pt x="720" y="1296"/>
                    </a:lnTo>
                    <a:lnTo>
                      <a:pt x="0" y="1296"/>
                    </a:lnTo>
                    <a:close/>
                  </a:path>
                </a:pathLst>
              </a:custGeom>
              <a:solidFill>
                <a:schemeClr val="folHlink">
                  <a:alpha val="50195"/>
                </a:schemeClr>
              </a:solidFill>
              <a:ln w="9525">
                <a:solidFill>
                  <a:srgbClr val="9A16A4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45" name="Rectangle 7"/>
              <p:cNvSpPr>
                <a:spLocks noChangeArrowheads="1"/>
              </p:cNvSpPr>
              <p:nvPr/>
            </p:nvSpPr>
            <p:spPr bwMode="auto">
              <a:xfrm>
                <a:off x="4656" y="2670"/>
                <a:ext cx="912" cy="10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800" dirty="0">
                    <a:latin typeface="Times New Roman" panose="02020603050405020304" pitchFamily="18" charset="0"/>
                  </a:rPr>
                  <a:t>回路电阻所放出的焦耳热</a:t>
                </a:r>
              </a:p>
            </p:txBody>
          </p:sp>
        </p:grpSp>
        <p:grpSp>
          <p:nvGrpSpPr>
            <p:cNvPr id="33800" name="Group 11"/>
            <p:cNvGrpSpPr>
              <a:grpSpLocks/>
            </p:cNvGrpSpPr>
            <p:nvPr/>
          </p:nvGrpSpPr>
          <p:grpSpPr bwMode="auto">
            <a:xfrm>
              <a:off x="4800600" y="3733800"/>
              <a:ext cx="685800" cy="2286000"/>
              <a:chOff x="2880" y="2352"/>
              <a:chExt cx="432" cy="1440"/>
            </a:xfrm>
          </p:grpSpPr>
          <p:sp>
            <p:nvSpPr>
              <p:cNvPr id="33842" name="Freeform 12"/>
              <p:cNvSpPr>
                <a:spLocks/>
              </p:cNvSpPr>
              <p:nvPr/>
            </p:nvSpPr>
            <p:spPr bwMode="auto">
              <a:xfrm>
                <a:off x="2880" y="2352"/>
                <a:ext cx="384" cy="1440"/>
              </a:xfrm>
              <a:custGeom>
                <a:avLst/>
                <a:gdLst>
                  <a:gd name="T0" fmla="*/ 0 w 442"/>
                  <a:gd name="T1" fmla="*/ 200031 h 1162"/>
                  <a:gd name="T2" fmla="*/ 0 w 442"/>
                  <a:gd name="T3" fmla="*/ 34771 h 1162"/>
                  <a:gd name="T4" fmla="*/ 5 w 442"/>
                  <a:gd name="T5" fmla="*/ 34771 h 1162"/>
                  <a:gd name="T6" fmla="*/ 7 w 442"/>
                  <a:gd name="T7" fmla="*/ 0 h 1162"/>
                  <a:gd name="T8" fmla="*/ 9 w 442"/>
                  <a:gd name="T9" fmla="*/ 34771 h 1162"/>
                  <a:gd name="T10" fmla="*/ 15 w 442"/>
                  <a:gd name="T11" fmla="*/ 34771 h 1162"/>
                  <a:gd name="T12" fmla="*/ 15 w 442"/>
                  <a:gd name="T13" fmla="*/ 200031 h 1162"/>
                  <a:gd name="T14" fmla="*/ 0 w 442"/>
                  <a:gd name="T15" fmla="*/ 200031 h 116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42"/>
                  <a:gd name="T25" fmla="*/ 0 h 1162"/>
                  <a:gd name="T26" fmla="*/ 442 w 442"/>
                  <a:gd name="T27" fmla="*/ 1162 h 116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42" h="1162">
                    <a:moveTo>
                      <a:pt x="0" y="1162"/>
                    </a:moveTo>
                    <a:lnTo>
                      <a:pt x="0" y="202"/>
                    </a:lnTo>
                    <a:lnTo>
                      <a:pt x="144" y="202"/>
                    </a:lnTo>
                    <a:cubicBezTo>
                      <a:pt x="193" y="7"/>
                      <a:pt x="192" y="76"/>
                      <a:pt x="192" y="0"/>
                    </a:cubicBezTo>
                    <a:lnTo>
                      <a:pt x="259" y="202"/>
                    </a:lnTo>
                    <a:lnTo>
                      <a:pt x="442" y="202"/>
                    </a:lnTo>
                    <a:lnTo>
                      <a:pt x="442" y="1162"/>
                    </a:lnTo>
                    <a:lnTo>
                      <a:pt x="0" y="116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FCDCFB"/>
                  </a:gs>
                </a:gsLst>
                <a:lin ang="5400000" scaled="1"/>
              </a:gradFill>
              <a:ln w="12700">
                <a:solidFill>
                  <a:srgbClr val="CC00CC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43" name="Text Box 13"/>
              <p:cNvSpPr txBox="1">
                <a:spLocks noChangeArrowheads="1"/>
              </p:cNvSpPr>
              <p:nvPr/>
            </p:nvSpPr>
            <p:spPr bwMode="auto">
              <a:xfrm>
                <a:off x="2880" y="2658"/>
                <a:ext cx="432" cy="1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800" dirty="0">
                    <a:latin typeface="Times New Roman" panose="02020603050405020304" pitchFamily="18" charset="0"/>
                  </a:rPr>
                  <a:t>电源作功</a:t>
                </a:r>
                <a:endParaRPr lang="zh-CN" altLang="en-US" sz="2800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3801" name="Group 14"/>
            <p:cNvGrpSpPr>
              <a:grpSpLocks/>
            </p:cNvGrpSpPr>
            <p:nvPr/>
          </p:nvGrpSpPr>
          <p:grpSpPr bwMode="auto">
            <a:xfrm>
              <a:off x="5867400" y="3733800"/>
              <a:ext cx="1371600" cy="2286000"/>
              <a:chOff x="3696" y="2352"/>
              <a:chExt cx="864" cy="1440"/>
            </a:xfrm>
          </p:grpSpPr>
          <p:sp>
            <p:nvSpPr>
              <p:cNvPr id="33840" name="Freeform 15"/>
              <p:cNvSpPr>
                <a:spLocks/>
              </p:cNvSpPr>
              <p:nvPr/>
            </p:nvSpPr>
            <p:spPr bwMode="auto">
              <a:xfrm>
                <a:off x="3696" y="2352"/>
                <a:ext cx="816" cy="1440"/>
              </a:xfrm>
              <a:custGeom>
                <a:avLst/>
                <a:gdLst>
                  <a:gd name="T0" fmla="*/ 0 w 720"/>
                  <a:gd name="T1" fmla="*/ 16258 h 1296"/>
                  <a:gd name="T2" fmla="*/ 0 w 720"/>
                  <a:gd name="T3" fmla="*/ 2816 h 1296"/>
                  <a:gd name="T4" fmla="*/ 5048 w 720"/>
                  <a:gd name="T5" fmla="*/ 2763 h 1296"/>
                  <a:gd name="T6" fmla="*/ 6323 w 720"/>
                  <a:gd name="T7" fmla="*/ 0 h 1296"/>
                  <a:gd name="T8" fmla="*/ 7755 w 720"/>
                  <a:gd name="T9" fmla="*/ 2763 h 1296"/>
                  <a:gd name="T10" fmla="*/ 14506 w 720"/>
                  <a:gd name="T11" fmla="*/ 2816 h 1296"/>
                  <a:gd name="T12" fmla="*/ 14506 w 720"/>
                  <a:gd name="T13" fmla="*/ 16258 h 1296"/>
                  <a:gd name="T14" fmla="*/ 0 w 720"/>
                  <a:gd name="T15" fmla="*/ 16258 h 129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20"/>
                  <a:gd name="T25" fmla="*/ 0 h 1296"/>
                  <a:gd name="T26" fmla="*/ 720 w 720"/>
                  <a:gd name="T27" fmla="*/ 1296 h 129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20" h="1296">
                    <a:moveTo>
                      <a:pt x="0" y="1296"/>
                    </a:moveTo>
                    <a:lnTo>
                      <a:pt x="0" y="225"/>
                    </a:lnTo>
                    <a:lnTo>
                      <a:pt x="250" y="221"/>
                    </a:lnTo>
                    <a:cubicBezTo>
                      <a:pt x="329" y="4"/>
                      <a:pt x="313" y="85"/>
                      <a:pt x="313" y="0"/>
                    </a:cubicBezTo>
                    <a:lnTo>
                      <a:pt x="384" y="221"/>
                    </a:lnTo>
                    <a:lnTo>
                      <a:pt x="720" y="225"/>
                    </a:lnTo>
                    <a:lnTo>
                      <a:pt x="720" y="1296"/>
                    </a:lnTo>
                    <a:lnTo>
                      <a:pt x="0" y="129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lin ang="5400000" scaled="1"/>
              </a:gradFill>
              <a:ln w="12700">
                <a:solidFill>
                  <a:srgbClr val="0DADB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41" name="Text Box 16"/>
              <p:cNvSpPr txBox="1">
                <a:spLocks noChangeArrowheads="1"/>
              </p:cNvSpPr>
              <p:nvPr/>
            </p:nvSpPr>
            <p:spPr bwMode="auto">
              <a:xfrm>
                <a:off x="3696" y="2610"/>
                <a:ext cx="864" cy="1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800" dirty="0">
                    <a:latin typeface="Times New Roman" panose="02020603050405020304" pitchFamily="18" charset="0"/>
                  </a:rPr>
                  <a:t>电源反抗自感电动势作的功</a:t>
                </a:r>
                <a:endParaRPr lang="zh-CN" altLang="en-US" sz="2800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3802" name="Group 17"/>
          <p:cNvGrpSpPr>
            <a:grpSpLocks/>
          </p:cNvGrpSpPr>
          <p:nvPr/>
        </p:nvGrpSpPr>
        <p:grpSpPr bwMode="auto">
          <a:xfrm>
            <a:off x="228600" y="1143000"/>
            <a:ext cx="3733800" cy="2470150"/>
            <a:chOff x="144" y="720"/>
            <a:chExt cx="2352" cy="1556"/>
          </a:xfrm>
        </p:grpSpPr>
        <p:grpSp>
          <p:nvGrpSpPr>
            <p:cNvPr id="33803" name="Group 18"/>
            <p:cNvGrpSpPr>
              <a:grpSpLocks/>
            </p:cNvGrpSpPr>
            <p:nvPr/>
          </p:nvGrpSpPr>
          <p:grpSpPr bwMode="auto">
            <a:xfrm>
              <a:off x="144" y="720"/>
              <a:ext cx="2352" cy="1553"/>
              <a:chOff x="144" y="720"/>
              <a:chExt cx="2352" cy="1553"/>
            </a:xfrm>
          </p:grpSpPr>
          <p:sp>
            <p:nvSpPr>
              <p:cNvPr id="33805" name="Rectangle 19"/>
              <p:cNvSpPr>
                <a:spLocks noChangeArrowheads="1"/>
              </p:cNvSpPr>
              <p:nvPr/>
            </p:nvSpPr>
            <p:spPr bwMode="auto">
              <a:xfrm>
                <a:off x="144" y="720"/>
                <a:ext cx="2352" cy="15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pSp>
            <p:nvGrpSpPr>
              <p:cNvPr id="33806" name="Group 20"/>
              <p:cNvGrpSpPr>
                <a:grpSpLocks/>
              </p:cNvGrpSpPr>
              <p:nvPr/>
            </p:nvGrpSpPr>
            <p:grpSpPr bwMode="auto">
              <a:xfrm>
                <a:off x="189" y="816"/>
                <a:ext cx="2262" cy="1457"/>
                <a:chOff x="189" y="816"/>
                <a:chExt cx="2262" cy="1457"/>
              </a:xfrm>
            </p:grpSpPr>
            <p:sp>
              <p:nvSpPr>
                <p:cNvPr id="1025045" name="AutoShape 21"/>
                <p:cNvSpPr>
                  <a:spLocks noChangeArrowheads="1"/>
                </p:cNvSpPr>
                <p:nvPr/>
              </p:nvSpPr>
              <p:spPr bwMode="auto">
                <a:xfrm rot="-5390567">
                  <a:off x="1216" y="108"/>
                  <a:ext cx="480" cy="1991"/>
                </a:xfrm>
                <a:prstGeom prst="can">
                  <a:avLst>
                    <a:gd name="adj" fmla="val 42382"/>
                  </a:avLst>
                </a:prstGeom>
                <a:gradFill rotWithShape="0">
                  <a:gsLst>
                    <a:gs pos="0">
                      <a:schemeClr val="folHlink">
                        <a:gamma/>
                        <a:shade val="8627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86275"/>
                        <a:invGamma/>
                      </a:scheme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33808" name="Freeform 22"/>
                <p:cNvSpPr>
                  <a:spLocks/>
                </p:cNvSpPr>
                <p:nvPr/>
              </p:nvSpPr>
              <p:spPr bwMode="auto">
                <a:xfrm>
                  <a:off x="732" y="816"/>
                  <a:ext cx="206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1 w 219"/>
                    <a:gd name="T3" fmla="*/ 5 h 574"/>
                    <a:gd name="T4" fmla="*/ 22 w 219"/>
                    <a:gd name="T5" fmla="*/ 98 h 574"/>
                    <a:gd name="T6" fmla="*/ 32 w 219"/>
                    <a:gd name="T7" fmla="*/ 472 h 574"/>
                    <a:gd name="T8" fmla="*/ 40 w 219"/>
                    <a:gd name="T9" fmla="*/ 574 h 574"/>
                    <a:gd name="T10" fmla="*/ 50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09" name="Freeform 23"/>
                <p:cNvSpPr>
                  <a:spLocks/>
                </p:cNvSpPr>
                <p:nvPr/>
              </p:nvSpPr>
              <p:spPr bwMode="auto">
                <a:xfrm>
                  <a:off x="822" y="816"/>
                  <a:ext cx="207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2 w 219"/>
                    <a:gd name="T3" fmla="*/ 5 h 574"/>
                    <a:gd name="T4" fmla="*/ 24 w 219"/>
                    <a:gd name="T5" fmla="*/ 98 h 574"/>
                    <a:gd name="T6" fmla="*/ 37 w 219"/>
                    <a:gd name="T7" fmla="*/ 472 h 574"/>
                    <a:gd name="T8" fmla="*/ 46 w 219"/>
                    <a:gd name="T9" fmla="*/ 574 h 574"/>
                    <a:gd name="T10" fmla="*/ 57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10" name="Freeform 24"/>
                <p:cNvSpPr>
                  <a:spLocks/>
                </p:cNvSpPr>
                <p:nvPr/>
              </p:nvSpPr>
              <p:spPr bwMode="auto">
                <a:xfrm>
                  <a:off x="913" y="816"/>
                  <a:ext cx="206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1 w 219"/>
                    <a:gd name="T3" fmla="*/ 5 h 574"/>
                    <a:gd name="T4" fmla="*/ 22 w 219"/>
                    <a:gd name="T5" fmla="*/ 98 h 574"/>
                    <a:gd name="T6" fmla="*/ 32 w 219"/>
                    <a:gd name="T7" fmla="*/ 472 h 574"/>
                    <a:gd name="T8" fmla="*/ 40 w 219"/>
                    <a:gd name="T9" fmla="*/ 574 h 574"/>
                    <a:gd name="T10" fmla="*/ 50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11" name="Freeform 25"/>
                <p:cNvSpPr>
                  <a:spLocks/>
                </p:cNvSpPr>
                <p:nvPr/>
              </p:nvSpPr>
              <p:spPr bwMode="auto">
                <a:xfrm>
                  <a:off x="1003" y="816"/>
                  <a:ext cx="207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2 w 219"/>
                    <a:gd name="T3" fmla="*/ 5 h 574"/>
                    <a:gd name="T4" fmla="*/ 24 w 219"/>
                    <a:gd name="T5" fmla="*/ 98 h 574"/>
                    <a:gd name="T6" fmla="*/ 37 w 219"/>
                    <a:gd name="T7" fmla="*/ 472 h 574"/>
                    <a:gd name="T8" fmla="*/ 46 w 219"/>
                    <a:gd name="T9" fmla="*/ 574 h 574"/>
                    <a:gd name="T10" fmla="*/ 57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12" name="Freeform 26"/>
                <p:cNvSpPr>
                  <a:spLocks/>
                </p:cNvSpPr>
                <p:nvPr/>
              </p:nvSpPr>
              <p:spPr bwMode="auto">
                <a:xfrm>
                  <a:off x="1094" y="816"/>
                  <a:ext cx="206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1 w 219"/>
                    <a:gd name="T3" fmla="*/ 5 h 574"/>
                    <a:gd name="T4" fmla="*/ 22 w 219"/>
                    <a:gd name="T5" fmla="*/ 98 h 574"/>
                    <a:gd name="T6" fmla="*/ 32 w 219"/>
                    <a:gd name="T7" fmla="*/ 472 h 574"/>
                    <a:gd name="T8" fmla="*/ 40 w 219"/>
                    <a:gd name="T9" fmla="*/ 574 h 574"/>
                    <a:gd name="T10" fmla="*/ 50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13" name="Freeform 27"/>
                <p:cNvSpPr>
                  <a:spLocks/>
                </p:cNvSpPr>
                <p:nvPr/>
              </p:nvSpPr>
              <p:spPr bwMode="auto">
                <a:xfrm>
                  <a:off x="1184" y="816"/>
                  <a:ext cx="207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2 w 219"/>
                    <a:gd name="T3" fmla="*/ 5 h 574"/>
                    <a:gd name="T4" fmla="*/ 24 w 219"/>
                    <a:gd name="T5" fmla="*/ 98 h 574"/>
                    <a:gd name="T6" fmla="*/ 37 w 219"/>
                    <a:gd name="T7" fmla="*/ 472 h 574"/>
                    <a:gd name="T8" fmla="*/ 46 w 219"/>
                    <a:gd name="T9" fmla="*/ 574 h 574"/>
                    <a:gd name="T10" fmla="*/ 57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14" name="Freeform 28"/>
                <p:cNvSpPr>
                  <a:spLocks/>
                </p:cNvSpPr>
                <p:nvPr/>
              </p:nvSpPr>
              <p:spPr bwMode="auto">
                <a:xfrm>
                  <a:off x="1275" y="816"/>
                  <a:ext cx="206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1 w 219"/>
                    <a:gd name="T3" fmla="*/ 5 h 574"/>
                    <a:gd name="T4" fmla="*/ 22 w 219"/>
                    <a:gd name="T5" fmla="*/ 98 h 574"/>
                    <a:gd name="T6" fmla="*/ 32 w 219"/>
                    <a:gd name="T7" fmla="*/ 472 h 574"/>
                    <a:gd name="T8" fmla="*/ 40 w 219"/>
                    <a:gd name="T9" fmla="*/ 574 h 574"/>
                    <a:gd name="T10" fmla="*/ 50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15" name="Freeform 29"/>
                <p:cNvSpPr>
                  <a:spLocks/>
                </p:cNvSpPr>
                <p:nvPr/>
              </p:nvSpPr>
              <p:spPr bwMode="auto">
                <a:xfrm>
                  <a:off x="1365" y="816"/>
                  <a:ext cx="207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2 w 219"/>
                    <a:gd name="T3" fmla="*/ 5 h 574"/>
                    <a:gd name="T4" fmla="*/ 24 w 219"/>
                    <a:gd name="T5" fmla="*/ 98 h 574"/>
                    <a:gd name="T6" fmla="*/ 37 w 219"/>
                    <a:gd name="T7" fmla="*/ 472 h 574"/>
                    <a:gd name="T8" fmla="*/ 46 w 219"/>
                    <a:gd name="T9" fmla="*/ 574 h 574"/>
                    <a:gd name="T10" fmla="*/ 57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16" name="Freeform 30"/>
                <p:cNvSpPr>
                  <a:spLocks/>
                </p:cNvSpPr>
                <p:nvPr/>
              </p:nvSpPr>
              <p:spPr bwMode="auto">
                <a:xfrm>
                  <a:off x="1456" y="816"/>
                  <a:ext cx="206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1 w 219"/>
                    <a:gd name="T3" fmla="*/ 5 h 574"/>
                    <a:gd name="T4" fmla="*/ 22 w 219"/>
                    <a:gd name="T5" fmla="*/ 98 h 574"/>
                    <a:gd name="T6" fmla="*/ 32 w 219"/>
                    <a:gd name="T7" fmla="*/ 472 h 574"/>
                    <a:gd name="T8" fmla="*/ 40 w 219"/>
                    <a:gd name="T9" fmla="*/ 574 h 574"/>
                    <a:gd name="T10" fmla="*/ 50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17" name="Freeform 31"/>
                <p:cNvSpPr>
                  <a:spLocks/>
                </p:cNvSpPr>
                <p:nvPr/>
              </p:nvSpPr>
              <p:spPr bwMode="auto">
                <a:xfrm>
                  <a:off x="1546" y="816"/>
                  <a:ext cx="181" cy="576"/>
                </a:xfrm>
                <a:custGeom>
                  <a:avLst/>
                  <a:gdLst>
                    <a:gd name="T0" fmla="*/ 0 w 219"/>
                    <a:gd name="T1" fmla="*/ 28 h 574"/>
                    <a:gd name="T2" fmla="*/ 2 w 219"/>
                    <a:gd name="T3" fmla="*/ 5 h 574"/>
                    <a:gd name="T4" fmla="*/ 2 w 219"/>
                    <a:gd name="T5" fmla="*/ 98 h 574"/>
                    <a:gd name="T6" fmla="*/ 2 w 219"/>
                    <a:gd name="T7" fmla="*/ 520 h 574"/>
                    <a:gd name="T8" fmla="*/ 2 w 219"/>
                    <a:gd name="T9" fmla="*/ 622 h 574"/>
                    <a:gd name="T10" fmla="*/ 2 w 219"/>
                    <a:gd name="T11" fmla="*/ 583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18" name="Freeform 32"/>
                <p:cNvSpPr>
                  <a:spLocks/>
                </p:cNvSpPr>
                <p:nvPr/>
              </p:nvSpPr>
              <p:spPr bwMode="auto">
                <a:xfrm>
                  <a:off x="1637" y="816"/>
                  <a:ext cx="206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1 w 219"/>
                    <a:gd name="T3" fmla="*/ 5 h 574"/>
                    <a:gd name="T4" fmla="*/ 22 w 219"/>
                    <a:gd name="T5" fmla="*/ 98 h 574"/>
                    <a:gd name="T6" fmla="*/ 32 w 219"/>
                    <a:gd name="T7" fmla="*/ 472 h 574"/>
                    <a:gd name="T8" fmla="*/ 40 w 219"/>
                    <a:gd name="T9" fmla="*/ 574 h 574"/>
                    <a:gd name="T10" fmla="*/ 50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19" name="Freeform 33"/>
                <p:cNvSpPr>
                  <a:spLocks/>
                </p:cNvSpPr>
                <p:nvPr/>
              </p:nvSpPr>
              <p:spPr bwMode="auto">
                <a:xfrm>
                  <a:off x="1727" y="816"/>
                  <a:ext cx="207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2 w 219"/>
                    <a:gd name="T3" fmla="*/ 5 h 574"/>
                    <a:gd name="T4" fmla="*/ 24 w 219"/>
                    <a:gd name="T5" fmla="*/ 98 h 574"/>
                    <a:gd name="T6" fmla="*/ 37 w 219"/>
                    <a:gd name="T7" fmla="*/ 472 h 574"/>
                    <a:gd name="T8" fmla="*/ 46 w 219"/>
                    <a:gd name="T9" fmla="*/ 574 h 574"/>
                    <a:gd name="T10" fmla="*/ 57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20" name="Freeform 34"/>
                <p:cNvSpPr>
                  <a:spLocks/>
                </p:cNvSpPr>
                <p:nvPr/>
              </p:nvSpPr>
              <p:spPr bwMode="auto">
                <a:xfrm>
                  <a:off x="1818" y="816"/>
                  <a:ext cx="206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1 w 219"/>
                    <a:gd name="T3" fmla="*/ 5 h 574"/>
                    <a:gd name="T4" fmla="*/ 22 w 219"/>
                    <a:gd name="T5" fmla="*/ 98 h 574"/>
                    <a:gd name="T6" fmla="*/ 32 w 219"/>
                    <a:gd name="T7" fmla="*/ 472 h 574"/>
                    <a:gd name="T8" fmla="*/ 40 w 219"/>
                    <a:gd name="T9" fmla="*/ 574 h 574"/>
                    <a:gd name="T10" fmla="*/ 50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21" name="Freeform 35"/>
                <p:cNvSpPr>
                  <a:spLocks/>
                </p:cNvSpPr>
                <p:nvPr/>
              </p:nvSpPr>
              <p:spPr bwMode="auto">
                <a:xfrm>
                  <a:off x="1908" y="816"/>
                  <a:ext cx="207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2 w 219"/>
                    <a:gd name="T3" fmla="*/ 5 h 574"/>
                    <a:gd name="T4" fmla="*/ 24 w 219"/>
                    <a:gd name="T5" fmla="*/ 98 h 574"/>
                    <a:gd name="T6" fmla="*/ 37 w 219"/>
                    <a:gd name="T7" fmla="*/ 472 h 574"/>
                    <a:gd name="T8" fmla="*/ 46 w 219"/>
                    <a:gd name="T9" fmla="*/ 574 h 574"/>
                    <a:gd name="T10" fmla="*/ 57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22" name="Freeform 36"/>
                <p:cNvSpPr>
                  <a:spLocks/>
                </p:cNvSpPr>
                <p:nvPr/>
              </p:nvSpPr>
              <p:spPr bwMode="auto">
                <a:xfrm>
                  <a:off x="1999" y="816"/>
                  <a:ext cx="206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1 w 219"/>
                    <a:gd name="T3" fmla="*/ 5 h 574"/>
                    <a:gd name="T4" fmla="*/ 22 w 219"/>
                    <a:gd name="T5" fmla="*/ 98 h 574"/>
                    <a:gd name="T6" fmla="*/ 32 w 219"/>
                    <a:gd name="T7" fmla="*/ 472 h 574"/>
                    <a:gd name="T8" fmla="*/ 40 w 219"/>
                    <a:gd name="T9" fmla="*/ 574 h 574"/>
                    <a:gd name="T10" fmla="*/ 50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23" name="Freeform 37"/>
                <p:cNvSpPr>
                  <a:spLocks/>
                </p:cNvSpPr>
                <p:nvPr/>
              </p:nvSpPr>
              <p:spPr bwMode="auto">
                <a:xfrm>
                  <a:off x="2089" y="816"/>
                  <a:ext cx="206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1 w 219"/>
                    <a:gd name="T3" fmla="*/ 5 h 574"/>
                    <a:gd name="T4" fmla="*/ 22 w 219"/>
                    <a:gd name="T5" fmla="*/ 98 h 574"/>
                    <a:gd name="T6" fmla="*/ 32 w 219"/>
                    <a:gd name="T7" fmla="*/ 472 h 574"/>
                    <a:gd name="T8" fmla="*/ 40 w 219"/>
                    <a:gd name="T9" fmla="*/ 574 h 574"/>
                    <a:gd name="T10" fmla="*/ 50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24" name="Line 38"/>
                <p:cNvSpPr>
                  <a:spLocks noChangeShapeType="1"/>
                </p:cNvSpPr>
                <p:nvPr/>
              </p:nvSpPr>
              <p:spPr bwMode="auto">
                <a:xfrm>
                  <a:off x="777" y="1344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25" name="Freeform 39"/>
                <p:cNvSpPr>
                  <a:spLocks/>
                </p:cNvSpPr>
                <p:nvPr/>
              </p:nvSpPr>
              <p:spPr bwMode="auto">
                <a:xfrm>
                  <a:off x="2207" y="819"/>
                  <a:ext cx="114" cy="528"/>
                </a:xfrm>
                <a:custGeom>
                  <a:avLst/>
                  <a:gdLst>
                    <a:gd name="T0" fmla="*/ 4 w 121"/>
                    <a:gd name="T1" fmla="*/ 45 h 528"/>
                    <a:gd name="T2" fmla="*/ 20 w 121"/>
                    <a:gd name="T3" fmla="*/ 14 h 528"/>
                    <a:gd name="T4" fmla="*/ 24 w 121"/>
                    <a:gd name="T5" fmla="*/ 380 h 528"/>
                    <a:gd name="T6" fmla="*/ 27 w 121"/>
                    <a:gd name="T7" fmla="*/ 474 h 528"/>
                    <a:gd name="T8" fmla="*/ 29 w 121"/>
                    <a:gd name="T9" fmla="*/ 528 h 5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1"/>
                    <a:gd name="T16" fmla="*/ 0 h 528"/>
                    <a:gd name="T17" fmla="*/ 121 w 121"/>
                    <a:gd name="T18" fmla="*/ 528 h 5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1" h="528">
                      <a:moveTo>
                        <a:pt x="4" y="45"/>
                      </a:moveTo>
                      <a:cubicBezTo>
                        <a:pt x="59" y="7"/>
                        <a:pt x="0" y="0"/>
                        <a:pt x="82" y="14"/>
                      </a:cubicBezTo>
                      <a:cubicBezTo>
                        <a:pt x="98" y="135"/>
                        <a:pt x="96" y="258"/>
                        <a:pt x="105" y="380"/>
                      </a:cubicBezTo>
                      <a:cubicBezTo>
                        <a:pt x="107" y="411"/>
                        <a:pt x="110" y="443"/>
                        <a:pt x="113" y="474"/>
                      </a:cubicBezTo>
                      <a:cubicBezTo>
                        <a:pt x="115" y="492"/>
                        <a:pt x="121" y="528"/>
                        <a:pt x="121" y="528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26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2315" y="1344"/>
                  <a:ext cx="0" cy="576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27" name="Rectangle 41"/>
                <p:cNvSpPr>
                  <a:spLocks noChangeArrowheads="1"/>
                </p:cNvSpPr>
                <p:nvPr/>
              </p:nvSpPr>
              <p:spPr bwMode="auto">
                <a:xfrm>
                  <a:off x="732" y="1872"/>
                  <a:ext cx="950" cy="96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66"/>
                    </a:gs>
                    <a:gs pos="50000">
                      <a:srgbClr val="F5F5F9"/>
                    </a:gs>
                    <a:gs pos="100000">
                      <a:srgbClr val="000066"/>
                    </a:gs>
                  </a:gsLst>
                  <a:lin ang="5400000" scaled="1"/>
                </a:gra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33828" name="Line 42"/>
                <p:cNvSpPr>
                  <a:spLocks noChangeShapeType="1"/>
                </p:cNvSpPr>
                <p:nvPr/>
              </p:nvSpPr>
              <p:spPr bwMode="auto">
                <a:xfrm>
                  <a:off x="777" y="1728"/>
                  <a:ext cx="498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29" name="Line 43"/>
                <p:cNvSpPr>
                  <a:spLocks noChangeShapeType="1"/>
                </p:cNvSpPr>
                <p:nvPr/>
              </p:nvSpPr>
              <p:spPr bwMode="auto">
                <a:xfrm>
                  <a:off x="1275" y="1728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30" name="Line 44"/>
                <p:cNvSpPr>
                  <a:spLocks noChangeShapeType="1"/>
                </p:cNvSpPr>
                <p:nvPr/>
              </p:nvSpPr>
              <p:spPr bwMode="auto">
                <a:xfrm>
                  <a:off x="1953" y="1920"/>
                  <a:ext cx="362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31" name="Line 45"/>
                <p:cNvSpPr>
                  <a:spLocks noChangeShapeType="1"/>
                </p:cNvSpPr>
                <p:nvPr/>
              </p:nvSpPr>
              <p:spPr bwMode="auto">
                <a:xfrm>
                  <a:off x="1682" y="1920"/>
                  <a:ext cx="181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32" name="Line 46"/>
                <p:cNvSpPr>
                  <a:spLocks noChangeShapeType="1"/>
                </p:cNvSpPr>
                <p:nvPr/>
              </p:nvSpPr>
              <p:spPr bwMode="auto">
                <a:xfrm>
                  <a:off x="1863" y="1776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33" name="Line 47"/>
                <p:cNvSpPr>
                  <a:spLocks noChangeShapeType="1"/>
                </p:cNvSpPr>
                <p:nvPr/>
              </p:nvSpPr>
              <p:spPr bwMode="auto">
                <a:xfrm>
                  <a:off x="1953" y="1824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34" name="Line 48"/>
                <p:cNvSpPr>
                  <a:spLocks noChangeShapeType="1"/>
                </p:cNvSpPr>
                <p:nvPr/>
              </p:nvSpPr>
              <p:spPr bwMode="auto">
                <a:xfrm>
                  <a:off x="777" y="1536"/>
                  <a:ext cx="1538" cy="0"/>
                </a:xfrm>
                <a:prstGeom prst="line">
                  <a:avLst/>
                </a:prstGeom>
                <a:noFill/>
                <a:ln w="28575">
                  <a:solidFill>
                    <a:srgbClr val="FF0066"/>
                  </a:solidFill>
                  <a:prstDash val="dash"/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35" name="Line 49"/>
                <p:cNvSpPr>
                  <a:spLocks noChangeShapeType="1"/>
                </p:cNvSpPr>
                <p:nvPr/>
              </p:nvSpPr>
              <p:spPr bwMode="auto">
                <a:xfrm>
                  <a:off x="551" y="864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0066"/>
                  </a:solidFill>
                  <a:prstDash val="dash"/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3836" name="Object 50"/>
                <p:cNvGraphicFramePr>
                  <a:graphicFrameLocks noChangeAspect="1"/>
                </p:cNvGraphicFramePr>
                <p:nvPr/>
              </p:nvGraphicFramePr>
              <p:xfrm>
                <a:off x="1591" y="1392"/>
                <a:ext cx="182" cy="3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095" name="公式" r:id="rId11" imgW="114201" imgH="253780" progId="Equation.3">
                        <p:embed/>
                      </p:oleObj>
                    </mc:Choice>
                    <mc:Fallback>
                      <p:oleObj name="公式" r:id="rId11" imgW="114201" imgH="253780" progId="Equation.3">
                        <p:embed/>
                        <p:pic>
                          <p:nvPicPr>
                            <p:cNvPr id="0" name="Object 5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91" y="1392"/>
                              <a:ext cx="182" cy="3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3837" name="Object 51"/>
                <p:cNvGraphicFramePr>
                  <a:graphicFrameLocks noChangeAspect="1"/>
                </p:cNvGraphicFramePr>
                <p:nvPr/>
              </p:nvGraphicFramePr>
              <p:xfrm>
                <a:off x="189" y="960"/>
                <a:ext cx="317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096" name="公式" r:id="rId13" imgW="291973" imgH="228501" progId="Equation.3">
                        <p:embed/>
                      </p:oleObj>
                    </mc:Choice>
                    <mc:Fallback>
                      <p:oleObj name="公式" r:id="rId13" imgW="291973" imgH="228501" progId="Equation.3">
                        <p:embed/>
                        <p:pic>
                          <p:nvPicPr>
                            <p:cNvPr id="0" name="Object 5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9" y="960"/>
                              <a:ext cx="317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3838" name="Object 52"/>
                <p:cNvGraphicFramePr>
                  <a:graphicFrameLocks noChangeAspect="1"/>
                </p:cNvGraphicFramePr>
                <p:nvPr/>
              </p:nvGraphicFramePr>
              <p:xfrm>
                <a:off x="625" y="1125"/>
                <a:ext cx="267" cy="2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097" name="公式" r:id="rId15" imgW="203112" imgH="241195" progId="Equation.3">
                        <p:embed/>
                      </p:oleObj>
                    </mc:Choice>
                    <mc:Fallback>
                      <p:oleObj name="公式" r:id="rId15" imgW="203112" imgH="241195" progId="Equation.3">
                        <p:embed/>
                        <p:pic>
                          <p:nvPicPr>
                            <p:cNvPr id="0" name="Object 5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25" y="1125"/>
                              <a:ext cx="267" cy="2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28575">
                                  <a:solidFill>
                                    <a:srgbClr val="0000FF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3839" name="Object 53"/>
                <p:cNvGraphicFramePr>
                  <a:graphicFrameLocks noChangeAspect="1"/>
                </p:cNvGraphicFramePr>
                <p:nvPr/>
              </p:nvGraphicFramePr>
              <p:xfrm>
                <a:off x="1895" y="1945"/>
                <a:ext cx="315" cy="3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098" name="公式" r:id="rId17" imgW="152202" imgH="177569" progId="Equation.3">
                        <p:embed/>
                      </p:oleObj>
                    </mc:Choice>
                    <mc:Fallback>
                      <p:oleObj name="公式" r:id="rId17" imgW="152202" imgH="177569" progId="Equation.3">
                        <p:embed/>
                        <p:pic>
                          <p:nvPicPr>
                            <p:cNvPr id="0" name="Object 5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95" y="1945"/>
                              <a:ext cx="315" cy="3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33804" name="Object 54"/>
            <p:cNvGraphicFramePr>
              <a:graphicFrameLocks noChangeAspect="1"/>
            </p:cNvGraphicFramePr>
            <p:nvPr/>
          </p:nvGraphicFramePr>
          <p:xfrm>
            <a:off x="912" y="1968"/>
            <a:ext cx="301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99" name="Equation" r:id="rId19" imgW="152268" imgH="164957" progId="Equation.3">
                    <p:embed/>
                  </p:oleObj>
                </mc:Choice>
                <mc:Fallback>
                  <p:oleObj name="Equation" r:id="rId19" imgW="152268" imgH="164957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968"/>
                          <a:ext cx="301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82D9F1-AA03-4967-B48B-AFDC75E6A91F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zh-CN" sz="800" b="0" smtClean="0"/>
          </a:p>
        </p:txBody>
      </p:sp>
      <p:graphicFrame>
        <p:nvGraphicFramePr>
          <p:cNvPr id="3481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388554"/>
              </p:ext>
            </p:extLst>
          </p:nvPr>
        </p:nvGraphicFramePr>
        <p:xfrm>
          <a:off x="564358" y="1700875"/>
          <a:ext cx="44196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57" name="公式" r:id="rId3" imgW="1422400" imgH="241300" progId="Equation.3">
                  <p:embed/>
                </p:oleObj>
              </mc:Choice>
              <mc:Fallback>
                <p:oleObj name="公式" r:id="rId3" imgW="14224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8" y="1700875"/>
                        <a:ext cx="44196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372661"/>
              </p:ext>
            </p:extLst>
          </p:nvPr>
        </p:nvGraphicFramePr>
        <p:xfrm>
          <a:off x="578644" y="2415112"/>
          <a:ext cx="4953000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58" name="公式" r:id="rId5" imgW="1816100" imgH="431800" progId="Equation.3">
                  <p:embed/>
                </p:oleObj>
              </mc:Choice>
              <mc:Fallback>
                <p:oleObj name="公式" r:id="rId5" imgW="18161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4" y="2415112"/>
                        <a:ext cx="4953000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68916"/>
              </p:ext>
            </p:extLst>
          </p:nvPr>
        </p:nvGraphicFramePr>
        <p:xfrm>
          <a:off x="5455444" y="2338912"/>
          <a:ext cx="17526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59" name="公式" r:id="rId7" imgW="609600" imgH="457200" progId="Equation.3">
                  <p:embed/>
                </p:oleObj>
              </mc:Choice>
              <mc:Fallback>
                <p:oleObj name="公式" r:id="rId7" imgW="6096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5444" y="2338912"/>
                        <a:ext cx="1752600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741453"/>
              </p:ext>
            </p:extLst>
          </p:nvPr>
        </p:nvGraphicFramePr>
        <p:xfrm>
          <a:off x="7131844" y="2596087"/>
          <a:ext cx="12954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60" name="Equation" r:id="rId9" imgW="444114" imgH="215713" progId="Equation.3">
                  <p:embed/>
                </p:oleObj>
              </mc:Choice>
              <mc:Fallback>
                <p:oleObj name="Equation" r:id="rId9" imgW="444114" imgH="2157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1844" y="2596087"/>
                        <a:ext cx="12954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25" name="Group 9"/>
          <p:cNvGrpSpPr>
            <a:grpSpLocks/>
          </p:cNvGrpSpPr>
          <p:nvPr/>
        </p:nvGrpSpPr>
        <p:grpSpPr bwMode="auto">
          <a:xfrm>
            <a:off x="4542631" y="4019552"/>
            <a:ext cx="4151313" cy="1555749"/>
            <a:chOff x="403" y="3544"/>
            <a:chExt cx="2615" cy="980"/>
          </a:xfrm>
        </p:grpSpPr>
        <p:sp>
          <p:nvSpPr>
            <p:cNvPr id="34858" name="Text Box 10"/>
            <p:cNvSpPr txBox="1">
              <a:spLocks noChangeArrowheads="1"/>
            </p:cNvSpPr>
            <p:nvPr/>
          </p:nvSpPr>
          <p:spPr bwMode="auto">
            <a:xfrm>
              <a:off x="535" y="3544"/>
              <a:ext cx="1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Blip>
                  <a:blip r:embed="rId11"/>
                </a:buBlip>
              </a:pPr>
              <a:r>
                <a:rPr kumimoji="1" lang="en-US" altLang="zh-CN" sz="2800" dirty="0"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800" dirty="0">
                  <a:latin typeface="Times New Roman" panose="02020603050405020304" pitchFamily="18" charset="0"/>
                </a:rPr>
                <a:t>磁场能量</a:t>
              </a:r>
            </a:p>
          </p:txBody>
        </p:sp>
        <p:graphicFrame>
          <p:nvGraphicFramePr>
            <p:cNvPr id="34859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0261598"/>
                </p:ext>
              </p:extLst>
            </p:nvPr>
          </p:nvGraphicFramePr>
          <p:xfrm>
            <a:off x="403" y="3858"/>
            <a:ext cx="2615" cy="6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61" name="公式" r:id="rId12" imgW="1651000" imgH="457200" progId="Equation.3">
                    <p:embed/>
                  </p:oleObj>
                </mc:Choice>
                <mc:Fallback>
                  <p:oleObj name="公式" r:id="rId12" imgW="1651000" imgH="457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" y="3858"/>
                          <a:ext cx="2615" cy="6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26" name="Group 12"/>
          <p:cNvGrpSpPr>
            <a:grpSpLocks/>
          </p:cNvGrpSpPr>
          <p:nvPr/>
        </p:nvGrpSpPr>
        <p:grpSpPr bwMode="auto">
          <a:xfrm>
            <a:off x="295275" y="495301"/>
            <a:ext cx="4953000" cy="1042987"/>
            <a:chOff x="144" y="543"/>
            <a:chExt cx="3120" cy="657"/>
          </a:xfrm>
        </p:grpSpPr>
        <p:sp>
          <p:nvSpPr>
            <p:cNvPr id="34856" name="Text Box 13"/>
            <p:cNvSpPr txBox="1">
              <a:spLocks noChangeArrowheads="1"/>
            </p:cNvSpPr>
            <p:nvPr/>
          </p:nvSpPr>
          <p:spPr bwMode="auto">
            <a:xfrm>
              <a:off x="144" y="624"/>
              <a:ext cx="24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Blip>
                  <a:blip r:embed="rId11"/>
                </a:buBlip>
              </a:pPr>
              <a:r>
                <a:rPr kumimoji="1" lang="en-US" altLang="zh-CN" sz="2800" dirty="0"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800" dirty="0">
                  <a:latin typeface="Times New Roman" panose="02020603050405020304" pitchFamily="18" charset="0"/>
                </a:rPr>
                <a:t>自感线圈磁能</a:t>
              </a:r>
              <a:endPara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4857" name="Object 14"/>
            <p:cNvGraphicFramePr>
              <a:graphicFrameLocks noChangeAspect="1"/>
            </p:cNvGraphicFramePr>
            <p:nvPr/>
          </p:nvGraphicFramePr>
          <p:xfrm>
            <a:off x="1872" y="543"/>
            <a:ext cx="1392" cy="6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62" name="Equation" r:id="rId14" imgW="736280" imgH="393529" progId="Equation.3">
                    <p:embed/>
                  </p:oleObj>
                </mc:Choice>
                <mc:Fallback>
                  <p:oleObj name="Equation" r:id="rId14" imgW="736280" imgH="393529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543"/>
                          <a:ext cx="1392" cy="657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  <a:ln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27" name="Group 15"/>
          <p:cNvGrpSpPr>
            <a:grpSpLocks/>
          </p:cNvGrpSpPr>
          <p:nvPr/>
        </p:nvGrpSpPr>
        <p:grpSpPr bwMode="auto">
          <a:xfrm>
            <a:off x="5553075" y="395288"/>
            <a:ext cx="3352800" cy="1600200"/>
            <a:chOff x="3456" y="480"/>
            <a:chExt cx="2112" cy="1008"/>
          </a:xfrm>
        </p:grpSpPr>
        <p:grpSp>
          <p:nvGrpSpPr>
            <p:cNvPr id="34829" name="Group 16"/>
            <p:cNvGrpSpPr>
              <a:grpSpLocks/>
            </p:cNvGrpSpPr>
            <p:nvPr/>
          </p:nvGrpSpPr>
          <p:grpSpPr bwMode="auto">
            <a:xfrm>
              <a:off x="3546" y="572"/>
              <a:ext cx="1977" cy="870"/>
              <a:chOff x="3546" y="572"/>
              <a:chExt cx="1977" cy="870"/>
            </a:xfrm>
          </p:grpSpPr>
          <p:sp>
            <p:nvSpPr>
              <p:cNvPr id="1026065" name="AutoShape 17"/>
              <p:cNvSpPr>
                <a:spLocks noChangeArrowheads="1"/>
              </p:cNvSpPr>
              <p:nvPr/>
            </p:nvSpPr>
            <p:spPr bwMode="auto">
              <a:xfrm rot="-5390567">
                <a:off x="4305" y="-117"/>
                <a:ext cx="458" cy="1977"/>
              </a:xfrm>
              <a:prstGeom prst="can">
                <a:avLst>
                  <a:gd name="adj" fmla="val 44105"/>
                </a:avLst>
              </a:prstGeom>
              <a:gradFill rotWithShape="0">
                <a:gsLst>
                  <a:gs pos="0">
                    <a:schemeClr val="folHlink">
                      <a:gamma/>
                      <a:shade val="6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4832" name="Freeform 18"/>
              <p:cNvSpPr>
                <a:spLocks/>
              </p:cNvSpPr>
              <p:nvPr/>
            </p:nvSpPr>
            <p:spPr bwMode="auto">
              <a:xfrm>
                <a:off x="3816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9 w 219"/>
                  <a:gd name="T3" fmla="*/ 5 h 574"/>
                  <a:gd name="T4" fmla="*/ 20 w 219"/>
                  <a:gd name="T5" fmla="*/ 32 h 574"/>
                  <a:gd name="T6" fmla="*/ 29 w 219"/>
                  <a:gd name="T7" fmla="*/ 156 h 574"/>
                  <a:gd name="T8" fmla="*/ 37 w 219"/>
                  <a:gd name="T9" fmla="*/ 188 h 574"/>
                  <a:gd name="T10" fmla="*/ 45 w 219"/>
                  <a:gd name="T11" fmla="*/ 175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3" name="Freeform 19"/>
              <p:cNvSpPr>
                <a:spLocks/>
              </p:cNvSpPr>
              <p:nvPr/>
            </p:nvSpPr>
            <p:spPr bwMode="auto">
              <a:xfrm>
                <a:off x="3905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9 w 219"/>
                  <a:gd name="T3" fmla="*/ 5 h 574"/>
                  <a:gd name="T4" fmla="*/ 20 w 219"/>
                  <a:gd name="T5" fmla="*/ 32 h 574"/>
                  <a:gd name="T6" fmla="*/ 29 w 219"/>
                  <a:gd name="T7" fmla="*/ 156 h 574"/>
                  <a:gd name="T8" fmla="*/ 37 w 219"/>
                  <a:gd name="T9" fmla="*/ 188 h 574"/>
                  <a:gd name="T10" fmla="*/ 45 w 219"/>
                  <a:gd name="T11" fmla="*/ 175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4" name="Freeform 20"/>
              <p:cNvSpPr>
                <a:spLocks/>
              </p:cNvSpPr>
              <p:nvPr/>
            </p:nvSpPr>
            <p:spPr bwMode="auto">
              <a:xfrm>
                <a:off x="3995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9 w 219"/>
                  <a:gd name="T3" fmla="*/ 5 h 574"/>
                  <a:gd name="T4" fmla="*/ 20 w 219"/>
                  <a:gd name="T5" fmla="*/ 32 h 574"/>
                  <a:gd name="T6" fmla="*/ 29 w 219"/>
                  <a:gd name="T7" fmla="*/ 156 h 574"/>
                  <a:gd name="T8" fmla="*/ 37 w 219"/>
                  <a:gd name="T9" fmla="*/ 188 h 574"/>
                  <a:gd name="T10" fmla="*/ 45 w 219"/>
                  <a:gd name="T11" fmla="*/ 175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5" name="Freeform 21"/>
              <p:cNvSpPr>
                <a:spLocks/>
              </p:cNvSpPr>
              <p:nvPr/>
            </p:nvSpPr>
            <p:spPr bwMode="auto">
              <a:xfrm>
                <a:off x="4085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9 w 219"/>
                  <a:gd name="T3" fmla="*/ 5 h 574"/>
                  <a:gd name="T4" fmla="*/ 20 w 219"/>
                  <a:gd name="T5" fmla="*/ 32 h 574"/>
                  <a:gd name="T6" fmla="*/ 29 w 219"/>
                  <a:gd name="T7" fmla="*/ 156 h 574"/>
                  <a:gd name="T8" fmla="*/ 37 w 219"/>
                  <a:gd name="T9" fmla="*/ 188 h 574"/>
                  <a:gd name="T10" fmla="*/ 45 w 219"/>
                  <a:gd name="T11" fmla="*/ 175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6" name="Freeform 22"/>
              <p:cNvSpPr>
                <a:spLocks/>
              </p:cNvSpPr>
              <p:nvPr/>
            </p:nvSpPr>
            <p:spPr bwMode="auto">
              <a:xfrm>
                <a:off x="4175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9 w 219"/>
                  <a:gd name="T3" fmla="*/ 5 h 574"/>
                  <a:gd name="T4" fmla="*/ 20 w 219"/>
                  <a:gd name="T5" fmla="*/ 32 h 574"/>
                  <a:gd name="T6" fmla="*/ 29 w 219"/>
                  <a:gd name="T7" fmla="*/ 156 h 574"/>
                  <a:gd name="T8" fmla="*/ 37 w 219"/>
                  <a:gd name="T9" fmla="*/ 188 h 574"/>
                  <a:gd name="T10" fmla="*/ 45 w 219"/>
                  <a:gd name="T11" fmla="*/ 175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7" name="Freeform 23"/>
              <p:cNvSpPr>
                <a:spLocks/>
              </p:cNvSpPr>
              <p:nvPr/>
            </p:nvSpPr>
            <p:spPr bwMode="auto">
              <a:xfrm>
                <a:off x="4265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9 w 219"/>
                  <a:gd name="T3" fmla="*/ 5 h 574"/>
                  <a:gd name="T4" fmla="*/ 20 w 219"/>
                  <a:gd name="T5" fmla="*/ 32 h 574"/>
                  <a:gd name="T6" fmla="*/ 29 w 219"/>
                  <a:gd name="T7" fmla="*/ 156 h 574"/>
                  <a:gd name="T8" fmla="*/ 37 w 219"/>
                  <a:gd name="T9" fmla="*/ 188 h 574"/>
                  <a:gd name="T10" fmla="*/ 45 w 219"/>
                  <a:gd name="T11" fmla="*/ 175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8" name="Freeform 24"/>
              <p:cNvSpPr>
                <a:spLocks/>
              </p:cNvSpPr>
              <p:nvPr/>
            </p:nvSpPr>
            <p:spPr bwMode="auto">
              <a:xfrm>
                <a:off x="4355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9 w 219"/>
                  <a:gd name="T3" fmla="*/ 5 h 574"/>
                  <a:gd name="T4" fmla="*/ 20 w 219"/>
                  <a:gd name="T5" fmla="*/ 32 h 574"/>
                  <a:gd name="T6" fmla="*/ 29 w 219"/>
                  <a:gd name="T7" fmla="*/ 156 h 574"/>
                  <a:gd name="T8" fmla="*/ 37 w 219"/>
                  <a:gd name="T9" fmla="*/ 188 h 574"/>
                  <a:gd name="T10" fmla="*/ 45 w 219"/>
                  <a:gd name="T11" fmla="*/ 175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9" name="Freeform 25"/>
              <p:cNvSpPr>
                <a:spLocks/>
              </p:cNvSpPr>
              <p:nvPr/>
            </p:nvSpPr>
            <p:spPr bwMode="auto">
              <a:xfrm>
                <a:off x="4445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9 w 219"/>
                  <a:gd name="T3" fmla="*/ 5 h 574"/>
                  <a:gd name="T4" fmla="*/ 20 w 219"/>
                  <a:gd name="T5" fmla="*/ 32 h 574"/>
                  <a:gd name="T6" fmla="*/ 29 w 219"/>
                  <a:gd name="T7" fmla="*/ 156 h 574"/>
                  <a:gd name="T8" fmla="*/ 37 w 219"/>
                  <a:gd name="T9" fmla="*/ 188 h 574"/>
                  <a:gd name="T10" fmla="*/ 45 w 219"/>
                  <a:gd name="T11" fmla="*/ 175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0" name="Freeform 26"/>
              <p:cNvSpPr>
                <a:spLocks/>
              </p:cNvSpPr>
              <p:nvPr/>
            </p:nvSpPr>
            <p:spPr bwMode="auto">
              <a:xfrm>
                <a:off x="4535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9 w 219"/>
                  <a:gd name="T3" fmla="*/ 5 h 574"/>
                  <a:gd name="T4" fmla="*/ 20 w 219"/>
                  <a:gd name="T5" fmla="*/ 32 h 574"/>
                  <a:gd name="T6" fmla="*/ 29 w 219"/>
                  <a:gd name="T7" fmla="*/ 156 h 574"/>
                  <a:gd name="T8" fmla="*/ 37 w 219"/>
                  <a:gd name="T9" fmla="*/ 188 h 574"/>
                  <a:gd name="T10" fmla="*/ 45 w 219"/>
                  <a:gd name="T11" fmla="*/ 175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1" name="Freeform 27"/>
              <p:cNvSpPr>
                <a:spLocks/>
              </p:cNvSpPr>
              <p:nvPr/>
            </p:nvSpPr>
            <p:spPr bwMode="auto">
              <a:xfrm>
                <a:off x="4624" y="572"/>
                <a:ext cx="180" cy="549"/>
              </a:xfrm>
              <a:custGeom>
                <a:avLst/>
                <a:gdLst>
                  <a:gd name="T0" fmla="*/ 0 w 219"/>
                  <a:gd name="T1" fmla="*/ 11 h 574"/>
                  <a:gd name="T2" fmla="*/ 2 w 219"/>
                  <a:gd name="T3" fmla="*/ 5 h 574"/>
                  <a:gd name="T4" fmla="*/ 2 w 219"/>
                  <a:gd name="T5" fmla="*/ 33 h 574"/>
                  <a:gd name="T6" fmla="*/ 2 w 219"/>
                  <a:gd name="T7" fmla="*/ 162 h 574"/>
                  <a:gd name="T8" fmla="*/ 2 w 219"/>
                  <a:gd name="T9" fmla="*/ 197 h 574"/>
                  <a:gd name="T10" fmla="*/ 2 w 219"/>
                  <a:gd name="T11" fmla="*/ 185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2" name="Freeform 28"/>
              <p:cNvSpPr>
                <a:spLocks/>
              </p:cNvSpPr>
              <p:nvPr/>
            </p:nvSpPr>
            <p:spPr bwMode="auto">
              <a:xfrm>
                <a:off x="4714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9 w 219"/>
                  <a:gd name="T3" fmla="*/ 5 h 574"/>
                  <a:gd name="T4" fmla="*/ 20 w 219"/>
                  <a:gd name="T5" fmla="*/ 32 h 574"/>
                  <a:gd name="T6" fmla="*/ 29 w 219"/>
                  <a:gd name="T7" fmla="*/ 156 h 574"/>
                  <a:gd name="T8" fmla="*/ 37 w 219"/>
                  <a:gd name="T9" fmla="*/ 188 h 574"/>
                  <a:gd name="T10" fmla="*/ 45 w 219"/>
                  <a:gd name="T11" fmla="*/ 175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3" name="Freeform 29"/>
              <p:cNvSpPr>
                <a:spLocks/>
              </p:cNvSpPr>
              <p:nvPr/>
            </p:nvSpPr>
            <p:spPr bwMode="auto">
              <a:xfrm>
                <a:off x="4804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9 w 219"/>
                  <a:gd name="T3" fmla="*/ 5 h 574"/>
                  <a:gd name="T4" fmla="*/ 20 w 219"/>
                  <a:gd name="T5" fmla="*/ 32 h 574"/>
                  <a:gd name="T6" fmla="*/ 29 w 219"/>
                  <a:gd name="T7" fmla="*/ 156 h 574"/>
                  <a:gd name="T8" fmla="*/ 37 w 219"/>
                  <a:gd name="T9" fmla="*/ 188 h 574"/>
                  <a:gd name="T10" fmla="*/ 45 w 219"/>
                  <a:gd name="T11" fmla="*/ 175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4" name="Freeform 30"/>
              <p:cNvSpPr>
                <a:spLocks/>
              </p:cNvSpPr>
              <p:nvPr/>
            </p:nvSpPr>
            <p:spPr bwMode="auto">
              <a:xfrm>
                <a:off x="4894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9 w 219"/>
                  <a:gd name="T3" fmla="*/ 5 h 574"/>
                  <a:gd name="T4" fmla="*/ 20 w 219"/>
                  <a:gd name="T5" fmla="*/ 32 h 574"/>
                  <a:gd name="T6" fmla="*/ 29 w 219"/>
                  <a:gd name="T7" fmla="*/ 156 h 574"/>
                  <a:gd name="T8" fmla="*/ 37 w 219"/>
                  <a:gd name="T9" fmla="*/ 188 h 574"/>
                  <a:gd name="T10" fmla="*/ 45 w 219"/>
                  <a:gd name="T11" fmla="*/ 175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5" name="Freeform 31"/>
              <p:cNvSpPr>
                <a:spLocks/>
              </p:cNvSpPr>
              <p:nvPr/>
            </p:nvSpPr>
            <p:spPr bwMode="auto">
              <a:xfrm>
                <a:off x="4984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9 w 219"/>
                  <a:gd name="T3" fmla="*/ 5 h 574"/>
                  <a:gd name="T4" fmla="*/ 20 w 219"/>
                  <a:gd name="T5" fmla="*/ 32 h 574"/>
                  <a:gd name="T6" fmla="*/ 29 w 219"/>
                  <a:gd name="T7" fmla="*/ 156 h 574"/>
                  <a:gd name="T8" fmla="*/ 37 w 219"/>
                  <a:gd name="T9" fmla="*/ 188 h 574"/>
                  <a:gd name="T10" fmla="*/ 45 w 219"/>
                  <a:gd name="T11" fmla="*/ 175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6" name="Freeform 32"/>
              <p:cNvSpPr>
                <a:spLocks/>
              </p:cNvSpPr>
              <p:nvPr/>
            </p:nvSpPr>
            <p:spPr bwMode="auto">
              <a:xfrm>
                <a:off x="5074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9 w 219"/>
                  <a:gd name="T3" fmla="*/ 5 h 574"/>
                  <a:gd name="T4" fmla="*/ 20 w 219"/>
                  <a:gd name="T5" fmla="*/ 32 h 574"/>
                  <a:gd name="T6" fmla="*/ 29 w 219"/>
                  <a:gd name="T7" fmla="*/ 156 h 574"/>
                  <a:gd name="T8" fmla="*/ 37 w 219"/>
                  <a:gd name="T9" fmla="*/ 188 h 574"/>
                  <a:gd name="T10" fmla="*/ 45 w 219"/>
                  <a:gd name="T11" fmla="*/ 175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7" name="Freeform 33"/>
              <p:cNvSpPr>
                <a:spLocks/>
              </p:cNvSpPr>
              <p:nvPr/>
            </p:nvSpPr>
            <p:spPr bwMode="auto">
              <a:xfrm>
                <a:off x="5164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9 w 219"/>
                  <a:gd name="T3" fmla="*/ 5 h 574"/>
                  <a:gd name="T4" fmla="*/ 20 w 219"/>
                  <a:gd name="T5" fmla="*/ 32 h 574"/>
                  <a:gd name="T6" fmla="*/ 29 w 219"/>
                  <a:gd name="T7" fmla="*/ 156 h 574"/>
                  <a:gd name="T8" fmla="*/ 37 w 219"/>
                  <a:gd name="T9" fmla="*/ 188 h 574"/>
                  <a:gd name="T10" fmla="*/ 45 w 219"/>
                  <a:gd name="T11" fmla="*/ 175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8" name="Line 34"/>
              <p:cNvSpPr>
                <a:spLocks noChangeShapeType="1"/>
              </p:cNvSpPr>
              <p:nvPr/>
            </p:nvSpPr>
            <p:spPr bwMode="auto">
              <a:xfrm>
                <a:off x="3861" y="1076"/>
                <a:ext cx="0" cy="366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9" name="Freeform 35"/>
              <p:cNvSpPr>
                <a:spLocks/>
              </p:cNvSpPr>
              <p:nvPr/>
            </p:nvSpPr>
            <p:spPr bwMode="auto">
              <a:xfrm>
                <a:off x="5281" y="575"/>
                <a:ext cx="113" cy="504"/>
              </a:xfrm>
              <a:custGeom>
                <a:avLst/>
                <a:gdLst>
                  <a:gd name="T0" fmla="*/ 4 w 121"/>
                  <a:gd name="T1" fmla="*/ 15 h 528"/>
                  <a:gd name="T2" fmla="*/ 17 w 121"/>
                  <a:gd name="T3" fmla="*/ 10 h 528"/>
                  <a:gd name="T4" fmla="*/ 20 w 121"/>
                  <a:gd name="T5" fmla="*/ 125 h 528"/>
                  <a:gd name="T6" fmla="*/ 21 w 121"/>
                  <a:gd name="T7" fmla="*/ 155 h 528"/>
                  <a:gd name="T8" fmla="*/ 23 w 121"/>
                  <a:gd name="T9" fmla="*/ 173 h 5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1"/>
                  <a:gd name="T16" fmla="*/ 0 h 528"/>
                  <a:gd name="T17" fmla="*/ 121 w 121"/>
                  <a:gd name="T18" fmla="*/ 528 h 5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1" h="528">
                    <a:moveTo>
                      <a:pt x="4" y="45"/>
                    </a:moveTo>
                    <a:cubicBezTo>
                      <a:pt x="59" y="7"/>
                      <a:pt x="0" y="0"/>
                      <a:pt x="82" y="14"/>
                    </a:cubicBezTo>
                    <a:cubicBezTo>
                      <a:pt x="98" y="135"/>
                      <a:pt x="96" y="258"/>
                      <a:pt x="105" y="380"/>
                    </a:cubicBezTo>
                    <a:cubicBezTo>
                      <a:pt x="107" y="411"/>
                      <a:pt x="110" y="443"/>
                      <a:pt x="113" y="474"/>
                    </a:cubicBezTo>
                    <a:cubicBezTo>
                      <a:pt x="115" y="492"/>
                      <a:pt x="121" y="528"/>
                      <a:pt x="121" y="528"/>
                    </a:cubicBezTo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4850" name="Object 36"/>
              <p:cNvGraphicFramePr>
                <a:graphicFrameLocks noChangeAspect="1"/>
              </p:cNvGraphicFramePr>
              <p:nvPr/>
            </p:nvGraphicFramePr>
            <p:xfrm>
              <a:off x="3718" y="873"/>
              <a:ext cx="248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63" name="公式" r:id="rId16" imgW="190500" imgH="228600" progId="Equation.3">
                      <p:embed/>
                    </p:oleObj>
                  </mc:Choice>
                  <mc:Fallback>
                    <p:oleObj name="公式" r:id="rId16" imgW="190500" imgH="228600" progId="Equation.3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18" y="873"/>
                            <a:ext cx="248" cy="2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51" name="Line 37"/>
              <p:cNvSpPr>
                <a:spLocks noChangeShapeType="1"/>
              </p:cNvSpPr>
              <p:nvPr/>
            </p:nvSpPr>
            <p:spPr bwMode="auto">
              <a:xfrm>
                <a:off x="5388" y="1076"/>
                <a:ext cx="0" cy="36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4852" name="Object 38"/>
              <p:cNvGraphicFramePr>
                <a:graphicFrameLocks noChangeAspect="1"/>
              </p:cNvGraphicFramePr>
              <p:nvPr/>
            </p:nvGraphicFramePr>
            <p:xfrm>
              <a:off x="4445" y="1121"/>
              <a:ext cx="299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64" name="公式" r:id="rId18" imgW="190500" imgH="228600" progId="Equation.3">
                      <p:embed/>
                    </p:oleObj>
                  </mc:Choice>
                  <mc:Fallback>
                    <p:oleObj name="公式" r:id="rId18" imgW="190500" imgH="228600" progId="Equation.3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5" y="1121"/>
                            <a:ext cx="299" cy="2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53" name="Line 39"/>
              <p:cNvSpPr>
                <a:spLocks noChangeShapeType="1"/>
              </p:cNvSpPr>
              <p:nvPr/>
            </p:nvSpPr>
            <p:spPr bwMode="auto">
              <a:xfrm flipV="1">
                <a:off x="3861" y="1213"/>
                <a:ext cx="0" cy="13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54" name="Line 40"/>
              <p:cNvSpPr>
                <a:spLocks noChangeShapeType="1"/>
              </p:cNvSpPr>
              <p:nvPr/>
            </p:nvSpPr>
            <p:spPr bwMode="auto">
              <a:xfrm flipV="1">
                <a:off x="5388" y="1213"/>
                <a:ext cx="0" cy="13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4855" name="Object 41"/>
              <p:cNvGraphicFramePr>
                <a:graphicFrameLocks noChangeAspect="1"/>
              </p:cNvGraphicFramePr>
              <p:nvPr/>
            </p:nvGraphicFramePr>
            <p:xfrm>
              <a:off x="3606" y="1167"/>
              <a:ext cx="184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65" name="公式" r:id="rId20" imgW="165028" imgH="228501" progId="Equation.3">
                      <p:embed/>
                    </p:oleObj>
                  </mc:Choice>
                  <mc:Fallback>
                    <p:oleObj name="公式" r:id="rId20" imgW="165028" imgH="228501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6" y="1167"/>
                            <a:ext cx="184" cy="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4830" name="Rectangle 42"/>
            <p:cNvSpPr>
              <a:spLocks noChangeArrowheads="1"/>
            </p:cNvSpPr>
            <p:nvPr/>
          </p:nvSpPr>
          <p:spPr bwMode="auto">
            <a:xfrm>
              <a:off x="3456" y="480"/>
              <a:ext cx="2112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2" name="矩形 1"/>
          <p:cNvSpPr/>
          <p:nvPr/>
        </p:nvSpPr>
        <p:spPr>
          <a:xfrm>
            <a:off x="661393" y="5708518"/>
            <a:ext cx="8153400" cy="101566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</a:rPr>
              <a:t>实际上</a:t>
            </a:r>
            <a:r>
              <a:rPr lang="en-US" altLang="zh-CN" sz="2000" dirty="0">
                <a:latin typeface="宋体" panose="02010600030101010101" pitchFamily="2" charset="-122"/>
              </a:rPr>
              <a:t>,</a:t>
            </a:r>
            <a:r>
              <a:rPr lang="zh-CN" altLang="en-US" sz="2000" dirty="0"/>
              <a:t>线圈的“自感磁能”是以磁场能的形式分布于线圈周围空间</a:t>
            </a:r>
            <a:r>
              <a:rPr lang="zh-CN" altLang="en-US" sz="2000" dirty="0">
                <a:latin typeface="宋体" panose="02010600030101010101" pitchFamily="2" charset="-122"/>
              </a:rPr>
              <a:t>中的</a:t>
            </a:r>
            <a:r>
              <a:rPr lang="en-US" altLang="zh-CN" sz="2000" dirty="0" smtClean="0">
                <a:latin typeface="宋体" panose="02010600030101010101" pitchFamily="2" charset="-122"/>
              </a:rPr>
              <a:t>.</a:t>
            </a:r>
            <a:r>
              <a:rPr lang="zh-CN" altLang="en-US" sz="2000" dirty="0" smtClean="0">
                <a:latin typeface="宋体" panose="02010600030101010101" pitchFamily="2" charset="-122"/>
              </a:rPr>
              <a:t>虽然</a:t>
            </a:r>
            <a:r>
              <a:rPr lang="zh-CN" altLang="en-US" sz="2000" dirty="0">
                <a:latin typeface="宋体" panose="02010600030101010101" pitchFamily="2" charset="-122"/>
              </a:rPr>
              <a:t>上式</a:t>
            </a:r>
            <a:r>
              <a:rPr lang="zh-CN" altLang="en-US" sz="2000" dirty="0" smtClean="0">
                <a:latin typeface="宋体" panose="02010600030101010101" pitchFamily="2" charset="-122"/>
              </a:rPr>
              <a:t>只是</a:t>
            </a:r>
            <a:r>
              <a:rPr lang="zh-CN" altLang="en-US" sz="2000" dirty="0">
                <a:latin typeface="宋体" panose="02010600030101010101" pitchFamily="2" charset="-122"/>
              </a:rPr>
              <a:t>从螺绕环这个例子得出，但是，它对于描述真空中任何磁场的能量密度都是成立的</a:t>
            </a:r>
            <a:r>
              <a:rPr lang="en-US" altLang="zh-CN" sz="2000" dirty="0" smtClean="0">
                <a:latin typeface="宋体" panose="02010600030101010101" pitchFamily="2" charset="-122"/>
              </a:rPr>
              <a:t>.</a:t>
            </a:r>
            <a:endParaRPr lang="zh-CN" altLang="en-US" sz="2000" dirty="0"/>
          </a:p>
        </p:txBody>
      </p:sp>
      <p:grpSp>
        <p:nvGrpSpPr>
          <p:cNvPr id="4" name="组合 3"/>
          <p:cNvGrpSpPr/>
          <p:nvPr/>
        </p:nvGrpSpPr>
        <p:grpSpPr>
          <a:xfrm>
            <a:off x="295275" y="3680881"/>
            <a:ext cx="8270279" cy="1978803"/>
            <a:chOff x="295275" y="3680881"/>
            <a:chExt cx="8270279" cy="1978803"/>
          </a:xfrm>
        </p:grpSpPr>
        <p:sp>
          <p:nvSpPr>
            <p:cNvPr id="34823" name="Text Box 7"/>
            <p:cNvSpPr txBox="1">
              <a:spLocks noChangeArrowheads="1"/>
            </p:cNvSpPr>
            <p:nvPr/>
          </p:nvSpPr>
          <p:spPr bwMode="auto">
            <a:xfrm>
              <a:off x="298450" y="4013201"/>
              <a:ext cx="434975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Blip>
                  <a:blip r:embed="rId11"/>
                </a:buBlip>
              </a:pPr>
              <a:r>
                <a:rPr kumimoji="1" lang="en-US" altLang="zh-CN" sz="2800" dirty="0"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800" dirty="0" smtClean="0">
                  <a:solidFill>
                    <a:srgbClr val="0033CC"/>
                  </a:solidFill>
                  <a:latin typeface="Times New Roman" panose="02020603050405020304" pitchFamily="18" charset="0"/>
                </a:rPr>
                <a:t>磁场</a:t>
              </a:r>
              <a:r>
                <a:rPr kumimoji="1" lang="en-US" altLang="zh-CN" sz="2800" dirty="0" smtClean="0">
                  <a:solidFill>
                    <a:srgbClr val="0033CC"/>
                  </a:solidFill>
                  <a:latin typeface="Times New Roman" panose="02020603050405020304" pitchFamily="18" charset="0"/>
                </a:rPr>
                <a:t>(/</a:t>
              </a:r>
              <a:r>
                <a:rPr kumimoji="1" lang="zh-CN" altLang="en-US" sz="2800" dirty="0" smtClean="0">
                  <a:solidFill>
                    <a:srgbClr val="0033CC"/>
                  </a:solidFill>
                  <a:latin typeface="Times New Roman" panose="02020603050405020304" pitchFamily="18" charset="0"/>
                </a:rPr>
                <a:t>电场</a:t>
              </a:r>
              <a:r>
                <a:rPr kumimoji="1" lang="en-US" altLang="zh-CN" sz="2800" dirty="0" smtClean="0">
                  <a:solidFill>
                    <a:srgbClr val="0033CC"/>
                  </a:solidFill>
                  <a:latin typeface="Times New Roman" panose="02020603050405020304" pitchFamily="18" charset="0"/>
                </a:rPr>
                <a:t>)</a:t>
              </a:r>
              <a:r>
                <a:rPr kumimoji="1" lang="zh-CN" altLang="en-US" sz="2800" dirty="0" smtClean="0">
                  <a:solidFill>
                    <a:srgbClr val="0033CC"/>
                  </a:solidFill>
                  <a:latin typeface="Times New Roman" panose="02020603050405020304" pitchFamily="18" charset="0"/>
                </a:rPr>
                <a:t>能量密度</a:t>
              </a:r>
              <a:endParaRPr kumimoji="1"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482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4324890"/>
                </p:ext>
              </p:extLst>
            </p:nvPr>
          </p:nvGraphicFramePr>
          <p:xfrm>
            <a:off x="593725" y="4572964"/>
            <a:ext cx="1539875" cy="1086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66" name="公式" r:id="rId22" imgW="647700" imgH="457200" progId="Equation.3">
                    <p:embed/>
                  </p:oleObj>
                </mc:Choice>
                <mc:Fallback>
                  <p:oleObj name="公式" r:id="rId22" imgW="647700" imgH="457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3725" y="4572964"/>
                          <a:ext cx="1539875" cy="1086720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  <a:ln w="12700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8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3050332"/>
                </p:ext>
              </p:extLst>
            </p:nvPr>
          </p:nvGraphicFramePr>
          <p:xfrm>
            <a:off x="2286000" y="4595021"/>
            <a:ext cx="1679575" cy="1026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67" name="公式" r:id="rId24" imgW="685800" imgH="419100" progId="Equation.3">
                    <p:embed/>
                  </p:oleObj>
                </mc:Choice>
                <mc:Fallback>
                  <p:oleObj name="公式" r:id="rId24" imgW="685800" imgH="41910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000" y="4595021"/>
                          <a:ext cx="1679575" cy="1026563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rgbClr val="006600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剪去对角的矩形 2"/>
            <p:cNvSpPr/>
            <p:nvPr/>
          </p:nvSpPr>
          <p:spPr bwMode="auto">
            <a:xfrm>
              <a:off x="295275" y="3680881"/>
              <a:ext cx="8270279" cy="111125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F1F1F1"/>
            </a:solidFill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F703B5-C352-4391-A33C-81BB8F6DD42B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zh-CN" sz="800" b="0" smtClean="0"/>
          </a:p>
        </p:txBody>
      </p:sp>
      <p:grpSp>
        <p:nvGrpSpPr>
          <p:cNvPr id="35843" name="Group 2"/>
          <p:cNvGrpSpPr>
            <a:grpSpLocks/>
          </p:cNvGrpSpPr>
          <p:nvPr/>
        </p:nvGrpSpPr>
        <p:grpSpPr bwMode="auto">
          <a:xfrm>
            <a:off x="4724400" y="2209800"/>
            <a:ext cx="4267200" cy="4191000"/>
            <a:chOff x="2976" y="1392"/>
            <a:chExt cx="2688" cy="2640"/>
          </a:xfrm>
        </p:grpSpPr>
        <p:sp>
          <p:nvSpPr>
            <p:cNvPr id="35863" name="Rectangle 3"/>
            <p:cNvSpPr>
              <a:spLocks noChangeArrowheads="1"/>
            </p:cNvSpPr>
            <p:nvPr/>
          </p:nvSpPr>
          <p:spPr bwMode="auto">
            <a:xfrm>
              <a:off x="2976" y="1392"/>
              <a:ext cx="2688" cy="26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864" name="AutoShape 4"/>
            <p:cNvSpPr>
              <a:spLocks noChangeArrowheads="1"/>
            </p:cNvSpPr>
            <p:nvPr/>
          </p:nvSpPr>
          <p:spPr bwMode="auto">
            <a:xfrm rot="-5389315">
              <a:off x="4427" y="1164"/>
              <a:ext cx="277" cy="2005"/>
            </a:xfrm>
            <a:prstGeom prst="can">
              <a:avLst>
                <a:gd name="adj" fmla="val 60822"/>
              </a:avLst>
            </a:prstGeom>
            <a:gradFill rotWithShape="0">
              <a:gsLst>
                <a:gs pos="0">
                  <a:srgbClr val="0087A9"/>
                </a:gs>
                <a:gs pos="50000">
                  <a:srgbClr val="00CCFF"/>
                </a:gs>
                <a:gs pos="100000">
                  <a:srgbClr val="0087A9"/>
                </a:gs>
              </a:gsLst>
              <a:lin ang="5400000" scaled="1"/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865" name="AutoShape 5"/>
            <p:cNvSpPr>
              <a:spLocks noChangeArrowheads="1"/>
            </p:cNvSpPr>
            <p:nvPr/>
          </p:nvSpPr>
          <p:spPr bwMode="auto">
            <a:xfrm rot="-5389315">
              <a:off x="3991" y="1097"/>
              <a:ext cx="945" cy="2208"/>
            </a:xfrm>
            <a:prstGeom prst="can">
              <a:avLst>
                <a:gd name="adj" fmla="val 61950"/>
              </a:avLst>
            </a:prstGeom>
            <a:solidFill>
              <a:srgbClr val="00CCFF">
                <a:alpha val="50195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866" name="Line 6"/>
            <p:cNvSpPr>
              <a:spLocks noChangeShapeType="1"/>
            </p:cNvSpPr>
            <p:nvPr/>
          </p:nvSpPr>
          <p:spPr bwMode="auto">
            <a:xfrm rot="-5389315">
              <a:off x="3794" y="1913"/>
              <a:ext cx="0" cy="2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7" name="Line 7"/>
            <p:cNvSpPr>
              <a:spLocks noChangeShapeType="1"/>
            </p:cNvSpPr>
            <p:nvPr/>
          </p:nvSpPr>
          <p:spPr bwMode="auto">
            <a:xfrm rot="-5389315">
              <a:off x="3793" y="2191"/>
              <a:ext cx="0" cy="2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8" name="Line 8"/>
            <p:cNvSpPr>
              <a:spLocks noChangeShapeType="1"/>
            </p:cNvSpPr>
            <p:nvPr/>
          </p:nvSpPr>
          <p:spPr bwMode="auto">
            <a:xfrm rot="16210685" flipV="1">
              <a:off x="4699" y="1339"/>
              <a:ext cx="0" cy="5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69" name="Object 9"/>
            <p:cNvGraphicFramePr>
              <a:graphicFrameLocks noChangeAspect="1"/>
            </p:cNvGraphicFramePr>
            <p:nvPr/>
          </p:nvGraphicFramePr>
          <p:xfrm>
            <a:off x="2996" y="2043"/>
            <a:ext cx="316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47" name="Equation" r:id="rId3" imgW="380798" imgH="304903" progId="Equation.3">
                    <p:embed/>
                  </p:oleObj>
                </mc:Choice>
                <mc:Fallback>
                  <p:oleObj name="Equation" r:id="rId3" imgW="380798" imgH="304903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6" y="2043"/>
                          <a:ext cx="316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70" name="Line 10"/>
            <p:cNvSpPr>
              <a:spLocks noChangeShapeType="1"/>
            </p:cNvSpPr>
            <p:nvPr/>
          </p:nvSpPr>
          <p:spPr bwMode="auto">
            <a:xfrm>
              <a:off x="3312" y="2016"/>
              <a:ext cx="0" cy="304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5871" name="Object 11"/>
            <p:cNvGraphicFramePr>
              <a:graphicFrameLocks noChangeAspect="1"/>
            </p:cNvGraphicFramePr>
            <p:nvPr/>
          </p:nvGraphicFramePr>
          <p:xfrm>
            <a:off x="4128" y="1440"/>
            <a:ext cx="24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48" name="公式" r:id="rId5" imgW="57374" imgH="95456" progId="Equation.3">
                    <p:embed/>
                  </p:oleObj>
                </mc:Choice>
                <mc:Fallback>
                  <p:oleObj name="公式" r:id="rId5" imgW="57374" imgH="95456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440"/>
                          <a:ext cx="240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72" name="Freeform 12" descr="上对角虚线"/>
            <p:cNvSpPr>
              <a:spLocks/>
            </p:cNvSpPr>
            <p:nvPr/>
          </p:nvSpPr>
          <p:spPr bwMode="auto">
            <a:xfrm>
              <a:off x="3744" y="1728"/>
              <a:ext cx="1776" cy="290"/>
            </a:xfrm>
            <a:custGeom>
              <a:avLst/>
              <a:gdLst>
                <a:gd name="T0" fmla="*/ 0 w 1776"/>
                <a:gd name="T1" fmla="*/ 0 h 336"/>
                <a:gd name="T2" fmla="*/ 78 w 1776"/>
                <a:gd name="T3" fmla="*/ 3 h 336"/>
                <a:gd name="T4" fmla="*/ 132 w 1776"/>
                <a:gd name="T5" fmla="*/ 4 h 336"/>
                <a:gd name="T6" fmla="*/ 186 w 1776"/>
                <a:gd name="T7" fmla="*/ 9 h 336"/>
                <a:gd name="T8" fmla="*/ 1776 w 1776"/>
                <a:gd name="T9" fmla="*/ 10 h 336"/>
                <a:gd name="T10" fmla="*/ 1758 w 1776"/>
                <a:gd name="T11" fmla="*/ 7 h 336"/>
                <a:gd name="T12" fmla="*/ 1664 w 1776"/>
                <a:gd name="T13" fmla="*/ 3 h 336"/>
                <a:gd name="T14" fmla="*/ 1626 w 1776"/>
                <a:gd name="T15" fmla="*/ 3 h 336"/>
                <a:gd name="T16" fmla="*/ 1536 w 1776"/>
                <a:gd name="T17" fmla="*/ 3 h 336"/>
                <a:gd name="T18" fmla="*/ 0 w 1776"/>
                <a:gd name="T19" fmla="*/ 0 h 3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76"/>
                <a:gd name="T31" fmla="*/ 0 h 336"/>
                <a:gd name="T32" fmla="*/ 1776 w 1776"/>
                <a:gd name="T33" fmla="*/ 336 h 3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76" h="336">
                  <a:moveTo>
                    <a:pt x="0" y="0"/>
                  </a:moveTo>
                  <a:lnTo>
                    <a:pt x="78" y="54"/>
                  </a:lnTo>
                  <a:lnTo>
                    <a:pt x="132" y="150"/>
                  </a:lnTo>
                  <a:lnTo>
                    <a:pt x="186" y="324"/>
                  </a:lnTo>
                  <a:lnTo>
                    <a:pt x="1776" y="336"/>
                  </a:lnTo>
                  <a:lnTo>
                    <a:pt x="1758" y="228"/>
                  </a:lnTo>
                  <a:lnTo>
                    <a:pt x="1664" y="91"/>
                  </a:lnTo>
                  <a:lnTo>
                    <a:pt x="1626" y="30"/>
                  </a:lnTo>
                  <a:lnTo>
                    <a:pt x="1536" y="6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73" name="Freeform 13" descr="上对角虚线"/>
            <p:cNvSpPr>
              <a:spLocks/>
            </p:cNvSpPr>
            <p:nvPr/>
          </p:nvSpPr>
          <p:spPr bwMode="auto">
            <a:xfrm>
              <a:off x="3732" y="2304"/>
              <a:ext cx="1836" cy="366"/>
            </a:xfrm>
            <a:custGeom>
              <a:avLst/>
              <a:gdLst>
                <a:gd name="T0" fmla="*/ 1578 w 1836"/>
                <a:gd name="T1" fmla="*/ 360 h 366"/>
                <a:gd name="T2" fmla="*/ 1692 w 1836"/>
                <a:gd name="T3" fmla="*/ 288 h 366"/>
                <a:gd name="T4" fmla="*/ 1800 w 1836"/>
                <a:gd name="T5" fmla="*/ 134 h 366"/>
                <a:gd name="T6" fmla="*/ 1836 w 1836"/>
                <a:gd name="T7" fmla="*/ 0 h 366"/>
                <a:gd name="T8" fmla="*/ 210 w 1836"/>
                <a:gd name="T9" fmla="*/ 18 h 366"/>
                <a:gd name="T10" fmla="*/ 192 w 1836"/>
                <a:gd name="T11" fmla="*/ 96 h 366"/>
                <a:gd name="T12" fmla="*/ 126 w 1836"/>
                <a:gd name="T13" fmla="*/ 234 h 366"/>
                <a:gd name="T14" fmla="*/ 72 w 1836"/>
                <a:gd name="T15" fmla="*/ 300 h 366"/>
                <a:gd name="T16" fmla="*/ 0 w 1836"/>
                <a:gd name="T17" fmla="*/ 366 h 366"/>
                <a:gd name="T18" fmla="*/ 1578 w 1836"/>
                <a:gd name="T19" fmla="*/ 360 h 36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36"/>
                <a:gd name="T31" fmla="*/ 0 h 366"/>
                <a:gd name="T32" fmla="*/ 1836 w 1836"/>
                <a:gd name="T33" fmla="*/ 366 h 36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36" h="366">
                  <a:moveTo>
                    <a:pt x="1578" y="360"/>
                  </a:moveTo>
                  <a:lnTo>
                    <a:pt x="1692" y="288"/>
                  </a:lnTo>
                  <a:lnTo>
                    <a:pt x="1800" y="134"/>
                  </a:lnTo>
                  <a:lnTo>
                    <a:pt x="1836" y="0"/>
                  </a:lnTo>
                  <a:lnTo>
                    <a:pt x="210" y="18"/>
                  </a:lnTo>
                  <a:lnTo>
                    <a:pt x="192" y="96"/>
                  </a:lnTo>
                  <a:lnTo>
                    <a:pt x="126" y="234"/>
                  </a:lnTo>
                  <a:lnTo>
                    <a:pt x="72" y="300"/>
                  </a:lnTo>
                  <a:lnTo>
                    <a:pt x="0" y="366"/>
                  </a:lnTo>
                  <a:lnTo>
                    <a:pt x="1578" y="360"/>
                  </a:lnTo>
                  <a:close/>
                </a:path>
              </a:pathLst>
            </a:cu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5874" name="Object 14"/>
            <p:cNvGraphicFramePr>
              <a:graphicFrameLocks noChangeAspect="1"/>
            </p:cNvGraphicFramePr>
            <p:nvPr/>
          </p:nvGraphicFramePr>
          <p:xfrm>
            <a:off x="4719" y="2370"/>
            <a:ext cx="228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49" name="公式" r:id="rId9" imgW="190500" imgH="228600" progId="Equation.3">
                    <p:embed/>
                  </p:oleObj>
                </mc:Choice>
                <mc:Fallback>
                  <p:oleObj name="公式" r:id="rId9" imgW="19050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9" y="2370"/>
                          <a:ext cx="228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75" name="Freeform 15"/>
            <p:cNvSpPr>
              <a:spLocks/>
            </p:cNvSpPr>
            <p:nvPr/>
          </p:nvSpPr>
          <p:spPr bwMode="auto">
            <a:xfrm>
              <a:off x="3942" y="2016"/>
              <a:ext cx="1626" cy="312"/>
            </a:xfrm>
            <a:custGeom>
              <a:avLst/>
              <a:gdLst>
                <a:gd name="T0" fmla="*/ 0 w 1626"/>
                <a:gd name="T1" fmla="*/ 0 h 312"/>
                <a:gd name="T2" fmla="*/ 1578 w 1626"/>
                <a:gd name="T3" fmla="*/ 0 h 312"/>
                <a:gd name="T4" fmla="*/ 1626 w 1626"/>
                <a:gd name="T5" fmla="*/ 86 h 312"/>
                <a:gd name="T6" fmla="*/ 1626 w 1626"/>
                <a:gd name="T7" fmla="*/ 171 h 312"/>
                <a:gd name="T8" fmla="*/ 1608 w 1626"/>
                <a:gd name="T9" fmla="*/ 263 h 312"/>
                <a:gd name="T10" fmla="*/ 1578 w 1626"/>
                <a:gd name="T11" fmla="*/ 300 h 312"/>
                <a:gd name="T12" fmla="*/ 18 w 1626"/>
                <a:gd name="T13" fmla="*/ 312 h 312"/>
                <a:gd name="T14" fmla="*/ 18 w 1626"/>
                <a:gd name="T15" fmla="*/ 182 h 312"/>
                <a:gd name="T16" fmla="*/ 6 w 1626"/>
                <a:gd name="T17" fmla="*/ 108 h 312"/>
                <a:gd name="T18" fmla="*/ 0 w 1626"/>
                <a:gd name="T19" fmla="*/ 0 h 3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26"/>
                <a:gd name="T31" fmla="*/ 0 h 312"/>
                <a:gd name="T32" fmla="*/ 1626 w 1626"/>
                <a:gd name="T33" fmla="*/ 312 h 31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26" h="312">
                  <a:moveTo>
                    <a:pt x="0" y="0"/>
                  </a:moveTo>
                  <a:lnTo>
                    <a:pt x="1578" y="0"/>
                  </a:lnTo>
                  <a:lnTo>
                    <a:pt x="1626" y="86"/>
                  </a:lnTo>
                  <a:lnTo>
                    <a:pt x="1626" y="171"/>
                  </a:lnTo>
                  <a:lnTo>
                    <a:pt x="1608" y="263"/>
                  </a:lnTo>
                  <a:lnTo>
                    <a:pt x="1578" y="300"/>
                  </a:lnTo>
                  <a:lnTo>
                    <a:pt x="18" y="312"/>
                  </a:lnTo>
                  <a:lnTo>
                    <a:pt x="18" y="182"/>
                  </a:lnTo>
                  <a:lnTo>
                    <a:pt x="6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F4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76" name="Line 16"/>
            <p:cNvSpPr>
              <a:spLocks noChangeShapeType="1"/>
            </p:cNvSpPr>
            <p:nvPr/>
          </p:nvSpPr>
          <p:spPr bwMode="auto">
            <a:xfrm rot="-5389315">
              <a:off x="4602" y="1830"/>
              <a:ext cx="0" cy="6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77" name="Object 17"/>
            <p:cNvGraphicFramePr>
              <a:graphicFrameLocks noChangeAspect="1"/>
            </p:cNvGraphicFramePr>
            <p:nvPr/>
          </p:nvGraphicFramePr>
          <p:xfrm>
            <a:off x="4992" y="2016"/>
            <a:ext cx="24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50" name="公式" r:id="rId11" imgW="57374" imgH="95456" progId="Equation.3">
                    <p:embed/>
                  </p:oleObj>
                </mc:Choice>
                <mc:Fallback>
                  <p:oleObj name="公式" r:id="rId11" imgW="57374" imgH="95456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2016"/>
                          <a:ext cx="240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78" name="Oval 18" descr="上对角虚线"/>
            <p:cNvSpPr>
              <a:spLocks noChangeArrowheads="1"/>
            </p:cNvSpPr>
            <p:nvPr/>
          </p:nvSpPr>
          <p:spPr bwMode="auto">
            <a:xfrm>
              <a:off x="3360" y="1728"/>
              <a:ext cx="576" cy="945"/>
            </a:xfrm>
            <a:prstGeom prst="ellipse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879" name="Oval 19"/>
            <p:cNvSpPr>
              <a:spLocks noChangeArrowheads="1"/>
            </p:cNvSpPr>
            <p:nvPr/>
          </p:nvSpPr>
          <p:spPr bwMode="auto">
            <a:xfrm rot="-5389315">
              <a:off x="3506" y="2062"/>
              <a:ext cx="277" cy="185"/>
            </a:xfrm>
            <a:prstGeom prst="ellipse">
              <a:avLst/>
            </a:prstGeom>
            <a:solidFill>
              <a:srgbClr val="C5F4FF"/>
            </a:solidFill>
            <a:ln w="28575">
              <a:solidFill>
                <a:srgbClr val="0DADB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880" name="AutoShape 20"/>
            <p:cNvSpPr>
              <a:spLocks noChangeArrowheads="1"/>
            </p:cNvSpPr>
            <p:nvPr/>
          </p:nvSpPr>
          <p:spPr bwMode="auto">
            <a:xfrm rot="-5389315">
              <a:off x="3991" y="1097"/>
              <a:ext cx="945" cy="2208"/>
            </a:xfrm>
            <a:prstGeom prst="can">
              <a:avLst>
                <a:gd name="adj" fmla="val 61950"/>
              </a:avLst>
            </a:prstGeom>
            <a:noFill/>
            <a:ln w="28575">
              <a:solidFill>
                <a:srgbClr val="0DADB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881" name="Line 21"/>
            <p:cNvSpPr>
              <a:spLocks noChangeShapeType="1"/>
            </p:cNvSpPr>
            <p:nvPr/>
          </p:nvSpPr>
          <p:spPr bwMode="auto">
            <a:xfrm flipH="1">
              <a:off x="3072" y="201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82" name="Line 22"/>
            <p:cNvSpPr>
              <a:spLocks noChangeShapeType="1"/>
            </p:cNvSpPr>
            <p:nvPr/>
          </p:nvSpPr>
          <p:spPr bwMode="auto">
            <a:xfrm flipH="1">
              <a:off x="3072" y="230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5844" name="Text Box 24"/>
          <p:cNvSpPr txBox="1">
            <a:spLocks noChangeArrowheads="1"/>
          </p:cNvSpPr>
          <p:nvPr/>
        </p:nvSpPr>
        <p:spPr bwMode="auto">
          <a:xfrm>
            <a:off x="0" y="609600"/>
            <a:ext cx="9220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solidFill>
                  <a:srgbClr val="010000"/>
                </a:solidFill>
                <a:latin typeface="Times New Roman" panose="02020603050405020304" pitchFamily="18" charset="0"/>
              </a:rPr>
              <a:t>         </a:t>
            </a:r>
            <a:r>
              <a:rPr kumimoji="1" lang="zh-CN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zh-CN" sz="2800">
                <a:solidFill>
                  <a:srgbClr val="01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zh-CN" sz="2800">
                <a:latin typeface="Times New Roman" panose="02020603050405020304" pitchFamily="18" charset="0"/>
              </a:rPr>
              <a:t>如图同轴电缆</a:t>
            </a:r>
            <a:r>
              <a:rPr kumimoji="1" lang="en-US" altLang="zh-CN" sz="2800">
                <a:latin typeface="Times New Roman" panose="02020603050405020304" pitchFamily="18" charset="0"/>
              </a:rPr>
              <a:t>,</a:t>
            </a:r>
            <a:r>
              <a:rPr kumimoji="1" lang="zh-CN" altLang="en-US" sz="2800">
                <a:latin typeface="Times New Roman" panose="02020603050405020304" pitchFamily="18" charset="0"/>
              </a:rPr>
              <a:t>两筒中间为真空</a:t>
            </a:r>
            <a:r>
              <a:rPr kumimoji="1" lang="en-US" altLang="zh-CN" sz="2800">
                <a:latin typeface="Times New Roman" panose="02020603050405020304" pitchFamily="18" charset="0"/>
              </a:rPr>
              <a:t>,</a:t>
            </a:r>
            <a:r>
              <a:rPr kumimoji="1" lang="zh-CN" altLang="en-US" sz="2800">
                <a:latin typeface="Times New Roman" panose="02020603050405020304" pitchFamily="18" charset="0"/>
              </a:rPr>
              <a:t>芯线与圆筒上的电流大小相等、方向相反</a:t>
            </a:r>
            <a:r>
              <a:rPr kumimoji="1" lang="en-US" altLang="zh-CN" sz="2800">
                <a:latin typeface="Times New Roman" panose="02020603050405020304" pitchFamily="18" charset="0"/>
              </a:rPr>
              <a:t>. </a:t>
            </a:r>
            <a:r>
              <a:rPr kumimoji="1" lang="zh-CN" altLang="zh-CN" sz="2800">
                <a:latin typeface="Times New Roman" panose="02020603050405020304" pitchFamily="18" charset="0"/>
              </a:rPr>
              <a:t>已知</a:t>
            </a:r>
            <a:r>
              <a:rPr kumimoji="1" lang="zh-CN" altLang="en-US" sz="2800">
                <a:latin typeface="Times New Roman" panose="02020603050405020304" pitchFamily="18" charset="0"/>
              </a:rPr>
              <a:t>                       </a:t>
            </a:r>
            <a:r>
              <a:rPr kumimoji="1" lang="en-US" altLang="zh-CN" sz="2800">
                <a:latin typeface="Times New Roman" panose="02020603050405020304" pitchFamily="18" charset="0"/>
              </a:rPr>
              <a:t>,  </a:t>
            </a:r>
            <a:r>
              <a:rPr kumimoji="1" lang="zh-CN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求</a:t>
            </a:r>
            <a:r>
              <a:rPr kumimoji="1" lang="zh-CN" altLang="zh-CN" sz="2800">
                <a:latin typeface="Times New Roman" panose="02020603050405020304" pitchFamily="18" charset="0"/>
              </a:rPr>
              <a:t>长度</a:t>
            </a:r>
            <a:r>
              <a:rPr kumimoji="1" lang="en-US" altLang="zh-CN" sz="2800" b="0" i="1">
                <a:latin typeface="Times New Roman" panose="02020603050405020304" pitchFamily="18" charset="0"/>
              </a:rPr>
              <a:t>l</a:t>
            </a:r>
            <a:r>
              <a:rPr kumimoji="1" lang="en-US" altLang="zh-CN" sz="2800">
                <a:latin typeface="Times New Roman" panose="02020603050405020304" pitchFamily="18" charset="0"/>
              </a:rPr>
              <a:t>&gt;&gt;</a:t>
            </a:r>
            <a:r>
              <a:rPr kumimoji="1" lang="en-US" altLang="zh-CN" sz="2800" b="0">
                <a:latin typeface="Times New Roman" panose="02020603050405020304" pitchFamily="18" charset="0"/>
              </a:rPr>
              <a:t>R</a:t>
            </a:r>
            <a:r>
              <a:rPr kumimoji="1" lang="en-US" altLang="zh-CN" sz="2800" b="0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2800">
                <a:latin typeface="Times New Roman" panose="02020603050405020304" pitchFamily="18" charset="0"/>
              </a:rPr>
              <a:t>的同</a:t>
            </a:r>
            <a:r>
              <a:rPr kumimoji="1" lang="zh-CN" altLang="zh-CN" sz="2800">
                <a:latin typeface="Times New Roman" panose="02020603050405020304" pitchFamily="18" charset="0"/>
              </a:rPr>
              <a:t>轴电缆的</a:t>
            </a:r>
            <a:r>
              <a:rPr kumimoji="1" lang="zh-CN" altLang="zh-CN" sz="2800">
                <a:solidFill>
                  <a:srgbClr val="0033CC"/>
                </a:solidFill>
                <a:latin typeface="Times New Roman" panose="02020603050405020304" pitchFamily="18" charset="0"/>
              </a:rPr>
              <a:t>磁能</a:t>
            </a:r>
            <a:r>
              <a:rPr kumimoji="1" lang="zh-CN" altLang="zh-CN" sz="2800">
                <a:latin typeface="Times New Roman" panose="02020603050405020304" pitchFamily="18" charset="0"/>
              </a:rPr>
              <a:t>和自感</a:t>
            </a:r>
            <a:r>
              <a:rPr kumimoji="1" lang="en-US" altLang="zh-CN" sz="2800">
                <a:latin typeface="Times New Roman" panose="02020603050405020304" pitchFamily="18" charset="0"/>
              </a:rPr>
              <a:t>. </a:t>
            </a:r>
            <a:r>
              <a:rPr kumimoji="1" lang="zh-CN" altLang="en-US" sz="2800">
                <a:latin typeface="Times New Roman" panose="02020603050405020304" pitchFamily="18" charset="0"/>
              </a:rPr>
              <a:t>设金属芯线内的磁场可略</a:t>
            </a:r>
            <a:r>
              <a:rPr kumimoji="1" lang="en-US" altLang="zh-CN" sz="2800">
                <a:latin typeface="Times New Roman" panose="02020603050405020304" pitchFamily="18" charset="0"/>
              </a:rPr>
              <a:t>.</a:t>
            </a:r>
            <a:endParaRPr kumimoji="1" lang="zh-CN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35845" name="Object 25"/>
          <p:cNvGraphicFramePr>
            <a:graphicFrameLocks noChangeAspect="1"/>
          </p:cNvGraphicFramePr>
          <p:nvPr/>
        </p:nvGraphicFramePr>
        <p:xfrm>
          <a:off x="4953000" y="1066800"/>
          <a:ext cx="1981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1" name="公式" r:id="rId14" imgW="532937" imgH="215713" progId="Equation.3">
                  <p:embed/>
                </p:oleObj>
              </mc:Choice>
              <mc:Fallback>
                <p:oleObj name="公式" r:id="rId14" imgW="532937" imgH="215713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066800"/>
                        <a:ext cx="1981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098" name="Text Box 26"/>
          <p:cNvSpPr txBox="1">
            <a:spLocks noChangeArrowheads="1"/>
          </p:cNvSpPr>
          <p:nvPr/>
        </p:nvSpPr>
        <p:spPr bwMode="auto">
          <a:xfrm>
            <a:off x="457200" y="2057400"/>
            <a:ext cx="518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解  </a:t>
            </a:r>
            <a:r>
              <a:rPr kumimoji="1" lang="zh-CN" altLang="en-US" sz="2800">
                <a:latin typeface="Times New Roman" panose="02020603050405020304" pitchFamily="18" charset="0"/>
              </a:rPr>
              <a:t>由安培环路定律可求 </a:t>
            </a:r>
            <a:r>
              <a:rPr kumimoji="1" lang="en-US" altLang="zh-CN" sz="2800" b="0" i="1">
                <a:solidFill>
                  <a:srgbClr val="080808"/>
                </a:solidFill>
                <a:latin typeface="Times New Roman" panose="02020603050405020304" pitchFamily="18" charset="0"/>
              </a:rPr>
              <a:t>B </a:t>
            </a:r>
          </a:p>
        </p:txBody>
      </p:sp>
      <p:graphicFrame>
        <p:nvGraphicFramePr>
          <p:cNvPr id="1027100" name="Object 28"/>
          <p:cNvGraphicFramePr>
            <a:graphicFrameLocks noChangeAspect="1"/>
          </p:cNvGraphicFramePr>
          <p:nvPr/>
        </p:nvGraphicFramePr>
        <p:xfrm>
          <a:off x="838200" y="3135313"/>
          <a:ext cx="36576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2" name="公式" r:id="rId16" imgW="1409088" imgH="393529" progId="Equation.3">
                  <p:embed/>
                </p:oleObj>
              </mc:Choice>
              <mc:Fallback>
                <p:oleObj name="公式" r:id="rId16" imgW="1409088" imgH="39352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135313"/>
                        <a:ext cx="36576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101" name="Object 29"/>
          <p:cNvGraphicFramePr>
            <a:graphicFrameLocks noChangeAspect="1"/>
          </p:cNvGraphicFramePr>
          <p:nvPr/>
        </p:nvGraphicFramePr>
        <p:xfrm>
          <a:off x="838200" y="2679700"/>
          <a:ext cx="2743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3" name="公式" r:id="rId18" imgW="926698" imgH="215806" progId="Equation.3">
                  <p:embed/>
                </p:oleObj>
              </mc:Choice>
              <mc:Fallback>
                <p:oleObj name="公式" r:id="rId18" imgW="926698" imgH="215806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679700"/>
                        <a:ext cx="2743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102" name="Object 30"/>
          <p:cNvGraphicFramePr>
            <a:graphicFrameLocks noChangeAspect="1"/>
          </p:cNvGraphicFramePr>
          <p:nvPr/>
        </p:nvGraphicFramePr>
        <p:xfrm>
          <a:off x="838200" y="3962400"/>
          <a:ext cx="25146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4" name="公式" r:id="rId20" imgW="952087" imgH="215806" progId="Equation.3">
                  <p:embed/>
                </p:oleObj>
              </mc:Choice>
              <mc:Fallback>
                <p:oleObj name="公式" r:id="rId20" imgW="952087" imgH="215806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962400"/>
                        <a:ext cx="25146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103" name="AutoShape 31"/>
          <p:cNvSpPr>
            <a:spLocks/>
          </p:cNvSpPr>
          <p:nvPr/>
        </p:nvSpPr>
        <p:spPr bwMode="auto">
          <a:xfrm>
            <a:off x="457200" y="2805113"/>
            <a:ext cx="217488" cy="1524000"/>
          </a:xfrm>
          <a:prstGeom prst="leftBrace">
            <a:avLst>
              <a:gd name="adj1" fmla="val 58394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027105" name="Object 33"/>
          <p:cNvGraphicFramePr>
            <a:graphicFrameLocks noChangeAspect="1"/>
          </p:cNvGraphicFramePr>
          <p:nvPr/>
        </p:nvGraphicFramePr>
        <p:xfrm>
          <a:off x="246063" y="5359400"/>
          <a:ext cx="2236787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5" name="公式" r:id="rId22" imgW="825500" imgH="431800" progId="Equation.3">
                  <p:embed/>
                </p:oleObj>
              </mc:Choice>
              <mc:Fallback>
                <p:oleObj name="公式" r:id="rId22" imgW="825500" imgH="4318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5359400"/>
                        <a:ext cx="2236787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106" name="Object 34"/>
          <p:cNvGraphicFramePr>
            <a:graphicFrameLocks noChangeAspect="1"/>
          </p:cNvGraphicFramePr>
          <p:nvPr/>
        </p:nvGraphicFramePr>
        <p:xfrm>
          <a:off x="2362200" y="5440363"/>
          <a:ext cx="2362200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6" name="公式" r:id="rId24" imgW="850531" imgH="431613" progId="Equation.3">
                  <p:embed/>
                </p:oleObj>
              </mc:Choice>
              <mc:Fallback>
                <p:oleObj name="公式" r:id="rId24" imgW="850531" imgH="431613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440363"/>
                        <a:ext cx="2362200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107" name="Text Box 35"/>
          <p:cNvSpPr txBox="1">
            <a:spLocks noChangeArrowheads="1"/>
          </p:cNvSpPr>
          <p:nvPr/>
        </p:nvSpPr>
        <p:spPr bwMode="auto">
          <a:xfrm>
            <a:off x="152400" y="47244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1C1C1C"/>
                </a:solidFill>
                <a:latin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1027108" name="Object 36"/>
          <p:cNvGraphicFramePr>
            <a:graphicFrameLocks noChangeAspect="1"/>
          </p:cNvGraphicFramePr>
          <p:nvPr/>
        </p:nvGraphicFramePr>
        <p:xfrm>
          <a:off x="1066800" y="4779963"/>
          <a:ext cx="18288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7" name="Equation" r:id="rId26" imgW="698197" imgH="215806" progId="Equation.3">
                  <p:embed/>
                </p:oleObj>
              </mc:Choice>
              <mc:Fallback>
                <p:oleObj name="Equation" r:id="rId26" imgW="698197" imgH="215806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779963"/>
                        <a:ext cx="182880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55" name="Group 37"/>
          <p:cNvGrpSpPr>
            <a:grpSpLocks/>
          </p:cNvGrpSpPr>
          <p:nvPr/>
        </p:nvGrpSpPr>
        <p:grpSpPr bwMode="auto">
          <a:xfrm>
            <a:off x="6096000" y="4495800"/>
            <a:ext cx="1685925" cy="1797050"/>
            <a:chOff x="3840" y="2832"/>
            <a:chExt cx="1062" cy="1132"/>
          </a:xfrm>
        </p:grpSpPr>
        <p:sp>
          <p:nvSpPr>
            <p:cNvPr id="35856" name="Oval 38" descr="上对角虚线"/>
            <p:cNvSpPr>
              <a:spLocks noChangeArrowheads="1"/>
            </p:cNvSpPr>
            <p:nvPr/>
          </p:nvSpPr>
          <p:spPr bwMode="auto">
            <a:xfrm>
              <a:off x="3840" y="2832"/>
              <a:ext cx="1008" cy="994"/>
            </a:xfrm>
            <a:prstGeom prst="ellipse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 w="28575">
              <a:solidFill>
                <a:srgbClr val="0DADB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857" name="Oval 39"/>
            <p:cNvSpPr>
              <a:spLocks noChangeArrowheads="1"/>
            </p:cNvSpPr>
            <p:nvPr/>
          </p:nvSpPr>
          <p:spPr bwMode="auto">
            <a:xfrm>
              <a:off x="4196" y="3183"/>
              <a:ext cx="295" cy="292"/>
            </a:xfrm>
            <a:prstGeom prst="ellipse">
              <a:avLst/>
            </a:prstGeom>
            <a:gradFill rotWithShape="0">
              <a:gsLst>
                <a:gs pos="0">
                  <a:srgbClr val="C5F4FF"/>
                </a:gs>
                <a:gs pos="100000">
                  <a:srgbClr val="C9F5FF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DADB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858" name="Line 40"/>
            <p:cNvSpPr>
              <a:spLocks noChangeShapeType="1"/>
            </p:cNvSpPr>
            <p:nvPr/>
          </p:nvSpPr>
          <p:spPr bwMode="auto">
            <a:xfrm>
              <a:off x="4342" y="3327"/>
              <a:ext cx="282" cy="425"/>
            </a:xfrm>
            <a:prstGeom prst="line">
              <a:avLst/>
            </a:prstGeom>
            <a:noFill/>
            <a:ln w="28575">
              <a:solidFill>
                <a:srgbClr val="E8186C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59" name="Object 41"/>
            <p:cNvGraphicFramePr>
              <a:graphicFrameLocks noChangeAspect="1"/>
            </p:cNvGraphicFramePr>
            <p:nvPr/>
          </p:nvGraphicFramePr>
          <p:xfrm>
            <a:off x="4656" y="3696"/>
            <a:ext cx="246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58" name="公式" r:id="rId28" imgW="279279" imgH="317362" progId="Equation.3">
                    <p:embed/>
                  </p:oleObj>
                </mc:Choice>
                <mc:Fallback>
                  <p:oleObj name="公式" r:id="rId28" imgW="279279" imgH="317362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3696"/>
                          <a:ext cx="246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0" name="Line 42"/>
            <p:cNvSpPr>
              <a:spLocks noChangeShapeType="1"/>
            </p:cNvSpPr>
            <p:nvPr/>
          </p:nvSpPr>
          <p:spPr bwMode="auto">
            <a:xfrm flipH="1">
              <a:off x="4265" y="3327"/>
              <a:ext cx="77" cy="1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5861" name="Object 43"/>
            <p:cNvGraphicFramePr>
              <a:graphicFrameLocks noChangeAspect="1"/>
            </p:cNvGraphicFramePr>
            <p:nvPr/>
          </p:nvGraphicFramePr>
          <p:xfrm>
            <a:off x="4064" y="3441"/>
            <a:ext cx="23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59" name="Equation" r:id="rId30" imgW="228571" imgH="304903" progId="Equation.3">
                    <p:embed/>
                  </p:oleObj>
                </mc:Choice>
                <mc:Fallback>
                  <p:oleObj name="Equation" r:id="rId30" imgW="228571" imgH="304903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4" y="3441"/>
                          <a:ext cx="231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2" name="Object 44"/>
            <p:cNvGraphicFramePr>
              <a:graphicFrameLocks noChangeAspect="1"/>
            </p:cNvGraphicFramePr>
            <p:nvPr/>
          </p:nvGraphicFramePr>
          <p:xfrm>
            <a:off x="4512" y="3120"/>
            <a:ext cx="25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60" name="Equation" r:id="rId32" imgW="215713" imgH="241091" progId="Equation.3">
                    <p:embed/>
                  </p:oleObj>
                </mc:Choice>
                <mc:Fallback>
                  <p:oleObj name="Equation" r:id="rId32" imgW="215713" imgH="241091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3120"/>
                          <a:ext cx="258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27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27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27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02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2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2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02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098" grpId="0" autoUpdateAnimBg="0"/>
      <p:bldP spid="1027103" grpId="0" animBg="1"/>
      <p:bldP spid="102710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878894-95F6-47E3-9572-649170264761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zh-CN" sz="800" b="0" smtClean="0"/>
          </a:p>
        </p:txBody>
      </p:sp>
      <p:grpSp>
        <p:nvGrpSpPr>
          <p:cNvPr id="36867" name="Group 2"/>
          <p:cNvGrpSpPr>
            <a:grpSpLocks/>
          </p:cNvGrpSpPr>
          <p:nvPr/>
        </p:nvGrpSpPr>
        <p:grpSpPr bwMode="auto">
          <a:xfrm>
            <a:off x="5257800" y="2286000"/>
            <a:ext cx="3581400" cy="4038600"/>
            <a:chOff x="3312" y="1440"/>
            <a:chExt cx="2256" cy="2544"/>
          </a:xfrm>
        </p:grpSpPr>
        <p:sp>
          <p:nvSpPr>
            <p:cNvPr id="36888" name="Rectangle 3"/>
            <p:cNvSpPr>
              <a:spLocks noChangeArrowheads="1"/>
            </p:cNvSpPr>
            <p:nvPr/>
          </p:nvSpPr>
          <p:spPr bwMode="auto">
            <a:xfrm>
              <a:off x="3312" y="1440"/>
              <a:ext cx="2256" cy="25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889" name="AutoShape 4"/>
            <p:cNvSpPr>
              <a:spLocks noChangeArrowheads="1"/>
            </p:cNvSpPr>
            <p:nvPr/>
          </p:nvSpPr>
          <p:spPr bwMode="auto">
            <a:xfrm rot="-5389315">
              <a:off x="4512" y="1346"/>
              <a:ext cx="267" cy="1682"/>
            </a:xfrm>
            <a:prstGeom prst="can">
              <a:avLst>
                <a:gd name="adj" fmla="val 52934"/>
              </a:avLst>
            </a:prstGeom>
            <a:gradFill rotWithShape="0">
              <a:gsLst>
                <a:gs pos="0">
                  <a:srgbClr val="0087A9"/>
                </a:gs>
                <a:gs pos="50000">
                  <a:srgbClr val="00CCFF"/>
                </a:gs>
                <a:gs pos="100000">
                  <a:srgbClr val="0087A9"/>
                </a:gs>
              </a:gsLst>
              <a:lin ang="5400000" scaled="1"/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890" name="AutoShape 5"/>
            <p:cNvSpPr>
              <a:spLocks noChangeArrowheads="1"/>
            </p:cNvSpPr>
            <p:nvPr/>
          </p:nvSpPr>
          <p:spPr bwMode="auto">
            <a:xfrm rot="-5389315">
              <a:off x="4106" y="1292"/>
              <a:ext cx="910" cy="1853"/>
            </a:xfrm>
            <a:prstGeom prst="can">
              <a:avLst>
                <a:gd name="adj" fmla="val 53989"/>
              </a:avLst>
            </a:prstGeom>
            <a:solidFill>
              <a:srgbClr val="00CCFF">
                <a:alpha val="50195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891" name="Line 6"/>
            <p:cNvSpPr>
              <a:spLocks noChangeShapeType="1"/>
            </p:cNvSpPr>
            <p:nvPr/>
          </p:nvSpPr>
          <p:spPr bwMode="auto">
            <a:xfrm rot="-5389315">
              <a:off x="3998" y="1955"/>
              <a:ext cx="0" cy="1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2" name="Line 7"/>
            <p:cNvSpPr>
              <a:spLocks noChangeShapeType="1"/>
            </p:cNvSpPr>
            <p:nvPr/>
          </p:nvSpPr>
          <p:spPr bwMode="auto">
            <a:xfrm rot="-5389315">
              <a:off x="3998" y="2222"/>
              <a:ext cx="0" cy="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3" name="Line 8"/>
            <p:cNvSpPr>
              <a:spLocks noChangeShapeType="1"/>
            </p:cNvSpPr>
            <p:nvPr/>
          </p:nvSpPr>
          <p:spPr bwMode="auto">
            <a:xfrm rot="16210685" flipV="1">
              <a:off x="4758" y="1425"/>
              <a:ext cx="0" cy="49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94" name="Object 9"/>
            <p:cNvGraphicFramePr>
              <a:graphicFrameLocks noChangeAspect="1"/>
            </p:cNvGraphicFramePr>
            <p:nvPr/>
          </p:nvGraphicFramePr>
          <p:xfrm>
            <a:off x="3329" y="2067"/>
            <a:ext cx="265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72" name="Equation" r:id="rId3" imgW="380798" imgH="304903" progId="Equation.3">
                    <p:embed/>
                  </p:oleObj>
                </mc:Choice>
                <mc:Fallback>
                  <p:oleObj name="Equation" r:id="rId3" imgW="380798" imgH="304903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9" y="2067"/>
                          <a:ext cx="265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5" name="Line 10"/>
            <p:cNvSpPr>
              <a:spLocks noChangeShapeType="1"/>
            </p:cNvSpPr>
            <p:nvPr/>
          </p:nvSpPr>
          <p:spPr bwMode="auto">
            <a:xfrm>
              <a:off x="3594" y="2041"/>
              <a:ext cx="0" cy="293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6896" name="Object 11"/>
            <p:cNvGraphicFramePr>
              <a:graphicFrameLocks noChangeAspect="1"/>
            </p:cNvGraphicFramePr>
            <p:nvPr/>
          </p:nvGraphicFramePr>
          <p:xfrm>
            <a:off x="4279" y="1486"/>
            <a:ext cx="201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73" name="公式" r:id="rId5" imgW="57374" imgH="95456" progId="Equation.3">
                    <p:embed/>
                  </p:oleObj>
                </mc:Choice>
                <mc:Fallback>
                  <p:oleObj name="公式" r:id="rId5" imgW="57374" imgH="95456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9" y="1486"/>
                          <a:ext cx="201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7" name="Freeform 12" descr="上对角虚线"/>
            <p:cNvSpPr>
              <a:spLocks/>
            </p:cNvSpPr>
            <p:nvPr/>
          </p:nvSpPr>
          <p:spPr bwMode="auto">
            <a:xfrm>
              <a:off x="3957" y="1764"/>
              <a:ext cx="1490" cy="279"/>
            </a:xfrm>
            <a:custGeom>
              <a:avLst/>
              <a:gdLst>
                <a:gd name="T0" fmla="*/ 0 w 1776"/>
                <a:gd name="T1" fmla="*/ 0 h 336"/>
                <a:gd name="T2" fmla="*/ 3 w 1776"/>
                <a:gd name="T3" fmla="*/ 2 h 336"/>
                <a:gd name="T4" fmla="*/ 3 w 1776"/>
                <a:gd name="T5" fmla="*/ 2 h 336"/>
                <a:gd name="T6" fmla="*/ 3 w 1776"/>
                <a:gd name="T7" fmla="*/ 4 h 336"/>
                <a:gd name="T8" fmla="*/ 27 w 1776"/>
                <a:gd name="T9" fmla="*/ 4 h 336"/>
                <a:gd name="T10" fmla="*/ 27 w 1776"/>
                <a:gd name="T11" fmla="*/ 2 h 336"/>
                <a:gd name="T12" fmla="*/ 24 w 1776"/>
                <a:gd name="T13" fmla="*/ 2 h 336"/>
                <a:gd name="T14" fmla="*/ 24 w 1776"/>
                <a:gd name="T15" fmla="*/ 2 h 336"/>
                <a:gd name="T16" fmla="*/ 23 w 1776"/>
                <a:gd name="T17" fmla="*/ 2 h 336"/>
                <a:gd name="T18" fmla="*/ 0 w 1776"/>
                <a:gd name="T19" fmla="*/ 0 h 3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76"/>
                <a:gd name="T31" fmla="*/ 0 h 336"/>
                <a:gd name="T32" fmla="*/ 1776 w 1776"/>
                <a:gd name="T33" fmla="*/ 336 h 3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76" h="336">
                  <a:moveTo>
                    <a:pt x="0" y="0"/>
                  </a:moveTo>
                  <a:lnTo>
                    <a:pt x="78" y="54"/>
                  </a:lnTo>
                  <a:lnTo>
                    <a:pt x="132" y="150"/>
                  </a:lnTo>
                  <a:lnTo>
                    <a:pt x="186" y="324"/>
                  </a:lnTo>
                  <a:lnTo>
                    <a:pt x="1776" y="336"/>
                  </a:lnTo>
                  <a:lnTo>
                    <a:pt x="1758" y="228"/>
                  </a:lnTo>
                  <a:lnTo>
                    <a:pt x="1664" y="91"/>
                  </a:lnTo>
                  <a:lnTo>
                    <a:pt x="1626" y="30"/>
                  </a:lnTo>
                  <a:lnTo>
                    <a:pt x="1536" y="6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8" name="Freeform 13" descr="上对角虚线"/>
            <p:cNvSpPr>
              <a:spLocks/>
            </p:cNvSpPr>
            <p:nvPr/>
          </p:nvSpPr>
          <p:spPr bwMode="auto">
            <a:xfrm>
              <a:off x="3947" y="2319"/>
              <a:ext cx="1540" cy="353"/>
            </a:xfrm>
            <a:custGeom>
              <a:avLst/>
              <a:gdLst>
                <a:gd name="T0" fmla="*/ 23 w 1836"/>
                <a:gd name="T1" fmla="*/ 151 h 366"/>
                <a:gd name="T2" fmla="*/ 24 w 1836"/>
                <a:gd name="T3" fmla="*/ 120 h 366"/>
                <a:gd name="T4" fmla="*/ 26 w 1836"/>
                <a:gd name="T5" fmla="*/ 57 h 366"/>
                <a:gd name="T6" fmla="*/ 28 w 1836"/>
                <a:gd name="T7" fmla="*/ 0 h 366"/>
                <a:gd name="T8" fmla="*/ 3 w 1836"/>
                <a:gd name="T9" fmla="*/ 14 h 366"/>
                <a:gd name="T10" fmla="*/ 3 w 1836"/>
                <a:gd name="T11" fmla="*/ 40 h 366"/>
                <a:gd name="T12" fmla="*/ 3 w 1836"/>
                <a:gd name="T13" fmla="*/ 98 h 366"/>
                <a:gd name="T14" fmla="*/ 3 w 1836"/>
                <a:gd name="T15" fmla="*/ 125 h 366"/>
                <a:gd name="T16" fmla="*/ 0 w 1836"/>
                <a:gd name="T17" fmla="*/ 153 h 366"/>
                <a:gd name="T18" fmla="*/ 23 w 1836"/>
                <a:gd name="T19" fmla="*/ 151 h 36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36"/>
                <a:gd name="T31" fmla="*/ 0 h 366"/>
                <a:gd name="T32" fmla="*/ 1836 w 1836"/>
                <a:gd name="T33" fmla="*/ 366 h 36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36" h="366">
                  <a:moveTo>
                    <a:pt x="1578" y="360"/>
                  </a:moveTo>
                  <a:lnTo>
                    <a:pt x="1692" y="288"/>
                  </a:lnTo>
                  <a:lnTo>
                    <a:pt x="1800" y="134"/>
                  </a:lnTo>
                  <a:lnTo>
                    <a:pt x="1836" y="0"/>
                  </a:lnTo>
                  <a:lnTo>
                    <a:pt x="210" y="18"/>
                  </a:lnTo>
                  <a:lnTo>
                    <a:pt x="192" y="96"/>
                  </a:lnTo>
                  <a:lnTo>
                    <a:pt x="126" y="234"/>
                  </a:lnTo>
                  <a:lnTo>
                    <a:pt x="72" y="300"/>
                  </a:lnTo>
                  <a:lnTo>
                    <a:pt x="0" y="366"/>
                  </a:lnTo>
                  <a:lnTo>
                    <a:pt x="1578" y="360"/>
                  </a:lnTo>
                  <a:close/>
                </a:path>
              </a:pathLst>
            </a:cu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6899" name="Object 14"/>
            <p:cNvGraphicFramePr>
              <a:graphicFrameLocks noChangeAspect="1"/>
            </p:cNvGraphicFramePr>
            <p:nvPr/>
          </p:nvGraphicFramePr>
          <p:xfrm>
            <a:off x="4775" y="2382"/>
            <a:ext cx="191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74" name="公式" r:id="rId9" imgW="190500" imgH="228600" progId="Equation.3">
                    <p:embed/>
                  </p:oleObj>
                </mc:Choice>
                <mc:Fallback>
                  <p:oleObj name="公式" r:id="rId9" imgW="19050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5" y="2382"/>
                          <a:ext cx="191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00" name="Freeform 15"/>
            <p:cNvSpPr>
              <a:spLocks/>
            </p:cNvSpPr>
            <p:nvPr/>
          </p:nvSpPr>
          <p:spPr bwMode="auto">
            <a:xfrm>
              <a:off x="4123" y="2041"/>
              <a:ext cx="1364" cy="301"/>
            </a:xfrm>
            <a:custGeom>
              <a:avLst/>
              <a:gdLst>
                <a:gd name="T0" fmla="*/ 0 w 1626"/>
                <a:gd name="T1" fmla="*/ 0 h 312"/>
                <a:gd name="T2" fmla="*/ 23 w 1626"/>
                <a:gd name="T3" fmla="*/ 0 h 312"/>
                <a:gd name="T4" fmla="*/ 24 w 1626"/>
                <a:gd name="T5" fmla="*/ 37 h 312"/>
                <a:gd name="T6" fmla="*/ 24 w 1626"/>
                <a:gd name="T7" fmla="*/ 72 h 312"/>
                <a:gd name="T8" fmla="*/ 24 w 1626"/>
                <a:gd name="T9" fmla="*/ 112 h 312"/>
                <a:gd name="T10" fmla="*/ 23 w 1626"/>
                <a:gd name="T11" fmla="*/ 126 h 312"/>
                <a:gd name="T12" fmla="*/ 3 w 1626"/>
                <a:gd name="T13" fmla="*/ 131 h 312"/>
                <a:gd name="T14" fmla="*/ 3 w 1626"/>
                <a:gd name="T15" fmla="*/ 78 h 312"/>
                <a:gd name="T16" fmla="*/ 3 w 1626"/>
                <a:gd name="T17" fmla="*/ 45 h 312"/>
                <a:gd name="T18" fmla="*/ 0 w 1626"/>
                <a:gd name="T19" fmla="*/ 0 h 3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26"/>
                <a:gd name="T31" fmla="*/ 0 h 312"/>
                <a:gd name="T32" fmla="*/ 1626 w 1626"/>
                <a:gd name="T33" fmla="*/ 312 h 31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26" h="312">
                  <a:moveTo>
                    <a:pt x="0" y="0"/>
                  </a:moveTo>
                  <a:lnTo>
                    <a:pt x="1578" y="0"/>
                  </a:lnTo>
                  <a:lnTo>
                    <a:pt x="1626" y="86"/>
                  </a:lnTo>
                  <a:lnTo>
                    <a:pt x="1626" y="171"/>
                  </a:lnTo>
                  <a:lnTo>
                    <a:pt x="1608" y="263"/>
                  </a:lnTo>
                  <a:lnTo>
                    <a:pt x="1578" y="300"/>
                  </a:lnTo>
                  <a:lnTo>
                    <a:pt x="18" y="312"/>
                  </a:lnTo>
                  <a:lnTo>
                    <a:pt x="18" y="182"/>
                  </a:lnTo>
                  <a:lnTo>
                    <a:pt x="6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F4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1" name="Line 16"/>
            <p:cNvSpPr>
              <a:spLocks noChangeShapeType="1"/>
            </p:cNvSpPr>
            <p:nvPr/>
          </p:nvSpPr>
          <p:spPr bwMode="auto">
            <a:xfrm rot="-5389315">
              <a:off x="4677" y="1903"/>
              <a:ext cx="0" cy="5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902" name="Object 17"/>
            <p:cNvGraphicFramePr>
              <a:graphicFrameLocks noChangeAspect="1"/>
            </p:cNvGraphicFramePr>
            <p:nvPr/>
          </p:nvGraphicFramePr>
          <p:xfrm>
            <a:off x="5004" y="2041"/>
            <a:ext cx="201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75" name="公式" r:id="rId11" imgW="57374" imgH="95456" progId="Equation.3">
                    <p:embed/>
                  </p:oleObj>
                </mc:Choice>
                <mc:Fallback>
                  <p:oleObj name="公式" r:id="rId11" imgW="57374" imgH="95456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4" y="2041"/>
                          <a:ext cx="201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03" name="Oval 18" descr="上对角虚线"/>
            <p:cNvSpPr>
              <a:spLocks noChangeArrowheads="1"/>
            </p:cNvSpPr>
            <p:nvPr/>
          </p:nvSpPr>
          <p:spPr bwMode="auto">
            <a:xfrm>
              <a:off x="3634" y="1764"/>
              <a:ext cx="484" cy="910"/>
            </a:xfrm>
            <a:prstGeom prst="ellipse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904" name="Oval 19"/>
            <p:cNvSpPr>
              <a:spLocks noChangeArrowheads="1"/>
            </p:cNvSpPr>
            <p:nvPr/>
          </p:nvSpPr>
          <p:spPr bwMode="auto">
            <a:xfrm rot="-5389315">
              <a:off x="3739" y="2097"/>
              <a:ext cx="267" cy="156"/>
            </a:xfrm>
            <a:prstGeom prst="ellipse">
              <a:avLst/>
            </a:prstGeom>
            <a:solidFill>
              <a:srgbClr val="C5F4FF"/>
            </a:solidFill>
            <a:ln w="28575">
              <a:solidFill>
                <a:srgbClr val="0DADB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905" name="AutoShape 20"/>
            <p:cNvSpPr>
              <a:spLocks noChangeArrowheads="1"/>
            </p:cNvSpPr>
            <p:nvPr/>
          </p:nvSpPr>
          <p:spPr bwMode="auto">
            <a:xfrm rot="-5389315">
              <a:off x="4106" y="1292"/>
              <a:ext cx="910" cy="1853"/>
            </a:xfrm>
            <a:prstGeom prst="can">
              <a:avLst>
                <a:gd name="adj" fmla="val 53989"/>
              </a:avLst>
            </a:prstGeom>
            <a:noFill/>
            <a:ln w="28575">
              <a:solidFill>
                <a:srgbClr val="0DADB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906" name="Line 21"/>
            <p:cNvSpPr>
              <a:spLocks noChangeShapeType="1"/>
            </p:cNvSpPr>
            <p:nvPr/>
          </p:nvSpPr>
          <p:spPr bwMode="auto">
            <a:xfrm flipH="1">
              <a:off x="3393" y="2041"/>
              <a:ext cx="4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7" name="Line 22"/>
            <p:cNvSpPr>
              <a:spLocks noChangeShapeType="1"/>
            </p:cNvSpPr>
            <p:nvPr/>
          </p:nvSpPr>
          <p:spPr bwMode="auto">
            <a:xfrm flipH="1">
              <a:off x="3393" y="2319"/>
              <a:ext cx="4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36868" name="Object 26"/>
          <p:cNvGraphicFramePr>
            <a:graphicFrameLocks noChangeAspect="1"/>
          </p:cNvGraphicFramePr>
          <p:nvPr/>
        </p:nvGraphicFramePr>
        <p:xfrm>
          <a:off x="3810000" y="533400"/>
          <a:ext cx="2198688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6" name="公式" r:id="rId14" imgW="800100" imgH="419100" progId="Equation.3">
                  <p:embed/>
                </p:oleObj>
              </mc:Choice>
              <mc:Fallback>
                <p:oleObj name="公式" r:id="rId14" imgW="800100" imgH="4191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33400"/>
                        <a:ext cx="2198688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27"/>
          <p:cNvGraphicFramePr>
            <a:graphicFrameLocks noChangeAspect="1"/>
          </p:cNvGraphicFramePr>
          <p:nvPr/>
        </p:nvGraphicFramePr>
        <p:xfrm>
          <a:off x="1066800" y="933450"/>
          <a:ext cx="19256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7" name="公式" r:id="rId16" imgW="1117115" imgH="317362" progId="Equation.3">
                  <p:embed/>
                </p:oleObj>
              </mc:Choice>
              <mc:Fallback>
                <p:oleObj name="公式" r:id="rId16" imgW="1117115" imgH="317362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33450"/>
                        <a:ext cx="192563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28"/>
          <p:cNvGraphicFramePr>
            <a:graphicFrameLocks noChangeAspect="1"/>
          </p:cNvGraphicFramePr>
          <p:nvPr/>
        </p:nvGraphicFramePr>
        <p:xfrm>
          <a:off x="228600" y="2286000"/>
          <a:ext cx="479107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8" name="公式" r:id="rId18" imgW="2070100" imgH="419100" progId="Equation.3">
                  <p:embed/>
                </p:oleObj>
              </mc:Choice>
              <mc:Fallback>
                <p:oleObj name="公式" r:id="rId18" imgW="2070100" imgH="4191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86000"/>
                        <a:ext cx="4791075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71" name="Group 29"/>
          <p:cNvGrpSpPr>
            <a:grpSpLocks/>
          </p:cNvGrpSpPr>
          <p:nvPr/>
        </p:nvGrpSpPr>
        <p:grpSpPr bwMode="auto">
          <a:xfrm>
            <a:off x="6248400" y="4495800"/>
            <a:ext cx="1685925" cy="1797050"/>
            <a:chOff x="3936" y="2832"/>
            <a:chExt cx="1062" cy="1132"/>
          </a:xfrm>
        </p:grpSpPr>
        <p:sp>
          <p:nvSpPr>
            <p:cNvPr id="36882" name="Oval 30" descr="上对角虚线"/>
            <p:cNvSpPr>
              <a:spLocks noChangeArrowheads="1"/>
            </p:cNvSpPr>
            <p:nvPr/>
          </p:nvSpPr>
          <p:spPr bwMode="auto">
            <a:xfrm>
              <a:off x="3936" y="2832"/>
              <a:ext cx="1008" cy="994"/>
            </a:xfrm>
            <a:prstGeom prst="ellipse">
              <a:avLst/>
            </a:prstGeom>
            <a:blipFill dpi="0" rotWithShape="0">
              <a:blip r:embed="rId20"/>
              <a:srcRect/>
              <a:tile tx="0" ty="0" sx="100000" sy="100000" flip="none" algn="tl"/>
            </a:blipFill>
            <a:ln w="28575">
              <a:solidFill>
                <a:srgbClr val="0DADB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883" name="Oval 31"/>
            <p:cNvSpPr>
              <a:spLocks noChangeArrowheads="1"/>
            </p:cNvSpPr>
            <p:nvPr/>
          </p:nvSpPr>
          <p:spPr bwMode="auto">
            <a:xfrm>
              <a:off x="4292" y="3183"/>
              <a:ext cx="295" cy="292"/>
            </a:xfrm>
            <a:prstGeom prst="ellipse">
              <a:avLst/>
            </a:prstGeom>
            <a:gradFill rotWithShape="0">
              <a:gsLst>
                <a:gs pos="0">
                  <a:srgbClr val="C5F4FF"/>
                </a:gs>
                <a:gs pos="100000">
                  <a:srgbClr val="C9F5FF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DADB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884" name="Line 32"/>
            <p:cNvSpPr>
              <a:spLocks noChangeShapeType="1"/>
            </p:cNvSpPr>
            <p:nvPr/>
          </p:nvSpPr>
          <p:spPr bwMode="auto">
            <a:xfrm>
              <a:off x="4438" y="3327"/>
              <a:ext cx="282" cy="425"/>
            </a:xfrm>
            <a:prstGeom prst="line">
              <a:avLst/>
            </a:prstGeom>
            <a:noFill/>
            <a:ln w="28575">
              <a:solidFill>
                <a:srgbClr val="E8186C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85" name="Object 33"/>
            <p:cNvGraphicFramePr>
              <a:graphicFrameLocks noChangeAspect="1"/>
            </p:cNvGraphicFramePr>
            <p:nvPr/>
          </p:nvGraphicFramePr>
          <p:xfrm>
            <a:off x="4752" y="3696"/>
            <a:ext cx="246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79" name="公式" r:id="rId21" imgW="279279" imgH="317362" progId="Equation.3">
                    <p:embed/>
                  </p:oleObj>
                </mc:Choice>
                <mc:Fallback>
                  <p:oleObj name="公式" r:id="rId21" imgW="279279" imgH="317362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3696"/>
                          <a:ext cx="246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6" name="Line 34"/>
            <p:cNvSpPr>
              <a:spLocks noChangeShapeType="1"/>
            </p:cNvSpPr>
            <p:nvPr/>
          </p:nvSpPr>
          <p:spPr bwMode="auto">
            <a:xfrm flipH="1">
              <a:off x="4368" y="3342"/>
              <a:ext cx="77" cy="1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6887" name="Object 35"/>
            <p:cNvGraphicFramePr>
              <a:graphicFrameLocks noChangeAspect="1"/>
            </p:cNvGraphicFramePr>
            <p:nvPr/>
          </p:nvGraphicFramePr>
          <p:xfrm>
            <a:off x="4224" y="3408"/>
            <a:ext cx="23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80" name="Equation" r:id="rId23" imgW="228571" imgH="304903" progId="Equation.3">
                    <p:embed/>
                  </p:oleObj>
                </mc:Choice>
                <mc:Fallback>
                  <p:oleObj name="Equation" r:id="rId23" imgW="228571" imgH="304903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408"/>
                          <a:ext cx="231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872" name="Group 36"/>
          <p:cNvGrpSpPr>
            <a:grpSpLocks/>
          </p:cNvGrpSpPr>
          <p:nvPr/>
        </p:nvGrpSpPr>
        <p:grpSpPr bwMode="auto">
          <a:xfrm>
            <a:off x="6400800" y="4648200"/>
            <a:ext cx="1676400" cy="1295400"/>
            <a:chOff x="4032" y="2928"/>
            <a:chExt cx="1056" cy="816"/>
          </a:xfrm>
        </p:grpSpPr>
        <p:sp>
          <p:nvSpPr>
            <p:cNvPr id="36876" name="AutoShape 37"/>
            <p:cNvSpPr>
              <a:spLocks noChangeArrowheads="1"/>
            </p:cNvSpPr>
            <p:nvPr/>
          </p:nvSpPr>
          <p:spPr bwMode="auto">
            <a:xfrm>
              <a:off x="4032" y="2928"/>
              <a:ext cx="829" cy="8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3 w 21600"/>
                <a:gd name="T25" fmla="*/ 3150 h 21600"/>
                <a:gd name="T26" fmla="*/ 18447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59" y="10800"/>
                  </a:moveTo>
                  <a:cubicBezTo>
                    <a:pt x="1959" y="15683"/>
                    <a:pt x="5917" y="19641"/>
                    <a:pt x="10800" y="19641"/>
                  </a:cubicBezTo>
                  <a:cubicBezTo>
                    <a:pt x="15683" y="19641"/>
                    <a:pt x="19641" y="15683"/>
                    <a:pt x="19641" y="10800"/>
                  </a:cubicBezTo>
                  <a:cubicBezTo>
                    <a:pt x="19641" y="5917"/>
                    <a:pt x="15683" y="1959"/>
                    <a:pt x="10800" y="1959"/>
                  </a:cubicBezTo>
                  <a:cubicBezTo>
                    <a:pt x="5917" y="1959"/>
                    <a:pt x="1959" y="5917"/>
                    <a:pt x="1959" y="10800"/>
                  </a:cubicBezTo>
                  <a:close/>
                </a:path>
              </a:pathLst>
            </a:custGeom>
            <a:solidFill>
              <a:srgbClr val="FACAF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7" name="Line 38"/>
            <p:cNvSpPr>
              <a:spLocks noChangeShapeType="1"/>
            </p:cNvSpPr>
            <p:nvPr/>
          </p:nvSpPr>
          <p:spPr bwMode="auto">
            <a:xfrm flipV="1">
              <a:off x="4445" y="3040"/>
              <a:ext cx="167" cy="29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78" name="Line 39"/>
            <p:cNvSpPr>
              <a:spLocks noChangeShapeType="1"/>
            </p:cNvSpPr>
            <p:nvPr/>
          </p:nvSpPr>
          <p:spPr bwMode="auto">
            <a:xfrm>
              <a:off x="4612" y="3275"/>
              <a:ext cx="143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79" name="Line 40"/>
            <p:cNvSpPr>
              <a:spLocks noChangeShapeType="1"/>
            </p:cNvSpPr>
            <p:nvPr/>
          </p:nvSpPr>
          <p:spPr bwMode="auto">
            <a:xfrm flipH="1">
              <a:off x="4850" y="3275"/>
              <a:ext cx="190" cy="12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6880" name="Object 41"/>
            <p:cNvGraphicFramePr>
              <a:graphicFrameLocks noChangeAspect="1"/>
            </p:cNvGraphicFramePr>
            <p:nvPr/>
          </p:nvGraphicFramePr>
          <p:xfrm>
            <a:off x="4778" y="2993"/>
            <a:ext cx="31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81" name="Equation" r:id="rId25" imgW="124002" imgH="114454" progId="Equation.3">
                    <p:embed/>
                  </p:oleObj>
                </mc:Choice>
                <mc:Fallback>
                  <p:oleObj name="Equation" r:id="rId25" imgW="124002" imgH="114454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8" y="2993"/>
                          <a:ext cx="31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1" name="Object 42"/>
            <p:cNvGraphicFramePr>
              <a:graphicFrameLocks noChangeAspect="1"/>
            </p:cNvGraphicFramePr>
            <p:nvPr/>
          </p:nvGraphicFramePr>
          <p:xfrm>
            <a:off x="4416" y="2985"/>
            <a:ext cx="21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82" name="Equation" r:id="rId27" imgW="47658" imgH="56996" progId="Equation.3">
                    <p:embed/>
                  </p:oleObj>
                </mc:Choice>
                <mc:Fallback>
                  <p:oleObj name="Equation" r:id="rId27" imgW="47658" imgH="56996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985"/>
                          <a:ext cx="217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873" name="Object 46"/>
          <p:cNvGraphicFramePr>
            <a:graphicFrameLocks noChangeAspect="1"/>
          </p:cNvGraphicFramePr>
          <p:nvPr/>
        </p:nvGraphicFramePr>
        <p:xfrm>
          <a:off x="762000" y="3429000"/>
          <a:ext cx="2360613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3" name="公式" r:id="rId29" imgW="838200" imgH="419100" progId="Equation.3">
                  <p:embed/>
                </p:oleObj>
              </mc:Choice>
              <mc:Fallback>
                <p:oleObj name="公式" r:id="rId29" imgW="838200" imgH="4191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429000"/>
                        <a:ext cx="2360613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47"/>
          <p:cNvGraphicFramePr>
            <a:graphicFrameLocks noChangeAspect="1"/>
          </p:cNvGraphicFramePr>
          <p:nvPr/>
        </p:nvGraphicFramePr>
        <p:xfrm>
          <a:off x="2971800" y="3492500"/>
          <a:ext cx="212725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4" name="公式" r:id="rId31" imgW="787400" imgH="457200" progId="Equation.3">
                  <p:embed/>
                </p:oleObj>
              </mc:Choice>
              <mc:Fallback>
                <p:oleObj name="公式" r:id="rId31" imgW="787400" imgH="4572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492500"/>
                        <a:ext cx="212725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49"/>
          <p:cNvGraphicFramePr>
            <a:graphicFrameLocks noChangeAspect="1"/>
          </p:cNvGraphicFramePr>
          <p:nvPr/>
        </p:nvGraphicFramePr>
        <p:xfrm>
          <a:off x="590550" y="5343525"/>
          <a:ext cx="4035425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5" name="公式" r:id="rId33" imgW="1295400" imgH="431800" progId="Equation.3">
                  <p:embed/>
                </p:oleObj>
              </mc:Choice>
              <mc:Fallback>
                <p:oleObj name="公式" r:id="rId33" imgW="1295400" imgH="4318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5343525"/>
                        <a:ext cx="4035425" cy="125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9F9F4A-5617-4EB7-8BB2-B06DD9DB0FA7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zh-CN" sz="800" b="0" smtClean="0"/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5334000" y="4114800"/>
            <a:ext cx="3810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228600"/>
            <a:ext cx="8763000" cy="67945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792B25"/>
                </a:solidFill>
                <a:latin typeface="宋体" panose="02010600030101010101" pitchFamily="2" charset="-122"/>
              </a:rPr>
              <a:t>互感磁能</a:t>
            </a:r>
            <a:r>
              <a:rPr lang="en-US" altLang="zh-CN" sz="2400" smtClean="0">
                <a:solidFill>
                  <a:srgbClr val="792B25"/>
                </a:solidFill>
                <a:latin typeface="宋体" panose="02010600030101010101" pitchFamily="2" charset="-122"/>
              </a:rPr>
              <a:t>(P213)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1066800"/>
            <a:ext cx="8763000" cy="3810000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buFontTx/>
              <a:buNone/>
            </a:pPr>
            <a:r>
              <a:rPr lang="en-US" altLang="zh-CN" sz="2800" b="0" smtClean="0">
                <a:latin typeface="宋体" panose="02010600030101010101" pitchFamily="2" charset="-122"/>
              </a:rPr>
              <a:t>    </a:t>
            </a:r>
            <a:r>
              <a:rPr lang="zh-CN" altLang="en-US" sz="2800" smtClean="0">
                <a:latin typeface="宋体" panose="02010600030101010101" pitchFamily="2" charset="-122"/>
              </a:rPr>
              <a:t>当线圈</a:t>
            </a:r>
            <a:r>
              <a:rPr lang="en-US" altLang="zh-CN" sz="2800" smtClean="0">
                <a:latin typeface="宋体" panose="02010600030101010101" pitchFamily="2" charset="-122"/>
              </a:rPr>
              <a:t>1</a:t>
            </a:r>
            <a:r>
              <a:rPr lang="zh-CN" altLang="en-US" sz="2800" smtClean="0">
                <a:latin typeface="宋体" panose="02010600030101010101" pitchFamily="2" charset="-122"/>
              </a:rPr>
              <a:t>中的电流</a:t>
            </a:r>
            <a:r>
              <a:rPr lang="en-US" altLang="zh-CN" sz="2800" i="1" smtClean="0"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smtClean="0">
                <a:latin typeface="Times New Roman" panose="02020603050405020304" pitchFamily="18" charset="0"/>
              </a:rPr>
              <a:t>1</a:t>
            </a:r>
            <a:r>
              <a:rPr lang="zh-CN" altLang="en-US" sz="2800" smtClean="0">
                <a:latin typeface="宋体" panose="02010600030101010101" pitchFamily="2" charset="-122"/>
              </a:rPr>
              <a:t>变化时，使通过线圈</a:t>
            </a:r>
            <a:r>
              <a:rPr lang="en-US" altLang="zh-CN" sz="2800" smtClean="0">
                <a:latin typeface="宋体" panose="02010600030101010101" pitchFamily="2" charset="-122"/>
              </a:rPr>
              <a:t>2</a:t>
            </a:r>
            <a:r>
              <a:rPr lang="zh-CN" altLang="en-US" sz="2800" smtClean="0">
                <a:latin typeface="宋体" panose="02010600030101010101" pitchFamily="2" charset="-122"/>
              </a:rPr>
              <a:t>的磁通量发生改变，从而在线圈</a:t>
            </a:r>
            <a:r>
              <a:rPr lang="en-US" altLang="zh-CN" sz="2800" smtClean="0">
                <a:latin typeface="宋体" panose="02010600030101010101" pitchFamily="2" charset="-122"/>
              </a:rPr>
              <a:t>2</a:t>
            </a:r>
            <a:r>
              <a:rPr lang="zh-CN" altLang="en-US" sz="2800" smtClean="0">
                <a:latin typeface="宋体" panose="02010600030101010101" pitchFamily="2" charset="-122"/>
              </a:rPr>
              <a:t>中引起一个互感电动势</a:t>
            </a:r>
          </a:p>
          <a:p>
            <a:pPr marL="0" indent="0" eaLnBrk="1" hangingPunct="1">
              <a:lnSpc>
                <a:spcPct val="140000"/>
              </a:lnSpc>
              <a:buFontTx/>
              <a:buNone/>
            </a:pPr>
            <a:endParaRPr lang="zh-CN" altLang="en-US" sz="2800" smtClean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40000"/>
              </a:lnSpc>
              <a:buFontTx/>
              <a:buNone/>
            </a:pPr>
            <a:endParaRPr lang="zh-CN" altLang="en-US" sz="2800" smtClean="0">
              <a:latin typeface="宋体" panose="02010600030101010101" pitchFamily="2" charset="-122"/>
            </a:endParaRPr>
          </a:p>
          <a:p>
            <a:pPr marL="0" indent="0" algn="just" eaLnBrk="1" hangingPunct="1">
              <a:buFontTx/>
              <a:buNone/>
            </a:pPr>
            <a:r>
              <a:rPr lang="zh-CN" altLang="en-US" sz="2800" smtClean="0">
                <a:latin typeface="Times New Roman" panose="02020603050405020304" pitchFamily="18" charset="0"/>
              </a:rPr>
              <a:t>同样地，</a:t>
            </a:r>
            <a:r>
              <a:rPr lang="zh-CN" altLang="en-US" sz="2800" smtClean="0">
                <a:latin typeface="宋体" panose="02010600030101010101" pitchFamily="2" charset="-122"/>
              </a:rPr>
              <a:t>线圈</a:t>
            </a:r>
            <a:r>
              <a:rPr lang="en-US" altLang="zh-CN" sz="2800" smtClean="0">
                <a:latin typeface="宋体" panose="02010600030101010101" pitchFamily="2" charset="-122"/>
              </a:rPr>
              <a:t>2</a:t>
            </a:r>
            <a:r>
              <a:rPr lang="zh-CN" altLang="en-US" sz="2800" smtClean="0">
                <a:latin typeface="宋体" panose="02010600030101010101" pitchFamily="2" charset="-122"/>
              </a:rPr>
              <a:t>中的电流</a:t>
            </a:r>
            <a:r>
              <a:rPr lang="en-US" altLang="zh-CN" sz="2800" i="1" smtClean="0"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smtClean="0">
                <a:latin typeface="Times New Roman" panose="02020603050405020304" pitchFamily="18" charset="0"/>
              </a:rPr>
              <a:t>2</a:t>
            </a:r>
            <a:r>
              <a:rPr lang="zh-CN" altLang="en-US" sz="2800" smtClean="0">
                <a:latin typeface="宋体" panose="02010600030101010101" pitchFamily="2" charset="-122"/>
              </a:rPr>
              <a:t>变化，</a:t>
            </a:r>
            <a:r>
              <a:rPr lang="zh-CN" altLang="en-US" sz="2800" smtClean="0">
                <a:latin typeface="Times New Roman" panose="02020603050405020304" pitchFamily="18" charset="0"/>
              </a:rPr>
              <a:t>也在</a:t>
            </a:r>
            <a:r>
              <a:rPr lang="zh-CN" altLang="en-US" sz="2800" smtClean="0">
                <a:latin typeface="宋体" panose="02010600030101010101" pitchFamily="2" charset="-122"/>
              </a:rPr>
              <a:t>线圈</a:t>
            </a:r>
            <a:r>
              <a:rPr lang="en-US" altLang="zh-CN" sz="2800" smtClean="0">
                <a:latin typeface="宋体" panose="02010600030101010101" pitchFamily="2" charset="-122"/>
              </a:rPr>
              <a:t>1</a:t>
            </a:r>
            <a:r>
              <a:rPr lang="zh-CN" altLang="en-US" sz="2800" smtClean="0">
                <a:latin typeface="宋体" panose="02010600030101010101" pitchFamily="2" charset="-122"/>
              </a:rPr>
              <a:t>引起一个互感电动势</a:t>
            </a:r>
          </a:p>
          <a:p>
            <a:pPr marL="0" indent="0" eaLnBrk="1" hangingPunct="1">
              <a:lnSpc>
                <a:spcPct val="140000"/>
              </a:lnSpc>
              <a:buFontTx/>
              <a:buNone/>
            </a:pPr>
            <a:endParaRPr lang="zh-CN" altLang="en-US" sz="2800" smtClean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40000"/>
              </a:lnSpc>
              <a:buFontTx/>
              <a:buNone/>
            </a:pPr>
            <a:endParaRPr lang="en-US" altLang="zh-CN" sz="2800" smtClean="0">
              <a:latin typeface="宋体" panose="02010600030101010101" pitchFamily="2" charset="-122"/>
            </a:endParaRPr>
          </a:p>
        </p:txBody>
      </p:sp>
      <p:sp>
        <p:nvSpPr>
          <p:cNvPr id="37894" name="Oval 5"/>
          <p:cNvSpPr>
            <a:spLocks noChangeArrowheads="1"/>
          </p:cNvSpPr>
          <p:nvPr/>
        </p:nvSpPr>
        <p:spPr bwMode="auto">
          <a:xfrm>
            <a:off x="7543800" y="5257800"/>
            <a:ext cx="12192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37895" name="Freeform 6"/>
          <p:cNvSpPr>
            <a:spLocks/>
          </p:cNvSpPr>
          <p:nvPr/>
        </p:nvSpPr>
        <p:spPr bwMode="auto">
          <a:xfrm>
            <a:off x="5486400" y="4495800"/>
            <a:ext cx="1768475" cy="914400"/>
          </a:xfrm>
          <a:custGeom>
            <a:avLst/>
            <a:gdLst>
              <a:gd name="T0" fmla="*/ 0 w 1114"/>
              <a:gd name="T1" fmla="*/ 2147483646 h 576"/>
              <a:gd name="T2" fmla="*/ 2147483646 w 1114"/>
              <a:gd name="T3" fmla="*/ 2147483646 h 576"/>
              <a:gd name="T4" fmla="*/ 2147483646 w 1114"/>
              <a:gd name="T5" fmla="*/ 2147483646 h 576"/>
              <a:gd name="T6" fmla="*/ 2147483646 w 1114"/>
              <a:gd name="T7" fmla="*/ 0 h 576"/>
              <a:gd name="T8" fmla="*/ 2147483646 w 1114"/>
              <a:gd name="T9" fmla="*/ 2147483646 h 576"/>
              <a:gd name="T10" fmla="*/ 2147483646 w 1114"/>
              <a:gd name="T11" fmla="*/ 2147483646 h 576"/>
              <a:gd name="T12" fmla="*/ 2147483646 w 1114"/>
              <a:gd name="T13" fmla="*/ 2147483646 h 576"/>
              <a:gd name="T14" fmla="*/ 2147483646 w 1114"/>
              <a:gd name="T15" fmla="*/ 2147483646 h 576"/>
              <a:gd name="T16" fmla="*/ 2147483646 w 1114"/>
              <a:gd name="T17" fmla="*/ 2147483646 h 576"/>
              <a:gd name="T18" fmla="*/ 2147483646 w 1114"/>
              <a:gd name="T19" fmla="*/ 2147483646 h 576"/>
              <a:gd name="T20" fmla="*/ 2147483646 w 1114"/>
              <a:gd name="T21" fmla="*/ 2147483646 h 576"/>
              <a:gd name="T22" fmla="*/ 2147483646 w 1114"/>
              <a:gd name="T23" fmla="*/ 2147483646 h 576"/>
              <a:gd name="T24" fmla="*/ 2147483646 w 1114"/>
              <a:gd name="T25" fmla="*/ 2147483646 h 576"/>
              <a:gd name="T26" fmla="*/ 2147483646 w 1114"/>
              <a:gd name="T27" fmla="*/ 2147483646 h 576"/>
              <a:gd name="T28" fmla="*/ 2147483646 w 1114"/>
              <a:gd name="T29" fmla="*/ 2147483646 h 576"/>
              <a:gd name="T30" fmla="*/ 2147483646 w 1114"/>
              <a:gd name="T31" fmla="*/ 2147483646 h 576"/>
              <a:gd name="T32" fmla="*/ 0 w 1114"/>
              <a:gd name="T33" fmla="*/ 2147483646 h 5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114"/>
              <a:gd name="T52" fmla="*/ 0 h 576"/>
              <a:gd name="T53" fmla="*/ 1114 w 1114"/>
              <a:gd name="T54" fmla="*/ 576 h 57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114" h="576">
                <a:moveTo>
                  <a:pt x="0" y="272"/>
                </a:moveTo>
                <a:cubicBezTo>
                  <a:pt x="18" y="221"/>
                  <a:pt x="25" y="167"/>
                  <a:pt x="64" y="128"/>
                </a:cubicBezTo>
                <a:cubicBezTo>
                  <a:pt x="111" y="81"/>
                  <a:pt x="228" y="74"/>
                  <a:pt x="280" y="64"/>
                </a:cubicBezTo>
                <a:cubicBezTo>
                  <a:pt x="460" y="31"/>
                  <a:pt x="632" y="15"/>
                  <a:pt x="816" y="0"/>
                </a:cubicBezTo>
                <a:cubicBezTo>
                  <a:pt x="837" y="3"/>
                  <a:pt x="859" y="3"/>
                  <a:pt x="880" y="8"/>
                </a:cubicBezTo>
                <a:cubicBezTo>
                  <a:pt x="947" y="25"/>
                  <a:pt x="993" y="108"/>
                  <a:pt x="1032" y="160"/>
                </a:cubicBezTo>
                <a:cubicBezTo>
                  <a:pt x="1046" y="214"/>
                  <a:pt x="1074" y="264"/>
                  <a:pt x="1088" y="320"/>
                </a:cubicBezTo>
                <a:cubicBezTo>
                  <a:pt x="1087" y="331"/>
                  <a:pt x="1114" y="470"/>
                  <a:pt x="1056" y="496"/>
                </a:cubicBezTo>
                <a:cubicBezTo>
                  <a:pt x="1041" y="503"/>
                  <a:pt x="1024" y="500"/>
                  <a:pt x="1008" y="504"/>
                </a:cubicBezTo>
                <a:cubicBezTo>
                  <a:pt x="957" y="517"/>
                  <a:pt x="925" y="533"/>
                  <a:pt x="872" y="544"/>
                </a:cubicBezTo>
                <a:cubicBezTo>
                  <a:pt x="853" y="548"/>
                  <a:pt x="835" y="555"/>
                  <a:pt x="816" y="560"/>
                </a:cubicBezTo>
                <a:cubicBezTo>
                  <a:pt x="795" y="566"/>
                  <a:pt x="752" y="576"/>
                  <a:pt x="752" y="576"/>
                </a:cubicBezTo>
                <a:cubicBezTo>
                  <a:pt x="524" y="571"/>
                  <a:pt x="430" y="566"/>
                  <a:pt x="240" y="552"/>
                </a:cubicBezTo>
                <a:cubicBezTo>
                  <a:pt x="119" y="532"/>
                  <a:pt x="243" y="559"/>
                  <a:pt x="168" y="528"/>
                </a:cubicBezTo>
                <a:cubicBezTo>
                  <a:pt x="145" y="518"/>
                  <a:pt x="96" y="504"/>
                  <a:pt x="96" y="504"/>
                </a:cubicBezTo>
                <a:cubicBezTo>
                  <a:pt x="77" y="485"/>
                  <a:pt x="48" y="473"/>
                  <a:pt x="40" y="448"/>
                </a:cubicBezTo>
                <a:cubicBezTo>
                  <a:pt x="19" y="385"/>
                  <a:pt x="0" y="338"/>
                  <a:pt x="0" y="272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6" name="Line 7"/>
          <p:cNvSpPr>
            <a:spLocks noChangeShapeType="1"/>
          </p:cNvSpPr>
          <p:nvPr/>
        </p:nvSpPr>
        <p:spPr bwMode="auto">
          <a:xfrm>
            <a:off x="6019800" y="5257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7" name="Line 8"/>
          <p:cNvSpPr>
            <a:spLocks noChangeShapeType="1"/>
          </p:cNvSpPr>
          <p:nvPr/>
        </p:nvSpPr>
        <p:spPr bwMode="auto">
          <a:xfrm>
            <a:off x="6096000" y="51054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8" name="Rectangle 9"/>
          <p:cNvSpPr>
            <a:spLocks noChangeArrowheads="1"/>
          </p:cNvSpPr>
          <p:nvPr/>
        </p:nvSpPr>
        <p:spPr bwMode="auto">
          <a:xfrm>
            <a:off x="5791200" y="5662613"/>
            <a:ext cx="906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chemeClr val="tx2"/>
                </a:solidFill>
                <a:latin typeface="宋体" panose="02010600030101010101" pitchFamily="2" charset="-122"/>
              </a:rPr>
              <a:t>电源</a:t>
            </a:r>
          </a:p>
        </p:txBody>
      </p:sp>
      <p:sp>
        <p:nvSpPr>
          <p:cNvPr id="37899" name="Line 10"/>
          <p:cNvSpPr>
            <a:spLocks noChangeShapeType="1"/>
          </p:cNvSpPr>
          <p:nvPr/>
        </p:nvSpPr>
        <p:spPr bwMode="auto">
          <a:xfrm flipV="1">
            <a:off x="6400800" y="5410200"/>
            <a:ext cx="3048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0" name="Line 11"/>
          <p:cNvSpPr>
            <a:spLocks noChangeShapeType="1"/>
          </p:cNvSpPr>
          <p:nvPr/>
        </p:nvSpPr>
        <p:spPr bwMode="auto">
          <a:xfrm flipV="1">
            <a:off x="8153400" y="5943600"/>
            <a:ext cx="304800" cy="7620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1" name="Rectangle 12"/>
          <p:cNvSpPr>
            <a:spLocks noChangeArrowheads="1"/>
          </p:cNvSpPr>
          <p:nvPr/>
        </p:nvSpPr>
        <p:spPr bwMode="auto">
          <a:xfrm>
            <a:off x="6400800" y="4827588"/>
            <a:ext cx="404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7902" name="Rectangle 13"/>
          <p:cNvSpPr>
            <a:spLocks noChangeArrowheads="1"/>
          </p:cNvSpPr>
          <p:nvPr/>
        </p:nvSpPr>
        <p:spPr bwMode="auto">
          <a:xfrm>
            <a:off x="8001000" y="5410200"/>
            <a:ext cx="45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aseline="-25000"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37903" name="Object 14"/>
          <p:cNvGraphicFramePr>
            <a:graphicFrameLocks noChangeAspect="1"/>
          </p:cNvGraphicFramePr>
          <p:nvPr/>
        </p:nvGraphicFramePr>
        <p:xfrm>
          <a:off x="1524000" y="2433638"/>
          <a:ext cx="289560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0" name="公式" r:id="rId3" imgW="850531" imgH="406224" progId="Equation.3">
                  <p:embed/>
                </p:oleObj>
              </mc:Choice>
              <mc:Fallback>
                <p:oleObj name="公式" r:id="rId3" imgW="850531" imgH="40622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433638"/>
                        <a:ext cx="2895600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4" name="Object 15"/>
          <p:cNvGraphicFramePr>
            <a:graphicFrameLocks noChangeAspect="1"/>
          </p:cNvGraphicFramePr>
          <p:nvPr/>
        </p:nvGraphicFramePr>
        <p:xfrm>
          <a:off x="1524000" y="5029200"/>
          <a:ext cx="22860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1" name="公式" r:id="rId5" imgW="863225" imgH="406224" progId="Equation.3">
                  <p:embed/>
                </p:oleObj>
              </mc:Choice>
              <mc:Fallback>
                <p:oleObj name="公式" r:id="rId5" imgW="863225" imgH="40622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029200"/>
                        <a:ext cx="228600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flipV="1">
            <a:off x="3124200" y="2590800"/>
            <a:ext cx="2057400" cy="304800"/>
          </a:xfrm>
          <a:prstGeom prst="straightConnector1">
            <a:avLst/>
          </a:prstGeom>
          <a:noFill/>
          <a:ln w="25400" algn="ctr">
            <a:solidFill>
              <a:srgbClr val="0033CC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V="1">
            <a:off x="2743200" y="2819400"/>
            <a:ext cx="2438400" cy="2667000"/>
          </a:xfrm>
          <a:prstGeom prst="straightConnector1">
            <a:avLst/>
          </a:prstGeom>
          <a:noFill/>
          <a:ln w="25400" algn="ctr">
            <a:solidFill>
              <a:srgbClr val="0033CC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257800" y="2438400"/>
            <a:ext cx="2133600" cy="609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符号必相同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865810-97EC-4D40-9179-E29BD1E5EAA2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zh-CN" sz="800" b="0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762000"/>
            <a:ext cx="8686800" cy="1295400"/>
          </a:xfrm>
          <a:noFill/>
        </p:spPr>
        <p:txBody>
          <a:bodyPr anchor="t"/>
          <a:lstStyle/>
          <a:p>
            <a:pPr algn="l" eaLnBrk="1" hangingPunct="1"/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sz="2800" b="0" i="1" smtClean="0">
                <a:solidFill>
                  <a:schemeClr val="tx1"/>
                </a:solidFill>
              </a:rPr>
              <a:t>dt</a:t>
            </a:r>
            <a:r>
              <a:rPr lang="zh-CN" altLang="en-US" sz="2800" smtClean="0">
                <a:solidFill>
                  <a:schemeClr val="tx1"/>
                </a:solidFill>
              </a:rPr>
              <a:t>时间内</a:t>
            </a:r>
            <a:r>
              <a:rPr lang="zh-CN" altLang="en-US" sz="2800" smtClean="0">
                <a:solidFill>
                  <a:srgbClr val="0033CC"/>
                </a:solidFill>
                <a:latin typeface="宋体" panose="02010600030101010101" pitchFamily="2" charset="-122"/>
              </a:rPr>
              <a:t>电源克服互感电动势</a:t>
            </a:r>
            <a:r>
              <a:rPr lang="zh-CN" altLang="en-US" sz="2800" smtClean="0">
                <a:solidFill>
                  <a:srgbClr val="792B25"/>
                </a:solidFill>
                <a:latin typeface="宋体" panose="02010600030101010101" pitchFamily="2" charset="-122"/>
              </a:rPr>
              <a:t>所</a:t>
            </a:r>
            <a:r>
              <a:rPr lang="zh-CN" altLang="en-US" sz="2800" smtClean="0">
                <a:solidFill>
                  <a:srgbClr val="792B25"/>
                </a:solidFill>
              </a:rPr>
              <a:t>作的功</a:t>
            </a:r>
            <a:r>
              <a:rPr lang="zh-CN" altLang="en-US" sz="2800" smtClean="0">
                <a:solidFill>
                  <a:schemeClr val="tx1"/>
                </a:solidFill>
              </a:rPr>
              <a:t>为</a:t>
            </a:r>
            <a:endParaRPr lang="zh-CN" altLang="en-US" sz="2800" b="0" smtClean="0">
              <a:solidFill>
                <a:schemeClr val="tx1"/>
              </a:solidFill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2286000"/>
            <a:ext cx="8763000" cy="3886200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zh-CN" altLang="en-US" sz="2800" smtClean="0">
                <a:latin typeface="Times New Roman" panose="02020603050405020304" pitchFamily="18" charset="0"/>
              </a:rPr>
              <a:t>两个线圈的电流从</a:t>
            </a:r>
            <a:r>
              <a:rPr lang="en-US" altLang="zh-CN" sz="2800" b="0" smtClean="0">
                <a:latin typeface="Times New Roman" panose="02020603050405020304" pitchFamily="18" charset="0"/>
              </a:rPr>
              <a:t>0</a:t>
            </a:r>
            <a:r>
              <a:rPr lang="zh-CN" altLang="en-US" sz="2800" smtClean="0">
                <a:latin typeface="Times New Roman" panose="02020603050405020304" pitchFamily="18" charset="0"/>
              </a:rPr>
              <a:t>分别达到</a:t>
            </a:r>
            <a:r>
              <a:rPr lang="en-US" altLang="zh-CN" sz="2800" b="0" i="1" smtClean="0">
                <a:latin typeface="Times New Roman" panose="02020603050405020304" pitchFamily="18" charset="0"/>
              </a:rPr>
              <a:t>I</a:t>
            </a:r>
            <a:r>
              <a:rPr lang="en-US" altLang="zh-CN" sz="2800" b="0" baseline="-25000" smtClean="0">
                <a:latin typeface="Times New Roman" panose="02020603050405020304" pitchFamily="18" charset="0"/>
              </a:rPr>
              <a:t>1</a:t>
            </a:r>
            <a:r>
              <a:rPr lang="zh-CN" altLang="en-US" sz="2800" smtClean="0">
                <a:latin typeface="Times New Roman" panose="02020603050405020304" pitchFamily="18" charset="0"/>
              </a:rPr>
              <a:t>和</a:t>
            </a:r>
            <a:r>
              <a:rPr lang="en-US" altLang="zh-CN" sz="2800" b="0" i="1" smtClean="0">
                <a:latin typeface="Times New Roman" panose="02020603050405020304" pitchFamily="18" charset="0"/>
              </a:rPr>
              <a:t>I</a:t>
            </a:r>
            <a:r>
              <a:rPr lang="en-US" altLang="zh-CN" sz="2800" b="0" baseline="-25000" smtClean="0">
                <a:latin typeface="Times New Roman" panose="02020603050405020304" pitchFamily="18" charset="0"/>
              </a:rPr>
              <a:t>2</a:t>
            </a:r>
            <a:r>
              <a:rPr lang="zh-CN" altLang="en-US" sz="2800" smtClean="0">
                <a:latin typeface="Times New Roman" panose="02020603050405020304" pitchFamily="18" charset="0"/>
              </a:rPr>
              <a:t>时，电源作的功就是</a:t>
            </a:r>
          </a:p>
          <a:p>
            <a:pPr marL="0" indent="0" algn="just" eaLnBrk="1" hangingPunct="1">
              <a:buFontTx/>
              <a:buNone/>
            </a:pPr>
            <a:endParaRPr lang="zh-CN" altLang="en-US" sz="2800" smtClean="0">
              <a:latin typeface="Times New Roman" panose="02020603050405020304" pitchFamily="18" charset="0"/>
            </a:endParaRPr>
          </a:p>
          <a:p>
            <a:pPr marL="0" indent="0" algn="just" eaLnBrk="1" hangingPunct="1">
              <a:buFontTx/>
              <a:buNone/>
            </a:pPr>
            <a:endParaRPr lang="zh-CN" altLang="en-US" sz="2800" smtClean="0">
              <a:latin typeface="Times New Roman" panose="02020603050405020304" pitchFamily="18" charset="0"/>
            </a:endParaRPr>
          </a:p>
          <a:p>
            <a:pPr marL="0" indent="0" algn="just" eaLnBrk="1" hangingPunct="1">
              <a:buFontTx/>
              <a:buNone/>
            </a:pPr>
            <a:endParaRPr lang="zh-CN" altLang="en-US" sz="2800" smtClean="0">
              <a:latin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smtClean="0">
                <a:latin typeface="Times New Roman" panose="02020603050405020304" pitchFamily="18" charset="0"/>
              </a:rPr>
              <a:t>电源提供的这部分能量，转化为两个电流圈的互作用能，称为</a:t>
            </a:r>
            <a:r>
              <a:rPr lang="zh-CN" altLang="en-US" sz="2800" smtClean="0">
                <a:solidFill>
                  <a:srgbClr val="0033CC"/>
                </a:solidFill>
                <a:latin typeface="Times New Roman" panose="02020603050405020304" pitchFamily="18" charset="0"/>
              </a:rPr>
              <a:t>互感磁能</a:t>
            </a:r>
            <a:r>
              <a:rPr lang="zh-CN" altLang="en-US" sz="2800" smtClean="0">
                <a:latin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38917" name="Object 4"/>
          <p:cNvGraphicFramePr>
            <a:graphicFrameLocks noChangeAspect="1"/>
          </p:cNvGraphicFramePr>
          <p:nvPr/>
        </p:nvGraphicFramePr>
        <p:xfrm>
          <a:off x="381000" y="1524000"/>
          <a:ext cx="83058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8" name="公式" r:id="rId3" imgW="3187700" imgH="215900" progId="Equation.3">
                  <p:embed/>
                </p:oleObj>
              </mc:Choice>
              <mc:Fallback>
                <p:oleObj name="公式" r:id="rId3" imgW="31877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24000"/>
                        <a:ext cx="83058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5"/>
          <p:cNvGraphicFramePr>
            <a:graphicFrameLocks noChangeAspect="1"/>
          </p:cNvGraphicFramePr>
          <p:nvPr/>
        </p:nvGraphicFramePr>
        <p:xfrm>
          <a:off x="2362200" y="3048000"/>
          <a:ext cx="41148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9" name="公式" r:id="rId5" imgW="1612900" imgH="330200" progId="Equation.3">
                  <p:embed/>
                </p:oleObj>
              </mc:Choice>
              <mc:Fallback>
                <p:oleObj name="公式" r:id="rId5" imgW="1612900" imgH="330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048000"/>
                        <a:ext cx="411480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6"/>
          <p:cNvGraphicFramePr>
            <a:graphicFrameLocks noChangeAspect="1"/>
          </p:cNvGraphicFramePr>
          <p:nvPr/>
        </p:nvGraphicFramePr>
        <p:xfrm>
          <a:off x="2971800" y="5410200"/>
          <a:ext cx="27432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0" name="公式" r:id="rId7" imgW="774364" imgH="215806" progId="Equation.3">
                  <p:embed/>
                </p:oleObj>
              </mc:Choice>
              <mc:Fallback>
                <p:oleObj name="公式" r:id="rId7" imgW="774364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410200"/>
                        <a:ext cx="274320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BAC9CA-2D78-4B40-B65C-AA506FE9A121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zh-CN" sz="800" b="0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1143000"/>
            <a:ext cx="8839200" cy="3505200"/>
          </a:xfrm>
          <a:noFill/>
        </p:spPr>
        <p:txBody>
          <a:bodyPr anchor="t"/>
          <a:lstStyle/>
          <a:p>
            <a:pPr algn="l" eaLnBrk="1" hangingPunct="1">
              <a:lnSpc>
                <a:spcPct val="130000"/>
              </a:lnSpc>
            </a:pPr>
            <a:r>
              <a:rPr lang="zh-CN" altLang="en-US" sz="2800" smtClean="0">
                <a:solidFill>
                  <a:schemeClr val="tx1"/>
                </a:solidFill>
              </a:rPr>
              <a:t>如果两个线圈的自感系数分别是</a:t>
            </a:r>
            <a:r>
              <a:rPr lang="en-US" altLang="zh-CN" sz="2800" i="1" smtClean="0">
                <a:solidFill>
                  <a:schemeClr val="tx1"/>
                </a:solidFill>
              </a:rPr>
              <a:t>L</a:t>
            </a:r>
            <a:r>
              <a:rPr lang="en-US" altLang="zh-CN" sz="2800" baseline="-25000" smtClean="0">
                <a:solidFill>
                  <a:schemeClr val="tx1"/>
                </a:solidFill>
              </a:rPr>
              <a:t>1</a:t>
            </a:r>
            <a:r>
              <a:rPr lang="zh-CN" altLang="en-US" sz="2800" smtClean="0">
                <a:solidFill>
                  <a:schemeClr val="tx1"/>
                </a:solidFill>
              </a:rPr>
              <a:t>和</a:t>
            </a:r>
            <a:r>
              <a:rPr lang="en-US" altLang="zh-CN" sz="2800" i="1" smtClean="0">
                <a:solidFill>
                  <a:schemeClr val="tx1"/>
                </a:solidFill>
              </a:rPr>
              <a:t>L</a:t>
            </a:r>
            <a:r>
              <a:rPr lang="en-US" altLang="zh-CN" sz="2800" baseline="-25000" smtClean="0">
                <a:solidFill>
                  <a:schemeClr val="tx1"/>
                </a:solidFill>
              </a:rPr>
              <a:t>2</a:t>
            </a:r>
            <a:r>
              <a:rPr lang="zh-CN" altLang="en-US" sz="2800" smtClean="0">
                <a:solidFill>
                  <a:schemeClr val="tx1"/>
                </a:solidFill>
              </a:rPr>
              <a:t>，电流分别是</a:t>
            </a:r>
            <a:r>
              <a:rPr lang="en-US" altLang="zh-CN" sz="2800" i="1" smtClean="0">
                <a:solidFill>
                  <a:schemeClr val="tx1"/>
                </a:solidFill>
              </a:rPr>
              <a:t>I</a:t>
            </a:r>
            <a:r>
              <a:rPr lang="en-US" altLang="zh-CN" sz="2800" baseline="-25000" smtClean="0">
                <a:solidFill>
                  <a:schemeClr val="tx1"/>
                </a:solidFill>
              </a:rPr>
              <a:t>1</a:t>
            </a:r>
            <a:r>
              <a:rPr lang="zh-CN" altLang="en-US" sz="2800" smtClean="0">
                <a:solidFill>
                  <a:schemeClr val="tx1"/>
                </a:solidFill>
              </a:rPr>
              <a:t>和</a:t>
            </a:r>
            <a:r>
              <a:rPr lang="en-US" altLang="zh-CN" sz="2800" i="1" smtClean="0">
                <a:solidFill>
                  <a:schemeClr val="tx1"/>
                </a:solidFill>
              </a:rPr>
              <a:t>I</a:t>
            </a:r>
            <a:r>
              <a:rPr lang="en-US" altLang="zh-CN" sz="2800" baseline="-25000" smtClean="0">
                <a:solidFill>
                  <a:schemeClr val="tx1"/>
                </a:solidFill>
              </a:rPr>
              <a:t>2</a:t>
            </a:r>
            <a:r>
              <a:rPr lang="en-US" altLang="zh-CN" sz="2800" smtClean="0">
                <a:solidFill>
                  <a:schemeClr val="tx1"/>
                </a:solidFill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</a:rPr>
              <a:t>，则这物理系统的总磁能就是</a:t>
            </a:r>
            <a:br>
              <a:rPr lang="zh-CN" altLang="en-US" sz="2800" smtClean="0">
                <a:solidFill>
                  <a:schemeClr val="tx1"/>
                </a:solidFill>
              </a:rPr>
            </a:br>
            <a:r>
              <a:rPr lang="zh-CN" altLang="en-US" sz="2800" smtClean="0">
                <a:solidFill>
                  <a:schemeClr val="tx1"/>
                </a:solidFill>
              </a:rPr>
              <a:t/>
            </a:r>
            <a:br>
              <a:rPr lang="zh-CN" altLang="en-US" sz="2800" smtClean="0">
                <a:solidFill>
                  <a:schemeClr val="tx1"/>
                </a:solidFill>
              </a:rPr>
            </a:br>
            <a:r>
              <a:rPr lang="zh-CN" altLang="en-US" sz="2800" smtClean="0">
                <a:solidFill>
                  <a:schemeClr val="tx1"/>
                </a:solidFill>
              </a:rPr>
              <a:t>                                                                                           </a:t>
            </a:r>
            <a:br>
              <a:rPr lang="zh-CN" altLang="en-US" sz="2800" smtClean="0">
                <a:solidFill>
                  <a:schemeClr val="tx1"/>
                </a:solidFill>
              </a:rPr>
            </a:br>
            <a:r>
              <a:rPr lang="en-US" altLang="zh-CN" sz="2800" smtClean="0">
                <a:solidFill>
                  <a:schemeClr val="tx1"/>
                </a:solidFill>
              </a:rPr>
              <a:t/>
            </a:r>
            <a:br>
              <a:rPr lang="en-US" altLang="zh-CN" sz="2800" smtClean="0">
                <a:solidFill>
                  <a:schemeClr val="tx1"/>
                </a:solidFill>
              </a:rPr>
            </a:br>
            <a:r>
              <a:rPr lang="zh-CN" altLang="en-US" sz="2800" smtClean="0">
                <a:solidFill>
                  <a:srgbClr val="006600"/>
                </a:solidFill>
              </a:rPr>
              <a:t>这结果可以推广到多个电流圈的情形</a:t>
            </a:r>
            <a:r>
              <a:rPr lang="en-US" altLang="zh-CN" sz="2800" smtClean="0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  <a:endParaRPr lang="en-US" altLang="zh-CN" sz="2800" b="0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1143000" y="2438400"/>
          <a:ext cx="58674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7" name="公式" r:id="rId3" imgW="1879600" imgH="393700" progId="Equation.3">
                  <p:embed/>
                </p:oleObj>
              </mc:Choice>
              <mc:Fallback>
                <p:oleObj name="公式" r:id="rId3" imgW="18796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38400"/>
                        <a:ext cx="5867400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E93CB9-31CB-4CE9-821F-97822D113723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zh-CN" sz="800" b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1143000"/>
            <a:ext cx="8763000" cy="83820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dirty="0" smtClean="0">
                <a:solidFill>
                  <a:srgbClr val="006600"/>
                </a:solidFill>
                <a:latin typeface="Times New Roman" panose="02020603050405020304" pitchFamily="18" charset="0"/>
              </a:rPr>
              <a:t>自感磁能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与</a:t>
            </a:r>
            <a:r>
              <a:rPr lang="zh-CN" altLang="en-US" sz="2800" dirty="0" smtClean="0">
                <a:solidFill>
                  <a:srgbClr val="006600"/>
                </a:solidFill>
                <a:latin typeface="Times New Roman" panose="02020603050405020304" pitchFamily="18" charset="0"/>
              </a:rPr>
              <a:t>互感磁能</a:t>
            </a:r>
            <a:r>
              <a:rPr lang="zh-CN" altLang="en-US" sz="2800" dirty="0" smtClean="0">
                <a:solidFill>
                  <a:srgbClr val="0033CC"/>
                </a:solidFill>
                <a:latin typeface="宋体" panose="02010600030101010101" pitchFamily="2" charset="-122"/>
              </a:rPr>
              <a:t>不同之处</a:t>
            </a:r>
            <a:r>
              <a:rPr lang="zh-CN" altLang="en-US" sz="2800" dirty="0" smtClean="0">
                <a:latin typeface="宋体" panose="02010600030101010101" pitchFamily="2" charset="-122"/>
              </a:rPr>
              <a:t>在于：</a:t>
            </a:r>
          </a:p>
        </p:txBody>
      </p:sp>
      <p:sp>
        <p:nvSpPr>
          <p:cNvPr id="2" name="矩形 1"/>
          <p:cNvSpPr/>
          <p:nvPr/>
        </p:nvSpPr>
        <p:spPr>
          <a:xfrm>
            <a:off x="152400" y="3200400"/>
            <a:ext cx="906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1" hangingPunct="1">
              <a:lnSpc>
                <a:spcPct val="140000"/>
              </a:lnSpc>
              <a:spcBef>
                <a:spcPct val="20000"/>
              </a:spcBef>
            </a:pPr>
            <a:r>
              <a:rPr lang="zh-CN" altLang="en-US" sz="2800" kern="0" dirty="0" smtClean="0">
                <a:solidFill>
                  <a:srgbClr val="792B25"/>
                </a:solidFill>
                <a:latin typeface="Times New Roman" panose="02020603050405020304" pitchFamily="18" charset="0"/>
                <a:ea typeface="宋体"/>
              </a:rPr>
              <a:t>        互感</a:t>
            </a:r>
            <a:r>
              <a:rPr lang="zh-CN" altLang="en-US" sz="2800" kern="0" dirty="0">
                <a:solidFill>
                  <a:srgbClr val="792B25"/>
                </a:solidFill>
                <a:latin typeface="Times New Roman" panose="02020603050405020304" pitchFamily="18" charset="0"/>
                <a:ea typeface="宋体"/>
              </a:rPr>
              <a:t>磁能</a:t>
            </a:r>
            <a:r>
              <a:rPr lang="zh-CN" altLang="en-US" sz="28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反映的则是一个电流与另一个电流的磁场之间的</a:t>
            </a:r>
            <a:r>
              <a:rPr lang="zh-CN" altLang="en-US" sz="2800" kern="0" dirty="0">
                <a:solidFill>
                  <a:srgbClr val="0033CC"/>
                </a:solidFill>
                <a:latin typeface="Times New Roman" panose="02020603050405020304" pitchFamily="18" charset="0"/>
                <a:ea typeface="宋体"/>
              </a:rPr>
              <a:t>互作用能，它可以是正的，也可以</a:t>
            </a:r>
            <a:r>
              <a:rPr lang="zh-CN" altLang="en-US" sz="2800" kern="0" dirty="0">
                <a:solidFill>
                  <a:srgbClr val="0033CC"/>
                </a:solidFill>
                <a:latin typeface="宋体" panose="02010600030101010101" pitchFamily="2" charset="-122"/>
                <a:ea typeface="宋体"/>
              </a:rPr>
              <a:t>是负的</a:t>
            </a:r>
            <a:r>
              <a:rPr lang="en-US" altLang="zh-CN" sz="2800" kern="0" dirty="0">
                <a:solidFill>
                  <a:srgbClr val="0033CC"/>
                </a:solidFill>
                <a:latin typeface="宋体" panose="02010600030101010101" pitchFamily="2" charset="-122"/>
                <a:ea typeface="宋体"/>
              </a:rPr>
              <a:t>.</a:t>
            </a:r>
            <a:r>
              <a:rPr lang="zh-CN" altLang="en-US" sz="28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例如两条平行的电流线，当它们的电流方向相同时，两者的互作用能是正的，而当它们的电流方向相反时，互作用能是负的</a:t>
            </a:r>
            <a:r>
              <a:rPr lang="en-US" altLang="zh-CN" sz="28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.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6376" y="1905000"/>
            <a:ext cx="9067800" cy="1225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1" hangingPunct="1">
              <a:lnSpc>
                <a:spcPct val="140000"/>
              </a:lnSpc>
              <a:spcBef>
                <a:spcPct val="20000"/>
              </a:spcBef>
            </a:pPr>
            <a:r>
              <a:rPr lang="zh-CN" altLang="en-US" sz="28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</a:t>
            </a:r>
            <a:r>
              <a:rPr lang="zh-CN" altLang="en-US" sz="280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  </a:t>
            </a:r>
            <a:r>
              <a:rPr lang="zh-CN" altLang="en-US" sz="2800" kern="0" dirty="0" smtClean="0">
                <a:solidFill>
                  <a:srgbClr val="792B25"/>
                </a:solidFill>
                <a:latin typeface="Times New Roman" panose="02020603050405020304" pitchFamily="18" charset="0"/>
                <a:ea typeface="宋体"/>
              </a:rPr>
              <a:t>自感</a:t>
            </a:r>
            <a:r>
              <a:rPr lang="zh-CN" altLang="en-US" sz="2800" kern="0" dirty="0">
                <a:solidFill>
                  <a:srgbClr val="792B25"/>
                </a:solidFill>
                <a:latin typeface="Times New Roman" panose="02020603050405020304" pitchFamily="18" charset="0"/>
                <a:ea typeface="宋体"/>
              </a:rPr>
              <a:t>磁能</a:t>
            </a:r>
            <a:r>
              <a:rPr lang="zh-CN" altLang="en-US" sz="28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反映的是各个电流所产生的</a:t>
            </a:r>
            <a:r>
              <a:rPr lang="zh-CN" altLang="en-US" sz="2800" kern="0" dirty="0">
                <a:solidFill>
                  <a:srgbClr val="0033CC"/>
                </a:solidFill>
                <a:latin typeface="Times New Roman" panose="02020603050405020304" pitchFamily="18" charset="0"/>
                <a:ea typeface="宋体"/>
              </a:rPr>
              <a:t>磁场的能量，只能有正的值</a:t>
            </a:r>
            <a:r>
              <a:rPr lang="zh-CN" altLang="en-US" sz="2800" b="0" kern="0" dirty="0" smtClean="0">
                <a:solidFill>
                  <a:srgbClr val="0033CC"/>
                </a:solidFill>
                <a:latin typeface="Times New Roman" panose="02020603050405020304" pitchFamily="18" charset="0"/>
                <a:ea typeface="宋体"/>
              </a:rPr>
              <a:t>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ABF486-D5FE-492A-A07B-3C2CE530CC34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zh-CN" sz="800" b="0" smtClean="0"/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792B25"/>
                </a:solidFill>
              </a:rPr>
              <a:t>串联线圈的自感</a:t>
            </a:r>
          </a:p>
        </p:txBody>
      </p:sp>
      <p:grpSp>
        <p:nvGrpSpPr>
          <p:cNvPr id="41988" name="Group 33"/>
          <p:cNvGrpSpPr>
            <a:grpSpLocks/>
          </p:cNvGrpSpPr>
          <p:nvPr/>
        </p:nvGrpSpPr>
        <p:grpSpPr bwMode="auto">
          <a:xfrm>
            <a:off x="1219200" y="1905000"/>
            <a:ext cx="3138488" cy="1381125"/>
            <a:chOff x="864" y="1200"/>
            <a:chExt cx="1977" cy="870"/>
          </a:xfrm>
        </p:grpSpPr>
        <p:sp>
          <p:nvSpPr>
            <p:cNvPr id="1040391" name="AutoShape 7"/>
            <p:cNvSpPr>
              <a:spLocks noChangeArrowheads="1"/>
            </p:cNvSpPr>
            <p:nvPr/>
          </p:nvSpPr>
          <p:spPr bwMode="auto">
            <a:xfrm rot="-5390567">
              <a:off x="1623" y="511"/>
              <a:ext cx="458" cy="1977"/>
            </a:xfrm>
            <a:prstGeom prst="can">
              <a:avLst>
                <a:gd name="adj" fmla="val 44105"/>
              </a:avLst>
            </a:prstGeom>
            <a:gradFill rotWithShape="0">
              <a:gsLst>
                <a:gs pos="0">
                  <a:schemeClr val="folHlink">
                    <a:gamma/>
                    <a:shade val="6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66275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2021" name="Freeform 8"/>
            <p:cNvSpPr>
              <a:spLocks/>
            </p:cNvSpPr>
            <p:nvPr/>
          </p:nvSpPr>
          <p:spPr bwMode="auto">
            <a:xfrm>
              <a:off x="1134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2" name="Freeform 9"/>
            <p:cNvSpPr>
              <a:spLocks/>
            </p:cNvSpPr>
            <p:nvPr/>
          </p:nvSpPr>
          <p:spPr bwMode="auto">
            <a:xfrm>
              <a:off x="1223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3" name="Freeform 10"/>
            <p:cNvSpPr>
              <a:spLocks/>
            </p:cNvSpPr>
            <p:nvPr/>
          </p:nvSpPr>
          <p:spPr bwMode="auto">
            <a:xfrm>
              <a:off x="1313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4" name="Freeform 11"/>
            <p:cNvSpPr>
              <a:spLocks/>
            </p:cNvSpPr>
            <p:nvPr/>
          </p:nvSpPr>
          <p:spPr bwMode="auto">
            <a:xfrm>
              <a:off x="1403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5" name="Freeform 12"/>
            <p:cNvSpPr>
              <a:spLocks/>
            </p:cNvSpPr>
            <p:nvPr/>
          </p:nvSpPr>
          <p:spPr bwMode="auto">
            <a:xfrm>
              <a:off x="1493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6" name="Freeform 13"/>
            <p:cNvSpPr>
              <a:spLocks/>
            </p:cNvSpPr>
            <p:nvPr/>
          </p:nvSpPr>
          <p:spPr bwMode="auto">
            <a:xfrm>
              <a:off x="1583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7" name="Freeform 14"/>
            <p:cNvSpPr>
              <a:spLocks/>
            </p:cNvSpPr>
            <p:nvPr/>
          </p:nvSpPr>
          <p:spPr bwMode="auto">
            <a:xfrm>
              <a:off x="1673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8" name="Freeform 15"/>
            <p:cNvSpPr>
              <a:spLocks/>
            </p:cNvSpPr>
            <p:nvPr/>
          </p:nvSpPr>
          <p:spPr bwMode="auto">
            <a:xfrm>
              <a:off x="1763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9" name="Freeform 16"/>
            <p:cNvSpPr>
              <a:spLocks/>
            </p:cNvSpPr>
            <p:nvPr/>
          </p:nvSpPr>
          <p:spPr bwMode="auto">
            <a:xfrm>
              <a:off x="1853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0" name="Freeform 17"/>
            <p:cNvSpPr>
              <a:spLocks/>
            </p:cNvSpPr>
            <p:nvPr/>
          </p:nvSpPr>
          <p:spPr bwMode="auto">
            <a:xfrm>
              <a:off x="1942" y="1200"/>
              <a:ext cx="180" cy="549"/>
            </a:xfrm>
            <a:custGeom>
              <a:avLst/>
              <a:gdLst>
                <a:gd name="T0" fmla="*/ 0 w 219"/>
                <a:gd name="T1" fmla="*/ 11 h 574"/>
                <a:gd name="T2" fmla="*/ 2 w 219"/>
                <a:gd name="T3" fmla="*/ 5 h 574"/>
                <a:gd name="T4" fmla="*/ 2 w 219"/>
                <a:gd name="T5" fmla="*/ 33 h 574"/>
                <a:gd name="T6" fmla="*/ 2 w 219"/>
                <a:gd name="T7" fmla="*/ 162 h 574"/>
                <a:gd name="T8" fmla="*/ 2 w 219"/>
                <a:gd name="T9" fmla="*/ 197 h 574"/>
                <a:gd name="T10" fmla="*/ 2 w 219"/>
                <a:gd name="T11" fmla="*/ 18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1" name="Freeform 18"/>
            <p:cNvSpPr>
              <a:spLocks/>
            </p:cNvSpPr>
            <p:nvPr/>
          </p:nvSpPr>
          <p:spPr bwMode="auto">
            <a:xfrm>
              <a:off x="2032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2" name="Freeform 19"/>
            <p:cNvSpPr>
              <a:spLocks/>
            </p:cNvSpPr>
            <p:nvPr/>
          </p:nvSpPr>
          <p:spPr bwMode="auto">
            <a:xfrm>
              <a:off x="2122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3" name="Freeform 20"/>
            <p:cNvSpPr>
              <a:spLocks/>
            </p:cNvSpPr>
            <p:nvPr/>
          </p:nvSpPr>
          <p:spPr bwMode="auto">
            <a:xfrm>
              <a:off x="2212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4" name="Freeform 21"/>
            <p:cNvSpPr>
              <a:spLocks/>
            </p:cNvSpPr>
            <p:nvPr/>
          </p:nvSpPr>
          <p:spPr bwMode="auto">
            <a:xfrm>
              <a:off x="2302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5" name="Freeform 22"/>
            <p:cNvSpPr>
              <a:spLocks/>
            </p:cNvSpPr>
            <p:nvPr/>
          </p:nvSpPr>
          <p:spPr bwMode="auto">
            <a:xfrm>
              <a:off x="2392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6" name="Freeform 23"/>
            <p:cNvSpPr>
              <a:spLocks/>
            </p:cNvSpPr>
            <p:nvPr/>
          </p:nvSpPr>
          <p:spPr bwMode="auto">
            <a:xfrm>
              <a:off x="2482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7" name="Line 24"/>
            <p:cNvSpPr>
              <a:spLocks noChangeShapeType="1"/>
            </p:cNvSpPr>
            <p:nvPr/>
          </p:nvSpPr>
          <p:spPr bwMode="auto">
            <a:xfrm>
              <a:off x="1179" y="1704"/>
              <a:ext cx="0" cy="366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8" name="Freeform 25"/>
            <p:cNvSpPr>
              <a:spLocks/>
            </p:cNvSpPr>
            <p:nvPr/>
          </p:nvSpPr>
          <p:spPr bwMode="auto">
            <a:xfrm>
              <a:off x="2599" y="1203"/>
              <a:ext cx="113" cy="504"/>
            </a:xfrm>
            <a:custGeom>
              <a:avLst/>
              <a:gdLst>
                <a:gd name="T0" fmla="*/ 4 w 121"/>
                <a:gd name="T1" fmla="*/ 15 h 528"/>
                <a:gd name="T2" fmla="*/ 17 w 121"/>
                <a:gd name="T3" fmla="*/ 10 h 528"/>
                <a:gd name="T4" fmla="*/ 20 w 121"/>
                <a:gd name="T5" fmla="*/ 125 h 528"/>
                <a:gd name="T6" fmla="*/ 21 w 121"/>
                <a:gd name="T7" fmla="*/ 155 h 528"/>
                <a:gd name="T8" fmla="*/ 23 w 121"/>
                <a:gd name="T9" fmla="*/ 173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528"/>
                <a:gd name="T17" fmla="*/ 121 w 121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528">
                  <a:moveTo>
                    <a:pt x="4" y="45"/>
                  </a:moveTo>
                  <a:cubicBezTo>
                    <a:pt x="59" y="7"/>
                    <a:pt x="0" y="0"/>
                    <a:pt x="82" y="14"/>
                  </a:cubicBezTo>
                  <a:cubicBezTo>
                    <a:pt x="98" y="135"/>
                    <a:pt x="96" y="258"/>
                    <a:pt x="105" y="380"/>
                  </a:cubicBezTo>
                  <a:cubicBezTo>
                    <a:pt x="107" y="411"/>
                    <a:pt x="110" y="443"/>
                    <a:pt x="113" y="474"/>
                  </a:cubicBezTo>
                  <a:cubicBezTo>
                    <a:pt x="115" y="492"/>
                    <a:pt x="121" y="528"/>
                    <a:pt x="121" y="528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039" name="Object 26"/>
            <p:cNvGraphicFramePr>
              <a:graphicFrameLocks noChangeAspect="1"/>
            </p:cNvGraphicFramePr>
            <p:nvPr/>
          </p:nvGraphicFramePr>
          <p:xfrm>
            <a:off x="1085" y="1507"/>
            <a:ext cx="149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51" name="公式" r:id="rId3" imgW="114151" imgH="215619" progId="Equation.3">
                    <p:embed/>
                  </p:oleObj>
                </mc:Choice>
                <mc:Fallback>
                  <p:oleObj name="公式" r:id="rId3" imgW="114151" imgH="215619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5" y="1507"/>
                          <a:ext cx="149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40" name="Line 27"/>
            <p:cNvSpPr>
              <a:spLocks noChangeShapeType="1"/>
            </p:cNvSpPr>
            <p:nvPr/>
          </p:nvSpPr>
          <p:spPr bwMode="auto">
            <a:xfrm>
              <a:off x="2706" y="1704"/>
              <a:ext cx="0" cy="36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041" name="Object 28"/>
            <p:cNvGraphicFramePr>
              <a:graphicFrameLocks noChangeAspect="1"/>
            </p:cNvGraphicFramePr>
            <p:nvPr/>
          </p:nvGraphicFramePr>
          <p:xfrm>
            <a:off x="1783" y="1757"/>
            <a:ext cx="25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52" name="公式" r:id="rId5" imgW="164885" imgH="215619" progId="Equation.3">
                    <p:embed/>
                  </p:oleObj>
                </mc:Choice>
                <mc:Fallback>
                  <p:oleObj name="公式" r:id="rId5" imgW="164885" imgH="215619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3" y="1757"/>
                          <a:ext cx="259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42" name="Object 31"/>
            <p:cNvGraphicFramePr>
              <a:graphicFrameLocks noChangeAspect="1"/>
            </p:cNvGraphicFramePr>
            <p:nvPr/>
          </p:nvGraphicFramePr>
          <p:xfrm>
            <a:off x="952" y="1802"/>
            <a:ext cx="127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53" name="公式" r:id="rId7" imgW="114151" imgH="215619" progId="Equation.3">
                    <p:embed/>
                  </p:oleObj>
                </mc:Choice>
                <mc:Fallback>
                  <p:oleObj name="公式" r:id="rId7" imgW="114151" imgH="215619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" y="1802"/>
                          <a:ext cx="127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989" name="Group 34"/>
          <p:cNvGrpSpPr>
            <a:grpSpLocks/>
          </p:cNvGrpSpPr>
          <p:nvPr/>
        </p:nvGrpSpPr>
        <p:grpSpPr bwMode="auto">
          <a:xfrm>
            <a:off x="4724400" y="1905000"/>
            <a:ext cx="3138488" cy="1381125"/>
            <a:chOff x="864" y="1200"/>
            <a:chExt cx="1977" cy="870"/>
          </a:xfrm>
        </p:grpSpPr>
        <p:sp>
          <p:nvSpPr>
            <p:cNvPr id="1040419" name="AutoShape 35"/>
            <p:cNvSpPr>
              <a:spLocks noChangeArrowheads="1"/>
            </p:cNvSpPr>
            <p:nvPr/>
          </p:nvSpPr>
          <p:spPr bwMode="auto">
            <a:xfrm rot="-5390567">
              <a:off x="1623" y="511"/>
              <a:ext cx="458" cy="1977"/>
            </a:xfrm>
            <a:prstGeom prst="can">
              <a:avLst>
                <a:gd name="adj" fmla="val 44105"/>
              </a:avLst>
            </a:prstGeom>
            <a:gradFill rotWithShape="0">
              <a:gsLst>
                <a:gs pos="0">
                  <a:schemeClr val="folHlink">
                    <a:gamma/>
                    <a:shade val="6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66275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1998" name="Freeform 36"/>
            <p:cNvSpPr>
              <a:spLocks/>
            </p:cNvSpPr>
            <p:nvPr/>
          </p:nvSpPr>
          <p:spPr bwMode="auto">
            <a:xfrm>
              <a:off x="1134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9" name="Freeform 37"/>
            <p:cNvSpPr>
              <a:spLocks/>
            </p:cNvSpPr>
            <p:nvPr/>
          </p:nvSpPr>
          <p:spPr bwMode="auto">
            <a:xfrm>
              <a:off x="1223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0" name="Freeform 38"/>
            <p:cNvSpPr>
              <a:spLocks/>
            </p:cNvSpPr>
            <p:nvPr/>
          </p:nvSpPr>
          <p:spPr bwMode="auto">
            <a:xfrm>
              <a:off x="1313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1" name="Freeform 39"/>
            <p:cNvSpPr>
              <a:spLocks/>
            </p:cNvSpPr>
            <p:nvPr/>
          </p:nvSpPr>
          <p:spPr bwMode="auto">
            <a:xfrm>
              <a:off x="1403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2" name="Freeform 40"/>
            <p:cNvSpPr>
              <a:spLocks/>
            </p:cNvSpPr>
            <p:nvPr/>
          </p:nvSpPr>
          <p:spPr bwMode="auto">
            <a:xfrm>
              <a:off x="1493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3" name="Freeform 41"/>
            <p:cNvSpPr>
              <a:spLocks/>
            </p:cNvSpPr>
            <p:nvPr/>
          </p:nvSpPr>
          <p:spPr bwMode="auto">
            <a:xfrm>
              <a:off x="1583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4" name="Freeform 42"/>
            <p:cNvSpPr>
              <a:spLocks/>
            </p:cNvSpPr>
            <p:nvPr/>
          </p:nvSpPr>
          <p:spPr bwMode="auto">
            <a:xfrm>
              <a:off x="1673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5" name="Freeform 43"/>
            <p:cNvSpPr>
              <a:spLocks/>
            </p:cNvSpPr>
            <p:nvPr/>
          </p:nvSpPr>
          <p:spPr bwMode="auto">
            <a:xfrm>
              <a:off x="1763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6" name="Freeform 44"/>
            <p:cNvSpPr>
              <a:spLocks/>
            </p:cNvSpPr>
            <p:nvPr/>
          </p:nvSpPr>
          <p:spPr bwMode="auto">
            <a:xfrm>
              <a:off x="1853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7" name="Freeform 45"/>
            <p:cNvSpPr>
              <a:spLocks/>
            </p:cNvSpPr>
            <p:nvPr/>
          </p:nvSpPr>
          <p:spPr bwMode="auto">
            <a:xfrm>
              <a:off x="1942" y="1200"/>
              <a:ext cx="180" cy="549"/>
            </a:xfrm>
            <a:custGeom>
              <a:avLst/>
              <a:gdLst>
                <a:gd name="T0" fmla="*/ 0 w 219"/>
                <a:gd name="T1" fmla="*/ 11 h 574"/>
                <a:gd name="T2" fmla="*/ 2 w 219"/>
                <a:gd name="T3" fmla="*/ 5 h 574"/>
                <a:gd name="T4" fmla="*/ 2 w 219"/>
                <a:gd name="T5" fmla="*/ 33 h 574"/>
                <a:gd name="T6" fmla="*/ 2 w 219"/>
                <a:gd name="T7" fmla="*/ 162 h 574"/>
                <a:gd name="T8" fmla="*/ 2 w 219"/>
                <a:gd name="T9" fmla="*/ 197 h 574"/>
                <a:gd name="T10" fmla="*/ 2 w 219"/>
                <a:gd name="T11" fmla="*/ 18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8" name="Freeform 46"/>
            <p:cNvSpPr>
              <a:spLocks/>
            </p:cNvSpPr>
            <p:nvPr/>
          </p:nvSpPr>
          <p:spPr bwMode="auto">
            <a:xfrm>
              <a:off x="2032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9" name="Freeform 47"/>
            <p:cNvSpPr>
              <a:spLocks/>
            </p:cNvSpPr>
            <p:nvPr/>
          </p:nvSpPr>
          <p:spPr bwMode="auto">
            <a:xfrm>
              <a:off x="2122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0" name="Freeform 48"/>
            <p:cNvSpPr>
              <a:spLocks/>
            </p:cNvSpPr>
            <p:nvPr/>
          </p:nvSpPr>
          <p:spPr bwMode="auto">
            <a:xfrm>
              <a:off x="2212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1" name="Freeform 49"/>
            <p:cNvSpPr>
              <a:spLocks/>
            </p:cNvSpPr>
            <p:nvPr/>
          </p:nvSpPr>
          <p:spPr bwMode="auto">
            <a:xfrm>
              <a:off x="2302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2" name="Freeform 50"/>
            <p:cNvSpPr>
              <a:spLocks/>
            </p:cNvSpPr>
            <p:nvPr/>
          </p:nvSpPr>
          <p:spPr bwMode="auto">
            <a:xfrm>
              <a:off x="2392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3" name="Freeform 51"/>
            <p:cNvSpPr>
              <a:spLocks/>
            </p:cNvSpPr>
            <p:nvPr/>
          </p:nvSpPr>
          <p:spPr bwMode="auto">
            <a:xfrm>
              <a:off x="2482" y="1200"/>
              <a:ext cx="205" cy="548"/>
            </a:xfrm>
            <a:custGeom>
              <a:avLst/>
              <a:gdLst>
                <a:gd name="T0" fmla="*/ 0 w 219"/>
                <a:gd name="T1" fmla="*/ 11 h 574"/>
                <a:gd name="T2" fmla="*/ 9 w 219"/>
                <a:gd name="T3" fmla="*/ 5 h 574"/>
                <a:gd name="T4" fmla="*/ 20 w 219"/>
                <a:gd name="T5" fmla="*/ 32 h 574"/>
                <a:gd name="T6" fmla="*/ 29 w 219"/>
                <a:gd name="T7" fmla="*/ 156 h 574"/>
                <a:gd name="T8" fmla="*/ 37 w 219"/>
                <a:gd name="T9" fmla="*/ 188 h 574"/>
                <a:gd name="T10" fmla="*/ 45 w 219"/>
                <a:gd name="T11" fmla="*/ 17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9"/>
                <a:gd name="T19" fmla="*/ 0 h 574"/>
                <a:gd name="T20" fmla="*/ 219 w 219"/>
                <a:gd name="T21" fmla="*/ 574 h 5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9" h="574">
                  <a:moveTo>
                    <a:pt x="0" y="28"/>
                  </a:moveTo>
                  <a:cubicBezTo>
                    <a:pt x="3" y="26"/>
                    <a:pt x="39" y="0"/>
                    <a:pt x="47" y="5"/>
                  </a:cubicBezTo>
                  <a:cubicBezTo>
                    <a:pt x="70" y="21"/>
                    <a:pt x="87" y="70"/>
                    <a:pt x="93" y="98"/>
                  </a:cubicBezTo>
                  <a:cubicBezTo>
                    <a:pt x="119" y="220"/>
                    <a:pt x="109" y="351"/>
                    <a:pt x="140" y="472"/>
                  </a:cubicBezTo>
                  <a:cubicBezTo>
                    <a:pt x="145" y="514"/>
                    <a:pt x="136" y="559"/>
                    <a:pt x="179" y="574"/>
                  </a:cubicBezTo>
                  <a:cubicBezTo>
                    <a:pt x="219" y="560"/>
                    <a:pt x="192" y="558"/>
                    <a:pt x="218" y="535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4" name="Line 52"/>
            <p:cNvSpPr>
              <a:spLocks noChangeShapeType="1"/>
            </p:cNvSpPr>
            <p:nvPr/>
          </p:nvSpPr>
          <p:spPr bwMode="auto">
            <a:xfrm>
              <a:off x="1179" y="1704"/>
              <a:ext cx="0" cy="366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5" name="Freeform 53"/>
            <p:cNvSpPr>
              <a:spLocks/>
            </p:cNvSpPr>
            <p:nvPr/>
          </p:nvSpPr>
          <p:spPr bwMode="auto">
            <a:xfrm>
              <a:off x="2599" y="1203"/>
              <a:ext cx="113" cy="504"/>
            </a:xfrm>
            <a:custGeom>
              <a:avLst/>
              <a:gdLst>
                <a:gd name="T0" fmla="*/ 4 w 121"/>
                <a:gd name="T1" fmla="*/ 15 h 528"/>
                <a:gd name="T2" fmla="*/ 17 w 121"/>
                <a:gd name="T3" fmla="*/ 10 h 528"/>
                <a:gd name="T4" fmla="*/ 20 w 121"/>
                <a:gd name="T5" fmla="*/ 125 h 528"/>
                <a:gd name="T6" fmla="*/ 21 w 121"/>
                <a:gd name="T7" fmla="*/ 155 h 528"/>
                <a:gd name="T8" fmla="*/ 23 w 121"/>
                <a:gd name="T9" fmla="*/ 173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528"/>
                <a:gd name="T17" fmla="*/ 121 w 121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528">
                  <a:moveTo>
                    <a:pt x="4" y="45"/>
                  </a:moveTo>
                  <a:cubicBezTo>
                    <a:pt x="59" y="7"/>
                    <a:pt x="0" y="0"/>
                    <a:pt x="82" y="14"/>
                  </a:cubicBezTo>
                  <a:cubicBezTo>
                    <a:pt x="98" y="135"/>
                    <a:pt x="96" y="258"/>
                    <a:pt x="105" y="380"/>
                  </a:cubicBezTo>
                  <a:cubicBezTo>
                    <a:pt x="107" y="411"/>
                    <a:pt x="110" y="443"/>
                    <a:pt x="113" y="474"/>
                  </a:cubicBezTo>
                  <a:cubicBezTo>
                    <a:pt x="115" y="492"/>
                    <a:pt x="121" y="528"/>
                    <a:pt x="121" y="528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016" name="Object 54"/>
            <p:cNvGraphicFramePr>
              <a:graphicFrameLocks noChangeAspect="1"/>
            </p:cNvGraphicFramePr>
            <p:nvPr/>
          </p:nvGraphicFramePr>
          <p:xfrm>
            <a:off x="1085" y="1507"/>
            <a:ext cx="149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54" name="公式" r:id="rId8" imgW="114151" imgH="215619" progId="Equation.3">
                    <p:embed/>
                  </p:oleObj>
                </mc:Choice>
                <mc:Fallback>
                  <p:oleObj name="公式" r:id="rId8" imgW="114151" imgH="215619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5" y="1507"/>
                          <a:ext cx="149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17" name="Line 55"/>
            <p:cNvSpPr>
              <a:spLocks noChangeShapeType="1"/>
            </p:cNvSpPr>
            <p:nvPr/>
          </p:nvSpPr>
          <p:spPr bwMode="auto">
            <a:xfrm>
              <a:off x="2706" y="1704"/>
              <a:ext cx="0" cy="36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018" name="Object 56"/>
            <p:cNvGraphicFramePr>
              <a:graphicFrameLocks noChangeAspect="1"/>
            </p:cNvGraphicFramePr>
            <p:nvPr/>
          </p:nvGraphicFramePr>
          <p:xfrm>
            <a:off x="1773" y="1757"/>
            <a:ext cx="27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55" name="公式" r:id="rId9" imgW="177569" imgH="215619" progId="Equation.3">
                    <p:embed/>
                  </p:oleObj>
                </mc:Choice>
                <mc:Fallback>
                  <p:oleObj name="公式" r:id="rId9" imgW="177569" imgH="215619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3" y="1757"/>
                          <a:ext cx="279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19" name="Object 57"/>
            <p:cNvGraphicFramePr>
              <a:graphicFrameLocks noChangeAspect="1"/>
            </p:cNvGraphicFramePr>
            <p:nvPr/>
          </p:nvGraphicFramePr>
          <p:xfrm>
            <a:off x="952" y="1802"/>
            <a:ext cx="127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56" name="公式" r:id="rId11" imgW="114151" imgH="215619" progId="Equation.3">
                    <p:embed/>
                  </p:oleObj>
                </mc:Choice>
                <mc:Fallback>
                  <p:oleObj name="公式" r:id="rId11" imgW="114151" imgH="215619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" y="1802"/>
                          <a:ext cx="127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0442" name="Line 58"/>
          <p:cNvSpPr>
            <a:spLocks noChangeShapeType="1"/>
          </p:cNvSpPr>
          <p:nvPr/>
        </p:nvSpPr>
        <p:spPr bwMode="auto">
          <a:xfrm>
            <a:off x="4114800" y="3276600"/>
            <a:ext cx="1143000" cy="0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1991" name="Object 59"/>
          <p:cNvGraphicFramePr>
            <a:graphicFrameLocks noChangeAspect="1"/>
          </p:cNvGraphicFramePr>
          <p:nvPr/>
        </p:nvGraphicFramePr>
        <p:xfrm>
          <a:off x="4343400" y="1447800"/>
          <a:ext cx="558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7" name="公式" r:id="rId12" imgW="203024" imgH="164957" progId="Equation.3">
                  <p:embed/>
                </p:oleObj>
              </mc:Choice>
              <mc:Fallback>
                <p:oleObj name="公式" r:id="rId12" imgW="203024" imgH="164957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447800"/>
                        <a:ext cx="5588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0444" name="Object 60"/>
          <p:cNvGraphicFramePr>
            <a:graphicFrameLocks noChangeAspect="1"/>
          </p:cNvGraphicFramePr>
          <p:nvPr/>
        </p:nvGraphicFramePr>
        <p:xfrm>
          <a:off x="762000" y="4114800"/>
          <a:ext cx="73152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8" name="公式" r:id="rId14" imgW="3454400" imgH="393700" progId="Equation.3">
                  <p:embed/>
                </p:oleObj>
              </mc:Choice>
              <mc:Fallback>
                <p:oleObj name="公式" r:id="rId14" imgW="3454400" imgH="3937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14800"/>
                        <a:ext cx="73152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4148138" y="3276600"/>
            <a:ext cx="3514725" cy="457200"/>
            <a:chOff x="2613" y="2064"/>
            <a:chExt cx="2214" cy="288"/>
          </a:xfrm>
        </p:grpSpPr>
        <p:sp>
          <p:nvSpPr>
            <p:cNvPr id="41994" name="Line 61"/>
            <p:cNvSpPr>
              <a:spLocks noChangeShapeType="1"/>
            </p:cNvSpPr>
            <p:nvPr/>
          </p:nvSpPr>
          <p:spPr bwMode="auto">
            <a:xfrm>
              <a:off x="2613" y="2064"/>
              <a:ext cx="0" cy="288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5" name="Line 62"/>
            <p:cNvSpPr>
              <a:spLocks noChangeShapeType="1"/>
            </p:cNvSpPr>
            <p:nvPr/>
          </p:nvSpPr>
          <p:spPr bwMode="auto">
            <a:xfrm>
              <a:off x="4820" y="2064"/>
              <a:ext cx="0" cy="288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6" name="Line 63"/>
            <p:cNvSpPr>
              <a:spLocks noChangeShapeType="1"/>
            </p:cNvSpPr>
            <p:nvPr/>
          </p:nvSpPr>
          <p:spPr bwMode="auto">
            <a:xfrm flipH="1">
              <a:off x="2619" y="2352"/>
              <a:ext cx="2208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04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0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0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1040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77BC2D9-1E6E-4E98-B332-4A7D7B5AA615}" type="slidenum">
              <a:rPr lang="en-US" altLang="zh-CN" smtClean="0">
                <a:latin typeface="Arial" pitchFamily="34" charset="0"/>
              </a:rPr>
              <a:pPr/>
              <a:t>7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54275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91440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宋体" pitchFamily="2" charset="-122"/>
              </a:rPr>
              <a:t>动生电动势和感生电动势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1066800"/>
            <a:ext cx="3406247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4400" dirty="0" smtClean="0">
                <a:solidFill>
                  <a:srgbClr val="0000CC"/>
                </a:solidFill>
              </a:rPr>
              <a:t>本质：</a:t>
            </a:r>
            <a:endParaRPr lang="zh-CN" altLang="en-US" sz="4400" dirty="0">
              <a:solidFill>
                <a:srgbClr val="0000CC"/>
              </a:solidFill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5937713" y="2514600"/>
            <a:ext cx="164439" cy="167640"/>
            <a:chOff x="4080" y="720"/>
            <a:chExt cx="144" cy="96"/>
          </a:xfrm>
        </p:grpSpPr>
        <p:sp>
          <p:nvSpPr>
            <p:cNvPr id="131" name="Line 6"/>
            <p:cNvSpPr>
              <a:spLocks noChangeShapeType="1"/>
            </p:cNvSpPr>
            <p:nvPr/>
          </p:nvSpPr>
          <p:spPr bwMode="auto">
            <a:xfrm flipH="1"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" name="Line 7"/>
            <p:cNvSpPr>
              <a:spLocks noChangeShapeType="1"/>
            </p:cNvSpPr>
            <p:nvPr/>
          </p:nvSpPr>
          <p:spPr bwMode="auto">
            <a:xfrm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5937713" y="3101340"/>
            <a:ext cx="164439" cy="167640"/>
            <a:chOff x="4080" y="720"/>
            <a:chExt cx="144" cy="96"/>
          </a:xfrm>
        </p:grpSpPr>
        <p:sp>
          <p:nvSpPr>
            <p:cNvPr id="129" name="Line 9"/>
            <p:cNvSpPr>
              <a:spLocks noChangeShapeType="1"/>
            </p:cNvSpPr>
            <p:nvPr/>
          </p:nvSpPr>
          <p:spPr bwMode="auto">
            <a:xfrm flipH="1"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0" name="Line 10"/>
            <p:cNvSpPr>
              <a:spLocks noChangeShapeType="1"/>
            </p:cNvSpPr>
            <p:nvPr/>
          </p:nvSpPr>
          <p:spPr bwMode="auto">
            <a:xfrm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5937713" y="3688080"/>
            <a:ext cx="164439" cy="167640"/>
            <a:chOff x="4080" y="720"/>
            <a:chExt cx="144" cy="96"/>
          </a:xfrm>
        </p:grpSpPr>
        <p:sp>
          <p:nvSpPr>
            <p:cNvPr id="127" name="Line 12"/>
            <p:cNvSpPr>
              <a:spLocks noChangeShapeType="1"/>
            </p:cNvSpPr>
            <p:nvPr/>
          </p:nvSpPr>
          <p:spPr bwMode="auto">
            <a:xfrm flipH="1"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" name="Line 13"/>
            <p:cNvSpPr>
              <a:spLocks noChangeShapeType="1"/>
            </p:cNvSpPr>
            <p:nvPr/>
          </p:nvSpPr>
          <p:spPr bwMode="auto">
            <a:xfrm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2895600" y="2514600"/>
            <a:ext cx="164439" cy="167640"/>
            <a:chOff x="4080" y="720"/>
            <a:chExt cx="144" cy="96"/>
          </a:xfrm>
        </p:grpSpPr>
        <p:sp>
          <p:nvSpPr>
            <p:cNvPr id="125" name="Line 15"/>
            <p:cNvSpPr>
              <a:spLocks noChangeShapeType="1"/>
            </p:cNvSpPr>
            <p:nvPr/>
          </p:nvSpPr>
          <p:spPr bwMode="auto">
            <a:xfrm flipH="1"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17"/>
          <p:cNvGrpSpPr>
            <a:grpSpLocks/>
          </p:cNvGrpSpPr>
          <p:nvPr/>
        </p:nvGrpSpPr>
        <p:grpSpPr bwMode="auto">
          <a:xfrm>
            <a:off x="3471135" y="2514600"/>
            <a:ext cx="164439" cy="167640"/>
            <a:chOff x="4080" y="720"/>
            <a:chExt cx="144" cy="96"/>
          </a:xfrm>
        </p:grpSpPr>
        <p:sp>
          <p:nvSpPr>
            <p:cNvPr id="123" name="Line 18"/>
            <p:cNvSpPr>
              <a:spLocks noChangeShapeType="1"/>
            </p:cNvSpPr>
            <p:nvPr/>
          </p:nvSpPr>
          <p:spPr bwMode="auto">
            <a:xfrm flipH="1"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4" name="Line 19"/>
            <p:cNvSpPr>
              <a:spLocks noChangeShapeType="1"/>
            </p:cNvSpPr>
            <p:nvPr/>
          </p:nvSpPr>
          <p:spPr bwMode="auto">
            <a:xfrm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4046670" y="2514600"/>
            <a:ext cx="164439" cy="167640"/>
            <a:chOff x="4080" y="720"/>
            <a:chExt cx="144" cy="96"/>
          </a:xfrm>
        </p:grpSpPr>
        <p:sp>
          <p:nvSpPr>
            <p:cNvPr id="121" name="Line 21"/>
            <p:cNvSpPr>
              <a:spLocks noChangeShapeType="1"/>
            </p:cNvSpPr>
            <p:nvPr/>
          </p:nvSpPr>
          <p:spPr bwMode="auto">
            <a:xfrm flipH="1"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" name="Line 22"/>
            <p:cNvSpPr>
              <a:spLocks noChangeShapeType="1"/>
            </p:cNvSpPr>
            <p:nvPr/>
          </p:nvSpPr>
          <p:spPr bwMode="auto">
            <a:xfrm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" name="Group 23"/>
          <p:cNvGrpSpPr>
            <a:grpSpLocks/>
          </p:cNvGrpSpPr>
          <p:nvPr/>
        </p:nvGrpSpPr>
        <p:grpSpPr bwMode="auto">
          <a:xfrm>
            <a:off x="2895600" y="3101340"/>
            <a:ext cx="164439" cy="167640"/>
            <a:chOff x="4080" y="720"/>
            <a:chExt cx="144" cy="96"/>
          </a:xfrm>
        </p:grpSpPr>
        <p:sp>
          <p:nvSpPr>
            <p:cNvPr id="119" name="Line 24"/>
            <p:cNvSpPr>
              <a:spLocks noChangeShapeType="1"/>
            </p:cNvSpPr>
            <p:nvPr/>
          </p:nvSpPr>
          <p:spPr bwMode="auto">
            <a:xfrm flipH="1"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" name="Line 25"/>
            <p:cNvSpPr>
              <a:spLocks noChangeShapeType="1"/>
            </p:cNvSpPr>
            <p:nvPr/>
          </p:nvSpPr>
          <p:spPr bwMode="auto">
            <a:xfrm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26"/>
          <p:cNvGrpSpPr>
            <a:grpSpLocks/>
          </p:cNvGrpSpPr>
          <p:nvPr/>
        </p:nvGrpSpPr>
        <p:grpSpPr bwMode="auto">
          <a:xfrm>
            <a:off x="3471135" y="3101340"/>
            <a:ext cx="164439" cy="167640"/>
            <a:chOff x="4080" y="720"/>
            <a:chExt cx="144" cy="96"/>
          </a:xfrm>
        </p:grpSpPr>
        <p:sp>
          <p:nvSpPr>
            <p:cNvPr id="117" name="Line 27"/>
            <p:cNvSpPr>
              <a:spLocks noChangeShapeType="1"/>
            </p:cNvSpPr>
            <p:nvPr/>
          </p:nvSpPr>
          <p:spPr bwMode="auto">
            <a:xfrm flipH="1"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8" name="Line 28"/>
            <p:cNvSpPr>
              <a:spLocks noChangeShapeType="1"/>
            </p:cNvSpPr>
            <p:nvPr/>
          </p:nvSpPr>
          <p:spPr bwMode="auto">
            <a:xfrm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" name="Group 29"/>
          <p:cNvGrpSpPr>
            <a:grpSpLocks/>
          </p:cNvGrpSpPr>
          <p:nvPr/>
        </p:nvGrpSpPr>
        <p:grpSpPr bwMode="auto">
          <a:xfrm>
            <a:off x="4046670" y="3101340"/>
            <a:ext cx="164439" cy="167640"/>
            <a:chOff x="4080" y="720"/>
            <a:chExt cx="144" cy="96"/>
          </a:xfrm>
        </p:grpSpPr>
        <p:sp>
          <p:nvSpPr>
            <p:cNvPr id="115" name="Line 30"/>
            <p:cNvSpPr>
              <a:spLocks noChangeShapeType="1"/>
            </p:cNvSpPr>
            <p:nvPr/>
          </p:nvSpPr>
          <p:spPr bwMode="auto">
            <a:xfrm flipH="1"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6" name="Line 31"/>
            <p:cNvSpPr>
              <a:spLocks noChangeShapeType="1"/>
            </p:cNvSpPr>
            <p:nvPr/>
          </p:nvSpPr>
          <p:spPr bwMode="auto">
            <a:xfrm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" name="Group 32"/>
          <p:cNvGrpSpPr>
            <a:grpSpLocks/>
          </p:cNvGrpSpPr>
          <p:nvPr/>
        </p:nvGrpSpPr>
        <p:grpSpPr bwMode="auto">
          <a:xfrm>
            <a:off x="2895600" y="3688080"/>
            <a:ext cx="164439" cy="167640"/>
            <a:chOff x="4080" y="720"/>
            <a:chExt cx="144" cy="96"/>
          </a:xfrm>
        </p:grpSpPr>
        <p:sp>
          <p:nvSpPr>
            <p:cNvPr id="113" name="Line 33"/>
            <p:cNvSpPr>
              <a:spLocks noChangeShapeType="1"/>
            </p:cNvSpPr>
            <p:nvPr/>
          </p:nvSpPr>
          <p:spPr bwMode="auto">
            <a:xfrm flipH="1"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4" name="Line 34"/>
            <p:cNvSpPr>
              <a:spLocks noChangeShapeType="1"/>
            </p:cNvSpPr>
            <p:nvPr/>
          </p:nvSpPr>
          <p:spPr bwMode="auto">
            <a:xfrm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" name="Group 35"/>
          <p:cNvGrpSpPr>
            <a:grpSpLocks/>
          </p:cNvGrpSpPr>
          <p:nvPr/>
        </p:nvGrpSpPr>
        <p:grpSpPr bwMode="auto">
          <a:xfrm>
            <a:off x="3471135" y="3688080"/>
            <a:ext cx="164439" cy="167640"/>
            <a:chOff x="4080" y="720"/>
            <a:chExt cx="144" cy="96"/>
          </a:xfrm>
        </p:grpSpPr>
        <p:sp>
          <p:nvSpPr>
            <p:cNvPr id="111" name="Line 36"/>
            <p:cNvSpPr>
              <a:spLocks noChangeShapeType="1"/>
            </p:cNvSpPr>
            <p:nvPr/>
          </p:nvSpPr>
          <p:spPr bwMode="auto">
            <a:xfrm flipH="1"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" name="Line 37"/>
            <p:cNvSpPr>
              <a:spLocks noChangeShapeType="1"/>
            </p:cNvSpPr>
            <p:nvPr/>
          </p:nvSpPr>
          <p:spPr bwMode="auto">
            <a:xfrm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" name="Group 38"/>
          <p:cNvGrpSpPr>
            <a:grpSpLocks/>
          </p:cNvGrpSpPr>
          <p:nvPr/>
        </p:nvGrpSpPr>
        <p:grpSpPr bwMode="auto">
          <a:xfrm>
            <a:off x="4046670" y="3688080"/>
            <a:ext cx="164439" cy="167640"/>
            <a:chOff x="4080" y="720"/>
            <a:chExt cx="144" cy="96"/>
          </a:xfrm>
        </p:grpSpPr>
        <p:sp>
          <p:nvSpPr>
            <p:cNvPr id="109" name="Line 39"/>
            <p:cNvSpPr>
              <a:spLocks noChangeShapeType="1"/>
            </p:cNvSpPr>
            <p:nvPr/>
          </p:nvSpPr>
          <p:spPr bwMode="auto">
            <a:xfrm flipH="1"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" name="Line 40"/>
            <p:cNvSpPr>
              <a:spLocks noChangeShapeType="1"/>
            </p:cNvSpPr>
            <p:nvPr/>
          </p:nvSpPr>
          <p:spPr bwMode="auto">
            <a:xfrm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" name="Group 41"/>
          <p:cNvGrpSpPr>
            <a:grpSpLocks/>
          </p:cNvGrpSpPr>
          <p:nvPr/>
        </p:nvGrpSpPr>
        <p:grpSpPr bwMode="auto">
          <a:xfrm>
            <a:off x="2895600" y="4358640"/>
            <a:ext cx="164439" cy="167640"/>
            <a:chOff x="4080" y="720"/>
            <a:chExt cx="144" cy="96"/>
          </a:xfrm>
        </p:grpSpPr>
        <p:sp>
          <p:nvSpPr>
            <p:cNvPr id="107" name="Line 42"/>
            <p:cNvSpPr>
              <a:spLocks noChangeShapeType="1"/>
            </p:cNvSpPr>
            <p:nvPr/>
          </p:nvSpPr>
          <p:spPr bwMode="auto">
            <a:xfrm flipH="1"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" name="Line 43"/>
            <p:cNvSpPr>
              <a:spLocks noChangeShapeType="1"/>
            </p:cNvSpPr>
            <p:nvPr/>
          </p:nvSpPr>
          <p:spPr bwMode="auto">
            <a:xfrm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" name="Group 44"/>
          <p:cNvGrpSpPr>
            <a:grpSpLocks/>
          </p:cNvGrpSpPr>
          <p:nvPr/>
        </p:nvGrpSpPr>
        <p:grpSpPr bwMode="auto">
          <a:xfrm>
            <a:off x="3471135" y="4358640"/>
            <a:ext cx="164439" cy="167640"/>
            <a:chOff x="4080" y="720"/>
            <a:chExt cx="144" cy="96"/>
          </a:xfrm>
        </p:grpSpPr>
        <p:sp>
          <p:nvSpPr>
            <p:cNvPr id="105" name="Line 45"/>
            <p:cNvSpPr>
              <a:spLocks noChangeShapeType="1"/>
            </p:cNvSpPr>
            <p:nvPr/>
          </p:nvSpPr>
          <p:spPr bwMode="auto">
            <a:xfrm flipH="1"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" name="Line 46"/>
            <p:cNvSpPr>
              <a:spLocks noChangeShapeType="1"/>
            </p:cNvSpPr>
            <p:nvPr/>
          </p:nvSpPr>
          <p:spPr bwMode="auto">
            <a:xfrm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9" name="Group 47"/>
          <p:cNvGrpSpPr>
            <a:grpSpLocks/>
          </p:cNvGrpSpPr>
          <p:nvPr/>
        </p:nvGrpSpPr>
        <p:grpSpPr bwMode="auto">
          <a:xfrm>
            <a:off x="4046670" y="4358640"/>
            <a:ext cx="164439" cy="167640"/>
            <a:chOff x="4080" y="720"/>
            <a:chExt cx="144" cy="96"/>
          </a:xfrm>
        </p:grpSpPr>
        <p:sp>
          <p:nvSpPr>
            <p:cNvPr id="103" name="Line 48"/>
            <p:cNvSpPr>
              <a:spLocks noChangeShapeType="1"/>
            </p:cNvSpPr>
            <p:nvPr/>
          </p:nvSpPr>
          <p:spPr bwMode="auto">
            <a:xfrm flipH="1"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" name="Line 49"/>
            <p:cNvSpPr>
              <a:spLocks noChangeShapeType="1"/>
            </p:cNvSpPr>
            <p:nvPr/>
          </p:nvSpPr>
          <p:spPr bwMode="auto">
            <a:xfrm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" name="Group 50"/>
          <p:cNvGrpSpPr>
            <a:grpSpLocks/>
          </p:cNvGrpSpPr>
          <p:nvPr/>
        </p:nvGrpSpPr>
        <p:grpSpPr bwMode="auto">
          <a:xfrm>
            <a:off x="4704424" y="2514600"/>
            <a:ext cx="164439" cy="167640"/>
            <a:chOff x="4080" y="720"/>
            <a:chExt cx="144" cy="96"/>
          </a:xfrm>
        </p:grpSpPr>
        <p:sp>
          <p:nvSpPr>
            <p:cNvPr id="101" name="Line 51"/>
            <p:cNvSpPr>
              <a:spLocks noChangeShapeType="1"/>
            </p:cNvSpPr>
            <p:nvPr/>
          </p:nvSpPr>
          <p:spPr bwMode="auto">
            <a:xfrm flipH="1"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" name="Line 52"/>
            <p:cNvSpPr>
              <a:spLocks noChangeShapeType="1"/>
            </p:cNvSpPr>
            <p:nvPr/>
          </p:nvSpPr>
          <p:spPr bwMode="auto">
            <a:xfrm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" name="Group 53"/>
          <p:cNvGrpSpPr>
            <a:grpSpLocks/>
          </p:cNvGrpSpPr>
          <p:nvPr/>
        </p:nvGrpSpPr>
        <p:grpSpPr bwMode="auto">
          <a:xfrm>
            <a:off x="5362178" y="2514600"/>
            <a:ext cx="164439" cy="167640"/>
            <a:chOff x="4080" y="720"/>
            <a:chExt cx="144" cy="96"/>
          </a:xfrm>
        </p:grpSpPr>
        <p:sp>
          <p:nvSpPr>
            <p:cNvPr id="99" name="Line 54"/>
            <p:cNvSpPr>
              <a:spLocks noChangeShapeType="1"/>
            </p:cNvSpPr>
            <p:nvPr/>
          </p:nvSpPr>
          <p:spPr bwMode="auto">
            <a:xfrm flipH="1"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0" name="Line 55"/>
            <p:cNvSpPr>
              <a:spLocks noChangeShapeType="1"/>
            </p:cNvSpPr>
            <p:nvPr/>
          </p:nvSpPr>
          <p:spPr bwMode="auto">
            <a:xfrm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" name="Group 56"/>
          <p:cNvGrpSpPr>
            <a:grpSpLocks/>
          </p:cNvGrpSpPr>
          <p:nvPr/>
        </p:nvGrpSpPr>
        <p:grpSpPr bwMode="auto">
          <a:xfrm>
            <a:off x="4704424" y="3101340"/>
            <a:ext cx="164439" cy="167640"/>
            <a:chOff x="4080" y="720"/>
            <a:chExt cx="144" cy="96"/>
          </a:xfrm>
        </p:grpSpPr>
        <p:sp>
          <p:nvSpPr>
            <p:cNvPr id="97" name="Line 57"/>
            <p:cNvSpPr>
              <a:spLocks noChangeShapeType="1"/>
            </p:cNvSpPr>
            <p:nvPr/>
          </p:nvSpPr>
          <p:spPr bwMode="auto">
            <a:xfrm flipH="1"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" name="Line 58"/>
            <p:cNvSpPr>
              <a:spLocks noChangeShapeType="1"/>
            </p:cNvSpPr>
            <p:nvPr/>
          </p:nvSpPr>
          <p:spPr bwMode="auto">
            <a:xfrm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3" name="Group 59"/>
          <p:cNvGrpSpPr>
            <a:grpSpLocks/>
          </p:cNvGrpSpPr>
          <p:nvPr/>
        </p:nvGrpSpPr>
        <p:grpSpPr bwMode="auto">
          <a:xfrm>
            <a:off x="5362178" y="3101340"/>
            <a:ext cx="164439" cy="167640"/>
            <a:chOff x="4080" y="720"/>
            <a:chExt cx="144" cy="96"/>
          </a:xfrm>
        </p:grpSpPr>
        <p:sp>
          <p:nvSpPr>
            <p:cNvPr id="95" name="Line 60"/>
            <p:cNvSpPr>
              <a:spLocks noChangeShapeType="1"/>
            </p:cNvSpPr>
            <p:nvPr/>
          </p:nvSpPr>
          <p:spPr bwMode="auto">
            <a:xfrm flipH="1"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" name="Line 61"/>
            <p:cNvSpPr>
              <a:spLocks noChangeShapeType="1"/>
            </p:cNvSpPr>
            <p:nvPr/>
          </p:nvSpPr>
          <p:spPr bwMode="auto">
            <a:xfrm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4" name="Group 62"/>
          <p:cNvGrpSpPr>
            <a:grpSpLocks/>
          </p:cNvGrpSpPr>
          <p:nvPr/>
        </p:nvGrpSpPr>
        <p:grpSpPr bwMode="auto">
          <a:xfrm>
            <a:off x="4704424" y="3688080"/>
            <a:ext cx="164439" cy="167640"/>
            <a:chOff x="4080" y="720"/>
            <a:chExt cx="144" cy="96"/>
          </a:xfrm>
        </p:grpSpPr>
        <p:sp>
          <p:nvSpPr>
            <p:cNvPr id="93" name="Line 63"/>
            <p:cNvSpPr>
              <a:spLocks noChangeShapeType="1"/>
            </p:cNvSpPr>
            <p:nvPr/>
          </p:nvSpPr>
          <p:spPr bwMode="auto">
            <a:xfrm flipH="1"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" name="Line 64"/>
            <p:cNvSpPr>
              <a:spLocks noChangeShapeType="1"/>
            </p:cNvSpPr>
            <p:nvPr/>
          </p:nvSpPr>
          <p:spPr bwMode="auto">
            <a:xfrm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" name="Group 65"/>
          <p:cNvGrpSpPr>
            <a:grpSpLocks/>
          </p:cNvGrpSpPr>
          <p:nvPr/>
        </p:nvGrpSpPr>
        <p:grpSpPr bwMode="auto">
          <a:xfrm>
            <a:off x="5362178" y="3688080"/>
            <a:ext cx="164439" cy="167640"/>
            <a:chOff x="4080" y="720"/>
            <a:chExt cx="144" cy="96"/>
          </a:xfrm>
        </p:grpSpPr>
        <p:sp>
          <p:nvSpPr>
            <p:cNvPr id="91" name="Line 66"/>
            <p:cNvSpPr>
              <a:spLocks noChangeShapeType="1"/>
            </p:cNvSpPr>
            <p:nvPr/>
          </p:nvSpPr>
          <p:spPr bwMode="auto">
            <a:xfrm flipH="1"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" name="Line 67"/>
            <p:cNvSpPr>
              <a:spLocks noChangeShapeType="1"/>
            </p:cNvSpPr>
            <p:nvPr/>
          </p:nvSpPr>
          <p:spPr bwMode="auto">
            <a:xfrm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6" name="Group 68"/>
          <p:cNvGrpSpPr>
            <a:grpSpLocks/>
          </p:cNvGrpSpPr>
          <p:nvPr/>
        </p:nvGrpSpPr>
        <p:grpSpPr bwMode="auto">
          <a:xfrm>
            <a:off x="4704424" y="4358640"/>
            <a:ext cx="164439" cy="167640"/>
            <a:chOff x="4080" y="720"/>
            <a:chExt cx="144" cy="96"/>
          </a:xfrm>
        </p:grpSpPr>
        <p:sp>
          <p:nvSpPr>
            <p:cNvPr id="89" name="Line 69"/>
            <p:cNvSpPr>
              <a:spLocks noChangeShapeType="1"/>
            </p:cNvSpPr>
            <p:nvPr/>
          </p:nvSpPr>
          <p:spPr bwMode="auto">
            <a:xfrm flipH="1"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" name="Line 70"/>
            <p:cNvSpPr>
              <a:spLocks noChangeShapeType="1"/>
            </p:cNvSpPr>
            <p:nvPr/>
          </p:nvSpPr>
          <p:spPr bwMode="auto">
            <a:xfrm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7" name="Group 71"/>
          <p:cNvGrpSpPr>
            <a:grpSpLocks/>
          </p:cNvGrpSpPr>
          <p:nvPr/>
        </p:nvGrpSpPr>
        <p:grpSpPr bwMode="auto">
          <a:xfrm>
            <a:off x="5362178" y="4358640"/>
            <a:ext cx="164439" cy="167640"/>
            <a:chOff x="4080" y="720"/>
            <a:chExt cx="144" cy="96"/>
          </a:xfrm>
        </p:grpSpPr>
        <p:sp>
          <p:nvSpPr>
            <p:cNvPr id="87" name="Line 72"/>
            <p:cNvSpPr>
              <a:spLocks noChangeShapeType="1"/>
            </p:cNvSpPr>
            <p:nvPr/>
          </p:nvSpPr>
          <p:spPr bwMode="auto">
            <a:xfrm flipH="1"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" name="Line 73"/>
            <p:cNvSpPr>
              <a:spLocks noChangeShapeType="1"/>
            </p:cNvSpPr>
            <p:nvPr/>
          </p:nvSpPr>
          <p:spPr bwMode="auto">
            <a:xfrm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8" name="Group 74"/>
          <p:cNvGrpSpPr>
            <a:grpSpLocks/>
          </p:cNvGrpSpPr>
          <p:nvPr/>
        </p:nvGrpSpPr>
        <p:grpSpPr bwMode="auto">
          <a:xfrm>
            <a:off x="5937713" y="4358640"/>
            <a:ext cx="164439" cy="167640"/>
            <a:chOff x="4080" y="720"/>
            <a:chExt cx="144" cy="96"/>
          </a:xfrm>
        </p:grpSpPr>
        <p:sp>
          <p:nvSpPr>
            <p:cNvPr id="85" name="Line 75"/>
            <p:cNvSpPr>
              <a:spLocks noChangeShapeType="1"/>
            </p:cNvSpPr>
            <p:nvPr/>
          </p:nvSpPr>
          <p:spPr bwMode="auto">
            <a:xfrm flipH="1"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9" name="Group 77"/>
          <p:cNvGrpSpPr>
            <a:grpSpLocks/>
          </p:cNvGrpSpPr>
          <p:nvPr/>
        </p:nvGrpSpPr>
        <p:grpSpPr bwMode="auto">
          <a:xfrm>
            <a:off x="2895600" y="5029200"/>
            <a:ext cx="164439" cy="167640"/>
            <a:chOff x="4080" y="720"/>
            <a:chExt cx="144" cy="96"/>
          </a:xfrm>
        </p:grpSpPr>
        <p:sp>
          <p:nvSpPr>
            <p:cNvPr id="83" name="Line 78"/>
            <p:cNvSpPr>
              <a:spLocks noChangeShapeType="1"/>
            </p:cNvSpPr>
            <p:nvPr/>
          </p:nvSpPr>
          <p:spPr bwMode="auto">
            <a:xfrm flipH="1"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" name="Line 79"/>
            <p:cNvSpPr>
              <a:spLocks noChangeShapeType="1"/>
            </p:cNvSpPr>
            <p:nvPr/>
          </p:nvSpPr>
          <p:spPr bwMode="auto">
            <a:xfrm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0" name="Group 80"/>
          <p:cNvGrpSpPr>
            <a:grpSpLocks/>
          </p:cNvGrpSpPr>
          <p:nvPr/>
        </p:nvGrpSpPr>
        <p:grpSpPr bwMode="auto">
          <a:xfrm>
            <a:off x="3471135" y="5029200"/>
            <a:ext cx="164439" cy="167640"/>
            <a:chOff x="4080" y="720"/>
            <a:chExt cx="144" cy="96"/>
          </a:xfrm>
        </p:grpSpPr>
        <p:sp>
          <p:nvSpPr>
            <p:cNvPr id="81" name="Line 81"/>
            <p:cNvSpPr>
              <a:spLocks noChangeShapeType="1"/>
            </p:cNvSpPr>
            <p:nvPr/>
          </p:nvSpPr>
          <p:spPr bwMode="auto">
            <a:xfrm flipH="1"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Line 82"/>
            <p:cNvSpPr>
              <a:spLocks noChangeShapeType="1"/>
            </p:cNvSpPr>
            <p:nvPr/>
          </p:nvSpPr>
          <p:spPr bwMode="auto">
            <a:xfrm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1" name="Group 83"/>
          <p:cNvGrpSpPr>
            <a:grpSpLocks/>
          </p:cNvGrpSpPr>
          <p:nvPr/>
        </p:nvGrpSpPr>
        <p:grpSpPr bwMode="auto">
          <a:xfrm>
            <a:off x="4046670" y="5029200"/>
            <a:ext cx="164439" cy="167640"/>
            <a:chOff x="4080" y="720"/>
            <a:chExt cx="144" cy="96"/>
          </a:xfrm>
        </p:grpSpPr>
        <p:sp>
          <p:nvSpPr>
            <p:cNvPr id="79" name="Line 84"/>
            <p:cNvSpPr>
              <a:spLocks noChangeShapeType="1"/>
            </p:cNvSpPr>
            <p:nvPr/>
          </p:nvSpPr>
          <p:spPr bwMode="auto">
            <a:xfrm flipH="1"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" name="Line 85"/>
            <p:cNvSpPr>
              <a:spLocks noChangeShapeType="1"/>
            </p:cNvSpPr>
            <p:nvPr/>
          </p:nvSpPr>
          <p:spPr bwMode="auto">
            <a:xfrm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2" name="Group 86"/>
          <p:cNvGrpSpPr>
            <a:grpSpLocks/>
          </p:cNvGrpSpPr>
          <p:nvPr/>
        </p:nvGrpSpPr>
        <p:grpSpPr bwMode="auto">
          <a:xfrm>
            <a:off x="4704424" y="5029200"/>
            <a:ext cx="164439" cy="167640"/>
            <a:chOff x="4080" y="720"/>
            <a:chExt cx="144" cy="96"/>
          </a:xfrm>
        </p:grpSpPr>
        <p:sp>
          <p:nvSpPr>
            <p:cNvPr id="77" name="Line 87"/>
            <p:cNvSpPr>
              <a:spLocks noChangeShapeType="1"/>
            </p:cNvSpPr>
            <p:nvPr/>
          </p:nvSpPr>
          <p:spPr bwMode="auto">
            <a:xfrm flipH="1"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" name="Line 88"/>
            <p:cNvSpPr>
              <a:spLocks noChangeShapeType="1"/>
            </p:cNvSpPr>
            <p:nvPr/>
          </p:nvSpPr>
          <p:spPr bwMode="auto">
            <a:xfrm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3" name="Group 89"/>
          <p:cNvGrpSpPr>
            <a:grpSpLocks/>
          </p:cNvGrpSpPr>
          <p:nvPr/>
        </p:nvGrpSpPr>
        <p:grpSpPr bwMode="auto">
          <a:xfrm>
            <a:off x="5362178" y="5029200"/>
            <a:ext cx="164439" cy="167640"/>
            <a:chOff x="4080" y="720"/>
            <a:chExt cx="144" cy="96"/>
          </a:xfrm>
        </p:grpSpPr>
        <p:sp>
          <p:nvSpPr>
            <p:cNvPr id="75" name="Line 90"/>
            <p:cNvSpPr>
              <a:spLocks noChangeShapeType="1"/>
            </p:cNvSpPr>
            <p:nvPr/>
          </p:nvSpPr>
          <p:spPr bwMode="auto">
            <a:xfrm flipH="1"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Line 91"/>
            <p:cNvSpPr>
              <a:spLocks noChangeShapeType="1"/>
            </p:cNvSpPr>
            <p:nvPr/>
          </p:nvSpPr>
          <p:spPr bwMode="auto">
            <a:xfrm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4" name="Group 92"/>
          <p:cNvGrpSpPr>
            <a:grpSpLocks/>
          </p:cNvGrpSpPr>
          <p:nvPr/>
        </p:nvGrpSpPr>
        <p:grpSpPr bwMode="auto">
          <a:xfrm>
            <a:off x="5937713" y="5029200"/>
            <a:ext cx="164439" cy="167640"/>
            <a:chOff x="4080" y="720"/>
            <a:chExt cx="144" cy="96"/>
          </a:xfrm>
        </p:grpSpPr>
        <p:sp>
          <p:nvSpPr>
            <p:cNvPr id="73" name="Line 93"/>
            <p:cNvSpPr>
              <a:spLocks noChangeShapeType="1"/>
            </p:cNvSpPr>
            <p:nvPr/>
          </p:nvSpPr>
          <p:spPr bwMode="auto">
            <a:xfrm flipH="1"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" name="Line 94"/>
            <p:cNvSpPr>
              <a:spLocks noChangeShapeType="1"/>
            </p:cNvSpPr>
            <p:nvPr/>
          </p:nvSpPr>
          <p:spPr bwMode="auto">
            <a:xfrm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0" name="Group 110"/>
          <p:cNvGrpSpPr>
            <a:grpSpLocks/>
          </p:cNvGrpSpPr>
          <p:nvPr/>
        </p:nvGrpSpPr>
        <p:grpSpPr bwMode="auto">
          <a:xfrm>
            <a:off x="2895600" y="5699760"/>
            <a:ext cx="164439" cy="167640"/>
            <a:chOff x="4080" y="720"/>
            <a:chExt cx="144" cy="96"/>
          </a:xfrm>
        </p:grpSpPr>
        <p:sp>
          <p:nvSpPr>
            <p:cNvPr id="61" name="Line 111"/>
            <p:cNvSpPr>
              <a:spLocks noChangeShapeType="1"/>
            </p:cNvSpPr>
            <p:nvPr/>
          </p:nvSpPr>
          <p:spPr bwMode="auto">
            <a:xfrm flipH="1"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Line 112"/>
            <p:cNvSpPr>
              <a:spLocks noChangeShapeType="1"/>
            </p:cNvSpPr>
            <p:nvPr/>
          </p:nvSpPr>
          <p:spPr bwMode="auto">
            <a:xfrm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1" name="Group 113"/>
          <p:cNvGrpSpPr>
            <a:grpSpLocks/>
          </p:cNvGrpSpPr>
          <p:nvPr/>
        </p:nvGrpSpPr>
        <p:grpSpPr bwMode="auto">
          <a:xfrm>
            <a:off x="3471135" y="5699760"/>
            <a:ext cx="164439" cy="167640"/>
            <a:chOff x="4080" y="720"/>
            <a:chExt cx="144" cy="96"/>
          </a:xfrm>
        </p:grpSpPr>
        <p:sp>
          <p:nvSpPr>
            <p:cNvPr id="59" name="Line 114"/>
            <p:cNvSpPr>
              <a:spLocks noChangeShapeType="1"/>
            </p:cNvSpPr>
            <p:nvPr/>
          </p:nvSpPr>
          <p:spPr bwMode="auto">
            <a:xfrm flipH="1"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Line 115"/>
            <p:cNvSpPr>
              <a:spLocks noChangeShapeType="1"/>
            </p:cNvSpPr>
            <p:nvPr/>
          </p:nvSpPr>
          <p:spPr bwMode="auto">
            <a:xfrm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2" name="Group 116"/>
          <p:cNvGrpSpPr>
            <a:grpSpLocks/>
          </p:cNvGrpSpPr>
          <p:nvPr/>
        </p:nvGrpSpPr>
        <p:grpSpPr bwMode="auto">
          <a:xfrm>
            <a:off x="4046670" y="5699760"/>
            <a:ext cx="164439" cy="167640"/>
            <a:chOff x="4080" y="720"/>
            <a:chExt cx="144" cy="96"/>
          </a:xfrm>
        </p:grpSpPr>
        <p:sp>
          <p:nvSpPr>
            <p:cNvPr id="57" name="Line 117"/>
            <p:cNvSpPr>
              <a:spLocks noChangeShapeType="1"/>
            </p:cNvSpPr>
            <p:nvPr/>
          </p:nvSpPr>
          <p:spPr bwMode="auto">
            <a:xfrm flipH="1"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Line 118"/>
            <p:cNvSpPr>
              <a:spLocks noChangeShapeType="1"/>
            </p:cNvSpPr>
            <p:nvPr/>
          </p:nvSpPr>
          <p:spPr bwMode="auto">
            <a:xfrm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3" name="Group 119"/>
          <p:cNvGrpSpPr>
            <a:grpSpLocks/>
          </p:cNvGrpSpPr>
          <p:nvPr/>
        </p:nvGrpSpPr>
        <p:grpSpPr bwMode="auto">
          <a:xfrm>
            <a:off x="4704424" y="5699760"/>
            <a:ext cx="164439" cy="167640"/>
            <a:chOff x="4080" y="720"/>
            <a:chExt cx="144" cy="96"/>
          </a:xfrm>
        </p:grpSpPr>
        <p:sp>
          <p:nvSpPr>
            <p:cNvPr id="55" name="Line 120"/>
            <p:cNvSpPr>
              <a:spLocks noChangeShapeType="1"/>
            </p:cNvSpPr>
            <p:nvPr/>
          </p:nvSpPr>
          <p:spPr bwMode="auto">
            <a:xfrm flipH="1"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Line 121"/>
            <p:cNvSpPr>
              <a:spLocks noChangeShapeType="1"/>
            </p:cNvSpPr>
            <p:nvPr/>
          </p:nvSpPr>
          <p:spPr bwMode="auto">
            <a:xfrm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4" name="Group 122"/>
          <p:cNvGrpSpPr>
            <a:grpSpLocks/>
          </p:cNvGrpSpPr>
          <p:nvPr/>
        </p:nvGrpSpPr>
        <p:grpSpPr bwMode="auto">
          <a:xfrm>
            <a:off x="5362178" y="5699760"/>
            <a:ext cx="164439" cy="167640"/>
            <a:chOff x="4080" y="720"/>
            <a:chExt cx="144" cy="96"/>
          </a:xfrm>
        </p:grpSpPr>
        <p:sp>
          <p:nvSpPr>
            <p:cNvPr id="53" name="Line 123"/>
            <p:cNvSpPr>
              <a:spLocks noChangeShapeType="1"/>
            </p:cNvSpPr>
            <p:nvPr/>
          </p:nvSpPr>
          <p:spPr bwMode="auto">
            <a:xfrm flipH="1"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Line 124"/>
            <p:cNvSpPr>
              <a:spLocks noChangeShapeType="1"/>
            </p:cNvSpPr>
            <p:nvPr/>
          </p:nvSpPr>
          <p:spPr bwMode="auto">
            <a:xfrm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5" name="Group 125"/>
          <p:cNvGrpSpPr>
            <a:grpSpLocks/>
          </p:cNvGrpSpPr>
          <p:nvPr/>
        </p:nvGrpSpPr>
        <p:grpSpPr bwMode="auto">
          <a:xfrm>
            <a:off x="5937713" y="5699760"/>
            <a:ext cx="164439" cy="167640"/>
            <a:chOff x="4080" y="720"/>
            <a:chExt cx="144" cy="96"/>
          </a:xfrm>
        </p:grpSpPr>
        <p:sp>
          <p:nvSpPr>
            <p:cNvPr id="51" name="Line 126"/>
            <p:cNvSpPr>
              <a:spLocks noChangeShapeType="1"/>
            </p:cNvSpPr>
            <p:nvPr/>
          </p:nvSpPr>
          <p:spPr bwMode="auto">
            <a:xfrm flipH="1"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127"/>
            <p:cNvSpPr>
              <a:spLocks noChangeShapeType="1"/>
            </p:cNvSpPr>
            <p:nvPr/>
          </p:nvSpPr>
          <p:spPr bwMode="auto">
            <a:xfrm>
              <a:off x="4080" y="720"/>
              <a:ext cx="144" cy="96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6477000" y="2514600"/>
            <a:ext cx="164439" cy="3352800"/>
            <a:chOff x="6248400" y="2895600"/>
            <a:chExt cx="164439" cy="3352800"/>
          </a:xfrm>
        </p:grpSpPr>
        <p:grpSp>
          <p:nvGrpSpPr>
            <p:cNvPr id="35" name="Group 95"/>
            <p:cNvGrpSpPr>
              <a:grpSpLocks/>
            </p:cNvGrpSpPr>
            <p:nvPr/>
          </p:nvGrpSpPr>
          <p:grpSpPr bwMode="auto">
            <a:xfrm>
              <a:off x="6248400" y="2895600"/>
              <a:ext cx="164439" cy="167640"/>
              <a:chOff x="4080" y="720"/>
              <a:chExt cx="144" cy="96"/>
            </a:xfrm>
          </p:grpSpPr>
          <p:sp>
            <p:nvSpPr>
              <p:cNvPr id="71" name="Line 96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" name="Line 97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" name="Group 98"/>
            <p:cNvGrpSpPr>
              <a:grpSpLocks/>
            </p:cNvGrpSpPr>
            <p:nvPr/>
          </p:nvGrpSpPr>
          <p:grpSpPr bwMode="auto">
            <a:xfrm>
              <a:off x="6248400" y="3482340"/>
              <a:ext cx="164439" cy="167640"/>
              <a:chOff x="4080" y="720"/>
              <a:chExt cx="144" cy="96"/>
            </a:xfrm>
          </p:grpSpPr>
          <p:sp>
            <p:nvSpPr>
              <p:cNvPr id="69" name="Line 99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" name="Line 100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7" name="Group 101"/>
            <p:cNvGrpSpPr>
              <a:grpSpLocks/>
            </p:cNvGrpSpPr>
            <p:nvPr/>
          </p:nvGrpSpPr>
          <p:grpSpPr bwMode="auto">
            <a:xfrm>
              <a:off x="6248400" y="4069080"/>
              <a:ext cx="164439" cy="167640"/>
              <a:chOff x="4080" y="720"/>
              <a:chExt cx="144" cy="96"/>
            </a:xfrm>
          </p:grpSpPr>
          <p:sp>
            <p:nvSpPr>
              <p:cNvPr id="67" name="Line 102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" name="Line 103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8" name="Group 104"/>
            <p:cNvGrpSpPr>
              <a:grpSpLocks/>
            </p:cNvGrpSpPr>
            <p:nvPr/>
          </p:nvGrpSpPr>
          <p:grpSpPr bwMode="auto">
            <a:xfrm>
              <a:off x="6248400" y="4739640"/>
              <a:ext cx="164439" cy="167640"/>
              <a:chOff x="4080" y="720"/>
              <a:chExt cx="144" cy="96"/>
            </a:xfrm>
          </p:grpSpPr>
          <p:sp>
            <p:nvSpPr>
              <p:cNvPr id="65" name="Line 105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6" name="Line 106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9" name="Group 107"/>
            <p:cNvGrpSpPr>
              <a:grpSpLocks/>
            </p:cNvGrpSpPr>
            <p:nvPr/>
          </p:nvGrpSpPr>
          <p:grpSpPr bwMode="auto">
            <a:xfrm>
              <a:off x="6248400" y="5410200"/>
              <a:ext cx="164439" cy="167640"/>
              <a:chOff x="4080" y="720"/>
              <a:chExt cx="144" cy="96"/>
            </a:xfrm>
          </p:grpSpPr>
          <p:sp>
            <p:nvSpPr>
              <p:cNvPr id="63" name="Line 108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" name="Line 109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6" name="Group 128"/>
            <p:cNvGrpSpPr>
              <a:grpSpLocks/>
            </p:cNvGrpSpPr>
            <p:nvPr/>
          </p:nvGrpSpPr>
          <p:grpSpPr bwMode="auto">
            <a:xfrm>
              <a:off x="6248400" y="6080760"/>
              <a:ext cx="164439" cy="167640"/>
              <a:chOff x="4080" y="720"/>
              <a:chExt cx="144" cy="96"/>
            </a:xfrm>
          </p:grpSpPr>
          <p:sp>
            <p:nvSpPr>
              <p:cNvPr id="49" name="Line 129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" name="Line 130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34" name="Line 132"/>
          <p:cNvSpPr>
            <a:spLocks noChangeShapeType="1"/>
          </p:cNvSpPr>
          <p:nvPr/>
        </p:nvSpPr>
        <p:spPr bwMode="auto">
          <a:xfrm flipH="1" flipV="1">
            <a:off x="4572000" y="2590800"/>
            <a:ext cx="0" cy="3217862"/>
          </a:xfrm>
          <a:prstGeom prst="line">
            <a:avLst/>
          </a:prstGeom>
          <a:noFill/>
          <a:ln w="47625">
            <a:gradFill flip="none" rotWithShape="1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0" scaled="0"/>
              <a:tileRect/>
            </a:gradFill>
            <a:round/>
            <a:headE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" name="Text Box 136"/>
          <p:cNvSpPr txBox="1">
            <a:spLocks noChangeArrowheads="1"/>
          </p:cNvSpPr>
          <p:nvPr/>
        </p:nvSpPr>
        <p:spPr bwMode="auto">
          <a:xfrm>
            <a:off x="4703763" y="4805363"/>
            <a:ext cx="184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800">
              <a:latin typeface="Times New Roman" pitchFamily="18" charset="0"/>
            </a:endParaRPr>
          </a:p>
        </p:txBody>
      </p:sp>
      <p:sp>
        <p:nvSpPr>
          <p:cNvPr id="139" name="Text Box 137"/>
          <p:cNvSpPr txBox="1">
            <a:spLocks noChangeArrowheads="1"/>
          </p:cNvSpPr>
          <p:nvPr/>
        </p:nvSpPr>
        <p:spPr bwMode="auto">
          <a:xfrm>
            <a:off x="3216275" y="3903663"/>
            <a:ext cx="184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800">
              <a:latin typeface="Times New Roman" pitchFamily="18" charset="0"/>
            </a:endParaRPr>
          </a:p>
        </p:txBody>
      </p:sp>
      <p:cxnSp>
        <p:nvCxnSpPr>
          <p:cNvPr id="141" name="Straight Arrow Connector 140"/>
          <p:cNvCxnSpPr/>
          <p:nvPr/>
        </p:nvCxnSpPr>
        <p:spPr bwMode="auto">
          <a:xfrm>
            <a:off x="4572000" y="4191000"/>
            <a:ext cx="457200" cy="158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75778" name="Object 9"/>
          <p:cNvGraphicFramePr>
            <a:graphicFrameLocks noChangeAspect="1"/>
          </p:cNvGraphicFramePr>
          <p:nvPr/>
        </p:nvGraphicFramePr>
        <p:xfrm>
          <a:off x="5029200" y="4038600"/>
          <a:ext cx="238125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5" name="公式" r:id="rId3" imgW="126720" imgH="164880" progId="Equation.3">
                  <p:embed/>
                </p:oleObj>
              </mc:Choice>
              <mc:Fallback>
                <p:oleObj name="公式" r:id="rId3" imgW="126720" imgH="164880" progId="Equation.3">
                  <p:embed/>
                  <p:pic>
                    <p:nvPicPr>
                      <p:cNvPr id="7577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038600"/>
                        <a:ext cx="238125" cy="30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6" name="Group 145"/>
          <p:cNvGrpSpPr/>
          <p:nvPr/>
        </p:nvGrpSpPr>
        <p:grpSpPr>
          <a:xfrm>
            <a:off x="2286000" y="2514600"/>
            <a:ext cx="164439" cy="3352800"/>
            <a:chOff x="6248400" y="2895600"/>
            <a:chExt cx="164439" cy="3352800"/>
          </a:xfrm>
        </p:grpSpPr>
        <p:grpSp>
          <p:nvGrpSpPr>
            <p:cNvPr id="147" name="Group 95"/>
            <p:cNvGrpSpPr>
              <a:grpSpLocks/>
            </p:cNvGrpSpPr>
            <p:nvPr/>
          </p:nvGrpSpPr>
          <p:grpSpPr bwMode="auto">
            <a:xfrm>
              <a:off x="6248400" y="2895600"/>
              <a:ext cx="164439" cy="167640"/>
              <a:chOff x="4080" y="720"/>
              <a:chExt cx="144" cy="96"/>
            </a:xfrm>
          </p:grpSpPr>
          <p:sp>
            <p:nvSpPr>
              <p:cNvPr id="163" name="Line 96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" name="Line 97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48" name="Group 98"/>
            <p:cNvGrpSpPr>
              <a:grpSpLocks/>
            </p:cNvGrpSpPr>
            <p:nvPr/>
          </p:nvGrpSpPr>
          <p:grpSpPr bwMode="auto">
            <a:xfrm>
              <a:off x="6248400" y="3482340"/>
              <a:ext cx="164439" cy="167640"/>
              <a:chOff x="4080" y="720"/>
              <a:chExt cx="144" cy="96"/>
            </a:xfrm>
          </p:grpSpPr>
          <p:sp>
            <p:nvSpPr>
              <p:cNvPr id="161" name="Line 99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2" name="Line 100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49" name="Group 101"/>
            <p:cNvGrpSpPr>
              <a:grpSpLocks/>
            </p:cNvGrpSpPr>
            <p:nvPr/>
          </p:nvGrpSpPr>
          <p:grpSpPr bwMode="auto">
            <a:xfrm>
              <a:off x="6248400" y="4069080"/>
              <a:ext cx="164439" cy="167640"/>
              <a:chOff x="4080" y="720"/>
              <a:chExt cx="144" cy="96"/>
            </a:xfrm>
          </p:grpSpPr>
          <p:sp>
            <p:nvSpPr>
              <p:cNvPr id="159" name="Line 102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" name="Line 103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50" name="Group 104"/>
            <p:cNvGrpSpPr>
              <a:grpSpLocks/>
            </p:cNvGrpSpPr>
            <p:nvPr/>
          </p:nvGrpSpPr>
          <p:grpSpPr bwMode="auto">
            <a:xfrm>
              <a:off x="6248400" y="4739640"/>
              <a:ext cx="164439" cy="167640"/>
              <a:chOff x="4080" y="720"/>
              <a:chExt cx="144" cy="96"/>
            </a:xfrm>
          </p:grpSpPr>
          <p:sp>
            <p:nvSpPr>
              <p:cNvPr id="157" name="Line 105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" name="Line 106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51" name="Group 107"/>
            <p:cNvGrpSpPr>
              <a:grpSpLocks/>
            </p:cNvGrpSpPr>
            <p:nvPr/>
          </p:nvGrpSpPr>
          <p:grpSpPr bwMode="auto">
            <a:xfrm>
              <a:off x="6248400" y="5410200"/>
              <a:ext cx="164439" cy="167640"/>
              <a:chOff x="4080" y="720"/>
              <a:chExt cx="144" cy="96"/>
            </a:xfrm>
          </p:grpSpPr>
          <p:sp>
            <p:nvSpPr>
              <p:cNvPr id="155" name="Line 108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" name="Line 109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52" name="Group 128"/>
            <p:cNvGrpSpPr>
              <a:grpSpLocks/>
            </p:cNvGrpSpPr>
            <p:nvPr/>
          </p:nvGrpSpPr>
          <p:grpSpPr bwMode="auto">
            <a:xfrm>
              <a:off x="6248400" y="6080760"/>
              <a:ext cx="164439" cy="167640"/>
              <a:chOff x="4080" y="720"/>
              <a:chExt cx="144" cy="96"/>
            </a:xfrm>
          </p:grpSpPr>
          <p:sp>
            <p:nvSpPr>
              <p:cNvPr id="153" name="Line 129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" name="Line 130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674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C03D00-AFBF-4827-954C-79D855F88E52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zh-CN" sz="800" b="0" smtClean="0"/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228600" y="2057400"/>
            <a:ext cx="8610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>
                <a:latin typeface="宋体" panose="02010600030101010101" pitchFamily="2" charset="-122"/>
              </a:rPr>
              <a:t>              </a:t>
            </a:r>
            <a:r>
              <a:rPr lang="zh-CN" altLang="en-US">
                <a:solidFill>
                  <a:srgbClr val="0033CC"/>
                </a:solidFill>
                <a:latin typeface="宋体" panose="02010600030101010101" pitchFamily="2" charset="-122"/>
              </a:rPr>
              <a:t>习题：</a:t>
            </a:r>
            <a:r>
              <a:rPr lang="en-US" altLang="zh-CN">
                <a:solidFill>
                  <a:srgbClr val="0033CC"/>
                </a:solidFill>
                <a:latin typeface="宋体" panose="02010600030101010101" pitchFamily="2" charset="-122"/>
              </a:rPr>
              <a:t>P222</a:t>
            </a:r>
          </a:p>
          <a:p>
            <a:pPr eaLnBrk="1" hangingPunct="1">
              <a:buFontTx/>
              <a:buNone/>
            </a:pPr>
            <a:r>
              <a:rPr lang="en-US" altLang="zh-CN">
                <a:latin typeface="宋体" panose="02010600030101010101" pitchFamily="2" charset="-122"/>
              </a:rPr>
              <a:t>               27, 30, 34, 35</a:t>
            </a:r>
          </a:p>
          <a:p>
            <a:pPr eaLnBrk="1" hangingPunct="1">
              <a:buFontTx/>
              <a:buNone/>
            </a:pPr>
            <a:endParaRPr lang="en-US" altLang="zh-CN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566637-7C2A-4BD8-AFDB-A43FB74DED1D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zh-CN" sz="800" b="0" smtClean="0"/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686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/>
              <a:t>　　两个共轴圆线圈，半径分别为</a:t>
            </a:r>
            <a:r>
              <a:rPr lang="en-US" altLang="zh-CN" sz="2800" b="0" i="1">
                <a:latin typeface="Times New Roman" panose="02020603050405020304" pitchFamily="18" charset="0"/>
              </a:rPr>
              <a:t>R</a:t>
            </a:r>
            <a:r>
              <a:rPr lang="zh-CN" altLang="en-US" sz="2800"/>
              <a:t>和</a:t>
            </a:r>
            <a:r>
              <a:rPr lang="en-US" altLang="zh-CN" sz="2800" b="0" i="1">
                <a:latin typeface="Times New Roman" panose="02020603050405020304" pitchFamily="18" charset="0"/>
              </a:rPr>
              <a:t>r</a:t>
            </a:r>
            <a:r>
              <a:rPr lang="zh-CN" altLang="en-US" sz="2800"/>
              <a:t>，匝数分别为</a:t>
            </a:r>
            <a:r>
              <a:rPr lang="en-US" altLang="zh-CN" sz="2800" b="0"/>
              <a:t>N</a:t>
            </a:r>
            <a:r>
              <a:rPr lang="en-US" altLang="zh-CN" sz="2800" b="0" baseline="-25000"/>
              <a:t>1</a:t>
            </a:r>
            <a:r>
              <a:rPr lang="zh-CN" altLang="en-US" sz="2800"/>
              <a:t>和</a:t>
            </a:r>
            <a:r>
              <a:rPr lang="en-US" altLang="zh-CN" sz="2800" b="0"/>
              <a:t>N</a:t>
            </a:r>
            <a:r>
              <a:rPr lang="en-US" altLang="zh-CN" sz="2800" b="0" baseline="-25000"/>
              <a:t>2</a:t>
            </a:r>
            <a:r>
              <a:rPr lang="zh-CN" altLang="en-US" sz="2800"/>
              <a:t>，相距为</a:t>
            </a:r>
            <a:r>
              <a:rPr lang="en-US" altLang="zh-CN" sz="2800" b="0" i="1">
                <a:latin typeface="Times New Roman" panose="02020603050405020304" pitchFamily="18" charset="0"/>
              </a:rPr>
              <a:t>l</a:t>
            </a:r>
            <a:r>
              <a:rPr lang="zh-CN" altLang="en-US" sz="2800"/>
              <a:t>。设</a:t>
            </a:r>
            <a:r>
              <a:rPr lang="en-US" altLang="zh-CN" sz="2800" b="0" i="1">
                <a:latin typeface="Times New Roman" panose="02020603050405020304" pitchFamily="18" charset="0"/>
              </a:rPr>
              <a:t>r</a:t>
            </a:r>
            <a:r>
              <a:rPr lang="en-US" altLang="zh-CN" sz="2800" i="1">
                <a:latin typeface="Times New Roman" panose="02020603050405020304" pitchFamily="18" charset="0"/>
              </a:rPr>
              <a:t>&lt;&lt;</a:t>
            </a:r>
            <a:r>
              <a:rPr lang="en-US" altLang="zh-CN" sz="2800" b="0" i="1">
                <a:latin typeface="Times New Roman" panose="02020603050405020304" pitchFamily="18" charset="0"/>
              </a:rPr>
              <a:t>l</a:t>
            </a:r>
            <a:r>
              <a:rPr lang="zh-CN" altLang="en-US" sz="2800"/>
              <a:t>，以至大线圈在小线圈所在处的磁场可以视为均匀的。求两线圈之间的互感系数。</a:t>
            </a: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5715000" y="2667000"/>
            <a:ext cx="685800" cy="1828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6096000" y="3657600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7010400" y="3200400"/>
          <a:ext cx="30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2" name="公式" r:id="rId3" imgW="88669" imgH="177338" progId="Equation.3">
                  <p:embed/>
                </p:oleObj>
              </mc:Choice>
              <mc:Fallback>
                <p:oleObj name="公式" r:id="rId3" imgW="88669" imgH="17733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200400"/>
                        <a:ext cx="30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Oval 3"/>
          <p:cNvSpPr>
            <a:spLocks noChangeArrowheads="1"/>
          </p:cNvSpPr>
          <p:nvPr/>
        </p:nvSpPr>
        <p:spPr bwMode="auto">
          <a:xfrm>
            <a:off x="8229600" y="3276600"/>
            <a:ext cx="228600" cy="685800"/>
          </a:xfrm>
          <a:prstGeom prst="ellipse">
            <a:avLst/>
          </a:prstGeom>
          <a:solidFill>
            <a:schemeClr val="bg1">
              <a:alpha val="5098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4040" name="Line 7"/>
          <p:cNvSpPr>
            <a:spLocks noChangeShapeType="1"/>
          </p:cNvSpPr>
          <p:nvPr/>
        </p:nvSpPr>
        <p:spPr bwMode="auto">
          <a:xfrm flipV="1">
            <a:off x="6096000" y="26670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4041" name="Object 8"/>
          <p:cNvGraphicFramePr>
            <a:graphicFrameLocks noChangeAspect="1"/>
          </p:cNvGraphicFramePr>
          <p:nvPr/>
        </p:nvGraphicFramePr>
        <p:xfrm>
          <a:off x="5791200" y="3124200"/>
          <a:ext cx="28733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3" name="公式" r:id="rId5" imgW="152268" imgH="164957" progId="Equation.3">
                  <p:embed/>
                </p:oleObj>
              </mc:Choice>
              <mc:Fallback>
                <p:oleObj name="公式" r:id="rId5" imgW="152268" imgH="16495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124200"/>
                        <a:ext cx="287338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2" name="Line 9"/>
          <p:cNvSpPr>
            <a:spLocks noChangeShapeType="1"/>
          </p:cNvSpPr>
          <p:nvPr/>
        </p:nvSpPr>
        <p:spPr bwMode="auto">
          <a:xfrm flipV="1">
            <a:off x="8339138" y="32766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4043" name="Object 10"/>
          <p:cNvGraphicFramePr>
            <a:graphicFrameLocks noChangeAspect="1"/>
          </p:cNvGraphicFramePr>
          <p:nvPr/>
        </p:nvGraphicFramePr>
        <p:xfrm>
          <a:off x="8229600" y="2895600"/>
          <a:ext cx="3317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4" name="公式" r:id="rId7" imgW="114102" imgH="126780" progId="Equation.3">
                  <p:embed/>
                </p:oleObj>
              </mc:Choice>
              <mc:Fallback>
                <p:oleObj name="公式" r:id="rId7" imgW="114102" imgH="1267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2895600"/>
                        <a:ext cx="33178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2FAE03-DEF5-4B81-81CA-E8CCD11CE5DA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zh-CN" sz="800" b="0" smtClean="0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304800" y="457200"/>
            <a:ext cx="8686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　　两个共轴圆线圈，半径分别为</a:t>
            </a:r>
            <a:r>
              <a:rPr lang="en-US" altLang="zh-CN" sz="2400" b="0" i="1">
                <a:latin typeface="Times New Roman" panose="02020603050405020304" pitchFamily="18" charset="0"/>
              </a:rPr>
              <a:t>R</a:t>
            </a:r>
            <a:r>
              <a:rPr lang="zh-CN" altLang="en-US" sz="2400"/>
              <a:t>和</a:t>
            </a:r>
            <a:r>
              <a:rPr lang="en-US" altLang="zh-CN" sz="2400" b="0" i="1">
                <a:latin typeface="Times New Roman" panose="02020603050405020304" pitchFamily="18" charset="0"/>
              </a:rPr>
              <a:t>r</a:t>
            </a:r>
            <a:r>
              <a:rPr lang="zh-CN" altLang="en-US" sz="2400"/>
              <a:t>，匝数分别为</a:t>
            </a:r>
            <a:r>
              <a:rPr lang="en-US" altLang="zh-CN" sz="2400" b="0"/>
              <a:t>N</a:t>
            </a:r>
            <a:r>
              <a:rPr lang="en-US" altLang="zh-CN" sz="2400" b="0" baseline="-25000"/>
              <a:t>1</a:t>
            </a:r>
            <a:r>
              <a:rPr lang="zh-CN" altLang="en-US" sz="2400"/>
              <a:t>和</a:t>
            </a:r>
            <a:r>
              <a:rPr lang="en-US" altLang="zh-CN" sz="2400" b="0"/>
              <a:t>N</a:t>
            </a:r>
            <a:r>
              <a:rPr lang="en-US" altLang="zh-CN" sz="2400" b="0" baseline="-25000"/>
              <a:t>2</a:t>
            </a:r>
            <a:r>
              <a:rPr lang="zh-CN" altLang="en-US" sz="2400"/>
              <a:t>，相距为</a:t>
            </a:r>
            <a:r>
              <a:rPr lang="en-US" altLang="zh-CN" sz="2400" b="0" i="1">
                <a:latin typeface="Times New Roman" panose="02020603050405020304" pitchFamily="18" charset="0"/>
              </a:rPr>
              <a:t>l</a:t>
            </a:r>
            <a:r>
              <a:rPr lang="zh-CN" altLang="en-US" sz="2400"/>
              <a:t>。设</a:t>
            </a:r>
            <a:r>
              <a:rPr lang="en-US" altLang="zh-CN" sz="2400" b="0" i="1">
                <a:latin typeface="Times New Roman" panose="02020603050405020304" pitchFamily="18" charset="0"/>
              </a:rPr>
              <a:t>r</a:t>
            </a:r>
            <a:r>
              <a:rPr lang="en-US" altLang="zh-CN" sz="2400" i="1">
                <a:latin typeface="Times New Roman" panose="02020603050405020304" pitchFamily="18" charset="0"/>
              </a:rPr>
              <a:t>&lt;&lt;</a:t>
            </a:r>
            <a:r>
              <a:rPr lang="en-US" altLang="zh-CN" sz="2400" b="0" i="1">
                <a:latin typeface="Times New Roman" panose="02020603050405020304" pitchFamily="18" charset="0"/>
              </a:rPr>
              <a:t>l</a:t>
            </a:r>
            <a:r>
              <a:rPr lang="zh-CN" altLang="en-US" sz="2400"/>
              <a:t>，以至大线圈在小线圈所在处的磁场可以视为均匀的。求两线圈之间的互感系数。</a:t>
            </a:r>
          </a:p>
        </p:txBody>
      </p:sp>
      <p:sp>
        <p:nvSpPr>
          <p:cNvPr id="45060" name="Oval 3"/>
          <p:cNvSpPr>
            <a:spLocks noChangeArrowheads="1"/>
          </p:cNvSpPr>
          <p:nvPr/>
        </p:nvSpPr>
        <p:spPr bwMode="auto">
          <a:xfrm>
            <a:off x="5916613" y="2209800"/>
            <a:ext cx="685800" cy="1828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5061" name="Line 4"/>
          <p:cNvSpPr>
            <a:spLocks noChangeShapeType="1"/>
          </p:cNvSpPr>
          <p:nvPr/>
        </p:nvSpPr>
        <p:spPr bwMode="auto">
          <a:xfrm>
            <a:off x="6297613" y="3200400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5062" name="Object 5"/>
          <p:cNvGraphicFramePr>
            <a:graphicFrameLocks noChangeAspect="1"/>
          </p:cNvGraphicFramePr>
          <p:nvPr/>
        </p:nvGraphicFramePr>
        <p:xfrm>
          <a:off x="7212013" y="2819400"/>
          <a:ext cx="1968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0" name="公式" r:id="rId3" imgW="88669" imgH="177338" progId="Equation.3">
                  <p:embed/>
                </p:oleObj>
              </mc:Choice>
              <mc:Fallback>
                <p:oleObj name="公式" r:id="rId3" imgW="88669" imgH="17733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2013" y="2819400"/>
                        <a:ext cx="1968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Oval 6"/>
          <p:cNvSpPr>
            <a:spLocks noChangeArrowheads="1"/>
          </p:cNvSpPr>
          <p:nvPr/>
        </p:nvSpPr>
        <p:spPr bwMode="auto">
          <a:xfrm>
            <a:off x="8431213" y="2819400"/>
            <a:ext cx="228600" cy="685800"/>
          </a:xfrm>
          <a:prstGeom prst="ellipse">
            <a:avLst/>
          </a:prstGeom>
          <a:solidFill>
            <a:schemeClr val="bg1">
              <a:alpha val="5098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5064" name="Line 7"/>
          <p:cNvSpPr>
            <a:spLocks noChangeShapeType="1"/>
          </p:cNvSpPr>
          <p:nvPr/>
        </p:nvSpPr>
        <p:spPr bwMode="auto">
          <a:xfrm flipV="1">
            <a:off x="6297613" y="22098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5065" name="Object 8"/>
          <p:cNvGraphicFramePr>
            <a:graphicFrameLocks noChangeAspect="1"/>
          </p:cNvGraphicFramePr>
          <p:nvPr/>
        </p:nvGraphicFramePr>
        <p:xfrm>
          <a:off x="5992813" y="2667000"/>
          <a:ext cx="28733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1" name="公式" r:id="rId5" imgW="152268" imgH="164957" progId="Equation.3">
                  <p:embed/>
                </p:oleObj>
              </mc:Choice>
              <mc:Fallback>
                <p:oleObj name="公式" r:id="rId5" imgW="152268" imgH="16495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2813" y="2667000"/>
                        <a:ext cx="287337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Line 9"/>
          <p:cNvSpPr>
            <a:spLocks noChangeShapeType="1"/>
          </p:cNvSpPr>
          <p:nvPr/>
        </p:nvSpPr>
        <p:spPr bwMode="auto">
          <a:xfrm flipV="1">
            <a:off x="8540750" y="28194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5067" name="Object 10"/>
          <p:cNvGraphicFramePr>
            <a:graphicFrameLocks noChangeAspect="1"/>
          </p:cNvGraphicFramePr>
          <p:nvPr/>
        </p:nvGraphicFramePr>
        <p:xfrm>
          <a:off x="8431213" y="2438400"/>
          <a:ext cx="33178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2" name="公式" r:id="rId7" imgW="114102" imgH="126780" progId="Equation.3">
                  <p:embed/>
                </p:oleObj>
              </mc:Choice>
              <mc:Fallback>
                <p:oleObj name="公式" r:id="rId7" imgW="114102" imgH="1267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1213" y="2438400"/>
                        <a:ext cx="331787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Object 11"/>
          <p:cNvGraphicFramePr>
            <a:graphicFrameLocks noChangeAspect="1"/>
          </p:cNvGraphicFramePr>
          <p:nvPr/>
        </p:nvGraphicFramePr>
        <p:xfrm>
          <a:off x="1371600" y="2332038"/>
          <a:ext cx="28194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3" name="公式" r:id="rId9" imgW="1269449" imgH="482391" progId="Equation.3">
                  <p:embed/>
                </p:oleObj>
              </mc:Choice>
              <mc:Fallback>
                <p:oleObj name="公式" r:id="rId9" imgW="1269449" imgH="48239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332038"/>
                        <a:ext cx="281940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9" name="Text Box 12"/>
          <p:cNvSpPr txBox="1">
            <a:spLocks noChangeArrowheads="1"/>
          </p:cNvSpPr>
          <p:nvPr/>
        </p:nvSpPr>
        <p:spPr bwMode="auto">
          <a:xfrm>
            <a:off x="304800" y="1828800"/>
            <a:ext cx="5233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大线圈在小线圈处的磁场大小为</a:t>
            </a:r>
          </a:p>
        </p:txBody>
      </p:sp>
      <p:sp>
        <p:nvSpPr>
          <p:cNvPr id="45070" name="Text Box 13"/>
          <p:cNvSpPr txBox="1">
            <a:spLocks noChangeArrowheads="1"/>
          </p:cNvSpPr>
          <p:nvPr/>
        </p:nvSpPr>
        <p:spPr bwMode="auto">
          <a:xfrm>
            <a:off x="228600" y="3429000"/>
            <a:ext cx="3070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小线圈处的磁链为</a:t>
            </a:r>
          </a:p>
        </p:txBody>
      </p:sp>
      <p:graphicFrame>
        <p:nvGraphicFramePr>
          <p:cNvPr id="45071" name="Object 14"/>
          <p:cNvGraphicFramePr>
            <a:graphicFrameLocks noChangeAspect="1"/>
          </p:cNvGraphicFramePr>
          <p:nvPr/>
        </p:nvGraphicFramePr>
        <p:xfrm>
          <a:off x="1295400" y="3962400"/>
          <a:ext cx="4764088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4" name="公式" r:id="rId11" imgW="2057400" imgH="482600" progId="Equation.3">
                  <p:embed/>
                </p:oleObj>
              </mc:Choice>
              <mc:Fallback>
                <p:oleObj name="公式" r:id="rId11" imgW="2057400" imgH="482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962400"/>
                        <a:ext cx="4764088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2" name="Text Box 15"/>
          <p:cNvSpPr txBox="1">
            <a:spLocks noChangeArrowheads="1"/>
          </p:cNvSpPr>
          <p:nvPr/>
        </p:nvSpPr>
        <p:spPr bwMode="auto">
          <a:xfrm>
            <a:off x="228600" y="4953000"/>
            <a:ext cx="906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互感</a:t>
            </a:r>
          </a:p>
        </p:txBody>
      </p:sp>
      <p:graphicFrame>
        <p:nvGraphicFramePr>
          <p:cNvPr id="45073" name="Object 16"/>
          <p:cNvGraphicFramePr>
            <a:graphicFrameLocks noChangeAspect="1"/>
          </p:cNvGraphicFramePr>
          <p:nvPr/>
        </p:nvGraphicFramePr>
        <p:xfrm>
          <a:off x="1346200" y="5486400"/>
          <a:ext cx="375920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5" name="公式" r:id="rId13" imgW="1612900" imgH="482600" progId="Equation.3">
                  <p:embed/>
                </p:oleObj>
              </mc:Choice>
              <mc:Fallback>
                <p:oleObj name="公式" r:id="rId13" imgW="1612900" imgH="482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5486400"/>
                        <a:ext cx="3759200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D5895-837C-442E-A50C-DDE8D481003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76794" y="18288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kern="0" smtClean="0"/>
              <a:t>互感和自感  磁能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1480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78823" y="381000"/>
            <a:ext cx="8763000" cy="2667000"/>
          </a:xfrm>
        </p:spPr>
        <p:txBody>
          <a:bodyPr/>
          <a:lstStyle/>
          <a:p>
            <a:r>
              <a:rPr lang="en-US" altLang="zh-CN" sz="2400" dirty="0" smtClean="0"/>
              <a:t> 1</a:t>
            </a:r>
            <a:r>
              <a:rPr lang="zh-CN" altLang="en-US" sz="2400" dirty="0" smtClean="0"/>
              <a:t>．互感</a:t>
            </a:r>
            <a:r>
              <a:rPr lang="en-US" altLang="zh-CN" sz="2400" dirty="0" smtClean="0"/>
              <a:t>(mutual induction)</a:t>
            </a:r>
          </a:p>
          <a:p>
            <a:pPr marL="0" indent="0">
              <a:buNone/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一个线圈中的电流发生了变化，将导致另一个线圈出现感应电动势，我们把这种现象称为互感</a:t>
            </a:r>
            <a:r>
              <a:rPr lang="en-US" altLang="zh-CN" sz="2400" dirty="0" smtClean="0"/>
              <a:t>.</a:t>
            </a:r>
          </a:p>
          <a:p>
            <a:pPr marL="0" indent="0">
              <a:buNone/>
            </a:pPr>
            <a:r>
              <a:rPr lang="en-US" altLang="zh-CN" sz="2400" dirty="0" smtClean="0"/>
              <a:t>      </a:t>
            </a:r>
            <a:r>
              <a:rPr lang="zh-CN" altLang="en-US" sz="2400" dirty="0" smtClean="0"/>
              <a:t>如图，当线圈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中的电流</a:t>
            </a:r>
            <a:r>
              <a:rPr lang="en-US" altLang="zh-CN" sz="2400" dirty="0" smtClean="0">
                <a:latin typeface="+mj-lt"/>
              </a:rPr>
              <a:t>I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随时间变化时，它的磁场也随时间变化，于是通过线圈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的总磁通量亦随时间而变化，由此导致线圈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出现感应电动势</a:t>
            </a:r>
            <a:r>
              <a:rPr lang="en-US" altLang="zh-CN" sz="2400" dirty="0" smtClean="0"/>
              <a:t>.</a:t>
            </a:r>
            <a:endParaRPr lang="en-US" altLang="zh-CN" sz="2400" dirty="0"/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751303"/>
              </p:ext>
            </p:extLst>
          </p:nvPr>
        </p:nvGraphicFramePr>
        <p:xfrm>
          <a:off x="1828800" y="3015343"/>
          <a:ext cx="6096000" cy="359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7" name="Image" r:id="rId3" imgW="8374162" imgH="7179668" progId="Photoshop.Image.5">
                  <p:embed/>
                </p:oleObj>
              </mc:Choice>
              <mc:Fallback>
                <p:oleObj name="Image" r:id="rId3" imgW="8374162" imgH="7179668" progId="Photoshop.Image.5">
                  <p:embed/>
                  <p:pic>
                    <p:nvPicPr>
                      <p:cNvPr id="18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15343"/>
                        <a:ext cx="6096000" cy="359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666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中大模板">
  <a:themeElements>
    <a:clrScheme name="中大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大模板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1F1F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中大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中大测中模板</Template>
  <TotalTime>17036</TotalTime>
  <Words>4592</Words>
  <Application>Microsoft Office PowerPoint</Application>
  <PresentationFormat>全屏显示(4:3)</PresentationFormat>
  <Paragraphs>404</Paragraphs>
  <Slides>72</Slides>
  <Notes>4</Notes>
  <HiddenSlides>1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72</vt:i4>
      </vt:variant>
    </vt:vector>
  </HeadingPairs>
  <TitlesOfParts>
    <vt:vector size="85" baseType="lpstr">
      <vt:lpstr>AcmoSSK</vt:lpstr>
      <vt:lpstr>黑体</vt:lpstr>
      <vt:lpstr>宋体</vt:lpstr>
      <vt:lpstr>Arial</vt:lpstr>
      <vt:lpstr>Brush Script MT</vt:lpstr>
      <vt:lpstr>Symbol</vt:lpstr>
      <vt:lpstr>Times New Roman</vt:lpstr>
      <vt:lpstr>Wingdings</vt:lpstr>
      <vt:lpstr>中大模板</vt:lpstr>
      <vt:lpstr>公式</vt:lpstr>
      <vt:lpstr>Equation</vt:lpstr>
      <vt:lpstr>Image</vt:lpstr>
      <vt:lpstr>Microsoft 公式 3.0</vt:lpstr>
      <vt:lpstr>《电磁学》 自感、互感</vt:lpstr>
      <vt:lpstr>回顾</vt:lpstr>
      <vt:lpstr>PowerPoint 演示文稿</vt:lpstr>
      <vt:lpstr>        因此，对于任何一个在磁场中运动的闭合导体回路L 而言，其中的动生电动势就是   v是导体中某一点的速度. </vt:lpstr>
      <vt:lpstr>PowerPoint 演示文稿</vt:lpstr>
      <vt:lpstr>PowerPoint 演示文稿</vt:lpstr>
      <vt:lpstr>动生电动势和感生电动势</vt:lpstr>
      <vt:lpstr>PowerPoint 演示文稿</vt:lpstr>
      <vt:lpstr>PowerPoint 演示文稿</vt:lpstr>
      <vt:lpstr>       我们把通过线圈2的总磁通量记为Y12 ，显然，它决定于下面两个因素：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互感应用示例：</vt:lpstr>
      <vt:lpstr>PowerPoint 演示文稿</vt:lpstr>
      <vt:lpstr>自感（self-induction）  (教材P206)</vt:lpstr>
      <vt:lpstr>PowerPoint 演示文稿</vt:lpstr>
      <vt:lpstr>PowerPoint 演示文稿</vt:lpstr>
      <vt:lpstr>自感电动势</vt:lpstr>
      <vt:lpstr>PowerPoint 演示文稿</vt:lpstr>
      <vt:lpstr>PowerPoint 演示文稿</vt:lpstr>
      <vt:lpstr>用金属丝绕制的标准电阻要求是无自感的，怎样绕制自感系数为零的线圈？</vt:lpstr>
      <vt:lpstr>若图中绿色部分换为导体，感应电动势是变大还是变小？</vt:lpstr>
      <vt:lpstr>PowerPoint 演示文稿</vt:lpstr>
      <vt:lpstr>PowerPoint 演示文稿</vt:lpstr>
      <vt:lpstr>自感现象在电工和电子技术中有着广泛的应用.比如： </vt:lpstr>
      <vt:lpstr>PowerPoint 演示文稿</vt:lpstr>
      <vt:lpstr>简谐交流电路中的三种元件</vt:lpstr>
      <vt:lpstr>? 互感线圈的案例中，是否有自感存在？</vt:lpstr>
      <vt:lpstr>3.  两个线圈的互感系数与各自自感系数的关系</vt:lpstr>
      <vt:lpstr>PowerPoint 演示文稿</vt:lpstr>
      <vt:lpstr>因此有  </vt:lpstr>
      <vt:lpstr>有两个距离不太远的线圈，如何放置可使其互感系数为零？</vt:lpstr>
      <vt:lpstr>磁场的能量 磁场能量密度</vt:lpstr>
      <vt:lpstr>PowerPoint 演示文稿</vt:lpstr>
      <vt:lpstr>       我们把通过线圈2的总磁通量记为Y12 ，显然，它决定于下面两个因素：</vt:lpstr>
      <vt:lpstr>PowerPoint 演示文稿</vt:lpstr>
      <vt:lpstr>PowerPoint 演示文稿</vt:lpstr>
      <vt:lpstr>PowerPoint 演示文稿</vt:lpstr>
      <vt:lpstr>       我们把通过线圈2的总磁通量记为Y12 ，显然，它决定于下面两个因素：</vt:lpstr>
      <vt:lpstr>PowerPoint 演示文稿</vt:lpstr>
      <vt:lpstr>自感（self-induction）  (教材P206)</vt:lpstr>
      <vt:lpstr>PowerPoint 演示文稿</vt:lpstr>
      <vt:lpstr>PowerPoint 演示文稿</vt:lpstr>
      <vt:lpstr>自感（self-induction）  (教材P206)</vt:lpstr>
      <vt:lpstr>PowerPoint 演示文稿</vt:lpstr>
      <vt:lpstr>PowerPoint 演示文稿</vt:lpstr>
      <vt:lpstr>自感电动势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互感磁能(P213)</vt:lpstr>
      <vt:lpstr>在dt时间内电源克服互感电动势所作的功为</vt:lpstr>
      <vt:lpstr>如果两个线圈的自感系数分别是L1和L2，电流分别是I1和I2 ，则这物理系统的总磁能就是                                                                                               这结果可以推广到多个电流圈的情形.</vt:lpstr>
      <vt:lpstr>PowerPoint 演示文稿</vt:lpstr>
      <vt:lpstr>串联线圈的自感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 GUO</dc:creator>
  <cp:lastModifiedBy>GUO DH</cp:lastModifiedBy>
  <cp:revision>1297</cp:revision>
  <cp:lastPrinted>1601-01-01T00:00:00Z</cp:lastPrinted>
  <dcterms:created xsi:type="dcterms:W3CDTF">1601-01-01T00:00:00Z</dcterms:created>
  <dcterms:modified xsi:type="dcterms:W3CDTF">2019-05-30T03:41:12Z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