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sldIdLst>
    <p:sldId id="284" r:id="rId2"/>
    <p:sldId id="290" r:id="rId3"/>
    <p:sldId id="285" r:id="rId4"/>
    <p:sldId id="291" r:id="rId5"/>
    <p:sldId id="292" r:id="rId6"/>
    <p:sldId id="286" r:id="rId7"/>
    <p:sldId id="256" r:id="rId8"/>
    <p:sldId id="299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1" r:id="rId23"/>
    <p:sldId id="296" r:id="rId24"/>
    <p:sldId id="297" r:id="rId25"/>
    <p:sldId id="273" r:id="rId26"/>
    <p:sldId id="274" r:id="rId27"/>
    <p:sldId id="298" r:id="rId28"/>
    <p:sldId id="300" r:id="rId29"/>
    <p:sldId id="283" r:id="rId30"/>
    <p:sldId id="276" r:id="rId31"/>
    <p:sldId id="277" r:id="rId32"/>
    <p:sldId id="278" r:id="rId33"/>
    <p:sldId id="279" r:id="rId34"/>
    <p:sldId id="280" r:id="rId35"/>
    <p:sldId id="282" r:id="rId36"/>
    <p:sldId id="275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1F1F1"/>
    <a:srgbClr val="792B25"/>
    <a:srgbClr val="0000CC"/>
    <a:srgbClr val="006600"/>
    <a:srgbClr val="FF00FF"/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4" autoAdjust="0"/>
    <p:restoredTop sz="91895" autoAdjust="0"/>
  </p:normalViewPr>
  <p:slideViewPr>
    <p:cSldViewPr>
      <p:cViewPr varScale="1">
        <p:scale>
          <a:sx n="108" d="100"/>
          <a:sy n="108" d="100"/>
        </p:scale>
        <p:origin x="12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5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59.wmf"/><Relationship Id="rId1" Type="http://schemas.openxmlformats.org/officeDocument/2006/relationships/image" Target="../media/image54.png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4.wmf"/><Relationship Id="rId7" Type="http://schemas.openxmlformats.org/officeDocument/2006/relationships/image" Target="../media/image77.wmf"/><Relationship Id="rId12" Type="http://schemas.openxmlformats.org/officeDocument/2006/relationships/image" Target="../media/image82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45.wmf"/><Relationship Id="rId10" Type="http://schemas.openxmlformats.org/officeDocument/2006/relationships/image" Target="../media/image80.wmf"/><Relationship Id="rId4" Type="http://schemas.openxmlformats.org/officeDocument/2006/relationships/image" Target="../media/image75.wmf"/><Relationship Id="rId9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png"/><Relationship Id="rId4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2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62.png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97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6.wmf"/><Relationship Id="rId5" Type="http://schemas.openxmlformats.org/officeDocument/2006/relationships/image" Target="../media/image65.png"/><Relationship Id="rId4" Type="http://schemas.openxmlformats.org/officeDocument/2006/relationships/image" Target="../media/image84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88.wmf"/><Relationship Id="rId1" Type="http://schemas.openxmlformats.org/officeDocument/2006/relationships/image" Target="../media/image84.png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png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png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1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png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2.wmf"/><Relationship Id="rId4" Type="http://schemas.openxmlformats.org/officeDocument/2006/relationships/image" Target="../media/image12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9402526-A1AF-4CA6-BD54-E0E766FF2D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02526-A1AF-4CA6-BD54-E0E766FF2DB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41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校徽 cop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7BBFA"/>
              </a:clrFrom>
              <a:clrTo>
                <a:srgbClr val="77B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5562600" cy="106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429000"/>
            <a:ext cx="4648200" cy="914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0" y="5943600"/>
            <a:ext cx="45720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000"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3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27420-65DA-42E3-9597-A0BE32A846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23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67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67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F5AFB-165D-4A46-B0D6-FE12635170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097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4C5CA-2239-462F-806A-5F7DA8543E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98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8FDB1-6AFA-41B8-A25F-24A7800D48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74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30678-524E-4CD5-AAE5-F760AE83D2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87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F2AF9-30E2-43D6-93A2-A80306D59A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64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3F4FC-D765-430C-BE4B-3175695350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13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F21BC-7119-4C32-BA5A-FFE7A42D01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443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86A31-2404-4903-91AB-2F8A0A3CF3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39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04BC4-B27B-41AF-AD9B-B9AF8C83C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45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/>
            </a:lvl1pPr>
          </a:lstStyle>
          <a:p>
            <a:pPr>
              <a:defRPr/>
            </a:pPr>
            <a:fld id="{D939A928-CA05-4C8A-8C34-AE57DB7399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62.png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9.wmf"/><Relationship Id="rId4" Type="http://schemas.openxmlformats.org/officeDocument/2006/relationships/image" Target="../media/image54.png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7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5.bin"/><Relationship Id="rId3" Type="http://schemas.openxmlformats.org/officeDocument/2006/relationships/image" Target="../media/image83.jpeg"/><Relationship Id="rId21" Type="http://schemas.openxmlformats.org/officeDocument/2006/relationships/oleObject" Target="../embeddings/oleObject72.bin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7.wmf"/><Relationship Id="rId25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29" Type="http://schemas.openxmlformats.org/officeDocument/2006/relationships/image" Target="../media/image81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5.wmf"/><Relationship Id="rId24" Type="http://schemas.openxmlformats.org/officeDocument/2006/relationships/oleObject" Target="../embeddings/oleObject74.bin"/><Relationship Id="rId5" Type="http://schemas.openxmlformats.org/officeDocument/2006/relationships/image" Target="../media/image72.wmf"/><Relationship Id="rId15" Type="http://schemas.openxmlformats.org/officeDocument/2006/relationships/image" Target="../media/image76.wmf"/><Relationship Id="rId23" Type="http://schemas.openxmlformats.org/officeDocument/2006/relationships/image" Target="../media/image79.wmf"/><Relationship Id="rId28" Type="http://schemas.openxmlformats.org/officeDocument/2006/relationships/oleObject" Target="../embeddings/oleObject77.bin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78.wmf"/><Relationship Id="rId31" Type="http://schemas.openxmlformats.org/officeDocument/2006/relationships/image" Target="../media/image82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3.bin"/><Relationship Id="rId27" Type="http://schemas.openxmlformats.org/officeDocument/2006/relationships/oleObject" Target="../embeddings/oleObject76.bin"/><Relationship Id="rId30" Type="http://schemas.openxmlformats.org/officeDocument/2006/relationships/oleObject" Target="../embeddings/oleObject7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7.wmf"/><Relationship Id="rId4" Type="http://schemas.openxmlformats.org/officeDocument/2006/relationships/image" Target="../media/image84.png"/><Relationship Id="rId9" Type="http://schemas.openxmlformats.org/officeDocument/2006/relationships/oleObject" Target="../embeddings/oleObject8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62.png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9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65.png"/><Relationship Id="rId17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7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84.png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9.wmf"/><Relationship Id="rId4" Type="http://schemas.openxmlformats.org/officeDocument/2006/relationships/image" Target="../media/image84.png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1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118.wmf"/><Relationship Id="rId3" Type="http://schemas.openxmlformats.org/officeDocument/2006/relationships/image" Target="../media/image119.jpeg"/><Relationship Id="rId7" Type="http://schemas.openxmlformats.org/officeDocument/2006/relationships/image" Target="../media/image115.wmf"/><Relationship Id="rId12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17.wmf"/><Relationship Id="rId5" Type="http://schemas.openxmlformats.org/officeDocument/2006/relationships/image" Target="../media/image114.wmf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1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26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3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27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0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28.wmf"/><Relationship Id="rId10" Type="http://schemas.openxmlformats.org/officeDocument/2006/relationships/image" Target="../media/image26.wmf"/><Relationship Id="rId19" Type="http://schemas.openxmlformats.org/officeDocument/2006/relationships/image" Target="../media/image30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7.wmf"/><Relationship Id="rId26" Type="http://schemas.openxmlformats.org/officeDocument/2006/relationships/image" Target="../media/image51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50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52.wmf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53.jpeg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电磁学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953000" y="4144963"/>
          <a:ext cx="4191000" cy="271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Image" r:id="rId3" imgW="2155305" imgH="1396105" progId="Photoshop.Image.5">
                  <p:embed/>
                </p:oleObj>
              </mc:Choice>
              <mc:Fallback>
                <p:oleObj name="Image" r:id="rId3" imgW="2155305" imgH="139610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44963"/>
                        <a:ext cx="4191000" cy="271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188913"/>
            <a:ext cx="8153400" cy="4392612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solidFill>
                  <a:schemeClr val="accent1"/>
                </a:solidFill>
                <a:latin typeface="宋体" panose="02010600030101010101" pitchFamily="2" charset="-122"/>
              </a:rPr>
              <a:t>　　</a:t>
            </a:r>
            <a:r>
              <a:rPr lang="en-US" altLang="zh-CN" sz="3600" smtClean="0">
                <a:solidFill>
                  <a:srgbClr val="792B25"/>
                </a:solidFill>
                <a:latin typeface="宋体" panose="02010600030101010101" pitchFamily="2" charset="-122"/>
              </a:rPr>
              <a:t>1.</a:t>
            </a:r>
            <a:r>
              <a:rPr lang="en-US" altLang="zh-CN" sz="3600" i="1" smtClean="0">
                <a:solidFill>
                  <a:srgbClr val="792B25"/>
                </a:solidFill>
              </a:rPr>
              <a:t>RL</a:t>
            </a:r>
            <a:r>
              <a:rPr lang="zh-CN" altLang="en-US" sz="3600" smtClean="0">
                <a:solidFill>
                  <a:srgbClr val="792B25"/>
                </a:solidFill>
                <a:latin typeface="宋体" panose="02010600030101010101" pitchFamily="2" charset="-122"/>
              </a:rPr>
              <a:t>电路的暂态过程</a:t>
            </a: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/>
              <a:t>     </a:t>
            </a:r>
            <a:r>
              <a:rPr lang="zh-CN" altLang="en-US" sz="2800" smtClean="0">
                <a:latin typeface="宋体" panose="02010600030101010101" pitchFamily="2" charset="-122"/>
              </a:rPr>
              <a:t>设</a:t>
            </a:r>
            <a:r>
              <a:rPr lang="en-US" altLang="zh-CN" sz="2800" i="1" smtClean="0"/>
              <a:t>t</a:t>
            </a:r>
            <a:r>
              <a:rPr lang="en-US" altLang="zh-CN" sz="2800" smtClean="0"/>
              <a:t>=0</a:t>
            </a:r>
            <a:r>
              <a:rPr lang="zh-CN" altLang="en-US" sz="2800" smtClean="0"/>
              <a:t>时刻，</a:t>
            </a:r>
            <a:r>
              <a:rPr lang="zh-CN" altLang="en-US" sz="2800" smtClean="0">
                <a:latin typeface="宋体" panose="02010600030101010101" pitchFamily="2" charset="-122"/>
              </a:rPr>
              <a:t>开关</a:t>
            </a:r>
            <a:r>
              <a:rPr lang="en-US" altLang="zh-CN" sz="2800" smtClean="0">
                <a:latin typeface="宋体" panose="02010600030101010101" pitchFamily="2" charset="-122"/>
              </a:rPr>
              <a:t>K</a:t>
            </a:r>
            <a:r>
              <a:rPr lang="zh-CN" altLang="en-US" sz="2800" smtClean="0">
                <a:latin typeface="宋体" panose="02010600030101010101" pitchFamily="2" charset="-122"/>
              </a:rPr>
              <a:t>接至位置</a:t>
            </a:r>
            <a:r>
              <a:rPr lang="en-US" altLang="zh-CN" sz="2800" smtClean="0">
                <a:latin typeface="宋体" panose="02010600030101010101" pitchFamily="2" charset="-122"/>
              </a:rPr>
              <a:t>1</a:t>
            </a:r>
            <a:r>
              <a:rPr lang="zh-CN" altLang="en-US" sz="2800" smtClean="0">
                <a:latin typeface="宋体" panose="02010600030101010101" pitchFamily="2" charset="-122"/>
              </a:rPr>
              <a:t>，由于存在自感，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电流不可能马上达到稳定值</a:t>
            </a:r>
            <a:r>
              <a:rPr lang="en-US" altLang="zh-CN" sz="2800" i="1" smtClean="0">
                <a:latin typeface="Symbol" panose="05050102010706020507" pitchFamily="18" charset="2"/>
              </a:rPr>
              <a:t>e</a:t>
            </a:r>
            <a:r>
              <a:rPr lang="en-US" altLang="zh-CN" sz="2800" smtClean="0">
                <a:latin typeface="宋体" panose="02010600030101010101" pitchFamily="2" charset="-122"/>
              </a:rPr>
              <a:t>/</a:t>
            </a:r>
            <a:r>
              <a:rPr lang="en-US" altLang="zh-CN" sz="2800" i="1" smtClean="0"/>
              <a:t>R</a:t>
            </a:r>
            <a:r>
              <a:rPr lang="zh-CN" altLang="en-US" sz="2800" smtClean="0"/>
              <a:t>，而是有一个渐变过</a:t>
            </a:r>
            <a:r>
              <a:rPr lang="zh-CN" altLang="en-US" sz="2800" smtClean="0">
                <a:latin typeface="宋体" panose="02010600030101010101" pitchFamily="2" charset="-122"/>
              </a:rPr>
              <a:t>程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endParaRPr lang="en-US" altLang="zh-CN" sz="2800" smtClean="0">
              <a:solidFill>
                <a:srgbClr val="0066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3316" name="Object 3"/>
          <p:cNvGraphicFramePr>
            <a:graphicFrameLocks noChangeAspect="1"/>
          </p:cNvGraphicFramePr>
          <p:nvPr/>
        </p:nvGraphicFramePr>
        <p:xfrm>
          <a:off x="3200400" y="1600200"/>
          <a:ext cx="20574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公式" r:id="rId5" imgW="723586" imgH="393529" progId="Equation.3">
                  <p:embed/>
                </p:oleObj>
              </mc:Choice>
              <mc:Fallback>
                <p:oleObj name="公式" r:id="rId5" imgW="723586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20574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914400" y="4267200"/>
          <a:ext cx="32480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公式" r:id="rId7" imgW="1040948" imgH="393529" progId="Equation.3">
                  <p:embed/>
                </p:oleObj>
              </mc:Choice>
              <mc:Fallback>
                <p:oleObj name="公式" r:id="rId7" imgW="1040948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67200"/>
                        <a:ext cx="324802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64ADCA-AA55-48B1-A927-79FC21149B6C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388" y="3810000"/>
            <a:ext cx="8812212" cy="2608263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  <a:defRPr/>
            </a:pPr>
            <a:r>
              <a:rPr lang="zh-CN" altLang="en-US" sz="2800" dirty="0" smtClean="0">
                <a:solidFill>
                  <a:srgbClr val="0000CC"/>
                </a:solidFill>
                <a:latin typeface="宋体" pitchFamily="2" charset="-122"/>
              </a:rPr>
              <a:t>初条件：</a:t>
            </a:r>
            <a:r>
              <a:rPr lang="en-US" altLang="zh-CN" sz="2800" b="0" i="1" dirty="0" smtClean="0">
                <a:solidFill>
                  <a:srgbClr val="0000CC"/>
                </a:solidFill>
              </a:rPr>
              <a:t>t</a:t>
            </a:r>
            <a:r>
              <a:rPr lang="en-US" altLang="zh-CN" sz="2800" i="1" dirty="0" smtClean="0">
                <a:solidFill>
                  <a:srgbClr val="0000CC"/>
                </a:solidFill>
              </a:rPr>
              <a:t> = 0 </a:t>
            </a:r>
            <a:r>
              <a:rPr lang="zh-CN" altLang="en-US" sz="2800" dirty="0" smtClean="0">
                <a:solidFill>
                  <a:srgbClr val="0000CC"/>
                </a:solidFill>
              </a:rPr>
              <a:t>时</a:t>
            </a:r>
            <a:r>
              <a:rPr lang="en-US" altLang="zh-CN" sz="2800" dirty="0" smtClean="0">
                <a:solidFill>
                  <a:srgbClr val="0000CC"/>
                </a:solidFill>
                <a:latin typeface="宋体" pitchFamily="2" charset="-122"/>
              </a:rPr>
              <a:t>,</a:t>
            </a:r>
            <a:r>
              <a:rPr lang="en-US" altLang="zh-CN" sz="2800" b="0" i="1" dirty="0" err="1" smtClean="0">
                <a:solidFill>
                  <a:srgbClr val="0000CC"/>
                </a:solidFill>
                <a:latin typeface="+mj-lt"/>
              </a:rPr>
              <a:t>i</a:t>
            </a:r>
            <a:r>
              <a:rPr lang="en-US" altLang="zh-CN" sz="2800" i="1" dirty="0" smtClean="0">
                <a:solidFill>
                  <a:srgbClr val="0000CC"/>
                </a:solidFill>
              </a:rPr>
              <a:t> = 0</a:t>
            </a:r>
            <a:r>
              <a:rPr lang="zh-CN" altLang="en-US" sz="2800" dirty="0" smtClean="0"/>
              <a:t>，由此得到常数</a:t>
            </a:r>
            <a:r>
              <a:rPr lang="en-US" altLang="zh-CN" sz="2800" b="0" i="1" dirty="0" smtClean="0"/>
              <a:t>K</a:t>
            </a:r>
            <a:r>
              <a:rPr lang="en-US" altLang="zh-CN" sz="2800" dirty="0" smtClean="0"/>
              <a:t>= </a:t>
            </a:r>
            <a:r>
              <a:rPr lang="en-US" altLang="zh-CN" sz="2800" dirty="0" smtClean="0">
                <a:latin typeface="宋体" pitchFamily="2" charset="-122"/>
              </a:rPr>
              <a:t>-</a:t>
            </a:r>
            <a:r>
              <a:rPr lang="en-US" altLang="zh-CN" sz="2800" b="0" i="1" dirty="0" smtClean="0">
                <a:latin typeface="Symbol" pitchFamily="18" charset="2"/>
              </a:rPr>
              <a:t>e</a:t>
            </a:r>
            <a:r>
              <a:rPr lang="en-US" altLang="zh-CN" sz="2800" i="1" dirty="0" smtClean="0">
                <a:latin typeface="宋体" pitchFamily="2" charset="-122"/>
              </a:rPr>
              <a:t>/</a:t>
            </a:r>
            <a:r>
              <a:rPr lang="en-US" altLang="zh-CN" sz="2800" b="0" i="1" dirty="0" smtClean="0"/>
              <a:t>R</a:t>
            </a:r>
            <a:r>
              <a:rPr lang="zh-CN" altLang="en-US" sz="2800" dirty="0" smtClean="0"/>
              <a:t>，于是得到电流的变化规律为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916238" y="2349500"/>
          <a:ext cx="316865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公式" r:id="rId3" imgW="863225" imgH="418918" progId="Equation.3">
                  <p:embed/>
                </p:oleObj>
              </mc:Choice>
              <mc:Fallback>
                <p:oleObj name="公式" r:id="rId3" imgW="863225" imgH="41891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349500"/>
                        <a:ext cx="3168650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3"/>
          <p:cNvGraphicFramePr>
            <a:graphicFrameLocks noChangeAspect="1"/>
          </p:cNvGraphicFramePr>
          <p:nvPr/>
        </p:nvGraphicFramePr>
        <p:xfrm>
          <a:off x="3203575" y="620713"/>
          <a:ext cx="257492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公式" r:id="rId5" imgW="825500" imgH="393700" progId="Equation.3">
                  <p:embed/>
                </p:oleObj>
              </mc:Choice>
              <mc:Fallback>
                <p:oleObj name="公式" r:id="rId5" imgW="8255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620713"/>
                        <a:ext cx="2574925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843213" y="5229225"/>
          <a:ext cx="33115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公式" r:id="rId7" imgW="952087" imgH="431613" progId="Equation.3">
                  <p:embed/>
                </p:oleObj>
              </mc:Choice>
              <mc:Fallback>
                <p:oleObj name="公式" r:id="rId7" imgW="952087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229225"/>
                        <a:ext cx="331152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A65D7B-10C3-41D2-8043-F26714C7DA6E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2514600"/>
            <a:ext cx="8763000" cy="4227513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800" dirty="0" smtClean="0"/>
              <a:t>时间常数                     </a:t>
            </a:r>
            <a:endParaRPr lang="en-US" altLang="zh-CN" sz="2800" dirty="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  <a:defRPr/>
            </a:pPr>
            <a:r>
              <a:rPr lang="zh-CN" altLang="en-US" sz="2800" dirty="0" smtClean="0"/>
              <a:t>     决定了电流增长的快慢</a:t>
            </a:r>
            <a:r>
              <a:rPr lang="en-US" altLang="zh-CN" sz="2800" dirty="0" smtClean="0">
                <a:latin typeface="宋体" panose="02010600030101010101" pitchFamily="2" charset="-122"/>
              </a:rPr>
              <a:t>.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  <a:defRPr/>
            </a:pPr>
            <a:r>
              <a:rPr lang="zh-CN" altLang="en-US" sz="2800" dirty="0" smtClean="0"/>
              <a:t>     其单位是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亨</a:t>
            </a:r>
            <a:r>
              <a:rPr lang="en-US" altLang="zh-CN" sz="2800" dirty="0" smtClean="0"/>
              <a:t>/ </a:t>
            </a:r>
            <a:r>
              <a:rPr lang="zh-CN" altLang="en-US" sz="2800" dirty="0" smtClean="0"/>
              <a:t>欧</a:t>
            </a:r>
            <a:r>
              <a:rPr lang="en-US" altLang="zh-CN" sz="2800" dirty="0" smtClean="0"/>
              <a:t>=1</a:t>
            </a:r>
            <a:r>
              <a:rPr lang="zh-CN" altLang="en-US" sz="2800" dirty="0" smtClean="0">
                <a:latin typeface="宋体" panose="02010600030101010101" pitchFamily="2" charset="-122"/>
              </a:rPr>
              <a:t>秒</a:t>
            </a:r>
            <a:r>
              <a:rPr lang="en-US" altLang="zh-CN" sz="2800" dirty="0" smtClean="0">
                <a:latin typeface="宋体" panose="02010600030101010101" pitchFamily="2" charset="-122"/>
              </a:rPr>
              <a:t>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800" dirty="0" smtClean="0"/>
              <a:t>当 </a:t>
            </a:r>
            <a:r>
              <a:rPr lang="en-US" altLang="zh-CN" sz="2800" i="1" dirty="0" smtClean="0"/>
              <a:t>t = </a:t>
            </a:r>
            <a:r>
              <a:rPr lang="en-US" altLang="zh-CN" sz="2800" i="1" dirty="0" smtClean="0">
                <a:latin typeface="Symbol" panose="05050102010706020507" pitchFamily="18" charset="2"/>
              </a:rPr>
              <a:t>t </a:t>
            </a:r>
            <a:r>
              <a:rPr lang="zh-CN" altLang="en-US" sz="2800" dirty="0" smtClean="0">
                <a:latin typeface="宋体" panose="02010600030101010101" pitchFamily="2" charset="-122"/>
              </a:rPr>
              <a:t>时，电流为</a:t>
            </a:r>
          </a:p>
        </p:txBody>
      </p:sp>
      <p:graphicFrame>
        <p:nvGraphicFramePr>
          <p:cNvPr id="15363" name="Object 2"/>
          <p:cNvGraphicFramePr>
            <a:graphicFrameLocks noChangeAspect="1"/>
          </p:cNvGraphicFramePr>
          <p:nvPr/>
        </p:nvGraphicFramePr>
        <p:xfrm>
          <a:off x="1219200" y="457200"/>
          <a:ext cx="38100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公式" r:id="rId3" imgW="952087" imgH="431613" progId="Equation.3">
                  <p:embed/>
                </p:oleObj>
              </mc:Choice>
              <mc:Fallback>
                <p:oleObj name="公式" r:id="rId3" imgW="952087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"/>
                        <a:ext cx="38100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133600" y="2286000"/>
          <a:ext cx="10668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公式" r:id="rId5" imgW="406048" imgH="393359" progId="Equation.3">
                  <p:embed/>
                </p:oleObj>
              </mc:Choice>
              <mc:Fallback>
                <p:oleObj name="公式" r:id="rId5" imgW="406048" imgH="39335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0"/>
                        <a:ext cx="1066800" cy="10334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04800" y="5410200"/>
          <a:ext cx="4140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公式" r:id="rId7" imgW="1524000" imgH="393700" progId="Equation.3">
                  <p:embed/>
                </p:oleObj>
              </mc:Choice>
              <mc:Fallback>
                <p:oleObj name="公式" r:id="rId7" imgW="15240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10200"/>
                        <a:ext cx="4140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4495800" y="1981200"/>
          <a:ext cx="4648200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Image" r:id="rId9" imgW="2737805" imgH="2039461" progId="Photoshop.Image.5">
                  <p:embed/>
                </p:oleObj>
              </mc:Choice>
              <mc:Fallback>
                <p:oleObj name="Image" r:id="rId9" imgW="2737805" imgH="2039461" progId="Photoshop.Image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81200"/>
                        <a:ext cx="4648200" cy="346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855C5D-B58D-402B-A5AF-ADE4B291D130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388" y="2592388"/>
            <a:ext cx="8763000" cy="4265612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  <a:defRPr/>
            </a:pPr>
            <a:r>
              <a:rPr lang="zh-CN" altLang="en-US" sz="2800" dirty="0" smtClean="0"/>
              <a:t>　　当电流达到稳定值</a:t>
            </a:r>
            <a:r>
              <a:rPr lang="en-US" altLang="zh-CN" sz="2800" b="0" i="1" dirty="0" smtClean="0">
                <a:latin typeface="Symbol" pitchFamily="18" charset="2"/>
              </a:rPr>
              <a:t>e</a:t>
            </a:r>
            <a:r>
              <a:rPr lang="en-US" altLang="zh-CN" sz="2800" dirty="0" smtClean="0">
                <a:latin typeface="宋体" pitchFamily="2" charset="-122"/>
              </a:rPr>
              <a:t>/</a:t>
            </a:r>
            <a:r>
              <a:rPr lang="en-US" altLang="zh-CN" sz="2800" b="0" i="1" dirty="0" smtClean="0"/>
              <a:t>R</a:t>
            </a:r>
            <a:r>
              <a:rPr lang="zh-CN" altLang="en-US" sz="2800" dirty="0" smtClean="0"/>
              <a:t>后，如果将电路</a:t>
            </a:r>
            <a:r>
              <a:rPr lang="zh-CN" altLang="en-US" sz="2800" dirty="0" smtClean="0">
                <a:latin typeface="宋体" pitchFamily="2" charset="-122"/>
              </a:rPr>
              <a:t>的开关</a:t>
            </a:r>
            <a:r>
              <a:rPr lang="en-US" altLang="zh-CN" sz="2800" b="0" i="1" dirty="0" smtClean="0"/>
              <a:t>K</a:t>
            </a:r>
            <a:r>
              <a:rPr lang="zh-CN" altLang="en-US" sz="2800" dirty="0" smtClean="0">
                <a:latin typeface="宋体" pitchFamily="2" charset="-122"/>
              </a:rPr>
              <a:t>拨向位置</a:t>
            </a:r>
            <a:r>
              <a:rPr lang="en-US" altLang="zh-CN" sz="2800" dirty="0" smtClean="0">
                <a:latin typeface="宋体" pitchFamily="2" charset="-122"/>
              </a:rPr>
              <a:t>2</a:t>
            </a:r>
            <a:r>
              <a:rPr lang="zh-CN" altLang="en-US" sz="2800" dirty="0" smtClean="0">
                <a:latin typeface="宋体" pitchFamily="2" charset="-122"/>
              </a:rPr>
              <a:t>时，</a:t>
            </a:r>
            <a:endParaRPr lang="zh-CN" altLang="en-US" sz="2800" dirty="0" smtClean="0">
              <a:latin typeface="Symbol" pitchFamily="18" charset="2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  <a:defRPr/>
            </a:pPr>
            <a:endParaRPr lang="en-US" altLang="zh-CN" sz="2800" dirty="0" smtClean="0">
              <a:latin typeface="Symbol" pitchFamily="18" charset="2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  <a:defRPr/>
            </a:pPr>
            <a:r>
              <a:rPr lang="zh-CN" altLang="en-US" sz="2800" dirty="0" smtClean="0">
                <a:solidFill>
                  <a:srgbClr val="0000CC"/>
                </a:solidFill>
              </a:rPr>
              <a:t>初条件：</a:t>
            </a:r>
            <a:r>
              <a:rPr lang="en-US" altLang="zh-CN" sz="2800" b="0" i="1" dirty="0" smtClean="0">
                <a:solidFill>
                  <a:srgbClr val="0000CC"/>
                </a:solidFill>
              </a:rPr>
              <a:t>t</a:t>
            </a:r>
            <a:r>
              <a:rPr lang="en-US" altLang="zh-CN" sz="2800" i="1" dirty="0" smtClean="0">
                <a:solidFill>
                  <a:srgbClr val="0000CC"/>
                </a:solidFill>
              </a:rPr>
              <a:t> =</a:t>
            </a:r>
            <a:r>
              <a:rPr lang="en-US" altLang="zh-CN" sz="2800" b="0" dirty="0" smtClean="0">
                <a:solidFill>
                  <a:srgbClr val="0000CC"/>
                </a:solidFill>
              </a:rPr>
              <a:t>0</a:t>
            </a:r>
            <a:r>
              <a:rPr lang="en-US" altLang="zh-CN" sz="2800" dirty="0" smtClean="0">
                <a:solidFill>
                  <a:srgbClr val="0000CC"/>
                </a:solidFill>
              </a:rPr>
              <a:t> </a:t>
            </a:r>
            <a:r>
              <a:rPr lang="en-US" altLang="zh-CN" sz="2800" i="1" dirty="0" smtClean="0">
                <a:solidFill>
                  <a:srgbClr val="0000CC"/>
                </a:solidFill>
              </a:rPr>
              <a:t> </a:t>
            </a:r>
            <a:r>
              <a:rPr lang="zh-CN" altLang="en-US" sz="2800" dirty="0" smtClean="0">
                <a:solidFill>
                  <a:srgbClr val="0000CC"/>
                </a:solidFill>
                <a:latin typeface="宋体" pitchFamily="2" charset="-122"/>
              </a:rPr>
              <a:t>时，</a:t>
            </a:r>
            <a:r>
              <a:rPr lang="en-US" altLang="zh-CN" sz="2800" b="0" i="1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2800" i="1" dirty="0" smtClean="0">
                <a:solidFill>
                  <a:srgbClr val="0000CC"/>
                </a:solidFill>
              </a:rPr>
              <a:t> =</a:t>
            </a:r>
            <a:r>
              <a:rPr lang="en-US" altLang="zh-CN" sz="2800" b="0" i="1" dirty="0" smtClean="0">
                <a:solidFill>
                  <a:srgbClr val="0000CC"/>
                </a:solidFill>
                <a:latin typeface="Symbol" pitchFamily="18" charset="2"/>
              </a:rPr>
              <a:t>e</a:t>
            </a:r>
            <a:r>
              <a:rPr lang="en-US" altLang="zh-CN" sz="2800" dirty="0" smtClean="0">
                <a:solidFill>
                  <a:srgbClr val="0000CC"/>
                </a:solidFill>
                <a:latin typeface="宋体" pitchFamily="2" charset="-122"/>
              </a:rPr>
              <a:t>/</a:t>
            </a:r>
            <a:r>
              <a:rPr lang="en-US" altLang="zh-CN" sz="2800" b="0" dirty="0" smtClean="0">
                <a:solidFill>
                  <a:srgbClr val="0000CC"/>
                </a:solidFill>
                <a:latin typeface="+mj-lt"/>
              </a:rPr>
              <a:t>R</a:t>
            </a:r>
            <a:r>
              <a:rPr lang="en-US" altLang="zh-CN" sz="2800" dirty="0" smtClean="0">
                <a:latin typeface="宋体" pitchFamily="2" charset="-122"/>
              </a:rPr>
              <a:t>,</a:t>
            </a:r>
            <a:r>
              <a:rPr lang="zh-CN" altLang="en-US" sz="2800" dirty="0" smtClean="0">
                <a:latin typeface="宋体" pitchFamily="2" charset="-122"/>
              </a:rPr>
              <a:t>我们得到这方程的解</a:t>
            </a:r>
          </a:p>
          <a:p>
            <a:pPr marL="0" indent="0" algn="just" eaLnBrk="1" hangingPunct="1">
              <a:buFontTx/>
              <a:buNone/>
              <a:defRPr/>
            </a:pPr>
            <a:endParaRPr lang="zh-CN" altLang="en-US" sz="2800" dirty="0" smtClean="0">
              <a:latin typeface="宋体" pitchFamily="2" charset="-122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514600" y="3429000"/>
          <a:ext cx="22860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公式" r:id="rId3" imgW="736280" imgH="393529" progId="Equation.3">
                  <p:embed/>
                </p:oleObj>
              </mc:Choice>
              <mc:Fallback>
                <p:oleObj name="公式" r:id="rId3" imgW="736280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429000"/>
                        <a:ext cx="228600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590800" y="5257800"/>
          <a:ext cx="251777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公式" r:id="rId5" imgW="634725" imgH="431613" progId="Equation.3">
                  <p:embed/>
                </p:oleObj>
              </mc:Choice>
              <mc:Fallback>
                <p:oleObj name="公式" r:id="rId5" imgW="634725" imgH="4316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57800"/>
                        <a:ext cx="2517775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2438400" y="0"/>
          <a:ext cx="4191000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Image" r:id="rId7" imgW="2155305" imgH="1396105" progId="Photoshop.Image.5">
                  <p:embed/>
                </p:oleObj>
              </mc:Choice>
              <mc:Fallback>
                <p:oleObj name="Image" r:id="rId7" imgW="2155305" imgH="1396105" progId="Photoshop.Image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0"/>
                        <a:ext cx="4191000" cy="271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6C38CE-CA15-4F37-8653-859DFB0A22B4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" y="1270000"/>
            <a:ext cx="8839200" cy="1295400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en-US" altLang="zh-CN" sz="2800" smtClean="0">
                <a:solidFill>
                  <a:schemeClr val="tx1"/>
                </a:solidFill>
              </a:rPr>
              <a:t>       </a:t>
            </a:r>
            <a:r>
              <a:rPr lang="zh-CN" altLang="en-US" sz="2800" smtClean="0">
                <a:solidFill>
                  <a:schemeClr val="tx1"/>
                </a:solidFill>
              </a:rPr>
              <a:t>电路的放电过程的快慢同样决定于</a:t>
            </a:r>
            <a:r>
              <a:rPr lang="zh-CN" altLang="en-US" sz="2800" smtClean="0"/>
              <a:t>时间常数</a:t>
            </a:r>
            <a:r>
              <a:rPr lang="en-US" altLang="zh-CN" sz="2800" i="1" smtClean="0">
                <a:latin typeface="Symbol" panose="05050102010706020507" pitchFamily="18" charset="2"/>
              </a:rPr>
              <a:t>t = </a:t>
            </a:r>
            <a:r>
              <a:rPr lang="en-US" altLang="zh-CN" sz="2800" i="1" smtClean="0"/>
              <a:t>L/R</a:t>
            </a:r>
            <a:r>
              <a:rPr lang="zh-CN" altLang="en-US" sz="2800" smtClean="0">
                <a:solidFill>
                  <a:schemeClr val="tx1"/>
                </a:solidFill>
              </a:rPr>
              <a:t>，当放电时间达到 </a:t>
            </a:r>
            <a:r>
              <a:rPr lang="en-US" altLang="zh-CN" sz="2800" i="1" smtClean="0">
                <a:solidFill>
                  <a:schemeClr val="tx1"/>
                </a:solidFill>
              </a:rPr>
              <a:t>t =</a:t>
            </a:r>
            <a:r>
              <a:rPr lang="en-US" altLang="zh-CN" sz="2800" i="1" smtClean="0">
                <a:solidFill>
                  <a:schemeClr val="tx1"/>
                </a:solidFill>
                <a:latin typeface="Symbol" panose="05050102010706020507" pitchFamily="18" charset="2"/>
              </a:rPr>
              <a:t>t</a:t>
            </a:r>
            <a:r>
              <a:rPr lang="zh-CN" altLang="en-US" sz="2800" smtClean="0">
                <a:solidFill>
                  <a:schemeClr val="tx1"/>
                </a:solidFill>
                <a:latin typeface="Symbol" panose="05050102010706020507" pitchFamily="18" charset="2"/>
              </a:rPr>
              <a:t>时，电流已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衰减至初值的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0.368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倍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395288" y="2781300"/>
          <a:ext cx="8382000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Image" r:id="rId3" imgW="3463121" imgH="1579001" progId="Photoshop.Image.5">
                  <p:embed/>
                </p:oleObj>
              </mc:Choice>
              <mc:Fallback>
                <p:oleObj name="Image" r:id="rId3" imgW="3463121" imgH="15790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781300"/>
                        <a:ext cx="8382000" cy="381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3048000" y="3162300"/>
          <a:ext cx="25908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公式" r:id="rId5" imgW="634725" imgH="431613" progId="Equation.3">
                  <p:embed/>
                </p:oleObj>
              </mc:Choice>
              <mc:Fallback>
                <p:oleObj name="公式" r:id="rId5" imgW="634725" imgH="4316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62300"/>
                        <a:ext cx="25908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C35F04-FFB2-4E1D-A517-E21236017FC7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IMG_077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8" t="20670" r="27921" b="26633"/>
          <a:stretch>
            <a:fillRect/>
          </a:stretch>
        </p:blipFill>
        <p:spPr bwMode="auto">
          <a:xfrm>
            <a:off x="179388" y="3046413"/>
            <a:ext cx="446405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5" descr="IMG_077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9" t="5319" r="12651" b="3474"/>
          <a:stretch>
            <a:fillRect/>
          </a:stretch>
        </p:blipFill>
        <p:spPr bwMode="auto">
          <a:xfrm>
            <a:off x="4997450" y="0"/>
            <a:ext cx="41465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158750" y="188913"/>
            <a:ext cx="4700588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dirty="0">
                <a:latin typeface="Arial" charset="0"/>
              </a:rPr>
              <a:t>　　方波发生器的电压波形如右边第一图，周期为</a:t>
            </a:r>
            <a:r>
              <a:rPr lang="en-US" altLang="zh-CN" sz="2800" b="0" dirty="0">
                <a:latin typeface="+mj-lt"/>
              </a:rPr>
              <a:t>T</a:t>
            </a:r>
            <a:r>
              <a:rPr lang="zh-CN" altLang="en-US" sz="2800" dirty="0">
                <a:latin typeface="Arial" charset="0"/>
              </a:rPr>
              <a:t>。设</a:t>
            </a:r>
            <a:r>
              <a:rPr lang="en-US" altLang="zh-CN" sz="2800" b="0" dirty="0">
                <a:solidFill>
                  <a:srgbClr val="FF0000"/>
                </a:solidFill>
                <a:latin typeface="+mj-lt"/>
              </a:rPr>
              <a:t>L</a:t>
            </a:r>
            <a:r>
              <a:rPr lang="en-US" altLang="zh-CN" sz="2800" dirty="0">
                <a:solidFill>
                  <a:srgbClr val="FF0000"/>
                </a:solidFill>
                <a:latin typeface="+mj-lt"/>
              </a:rPr>
              <a:t>/</a:t>
            </a:r>
            <a:r>
              <a:rPr lang="en-US" altLang="zh-CN" sz="2800" b="0" dirty="0">
                <a:solidFill>
                  <a:srgbClr val="FF0000"/>
                </a:solidFill>
                <a:latin typeface="+mj-lt"/>
              </a:rPr>
              <a:t>R</a:t>
            </a:r>
            <a:r>
              <a:rPr lang="en-US" altLang="zh-CN" sz="2800" dirty="0">
                <a:solidFill>
                  <a:srgbClr val="FF0000"/>
                </a:solidFill>
                <a:latin typeface="+mj-lt"/>
              </a:rPr>
              <a:t>&lt;&lt;</a:t>
            </a:r>
            <a:r>
              <a:rPr lang="en-US" altLang="zh-CN" sz="2800" b="0" dirty="0">
                <a:solidFill>
                  <a:srgbClr val="FF0000"/>
                </a:solidFill>
                <a:latin typeface="+mj-lt"/>
              </a:rPr>
              <a:t>T</a:t>
            </a:r>
            <a:r>
              <a:rPr lang="zh-CN" altLang="en-US" sz="2800" dirty="0">
                <a:latin typeface="Arial" charset="0"/>
              </a:rPr>
              <a:t>，</a:t>
            </a:r>
            <a:r>
              <a:rPr lang="zh-CN" altLang="en-US" sz="2800" dirty="0">
                <a:solidFill>
                  <a:srgbClr val="0000CC"/>
                </a:solidFill>
                <a:latin typeface="Arial" charset="0"/>
              </a:rPr>
              <a:t>问</a:t>
            </a:r>
            <a:r>
              <a:rPr lang="zh-CN" altLang="en-US" sz="2800" dirty="0">
                <a:latin typeface="Arial" charset="0"/>
              </a:rPr>
              <a:t>电阻及电感两端的电压波形分别为右图中的哪一个？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F3806A-130A-4C79-AC09-A62D3E4CF735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4953000" y="908050"/>
          <a:ext cx="4191000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Image" r:id="rId3" imgW="2155305" imgH="1396105" progId="Photoshop.Image.5">
                  <p:embed/>
                </p:oleObj>
              </mc:Choice>
              <mc:Fallback>
                <p:oleObj name="Image" r:id="rId3" imgW="2155305" imgH="139610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908050"/>
                        <a:ext cx="4191000" cy="27130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231775" y="152400"/>
            <a:ext cx="8732838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　　若开关闭合后</a:t>
            </a:r>
            <a:r>
              <a:rPr lang="en-US" altLang="zh-CN" sz="2800">
                <a:latin typeface="Arial" panose="020B0604020202020204" pitchFamily="34" charset="0"/>
              </a:rPr>
              <a:t>5.0s</a:t>
            </a:r>
            <a:r>
              <a:rPr lang="zh-CN" altLang="en-US" sz="2800">
                <a:latin typeface="Arial" panose="020B0604020202020204" pitchFamily="34" charset="0"/>
              </a:rPr>
              <a:t>时，电流达到稳定值的</a:t>
            </a:r>
            <a:r>
              <a:rPr lang="en-US" altLang="zh-CN" sz="2800">
                <a:latin typeface="Arial" panose="020B0604020202020204" pitchFamily="34" charset="0"/>
              </a:rPr>
              <a:t>1/3</a:t>
            </a:r>
            <a:r>
              <a:rPr lang="zh-CN" altLang="en-US" sz="2800">
                <a:latin typeface="Arial" panose="020B0604020202020204" pitchFamily="34" charset="0"/>
              </a:rPr>
              <a:t>，求这个电路的时间常数。</a:t>
            </a: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5580063" y="2208213"/>
            <a:ext cx="2016125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609600" y="1524000"/>
          <a:ext cx="30956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公式" r:id="rId5" imgW="952087" imgH="431613" progId="Equation.3">
                  <p:embed/>
                </p:oleObj>
              </mc:Choice>
              <mc:Fallback>
                <p:oleObj name="公式" r:id="rId5" imgW="952087" imgH="4316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3095625" cy="1101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885184"/>
              </p:ext>
            </p:extLst>
          </p:nvPr>
        </p:nvGraphicFramePr>
        <p:xfrm>
          <a:off x="568325" y="2729838"/>
          <a:ext cx="3252998" cy="98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公式" r:id="rId7" imgW="1091880" imgH="419040" progId="Equation.3">
                  <p:embed/>
                </p:oleObj>
              </mc:Choice>
              <mc:Fallback>
                <p:oleObj name="公式" r:id="rId7" imgW="10918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2729838"/>
                        <a:ext cx="3252998" cy="980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817E9F-E809-4118-9AA3-F1EB204FA4E5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025631"/>
              </p:ext>
            </p:extLst>
          </p:nvPr>
        </p:nvGraphicFramePr>
        <p:xfrm>
          <a:off x="609600" y="3814506"/>
          <a:ext cx="2080406" cy="712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公式" r:id="rId9" imgW="698400" imgH="304560" progId="Equation.3">
                  <p:embed/>
                </p:oleObj>
              </mc:Choice>
              <mc:Fallback>
                <p:oleObj name="公式" r:id="rId9" imgW="698400" imgH="304560" progId="Equation.3">
                  <p:embed/>
                  <p:pic>
                    <p:nvPicPr>
                      <p:cNvPr id="409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4506"/>
                        <a:ext cx="2080406" cy="712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179164"/>
              </p:ext>
            </p:extLst>
          </p:nvPr>
        </p:nvGraphicFramePr>
        <p:xfrm>
          <a:off x="568325" y="4819220"/>
          <a:ext cx="2912568" cy="920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公式" r:id="rId11" imgW="977760" imgH="393480" progId="Equation.3">
                  <p:embed/>
                </p:oleObj>
              </mc:Choice>
              <mc:Fallback>
                <p:oleObj name="公式" r:id="rId11" imgW="977760" imgH="393480" progId="Equation.3">
                  <p:embed/>
                  <p:pic>
                    <p:nvPicPr>
                      <p:cNvPr id="409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819220"/>
                        <a:ext cx="2912568" cy="920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32635"/>
              </p:ext>
            </p:extLst>
          </p:nvPr>
        </p:nvGraphicFramePr>
        <p:xfrm>
          <a:off x="609600" y="5740126"/>
          <a:ext cx="2231708" cy="98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公式" r:id="rId13" imgW="749160" imgH="419040" progId="Equation.3">
                  <p:embed/>
                </p:oleObj>
              </mc:Choice>
              <mc:Fallback>
                <p:oleObj name="公式" r:id="rId13" imgW="749160" imgH="41904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740126"/>
                        <a:ext cx="2231708" cy="980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1828800" y="914400"/>
            <a:ext cx="493712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C</a:t>
            </a:r>
            <a:r>
              <a:rPr lang="en-US" altLang="zh-CN" sz="2800" baseline="-25000">
                <a:latin typeface="Arial" panose="020B0604020202020204" pitchFamily="34" charset="0"/>
              </a:rPr>
              <a:t>1</a:t>
            </a:r>
            <a:r>
              <a:rPr lang="zh-CN" altLang="en-US" sz="2800">
                <a:latin typeface="Arial" panose="020B0604020202020204" pitchFamily="34" charset="0"/>
              </a:rPr>
              <a:t>和</a:t>
            </a:r>
            <a:r>
              <a:rPr lang="en-US" altLang="zh-CN" sz="2800">
                <a:latin typeface="Arial" panose="020B0604020202020204" pitchFamily="34" charset="0"/>
              </a:rPr>
              <a:t>C</a:t>
            </a:r>
            <a:r>
              <a:rPr lang="en-US" altLang="zh-CN" sz="2800" baseline="-25000">
                <a:latin typeface="Arial" panose="020B0604020202020204" pitchFamily="34" charset="0"/>
              </a:rPr>
              <a:t>2</a:t>
            </a:r>
            <a:r>
              <a:rPr lang="zh-CN" altLang="en-US" sz="2800">
                <a:latin typeface="Arial" panose="020B0604020202020204" pitchFamily="34" charset="0"/>
              </a:rPr>
              <a:t>的初始电压为零，则：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（</a:t>
            </a:r>
            <a:r>
              <a:rPr lang="en-US" altLang="zh-CN" sz="2800">
                <a:latin typeface="Arial" panose="020B0604020202020204" pitchFamily="34" charset="0"/>
              </a:rPr>
              <a:t>1</a:t>
            </a:r>
            <a:r>
              <a:rPr lang="zh-CN" altLang="en-US" sz="2800">
                <a:latin typeface="Arial" panose="020B0604020202020204" pitchFamily="34" charset="0"/>
              </a:rPr>
              <a:t>）在</a:t>
            </a:r>
            <a:r>
              <a:rPr lang="en-US" altLang="zh-CN" sz="2800">
                <a:latin typeface="Arial" panose="020B0604020202020204" pitchFamily="34" charset="0"/>
              </a:rPr>
              <a:t>S</a:t>
            </a:r>
            <a:r>
              <a:rPr lang="zh-CN" altLang="en-US" sz="2800">
                <a:latin typeface="Arial" panose="020B0604020202020204" pitchFamily="34" charset="0"/>
              </a:rPr>
              <a:t>接通的瞬间，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（</a:t>
            </a:r>
            <a:r>
              <a:rPr lang="en-US" altLang="zh-CN" sz="2800">
                <a:latin typeface="Arial" panose="020B0604020202020204" pitchFamily="34" charset="0"/>
              </a:rPr>
              <a:t>2</a:t>
            </a:r>
            <a:r>
              <a:rPr lang="zh-CN" altLang="en-US" sz="2800">
                <a:latin typeface="Arial" panose="020B0604020202020204" pitchFamily="34" charset="0"/>
              </a:rPr>
              <a:t>）达到稳态后，</a:t>
            </a:r>
          </a:p>
        </p:txBody>
      </p:sp>
      <p:pic>
        <p:nvPicPr>
          <p:cNvPr id="20483" name="Picture 17" descr="IMG_0768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9" t="27214" r="24432" b="24152"/>
          <a:stretch>
            <a:fillRect/>
          </a:stretch>
        </p:blipFill>
        <p:spPr bwMode="auto">
          <a:xfrm>
            <a:off x="323850" y="4005263"/>
            <a:ext cx="446405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5715000" y="1730375"/>
          <a:ext cx="8969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公式" r:id="rId4" imgW="355446" imgH="228501" progId="Equation.3">
                  <p:embed/>
                </p:oleObj>
              </mc:Choice>
              <mc:Fallback>
                <p:oleObj name="公式" r:id="rId4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30375"/>
                        <a:ext cx="8969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/>
          <p:cNvGraphicFramePr>
            <a:graphicFrameLocks noChangeAspect="1"/>
          </p:cNvGraphicFramePr>
          <p:nvPr/>
        </p:nvGraphicFramePr>
        <p:xfrm>
          <a:off x="7162800" y="1700213"/>
          <a:ext cx="9874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6" name="公式" r:id="rId6" imgW="368300" imgH="228600" progId="Equation.3">
                  <p:embed/>
                </p:oleObj>
              </mc:Choice>
              <mc:Fallback>
                <p:oleObj name="公式" r:id="rId6" imgW="3683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700213"/>
                        <a:ext cx="9874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Object 4"/>
          <p:cNvGraphicFramePr>
            <a:graphicFrameLocks noChangeAspect="1"/>
          </p:cNvGraphicFramePr>
          <p:nvPr/>
        </p:nvGraphicFramePr>
        <p:xfrm>
          <a:off x="6553200" y="1752600"/>
          <a:ext cx="3698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7" name="公式" r:id="rId8" imgW="126725" imgH="177415" progId="Equation.3">
                  <p:embed/>
                </p:oleObj>
              </mc:Choice>
              <mc:Fallback>
                <p:oleObj name="公式" r:id="rId8" imgW="126725" imgH="17741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752600"/>
                        <a:ext cx="36988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3" name="Object 5"/>
          <p:cNvGraphicFramePr>
            <a:graphicFrameLocks noChangeAspect="1"/>
          </p:cNvGraphicFramePr>
          <p:nvPr/>
        </p:nvGraphicFramePr>
        <p:xfrm>
          <a:off x="8153400" y="1752600"/>
          <a:ext cx="3746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8" name="公式" r:id="rId10" imgW="126725" imgH="177415" progId="Equation.3">
                  <p:embed/>
                </p:oleObj>
              </mc:Choice>
              <mc:Fallback>
                <p:oleObj name="公式" r:id="rId10" imgW="126725" imgH="17741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1752600"/>
                        <a:ext cx="3746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6"/>
          <p:cNvGraphicFramePr>
            <a:graphicFrameLocks noChangeAspect="1"/>
          </p:cNvGraphicFramePr>
          <p:nvPr/>
        </p:nvGraphicFramePr>
        <p:xfrm>
          <a:off x="5211763" y="2590800"/>
          <a:ext cx="8064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9" name="公式" r:id="rId12" imgW="253780" imgH="215713" progId="Equation.3">
                  <p:embed/>
                </p:oleObj>
              </mc:Choice>
              <mc:Fallback>
                <p:oleObj name="公式" r:id="rId12" imgW="253780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3" y="2590800"/>
                        <a:ext cx="8064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7"/>
          <p:cNvGraphicFramePr>
            <a:graphicFrameLocks noChangeAspect="1"/>
          </p:cNvGraphicFramePr>
          <p:nvPr/>
        </p:nvGraphicFramePr>
        <p:xfrm>
          <a:off x="7332663" y="2590800"/>
          <a:ext cx="7445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0" name="公式" r:id="rId14" imgW="266353" imgH="215619" progId="Equation.3">
                  <p:embed/>
                </p:oleObj>
              </mc:Choice>
              <mc:Fallback>
                <p:oleObj name="公式" r:id="rId14" imgW="266353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2663" y="2590800"/>
                        <a:ext cx="74453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6" name="Object 8"/>
          <p:cNvGraphicFramePr>
            <a:graphicFrameLocks noChangeAspect="1"/>
          </p:cNvGraphicFramePr>
          <p:nvPr/>
        </p:nvGraphicFramePr>
        <p:xfrm>
          <a:off x="6019800" y="2641600"/>
          <a:ext cx="10048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" name="公式" r:id="rId16" imgW="342603" imgH="215713" progId="Equation.3">
                  <p:embed/>
                </p:oleObj>
              </mc:Choice>
              <mc:Fallback>
                <p:oleObj name="公式" r:id="rId16" imgW="342603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641600"/>
                        <a:ext cx="1004888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7" name="Object 9"/>
          <p:cNvGraphicFramePr>
            <a:graphicFrameLocks noChangeAspect="1"/>
          </p:cNvGraphicFramePr>
          <p:nvPr/>
        </p:nvGraphicFramePr>
        <p:xfrm>
          <a:off x="7996238" y="2667000"/>
          <a:ext cx="9953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2" name="公式" r:id="rId18" imgW="355292" imgH="215713" progId="Equation.3">
                  <p:embed/>
                </p:oleObj>
              </mc:Choice>
              <mc:Fallback>
                <p:oleObj name="公式" r:id="rId18" imgW="355292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238" y="2667000"/>
                        <a:ext cx="99536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0"/>
          <p:cNvGraphicFramePr>
            <a:graphicFrameLocks noChangeAspect="1"/>
          </p:cNvGraphicFramePr>
          <p:nvPr/>
        </p:nvGraphicFramePr>
        <p:xfrm>
          <a:off x="5105400" y="3570288"/>
          <a:ext cx="7445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3" name="公式" r:id="rId20" imgW="355446" imgH="228501" progId="Equation.3">
                  <p:embed/>
                </p:oleObj>
              </mc:Choice>
              <mc:Fallback>
                <p:oleObj name="公式" r:id="rId20" imgW="355446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70288"/>
                        <a:ext cx="7445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1"/>
          <p:cNvGraphicFramePr>
            <a:graphicFrameLocks noChangeAspect="1"/>
          </p:cNvGraphicFramePr>
          <p:nvPr/>
        </p:nvGraphicFramePr>
        <p:xfrm>
          <a:off x="6794500" y="3582988"/>
          <a:ext cx="7699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" name="公式" r:id="rId21" imgW="368300" imgH="228600" progId="Equation.3">
                  <p:embed/>
                </p:oleObj>
              </mc:Choice>
              <mc:Fallback>
                <p:oleObj name="公式" r:id="rId21" imgW="3683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3582988"/>
                        <a:ext cx="76993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0" name="Object 12"/>
          <p:cNvGraphicFramePr>
            <a:graphicFrameLocks noChangeAspect="1"/>
          </p:cNvGraphicFramePr>
          <p:nvPr/>
        </p:nvGraphicFramePr>
        <p:xfrm>
          <a:off x="5799138" y="3584575"/>
          <a:ext cx="4603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5" name="公式" r:id="rId22" imgW="126835" imgH="139518" progId="Equation.3">
                  <p:embed/>
                </p:oleObj>
              </mc:Choice>
              <mc:Fallback>
                <p:oleObj name="公式" r:id="rId22" imgW="126835" imgH="13951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3584575"/>
                        <a:ext cx="4603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1" name="Object 13"/>
          <p:cNvGraphicFramePr>
            <a:graphicFrameLocks noChangeAspect="1"/>
          </p:cNvGraphicFramePr>
          <p:nvPr/>
        </p:nvGraphicFramePr>
        <p:xfrm>
          <a:off x="7513638" y="3567113"/>
          <a:ext cx="4730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6" name="公式" r:id="rId24" imgW="126835" imgH="139518" progId="Equation.3">
                  <p:embed/>
                </p:oleObj>
              </mc:Choice>
              <mc:Fallback>
                <p:oleObj name="公式" r:id="rId24" imgW="126835" imgH="13951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638" y="3567113"/>
                        <a:ext cx="4730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4"/>
          <p:cNvGraphicFramePr>
            <a:graphicFrameLocks noChangeAspect="1"/>
          </p:cNvGraphicFramePr>
          <p:nvPr/>
        </p:nvGraphicFramePr>
        <p:xfrm>
          <a:off x="5106988" y="4375150"/>
          <a:ext cx="5318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7" name="公式" r:id="rId26" imgW="253780" imgH="215713" progId="Equation.3">
                  <p:embed/>
                </p:oleObj>
              </mc:Choice>
              <mc:Fallback>
                <p:oleObj name="公式" r:id="rId26" imgW="253780" imgH="2157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8" y="4375150"/>
                        <a:ext cx="53181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5"/>
          <p:cNvGraphicFramePr>
            <a:graphicFrameLocks noChangeAspect="1"/>
          </p:cNvGraphicFramePr>
          <p:nvPr/>
        </p:nvGraphicFramePr>
        <p:xfrm>
          <a:off x="6834188" y="4459288"/>
          <a:ext cx="5572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8" name="公式" r:id="rId27" imgW="266353" imgH="215619" progId="Equation.3">
                  <p:embed/>
                </p:oleObj>
              </mc:Choice>
              <mc:Fallback>
                <p:oleObj name="公式" r:id="rId27" imgW="266353" imgH="21561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4459288"/>
                        <a:ext cx="5572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4" name="Object 16"/>
          <p:cNvGraphicFramePr>
            <a:graphicFrameLocks noChangeAspect="1"/>
          </p:cNvGraphicFramePr>
          <p:nvPr/>
        </p:nvGraphicFramePr>
        <p:xfrm>
          <a:off x="5610225" y="4376738"/>
          <a:ext cx="3603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9" name="公式" r:id="rId28" imgW="126725" imgH="177415" progId="Equation.3">
                  <p:embed/>
                </p:oleObj>
              </mc:Choice>
              <mc:Fallback>
                <p:oleObj name="公式" r:id="rId28" imgW="126725" imgH="17741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4376738"/>
                        <a:ext cx="3603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5" name="Object 17"/>
          <p:cNvGraphicFramePr>
            <a:graphicFrameLocks noChangeAspect="1"/>
          </p:cNvGraphicFramePr>
          <p:nvPr/>
        </p:nvGraphicFramePr>
        <p:xfrm>
          <a:off x="7350125" y="4448175"/>
          <a:ext cx="3603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0" name="公式" r:id="rId30" imgW="126725" imgH="177415" progId="Equation.3">
                  <p:embed/>
                </p:oleObj>
              </mc:Choice>
              <mc:Fallback>
                <p:oleObj name="公式" r:id="rId30" imgW="126725" imgH="17741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25" y="4448175"/>
                        <a:ext cx="3603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" name="Text Box 34"/>
          <p:cNvSpPr txBox="1">
            <a:spLocks noChangeArrowheads="1"/>
          </p:cNvSpPr>
          <p:nvPr/>
        </p:nvSpPr>
        <p:spPr bwMode="auto">
          <a:xfrm>
            <a:off x="3581400" y="188913"/>
            <a:ext cx="19542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792B25"/>
                </a:solidFill>
                <a:latin typeface="Arial" panose="020B0604020202020204" pitchFamily="34" charset="0"/>
              </a:rPr>
              <a:t>RC</a:t>
            </a:r>
            <a:r>
              <a:rPr lang="zh-CN" altLang="en-US" sz="4000">
                <a:solidFill>
                  <a:srgbClr val="792B25"/>
                </a:solidFill>
                <a:latin typeface="Arial" panose="020B0604020202020204" pitchFamily="34" charset="0"/>
              </a:rPr>
              <a:t>电路</a:t>
            </a:r>
          </a:p>
        </p:txBody>
      </p:sp>
      <p:sp>
        <p:nvSpPr>
          <p:cNvPr id="20501" name="Text Box 35"/>
          <p:cNvSpPr txBox="1">
            <a:spLocks noChangeArrowheads="1"/>
          </p:cNvSpPr>
          <p:nvPr/>
        </p:nvSpPr>
        <p:spPr bwMode="auto">
          <a:xfrm>
            <a:off x="5272088" y="5103813"/>
            <a:ext cx="2881312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792B25"/>
                </a:solidFill>
                <a:latin typeface="Arial" panose="020B0604020202020204" pitchFamily="34" charset="0"/>
              </a:rPr>
              <a:t>电容两端的电压不能突变。</a:t>
            </a:r>
          </a:p>
        </p:txBody>
      </p:sp>
      <p:sp>
        <p:nvSpPr>
          <p:cNvPr id="20502" name="Slide Number Placeholder 2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2FA461-04A0-4CBF-A211-124AA6E3245B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990600"/>
            <a:ext cx="8839200" cy="38862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800" dirty="0" smtClean="0">
                <a:latin typeface="宋体" panose="02010600030101010101" pitchFamily="2" charset="-122"/>
              </a:rPr>
              <a:t> </a:t>
            </a:r>
            <a:r>
              <a:rPr lang="en-US" altLang="zh-CN" sz="2800" b="0" i="1" dirty="0" smtClean="0">
                <a:solidFill>
                  <a:srgbClr val="0000CC"/>
                </a:solidFill>
              </a:rPr>
              <a:t>t</a:t>
            </a:r>
            <a:r>
              <a:rPr lang="en-US" altLang="zh-CN" sz="2800" i="1" dirty="0" smtClean="0">
                <a:solidFill>
                  <a:srgbClr val="0000CC"/>
                </a:solidFill>
              </a:rPr>
              <a:t> = </a:t>
            </a:r>
            <a:r>
              <a:rPr lang="en-US" altLang="zh-CN" sz="2800" b="0" dirty="0" smtClean="0">
                <a:solidFill>
                  <a:srgbClr val="0000CC"/>
                </a:solidFill>
              </a:rPr>
              <a:t>0</a:t>
            </a:r>
            <a:r>
              <a:rPr lang="en-US" altLang="zh-CN" sz="2800" dirty="0" smtClean="0">
                <a:solidFill>
                  <a:srgbClr val="0000CC"/>
                </a:solidFill>
              </a:rPr>
              <a:t> </a:t>
            </a:r>
            <a:r>
              <a:rPr lang="zh-CN" altLang="en-US" sz="2800" dirty="0" smtClean="0">
                <a:solidFill>
                  <a:srgbClr val="0000CC"/>
                </a:solidFill>
              </a:rPr>
              <a:t>时，</a:t>
            </a:r>
            <a:r>
              <a:rPr lang="en-US" altLang="zh-CN" sz="2800" b="0" i="1" dirty="0" smtClean="0">
                <a:solidFill>
                  <a:srgbClr val="0000CC"/>
                </a:solidFill>
              </a:rPr>
              <a:t>q</a:t>
            </a:r>
            <a:r>
              <a:rPr lang="en-US" altLang="zh-CN" sz="2800" i="1" dirty="0" smtClean="0">
                <a:solidFill>
                  <a:srgbClr val="0000CC"/>
                </a:solidFill>
              </a:rPr>
              <a:t> = </a:t>
            </a:r>
            <a:r>
              <a:rPr lang="en-US" altLang="zh-CN" sz="2800" b="0" dirty="0" smtClean="0">
                <a:solidFill>
                  <a:srgbClr val="0000CC"/>
                </a:solidFill>
              </a:rPr>
              <a:t>0</a:t>
            </a:r>
            <a:r>
              <a:rPr lang="zh-CN" altLang="en-US" sz="2800" dirty="0" smtClean="0"/>
              <a:t>，把</a:t>
            </a:r>
            <a:r>
              <a:rPr lang="zh-CN" altLang="en-US" sz="2800" dirty="0" smtClean="0">
                <a:latin typeface="宋体" panose="02010600030101010101" pitchFamily="2" charset="-122"/>
              </a:rPr>
              <a:t>开关</a:t>
            </a:r>
            <a:r>
              <a:rPr lang="en-US" altLang="zh-CN" sz="2800" dirty="0" smtClean="0"/>
              <a:t>K</a:t>
            </a:r>
            <a:r>
              <a:rPr lang="zh-CN" altLang="en-US" sz="2800" dirty="0" smtClean="0">
                <a:latin typeface="宋体" panose="02010600030101010101" pitchFamily="2" charset="-122"/>
              </a:rPr>
              <a:t>接拔至位置</a:t>
            </a:r>
            <a:r>
              <a:rPr lang="en-US" altLang="zh-CN" sz="2800" dirty="0" smtClean="0">
                <a:latin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宋体" panose="02010600030101010101" pitchFamily="2" charset="-122"/>
              </a:rPr>
              <a:t>时，</a:t>
            </a:r>
            <a:r>
              <a:rPr lang="zh-CN" altLang="en-US" sz="2800" dirty="0" smtClean="0"/>
              <a:t>电容器两端的电势差为</a:t>
            </a:r>
            <a:r>
              <a:rPr lang="en-US" altLang="zh-CN" sz="2800" b="0" i="1" dirty="0" smtClean="0"/>
              <a:t>U</a:t>
            </a:r>
            <a:r>
              <a:rPr lang="en-US" altLang="zh-CN" sz="2800" b="0" baseline="-25000" dirty="0" smtClean="0"/>
              <a:t>C</a:t>
            </a:r>
            <a:r>
              <a:rPr lang="en-US" altLang="zh-CN" sz="2800" dirty="0" smtClean="0"/>
              <a:t>=</a:t>
            </a:r>
            <a:r>
              <a:rPr lang="en-US" altLang="zh-CN" sz="2800" b="0" i="1" dirty="0" smtClean="0"/>
              <a:t>q</a:t>
            </a:r>
            <a:r>
              <a:rPr lang="en-US" altLang="zh-CN" sz="2800" dirty="0" smtClean="0">
                <a:latin typeface="宋体" panose="02010600030101010101" pitchFamily="2" charset="-122"/>
              </a:rPr>
              <a:t>/</a:t>
            </a:r>
            <a:r>
              <a:rPr lang="en-US" altLang="zh-CN" sz="2800" b="0" i="1" dirty="0" smtClean="0"/>
              <a:t>C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，于是充电方程为</a:t>
            </a:r>
          </a:p>
          <a:p>
            <a:pPr eaLnBrk="1" hangingPunct="1">
              <a:lnSpc>
                <a:spcPct val="140000"/>
              </a:lnSpc>
            </a:pPr>
            <a:endParaRPr lang="zh-CN" altLang="en-US" sz="2800" dirty="0" smtClean="0"/>
          </a:p>
          <a:p>
            <a:pPr eaLnBrk="1" hangingPunct="1">
              <a:lnSpc>
                <a:spcPct val="140000"/>
              </a:lnSpc>
            </a:pPr>
            <a:endParaRPr lang="en-US" altLang="zh-CN" sz="28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endParaRPr lang="zh-CN" altLang="en-US" sz="2800" dirty="0" smtClean="0">
              <a:latin typeface="宋体" panose="02010600030101010101" pitchFamily="2" charset="-122"/>
            </a:endParaRPr>
          </a:p>
          <a:p>
            <a:pPr algn="just" eaLnBrk="1" hangingPunct="1"/>
            <a:endParaRPr lang="zh-CN" altLang="en-US" sz="28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52400"/>
            <a:ext cx="8763000" cy="8382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latin typeface="宋体" panose="02010600030101010101" pitchFamily="2" charset="-122"/>
              </a:rPr>
              <a:t>2.</a:t>
            </a:r>
            <a:r>
              <a:rPr lang="en-US" altLang="zh-CN" sz="4000" i="1" smtClean="0"/>
              <a:t>RC</a:t>
            </a:r>
            <a:r>
              <a:rPr lang="zh-CN" altLang="en-US" sz="4000" smtClean="0">
                <a:latin typeface="宋体" panose="02010600030101010101" pitchFamily="2" charset="-122"/>
              </a:rPr>
              <a:t>电路的暂态过程</a:t>
            </a:r>
            <a:endParaRPr lang="en-US" altLang="zh-CN" sz="4000" smtClean="0"/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4876800" y="3963988"/>
          <a:ext cx="4267200" cy="289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Image" r:id="rId3" imgW="1594377" imgH="1082134" progId="Photoshop.Image.5">
                  <p:embed/>
                </p:oleObj>
              </mc:Choice>
              <mc:Fallback>
                <p:oleObj name="Image" r:id="rId3" imgW="1594377" imgH="1082134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63988"/>
                        <a:ext cx="4267200" cy="289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3"/>
          <p:cNvGraphicFramePr>
            <a:graphicFrameLocks noChangeAspect="1"/>
          </p:cNvGraphicFramePr>
          <p:nvPr/>
        </p:nvGraphicFramePr>
        <p:xfrm>
          <a:off x="762000" y="2362200"/>
          <a:ext cx="34290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公式" r:id="rId5" imgW="914400" imgH="393700" progId="Equation.3">
                  <p:embed/>
                </p:oleObj>
              </mc:Choice>
              <mc:Fallback>
                <p:oleObj name="公式" r:id="rId5" imgW="9144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342900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990600" y="3505200"/>
          <a:ext cx="29718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公式" r:id="rId7" imgW="965200" imgH="393700" progId="Equation.3">
                  <p:embed/>
                </p:oleObj>
              </mc:Choice>
              <mc:Fallback>
                <p:oleObj name="公式" r:id="rId7" imgW="9652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29718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6F2103-0611-4EB8-9EE9-E4DCD84FA469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1976" y="4866685"/>
            <a:ext cx="4552849" cy="1543640"/>
            <a:chOff x="161976" y="4866685"/>
            <a:chExt cx="4552849" cy="1543640"/>
          </a:xfrm>
        </p:grpSpPr>
        <p:graphicFrame>
          <p:nvGraphicFramePr>
            <p:cNvPr id="2151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0629092"/>
                </p:ext>
              </p:extLst>
            </p:nvPr>
          </p:nvGraphicFramePr>
          <p:xfrm>
            <a:off x="609600" y="5257800"/>
            <a:ext cx="3733800" cy="1152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4" name="公式" r:id="rId9" imgW="1066800" imgH="342900" progId="Equation.3">
                    <p:embed/>
                  </p:oleObj>
                </mc:Choice>
                <mc:Fallback>
                  <p:oleObj name="公式" r:id="rId9" imgW="1066800" imgH="342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" y="5257800"/>
                          <a:ext cx="3733800" cy="1152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/>
            <p:cNvSpPr/>
            <p:nvPr/>
          </p:nvSpPr>
          <p:spPr>
            <a:xfrm>
              <a:off x="161976" y="4866685"/>
              <a:ext cx="45528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0" indent="-342900" algn="just" eaLnBrk="1" hangingPunct="1">
                <a:spcBef>
                  <a:spcPct val="20000"/>
                </a:spcBef>
                <a:buFontTx/>
                <a:buChar char="•"/>
              </a:pPr>
              <a:r>
                <a:rPr lang="zh-CN" altLang="en-US" sz="2800" kern="0" dirty="0">
                  <a:solidFill>
                    <a:srgbClr val="0000CC"/>
                  </a:solidFill>
                  <a:latin typeface="宋体" panose="02010600030101010101" pitchFamily="2" charset="-122"/>
                  <a:ea typeface="宋体"/>
                </a:rPr>
                <a:t>初条件：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t</a:t>
              </a:r>
              <a:r>
                <a:rPr lang="en-US" altLang="zh-CN" sz="2800" i="1" kern="0" dirty="0">
                  <a:solidFill>
                    <a:srgbClr val="0000CC"/>
                  </a:solidFill>
                  <a:latin typeface="Times New Roman"/>
                  <a:ea typeface="宋体"/>
                </a:rPr>
                <a:t> = 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0</a:t>
              </a:r>
              <a:r>
                <a:rPr lang="en-US" altLang="zh-CN" sz="2800" kern="0" dirty="0">
                  <a:solidFill>
                    <a:srgbClr val="0000CC"/>
                  </a:solidFill>
                  <a:latin typeface="Times New Roman"/>
                  <a:ea typeface="宋体"/>
                </a:rPr>
                <a:t> </a:t>
              </a:r>
              <a:r>
                <a:rPr lang="zh-CN" altLang="en-US" sz="2800" kern="0" dirty="0">
                  <a:solidFill>
                    <a:srgbClr val="0000CC"/>
                  </a:solidFill>
                  <a:latin typeface="Times New Roman"/>
                  <a:ea typeface="宋体"/>
                </a:rPr>
                <a:t>时，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q</a:t>
              </a:r>
              <a:r>
                <a:rPr lang="en-US" altLang="zh-CN" sz="2800" i="1" kern="0" dirty="0">
                  <a:solidFill>
                    <a:srgbClr val="0000CC"/>
                  </a:solidFill>
                  <a:latin typeface="Times New Roman"/>
                  <a:ea typeface="宋体"/>
                </a:rPr>
                <a:t> = 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0</a:t>
              </a:r>
              <a:r>
                <a:rPr lang="zh-CN" altLang="en-US" sz="2800" kern="0" dirty="0">
                  <a:solidFill>
                    <a:srgbClr val="000000"/>
                  </a:solidFill>
                  <a:latin typeface="Times New Roman"/>
                  <a:ea typeface="宋体"/>
                </a:rPr>
                <a:t>，</a:t>
              </a: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" y="1295400"/>
            <a:ext cx="8839200" cy="39624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因此，电容器两端的电压：</a:t>
            </a:r>
          </a:p>
          <a:p>
            <a:pPr eaLnBrk="1" hangingPunct="1">
              <a:buFontTx/>
              <a:buNone/>
            </a:pPr>
            <a:endParaRPr lang="zh-CN" altLang="en-US" sz="2800" smtClean="0"/>
          </a:p>
          <a:p>
            <a:pPr algn="just" eaLnBrk="1" hangingPunct="1"/>
            <a:r>
              <a:rPr lang="zh-CN" altLang="en-US" sz="2800" smtClean="0"/>
              <a:t>时间常数　　　　　　决定了充电过程的快慢，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2800" smtClean="0"/>
              <a:t>单位是</a:t>
            </a:r>
            <a:r>
              <a:rPr lang="en-US" altLang="zh-CN" sz="2800" smtClean="0"/>
              <a:t>:</a:t>
            </a:r>
            <a:r>
              <a:rPr lang="zh-CN" altLang="en-US" sz="2800" smtClean="0"/>
              <a:t>欧姆</a:t>
            </a:r>
            <a:r>
              <a:rPr lang="en-US" altLang="zh-CN" sz="2800" baseline="30000" smtClean="0"/>
              <a:t>.</a:t>
            </a:r>
            <a:r>
              <a:rPr lang="zh-CN" altLang="en-US" sz="2800" smtClean="0"/>
              <a:t>法拉</a:t>
            </a:r>
            <a:r>
              <a:rPr lang="en-US" altLang="zh-CN" sz="2800" smtClean="0"/>
              <a:t>=</a:t>
            </a:r>
            <a:r>
              <a:rPr lang="zh-CN" altLang="en-US" sz="2800" smtClean="0">
                <a:latin typeface="宋体" panose="02010600030101010101" pitchFamily="2" charset="-122"/>
              </a:rPr>
              <a:t>秒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22531" name="Object 2"/>
          <p:cNvGraphicFramePr>
            <a:graphicFrameLocks noChangeAspect="1"/>
          </p:cNvGraphicFramePr>
          <p:nvPr/>
        </p:nvGraphicFramePr>
        <p:xfrm>
          <a:off x="3059113" y="115888"/>
          <a:ext cx="27320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公式" r:id="rId3" imgW="1066800" imgH="342900" progId="Equation.3">
                  <p:embed/>
                </p:oleObj>
              </mc:Choice>
              <mc:Fallback>
                <p:oleObj name="公式" r:id="rId3" imgW="1066800" imgH="342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15888"/>
                        <a:ext cx="273208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4800600" y="1066800"/>
          <a:ext cx="32766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公式" r:id="rId5" imgW="1371600" imgH="431800" progId="Equation.3">
                  <p:embed/>
                </p:oleObj>
              </mc:Choice>
              <mc:Fallback>
                <p:oleObj name="公式" r:id="rId5" imgW="13716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066800"/>
                        <a:ext cx="32766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2209800" y="2286000"/>
          <a:ext cx="1676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公式" r:id="rId7" imgW="494870" imgH="177646" progId="Equation.3">
                  <p:embed/>
                </p:oleObj>
              </mc:Choice>
              <mc:Fallback>
                <p:oleObj name="公式" r:id="rId7" imgW="494870" imgH="1776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86000"/>
                        <a:ext cx="1676400" cy="5159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5F3F60-D47A-4200-AEFA-658C4CAE6202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graphicFrame>
        <p:nvGraphicFramePr>
          <p:cNvPr id="22535" name="Object 5"/>
          <p:cNvGraphicFramePr>
            <a:graphicFrameLocks noChangeAspect="1"/>
          </p:cNvGraphicFramePr>
          <p:nvPr/>
        </p:nvGraphicFramePr>
        <p:xfrm>
          <a:off x="2209800" y="3394075"/>
          <a:ext cx="4648200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Image" r:id="rId9" imgW="2737805" imgH="2039461" progId="Photoshop.Image.5">
                  <p:embed/>
                </p:oleObj>
              </mc:Choice>
              <mc:Fallback>
                <p:oleObj name="Image" r:id="rId9" imgW="2737805" imgH="2039461" progId="Photoshop.Image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94075"/>
                        <a:ext cx="4648200" cy="346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9"/>
          <p:cNvGraphicFramePr>
            <a:graphicFrameLocks noChangeAspect="1"/>
          </p:cNvGraphicFramePr>
          <p:nvPr/>
        </p:nvGraphicFramePr>
        <p:xfrm>
          <a:off x="2209800" y="3581400"/>
          <a:ext cx="3032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公式" r:id="rId11" imgW="126780" imgH="164814" progId="Equation.3">
                  <p:embed/>
                </p:oleObj>
              </mc:Choice>
              <mc:Fallback>
                <p:oleObj name="公式" r:id="rId11" imgW="126780" imgH="16481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81400"/>
                        <a:ext cx="303213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10"/>
          <p:cNvGraphicFramePr>
            <a:graphicFrameLocks noChangeAspect="1"/>
          </p:cNvGraphicFramePr>
          <p:nvPr/>
        </p:nvGraphicFramePr>
        <p:xfrm>
          <a:off x="1295400" y="4103688"/>
          <a:ext cx="124301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公式" r:id="rId13" imgW="520700" imgH="228600" progId="Equation.3">
                  <p:embed/>
                </p:oleObj>
              </mc:Choice>
              <mc:Fallback>
                <p:oleObj name="公式" r:id="rId13" imgW="5207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03688"/>
                        <a:ext cx="1243013" cy="544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1"/>
          <p:cNvGraphicFramePr>
            <a:graphicFrameLocks noChangeAspect="1"/>
          </p:cNvGraphicFramePr>
          <p:nvPr/>
        </p:nvGraphicFramePr>
        <p:xfrm>
          <a:off x="5106988" y="5367338"/>
          <a:ext cx="7175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公式" r:id="rId15" imgW="444307" imgH="431613" progId="Equation.3">
                  <p:embed/>
                </p:oleObj>
              </mc:Choice>
              <mc:Fallback>
                <p:oleObj name="公式" r:id="rId15" imgW="444307" imgH="4316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8" y="5367338"/>
                        <a:ext cx="717550" cy="695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ounded Rectangle 11"/>
          <p:cNvSpPr>
            <a:spLocks noChangeArrowheads="1"/>
          </p:cNvSpPr>
          <p:nvPr/>
        </p:nvSpPr>
        <p:spPr bwMode="auto">
          <a:xfrm>
            <a:off x="2590800" y="6477000"/>
            <a:ext cx="34290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FED421-71B4-4347-929E-1BE5D88AA35A}" type="slidenum">
              <a:rPr lang="en-US" altLang="zh-CN" sz="8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800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846138"/>
            <a:ext cx="8162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磁场的性质（</a:t>
            </a:r>
            <a:r>
              <a:rPr kumimoji="1" lang="en-US" altLang="zh-CN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P128</a:t>
            </a:r>
            <a:r>
              <a:rPr kumimoji="1"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</p:txBody>
      </p:sp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474663" y="2771775"/>
          <a:ext cx="20415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公式" r:id="rId3" imgW="787058" imgH="393529" progId="Equation.3">
                  <p:embed/>
                </p:oleObj>
              </mc:Choice>
              <mc:Fallback>
                <p:oleObj name="公式" r:id="rId3" imgW="787058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2771775"/>
                        <a:ext cx="204152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7"/>
          <p:cNvGraphicFramePr>
            <a:graphicFrameLocks noChangeAspect="1"/>
          </p:cNvGraphicFramePr>
          <p:nvPr/>
        </p:nvGraphicFramePr>
        <p:xfrm>
          <a:off x="503238" y="1768475"/>
          <a:ext cx="25908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r:id="rId5" imgW="1054100" imgH="381000" progId="Equation.3">
                  <p:embed/>
                </p:oleObj>
              </mc:Choice>
              <mc:Fallback>
                <p:oleObj r:id="rId5" imgW="10541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768475"/>
                        <a:ext cx="25908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5803900" y="28956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Verdana" panose="020B0604030504040204" pitchFamily="34" charset="0"/>
                <a:ea typeface="华文中宋" panose="02010600040101010101" pitchFamily="2" charset="-122"/>
              </a:rPr>
              <a:t>无源场</a:t>
            </a:r>
          </a:p>
        </p:txBody>
      </p:sp>
      <p:sp>
        <p:nvSpPr>
          <p:cNvPr id="5127" name="Text Box 9"/>
          <p:cNvSpPr txBox="1">
            <a:spLocks noChangeArrowheads="1"/>
          </p:cNvSpPr>
          <p:nvPr/>
        </p:nvSpPr>
        <p:spPr bwMode="auto">
          <a:xfrm>
            <a:off x="5927725" y="188277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Verdana" panose="020B0604030504040204" pitchFamily="34" charset="0"/>
                <a:ea typeface="华文中宋" panose="02010600040101010101" pitchFamily="2" charset="-122"/>
              </a:rPr>
              <a:t>有旋场</a:t>
            </a:r>
          </a:p>
        </p:txBody>
      </p:sp>
      <p:sp>
        <p:nvSpPr>
          <p:cNvPr id="5128" name="AutoShape 10"/>
          <p:cNvSpPr>
            <a:spLocks/>
          </p:cNvSpPr>
          <p:nvPr/>
        </p:nvSpPr>
        <p:spPr bwMode="auto">
          <a:xfrm>
            <a:off x="7239000" y="1076325"/>
            <a:ext cx="1630363" cy="708025"/>
          </a:xfrm>
          <a:prstGeom prst="borderCallout2">
            <a:avLst>
              <a:gd name="adj1" fmla="val 13634"/>
              <a:gd name="adj2" fmla="val -3569"/>
              <a:gd name="adj3" fmla="val 13634"/>
              <a:gd name="adj4" fmla="val -17264"/>
              <a:gd name="adj5" fmla="val 119319"/>
              <a:gd name="adj6" fmla="val -808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Verdana" panose="020B0604030504040204" pitchFamily="34" charset="0"/>
                <a:ea typeface="华文中宋" panose="02010600040101010101" pitchFamily="2" charset="-122"/>
              </a:rPr>
              <a:t>非保守场一般不引入标势</a:t>
            </a:r>
          </a:p>
        </p:txBody>
      </p:sp>
      <p:graphicFrame>
        <p:nvGraphicFramePr>
          <p:cNvPr id="5129" name="Object 11"/>
          <p:cNvGraphicFramePr>
            <a:graphicFrameLocks noChangeAspect="1"/>
          </p:cNvGraphicFramePr>
          <p:nvPr/>
        </p:nvGraphicFramePr>
        <p:xfrm>
          <a:off x="3949700" y="2884488"/>
          <a:ext cx="15240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r:id="rId7" imgW="558800" imgH="228600" progId="Equation.3">
                  <p:embed/>
                </p:oleObj>
              </mc:Choice>
              <mc:Fallback>
                <p:oleObj r:id="rId7" imgW="5588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2884488"/>
                        <a:ext cx="15240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2"/>
          <p:cNvGraphicFramePr>
            <a:graphicFrameLocks noChangeAspect="1"/>
          </p:cNvGraphicFramePr>
          <p:nvPr/>
        </p:nvGraphicFramePr>
        <p:xfrm>
          <a:off x="3797300" y="1903413"/>
          <a:ext cx="201771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公式" r:id="rId9" imgW="1524000" imgH="431800" progId="Equation.3">
                  <p:embed/>
                </p:oleObj>
              </mc:Choice>
              <mc:Fallback>
                <p:oleObj name="公式" r:id="rId9" imgW="1524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1903413"/>
                        <a:ext cx="2017713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4463" y="3825875"/>
            <a:ext cx="5497512" cy="831850"/>
            <a:chOff x="144462" y="3825245"/>
            <a:chExt cx="5497525" cy="832012"/>
          </a:xfrm>
        </p:grpSpPr>
        <p:sp>
          <p:nvSpPr>
            <p:cNvPr id="5138" name="Rectangle 5"/>
            <p:cNvSpPr>
              <a:spLocks noChangeArrowheads="1"/>
            </p:cNvSpPr>
            <p:nvPr/>
          </p:nvSpPr>
          <p:spPr bwMode="auto">
            <a:xfrm>
              <a:off x="144462" y="3971457"/>
              <a:ext cx="3887788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99CC00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由于对任意矢量</a:t>
              </a:r>
              <a:r>
                <a:rPr kumimoji="1" lang="en-US" altLang="zh-CN" sz="24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A</a:t>
              </a:r>
              <a:r>
                <a:rPr kumimoji="1" lang="zh-CN" altLang="en-US" sz="24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有</a:t>
              </a:r>
              <a:r>
                <a:rPr kumimoji="1" lang="zh-CN" altLang="en-US" sz="240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graphicFrame>
          <p:nvGraphicFramePr>
            <p:cNvPr id="5139" name="Object 7"/>
            <p:cNvGraphicFramePr>
              <a:graphicFrameLocks noChangeAspect="1"/>
            </p:cNvGraphicFramePr>
            <p:nvPr/>
          </p:nvGraphicFramePr>
          <p:xfrm>
            <a:off x="3087700" y="3825245"/>
            <a:ext cx="2554287" cy="728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" name="公式" r:id="rId11" imgW="888614" imgH="253890" progId="Equation.3">
                    <p:embed/>
                  </p:oleObj>
                </mc:Choice>
                <mc:Fallback>
                  <p:oleObj name="公式" r:id="rId11" imgW="888614" imgH="25389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7700" y="3825245"/>
                          <a:ext cx="2554287" cy="728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2909888" y="5210175"/>
          <a:ext cx="181451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r:id="rId13" imgW="634725" imgH="228501" progId="Equation.3">
                  <p:embed/>
                </p:oleObj>
              </mc:Choice>
              <mc:Fallback>
                <p:oleObj r:id="rId13" imgW="634725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5210175"/>
                        <a:ext cx="1814512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2"/>
          <p:cNvGraphicFramePr>
            <a:graphicFrameLocks noChangeAspect="1"/>
          </p:cNvGraphicFramePr>
          <p:nvPr/>
        </p:nvGraphicFramePr>
        <p:xfrm>
          <a:off x="5427663" y="5276850"/>
          <a:ext cx="34226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15" imgW="1459866" imgH="253890" progId="Equation.3">
                  <p:embed/>
                </p:oleObj>
              </mc:Choice>
              <mc:Fallback>
                <p:oleObj name="Equation" r:id="rId15" imgW="1459866" imgH="25389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63" y="5276850"/>
                        <a:ext cx="34226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文本框 16"/>
          <p:cNvSpPr txBox="1">
            <a:spLocks noChangeArrowheads="1"/>
          </p:cNvSpPr>
          <p:nvPr/>
        </p:nvSpPr>
        <p:spPr bwMode="auto">
          <a:xfrm>
            <a:off x="990600" y="28575"/>
            <a:ext cx="1728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latin typeface="Arial" panose="020B0604020202020204" pitchFamily="34" charset="0"/>
              </a:rPr>
              <a:t>回顾：</a:t>
            </a: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457200" y="3451225"/>
            <a:ext cx="6681788" cy="1679575"/>
            <a:chOff x="457200" y="3451949"/>
            <a:chExt cx="6681637" cy="1678689"/>
          </a:xfrm>
        </p:grpSpPr>
        <p:sp>
          <p:nvSpPr>
            <p:cNvPr id="5136" name="文本框 1"/>
            <p:cNvSpPr txBox="1">
              <a:spLocks noChangeArrowheads="1"/>
            </p:cNvSpPr>
            <p:nvPr/>
          </p:nvSpPr>
          <p:spPr bwMode="auto">
            <a:xfrm>
              <a:off x="457200" y="4668973"/>
              <a:ext cx="66816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由磁场的“无源”性质，我们可以引入磁矢势：</a:t>
              </a:r>
            </a:p>
          </p:txBody>
        </p:sp>
        <p:sp>
          <p:nvSpPr>
            <p:cNvPr id="18" name="等号 17"/>
            <p:cNvSpPr/>
            <p:nvPr/>
          </p:nvSpPr>
          <p:spPr bwMode="auto">
            <a:xfrm rot="6913375">
              <a:off x="4125986" y="3599427"/>
              <a:ext cx="617212" cy="322256"/>
            </a:xfrm>
            <a:prstGeom prst="mathEqual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57175"/>
            <a:ext cx="8991600" cy="990600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当电容器两端的电压被充至稳定值</a:t>
            </a:r>
            <a:r>
              <a:rPr lang="en-US" altLang="zh-CN" sz="2800" b="0" i="1" smtClean="0">
                <a:solidFill>
                  <a:schemeClr val="tx1"/>
                </a:solidFill>
              </a:rPr>
              <a:t>q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2800" b="0" i="1" smtClean="0">
                <a:solidFill>
                  <a:schemeClr val="tx1"/>
                </a:solidFill>
              </a:rPr>
              <a:t>U</a:t>
            </a:r>
            <a:r>
              <a:rPr lang="en-US" altLang="zh-CN" sz="2800" b="0" baseline="-25000" smtClean="0">
                <a:solidFill>
                  <a:schemeClr val="tx1"/>
                </a:solidFill>
              </a:rPr>
              <a:t>C</a:t>
            </a:r>
            <a:r>
              <a:rPr lang="zh-CN" altLang="en-US" sz="2800" smtClean="0">
                <a:solidFill>
                  <a:schemeClr val="tx1"/>
                </a:solidFill>
              </a:rPr>
              <a:t>后，将开关拨向位置</a:t>
            </a:r>
            <a:r>
              <a:rPr lang="en-US" altLang="zh-CN" sz="2800" smtClean="0">
                <a:solidFill>
                  <a:schemeClr val="tx1"/>
                </a:solidFill>
              </a:rPr>
              <a:t>2</a:t>
            </a:r>
            <a:r>
              <a:rPr lang="zh-CN" altLang="en-US" sz="2800" smtClean="0">
                <a:solidFill>
                  <a:schemeClr val="tx1"/>
                </a:solidFill>
              </a:rPr>
              <a:t>，放电方程为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" y="2514600"/>
            <a:ext cx="4876800" cy="4038600"/>
          </a:xfrm>
        </p:spPr>
        <p:txBody>
          <a:bodyPr/>
          <a:lstStyle/>
          <a:p>
            <a:pPr algn="just" eaLnBrk="1" hangingPunct="1"/>
            <a:r>
              <a:rPr lang="zh-CN" altLang="en-US" sz="2800" dirty="0" smtClean="0">
                <a:solidFill>
                  <a:srgbClr val="0000CC"/>
                </a:solidFill>
              </a:rPr>
              <a:t>初条件</a:t>
            </a:r>
            <a:r>
              <a:rPr lang="en-US" altLang="zh-CN" sz="28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:</a:t>
            </a:r>
            <a:r>
              <a:rPr lang="en-US" altLang="zh-CN" sz="2800" b="0" i="1" dirty="0" smtClean="0">
                <a:solidFill>
                  <a:srgbClr val="0000CC"/>
                </a:solidFill>
              </a:rPr>
              <a:t>t</a:t>
            </a:r>
            <a:r>
              <a:rPr lang="en-US" altLang="zh-CN" sz="2800" i="1" dirty="0" smtClean="0">
                <a:solidFill>
                  <a:srgbClr val="0000CC"/>
                </a:solidFill>
              </a:rPr>
              <a:t> =</a:t>
            </a:r>
            <a:r>
              <a:rPr lang="en-US" altLang="zh-CN" sz="2800" b="0" i="1" dirty="0" smtClean="0">
                <a:solidFill>
                  <a:srgbClr val="0000CC"/>
                </a:solidFill>
              </a:rPr>
              <a:t>0</a:t>
            </a:r>
            <a:r>
              <a:rPr lang="zh-CN" altLang="en-US" sz="2800" dirty="0" smtClean="0">
                <a:solidFill>
                  <a:srgbClr val="0000CC"/>
                </a:solidFill>
              </a:rPr>
              <a:t>时</a:t>
            </a:r>
            <a:r>
              <a:rPr lang="en-US" altLang="zh-CN" sz="28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b="0" i="1" dirty="0" smtClean="0">
                <a:solidFill>
                  <a:srgbClr val="0000CC"/>
                </a:solidFill>
              </a:rPr>
              <a:t>q</a:t>
            </a:r>
            <a:r>
              <a:rPr lang="en-US" altLang="zh-CN" sz="2800" i="1" dirty="0" smtClean="0">
                <a:solidFill>
                  <a:srgbClr val="0000CC"/>
                </a:solidFill>
              </a:rPr>
              <a:t> =</a:t>
            </a:r>
            <a:r>
              <a:rPr lang="en-US" altLang="zh-CN" sz="2800" b="0" i="1" dirty="0" smtClean="0">
                <a:solidFill>
                  <a:srgbClr val="0000CC"/>
                </a:solidFill>
              </a:rPr>
              <a:t>C</a:t>
            </a:r>
            <a:r>
              <a:rPr lang="zh-CN" altLang="en-US" sz="2800" dirty="0" smtClean="0">
                <a:solidFill>
                  <a:srgbClr val="0000CC"/>
                </a:solidFill>
              </a:rPr>
              <a:t>，</a:t>
            </a:r>
            <a:endParaRPr lang="en-US" altLang="zh-CN" sz="2800" dirty="0" smtClean="0">
              <a:solidFill>
                <a:srgbClr val="0000CC"/>
              </a:solidFill>
            </a:endParaRPr>
          </a:p>
          <a:p>
            <a:pPr algn="just" eaLnBrk="1" hangingPunct="1"/>
            <a:r>
              <a:rPr lang="zh-CN" altLang="en-US" sz="2800" dirty="0" smtClean="0">
                <a:latin typeface="宋体" panose="02010600030101010101" pitchFamily="2" charset="-122"/>
              </a:rPr>
              <a:t>于是</a:t>
            </a:r>
          </a:p>
          <a:p>
            <a:pPr algn="just" eaLnBrk="1" hangingPunct="1">
              <a:buFontTx/>
              <a:buNone/>
            </a:pPr>
            <a:endParaRPr lang="zh-CN" altLang="en-US" sz="2800" dirty="0" smtClean="0"/>
          </a:p>
          <a:p>
            <a:pPr algn="just" eaLnBrk="1" hangingPunct="1"/>
            <a:endParaRPr lang="zh-CN" altLang="en-US" sz="2800" dirty="0" smtClean="0"/>
          </a:p>
          <a:p>
            <a:pPr algn="just" eaLnBrk="1" hangingPunct="1"/>
            <a:endParaRPr lang="zh-CN" altLang="en-US" sz="2800" dirty="0" smtClean="0"/>
          </a:p>
          <a:p>
            <a:pPr algn="just" eaLnBrk="1" hangingPunct="1"/>
            <a:r>
              <a:rPr lang="zh-CN" altLang="en-US" sz="2800" dirty="0" smtClean="0"/>
              <a:t>电容器两极的电势差为</a:t>
            </a:r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685800" y="1371600"/>
          <a:ext cx="27432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2" name="公式" r:id="rId3" imgW="965200" imgH="393700" progId="Equation.3">
                  <p:embed/>
                </p:oleObj>
              </mc:Choice>
              <mc:Fallback>
                <p:oleObj name="公式" r:id="rId3" imgW="9652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27432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762000" y="3581400"/>
          <a:ext cx="287972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3" name="公式" r:id="rId5" imgW="723586" imgH="342751" progId="Equation.3">
                  <p:embed/>
                </p:oleObj>
              </mc:Choice>
              <mc:Fallback>
                <p:oleObj name="公式" r:id="rId5" imgW="723586" imgH="34275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81400"/>
                        <a:ext cx="287972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381000" y="5562600"/>
          <a:ext cx="34559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4" name="公式" r:id="rId7" imgW="1028254" imgH="431613" progId="Equation.3">
                  <p:embed/>
                </p:oleObj>
              </mc:Choice>
              <mc:Fallback>
                <p:oleObj name="公式" r:id="rId7" imgW="1028254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562600"/>
                        <a:ext cx="3455988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6"/>
          <p:cNvGraphicFramePr>
            <a:graphicFrameLocks noChangeAspect="1"/>
          </p:cNvGraphicFramePr>
          <p:nvPr/>
        </p:nvGraphicFramePr>
        <p:xfrm>
          <a:off x="4876800" y="685800"/>
          <a:ext cx="4267200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Image" r:id="rId9" imgW="1594377" imgH="1082134" progId="Photoshop.Image.5">
                  <p:embed/>
                </p:oleObj>
              </mc:Choice>
              <mc:Fallback>
                <p:oleObj name="Image" r:id="rId9" imgW="1594377" imgH="1082134" progId="Photoshop.Image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85800"/>
                        <a:ext cx="4267200" cy="289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Slide Number Placeholder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AF359F-833E-4053-AA06-624E784EE0D4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graphicFrame>
        <p:nvGraphicFramePr>
          <p:cNvPr id="23561" name="Object 10"/>
          <p:cNvGraphicFramePr>
            <a:graphicFrameLocks noChangeAspect="1"/>
          </p:cNvGraphicFramePr>
          <p:nvPr/>
        </p:nvGraphicFramePr>
        <p:xfrm>
          <a:off x="4191000" y="3968750"/>
          <a:ext cx="495300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6" name="Image" r:id="rId11" imgW="3463121" imgH="1579001" progId="Photoshop.Image.5">
                  <p:embed/>
                </p:oleObj>
              </mc:Choice>
              <mc:Fallback>
                <p:oleObj name="Image" r:id="rId11" imgW="3463121" imgH="1579001" progId="Photoshop.Image.5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968750"/>
                        <a:ext cx="4953000" cy="248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1"/>
          <p:cNvGraphicFramePr>
            <a:graphicFrameLocks noChangeAspect="1"/>
          </p:cNvGraphicFramePr>
          <p:nvPr/>
        </p:nvGraphicFramePr>
        <p:xfrm>
          <a:off x="4724400" y="5410200"/>
          <a:ext cx="2206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7" name="公式" r:id="rId13" imgW="165028" imgH="228501" progId="Equation.3">
                  <p:embed/>
                </p:oleObj>
              </mc:Choice>
              <mc:Fallback>
                <p:oleObj name="公式" r:id="rId13" imgW="165028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410200"/>
                        <a:ext cx="220663" cy="304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2"/>
          <p:cNvGraphicFramePr>
            <a:graphicFrameLocks noChangeAspect="1"/>
          </p:cNvGraphicFramePr>
          <p:nvPr/>
        </p:nvGraphicFramePr>
        <p:xfrm>
          <a:off x="4724400" y="4749800"/>
          <a:ext cx="2206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8" name="公式" r:id="rId15" imgW="165028" imgH="228501" progId="Equation.3">
                  <p:embed/>
                </p:oleObj>
              </mc:Choice>
              <mc:Fallback>
                <p:oleObj name="公式" r:id="rId15" imgW="165028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749800"/>
                        <a:ext cx="220663" cy="304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3"/>
          <p:cNvGraphicFramePr>
            <a:graphicFrameLocks noChangeAspect="1"/>
          </p:cNvGraphicFramePr>
          <p:nvPr/>
        </p:nvGraphicFramePr>
        <p:xfrm>
          <a:off x="4783138" y="4275138"/>
          <a:ext cx="169862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9" name="公式" r:id="rId16" imgW="126780" imgH="164814" progId="Equation.3">
                  <p:embed/>
                </p:oleObj>
              </mc:Choice>
              <mc:Fallback>
                <p:oleObj name="公式" r:id="rId16" imgW="126780" imgH="16481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4275138"/>
                        <a:ext cx="169862" cy="220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Rounded Rectangle 13"/>
          <p:cNvSpPr>
            <a:spLocks noChangeArrowheads="1"/>
          </p:cNvSpPr>
          <p:nvPr/>
        </p:nvSpPr>
        <p:spPr bwMode="auto">
          <a:xfrm>
            <a:off x="4495800" y="6019800"/>
            <a:ext cx="4495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4876800" y="1447800"/>
          <a:ext cx="4267200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Image" r:id="rId3" imgW="1594377" imgH="1082134" progId="Photoshop.Image.5">
                  <p:embed/>
                </p:oleObj>
              </mc:Choice>
              <mc:Fallback>
                <p:oleObj name="Image" r:id="rId3" imgW="1594377" imgH="1082134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447800"/>
                        <a:ext cx="4267200" cy="289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31775" y="136525"/>
            <a:ext cx="8661400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800" dirty="0">
                <a:latin typeface="Arial" charset="0"/>
              </a:rPr>
              <a:t>　　</a:t>
            </a:r>
            <a:r>
              <a:rPr lang="en-US" altLang="zh-CN" sz="2800" b="0" i="1" dirty="0">
                <a:latin typeface="+mj-lt"/>
              </a:rPr>
              <a:t>t</a:t>
            </a:r>
            <a:r>
              <a:rPr lang="en-US" altLang="zh-CN" sz="2800" dirty="0">
                <a:latin typeface="Arial" charset="0"/>
              </a:rPr>
              <a:t> = </a:t>
            </a:r>
            <a:r>
              <a:rPr lang="en-US" altLang="zh-CN" sz="2800" b="0" dirty="0">
                <a:latin typeface="Arial" charset="0"/>
              </a:rPr>
              <a:t>0</a:t>
            </a:r>
            <a:r>
              <a:rPr lang="zh-CN" altLang="en-US" sz="2800" dirty="0">
                <a:latin typeface="Arial" charset="0"/>
              </a:rPr>
              <a:t>时电容器不带电，开关</a:t>
            </a:r>
            <a:r>
              <a:rPr lang="en-US" altLang="zh-CN" sz="2800" dirty="0">
                <a:latin typeface="Arial" charset="0"/>
              </a:rPr>
              <a:t>K</a:t>
            </a:r>
            <a:r>
              <a:rPr lang="zh-CN" altLang="en-US" sz="2800" dirty="0">
                <a:latin typeface="Arial" charset="0"/>
              </a:rPr>
              <a:t>拨向</a:t>
            </a:r>
            <a:r>
              <a:rPr lang="en-US" altLang="zh-CN" sz="2800" dirty="0">
                <a:latin typeface="Arial" charset="0"/>
              </a:rPr>
              <a:t>1</a:t>
            </a:r>
            <a:r>
              <a:rPr lang="zh-CN" altLang="en-US" sz="2800" dirty="0">
                <a:latin typeface="Arial" charset="0"/>
              </a:rPr>
              <a:t>，为使电量达到稳态值的</a:t>
            </a:r>
            <a:r>
              <a:rPr lang="en-US" altLang="zh-CN" sz="2800" dirty="0">
                <a:latin typeface="Arial" charset="0"/>
              </a:rPr>
              <a:t>99%</a:t>
            </a:r>
            <a:r>
              <a:rPr lang="zh-CN" altLang="en-US" sz="2800" dirty="0">
                <a:latin typeface="Arial" charset="0"/>
              </a:rPr>
              <a:t>，所需时间是时间常数的多少倍？</a:t>
            </a:r>
          </a:p>
        </p:txBody>
      </p:sp>
      <p:graphicFrame>
        <p:nvGraphicFramePr>
          <p:cNvPr id="24580" name="Object 3"/>
          <p:cNvGraphicFramePr>
            <a:graphicFrameLocks noChangeAspect="1"/>
          </p:cNvGraphicFramePr>
          <p:nvPr/>
        </p:nvGraphicFramePr>
        <p:xfrm>
          <a:off x="539750" y="1557338"/>
          <a:ext cx="349885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公式" r:id="rId5" imgW="1371600" imgH="431800" progId="Equation.3">
                  <p:embed/>
                </p:oleObj>
              </mc:Choice>
              <mc:Fallback>
                <p:oleObj name="公式" r:id="rId5" imgW="13716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57338"/>
                        <a:ext cx="3498850" cy="10969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727747"/>
              </p:ext>
            </p:extLst>
          </p:nvPr>
        </p:nvGraphicFramePr>
        <p:xfrm>
          <a:off x="511969" y="2774951"/>
          <a:ext cx="3230562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公式" r:id="rId7" imgW="1130040" imgH="330120" progId="Equation.3">
                  <p:embed/>
                </p:oleObj>
              </mc:Choice>
              <mc:Fallback>
                <p:oleObj name="公式" r:id="rId7" imgW="113004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69" y="2774951"/>
                        <a:ext cx="3230562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795275-46A0-4F48-9C99-8B15E40BDD87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017335"/>
              </p:ext>
            </p:extLst>
          </p:nvPr>
        </p:nvGraphicFramePr>
        <p:xfrm>
          <a:off x="655666" y="3716339"/>
          <a:ext cx="18510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公式" r:id="rId9" imgW="647640" imgH="304560" progId="Equation.3">
                  <p:embed/>
                </p:oleObj>
              </mc:Choice>
              <mc:Fallback>
                <p:oleObj name="公式" r:id="rId9" imgW="647640" imgH="304560" progId="Equation.3">
                  <p:embed/>
                  <p:pic>
                    <p:nvPicPr>
                      <p:cNvPr id="4199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66" y="3716339"/>
                        <a:ext cx="185102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283571"/>
              </p:ext>
            </p:extLst>
          </p:nvPr>
        </p:nvGraphicFramePr>
        <p:xfrm>
          <a:off x="539750" y="4584701"/>
          <a:ext cx="22860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公式" r:id="rId11" imgW="799920" imgH="393480" progId="Equation.3">
                  <p:embed/>
                </p:oleObj>
              </mc:Choice>
              <mc:Fallback>
                <p:oleObj name="公式" r:id="rId11" imgW="799920" imgH="393480" progId="Equation.3">
                  <p:embed/>
                  <p:pic>
                    <p:nvPicPr>
                      <p:cNvPr id="4199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584701"/>
                        <a:ext cx="228600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73875"/>
              </p:ext>
            </p:extLst>
          </p:nvPr>
        </p:nvGraphicFramePr>
        <p:xfrm>
          <a:off x="655666" y="5943600"/>
          <a:ext cx="31940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公式" r:id="rId13" imgW="1117440" imgH="177480" progId="Equation.3">
                  <p:embed/>
                </p:oleObj>
              </mc:Choice>
              <mc:Fallback>
                <p:oleObj name="公式" r:id="rId13" imgW="1117440" imgH="177480" progId="Equation.3">
                  <p:embed/>
                  <p:pic>
                    <p:nvPicPr>
                      <p:cNvPr id="4199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66" y="5943600"/>
                        <a:ext cx="31940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43000" y="228600"/>
            <a:ext cx="7620000" cy="533400"/>
          </a:xfrm>
        </p:spPr>
        <p:txBody>
          <a:bodyPr/>
          <a:lstStyle/>
          <a:p>
            <a:pPr algn="l" eaLnBrk="1" hangingPunct="1"/>
            <a:r>
              <a:rPr lang="en-US" altLang="zh-CN" sz="4000" smtClean="0">
                <a:latin typeface="宋体" panose="02010600030101010101" pitchFamily="2" charset="-122"/>
              </a:rPr>
              <a:t>3</a:t>
            </a:r>
            <a:r>
              <a:rPr lang="zh-CN" altLang="en-US" sz="4000" smtClean="0">
                <a:latin typeface="宋体" panose="02010600030101010101" pitchFamily="2" charset="-122"/>
              </a:rPr>
              <a:t>．理想的</a:t>
            </a:r>
            <a:r>
              <a:rPr lang="en-US" altLang="zh-CN" sz="4000" i="1" smtClean="0"/>
              <a:t>LC</a:t>
            </a:r>
            <a:r>
              <a:rPr lang="zh-CN" altLang="en-US" sz="4000" smtClean="0">
                <a:latin typeface="宋体" panose="02010600030101010101" pitchFamily="2" charset="-122"/>
              </a:rPr>
              <a:t>振荡电路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838200"/>
            <a:ext cx="8991600" cy="26670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 dirty="0" smtClean="0">
                <a:latin typeface="宋体" panose="02010600030101010101" pitchFamily="2" charset="-122"/>
              </a:rPr>
              <a:t>在初时刻让电容器两极充电至</a:t>
            </a:r>
            <a:r>
              <a:rPr lang="en-US" altLang="zh-CN" sz="2800" dirty="0" smtClean="0">
                <a:latin typeface="宋体" panose="02010600030101010101" pitchFamily="2" charset="-122"/>
              </a:rPr>
              <a:t>±</a:t>
            </a:r>
            <a:r>
              <a:rPr lang="en-US" altLang="zh-CN" sz="2800" i="1" dirty="0" smtClean="0"/>
              <a:t>q</a:t>
            </a:r>
            <a:r>
              <a:rPr lang="en-US" altLang="zh-CN" sz="2800" baseline="-25000" dirty="0" smtClean="0"/>
              <a:t>0</a:t>
            </a:r>
            <a:r>
              <a:rPr lang="zh-CN" altLang="en-US" sz="2800" dirty="0" smtClean="0"/>
              <a:t>，电路中电流为零，此后电容器开始放电，电路方程为</a:t>
            </a:r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/>
        </p:nvGraphicFramePr>
        <p:xfrm>
          <a:off x="4724400" y="3733800"/>
          <a:ext cx="44196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Image" r:id="rId3" imgW="13012354" imgH="9771973" progId="Photoshop.Image.5">
                  <p:embed/>
                </p:oleObj>
              </mc:Choice>
              <mc:Fallback>
                <p:oleObj name="Image" r:id="rId3" imgW="13012354" imgH="9771973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3800"/>
                        <a:ext cx="44196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3"/>
          <p:cNvGraphicFramePr>
            <a:graphicFrameLocks noChangeAspect="1"/>
          </p:cNvGraphicFramePr>
          <p:nvPr/>
        </p:nvGraphicFramePr>
        <p:xfrm>
          <a:off x="990600" y="3048000"/>
          <a:ext cx="24796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5" imgW="812447" imgH="393529" progId="Equation.3">
                  <p:embed/>
                </p:oleObj>
              </mc:Choice>
              <mc:Fallback>
                <p:oleObj name="Equation" r:id="rId5" imgW="812447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24796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4"/>
          <p:cNvGraphicFramePr>
            <a:graphicFrameLocks noChangeAspect="1"/>
          </p:cNvGraphicFramePr>
          <p:nvPr/>
        </p:nvGraphicFramePr>
        <p:xfrm>
          <a:off x="762000" y="4191000"/>
          <a:ext cx="316706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公式" r:id="rId7" imgW="1040948" imgH="418918" progId="Equation.3">
                  <p:embed/>
                </p:oleObj>
              </mc:Choice>
              <mc:Fallback>
                <p:oleObj name="公式" r:id="rId7" imgW="1040948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91000"/>
                        <a:ext cx="3167063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607" name="Straight Arrow Connector 7"/>
          <p:cNvCxnSpPr>
            <a:cxnSpLocks noChangeShapeType="1"/>
          </p:cNvCxnSpPr>
          <p:nvPr/>
        </p:nvCxnSpPr>
        <p:spPr bwMode="auto">
          <a:xfrm>
            <a:off x="6478588" y="3978275"/>
            <a:ext cx="533400" cy="1588"/>
          </a:xfrm>
          <a:prstGeom prst="straightConnector1">
            <a:avLst/>
          </a:prstGeom>
          <a:noFill/>
          <a:ln w="444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Slide Number Placeholder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9645FD-4959-4946-B389-47CDAAFD28FC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172200" y="6400800"/>
            <a:ext cx="8382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C655AD-9388-4050-9A3A-71048E45AE6C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600200"/>
            <a:ext cx="8686800" cy="42481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40000"/>
              </a:lnSpc>
              <a:buFontTx/>
              <a:buNone/>
              <a:defRPr/>
            </a:pPr>
            <a:r>
              <a:rPr lang="zh-CN" altLang="en-US" sz="2000" kern="0" dirty="0" smtClean="0"/>
              <a:t>这个方程与读者在力学中曾经遇到过的、在水平方向可以自由振动的弹簧振子的运动方程</a:t>
            </a:r>
            <a:endParaRPr lang="en-US" altLang="zh-CN" sz="2000" kern="0" dirty="0" smtClean="0"/>
          </a:p>
          <a:p>
            <a:pPr marL="0" indent="0" algn="just">
              <a:lnSpc>
                <a:spcPct val="140000"/>
              </a:lnSpc>
              <a:buFontTx/>
              <a:buNone/>
              <a:defRPr/>
            </a:pPr>
            <a:r>
              <a:rPr lang="en-US" altLang="zh-CN" sz="2000" kern="0" dirty="0"/>
              <a:t> </a:t>
            </a:r>
            <a:r>
              <a:rPr lang="en-US" altLang="zh-CN" sz="2000" kern="0" dirty="0" smtClean="0"/>
              <a:t>     </a:t>
            </a:r>
            <a:r>
              <a:rPr lang="zh-CN" altLang="en-US" sz="2000" kern="0" dirty="0" smtClean="0"/>
              <a:t>                                                                                              （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3.5-16</a:t>
            </a:r>
            <a:r>
              <a:rPr lang="zh-CN" altLang="en-US" sz="2000" kern="0" dirty="0" smtClean="0"/>
              <a:t>）</a:t>
            </a:r>
          </a:p>
          <a:p>
            <a:pPr marL="0" indent="0" algn="just">
              <a:lnSpc>
                <a:spcPct val="140000"/>
              </a:lnSpc>
              <a:buFontTx/>
              <a:buNone/>
              <a:defRPr/>
            </a:pPr>
            <a:r>
              <a:rPr lang="zh-CN" altLang="en-US" sz="2000" kern="0" dirty="0" smtClean="0"/>
              <a:t>有相同的形式，其中</a:t>
            </a:r>
            <a:r>
              <a:rPr lang="en-US" altLang="zh-CN" sz="2000" i="1" kern="0" dirty="0" smtClean="0"/>
              <a:t>m</a:t>
            </a:r>
            <a:r>
              <a:rPr lang="zh-CN" altLang="en-US" sz="2000" kern="0" dirty="0" smtClean="0"/>
              <a:t>是质点的质量，</a:t>
            </a:r>
            <a:r>
              <a:rPr lang="en-US" altLang="zh-CN" sz="2000" i="1" kern="0" dirty="0" smtClean="0"/>
              <a:t>k</a:t>
            </a:r>
            <a:r>
              <a:rPr lang="zh-CN" altLang="en-US" sz="2000" kern="0" dirty="0" smtClean="0"/>
              <a:t>是弹簧的弹性系数，（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3.5-16</a:t>
            </a:r>
            <a:r>
              <a:rPr lang="zh-CN" altLang="en-US" sz="2000" kern="0" dirty="0" smtClean="0"/>
              <a:t>）的解是一个角频率为 </a:t>
            </a:r>
            <a:endParaRPr lang="en-US" altLang="zh-CN" sz="2000" kern="0" dirty="0" smtClean="0"/>
          </a:p>
          <a:p>
            <a:pPr marL="0" indent="0" algn="just">
              <a:lnSpc>
                <a:spcPct val="140000"/>
              </a:lnSpc>
              <a:buFontTx/>
              <a:buNone/>
              <a:defRPr/>
            </a:pPr>
            <a:r>
              <a:rPr lang="en-US" altLang="zh-CN" sz="2000" kern="0" dirty="0"/>
              <a:t> </a:t>
            </a:r>
            <a:r>
              <a:rPr lang="en-US" altLang="zh-CN" sz="2000" kern="0" dirty="0" smtClean="0"/>
              <a:t>   </a:t>
            </a:r>
            <a:r>
              <a:rPr lang="zh-CN" altLang="en-US" sz="2000" kern="0" dirty="0" smtClean="0"/>
              <a:t>                                                                                              （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3.5-17</a:t>
            </a:r>
            <a:r>
              <a:rPr lang="zh-CN" altLang="en-US" sz="2000" kern="0" dirty="0" smtClean="0"/>
              <a:t>）</a:t>
            </a:r>
          </a:p>
          <a:p>
            <a:pPr marL="0" indent="0" algn="just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 smtClean="0"/>
              <a:t>的简谐振动：</a:t>
            </a:r>
          </a:p>
          <a:p>
            <a:pPr marL="0" indent="0" algn="just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 smtClean="0"/>
              <a:t> </a:t>
            </a:r>
          </a:p>
          <a:p>
            <a:pPr marL="0" indent="0" algn="just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 smtClean="0"/>
              <a:t>                                                                                                 （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3.5-18</a:t>
            </a:r>
            <a:r>
              <a:rPr lang="zh-CN" altLang="en-US" sz="2000" kern="0" dirty="0" smtClean="0"/>
              <a:t>）</a:t>
            </a:r>
          </a:p>
          <a:p>
            <a:pPr marL="0" indent="0" algn="just">
              <a:lnSpc>
                <a:spcPct val="90000"/>
              </a:lnSpc>
              <a:buFontTx/>
              <a:buNone/>
              <a:defRPr/>
            </a:pPr>
            <a:r>
              <a:rPr lang="en-US" altLang="zh-CN" sz="2000" i="1" kern="0" dirty="0" smtClean="0"/>
              <a:t>x</a:t>
            </a:r>
            <a:r>
              <a:rPr lang="en-US" altLang="zh-CN" sz="2000" kern="0" baseline="-25000" dirty="0" smtClean="0"/>
              <a:t>0</a:t>
            </a:r>
            <a:r>
              <a:rPr lang="zh-CN" altLang="en-US" sz="2000" kern="0" dirty="0" smtClean="0"/>
              <a:t>就是振动的振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幅，它等于初时刻质点离开平衡位置的距离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.</a:t>
            </a:r>
            <a:endParaRPr lang="en-US" altLang="zh-CN" sz="2000" kern="0" dirty="0" smtClean="0"/>
          </a:p>
          <a:p>
            <a:pPr algn="just">
              <a:lnSpc>
                <a:spcPct val="90000"/>
              </a:lnSpc>
              <a:defRPr/>
            </a:pPr>
            <a:endParaRPr lang="en-US" altLang="zh-CN" sz="2000" kern="0" dirty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063875" y="533400"/>
          <a:ext cx="2590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公式" r:id="rId3" imgW="1040948" imgH="418918" progId="Equation.3">
                  <p:embed/>
                </p:oleObj>
              </mc:Choice>
              <mc:Fallback>
                <p:oleObj name="公式" r:id="rId3" imgW="1040948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533400"/>
                        <a:ext cx="2590800" cy="8032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276600" y="2176463"/>
          <a:ext cx="20574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公式" r:id="rId5" imgW="965200" imgH="419100" progId="Equation.3">
                  <p:embed/>
                </p:oleObj>
              </mc:Choice>
              <mc:Fallback>
                <p:oleObj name="公式" r:id="rId5" imgW="9652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176463"/>
                        <a:ext cx="2057400" cy="8270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635375" y="3903663"/>
          <a:ext cx="1447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公式" r:id="rId7" imgW="672808" imgH="393529" progId="Equation.3">
                  <p:embed/>
                </p:oleObj>
              </mc:Choice>
              <mc:Fallback>
                <p:oleObj name="公式" r:id="rId7" imgW="672808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903663"/>
                        <a:ext cx="1447800" cy="6858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76600" y="4840288"/>
          <a:ext cx="18288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公式" r:id="rId9" imgW="812447" imgH="228501" progId="Equation.3">
                  <p:embed/>
                </p:oleObj>
              </mc:Choice>
              <mc:Fallback>
                <p:oleObj name="公式" r:id="rId9" imgW="812447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40288"/>
                        <a:ext cx="1828800" cy="4079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B4E0FA-EF28-4FF4-9397-ADBACF1A422E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2400" y="152400"/>
            <a:ext cx="8763000" cy="2590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40000"/>
              </a:lnSpc>
              <a:defRPr/>
            </a:pPr>
            <a:r>
              <a:rPr lang="en-US" altLang="zh-CN" sz="2000" kern="0" dirty="0" smtClean="0">
                <a:latin typeface="宋体" panose="02010600030101010101" pitchFamily="2" charset="-122"/>
              </a:rPr>
              <a:t>    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方程</a:t>
            </a:r>
            <a:r>
              <a:rPr lang="zh-CN" altLang="en-US" sz="2000" kern="0" dirty="0" smtClean="0"/>
              <a:t>（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3.5-15</a:t>
            </a:r>
            <a:r>
              <a:rPr lang="zh-CN" altLang="en-US" sz="2000" kern="0" dirty="0" smtClean="0"/>
              <a:t>）描述的则是电磁振荡，与（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3.5-17</a:t>
            </a:r>
            <a:r>
              <a:rPr lang="zh-CN" altLang="en-US" sz="2000" kern="0" dirty="0" smtClean="0"/>
              <a:t>）比较可知，上述电路产生的电磁振荡角频率和频率分别为</a:t>
            </a:r>
            <a:br>
              <a:rPr lang="zh-CN" altLang="en-US" sz="2000" kern="0" dirty="0" smtClean="0"/>
            </a:br>
            <a:r>
              <a:rPr lang="zh-CN" altLang="en-US" sz="2000" kern="0" dirty="0" smtClean="0"/>
              <a:t>                                                                                    （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3.5-19</a:t>
            </a:r>
            <a:r>
              <a:rPr lang="zh-CN" altLang="en-US" sz="2000" kern="0" dirty="0" smtClean="0"/>
              <a:t>）</a:t>
            </a:r>
            <a:br>
              <a:rPr lang="zh-CN" altLang="en-US" sz="2000" kern="0" dirty="0" smtClean="0"/>
            </a:br>
            <a:r>
              <a:rPr lang="zh-CN" altLang="en-US" sz="2000" kern="0" dirty="0" smtClean="0"/>
              <a:t>                                                        </a:t>
            </a:r>
            <a:br>
              <a:rPr lang="zh-CN" altLang="en-US" sz="2000" kern="0" dirty="0" smtClean="0"/>
            </a:br>
            <a:r>
              <a:rPr lang="zh-CN" altLang="en-US" sz="2000" kern="0" dirty="0" smtClean="0"/>
              <a:t>                                                                                       （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3.5-20</a:t>
            </a:r>
            <a:r>
              <a:rPr lang="zh-CN" altLang="en-US" sz="2000" kern="0" dirty="0" smtClean="0"/>
              <a:t>）</a:t>
            </a:r>
            <a:endParaRPr lang="zh-CN" altLang="en-US" sz="2000" kern="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2895600"/>
            <a:ext cx="8763000" cy="3733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40000"/>
              </a:lnSpc>
              <a:buFontTx/>
              <a:buNone/>
              <a:defRPr/>
            </a:pPr>
            <a:r>
              <a:rPr lang="zh-CN" altLang="en-US" sz="2000" kern="0" dirty="0" smtClean="0"/>
              <a:t>因而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方程</a:t>
            </a:r>
            <a:r>
              <a:rPr lang="zh-CN" altLang="en-US" sz="2000" kern="0" dirty="0" smtClean="0"/>
              <a:t>（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3.5-15</a:t>
            </a:r>
            <a:r>
              <a:rPr lang="zh-CN" altLang="en-US" sz="2000" kern="0" dirty="0" smtClean="0"/>
              <a:t>）的解为</a:t>
            </a:r>
          </a:p>
          <a:p>
            <a:pPr marL="0" indent="0" algn="just">
              <a:lnSpc>
                <a:spcPct val="140000"/>
              </a:lnSpc>
              <a:buFontTx/>
              <a:buNone/>
              <a:defRPr/>
            </a:pPr>
            <a:r>
              <a:rPr lang="zh-CN" altLang="en-US" sz="2000" kern="0" dirty="0" smtClean="0"/>
              <a:t>                                                                                         （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3.5-21</a:t>
            </a:r>
            <a:r>
              <a:rPr lang="zh-CN" altLang="en-US" sz="2000" kern="0" dirty="0" smtClean="0"/>
              <a:t>）</a:t>
            </a:r>
          </a:p>
          <a:p>
            <a:pPr marL="0" indent="0" algn="just">
              <a:lnSpc>
                <a:spcPct val="140000"/>
              </a:lnSpc>
              <a:buFontTx/>
              <a:buNone/>
              <a:defRPr/>
            </a:pPr>
            <a:r>
              <a:rPr lang="zh-CN" altLang="en-US" sz="2000" kern="0" dirty="0" smtClean="0"/>
              <a:t>它描述了电容器电极上任一时刻</a:t>
            </a:r>
            <a:r>
              <a:rPr lang="en-US" altLang="zh-CN" sz="2000" i="1" kern="0" dirty="0" smtClean="0"/>
              <a:t>t </a:t>
            </a:r>
            <a:r>
              <a:rPr lang="zh-CN" altLang="en-US" sz="2000" kern="0" dirty="0" smtClean="0"/>
              <a:t>的电荷量，</a:t>
            </a:r>
            <a:r>
              <a:rPr lang="en-US" altLang="zh-CN" sz="2000" i="1" kern="0" dirty="0" smtClean="0"/>
              <a:t>q</a:t>
            </a:r>
            <a:r>
              <a:rPr lang="en-US" altLang="zh-CN" sz="2000" kern="0" baseline="-25000" dirty="0" smtClean="0"/>
              <a:t>0</a:t>
            </a:r>
            <a:r>
              <a:rPr lang="zh-CN" altLang="en-US" sz="2000" kern="0" dirty="0" smtClean="0"/>
              <a:t>就是电荷的振幅，即</a:t>
            </a:r>
            <a:r>
              <a:rPr lang="en-US" altLang="zh-CN" sz="2000" i="1" kern="0" dirty="0" smtClean="0"/>
              <a:t>t</a:t>
            </a:r>
            <a:r>
              <a:rPr lang="en-US" altLang="zh-CN" sz="2000" kern="0" dirty="0" smtClean="0"/>
              <a:t>=0</a:t>
            </a:r>
            <a:r>
              <a:rPr lang="zh-CN" altLang="en-US" sz="2000" kern="0" dirty="0" smtClean="0"/>
              <a:t>时刻我们给电容器的电荷量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.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电路中任一时刻的电流就是</a:t>
            </a:r>
          </a:p>
          <a:p>
            <a:pPr marL="0" indent="0" algn="just">
              <a:lnSpc>
                <a:spcPct val="140000"/>
              </a:lnSpc>
              <a:buFontTx/>
              <a:buNone/>
              <a:defRPr/>
            </a:pPr>
            <a:r>
              <a:rPr lang="zh-CN" altLang="en-US" sz="2000" kern="0" dirty="0" smtClean="0"/>
              <a:t>                                                                                         （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3.5-22</a:t>
            </a:r>
            <a:r>
              <a:rPr lang="zh-CN" altLang="en-US" sz="2000" kern="0" dirty="0" smtClean="0"/>
              <a:t>）</a:t>
            </a:r>
          </a:p>
          <a:p>
            <a:pPr algn="just">
              <a:lnSpc>
                <a:spcPct val="140000"/>
              </a:lnSpc>
              <a:defRPr/>
            </a:pPr>
            <a:endParaRPr lang="zh-CN" altLang="en-US" sz="2000" kern="0" dirty="0" smtClean="0"/>
          </a:p>
          <a:p>
            <a:pPr marL="0" indent="0" algn="just">
              <a:lnSpc>
                <a:spcPct val="140000"/>
              </a:lnSpc>
              <a:buFontTx/>
              <a:buNone/>
              <a:defRPr/>
            </a:pPr>
            <a:r>
              <a:rPr lang="zh-CN" altLang="en-US" sz="2000" kern="0" dirty="0" smtClean="0"/>
              <a:t>根据（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3.5-21</a:t>
            </a:r>
            <a:r>
              <a:rPr lang="zh-CN" altLang="en-US" sz="2000" kern="0" dirty="0" smtClean="0"/>
              <a:t>）和（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3.5-22</a:t>
            </a:r>
            <a:r>
              <a:rPr lang="zh-CN" altLang="en-US" sz="2000" kern="0" dirty="0" smtClean="0"/>
              <a:t>），我们可以描绘出电荷和电流随时间变化的曲线，如下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图</a:t>
            </a:r>
            <a:r>
              <a:rPr lang="en-US" altLang="zh-CN" sz="2000" kern="0" dirty="0" smtClean="0">
                <a:latin typeface="宋体" panose="02010600030101010101" pitchFamily="2" charset="-122"/>
              </a:rPr>
              <a:t>3-30.</a:t>
            </a:r>
            <a:endParaRPr lang="en-US" altLang="zh-CN" sz="2000" kern="0" dirty="0">
              <a:latin typeface="宋体" panose="02010600030101010101" pitchFamily="2" charset="-12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84538" y="1101725"/>
          <a:ext cx="12192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公式" r:id="rId3" imgW="660400" imgH="419100" progId="Equation.3">
                  <p:embed/>
                </p:oleObj>
              </mc:Choice>
              <mc:Fallback>
                <p:oleObj name="公式" r:id="rId3" imgW="6604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1101725"/>
                        <a:ext cx="1219200" cy="6953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71800" y="1935163"/>
          <a:ext cx="21336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公式" r:id="rId5" imgW="1193800" imgH="419100" progId="Equation.3">
                  <p:embed/>
                </p:oleObj>
              </mc:Choice>
              <mc:Fallback>
                <p:oleObj name="公式" r:id="rId5" imgW="11938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35163"/>
                        <a:ext cx="2133600" cy="7508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048000" y="3429000"/>
          <a:ext cx="228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公式" r:id="rId7" imgW="825500" imgH="228600" progId="Equation.3">
                  <p:embed/>
                </p:oleObj>
              </mc:Choice>
              <mc:Fallback>
                <p:oleObj name="公式" r:id="rId7" imgW="825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29000"/>
                        <a:ext cx="2286000" cy="533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048000" y="4876800"/>
          <a:ext cx="28194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公式" r:id="rId9" imgW="1295400" imgH="393700" progId="Equation.3">
                  <p:embed/>
                </p:oleObj>
              </mc:Choice>
              <mc:Fallback>
                <p:oleObj name="公式" r:id="rId9" imgW="12954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6800"/>
                        <a:ext cx="2819400" cy="7381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4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953000"/>
            <a:ext cx="8763000" cy="1676400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在一般的交流电路中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:</a:t>
            </a:r>
            <a:b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电容器的端电压与</a:t>
            </a:r>
            <a:r>
              <a:rPr lang="zh-CN" altLang="en-US" sz="2800" dirty="0" smtClean="0">
                <a:solidFill>
                  <a:schemeClr val="tx1"/>
                </a:solidFill>
              </a:rPr>
              <a:t>电路中的电流</a:t>
            </a:r>
            <a:r>
              <a:rPr lang="en-US" altLang="zh-CN" sz="2800" dirty="0" smtClean="0">
                <a:solidFill>
                  <a:schemeClr val="tx1"/>
                </a:solidFill>
              </a:rPr>
              <a:t>,</a:t>
            </a:r>
            <a:r>
              <a:rPr lang="zh-CN" altLang="en-US" sz="2800" dirty="0" smtClean="0">
                <a:solidFill>
                  <a:schemeClr val="tx1"/>
                </a:solidFill>
              </a:rPr>
              <a:t>相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位</a:t>
            </a:r>
            <a:r>
              <a:rPr lang="zh-CN" altLang="en-US" sz="2800" dirty="0" smtClean="0">
                <a:solidFill>
                  <a:schemeClr val="tx1"/>
                </a:solidFill>
              </a:rPr>
              <a:t>相差</a:t>
            </a:r>
            <a:r>
              <a:rPr lang="en-US" altLang="zh-CN" sz="2800" i="1" dirty="0" smtClean="0">
                <a:solidFill>
                  <a:schemeClr val="tx1"/>
                </a:solidFill>
                <a:latin typeface="Symbol" panose="05050102010706020507" pitchFamily="18" charset="2"/>
              </a:rPr>
              <a:t>p /  </a:t>
            </a:r>
            <a:r>
              <a:rPr lang="en-US" altLang="zh-CN" sz="2800" dirty="0" smtClean="0">
                <a:solidFill>
                  <a:schemeClr val="tx1"/>
                </a:solidFill>
                <a:latin typeface="Symbol" panose="05050102010706020507" pitchFamily="18" charset="2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28675" name="Object 2"/>
          <p:cNvGraphicFramePr>
            <a:graphicFrameLocks noChangeAspect="1"/>
          </p:cNvGraphicFramePr>
          <p:nvPr/>
        </p:nvGraphicFramePr>
        <p:xfrm>
          <a:off x="1403350" y="188913"/>
          <a:ext cx="6629400" cy="493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Image" r:id="rId3" imgW="12084716" imgH="10343805" progId="Photoshop.Image.5">
                  <p:embed/>
                </p:oleObj>
              </mc:Choice>
              <mc:Fallback>
                <p:oleObj name="Image" r:id="rId3" imgW="12084716" imgH="1034380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88913"/>
                        <a:ext cx="6629400" cy="4930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2DFDC2-5239-4DB0-A3CF-ED65326A789A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27025" y="5029200"/>
            <a:ext cx="8305800" cy="1524000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en-US" altLang="zh-CN" sz="2400" i="1" smtClean="0">
                <a:solidFill>
                  <a:schemeClr val="tx1"/>
                </a:solidFill>
              </a:rPr>
              <a:t>LC</a:t>
            </a:r>
            <a:r>
              <a:rPr lang="zh-CN" altLang="en-US" sz="2400" smtClean="0">
                <a:solidFill>
                  <a:schemeClr val="tx1"/>
                </a:solidFill>
              </a:rPr>
              <a:t>电路的振荡过程，实际上是电磁能量的转化过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程</a:t>
            </a:r>
            <a:r>
              <a:rPr lang="en-US" altLang="zh-CN" sz="240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br>
              <a:rPr lang="en-US" altLang="zh-CN" sz="2400" smtClean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en-US" altLang="zh-CN" sz="2400" i="1" smtClean="0"/>
              <a:t>C</a:t>
            </a:r>
            <a:r>
              <a:rPr lang="zh-CN" altLang="en-US" sz="2400" smtClean="0"/>
              <a:t>为电容器的电容量， </a:t>
            </a:r>
            <a:r>
              <a:rPr lang="en-US" altLang="zh-CN" sz="2400" i="1" smtClean="0"/>
              <a:t>q</a:t>
            </a:r>
            <a:r>
              <a:rPr lang="en-US" altLang="zh-CN" sz="2400" baseline="-25000" smtClean="0">
                <a:solidFill>
                  <a:schemeClr val="folHlink"/>
                </a:solidFill>
              </a:rPr>
              <a:t>0</a:t>
            </a:r>
            <a:r>
              <a:rPr lang="zh-CN" altLang="en-US" sz="2400" smtClean="0"/>
              <a:t>是初时刻我们给电容器的电量</a:t>
            </a:r>
            <a:r>
              <a:rPr lang="en-US" altLang="zh-CN" sz="2400" smtClean="0"/>
              <a:t>.</a:t>
            </a:r>
            <a:endParaRPr lang="en-US" altLang="zh-CN" sz="240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5888" y="1066800"/>
            <a:ext cx="8763000" cy="6858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在任一时刻，电路的</a:t>
            </a:r>
            <a:r>
              <a:rPr lang="zh-CN" altLang="en-US" sz="2800" smtClean="0">
                <a:solidFill>
                  <a:srgbClr val="0000CC"/>
                </a:solidFill>
                <a:latin typeface="宋体" panose="02010600030101010101" pitchFamily="2" charset="-122"/>
              </a:rPr>
              <a:t>总能量</a:t>
            </a:r>
            <a:r>
              <a:rPr lang="zh-CN" altLang="en-US" sz="2800" smtClean="0">
                <a:latin typeface="宋体" panose="02010600030101010101" pitchFamily="2" charset="-122"/>
              </a:rPr>
              <a:t>为</a:t>
            </a:r>
          </a:p>
        </p:txBody>
      </p:sp>
      <p:graphicFrame>
        <p:nvGraphicFramePr>
          <p:cNvPr id="27652" name="Object 2"/>
          <p:cNvGraphicFramePr>
            <a:graphicFrameLocks noChangeAspect="1"/>
          </p:cNvGraphicFramePr>
          <p:nvPr/>
        </p:nvGraphicFramePr>
        <p:xfrm>
          <a:off x="231775" y="1752600"/>
          <a:ext cx="8408988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3" imgW="3657600" imgH="1282700" progId="Equation.3">
                  <p:embed/>
                </p:oleObj>
              </mc:Choice>
              <mc:Fallback>
                <p:oleObj name="Equation" r:id="rId3" imgW="3657600" imgH="1282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752600"/>
                        <a:ext cx="8408988" cy="309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6899F1-D2CE-4CA7-A236-0152712E413B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392488" y="1752600"/>
            <a:ext cx="5248275" cy="1219200"/>
          </a:xfrm>
          <a:prstGeom prst="rect">
            <a:avLst/>
          </a:pr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20688" y="2741613"/>
            <a:ext cx="5248275" cy="1130300"/>
          </a:xfrm>
          <a:prstGeom prst="rect">
            <a:avLst/>
          </a:pr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36575" y="3795713"/>
            <a:ext cx="5248275" cy="1130300"/>
          </a:xfrm>
          <a:prstGeom prst="rect">
            <a:avLst/>
          </a:pr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7162800" y="401638"/>
          <a:ext cx="12192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公式" r:id="rId5" imgW="660400" imgH="419100" progId="Equation.3">
                  <p:embed/>
                </p:oleObj>
              </mc:Choice>
              <mc:Fallback>
                <p:oleObj name="公式" r:id="rId5" imgW="6604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01638"/>
                        <a:ext cx="1219200" cy="6953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99F3D8-FD74-46C1-9F8A-A8BBF3C8DA08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42888"/>
            <a:ext cx="85344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40000"/>
              </a:lnSpc>
              <a:defRPr/>
            </a:pPr>
            <a:r>
              <a:rPr lang="en-US" altLang="zh-CN" sz="2400" i="1" kern="0" dirty="0" smtClean="0">
                <a:solidFill>
                  <a:schemeClr val="tx1"/>
                </a:solidFill>
              </a:rPr>
              <a:t>         LC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电路的振荡过程，实际上是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电磁能量的转化过</a:t>
            </a:r>
            <a:r>
              <a:rPr lang="zh-CN" altLang="en-US" sz="24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程</a:t>
            </a:r>
            <a:r>
              <a:rPr lang="en-US" altLang="zh-CN" sz="24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br>
              <a:rPr lang="en-US" altLang="zh-CN" sz="24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en-US" altLang="zh-CN" sz="24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电容器极板上变化的电荷产生变化的电场，与此同时，电路中变化的电流产生变化的磁场，因此，能量是在电场与磁场之间转化的</a:t>
            </a:r>
            <a:r>
              <a:rPr lang="en-US" altLang="zh-CN" sz="24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 sz="4800" kern="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19100" y="2517646"/>
            <a:ext cx="8610600" cy="156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</a:t>
            </a:r>
            <a:r>
              <a:rPr lang="zh-CN" altLang="en-US" sz="2400" dirty="0" smtClean="0">
                <a:latin typeface="宋体" panose="02010600030101010101" pitchFamily="2" charset="-122"/>
              </a:rPr>
              <a:t> 从</a:t>
            </a:r>
            <a:r>
              <a:rPr lang="zh-CN" altLang="en-US" sz="2400" dirty="0">
                <a:latin typeface="宋体" panose="02010600030101010101" pitchFamily="2" charset="-122"/>
              </a:rPr>
              <a:t>上述电路的角度来看，由于这是一个没有电阻的理想</a:t>
            </a:r>
            <a:r>
              <a:rPr lang="en-US" altLang="zh-CN" sz="2400" i="1" dirty="0">
                <a:latin typeface="Arial" panose="020B0604020202020204" pitchFamily="34" charset="0"/>
              </a:rPr>
              <a:t>LC</a:t>
            </a:r>
            <a:r>
              <a:rPr lang="zh-CN" altLang="en-US" sz="2400" dirty="0">
                <a:latin typeface="Arial" panose="020B0604020202020204" pitchFamily="34" charset="0"/>
              </a:rPr>
              <a:t>电路，振荡过程</a:t>
            </a:r>
            <a:r>
              <a:rPr lang="zh-CN" altLang="en-US" sz="2400" dirty="0">
                <a:latin typeface="宋体" panose="02010600030101010101" pitchFamily="2" charset="-122"/>
              </a:rPr>
              <a:t>就是电容器的电能与</a:t>
            </a:r>
            <a:r>
              <a:rPr lang="zh-CN" altLang="en-US" sz="2400" dirty="0">
                <a:latin typeface="Arial" panose="020B0604020202020204" pitchFamily="34" charset="0"/>
              </a:rPr>
              <a:t>线圈的自感磁能之间的转化过</a:t>
            </a:r>
            <a:r>
              <a:rPr lang="zh-CN" altLang="en-US" sz="2400" dirty="0">
                <a:latin typeface="宋体" panose="02010600030101010101" pitchFamily="2" charset="-122"/>
              </a:rPr>
              <a:t>程</a:t>
            </a:r>
            <a:r>
              <a:rPr lang="zh-CN" altLang="en-US" sz="2400" dirty="0">
                <a:latin typeface="Arial" panose="020B0604020202020204" pitchFamily="34" charset="0"/>
              </a:rPr>
              <a:t>，这一过程遵从能量守</a:t>
            </a:r>
            <a:r>
              <a:rPr lang="zh-CN" altLang="en-US" sz="2400" dirty="0">
                <a:latin typeface="宋体" panose="02010600030101010101" pitchFamily="2" charset="-122"/>
              </a:rPr>
              <a:t>恒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4648200"/>
            <a:ext cx="7772400" cy="954107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宋体" panose="02010600030101010101" pitchFamily="2" charset="-122"/>
              </a:rPr>
              <a:t>由于一般导体总会存在电流的热效，因此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</a:rPr>
              <a:t>实际应用的</a:t>
            </a:r>
            <a:r>
              <a:rPr lang="en-US" altLang="zh-CN" sz="2800" i="1" dirty="0"/>
              <a:t>LC</a:t>
            </a:r>
            <a:r>
              <a:rPr lang="zh-CN" altLang="en-US" sz="2800" dirty="0">
                <a:latin typeface="宋体" panose="02010600030101010101" pitchFamily="2" charset="-122"/>
              </a:rPr>
              <a:t>电路都会存在一定的电阻</a:t>
            </a:r>
            <a:r>
              <a:rPr lang="en-US" altLang="zh-CN" sz="2800" dirty="0">
                <a:latin typeface="宋体" panose="02010600030101010101" pitchFamily="2" charset="-122"/>
              </a:rPr>
              <a:t>.</a:t>
            </a:r>
            <a:endParaRPr lang="ja-JP" altLang="en-US" sz="28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CF21BC-7119-4C32-BA5A-FFE7A42D01A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3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IMG_077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8" t="20271" r="21063" b="13722"/>
          <a:stretch>
            <a:fillRect/>
          </a:stretch>
        </p:blipFill>
        <p:spPr bwMode="auto">
          <a:xfrm>
            <a:off x="6172200" y="2509838"/>
            <a:ext cx="297180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228600" y="942975"/>
            <a:ext cx="8443913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初态是开关</a:t>
            </a:r>
            <a:r>
              <a:rPr lang="en-US" altLang="zh-CN" sz="2800">
                <a:latin typeface="Arial" panose="020B0604020202020204" pitchFamily="34" charset="0"/>
              </a:rPr>
              <a:t>S</a:t>
            </a:r>
            <a:r>
              <a:rPr lang="zh-CN" altLang="en-US" sz="2800">
                <a:latin typeface="Arial" panose="020B0604020202020204" pitchFamily="34" charset="0"/>
              </a:rPr>
              <a:t>在</a:t>
            </a:r>
            <a:r>
              <a:rPr lang="en-US" altLang="zh-CN" sz="2800">
                <a:latin typeface="Arial" panose="020B0604020202020204" pitchFamily="34" charset="0"/>
              </a:rPr>
              <a:t>2</a:t>
            </a:r>
            <a:r>
              <a:rPr lang="zh-CN" altLang="en-US" sz="2800">
                <a:latin typeface="Arial" panose="020B0604020202020204" pitchFamily="34" charset="0"/>
              </a:rPr>
              <a:t>处且　　　　　的稳态，求　　　　　在下列</a:t>
            </a:r>
            <a:r>
              <a:rPr lang="en-US" altLang="zh-CN" sz="2800">
                <a:latin typeface="Arial" panose="020B0604020202020204" pitchFamily="34" charset="0"/>
              </a:rPr>
              <a:t>3</a:t>
            </a:r>
            <a:r>
              <a:rPr lang="zh-CN" altLang="en-US" sz="2800">
                <a:latin typeface="Arial" panose="020B0604020202020204" pitchFamily="34" charset="0"/>
              </a:rPr>
              <a:t>个瞬间的数值。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（</a:t>
            </a:r>
            <a:r>
              <a:rPr lang="en-US" altLang="zh-CN" sz="2800">
                <a:latin typeface="Arial" panose="020B0604020202020204" pitchFamily="34" charset="0"/>
              </a:rPr>
              <a:t>1</a:t>
            </a:r>
            <a:r>
              <a:rPr lang="zh-CN" altLang="en-US" sz="2800">
                <a:latin typeface="Arial" panose="020B0604020202020204" pitchFamily="34" charset="0"/>
              </a:rPr>
              <a:t>）从初态出发将</a:t>
            </a:r>
            <a:r>
              <a:rPr lang="en-US" altLang="zh-CN" sz="2800">
                <a:latin typeface="Arial" panose="020B0604020202020204" pitchFamily="34" charset="0"/>
              </a:rPr>
              <a:t>S</a:t>
            </a:r>
            <a:r>
              <a:rPr lang="zh-CN" altLang="en-US" sz="2800">
                <a:latin typeface="Arial" panose="020B0604020202020204" pitchFamily="34" charset="0"/>
              </a:rPr>
              <a:t>由</a:t>
            </a:r>
            <a:r>
              <a:rPr lang="en-US" altLang="zh-CN" sz="2800">
                <a:latin typeface="Arial" panose="020B0604020202020204" pitchFamily="34" charset="0"/>
              </a:rPr>
              <a:t>2</a:t>
            </a:r>
            <a:r>
              <a:rPr lang="zh-CN" altLang="en-US" sz="2800">
                <a:latin typeface="Arial" panose="020B0604020202020204" pitchFamily="34" charset="0"/>
              </a:rPr>
              <a:t>改掷到</a:t>
            </a:r>
            <a:r>
              <a:rPr lang="en-US" altLang="zh-CN" sz="2800">
                <a:latin typeface="Arial" panose="020B0604020202020204" pitchFamily="34" charset="0"/>
              </a:rPr>
              <a:t>1</a:t>
            </a:r>
            <a:r>
              <a:rPr lang="zh-CN" altLang="en-US" sz="2800">
                <a:latin typeface="Arial" panose="020B0604020202020204" pitchFamily="34" charset="0"/>
              </a:rPr>
              <a:t>的瞬间；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en-US" sz="280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（</a:t>
            </a:r>
            <a:r>
              <a:rPr lang="en-US" altLang="zh-CN" sz="2800">
                <a:latin typeface="Arial" panose="020B0604020202020204" pitchFamily="34" charset="0"/>
              </a:rPr>
              <a:t>2</a:t>
            </a:r>
            <a:r>
              <a:rPr lang="zh-CN" altLang="en-US" sz="2800">
                <a:latin typeface="Arial" panose="020B0604020202020204" pitchFamily="34" charset="0"/>
              </a:rPr>
              <a:t>）</a:t>
            </a:r>
            <a:r>
              <a:rPr lang="en-US" altLang="zh-CN" sz="2800">
                <a:latin typeface="Arial" panose="020B0604020202020204" pitchFamily="34" charset="0"/>
              </a:rPr>
              <a:t>S</a:t>
            </a:r>
            <a:r>
              <a:rPr lang="zh-CN" altLang="en-US" sz="2800">
                <a:latin typeface="Arial" panose="020B0604020202020204" pitchFamily="34" charset="0"/>
              </a:rPr>
              <a:t>在</a:t>
            </a:r>
            <a:r>
              <a:rPr lang="en-US" altLang="zh-CN" sz="2800">
                <a:latin typeface="Arial" panose="020B0604020202020204" pitchFamily="34" charset="0"/>
              </a:rPr>
              <a:t>1</a:t>
            </a:r>
            <a:r>
              <a:rPr lang="zh-CN" altLang="en-US" sz="2800">
                <a:latin typeface="Arial" panose="020B0604020202020204" pitchFamily="34" charset="0"/>
              </a:rPr>
              <a:t>处达到稳态时；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en-US" sz="280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80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（</a:t>
            </a:r>
            <a:r>
              <a:rPr lang="en-US" altLang="zh-CN" sz="2800">
                <a:latin typeface="Arial" panose="020B0604020202020204" pitchFamily="34" charset="0"/>
              </a:rPr>
              <a:t>3</a:t>
            </a:r>
            <a:r>
              <a:rPr lang="zh-CN" altLang="en-US" sz="2800">
                <a:latin typeface="Arial" panose="020B0604020202020204" pitchFamily="34" charset="0"/>
              </a:rPr>
              <a:t>）从</a:t>
            </a:r>
            <a:r>
              <a:rPr lang="en-US" altLang="zh-CN" sz="2800">
                <a:latin typeface="Arial" panose="020B0604020202020204" pitchFamily="34" charset="0"/>
              </a:rPr>
              <a:t>S</a:t>
            </a:r>
            <a:r>
              <a:rPr lang="zh-CN" altLang="en-US" sz="2800">
                <a:latin typeface="Arial" panose="020B0604020202020204" pitchFamily="34" charset="0"/>
              </a:rPr>
              <a:t>在</a:t>
            </a:r>
            <a:r>
              <a:rPr lang="en-US" altLang="zh-CN" sz="2800">
                <a:latin typeface="Arial" panose="020B0604020202020204" pitchFamily="34" charset="0"/>
              </a:rPr>
              <a:t>1</a:t>
            </a:r>
            <a:r>
              <a:rPr lang="zh-CN" altLang="en-US" sz="2800">
                <a:latin typeface="Arial" panose="020B0604020202020204" pitchFamily="34" charset="0"/>
              </a:rPr>
              <a:t>处的稳态出发再将</a:t>
            </a:r>
            <a:r>
              <a:rPr lang="en-US" altLang="zh-CN" sz="2800">
                <a:latin typeface="Arial" panose="020B0604020202020204" pitchFamily="34" charset="0"/>
              </a:rPr>
              <a:t>S</a:t>
            </a:r>
            <a:r>
              <a:rPr lang="zh-CN" altLang="en-US" sz="2800">
                <a:latin typeface="Arial" panose="020B0604020202020204" pitchFamily="34" charset="0"/>
              </a:rPr>
              <a:t>掷回</a:t>
            </a:r>
            <a:r>
              <a:rPr lang="en-US" altLang="zh-CN" sz="2800">
                <a:latin typeface="Arial" panose="020B0604020202020204" pitchFamily="34" charset="0"/>
              </a:rPr>
              <a:t>2</a:t>
            </a:r>
            <a:r>
              <a:rPr lang="zh-CN" altLang="en-US" sz="2800">
                <a:latin typeface="Arial" panose="020B0604020202020204" pitchFamily="34" charset="0"/>
              </a:rPr>
              <a:t>的瞬间。</a:t>
            </a: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3657600" y="1023938"/>
          <a:ext cx="1717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公式" r:id="rId4" imgW="736600" imgH="228600" progId="Equation.3">
                  <p:embed/>
                </p:oleObj>
              </mc:Choice>
              <mc:Fallback>
                <p:oleObj name="公式" r:id="rId4" imgW="7366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023938"/>
                        <a:ext cx="17176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3"/>
          <p:cNvGraphicFramePr>
            <a:graphicFrameLocks noChangeAspect="1"/>
          </p:cNvGraphicFramePr>
          <p:nvPr/>
        </p:nvGraphicFramePr>
        <p:xfrm>
          <a:off x="7256463" y="958850"/>
          <a:ext cx="14160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公式" r:id="rId6" imgW="571252" imgH="228501" progId="Equation.3">
                  <p:embed/>
                </p:oleObj>
              </mc:Choice>
              <mc:Fallback>
                <p:oleObj name="公式" r:id="rId6" imgW="571252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463" y="958850"/>
                        <a:ext cx="14160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4"/>
          <p:cNvGraphicFramePr>
            <a:graphicFrameLocks noChangeAspect="1"/>
          </p:cNvGraphicFramePr>
          <p:nvPr/>
        </p:nvGraphicFramePr>
        <p:xfrm>
          <a:off x="1143000" y="2590800"/>
          <a:ext cx="3581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公式" r:id="rId8" imgW="1270000" imgH="228600" progId="Equation.3">
                  <p:embed/>
                </p:oleObj>
              </mc:Choice>
              <mc:Fallback>
                <p:oleObj name="公式" r:id="rId8" imgW="1270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90800"/>
                        <a:ext cx="35814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5"/>
          <p:cNvGraphicFramePr>
            <a:graphicFrameLocks noChangeAspect="1"/>
          </p:cNvGraphicFramePr>
          <p:nvPr/>
        </p:nvGraphicFramePr>
        <p:xfrm>
          <a:off x="1143000" y="3733800"/>
          <a:ext cx="38084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公式" r:id="rId10" imgW="1270000" imgH="228600" progId="Equation.3">
                  <p:embed/>
                </p:oleObj>
              </mc:Choice>
              <mc:Fallback>
                <p:oleObj name="公式" r:id="rId10" imgW="1270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33800"/>
                        <a:ext cx="38084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6"/>
          <p:cNvGraphicFramePr>
            <a:graphicFrameLocks noChangeAspect="1"/>
          </p:cNvGraphicFramePr>
          <p:nvPr/>
        </p:nvGraphicFramePr>
        <p:xfrm>
          <a:off x="1143000" y="5486400"/>
          <a:ext cx="4114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公式" r:id="rId12" imgW="1371600" imgH="228600" progId="Equation.3">
                  <p:embed/>
                </p:oleObj>
              </mc:Choice>
              <mc:Fallback>
                <p:oleObj name="公式" r:id="rId12" imgW="1371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86400"/>
                        <a:ext cx="4114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13"/>
          <p:cNvSpPr txBox="1">
            <a:spLocks noChangeArrowheads="1"/>
          </p:cNvSpPr>
          <p:nvPr/>
        </p:nvSpPr>
        <p:spPr bwMode="auto">
          <a:xfrm>
            <a:off x="3352800" y="188913"/>
            <a:ext cx="33242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latin typeface="宋体" panose="02010600030101010101" pitchFamily="2" charset="-122"/>
              </a:rPr>
              <a:t>4</a:t>
            </a:r>
            <a:r>
              <a:rPr lang="zh-CN" altLang="en-US" sz="4400">
                <a:latin typeface="宋体" panose="02010600030101010101" pitchFamily="2" charset="-122"/>
              </a:rPr>
              <a:t>．</a:t>
            </a:r>
            <a:r>
              <a:rPr lang="en-US" altLang="zh-CN" sz="4400">
                <a:solidFill>
                  <a:srgbClr val="792B25"/>
                </a:solidFill>
                <a:latin typeface="Arial" panose="020B0604020202020204" pitchFamily="34" charset="0"/>
              </a:rPr>
              <a:t>RLC</a:t>
            </a:r>
            <a:r>
              <a:rPr lang="zh-CN" altLang="en-US" sz="4400">
                <a:solidFill>
                  <a:srgbClr val="792B25"/>
                </a:solidFill>
                <a:latin typeface="Arial" panose="020B0604020202020204" pitchFamily="34" charset="0"/>
              </a:rPr>
              <a:t>电路</a:t>
            </a:r>
          </a:p>
        </p:txBody>
      </p:sp>
      <p:sp>
        <p:nvSpPr>
          <p:cNvPr id="31754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6AE1BD-9248-43A7-ADD5-751C1597D49A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9F3C9F-105F-451D-94D6-01C09783AEC0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82600" y="2795588"/>
          <a:ext cx="801528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公式" r:id="rId3" imgW="3327400" imgH="457200" progId="Equation.3">
                  <p:embed/>
                </p:oleObj>
              </mc:Choice>
              <mc:Fallback>
                <p:oleObj name="公式" r:id="rId3" imgW="33274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795588"/>
                        <a:ext cx="8015288" cy="9921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73075" y="4648200"/>
          <a:ext cx="21939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公式" r:id="rId5" imgW="723586" imgH="393529" progId="Equation.3">
                  <p:embed/>
                </p:oleObj>
              </mc:Choice>
              <mc:Fallback>
                <p:oleObj name="公式" r:id="rId5" imgW="723586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648200"/>
                        <a:ext cx="2193925" cy="10747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2"/>
          <p:cNvGraphicFramePr>
            <a:graphicFrameLocks noChangeAspect="1"/>
          </p:cNvGraphicFramePr>
          <p:nvPr/>
        </p:nvGraphicFramePr>
        <p:xfrm>
          <a:off x="484188" y="1295400"/>
          <a:ext cx="21828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公式" r:id="rId7" imgW="761669" imgH="393529" progId="Equation.3">
                  <p:embed/>
                </p:oleObj>
              </mc:Choice>
              <mc:Fallback>
                <p:oleObj name="公式" r:id="rId7" imgW="761669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295400"/>
                        <a:ext cx="2182812" cy="1057275"/>
                      </a:xfrm>
                      <a:prstGeom prst="rect">
                        <a:avLst/>
                      </a:prstGeom>
                      <a:solidFill>
                        <a:srgbClr val="FFEBFF"/>
                      </a:solidFill>
                      <a:ln w="12700">
                        <a:solidFill>
                          <a:srgbClr val="CC00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文本框 10"/>
          <p:cNvSpPr txBox="1">
            <a:spLocks noChangeArrowheads="1"/>
          </p:cNvSpPr>
          <p:nvPr/>
        </p:nvSpPr>
        <p:spPr bwMode="auto">
          <a:xfrm>
            <a:off x="685800" y="690563"/>
            <a:ext cx="157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感应电动势：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260350" y="4176713"/>
            <a:ext cx="1347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涡旋电场：</a:t>
            </a:r>
          </a:p>
        </p:txBody>
      </p:sp>
      <p:sp>
        <p:nvSpPr>
          <p:cNvPr id="6152" name="文本框 12"/>
          <p:cNvSpPr txBox="1">
            <a:spLocks noChangeArrowheads="1"/>
          </p:cNvSpPr>
          <p:nvPr/>
        </p:nvSpPr>
        <p:spPr bwMode="auto">
          <a:xfrm>
            <a:off x="3200400" y="4038600"/>
            <a:ext cx="5943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A</a:t>
            </a:r>
            <a:r>
              <a:rPr lang="zh-CN" altLang="en-US" sz="1800" b="0">
                <a:latin typeface="Arial" panose="020B0604020202020204" pitchFamily="34" charset="0"/>
              </a:rPr>
              <a:t>不仅是个数学辅助量，也是实际自然中发挥作用的量：</a:t>
            </a:r>
            <a:r>
              <a:rPr lang="en-US" altLang="zh-CN" sz="1800" b="0">
                <a:latin typeface="Arial" panose="020B0604020202020204" pitchFamily="34" charset="0"/>
              </a:rPr>
              <a:t>AB</a:t>
            </a:r>
            <a:r>
              <a:rPr lang="zh-CN" altLang="en-US" sz="1800" b="0">
                <a:latin typeface="Arial" panose="020B0604020202020204" pitchFamily="34" charset="0"/>
              </a:rPr>
              <a:t>效应。</a:t>
            </a:r>
            <a:endParaRPr lang="en-US" altLang="zh-CN" sz="1800" b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电磁</a:t>
            </a:r>
            <a:r>
              <a:rPr lang="en-US" altLang="zh-CN" sz="1800" b="0">
                <a:latin typeface="Arial" panose="020B0604020202020204" pitchFamily="34" charset="0"/>
              </a:rPr>
              <a:t>AB</a:t>
            </a:r>
            <a:r>
              <a:rPr lang="zh-CN" altLang="en-US" sz="1800" b="0">
                <a:latin typeface="Arial" panose="020B0604020202020204" pitchFamily="34" charset="0"/>
              </a:rPr>
              <a:t>效应向人们显示了标势</a:t>
            </a:r>
            <a:r>
              <a:rPr lang="el-GR" altLang="zh-CN" sz="1800" b="0">
                <a:cs typeface="Times New Roman" panose="02020603050405020304" pitchFamily="18" charset="0"/>
              </a:rPr>
              <a:t>φ</a:t>
            </a:r>
            <a:r>
              <a:rPr lang="zh-CN" altLang="en-US" sz="1800" b="0">
                <a:latin typeface="Arial" panose="020B0604020202020204" pitchFamily="34" charset="0"/>
              </a:rPr>
              <a:t>和矢势</a:t>
            </a:r>
            <a:r>
              <a:rPr lang="en-US" altLang="zh-CN" sz="1800" b="0">
                <a:latin typeface="Arial" panose="020B0604020202020204" pitchFamily="34" charset="0"/>
              </a:rPr>
              <a:t>A</a:t>
            </a:r>
            <a:r>
              <a:rPr lang="zh-CN" altLang="en-US" sz="1800" b="0">
                <a:latin typeface="Arial" panose="020B0604020202020204" pitchFamily="34" charset="0"/>
              </a:rPr>
              <a:t>的物理可观测性，因而用场量</a:t>
            </a:r>
            <a:r>
              <a:rPr lang="en-US" altLang="zh-CN" sz="1800">
                <a:latin typeface="Arial" panose="020B0604020202020204" pitchFamily="34" charset="0"/>
              </a:rPr>
              <a:t>E</a:t>
            </a:r>
            <a:r>
              <a:rPr lang="zh-CN" altLang="en-US" sz="1800" b="0">
                <a:latin typeface="Arial" panose="020B0604020202020204" pitchFamily="34" charset="0"/>
              </a:rPr>
              <a:t>、</a:t>
            </a:r>
            <a:r>
              <a:rPr lang="en-US" altLang="zh-CN" sz="1800">
                <a:latin typeface="Arial" panose="020B0604020202020204" pitchFamily="34" charset="0"/>
              </a:rPr>
              <a:t>B</a:t>
            </a:r>
            <a:r>
              <a:rPr lang="zh-CN" altLang="en-US" sz="1800" b="0">
                <a:latin typeface="Arial" panose="020B0604020202020204" pitchFamily="34" charset="0"/>
              </a:rPr>
              <a:t>不能描述全部的微观电磁现象。这就说明</a:t>
            </a:r>
            <a:r>
              <a:rPr lang="en-US" altLang="zh-CN" sz="1800">
                <a:latin typeface="Arial" panose="020B0604020202020204" pitchFamily="34" charset="0"/>
              </a:rPr>
              <a:t>E</a:t>
            </a:r>
            <a:r>
              <a:rPr lang="zh-CN" altLang="en-US" sz="1800" b="0">
                <a:latin typeface="Arial" panose="020B0604020202020204" pitchFamily="34" charset="0"/>
              </a:rPr>
              <a:t>、</a:t>
            </a:r>
            <a:r>
              <a:rPr lang="en-US" altLang="zh-CN" sz="1800">
                <a:latin typeface="Arial" panose="020B0604020202020204" pitchFamily="34" charset="0"/>
              </a:rPr>
              <a:t>B</a:t>
            </a:r>
            <a:r>
              <a:rPr lang="zh-CN" altLang="en-US" sz="1800" b="0">
                <a:latin typeface="Arial" panose="020B0604020202020204" pitchFamily="34" charset="0"/>
              </a:rPr>
              <a:t>已不能作为描述电磁场的基本物理量。而标势</a:t>
            </a:r>
            <a:r>
              <a:rPr lang="el-GR" altLang="zh-CN" sz="1800" b="0">
                <a:cs typeface="Times New Roman" panose="02020603050405020304" pitchFamily="18" charset="0"/>
              </a:rPr>
              <a:t>φ</a:t>
            </a:r>
            <a:r>
              <a:rPr lang="zh-CN" altLang="en-US" sz="1800" b="0">
                <a:latin typeface="Arial" panose="020B0604020202020204" pitchFamily="34" charset="0"/>
              </a:rPr>
              <a:t>和矢势</a:t>
            </a:r>
            <a:r>
              <a:rPr lang="en-US" altLang="zh-CN" sz="1800">
                <a:latin typeface="Arial" panose="020B0604020202020204" pitchFamily="34" charset="0"/>
              </a:rPr>
              <a:t>A</a:t>
            </a:r>
            <a:r>
              <a:rPr lang="zh-CN" altLang="en-US" sz="1800" b="0">
                <a:latin typeface="Arial" panose="020B0604020202020204" pitchFamily="34" charset="0"/>
              </a:rPr>
              <a:t>能够描述全部的宏观电磁现象，所以标势</a:t>
            </a:r>
            <a:r>
              <a:rPr lang="el-GR" altLang="zh-CN" sz="1800" b="0">
                <a:cs typeface="Times New Roman" panose="02020603050405020304" pitchFamily="18" charset="0"/>
              </a:rPr>
              <a:t>φ</a:t>
            </a:r>
            <a:r>
              <a:rPr lang="zh-CN" altLang="en-US" sz="1800" b="0">
                <a:latin typeface="Arial" panose="020B0604020202020204" pitchFamily="34" charset="0"/>
              </a:rPr>
              <a:t>和矢势</a:t>
            </a:r>
            <a:r>
              <a:rPr lang="en-US" altLang="zh-CN" sz="1800">
                <a:latin typeface="Arial" panose="020B0604020202020204" pitchFamily="34" charset="0"/>
              </a:rPr>
              <a:t>A</a:t>
            </a:r>
            <a:r>
              <a:rPr lang="zh-CN" altLang="en-US" sz="1800" b="0">
                <a:latin typeface="Arial" panose="020B0604020202020204" pitchFamily="34" charset="0"/>
              </a:rPr>
              <a:t>的应该是描述电磁场的基本物理量</a:t>
            </a:r>
            <a:r>
              <a:rPr lang="zh-CN" altLang="en-US" sz="1800">
                <a:latin typeface="Arial" panose="020B0604020202020204" pitchFamily="34" charset="0"/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1066800"/>
            <a:ext cx="8839200" cy="1223963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800" smtClean="0">
                <a:latin typeface="宋体" panose="02010600030101010101" pitchFamily="2" charset="-122"/>
              </a:rPr>
              <a:t>先将开关</a:t>
            </a:r>
            <a:r>
              <a:rPr lang="en-US" altLang="zh-CN" sz="2800" i="1" smtClean="0"/>
              <a:t>K</a:t>
            </a:r>
            <a:r>
              <a:rPr lang="zh-CN" altLang="en-US" sz="2800" smtClean="0"/>
              <a:t>置于位置</a:t>
            </a:r>
            <a:r>
              <a:rPr lang="en-US" altLang="zh-CN" sz="2800" smtClean="0"/>
              <a:t>1</a:t>
            </a:r>
            <a:r>
              <a:rPr lang="zh-CN" altLang="en-US" sz="2800" smtClean="0"/>
              <a:t>，稳定后</a:t>
            </a:r>
            <a:r>
              <a:rPr lang="zh-CN" altLang="en-US" sz="2800" smtClean="0">
                <a:latin typeface="宋体" panose="02010600030101010101" pitchFamily="2" charset="-122"/>
              </a:rPr>
              <a:t>将开关</a:t>
            </a:r>
            <a:r>
              <a:rPr lang="en-US" altLang="zh-CN" sz="2800" i="1" smtClean="0"/>
              <a:t>K</a:t>
            </a:r>
            <a:r>
              <a:rPr lang="zh-CN" altLang="en-US" sz="2800" smtClean="0"/>
              <a:t>拨至位置</a:t>
            </a:r>
            <a:r>
              <a:rPr lang="en-US" altLang="zh-CN" sz="2800" smtClean="0"/>
              <a:t>2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endParaRPr lang="en-US" altLang="zh-CN" sz="28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altLang="zh-CN" sz="4000" i="1" smtClean="0"/>
              <a:t>RLC</a:t>
            </a:r>
            <a:r>
              <a:rPr lang="zh-CN" altLang="en-US" sz="4000" smtClean="0">
                <a:latin typeface="宋体" panose="02010600030101010101" pitchFamily="2" charset="-122"/>
              </a:rPr>
              <a:t>电路的暂态过程 </a:t>
            </a:r>
            <a:endParaRPr lang="en-US" altLang="zh-CN" sz="4000" smtClean="0">
              <a:latin typeface="宋体" panose="02010600030101010101" pitchFamily="2" charset="-122"/>
            </a:endParaRPr>
          </a:p>
        </p:txBody>
      </p:sp>
      <p:graphicFrame>
        <p:nvGraphicFramePr>
          <p:cNvPr id="32772" name="Object 2"/>
          <p:cNvGraphicFramePr>
            <a:graphicFrameLocks noChangeAspect="1"/>
          </p:cNvGraphicFramePr>
          <p:nvPr/>
        </p:nvGraphicFramePr>
        <p:xfrm>
          <a:off x="1547813" y="3573463"/>
          <a:ext cx="6211887" cy="309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Image" r:id="rId3" imgW="7649841" imgH="4612778" progId="Photoshop.Image.5">
                  <p:embed/>
                </p:oleObj>
              </mc:Choice>
              <mc:Fallback>
                <p:oleObj name="Image" r:id="rId3" imgW="7649841" imgH="4612778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573463"/>
                        <a:ext cx="6211887" cy="30972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AE86DF-8F0A-4B6E-BC30-8E32084363B2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graphicFrame>
        <p:nvGraphicFramePr>
          <p:cNvPr id="32774" name="Object 8"/>
          <p:cNvGraphicFramePr>
            <a:graphicFrameLocks noChangeAspect="1"/>
          </p:cNvGraphicFramePr>
          <p:nvPr/>
        </p:nvGraphicFramePr>
        <p:xfrm>
          <a:off x="2413000" y="2012950"/>
          <a:ext cx="3759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公式" r:id="rId5" imgW="1104900" imgH="393700" progId="Equation.3">
                  <p:embed/>
                </p:oleObj>
              </mc:Choice>
              <mc:Fallback>
                <p:oleObj name="公式" r:id="rId5" imgW="11049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012950"/>
                        <a:ext cx="3759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7488" y="1828800"/>
            <a:ext cx="8458200" cy="34290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/>
              <a:t>将</a:t>
            </a:r>
            <a:r>
              <a:rPr lang="en-US" altLang="zh-CN" sz="2800" i="1" smtClean="0"/>
              <a:t>i = dq</a:t>
            </a:r>
            <a:r>
              <a:rPr lang="en-US" altLang="zh-CN" sz="2800" smtClean="0">
                <a:latin typeface="宋体" panose="02010600030101010101" pitchFamily="2" charset="-122"/>
              </a:rPr>
              <a:t>/</a:t>
            </a:r>
            <a:r>
              <a:rPr lang="en-US" altLang="zh-CN" sz="2800" i="1" smtClean="0"/>
              <a:t>dt </a:t>
            </a:r>
            <a:r>
              <a:rPr lang="zh-CN" altLang="en-US" sz="2800" smtClean="0">
                <a:latin typeface="宋体" panose="02010600030101010101" pitchFamily="2" charset="-122"/>
              </a:rPr>
              <a:t>代入</a:t>
            </a:r>
            <a:r>
              <a:rPr lang="en-US" altLang="zh-CN" sz="2800" smtClean="0">
                <a:latin typeface="宋体" panose="02010600030101010101" pitchFamily="2" charset="-122"/>
              </a:rPr>
              <a:t>,</a:t>
            </a:r>
            <a:r>
              <a:rPr lang="zh-CN" altLang="en-US" sz="2800" smtClean="0">
                <a:latin typeface="宋体" panose="02010600030101010101" pitchFamily="2" charset="-122"/>
              </a:rPr>
              <a:t>便有</a:t>
            </a: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/>
              <a:t>电阻的存在意味着将有能量损耗，因此这方程的解与</a:t>
            </a:r>
            <a:endParaRPr lang="en-US" altLang="zh-CN" sz="2800" smtClean="0"/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zh-CN" sz="2800" smtClean="0"/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/>
              <a:t>电路的“阻尼度”　　　　　　　有关</a:t>
            </a:r>
            <a:endParaRPr lang="en-US" altLang="zh-CN" sz="2800" smtClean="0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514515"/>
              </p:ext>
            </p:extLst>
          </p:nvPr>
        </p:nvGraphicFramePr>
        <p:xfrm>
          <a:off x="3189288" y="3962400"/>
          <a:ext cx="2376488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公式" r:id="rId3" imgW="698197" imgH="444307" progId="Equation.3">
                  <p:embed/>
                </p:oleObj>
              </mc:Choice>
              <mc:Fallback>
                <p:oleObj name="公式" r:id="rId3" imgW="698197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3962400"/>
                        <a:ext cx="2376488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107647"/>
              </p:ext>
            </p:extLst>
          </p:nvPr>
        </p:nvGraphicFramePr>
        <p:xfrm>
          <a:off x="4014788" y="1676400"/>
          <a:ext cx="4622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公式" r:id="rId5" imgW="1358900" imgH="419100" progId="Equation.3">
                  <p:embed/>
                </p:oleObj>
              </mc:Choice>
              <mc:Fallback>
                <p:oleObj name="公式" r:id="rId5" imgW="13589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1676400"/>
                        <a:ext cx="4622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F79531-70B4-4420-9ABA-C4ED7BE53018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365572"/>
              </p:ext>
            </p:extLst>
          </p:nvPr>
        </p:nvGraphicFramePr>
        <p:xfrm>
          <a:off x="2566988" y="128588"/>
          <a:ext cx="3759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公式" r:id="rId7" imgW="1104900" imgH="393700" progId="Equation.3">
                  <p:embed/>
                </p:oleObj>
              </mc:Choice>
              <mc:Fallback>
                <p:oleObj name="公式" r:id="rId7" imgW="1104900" imgH="393700" progId="Equation.3">
                  <p:embed/>
                  <p:pic>
                    <p:nvPicPr>
                      <p:cNvPr id="3277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128588"/>
                        <a:ext cx="3759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5E9BDD-D06E-4C58-8C19-DF10F34BF90C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3505200" y="533400"/>
          <a:ext cx="2376488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公式" r:id="rId3" imgW="698197" imgH="444307" progId="Equation.3">
                  <p:embed/>
                </p:oleObj>
              </mc:Choice>
              <mc:Fallback>
                <p:oleObj name="公式" r:id="rId3" imgW="698197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3400"/>
                        <a:ext cx="2376488" cy="11318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" y="1905000"/>
            <a:ext cx="86106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800" kern="0" dirty="0">
                <a:latin typeface="+mj-lt"/>
                <a:ea typeface="+mj-ea"/>
                <a:cs typeface="+mj-cs"/>
              </a:rPr>
              <a:t>　</a:t>
            </a:r>
            <a:r>
              <a:rPr lang="zh-CN" altLang="en-US" sz="2800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（</a:t>
            </a:r>
            <a:r>
              <a:rPr lang="en-US" altLang="zh-CN" sz="2800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2800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）</a:t>
            </a:r>
            <a:r>
              <a:rPr lang="en-US" altLang="zh-CN" sz="2800" i="1" kern="0" dirty="0">
                <a:latin typeface="Symbol" pitchFamily="18" charset="2"/>
                <a:ea typeface="+mj-ea"/>
                <a:cs typeface="+mj-cs"/>
              </a:rPr>
              <a:t>l </a:t>
            </a:r>
            <a:r>
              <a:rPr lang="en-US" altLang="zh-CN" sz="2800" i="1" kern="0" dirty="0">
                <a:latin typeface="+mj-lt"/>
                <a:ea typeface="+mj-ea"/>
                <a:cs typeface="+mj-cs"/>
              </a:rPr>
              <a:t>&lt;</a:t>
            </a:r>
            <a:r>
              <a:rPr lang="en-US" altLang="zh-CN" sz="2800" kern="0" dirty="0">
                <a:latin typeface="+mj-lt"/>
                <a:ea typeface="+mj-ea"/>
                <a:cs typeface="+mj-cs"/>
              </a:rPr>
              <a:t>1,</a:t>
            </a:r>
            <a:r>
              <a:rPr lang="zh-CN" altLang="en-US" sz="2800" kern="0" dirty="0">
                <a:latin typeface="+mj-lt"/>
                <a:ea typeface="+mj-ea"/>
                <a:cs typeface="+mj-cs"/>
              </a:rPr>
              <a:t>方程的解是一个阻尼振荡（衰减振荡）</a:t>
            </a:r>
            <a:r>
              <a:rPr lang="en-US" altLang="zh-CN" sz="2800" kern="0" dirty="0">
                <a:latin typeface="+mj-lt"/>
                <a:ea typeface="+mj-ea"/>
                <a:cs typeface="+mj-cs"/>
              </a:rPr>
              <a:t>: </a:t>
            </a:r>
            <a:br>
              <a:rPr lang="en-US" altLang="zh-CN" sz="2800" kern="0" dirty="0">
                <a:latin typeface="+mj-lt"/>
                <a:ea typeface="+mj-ea"/>
                <a:cs typeface="+mj-cs"/>
              </a:rPr>
            </a:br>
            <a:endParaRPr lang="zh-CN" altLang="en-US" sz="2800" kern="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4821" name="Object 2"/>
          <p:cNvGraphicFramePr>
            <a:graphicFrameLocks noChangeAspect="1"/>
          </p:cNvGraphicFramePr>
          <p:nvPr/>
        </p:nvGraphicFramePr>
        <p:xfrm>
          <a:off x="1752600" y="2743200"/>
          <a:ext cx="52911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公式" r:id="rId5" imgW="1511300" imgH="241300" progId="Equation.3">
                  <p:embed/>
                </p:oleObj>
              </mc:Choice>
              <mc:Fallback>
                <p:oleObj name="公式" r:id="rId5" imgW="15113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43200"/>
                        <a:ext cx="529113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3733800"/>
            <a:ext cx="868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defRPr/>
            </a:pPr>
            <a:r>
              <a:rPr lang="zh-CN" altLang="en-US" sz="2800" kern="0" dirty="0">
                <a:latin typeface="+mn-lt"/>
                <a:ea typeface="+mn-ea"/>
              </a:rPr>
              <a:t>其中，</a:t>
            </a:r>
            <a:r>
              <a:rPr lang="zh-CN" altLang="en-US" sz="2800" kern="0" dirty="0">
                <a:latin typeface="宋体" pitchFamily="2" charset="-122"/>
                <a:ea typeface="+mn-ea"/>
              </a:rPr>
              <a:t>电路固有的</a:t>
            </a:r>
            <a:r>
              <a:rPr lang="zh-CN" altLang="en-US" sz="2800" kern="0" dirty="0">
                <a:solidFill>
                  <a:srgbClr val="792B25"/>
                </a:solidFill>
                <a:latin typeface="宋体" pitchFamily="2" charset="-122"/>
                <a:ea typeface="+mn-ea"/>
              </a:rPr>
              <a:t>角频率</a:t>
            </a:r>
            <a:r>
              <a:rPr lang="en-US" altLang="zh-CN" sz="2800" i="1" kern="0" dirty="0">
                <a:solidFill>
                  <a:srgbClr val="792B25"/>
                </a:solidFill>
                <a:latin typeface="Symbol" pitchFamily="18" charset="2"/>
                <a:ea typeface="+mn-ea"/>
              </a:rPr>
              <a:t>w</a:t>
            </a:r>
            <a:r>
              <a:rPr lang="en-US" altLang="zh-CN" sz="2800" i="1" kern="0" dirty="0">
                <a:latin typeface="Symbol" pitchFamily="18" charset="2"/>
                <a:ea typeface="+mn-ea"/>
              </a:rPr>
              <a:t> </a:t>
            </a:r>
            <a:r>
              <a:rPr lang="en-US" altLang="zh-CN" sz="2800" i="1" kern="0" dirty="0">
                <a:latin typeface="+mn-lt"/>
                <a:ea typeface="+mn-ea"/>
              </a:rPr>
              <a:t> </a:t>
            </a:r>
            <a:r>
              <a:rPr lang="zh-CN" altLang="en-US" sz="2800" kern="0" dirty="0">
                <a:latin typeface="宋体" pitchFamily="2" charset="-122"/>
                <a:ea typeface="+mn-ea"/>
              </a:rPr>
              <a:t>为 </a:t>
            </a:r>
            <a:endParaRPr lang="en-US" altLang="zh-CN" sz="2800" kern="0" dirty="0">
              <a:latin typeface="宋体" pitchFamily="2" charset="-122"/>
              <a:ea typeface="+mn-ea"/>
            </a:endParaRPr>
          </a:p>
          <a:p>
            <a:pPr marL="342900" indent="-342900" algn="just" eaLnBrk="1" hangingPunct="1">
              <a:spcBef>
                <a:spcPct val="20000"/>
              </a:spcBef>
              <a:defRPr/>
            </a:pPr>
            <a:endParaRPr lang="en-US" altLang="zh-CN" sz="2800" kern="0" dirty="0">
              <a:latin typeface="宋体" pitchFamily="2" charset="-122"/>
              <a:ea typeface="+mn-ea"/>
            </a:endParaRPr>
          </a:p>
          <a:p>
            <a:pPr marL="342900" indent="-342900" algn="just" eaLnBrk="1" hangingPunct="1">
              <a:spcBef>
                <a:spcPct val="20000"/>
              </a:spcBef>
              <a:defRPr/>
            </a:pPr>
            <a:endParaRPr lang="en-US" altLang="zh-CN" sz="2800" kern="0" dirty="0">
              <a:latin typeface="宋体" pitchFamily="2" charset="-122"/>
              <a:ea typeface="+mn-ea"/>
            </a:endParaRPr>
          </a:p>
          <a:p>
            <a:pPr marL="342900" indent="-342900" algn="just" eaLnBrk="1" hangingPunct="1">
              <a:spcBef>
                <a:spcPct val="20000"/>
              </a:spcBef>
              <a:defRPr/>
            </a:pPr>
            <a:endParaRPr lang="en-US" altLang="zh-CN" sz="2800" kern="0" dirty="0">
              <a:latin typeface="宋体" pitchFamily="2" charset="-122"/>
              <a:ea typeface="+mn-ea"/>
            </a:endParaRPr>
          </a:p>
          <a:p>
            <a:pPr marL="342900" indent="-342900" algn="just" eaLnBrk="1" hangingPunct="1">
              <a:spcBef>
                <a:spcPct val="20000"/>
              </a:spcBef>
              <a:defRPr/>
            </a:pPr>
            <a:r>
              <a:rPr lang="zh-CN" altLang="en-US" sz="2800" kern="0" dirty="0">
                <a:latin typeface="宋体" pitchFamily="2" charset="-122"/>
                <a:ea typeface="+mn-ea"/>
              </a:rPr>
              <a:t>　　</a:t>
            </a:r>
            <a:endParaRPr lang="en-US" altLang="zh-CN" sz="2800" kern="0" dirty="0">
              <a:latin typeface="+mn-lt"/>
              <a:ea typeface="+mn-ea"/>
            </a:endParaRP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276600" y="4495800"/>
          <a:ext cx="28305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公式" r:id="rId7" imgW="1054100" imgH="457200" progId="Equation.3">
                  <p:embed/>
                </p:oleObj>
              </mc:Choice>
              <mc:Fallback>
                <p:oleObj name="公式" r:id="rId7" imgW="10541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95800"/>
                        <a:ext cx="28305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6"/>
          <p:cNvGraphicFramePr>
            <a:graphicFrameLocks noChangeAspect="1"/>
          </p:cNvGraphicFramePr>
          <p:nvPr/>
        </p:nvGraphicFramePr>
        <p:xfrm>
          <a:off x="2984500" y="5857875"/>
          <a:ext cx="32004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公式" r:id="rId9" imgW="1638300" imgH="457200" progId="Equation.3">
                  <p:embed/>
                </p:oleObj>
              </mc:Choice>
              <mc:Fallback>
                <p:oleObj name="公式" r:id="rId9" imgW="16383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5857875"/>
                        <a:ext cx="3200400" cy="7413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271B66-D558-4552-AD00-E83EE350B1B8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52400" y="914400"/>
            <a:ext cx="8839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800" kern="0" dirty="0">
                <a:latin typeface="+mj-lt"/>
                <a:ea typeface="+mj-ea"/>
                <a:cs typeface="+mj-cs"/>
              </a:rPr>
              <a:t>　　</a:t>
            </a:r>
            <a:r>
              <a:rPr lang="zh-CN" altLang="en-US" sz="2800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（</a:t>
            </a:r>
            <a:r>
              <a:rPr lang="en-US" altLang="zh-CN" sz="2800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2</a:t>
            </a:r>
            <a:r>
              <a:rPr lang="zh-CN" altLang="en-US" sz="2800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）</a:t>
            </a:r>
            <a:r>
              <a:rPr lang="en-US" altLang="zh-CN" sz="2800" i="1" kern="0" dirty="0">
                <a:latin typeface="Symbol" pitchFamily="18" charset="2"/>
                <a:ea typeface="+mj-ea"/>
                <a:cs typeface="+mj-cs"/>
              </a:rPr>
              <a:t>l </a:t>
            </a:r>
            <a:r>
              <a:rPr lang="en-US" altLang="zh-CN" sz="2800" i="1" kern="0" dirty="0">
                <a:latin typeface="+mj-lt"/>
                <a:ea typeface="+mj-ea"/>
                <a:cs typeface="+mj-cs"/>
              </a:rPr>
              <a:t>&gt;</a:t>
            </a:r>
            <a:r>
              <a:rPr lang="en-US" altLang="zh-CN" sz="2800" kern="0" dirty="0">
                <a:latin typeface="+mj-lt"/>
                <a:ea typeface="+mj-ea"/>
                <a:cs typeface="+mj-cs"/>
              </a:rPr>
              <a:t>1,</a:t>
            </a:r>
            <a:r>
              <a:rPr lang="zh-CN" altLang="en-US" sz="2800" kern="0" dirty="0">
                <a:latin typeface="+mj-lt"/>
                <a:ea typeface="+mj-ea"/>
                <a:cs typeface="+mj-cs"/>
              </a:rPr>
              <a:t>称为过阻尼，</a:t>
            </a:r>
            <a:br>
              <a:rPr lang="zh-CN" altLang="en-US" sz="2800" kern="0" dirty="0">
                <a:latin typeface="+mj-lt"/>
                <a:ea typeface="+mj-ea"/>
                <a:cs typeface="+mj-cs"/>
              </a:rPr>
            </a:br>
            <a:r>
              <a:rPr lang="zh-CN" altLang="en-US" sz="2800" kern="0" dirty="0">
                <a:latin typeface="+mj-lt"/>
                <a:ea typeface="+mj-ea"/>
                <a:cs typeface="+mj-cs"/>
              </a:rPr>
              <a:t/>
            </a:r>
            <a:br>
              <a:rPr lang="zh-CN" altLang="en-US" sz="2800" kern="0" dirty="0">
                <a:latin typeface="+mj-lt"/>
                <a:ea typeface="+mj-ea"/>
                <a:cs typeface="+mj-cs"/>
              </a:rPr>
            </a:br>
            <a:r>
              <a:rPr lang="zh-CN" altLang="en-US" sz="2800" kern="0" dirty="0">
                <a:latin typeface="+mj-lt"/>
                <a:ea typeface="+mj-ea"/>
                <a:cs typeface="+mj-cs"/>
              </a:rPr>
              <a:t/>
            </a:r>
            <a:br>
              <a:rPr lang="zh-CN" altLang="en-US" sz="2800" kern="0" dirty="0">
                <a:latin typeface="+mj-lt"/>
                <a:ea typeface="+mj-ea"/>
                <a:cs typeface="+mj-cs"/>
              </a:rPr>
            </a:br>
            <a:r>
              <a:rPr lang="zh-CN" altLang="en-US" sz="2800" kern="0" dirty="0">
                <a:latin typeface="+mj-lt"/>
                <a:ea typeface="+mj-ea"/>
                <a:cs typeface="+mj-cs"/>
              </a:rPr>
              <a:t/>
            </a:r>
            <a:br>
              <a:rPr lang="zh-CN" altLang="en-US" sz="2800" kern="0" dirty="0">
                <a:latin typeface="+mj-lt"/>
                <a:ea typeface="+mj-ea"/>
                <a:cs typeface="+mj-cs"/>
              </a:rPr>
            </a:br>
            <a:r>
              <a:rPr lang="zh-CN" altLang="en-US" sz="2800" kern="0" dirty="0">
                <a:latin typeface="+mj-lt"/>
                <a:ea typeface="+mj-ea"/>
                <a:cs typeface="+mj-cs"/>
              </a:rPr>
              <a:t>因电阻太大，能量损耗太大，电路处于无法振荡的状态；</a:t>
            </a:r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/>
        </p:nvGraphicFramePr>
        <p:xfrm>
          <a:off x="1371600" y="1524000"/>
          <a:ext cx="634682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公式" r:id="rId3" imgW="2247900" imgH="584200" progId="Equation.3">
                  <p:embed/>
                </p:oleObj>
              </mc:Choice>
              <mc:Fallback>
                <p:oleObj name="公式" r:id="rId3" imgW="2247900" imgH="584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6346825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4724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defRPr/>
            </a:pPr>
            <a:r>
              <a:rPr lang="zh-CN" altLang="en-US" sz="2800" kern="0" dirty="0">
                <a:latin typeface="宋体" pitchFamily="2" charset="-122"/>
                <a:ea typeface="+mn-ea"/>
              </a:rPr>
              <a:t>　</a:t>
            </a:r>
            <a:r>
              <a:rPr lang="zh-CN" altLang="en-US" sz="2800" kern="0" dirty="0">
                <a:solidFill>
                  <a:srgbClr val="0000CC"/>
                </a:solidFill>
                <a:latin typeface="+mn-lt"/>
                <a:ea typeface="+mn-ea"/>
              </a:rPr>
              <a:t>（</a:t>
            </a:r>
            <a:r>
              <a:rPr lang="en-US" altLang="zh-CN" sz="2800" kern="0" dirty="0">
                <a:solidFill>
                  <a:srgbClr val="0000CC"/>
                </a:solidFill>
                <a:latin typeface="+mn-lt"/>
                <a:ea typeface="+mn-ea"/>
              </a:rPr>
              <a:t>3</a:t>
            </a:r>
            <a:r>
              <a:rPr lang="zh-CN" altLang="en-US" sz="2800" kern="0" dirty="0">
                <a:solidFill>
                  <a:srgbClr val="0000CC"/>
                </a:solidFill>
                <a:latin typeface="+mn-lt"/>
                <a:ea typeface="+mn-ea"/>
              </a:rPr>
              <a:t>）</a:t>
            </a:r>
            <a:r>
              <a:rPr lang="en-US" altLang="zh-CN" sz="2800" i="1" kern="0" dirty="0">
                <a:latin typeface="Symbol" pitchFamily="18" charset="2"/>
                <a:ea typeface="+mn-ea"/>
              </a:rPr>
              <a:t>l</a:t>
            </a:r>
            <a:r>
              <a:rPr lang="en-US" altLang="zh-CN" sz="2800" i="1" kern="0" dirty="0">
                <a:latin typeface="+mn-lt"/>
                <a:ea typeface="+mn-ea"/>
              </a:rPr>
              <a:t>=</a:t>
            </a:r>
            <a:r>
              <a:rPr lang="en-US" altLang="zh-CN" sz="2800" kern="0" dirty="0">
                <a:latin typeface="+mn-lt"/>
                <a:ea typeface="+mn-ea"/>
              </a:rPr>
              <a:t>1</a:t>
            </a:r>
            <a:r>
              <a:rPr lang="zh-CN" altLang="en-US" sz="2800" kern="0" dirty="0">
                <a:latin typeface="+mn-lt"/>
                <a:ea typeface="+mn-ea"/>
              </a:rPr>
              <a:t>，称为临界阻尼</a:t>
            </a:r>
            <a:r>
              <a:rPr lang="en-US" altLang="zh-CN" sz="2800" kern="0" dirty="0">
                <a:latin typeface="+mn-lt"/>
                <a:ea typeface="+mn-ea"/>
              </a:rPr>
              <a:t>.</a:t>
            </a:r>
            <a:r>
              <a:rPr lang="zh-CN" altLang="en-US" sz="2800" dirty="0"/>
              <a:t>因电阻较大，能量损耗也较大，电路处于可振荡与不振荡的状态</a:t>
            </a:r>
            <a:r>
              <a:rPr lang="zh-CN" altLang="en-US" sz="2800" dirty="0">
                <a:solidFill>
                  <a:srgbClr val="66FF33"/>
                </a:solidFill>
              </a:rPr>
              <a:t>；</a:t>
            </a:r>
            <a:endParaRPr lang="en-US" altLang="zh-CN" sz="2800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828800" y="5445125"/>
            <a:ext cx="6172200" cy="88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>
                <a:solidFill>
                  <a:srgbClr val="792B25"/>
                </a:solidFill>
              </a:rPr>
              <a:t>仪器的关机、开机间隔时间。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A30BC2-0CE0-4EE8-A398-5E2DBA2BC428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0" t="4668" r="14500" b="11333"/>
          <a:stretch>
            <a:fillRect/>
          </a:stretch>
        </p:blipFill>
        <p:spPr bwMode="auto">
          <a:xfrm>
            <a:off x="2590800" y="381000"/>
            <a:ext cx="4724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143000"/>
            <a:ext cx="8534400" cy="3581400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latin typeface="宋体" panose="02010600030101010101" pitchFamily="2" charset="-122"/>
              </a:rPr>
              <a:t>       </a:t>
            </a:r>
            <a:r>
              <a:rPr lang="zh-CN" altLang="en-US" smtClean="0">
                <a:latin typeface="宋体" panose="02010600030101010101" pitchFamily="2" charset="-122"/>
              </a:rPr>
              <a:t>习题：</a:t>
            </a:r>
            <a:r>
              <a:rPr lang="en-US" altLang="zh-CN" smtClean="0"/>
              <a:t>P394</a:t>
            </a:r>
            <a:br>
              <a:rPr lang="en-US" altLang="zh-CN" smtClean="0"/>
            </a:br>
            <a:r>
              <a:rPr lang="en-US" altLang="zh-CN" smtClean="0"/>
              <a:t>                   </a:t>
            </a:r>
            <a:br>
              <a:rPr lang="en-US" altLang="zh-CN" smtClean="0"/>
            </a:br>
            <a:r>
              <a:rPr lang="en-US" altLang="zh-CN" smtClean="0"/>
              <a:t>                  31, 32, 33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z="2800" smtClean="0">
              <a:solidFill>
                <a:schemeClr val="tx1"/>
              </a:solidFill>
            </a:endParaRP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F43A61-6549-4F7D-8449-94D095B688A5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847013" cy="1150938"/>
          </a:xfrm>
        </p:spPr>
        <p:txBody>
          <a:bodyPr/>
          <a:lstStyle/>
          <a:p>
            <a:pPr eaLnBrk="1" hangingPunct="1"/>
            <a:r>
              <a:rPr lang="zh-CN" altLang="en-US" smtClean="0"/>
              <a:t>日光灯启动时的电压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V="1">
            <a:off x="8188325" y="2709863"/>
            <a:ext cx="0" cy="523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6975475" y="32131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V="1">
            <a:off x="6975475" y="18415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V="1">
            <a:off x="6962775" y="2205038"/>
            <a:ext cx="0" cy="1008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7737475" y="18415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6975475" y="18415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8043863" y="2565400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6899275" y="22225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6823075" y="21463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8194675" y="18415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8839200" y="2554288"/>
            <a:ext cx="304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8880475" y="28321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8880475" y="18415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8" name="Freeform 16"/>
          <p:cNvSpPr>
            <a:spLocks/>
          </p:cNvSpPr>
          <p:nvPr/>
        </p:nvSpPr>
        <p:spPr bwMode="auto">
          <a:xfrm rot="5400000">
            <a:off x="7461250" y="1704975"/>
            <a:ext cx="266700" cy="304800"/>
          </a:xfrm>
          <a:custGeom>
            <a:avLst/>
            <a:gdLst>
              <a:gd name="T0" fmla="*/ 2147483646 w 168"/>
              <a:gd name="T1" fmla="*/ 0 h 192"/>
              <a:gd name="T2" fmla="*/ 2147483646 w 168"/>
              <a:gd name="T3" fmla="*/ 2147483646 h 192"/>
              <a:gd name="T4" fmla="*/ 2147483646 w 168"/>
              <a:gd name="T5" fmla="*/ 2147483646 h 192"/>
              <a:gd name="T6" fmla="*/ 2147483646 w 168"/>
              <a:gd name="T7" fmla="*/ 2147483646 h 192"/>
              <a:gd name="T8" fmla="*/ 2147483646 w 168"/>
              <a:gd name="T9" fmla="*/ 2147483646 h 192"/>
              <a:gd name="T10" fmla="*/ 2147483646 w 168"/>
              <a:gd name="T11" fmla="*/ 2147483646 h 192"/>
              <a:gd name="T12" fmla="*/ 2147483646 w 168"/>
              <a:gd name="T13" fmla="*/ 2147483646 h 192"/>
              <a:gd name="T14" fmla="*/ 2147483646 w 168"/>
              <a:gd name="T15" fmla="*/ 2147483646 h 1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8"/>
              <a:gd name="T25" fmla="*/ 0 h 192"/>
              <a:gd name="T26" fmla="*/ 168 w 168"/>
              <a:gd name="T27" fmla="*/ 192 h 19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8" h="192">
                <a:moveTo>
                  <a:pt x="64" y="0"/>
                </a:moveTo>
                <a:cubicBezTo>
                  <a:pt x="116" y="20"/>
                  <a:pt x="168" y="40"/>
                  <a:pt x="160" y="48"/>
                </a:cubicBezTo>
                <a:cubicBezTo>
                  <a:pt x="152" y="56"/>
                  <a:pt x="16" y="40"/>
                  <a:pt x="16" y="48"/>
                </a:cubicBezTo>
                <a:cubicBezTo>
                  <a:pt x="16" y="56"/>
                  <a:pt x="160" y="88"/>
                  <a:pt x="160" y="96"/>
                </a:cubicBezTo>
                <a:cubicBezTo>
                  <a:pt x="160" y="104"/>
                  <a:pt x="16" y="88"/>
                  <a:pt x="16" y="96"/>
                </a:cubicBezTo>
                <a:cubicBezTo>
                  <a:pt x="16" y="104"/>
                  <a:pt x="160" y="136"/>
                  <a:pt x="160" y="144"/>
                </a:cubicBezTo>
                <a:cubicBezTo>
                  <a:pt x="160" y="152"/>
                  <a:pt x="32" y="136"/>
                  <a:pt x="16" y="144"/>
                </a:cubicBezTo>
                <a:cubicBezTo>
                  <a:pt x="0" y="152"/>
                  <a:pt x="32" y="172"/>
                  <a:pt x="64" y="1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8043863" y="2709863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8836025" y="2084388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8931" name="Object 2"/>
          <p:cNvGraphicFramePr>
            <a:graphicFrameLocks noChangeAspect="1"/>
          </p:cNvGraphicFramePr>
          <p:nvPr/>
        </p:nvGraphicFramePr>
        <p:xfrm>
          <a:off x="457200" y="990600"/>
          <a:ext cx="7848600" cy="437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Equation" r:id="rId3" imgW="3895888" imgH="2152856" progId="Equation.3">
                  <p:embed/>
                </p:oleObj>
              </mc:Choice>
              <mc:Fallback>
                <p:oleObj name="Equation" r:id="rId3" imgW="3895888" imgH="215285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7848600" cy="437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3"/>
          <p:cNvGraphicFramePr>
            <a:graphicFrameLocks noChangeAspect="1"/>
          </p:cNvGraphicFramePr>
          <p:nvPr/>
        </p:nvGraphicFramePr>
        <p:xfrm>
          <a:off x="1619250" y="5661025"/>
          <a:ext cx="29511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公式" r:id="rId5" imgW="1409088" imgH="444307" progId="Equation.3">
                  <p:embed/>
                </p:oleObj>
              </mc:Choice>
              <mc:Fallback>
                <p:oleObj name="公式" r:id="rId5" imgW="1409088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661025"/>
                        <a:ext cx="2951163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3" name="Slide Number Placeholder 20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B37443-1CDB-40B4-83E4-C6B1F5A7E357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5494A4-F52E-4641-8263-234D6F4A0707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7171" name="文本框 4"/>
          <p:cNvSpPr txBox="1">
            <a:spLocks noChangeArrowheads="1"/>
          </p:cNvSpPr>
          <p:nvPr/>
        </p:nvSpPr>
        <p:spPr bwMode="auto">
          <a:xfrm>
            <a:off x="1143000" y="152400"/>
            <a:ext cx="982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AB</a:t>
            </a:r>
            <a:r>
              <a:rPr lang="zh-CN" altLang="en-US" sz="1800">
                <a:latin typeface="Arial" panose="020B0604020202020204" pitchFamily="34" charset="0"/>
              </a:rPr>
              <a:t>效应</a:t>
            </a:r>
          </a:p>
        </p:txBody>
      </p:sp>
      <p:pic>
        <p:nvPicPr>
          <p:cNvPr id="7172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990600"/>
            <a:ext cx="5273675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3" name="对象 6"/>
          <p:cNvGraphicFramePr>
            <a:graphicFrameLocks noChangeAspect="1"/>
          </p:cNvGraphicFramePr>
          <p:nvPr/>
        </p:nvGraphicFramePr>
        <p:xfrm>
          <a:off x="3886200" y="3203575"/>
          <a:ext cx="20351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公式" r:id="rId4" imgW="1016000" imgH="419100" progId="Equation.3">
                  <p:embed/>
                </p:oleObj>
              </mc:Choice>
              <mc:Fallback>
                <p:oleObj name="公式" r:id="rId4" imgW="1016000" imgH="4191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03575"/>
                        <a:ext cx="20351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矩形 7"/>
          <p:cNvSpPr>
            <a:spLocks noChangeArrowheads="1"/>
          </p:cNvSpPr>
          <p:nvPr/>
        </p:nvSpPr>
        <p:spPr bwMode="auto">
          <a:xfrm>
            <a:off x="2667000" y="3481388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Arial" panose="020B0604020202020204" pitchFamily="34" charset="0"/>
              </a:rPr>
              <a:t>管</a:t>
            </a:r>
            <a:r>
              <a:rPr lang="zh-CN" altLang="en-US" sz="1800">
                <a:latin typeface="Arial" panose="020B0604020202020204" pitchFamily="34" charset="0"/>
              </a:rPr>
              <a:t>外 </a:t>
            </a:r>
            <a:r>
              <a:rPr lang="en-US" altLang="zh-CN" sz="1800">
                <a:latin typeface="Arial" panose="020B0604020202020204" pitchFamily="34" charset="0"/>
              </a:rPr>
              <a:t>B=0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7175" name="组合 8"/>
          <p:cNvGrpSpPr>
            <a:grpSpLocks/>
          </p:cNvGrpSpPr>
          <p:nvPr/>
        </p:nvGrpSpPr>
        <p:grpSpPr bwMode="auto">
          <a:xfrm>
            <a:off x="228600" y="3921125"/>
            <a:ext cx="8763000" cy="692150"/>
            <a:chOff x="437779" y="5949781"/>
            <a:chExt cx="8012801" cy="691202"/>
          </a:xfrm>
        </p:grpSpPr>
        <p:sp>
          <p:nvSpPr>
            <p:cNvPr id="10" name="矩形 9"/>
            <p:cNvSpPr/>
            <p:nvPr/>
          </p:nvSpPr>
          <p:spPr>
            <a:xfrm>
              <a:off x="437779" y="5994170"/>
              <a:ext cx="8012801" cy="6468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zh-CN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当线圈中电流变化时全空间的磁势有变化</a:t>
              </a:r>
              <a:r>
                <a:rPr lang="en-US" altLang="zh-CN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                , </a:t>
              </a:r>
              <a:r>
                <a:rPr lang="zh-CN" altLang="zh-CN" dirty="0"/>
                <a:t>管外电子感受到涡旋电场的作用可观测。</a:t>
              </a:r>
              <a:endParaRPr lang="zh-CN" altLang="en-US" dirty="0"/>
            </a:p>
          </p:txBody>
        </p:sp>
        <p:graphicFrame>
          <p:nvGraphicFramePr>
            <p:cNvPr id="7177" name="对象 10"/>
            <p:cNvGraphicFramePr>
              <a:graphicFrameLocks noChangeAspect="1"/>
            </p:cNvGraphicFramePr>
            <p:nvPr/>
          </p:nvGraphicFramePr>
          <p:xfrm>
            <a:off x="4421534" y="5949781"/>
            <a:ext cx="861216" cy="470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name="公式" r:id="rId6" imgW="710891" imgH="393529" progId="Equation.3">
                    <p:embed/>
                  </p:oleObj>
                </mc:Choice>
                <mc:Fallback>
                  <p:oleObj name="公式" r:id="rId6" imgW="710891" imgH="393529" progId="Equation.3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1534" y="5949781"/>
                          <a:ext cx="861216" cy="470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BCB163-B9C4-4722-83CC-3922C9037226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grpSp>
        <p:nvGrpSpPr>
          <p:cNvPr id="8195" name="组合 6"/>
          <p:cNvGrpSpPr>
            <a:grpSpLocks/>
          </p:cNvGrpSpPr>
          <p:nvPr/>
        </p:nvGrpSpPr>
        <p:grpSpPr bwMode="auto">
          <a:xfrm>
            <a:off x="381000" y="371475"/>
            <a:ext cx="8763000" cy="1724025"/>
            <a:chOff x="127634" y="3790413"/>
            <a:chExt cx="8763000" cy="1723461"/>
          </a:xfrm>
        </p:grpSpPr>
        <p:sp>
          <p:nvSpPr>
            <p:cNvPr id="8204" name="矩形 7"/>
            <p:cNvSpPr>
              <a:spLocks noChangeArrowheads="1"/>
            </p:cNvSpPr>
            <p:nvPr/>
          </p:nvSpPr>
          <p:spPr bwMode="auto">
            <a:xfrm>
              <a:off x="127634" y="3885813"/>
              <a:ext cx="87630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宋体" panose="02010600030101010101" pitchFamily="2" charset="-122"/>
                </a:rPr>
                <a:t>    在经典量子理论中描述自由运动电子的波函数用   </a:t>
              </a:r>
              <a:r>
                <a:rPr lang="en-US" altLang="zh-CN" sz="900">
                  <a:latin typeface="A11+CAJ FNT03"/>
                </a:rPr>
                <a:t>                     </a:t>
              </a:r>
              <a:r>
                <a:rPr lang="zh-CN" altLang="en-US" sz="2000">
                  <a:latin typeface="宋体" panose="02010600030101010101" pitchFamily="2" charset="-122"/>
                </a:rPr>
                <a:t>来描述</a:t>
              </a:r>
              <a:r>
                <a:rPr lang="en-US" altLang="zh-CN" sz="2000">
                  <a:latin typeface="A11+CAJ FNT03"/>
                </a:rPr>
                <a:t>, </a:t>
              </a:r>
              <a:r>
                <a:rPr lang="zh-CN" altLang="en-US" sz="2000">
                  <a:latin typeface="宋体" panose="02010600030101010101" pitchFamily="2" charset="-122"/>
                </a:rPr>
                <a:t>设其归一化因子为</a:t>
              </a:r>
              <a:r>
                <a:rPr lang="en-US" altLang="zh-CN" sz="2000">
                  <a:latin typeface="A6+CAJ FNT00"/>
                </a:rPr>
                <a:t>1</a:t>
              </a:r>
              <a:r>
                <a:rPr lang="en-US" altLang="zh-CN" sz="2000">
                  <a:latin typeface="A11+CAJ FNT03"/>
                </a:rPr>
                <a:t>, </a:t>
              </a:r>
              <a:r>
                <a:rPr lang="zh-CN" altLang="en-US" sz="2000">
                  <a:latin typeface="宋体" panose="02010600030101010101" pitchFamily="2" charset="-122"/>
                </a:rPr>
                <a:t>其中</a:t>
              </a:r>
              <a:r>
                <a:rPr lang="en-US" altLang="zh-CN" sz="2000">
                  <a:latin typeface="A4+CAJ FNT07"/>
                </a:rPr>
                <a:t>p=mv</a:t>
              </a:r>
              <a:r>
                <a:rPr lang="zh-CN" altLang="en-US" sz="2000">
                  <a:latin typeface="宋体" panose="02010600030101010101" pitchFamily="2" charset="-122"/>
                </a:rPr>
                <a:t>是电子动量</a:t>
              </a:r>
              <a:r>
                <a:rPr lang="en-US" altLang="zh-CN" sz="2000">
                  <a:latin typeface="A11+CAJ FNT03"/>
                </a:rPr>
                <a:t>. </a:t>
              </a:r>
              <a:r>
                <a:rPr lang="zh-CN" altLang="en-US" sz="2000">
                  <a:latin typeface="宋体" panose="02010600030101010101" pitchFamily="2" charset="-122"/>
                </a:rPr>
                <a:t>当螺线管不通电时</a:t>
              </a:r>
              <a:r>
                <a:rPr lang="en-US" altLang="zh-CN" sz="2000">
                  <a:latin typeface="A11+CAJ FNT03"/>
                </a:rPr>
                <a:t>, </a:t>
              </a:r>
              <a:r>
                <a:rPr lang="zh-CN" altLang="en-US" sz="2000">
                  <a:latin typeface="宋体" panose="02010600030101010101" pitchFamily="2" charset="-122"/>
                </a:rPr>
                <a:t>两束电子到达屏幕上的相位差为</a:t>
              </a: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290308" y="3790413"/>
              <a:ext cx="1242584" cy="458395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pic>
          <p:nvPicPr>
            <p:cNvPr id="8206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485" y="4692474"/>
              <a:ext cx="4950507" cy="82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352425" y="2198688"/>
            <a:ext cx="8382000" cy="1296987"/>
            <a:chOff x="352425" y="2199382"/>
            <a:chExt cx="8382000" cy="1296205"/>
          </a:xfrm>
        </p:grpSpPr>
        <p:sp>
          <p:nvSpPr>
            <p:cNvPr id="11" name="矩形 10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52425" y="2199382"/>
              <a:ext cx="8382000" cy="707886"/>
            </a:xfrm>
            <a:prstGeom prst="rect">
              <a:avLst/>
            </a:prstGeom>
            <a:blipFill>
              <a:blip r:embed="rId4"/>
              <a:stretch>
                <a:fillRect l="-800" t="-6897" b="-12931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pic>
          <p:nvPicPr>
            <p:cNvPr id="8202" name="图片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1137" y="2227027"/>
              <a:ext cx="1430241" cy="464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3" name="图片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199" y="2691599"/>
              <a:ext cx="2260893" cy="80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81000" y="3522663"/>
            <a:ext cx="6037263" cy="2952750"/>
            <a:chOff x="381000" y="3522502"/>
            <a:chExt cx="6037358" cy="2952449"/>
          </a:xfrm>
        </p:grpSpPr>
        <p:sp>
          <p:nvSpPr>
            <p:cNvPr id="8199" name="矩形 13"/>
            <p:cNvSpPr>
              <a:spLocks noChangeArrowheads="1"/>
            </p:cNvSpPr>
            <p:nvPr/>
          </p:nvSpPr>
          <p:spPr bwMode="auto">
            <a:xfrm>
              <a:off x="381000" y="3522502"/>
              <a:ext cx="32624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宋体" panose="02010600030101010101" pitchFamily="2" charset="-122"/>
                </a:rPr>
                <a:t>因此两束电子的相位差变为</a:t>
              </a:r>
              <a:endParaRPr lang="zh-CN" altLang="en-US" sz="2000">
                <a:latin typeface="Arial" panose="020B0604020202020204" pitchFamily="34" charset="0"/>
              </a:endParaRPr>
            </a:p>
          </p:txBody>
        </p:sp>
        <p:pic>
          <p:nvPicPr>
            <p:cNvPr id="8200" name="图片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958"/>
            <a:stretch>
              <a:fillRect/>
            </a:stretch>
          </p:blipFill>
          <p:spPr bwMode="auto">
            <a:xfrm>
              <a:off x="1122459" y="3968754"/>
              <a:ext cx="5295899" cy="2506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7" t="73734" r="21176"/>
          <a:stretch>
            <a:fillRect/>
          </a:stretch>
        </p:blipFill>
        <p:spPr bwMode="auto">
          <a:xfrm>
            <a:off x="5257800" y="5583238"/>
            <a:ext cx="35052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51600" y="6477000"/>
            <a:ext cx="8382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2365EA-70F8-441E-B3CA-0551904F7531}" type="slidenum">
              <a:rPr lang="en-US" altLang="zh-CN" sz="8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800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139700" y="1365250"/>
          <a:ext cx="31242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公式" r:id="rId3" imgW="1244600" imgH="393700" progId="Equation.3">
                  <p:embed/>
                </p:oleObj>
              </mc:Choice>
              <mc:Fallback>
                <p:oleObj name="公式" r:id="rId3" imgW="12446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1365250"/>
                        <a:ext cx="31242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3"/>
          <p:cNvGraphicFramePr>
            <a:graphicFrameLocks noChangeAspect="1"/>
          </p:cNvGraphicFramePr>
          <p:nvPr/>
        </p:nvGraphicFramePr>
        <p:xfrm>
          <a:off x="4900613" y="2843213"/>
          <a:ext cx="283845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公式" r:id="rId5" imgW="1536700" imgH="431800" progId="Equation.3">
                  <p:embed/>
                </p:oleObj>
              </mc:Choice>
              <mc:Fallback>
                <p:oleObj name="公式" r:id="rId5" imgW="15367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2843213"/>
                        <a:ext cx="283845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557588" y="2265363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kumimoji="1" lang="zh-CN" altLang="en-US" sz="2800">
                <a:solidFill>
                  <a:srgbClr val="000000"/>
                </a:solidFill>
                <a:latin typeface="Arial" panose="020B0604020202020204" pitchFamily="34" charset="0"/>
              </a:rPr>
              <a:t>互感系数</a:t>
            </a:r>
          </a:p>
        </p:txBody>
      </p:sp>
      <p:sp>
        <p:nvSpPr>
          <p:cNvPr id="9222" name="Text Box 16"/>
          <p:cNvSpPr txBox="1">
            <a:spLocks noChangeArrowheads="1"/>
          </p:cNvSpPr>
          <p:nvPr/>
        </p:nvSpPr>
        <p:spPr bwMode="auto">
          <a:xfrm>
            <a:off x="3733800" y="9144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rgbClr val="CC0000"/>
                </a:solidFill>
              </a:rPr>
              <a:t>2 </a:t>
            </a:r>
            <a:r>
              <a:rPr kumimoji="1" lang="zh-CN" altLang="en-US" sz="2800">
                <a:solidFill>
                  <a:srgbClr val="000000"/>
                </a:solidFill>
              </a:rPr>
              <a:t>）互感电动势</a:t>
            </a:r>
            <a:r>
              <a:rPr kumimoji="1" lang="zh-CN" altLang="en-US" sz="2800">
                <a:solidFill>
                  <a:srgbClr val="CC0000"/>
                </a:solidFill>
              </a:rPr>
              <a:t> </a:t>
            </a:r>
          </a:p>
        </p:txBody>
      </p:sp>
      <p:graphicFrame>
        <p:nvGraphicFramePr>
          <p:cNvPr id="9223" name="Object 17"/>
          <p:cNvGraphicFramePr>
            <a:graphicFrameLocks noChangeAspect="1"/>
          </p:cNvGraphicFramePr>
          <p:nvPr/>
        </p:nvGraphicFramePr>
        <p:xfrm>
          <a:off x="4470400" y="1465263"/>
          <a:ext cx="20145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公式" r:id="rId7" imgW="875920" imgH="393529" progId="Equation.3">
                  <p:embed/>
                </p:oleObj>
              </mc:Choice>
              <mc:Fallback>
                <p:oleObj name="公式" r:id="rId7" imgW="875920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465263"/>
                        <a:ext cx="201453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8"/>
          <p:cNvGraphicFramePr>
            <a:graphicFrameLocks noChangeAspect="1"/>
          </p:cNvGraphicFramePr>
          <p:nvPr/>
        </p:nvGraphicFramePr>
        <p:xfrm>
          <a:off x="6880225" y="1420813"/>
          <a:ext cx="19573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公式" r:id="rId9" imgW="863225" imgH="393529" progId="Equation.3">
                  <p:embed/>
                </p:oleObj>
              </mc:Choice>
              <mc:Fallback>
                <p:oleObj name="公式" r:id="rId9" imgW="863225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0225" y="1420813"/>
                        <a:ext cx="1957388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rgbClr val="CC0000"/>
                </a:solidFill>
              </a:rPr>
              <a:t>1</a:t>
            </a:r>
            <a:r>
              <a:rPr kumimoji="1" lang="zh-CN" altLang="en-US" sz="2800">
                <a:solidFill>
                  <a:srgbClr val="000000"/>
                </a:solidFill>
              </a:rPr>
              <a:t>）自感电动势</a:t>
            </a:r>
            <a:r>
              <a:rPr kumimoji="1" lang="zh-CN" altLang="en-US" sz="2800">
                <a:solidFill>
                  <a:srgbClr val="CC0000"/>
                </a:solidFill>
              </a:rPr>
              <a:t> 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803900" y="3652838"/>
            <a:ext cx="2971800" cy="1733550"/>
            <a:chOff x="5804286" y="3652731"/>
            <a:chExt cx="2971800" cy="1733550"/>
          </a:xfrm>
        </p:grpSpPr>
        <p:sp>
          <p:nvSpPr>
            <p:cNvPr id="9238" name="Text Box 7"/>
            <p:cNvSpPr txBox="1">
              <a:spLocks noChangeArrowheads="1"/>
            </p:cNvSpPr>
            <p:nvPr/>
          </p:nvSpPr>
          <p:spPr bwMode="auto">
            <a:xfrm>
              <a:off x="5804286" y="3652731"/>
              <a:ext cx="29718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11"/>
                </a:buBlip>
              </a:pPr>
              <a:r>
                <a:rPr kumimoji="1" lang="en-US" altLang="zh-CN" sz="2800">
                  <a:solidFill>
                    <a:srgbClr val="000000"/>
                  </a:solidFill>
                </a:rPr>
                <a:t> </a:t>
              </a:r>
              <a:r>
                <a:rPr kumimoji="1" lang="zh-CN" altLang="en-US" sz="2800">
                  <a:solidFill>
                    <a:srgbClr val="0033CC"/>
                  </a:solidFill>
                </a:rPr>
                <a:t>磁场能量密度</a:t>
              </a:r>
            </a:p>
          </p:txBody>
        </p:sp>
        <p:graphicFrame>
          <p:nvGraphicFramePr>
            <p:cNvPr id="9239" name="Object 8"/>
            <p:cNvGraphicFramePr>
              <a:graphicFrameLocks noChangeAspect="1"/>
            </p:cNvGraphicFramePr>
            <p:nvPr/>
          </p:nvGraphicFramePr>
          <p:xfrm>
            <a:off x="6934200" y="4171843"/>
            <a:ext cx="1720850" cy="1214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0" name="公式" r:id="rId12" imgW="647700" imgH="457200" progId="Equation.3">
                    <p:embed/>
                  </p:oleObj>
                </mc:Choice>
                <mc:Fallback>
                  <p:oleObj name="公式" r:id="rId12" imgW="647700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4200" y="4171843"/>
                          <a:ext cx="1720850" cy="1214438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3813" y="5386388"/>
            <a:ext cx="6986587" cy="1471612"/>
            <a:chOff x="23597" y="5386281"/>
            <a:chExt cx="6986803" cy="1471719"/>
          </a:xfrm>
        </p:grpSpPr>
        <p:sp>
          <p:nvSpPr>
            <p:cNvPr id="9234" name="圆角矩形 3"/>
            <p:cNvSpPr>
              <a:spLocks noChangeArrowheads="1"/>
            </p:cNvSpPr>
            <p:nvPr/>
          </p:nvSpPr>
          <p:spPr bwMode="auto">
            <a:xfrm>
              <a:off x="23597" y="5386281"/>
              <a:ext cx="6986803" cy="147171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9235" name="Group 9"/>
            <p:cNvGrpSpPr>
              <a:grpSpLocks/>
            </p:cNvGrpSpPr>
            <p:nvPr/>
          </p:nvGrpSpPr>
          <p:grpSpPr bwMode="auto">
            <a:xfrm>
              <a:off x="126184" y="5484682"/>
              <a:ext cx="6810375" cy="1220787"/>
              <a:chOff x="192" y="3415"/>
              <a:chExt cx="4290" cy="769"/>
            </a:xfrm>
          </p:grpSpPr>
          <p:sp>
            <p:nvSpPr>
              <p:cNvPr id="9236" name="Text Box 10"/>
              <p:cNvSpPr txBox="1">
                <a:spLocks noChangeArrowheads="1"/>
              </p:cNvSpPr>
              <p:nvPr/>
            </p:nvSpPr>
            <p:spPr bwMode="auto">
              <a:xfrm>
                <a:off x="192" y="3587"/>
                <a:ext cx="14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Blip>
                    <a:blip r:embed="rId11"/>
                  </a:buBlip>
                </a:pPr>
                <a:r>
                  <a:rPr kumimoji="1" lang="en-US" altLang="zh-CN" sz="2800">
                    <a:solidFill>
                      <a:srgbClr val="000000"/>
                    </a:solidFill>
                  </a:rPr>
                  <a:t> </a:t>
                </a:r>
                <a:r>
                  <a:rPr kumimoji="1" lang="zh-CN" altLang="en-US" sz="2800">
                    <a:solidFill>
                      <a:srgbClr val="000000"/>
                    </a:solidFill>
                  </a:rPr>
                  <a:t>磁场能量</a:t>
                </a:r>
              </a:p>
            </p:txBody>
          </p:sp>
          <p:graphicFrame>
            <p:nvGraphicFramePr>
              <p:cNvPr id="9237" name="Object 11"/>
              <p:cNvGraphicFramePr>
                <a:graphicFrameLocks noChangeAspect="1"/>
              </p:cNvGraphicFramePr>
              <p:nvPr/>
            </p:nvGraphicFramePr>
            <p:xfrm>
              <a:off x="1461" y="3415"/>
              <a:ext cx="3021" cy="7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01" name="公式" r:id="rId14" imgW="1651000" imgH="457200" progId="Equation.3">
                      <p:embed/>
                    </p:oleObj>
                  </mc:Choice>
                  <mc:Fallback>
                    <p:oleObj name="公式" r:id="rId14" imgW="1651000" imgH="4572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1" y="3415"/>
                            <a:ext cx="3021" cy="7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23813" y="3636963"/>
            <a:ext cx="2849562" cy="1550987"/>
            <a:chOff x="144" y="624"/>
            <a:chExt cx="1795" cy="977"/>
          </a:xfrm>
        </p:grpSpPr>
        <p:sp>
          <p:nvSpPr>
            <p:cNvPr id="9232" name="Text Box 13"/>
            <p:cNvSpPr txBox="1">
              <a:spLocks noChangeArrowheads="1"/>
            </p:cNvSpPr>
            <p:nvPr/>
          </p:nvSpPr>
          <p:spPr bwMode="auto">
            <a:xfrm>
              <a:off x="144" y="624"/>
              <a:ext cx="17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11"/>
                </a:buBlip>
              </a:pPr>
              <a:r>
                <a:rPr kumimoji="1" lang="en-US" altLang="zh-CN" sz="2800">
                  <a:solidFill>
                    <a:srgbClr val="000000"/>
                  </a:solidFill>
                </a:rPr>
                <a:t> </a:t>
              </a:r>
              <a:r>
                <a:rPr kumimoji="1" lang="zh-CN" altLang="en-US" sz="2800">
                  <a:solidFill>
                    <a:srgbClr val="000000"/>
                  </a:solidFill>
                </a:rPr>
                <a:t>自感线圈磁能</a:t>
              </a:r>
              <a:endParaRPr kumimoji="1" lang="zh-CN" altLang="en-US" sz="2800">
                <a:solidFill>
                  <a:srgbClr val="CC0000"/>
                </a:solidFill>
              </a:endParaRPr>
            </a:p>
          </p:txBody>
        </p:sp>
        <p:graphicFrame>
          <p:nvGraphicFramePr>
            <p:cNvPr id="9233" name="Object 14"/>
            <p:cNvGraphicFramePr>
              <a:graphicFrameLocks noChangeAspect="1"/>
            </p:cNvGraphicFramePr>
            <p:nvPr/>
          </p:nvGraphicFramePr>
          <p:xfrm>
            <a:off x="356" y="944"/>
            <a:ext cx="1392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2" name="Equation" r:id="rId16" imgW="736280" imgH="393529" progId="Equation.3">
                    <p:embed/>
                  </p:oleObj>
                </mc:Choice>
                <mc:Fallback>
                  <p:oleObj name="Equation" r:id="rId16" imgW="736280" imgH="39352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" y="944"/>
                          <a:ext cx="1392" cy="657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135313" y="3667125"/>
            <a:ext cx="2865437" cy="1484313"/>
            <a:chOff x="3134711" y="3667124"/>
            <a:chExt cx="2866211" cy="1484529"/>
          </a:xfrm>
        </p:grpSpPr>
        <p:sp>
          <p:nvSpPr>
            <p:cNvPr id="9230" name="Text Box 13"/>
            <p:cNvSpPr txBox="1">
              <a:spLocks noChangeArrowheads="1"/>
            </p:cNvSpPr>
            <p:nvPr/>
          </p:nvSpPr>
          <p:spPr bwMode="auto">
            <a:xfrm>
              <a:off x="3134711" y="3667124"/>
              <a:ext cx="280828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11"/>
                </a:buBlip>
              </a:pPr>
              <a:r>
                <a:rPr lang="zh-CN" altLang="en-US" sz="2800">
                  <a:solidFill>
                    <a:srgbClr val="0033CC"/>
                  </a:solidFill>
                </a:rPr>
                <a:t>互感磁能</a:t>
              </a:r>
              <a:endParaRPr kumimoji="1" lang="zh-CN" altLang="en-US" sz="2800">
                <a:solidFill>
                  <a:srgbClr val="CC0000"/>
                </a:solidFill>
              </a:endParaRPr>
            </a:p>
          </p:txBody>
        </p:sp>
        <p:graphicFrame>
          <p:nvGraphicFramePr>
            <p:cNvPr id="9231" name="Object 6"/>
            <p:cNvGraphicFramePr>
              <a:graphicFrameLocks noChangeAspect="1"/>
            </p:cNvGraphicFramePr>
            <p:nvPr/>
          </p:nvGraphicFramePr>
          <p:xfrm>
            <a:off x="3257722" y="4403940"/>
            <a:ext cx="2743200" cy="747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3" name="公式" r:id="rId18" imgW="774364" imgH="215806" progId="Equation.3">
                    <p:embed/>
                  </p:oleObj>
                </mc:Choice>
                <mc:Fallback>
                  <p:oleObj name="公式" r:id="rId18" imgW="774364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7722" y="4403940"/>
                          <a:ext cx="2743200" cy="747713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CFDFE"/>
                            </a:gs>
                            <a:gs pos="74001">
                              <a:srgbClr val="E0F1F2"/>
                            </a:gs>
                            <a:gs pos="83000">
                              <a:srgbClr val="E0F1F2"/>
                            </a:gs>
                            <a:gs pos="100000">
                              <a:srgbClr val="EBF6F7"/>
                            </a:gs>
                          </a:gsLst>
                          <a:lin ang="16200000" scaled="1"/>
                        </a:gra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2565400"/>
            <a:ext cx="6400800" cy="1368425"/>
          </a:xfrm>
        </p:spPr>
        <p:txBody>
          <a:bodyPr/>
          <a:lstStyle/>
          <a:p>
            <a:pPr eaLnBrk="1" hangingPunct="1"/>
            <a:r>
              <a:rPr lang="zh-CN" altLang="en-US" sz="4400" smtClean="0">
                <a:solidFill>
                  <a:schemeClr val="tx2"/>
                </a:solidFill>
              </a:rPr>
              <a:t>电路的暂态过程</a:t>
            </a:r>
          </a:p>
          <a:p>
            <a:pPr eaLnBrk="1" hangingPunct="1"/>
            <a:r>
              <a:rPr lang="zh-CN" altLang="en-US" sz="2400" smtClean="0">
                <a:latin typeface="宋体" panose="02010600030101010101" pitchFamily="2" charset="-122"/>
              </a:rPr>
              <a:t>（教材</a:t>
            </a:r>
            <a:r>
              <a:rPr lang="en-US" altLang="zh-CN" sz="2400" smtClean="0">
                <a:latin typeface="宋体" panose="02010600030101010101" pitchFamily="2" charset="-122"/>
              </a:rPr>
              <a:t>P323</a:t>
            </a:r>
            <a:r>
              <a:rPr lang="zh-CN" altLang="en-US" sz="2400" smtClean="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0243" name="文本框 3"/>
          <p:cNvSpPr txBox="1">
            <a:spLocks noChangeArrowheads="1"/>
          </p:cNvSpPr>
          <p:nvPr/>
        </p:nvSpPr>
        <p:spPr bwMode="auto">
          <a:xfrm>
            <a:off x="1981200" y="1676400"/>
            <a:ext cx="204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能量的转移与存储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4D316-A05C-4DFD-B8EA-436B30896A44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0" y="4191000"/>
            <a:ext cx="2590800" cy="1890713"/>
            <a:chOff x="480" y="2640"/>
            <a:chExt cx="1632" cy="1191"/>
          </a:xfrm>
        </p:grpSpPr>
        <p:sp>
          <p:nvSpPr>
            <p:cNvPr id="1025027" name="Text Box 3"/>
            <p:cNvSpPr txBox="1">
              <a:spLocks noChangeArrowheads="1"/>
            </p:cNvSpPr>
            <p:nvPr/>
          </p:nvSpPr>
          <p:spPr bwMode="auto">
            <a:xfrm>
              <a:off x="480" y="2640"/>
              <a:ext cx="1632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en-US" sz="2800">
                  <a:latin typeface="Times New Roman" pitchFamily="18" charset="0"/>
                </a:rPr>
                <a:t>自感线圈磁能</a:t>
              </a:r>
              <a:endParaRPr kumimoji="1" lang="zh-CN" altLang="en-US" sz="2800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1321" name="Object 4"/>
            <p:cNvGraphicFramePr>
              <a:graphicFrameLocks noChangeAspect="1"/>
            </p:cNvGraphicFramePr>
            <p:nvPr/>
          </p:nvGraphicFramePr>
          <p:xfrm>
            <a:off x="528" y="3162"/>
            <a:ext cx="1536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5" name="Equation" r:id="rId3" imgW="736280" imgH="393529" progId="Equation.3">
                    <p:embed/>
                  </p:oleObj>
                </mc:Choice>
                <mc:Fallback>
                  <p:oleObj name="Equation" r:id="rId3" imgW="736280" imgH="39352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162"/>
                          <a:ext cx="1536" cy="669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8" name="Object 8"/>
          <p:cNvGraphicFramePr>
            <a:graphicFrameLocks noChangeAspect="1"/>
          </p:cNvGraphicFramePr>
          <p:nvPr/>
        </p:nvGraphicFramePr>
        <p:xfrm>
          <a:off x="5029200" y="838200"/>
          <a:ext cx="278923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公式" r:id="rId5" imgW="888614" imgH="393529" progId="Equation.3">
                  <p:embed/>
                </p:oleObj>
              </mc:Choice>
              <mc:Fallback>
                <p:oleObj name="公式" r:id="rId5" imgW="888614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838200"/>
                        <a:ext cx="278923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9"/>
          <p:cNvGraphicFramePr>
            <a:graphicFrameLocks noChangeAspect="1"/>
          </p:cNvGraphicFramePr>
          <p:nvPr/>
        </p:nvGraphicFramePr>
        <p:xfrm>
          <a:off x="4171950" y="2819400"/>
          <a:ext cx="48402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name="公式" r:id="rId7" imgW="1586811" imgH="393529" progId="Equation.3">
                  <p:embed/>
                </p:oleObj>
              </mc:Choice>
              <mc:Fallback>
                <p:oleObj name="公式" r:id="rId7" imgW="1586811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2819400"/>
                        <a:ext cx="48402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0"/>
          <p:cNvGraphicFramePr>
            <a:graphicFrameLocks noChangeAspect="1"/>
          </p:cNvGraphicFramePr>
          <p:nvPr/>
        </p:nvGraphicFramePr>
        <p:xfrm>
          <a:off x="4495800" y="2057400"/>
          <a:ext cx="38893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公式" r:id="rId9" imgW="1244600" imgH="203200" progId="Equation.3">
                  <p:embed/>
                </p:oleObj>
              </mc:Choice>
              <mc:Fallback>
                <p:oleObj name="公式" r:id="rId9" imgW="12446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57400"/>
                        <a:ext cx="38893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800600" y="3733800"/>
            <a:ext cx="4191000" cy="2286000"/>
            <a:chOff x="4800600" y="3733800"/>
            <a:chExt cx="4191000" cy="2286000"/>
          </a:xfrm>
        </p:grpSpPr>
        <p:grpSp>
          <p:nvGrpSpPr>
            <p:cNvPr id="11311" name="Group 5"/>
            <p:cNvGrpSpPr>
              <a:grpSpLocks/>
            </p:cNvGrpSpPr>
            <p:nvPr/>
          </p:nvGrpSpPr>
          <p:grpSpPr bwMode="auto">
            <a:xfrm>
              <a:off x="7543800" y="3733800"/>
              <a:ext cx="1447800" cy="2286000"/>
              <a:chOff x="4656" y="2352"/>
              <a:chExt cx="912" cy="1440"/>
            </a:xfrm>
          </p:grpSpPr>
          <p:sp>
            <p:nvSpPr>
              <p:cNvPr id="11318" name="Freeform 6"/>
              <p:cNvSpPr>
                <a:spLocks/>
              </p:cNvSpPr>
              <p:nvPr/>
            </p:nvSpPr>
            <p:spPr bwMode="auto">
              <a:xfrm>
                <a:off x="4656" y="2352"/>
                <a:ext cx="768" cy="1440"/>
              </a:xfrm>
              <a:custGeom>
                <a:avLst/>
                <a:gdLst>
                  <a:gd name="T0" fmla="*/ 0 w 720"/>
                  <a:gd name="T1" fmla="*/ 18064 h 1296"/>
                  <a:gd name="T2" fmla="*/ 0 w 720"/>
                  <a:gd name="T3" fmla="*/ 3129 h 1296"/>
                  <a:gd name="T4" fmla="*/ 1259 w 720"/>
                  <a:gd name="T5" fmla="*/ 3070 h 1296"/>
                  <a:gd name="T6" fmla="*/ 1570 w 720"/>
                  <a:gd name="T7" fmla="*/ 0 h 1296"/>
                  <a:gd name="T8" fmla="*/ 1927 w 720"/>
                  <a:gd name="T9" fmla="*/ 3070 h 1296"/>
                  <a:gd name="T10" fmla="*/ 3611 w 720"/>
                  <a:gd name="T11" fmla="*/ 3129 h 1296"/>
                  <a:gd name="T12" fmla="*/ 3611 w 720"/>
                  <a:gd name="T13" fmla="*/ 18064 h 1296"/>
                  <a:gd name="T14" fmla="*/ 0 w 720"/>
                  <a:gd name="T15" fmla="*/ 18064 h 129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20"/>
                  <a:gd name="T25" fmla="*/ 0 h 1296"/>
                  <a:gd name="T26" fmla="*/ 720 w 720"/>
                  <a:gd name="T27" fmla="*/ 1296 h 129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20" h="1296">
                    <a:moveTo>
                      <a:pt x="0" y="1296"/>
                    </a:moveTo>
                    <a:lnTo>
                      <a:pt x="0" y="225"/>
                    </a:lnTo>
                    <a:lnTo>
                      <a:pt x="250" y="221"/>
                    </a:lnTo>
                    <a:cubicBezTo>
                      <a:pt x="329" y="4"/>
                      <a:pt x="313" y="85"/>
                      <a:pt x="313" y="0"/>
                    </a:cubicBezTo>
                    <a:lnTo>
                      <a:pt x="384" y="221"/>
                    </a:lnTo>
                    <a:lnTo>
                      <a:pt x="720" y="225"/>
                    </a:lnTo>
                    <a:lnTo>
                      <a:pt x="720" y="1296"/>
                    </a:lnTo>
                    <a:lnTo>
                      <a:pt x="0" y="1296"/>
                    </a:lnTo>
                    <a:close/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rgbClr val="9A16A4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19" name="Rectangle 7"/>
              <p:cNvSpPr>
                <a:spLocks noChangeArrowheads="1"/>
              </p:cNvSpPr>
              <p:nvPr/>
            </p:nvSpPr>
            <p:spPr bwMode="auto">
              <a:xfrm>
                <a:off x="4656" y="2670"/>
                <a:ext cx="912" cy="10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800"/>
                  <a:t>回路电阻所放出的焦耳热</a:t>
                </a:r>
              </a:p>
            </p:txBody>
          </p:sp>
        </p:grpSp>
        <p:grpSp>
          <p:nvGrpSpPr>
            <p:cNvPr id="11312" name="Group 11"/>
            <p:cNvGrpSpPr>
              <a:grpSpLocks/>
            </p:cNvGrpSpPr>
            <p:nvPr/>
          </p:nvGrpSpPr>
          <p:grpSpPr bwMode="auto">
            <a:xfrm>
              <a:off x="4800600" y="3733800"/>
              <a:ext cx="685800" cy="2286000"/>
              <a:chOff x="2880" y="2352"/>
              <a:chExt cx="432" cy="1440"/>
            </a:xfrm>
          </p:grpSpPr>
          <p:sp>
            <p:nvSpPr>
              <p:cNvPr id="11316" name="Freeform 12"/>
              <p:cNvSpPr>
                <a:spLocks/>
              </p:cNvSpPr>
              <p:nvPr/>
            </p:nvSpPr>
            <p:spPr bwMode="auto">
              <a:xfrm>
                <a:off x="2880" y="2352"/>
                <a:ext cx="384" cy="1440"/>
              </a:xfrm>
              <a:custGeom>
                <a:avLst/>
                <a:gdLst>
                  <a:gd name="T0" fmla="*/ 0 w 442"/>
                  <a:gd name="T1" fmla="*/ 247887 h 1162"/>
                  <a:gd name="T2" fmla="*/ 0 w 442"/>
                  <a:gd name="T3" fmla="*/ 43090 h 1162"/>
                  <a:gd name="T4" fmla="*/ 4 w 442"/>
                  <a:gd name="T5" fmla="*/ 43090 h 1162"/>
                  <a:gd name="T6" fmla="*/ 6 w 442"/>
                  <a:gd name="T7" fmla="*/ 0 h 1162"/>
                  <a:gd name="T8" fmla="*/ 8 w 442"/>
                  <a:gd name="T9" fmla="*/ 43090 h 1162"/>
                  <a:gd name="T10" fmla="*/ 13 w 442"/>
                  <a:gd name="T11" fmla="*/ 43090 h 1162"/>
                  <a:gd name="T12" fmla="*/ 13 w 442"/>
                  <a:gd name="T13" fmla="*/ 247887 h 1162"/>
                  <a:gd name="T14" fmla="*/ 0 w 442"/>
                  <a:gd name="T15" fmla="*/ 247887 h 116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42"/>
                  <a:gd name="T25" fmla="*/ 0 h 1162"/>
                  <a:gd name="T26" fmla="*/ 442 w 442"/>
                  <a:gd name="T27" fmla="*/ 1162 h 116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42" h="1162">
                    <a:moveTo>
                      <a:pt x="0" y="1162"/>
                    </a:moveTo>
                    <a:lnTo>
                      <a:pt x="0" y="202"/>
                    </a:lnTo>
                    <a:lnTo>
                      <a:pt x="144" y="202"/>
                    </a:lnTo>
                    <a:cubicBezTo>
                      <a:pt x="193" y="7"/>
                      <a:pt x="192" y="76"/>
                      <a:pt x="192" y="0"/>
                    </a:cubicBezTo>
                    <a:lnTo>
                      <a:pt x="259" y="202"/>
                    </a:lnTo>
                    <a:lnTo>
                      <a:pt x="442" y="202"/>
                    </a:lnTo>
                    <a:lnTo>
                      <a:pt x="442" y="1162"/>
                    </a:lnTo>
                    <a:lnTo>
                      <a:pt x="0" y="116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CDCFB"/>
                  </a:gs>
                </a:gsLst>
                <a:lin ang="5400000" scaled="1"/>
              </a:gradFill>
              <a:ln w="12700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17" name="Text Box 13"/>
              <p:cNvSpPr txBox="1">
                <a:spLocks noChangeArrowheads="1"/>
              </p:cNvSpPr>
              <p:nvPr/>
            </p:nvSpPr>
            <p:spPr bwMode="auto">
              <a:xfrm>
                <a:off x="2880" y="2658"/>
                <a:ext cx="432" cy="1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800"/>
                  <a:t>电源作功</a:t>
                </a:r>
                <a:endParaRPr lang="zh-CN" altLang="en-US" sz="2800">
                  <a:solidFill>
                    <a:srgbClr val="1C1C1C"/>
                  </a:solidFill>
                </a:endParaRPr>
              </a:p>
            </p:txBody>
          </p:sp>
        </p:grpSp>
        <p:grpSp>
          <p:nvGrpSpPr>
            <p:cNvPr id="11313" name="Group 14"/>
            <p:cNvGrpSpPr>
              <a:grpSpLocks/>
            </p:cNvGrpSpPr>
            <p:nvPr/>
          </p:nvGrpSpPr>
          <p:grpSpPr bwMode="auto">
            <a:xfrm>
              <a:off x="5867400" y="3733800"/>
              <a:ext cx="1371600" cy="2286000"/>
              <a:chOff x="3696" y="2352"/>
              <a:chExt cx="864" cy="1440"/>
            </a:xfrm>
          </p:grpSpPr>
          <p:sp>
            <p:nvSpPr>
              <p:cNvPr id="11314" name="Freeform 15"/>
              <p:cNvSpPr>
                <a:spLocks/>
              </p:cNvSpPr>
              <p:nvPr/>
            </p:nvSpPr>
            <p:spPr bwMode="auto">
              <a:xfrm>
                <a:off x="3696" y="2352"/>
                <a:ext cx="816" cy="1440"/>
              </a:xfrm>
              <a:custGeom>
                <a:avLst/>
                <a:gdLst>
                  <a:gd name="T0" fmla="*/ 0 w 720"/>
                  <a:gd name="T1" fmla="*/ 18064 h 1296"/>
                  <a:gd name="T2" fmla="*/ 0 w 720"/>
                  <a:gd name="T3" fmla="*/ 3129 h 1296"/>
                  <a:gd name="T4" fmla="*/ 5721 w 720"/>
                  <a:gd name="T5" fmla="*/ 3070 h 1296"/>
                  <a:gd name="T6" fmla="*/ 7166 w 720"/>
                  <a:gd name="T7" fmla="*/ 0 h 1296"/>
                  <a:gd name="T8" fmla="*/ 8789 w 720"/>
                  <a:gd name="T9" fmla="*/ 3070 h 1296"/>
                  <a:gd name="T10" fmla="*/ 16440 w 720"/>
                  <a:gd name="T11" fmla="*/ 3129 h 1296"/>
                  <a:gd name="T12" fmla="*/ 16440 w 720"/>
                  <a:gd name="T13" fmla="*/ 18064 h 1296"/>
                  <a:gd name="T14" fmla="*/ 0 w 720"/>
                  <a:gd name="T15" fmla="*/ 18064 h 129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20"/>
                  <a:gd name="T25" fmla="*/ 0 h 1296"/>
                  <a:gd name="T26" fmla="*/ 720 w 720"/>
                  <a:gd name="T27" fmla="*/ 1296 h 129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20" h="1296">
                    <a:moveTo>
                      <a:pt x="0" y="1296"/>
                    </a:moveTo>
                    <a:lnTo>
                      <a:pt x="0" y="225"/>
                    </a:lnTo>
                    <a:lnTo>
                      <a:pt x="250" y="221"/>
                    </a:lnTo>
                    <a:cubicBezTo>
                      <a:pt x="329" y="4"/>
                      <a:pt x="313" y="85"/>
                      <a:pt x="313" y="0"/>
                    </a:cubicBezTo>
                    <a:lnTo>
                      <a:pt x="384" y="221"/>
                    </a:lnTo>
                    <a:lnTo>
                      <a:pt x="720" y="225"/>
                    </a:lnTo>
                    <a:lnTo>
                      <a:pt x="720" y="1296"/>
                    </a:lnTo>
                    <a:lnTo>
                      <a:pt x="0" y="129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rgbClr val="0DADB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15" name="Text Box 16"/>
              <p:cNvSpPr txBox="1">
                <a:spLocks noChangeArrowheads="1"/>
              </p:cNvSpPr>
              <p:nvPr/>
            </p:nvSpPr>
            <p:spPr bwMode="auto">
              <a:xfrm>
                <a:off x="3696" y="2610"/>
                <a:ext cx="864" cy="1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800"/>
                  <a:t>电源反抗自感电动势作的功</a:t>
                </a:r>
                <a:endParaRPr lang="zh-CN" altLang="en-US" sz="2800">
                  <a:solidFill>
                    <a:srgbClr val="1C1C1C"/>
                  </a:solidFill>
                </a:endParaRPr>
              </a:p>
            </p:txBody>
          </p:sp>
        </p:grpSp>
      </p:grpSp>
      <p:grpSp>
        <p:nvGrpSpPr>
          <p:cNvPr id="11272" name="Group 17"/>
          <p:cNvGrpSpPr>
            <a:grpSpLocks/>
          </p:cNvGrpSpPr>
          <p:nvPr/>
        </p:nvGrpSpPr>
        <p:grpSpPr bwMode="auto">
          <a:xfrm>
            <a:off x="228600" y="1143000"/>
            <a:ext cx="3733800" cy="2470150"/>
            <a:chOff x="144" y="720"/>
            <a:chExt cx="2352" cy="1556"/>
          </a:xfrm>
        </p:grpSpPr>
        <p:grpSp>
          <p:nvGrpSpPr>
            <p:cNvPr id="11274" name="Group 18"/>
            <p:cNvGrpSpPr>
              <a:grpSpLocks/>
            </p:cNvGrpSpPr>
            <p:nvPr/>
          </p:nvGrpSpPr>
          <p:grpSpPr bwMode="auto">
            <a:xfrm>
              <a:off x="144" y="720"/>
              <a:ext cx="2352" cy="1553"/>
              <a:chOff x="144" y="720"/>
              <a:chExt cx="2352" cy="1553"/>
            </a:xfrm>
          </p:grpSpPr>
          <p:sp>
            <p:nvSpPr>
              <p:cNvPr id="11276" name="Rectangle 19"/>
              <p:cNvSpPr>
                <a:spLocks noChangeArrowheads="1"/>
              </p:cNvSpPr>
              <p:nvPr/>
            </p:nvSpPr>
            <p:spPr bwMode="auto">
              <a:xfrm>
                <a:off x="144" y="720"/>
                <a:ext cx="2352" cy="15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1277" name="Group 20"/>
              <p:cNvGrpSpPr>
                <a:grpSpLocks/>
              </p:cNvGrpSpPr>
              <p:nvPr/>
            </p:nvGrpSpPr>
            <p:grpSpPr bwMode="auto">
              <a:xfrm>
                <a:off x="189" y="816"/>
                <a:ext cx="2262" cy="1457"/>
                <a:chOff x="189" y="816"/>
                <a:chExt cx="2262" cy="1457"/>
              </a:xfrm>
            </p:grpSpPr>
            <p:sp>
              <p:nvSpPr>
                <p:cNvPr id="1025045" name="AutoShape 21"/>
                <p:cNvSpPr>
                  <a:spLocks noChangeArrowheads="1"/>
                </p:cNvSpPr>
                <p:nvPr/>
              </p:nvSpPr>
              <p:spPr bwMode="auto">
                <a:xfrm rot="-5390567">
                  <a:off x="1216" y="108"/>
                  <a:ext cx="480" cy="1991"/>
                </a:xfrm>
                <a:prstGeom prst="can">
                  <a:avLst>
                    <a:gd name="adj" fmla="val 42382"/>
                  </a:avLst>
                </a:prstGeom>
                <a:gradFill rotWithShape="0">
                  <a:gsLst>
                    <a:gs pos="0">
                      <a:schemeClr val="folHlink">
                        <a:gamma/>
                        <a:shade val="8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86275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1279" name="Freeform 22"/>
                <p:cNvSpPr>
                  <a:spLocks/>
                </p:cNvSpPr>
                <p:nvPr/>
              </p:nvSpPr>
              <p:spPr bwMode="auto">
                <a:xfrm>
                  <a:off x="732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0 w 219"/>
                    <a:gd name="T3" fmla="*/ 5 h 574"/>
                    <a:gd name="T4" fmla="*/ 21 w 219"/>
                    <a:gd name="T5" fmla="*/ 98 h 574"/>
                    <a:gd name="T6" fmla="*/ 30 w 219"/>
                    <a:gd name="T7" fmla="*/ 472 h 574"/>
                    <a:gd name="T8" fmla="*/ 38 w 219"/>
                    <a:gd name="T9" fmla="*/ 574 h 574"/>
                    <a:gd name="T10" fmla="*/ 47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80" name="Freeform 23"/>
                <p:cNvSpPr>
                  <a:spLocks/>
                </p:cNvSpPr>
                <p:nvPr/>
              </p:nvSpPr>
              <p:spPr bwMode="auto">
                <a:xfrm>
                  <a:off x="822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3 w 219"/>
                    <a:gd name="T5" fmla="*/ 98 h 574"/>
                    <a:gd name="T6" fmla="*/ 35 w 219"/>
                    <a:gd name="T7" fmla="*/ 472 h 574"/>
                    <a:gd name="T8" fmla="*/ 43 w 219"/>
                    <a:gd name="T9" fmla="*/ 574 h 574"/>
                    <a:gd name="T10" fmla="*/ 54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81" name="Freeform 24"/>
                <p:cNvSpPr>
                  <a:spLocks/>
                </p:cNvSpPr>
                <p:nvPr/>
              </p:nvSpPr>
              <p:spPr bwMode="auto">
                <a:xfrm>
                  <a:off x="913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0 w 219"/>
                    <a:gd name="T3" fmla="*/ 5 h 574"/>
                    <a:gd name="T4" fmla="*/ 21 w 219"/>
                    <a:gd name="T5" fmla="*/ 98 h 574"/>
                    <a:gd name="T6" fmla="*/ 30 w 219"/>
                    <a:gd name="T7" fmla="*/ 472 h 574"/>
                    <a:gd name="T8" fmla="*/ 38 w 219"/>
                    <a:gd name="T9" fmla="*/ 574 h 574"/>
                    <a:gd name="T10" fmla="*/ 47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82" name="Freeform 25"/>
                <p:cNvSpPr>
                  <a:spLocks/>
                </p:cNvSpPr>
                <p:nvPr/>
              </p:nvSpPr>
              <p:spPr bwMode="auto">
                <a:xfrm>
                  <a:off x="1003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3 w 219"/>
                    <a:gd name="T5" fmla="*/ 98 h 574"/>
                    <a:gd name="T6" fmla="*/ 35 w 219"/>
                    <a:gd name="T7" fmla="*/ 472 h 574"/>
                    <a:gd name="T8" fmla="*/ 43 w 219"/>
                    <a:gd name="T9" fmla="*/ 574 h 574"/>
                    <a:gd name="T10" fmla="*/ 54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83" name="Freeform 26"/>
                <p:cNvSpPr>
                  <a:spLocks/>
                </p:cNvSpPr>
                <p:nvPr/>
              </p:nvSpPr>
              <p:spPr bwMode="auto">
                <a:xfrm>
                  <a:off x="1094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0 w 219"/>
                    <a:gd name="T3" fmla="*/ 5 h 574"/>
                    <a:gd name="T4" fmla="*/ 21 w 219"/>
                    <a:gd name="T5" fmla="*/ 98 h 574"/>
                    <a:gd name="T6" fmla="*/ 30 w 219"/>
                    <a:gd name="T7" fmla="*/ 472 h 574"/>
                    <a:gd name="T8" fmla="*/ 38 w 219"/>
                    <a:gd name="T9" fmla="*/ 574 h 574"/>
                    <a:gd name="T10" fmla="*/ 47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84" name="Freeform 27"/>
                <p:cNvSpPr>
                  <a:spLocks/>
                </p:cNvSpPr>
                <p:nvPr/>
              </p:nvSpPr>
              <p:spPr bwMode="auto">
                <a:xfrm>
                  <a:off x="1184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3 w 219"/>
                    <a:gd name="T5" fmla="*/ 98 h 574"/>
                    <a:gd name="T6" fmla="*/ 35 w 219"/>
                    <a:gd name="T7" fmla="*/ 472 h 574"/>
                    <a:gd name="T8" fmla="*/ 43 w 219"/>
                    <a:gd name="T9" fmla="*/ 574 h 574"/>
                    <a:gd name="T10" fmla="*/ 54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85" name="Freeform 28"/>
                <p:cNvSpPr>
                  <a:spLocks/>
                </p:cNvSpPr>
                <p:nvPr/>
              </p:nvSpPr>
              <p:spPr bwMode="auto">
                <a:xfrm>
                  <a:off x="1275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0 w 219"/>
                    <a:gd name="T3" fmla="*/ 5 h 574"/>
                    <a:gd name="T4" fmla="*/ 21 w 219"/>
                    <a:gd name="T5" fmla="*/ 98 h 574"/>
                    <a:gd name="T6" fmla="*/ 30 w 219"/>
                    <a:gd name="T7" fmla="*/ 472 h 574"/>
                    <a:gd name="T8" fmla="*/ 38 w 219"/>
                    <a:gd name="T9" fmla="*/ 574 h 574"/>
                    <a:gd name="T10" fmla="*/ 47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86" name="Freeform 29"/>
                <p:cNvSpPr>
                  <a:spLocks/>
                </p:cNvSpPr>
                <p:nvPr/>
              </p:nvSpPr>
              <p:spPr bwMode="auto">
                <a:xfrm>
                  <a:off x="1365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3 w 219"/>
                    <a:gd name="T5" fmla="*/ 98 h 574"/>
                    <a:gd name="T6" fmla="*/ 35 w 219"/>
                    <a:gd name="T7" fmla="*/ 472 h 574"/>
                    <a:gd name="T8" fmla="*/ 43 w 219"/>
                    <a:gd name="T9" fmla="*/ 574 h 574"/>
                    <a:gd name="T10" fmla="*/ 54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87" name="Freeform 30"/>
                <p:cNvSpPr>
                  <a:spLocks/>
                </p:cNvSpPr>
                <p:nvPr/>
              </p:nvSpPr>
              <p:spPr bwMode="auto">
                <a:xfrm>
                  <a:off x="1456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0 w 219"/>
                    <a:gd name="T3" fmla="*/ 5 h 574"/>
                    <a:gd name="T4" fmla="*/ 21 w 219"/>
                    <a:gd name="T5" fmla="*/ 98 h 574"/>
                    <a:gd name="T6" fmla="*/ 30 w 219"/>
                    <a:gd name="T7" fmla="*/ 472 h 574"/>
                    <a:gd name="T8" fmla="*/ 38 w 219"/>
                    <a:gd name="T9" fmla="*/ 574 h 574"/>
                    <a:gd name="T10" fmla="*/ 47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88" name="Freeform 31"/>
                <p:cNvSpPr>
                  <a:spLocks/>
                </p:cNvSpPr>
                <p:nvPr/>
              </p:nvSpPr>
              <p:spPr bwMode="auto">
                <a:xfrm>
                  <a:off x="1546" y="816"/>
                  <a:ext cx="181" cy="576"/>
                </a:xfrm>
                <a:custGeom>
                  <a:avLst/>
                  <a:gdLst>
                    <a:gd name="T0" fmla="*/ 0 w 219"/>
                    <a:gd name="T1" fmla="*/ 28 h 574"/>
                    <a:gd name="T2" fmla="*/ 2 w 219"/>
                    <a:gd name="T3" fmla="*/ 5 h 574"/>
                    <a:gd name="T4" fmla="*/ 2 w 219"/>
                    <a:gd name="T5" fmla="*/ 98 h 574"/>
                    <a:gd name="T6" fmla="*/ 2 w 219"/>
                    <a:gd name="T7" fmla="*/ 522 h 574"/>
                    <a:gd name="T8" fmla="*/ 2 w 219"/>
                    <a:gd name="T9" fmla="*/ 624 h 574"/>
                    <a:gd name="T10" fmla="*/ 2 w 219"/>
                    <a:gd name="T11" fmla="*/ 58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89" name="Freeform 32"/>
                <p:cNvSpPr>
                  <a:spLocks/>
                </p:cNvSpPr>
                <p:nvPr/>
              </p:nvSpPr>
              <p:spPr bwMode="auto">
                <a:xfrm>
                  <a:off x="1637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0 w 219"/>
                    <a:gd name="T3" fmla="*/ 5 h 574"/>
                    <a:gd name="T4" fmla="*/ 21 w 219"/>
                    <a:gd name="T5" fmla="*/ 98 h 574"/>
                    <a:gd name="T6" fmla="*/ 30 w 219"/>
                    <a:gd name="T7" fmla="*/ 472 h 574"/>
                    <a:gd name="T8" fmla="*/ 38 w 219"/>
                    <a:gd name="T9" fmla="*/ 574 h 574"/>
                    <a:gd name="T10" fmla="*/ 47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0" name="Freeform 33"/>
                <p:cNvSpPr>
                  <a:spLocks/>
                </p:cNvSpPr>
                <p:nvPr/>
              </p:nvSpPr>
              <p:spPr bwMode="auto">
                <a:xfrm>
                  <a:off x="1727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3 w 219"/>
                    <a:gd name="T5" fmla="*/ 98 h 574"/>
                    <a:gd name="T6" fmla="*/ 35 w 219"/>
                    <a:gd name="T7" fmla="*/ 472 h 574"/>
                    <a:gd name="T8" fmla="*/ 43 w 219"/>
                    <a:gd name="T9" fmla="*/ 574 h 574"/>
                    <a:gd name="T10" fmla="*/ 54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1" name="Freeform 34"/>
                <p:cNvSpPr>
                  <a:spLocks/>
                </p:cNvSpPr>
                <p:nvPr/>
              </p:nvSpPr>
              <p:spPr bwMode="auto">
                <a:xfrm>
                  <a:off x="1818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0 w 219"/>
                    <a:gd name="T3" fmla="*/ 5 h 574"/>
                    <a:gd name="T4" fmla="*/ 21 w 219"/>
                    <a:gd name="T5" fmla="*/ 98 h 574"/>
                    <a:gd name="T6" fmla="*/ 30 w 219"/>
                    <a:gd name="T7" fmla="*/ 472 h 574"/>
                    <a:gd name="T8" fmla="*/ 38 w 219"/>
                    <a:gd name="T9" fmla="*/ 574 h 574"/>
                    <a:gd name="T10" fmla="*/ 47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2" name="Freeform 35"/>
                <p:cNvSpPr>
                  <a:spLocks/>
                </p:cNvSpPr>
                <p:nvPr/>
              </p:nvSpPr>
              <p:spPr bwMode="auto">
                <a:xfrm>
                  <a:off x="1908" y="816"/>
                  <a:ext cx="207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1 w 219"/>
                    <a:gd name="T3" fmla="*/ 5 h 574"/>
                    <a:gd name="T4" fmla="*/ 23 w 219"/>
                    <a:gd name="T5" fmla="*/ 98 h 574"/>
                    <a:gd name="T6" fmla="*/ 35 w 219"/>
                    <a:gd name="T7" fmla="*/ 472 h 574"/>
                    <a:gd name="T8" fmla="*/ 43 w 219"/>
                    <a:gd name="T9" fmla="*/ 574 h 574"/>
                    <a:gd name="T10" fmla="*/ 54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3" name="Freeform 36"/>
                <p:cNvSpPr>
                  <a:spLocks/>
                </p:cNvSpPr>
                <p:nvPr/>
              </p:nvSpPr>
              <p:spPr bwMode="auto">
                <a:xfrm>
                  <a:off x="1999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0 w 219"/>
                    <a:gd name="T3" fmla="*/ 5 h 574"/>
                    <a:gd name="T4" fmla="*/ 21 w 219"/>
                    <a:gd name="T5" fmla="*/ 98 h 574"/>
                    <a:gd name="T6" fmla="*/ 30 w 219"/>
                    <a:gd name="T7" fmla="*/ 472 h 574"/>
                    <a:gd name="T8" fmla="*/ 38 w 219"/>
                    <a:gd name="T9" fmla="*/ 574 h 574"/>
                    <a:gd name="T10" fmla="*/ 47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4" name="Freeform 37"/>
                <p:cNvSpPr>
                  <a:spLocks/>
                </p:cNvSpPr>
                <p:nvPr/>
              </p:nvSpPr>
              <p:spPr bwMode="auto">
                <a:xfrm>
                  <a:off x="2089" y="816"/>
                  <a:ext cx="206" cy="574"/>
                </a:xfrm>
                <a:custGeom>
                  <a:avLst/>
                  <a:gdLst>
                    <a:gd name="T0" fmla="*/ 0 w 219"/>
                    <a:gd name="T1" fmla="*/ 28 h 574"/>
                    <a:gd name="T2" fmla="*/ 10 w 219"/>
                    <a:gd name="T3" fmla="*/ 5 h 574"/>
                    <a:gd name="T4" fmla="*/ 21 w 219"/>
                    <a:gd name="T5" fmla="*/ 98 h 574"/>
                    <a:gd name="T6" fmla="*/ 30 w 219"/>
                    <a:gd name="T7" fmla="*/ 472 h 574"/>
                    <a:gd name="T8" fmla="*/ 38 w 219"/>
                    <a:gd name="T9" fmla="*/ 574 h 574"/>
                    <a:gd name="T10" fmla="*/ 47 w 219"/>
                    <a:gd name="T11" fmla="*/ 535 h 5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9"/>
                    <a:gd name="T19" fmla="*/ 0 h 574"/>
                    <a:gd name="T20" fmla="*/ 219 w 219"/>
                    <a:gd name="T21" fmla="*/ 574 h 5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9" h="574">
                      <a:moveTo>
                        <a:pt x="0" y="28"/>
                      </a:moveTo>
                      <a:cubicBezTo>
                        <a:pt x="3" y="26"/>
                        <a:pt x="39" y="0"/>
                        <a:pt x="47" y="5"/>
                      </a:cubicBezTo>
                      <a:cubicBezTo>
                        <a:pt x="70" y="21"/>
                        <a:pt x="87" y="70"/>
                        <a:pt x="93" y="98"/>
                      </a:cubicBezTo>
                      <a:cubicBezTo>
                        <a:pt x="119" y="220"/>
                        <a:pt x="109" y="351"/>
                        <a:pt x="140" y="472"/>
                      </a:cubicBezTo>
                      <a:cubicBezTo>
                        <a:pt x="145" y="514"/>
                        <a:pt x="136" y="559"/>
                        <a:pt x="179" y="574"/>
                      </a:cubicBezTo>
                      <a:cubicBezTo>
                        <a:pt x="219" y="560"/>
                        <a:pt x="192" y="558"/>
                        <a:pt x="218" y="53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5" name="Line 38"/>
                <p:cNvSpPr>
                  <a:spLocks noChangeShapeType="1"/>
                </p:cNvSpPr>
                <p:nvPr/>
              </p:nvSpPr>
              <p:spPr bwMode="auto">
                <a:xfrm>
                  <a:off x="777" y="1344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6" name="Freeform 39"/>
                <p:cNvSpPr>
                  <a:spLocks/>
                </p:cNvSpPr>
                <p:nvPr/>
              </p:nvSpPr>
              <p:spPr bwMode="auto">
                <a:xfrm>
                  <a:off x="2207" y="819"/>
                  <a:ext cx="114" cy="528"/>
                </a:xfrm>
                <a:custGeom>
                  <a:avLst/>
                  <a:gdLst>
                    <a:gd name="T0" fmla="*/ 4 w 121"/>
                    <a:gd name="T1" fmla="*/ 45 h 528"/>
                    <a:gd name="T2" fmla="*/ 19 w 121"/>
                    <a:gd name="T3" fmla="*/ 14 h 528"/>
                    <a:gd name="T4" fmla="*/ 23 w 121"/>
                    <a:gd name="T5" fmla="*/ 380 h 528"/>
                    <a:gd name="T6" fmla="*/ 25 w 121"/>
                    <a:gd name="T7" fmla="*/ 474 h 528"/>
                    <a:gd name="T8" fmla="*/ 27 w 121"/>
                    <a:gd name="T9" fmla="*/ 528 h 5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528"/>
                    <a:gd name="T17" fmla="*/ 121 w 121"/>
                    <a:gd name="T18" fmla="*/ 528 h 5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528">
                      <a:moveTo>
                        <a:pt x="4" y="45"/>
                      </a:moveTo>
                      <a:cubicBezTo>
                        <a:pt x="59" y="7"/>
                        <a:pt x="0" y="0"/>
                        <a:pt x="82" y="14"/>
                      </a:cubicBezTo>
                      <a:cubicBezTo>
                        <a:pt x="98" y="135"/>
                        <a:pt x="96" y="258"/>
                        <a:pt x="105" y="380"/>
                      </a:cubicBezTo>
                      <a:cubicBezTo>
                        <a:pt x="107" y="411"/>
                        <a:pt x="110" y="443"/>
                        <a:pt x="113" y="474"/>
                      </a:cubicBezTo>
                      <a:cubicBezTo>
                        <a:pt x="115" y="492"/>
                        <a:pt x="121" y="528"/>
                        <a:pt x="121" y="528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7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315" y="1344"/>
                  <a:ext cx="0" cy="576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8" name="Rectangle 41"/>
                <p:cNvSpPr>
                  <a:spLocks noChangeArrowheads="1"/>
                </p:cNvSpPr>
                <p:nvPr/>
              </p:nvSpPr>
              <p:spPr bwMode="auto">
                <a:xfrm>
                  <a:off x="732" y="1872"/>
                  <a:ext cx="950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66"/>
                    </a:gs>
                    <a:gs pos="50000">
                      <a:srgbClr val="F5F5F9"/>
                    </a:gs>
                    <a:gs pos="100000">
                      <a:srgbClr val="000066"/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299" name="Line 42"/>
                <p:cNvSpPr>
                  <a:spLocks noChangeShapeType="1"/>
                </p:cNvSpPr>
                <p:nvPr/>
              </p:nvSpPr>
              <p:spPr bwMode="auto">
                <a:xfrm>
                  <a:off x="777" y="1728"/>
                  <a:ext cx="498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0" name="Line 43"/>
                <p:cNvSpPr>
                  <a:spLocks noChangeShapeType="1"/>
                </p:cNvSpPr>
                <p:nvPr/>
              </p:nvSpPr>
              <p:spPr bwMode="auto">
                <a:xfrm>
                  <a:off x="1275" y="172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1" name="Line 44"/>
                <p:cNvSpPr>
                  <a:spLocks noChangeShapeType="1"/>
                </p:cNvSpPr>
                <p:nvPr/>
              </p:nvSpPr>
              <p:spPr bwMode="auto">
                <a:xfrm>
                  <a:off x="1953" y="1920"/>
                  <a:ext cx="362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2" name="Line 45"/>
                <p:cNvSpPr>
                  <a:spLocks noChangeShapeType="1"/>
                </p:cNvSpPr>
                <p:nvPr/>
              </p:nvSpPr>
              <p:spPr bwMode="auto">
                <a:xfrm>
                  <a:off x="1682" y="1920"/>
                  <a:ext cx="181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3" name="Line 46"/>
                <p:cNvSpPr>
                  <a:spLocks noChangeShapeType="1"/>
                </p:cNvSpPr>
                <p:nvPr/>
              </p:nvSpPr>
              <p:spPr bwMode="auto">
                <a:xfrm>
                  <a:off x="1863" y="177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4" name="Line 47"/>
                <p:cNvSpPr>
                  <a:spLocks noChangeShapeType="1"/>
                </p:cNvSpPr>
                <p:nvPr/>
              </p:nvSpPr>
              <p:spPr bwMode="auto">
                <a:xfrm>
                  <a:off x="1953" y="182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5" name="Line 48"/>
                <p:cNvSpPr>
                  <a:spLocks noChangeShapeType="1"/>
                </p:cNvSpPr>
                <p:nvPr/>
              </p:nvSpPr>
              <p:spPr bwMode="auto">
                <a:xfrm>
                  <a:off x="777" y="1536"/>
                  <a:ext cx="1538" cy="0"/>
                </a:xfrm>
                <a:prstGeom prst="line">
                  <a:avLst/>
                </a:prstGeom>
                <a:noFill/>
                <a:ln w="28575">
                  <a:solidFill>
                    <a:srgbClr val="FF0066"/>
                  </a:solidFill>
                  <a:prstDash val="dash"/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6" name="Line 49"/>
                <p:cNvSpPr>
                  <a:spLocks noChangeShapeType="1"/>
                </p:cNvSpPr>
                <p:nvPr/>
              </p:nvSpPr>
              <p:spPr bwMode="auto">
                <a:xfrm>
                  <a:off x="551" y="864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prstDash val="dash"/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1307" name="Object 50"/>
                <p:cNvGraphicFramePr>
                  <a:graphicFrameLocks noChangeAspect="1"/>
                </p:cNvGraphicFramePr>
                <p:nvPr/>
              </p:nvGraphicFramePr>
              <p:xfrm>
                <a:off x="1591" y="1392"/>
                <a:ext cx="182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89" name="公式" r:id="rId11" imgW="114201" imgH="253780" progId="Equation.3">
                        <p:embed/>
                      </p:oleObj>
                    </mc:Choice>
                    <mc:Fallback>
                      <p:oleObj name="公式" r:id="rId11" imgW="114201" imgH="253780" progId="Equation.3">
                        <p:embed/>
                        <p:pic>
                          <p:nvPicPr>
                            <p:cNvPr id="0" name="Object 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91" y="1392"/>
                              <a:ext cx="182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308" name="Object 51"/>
                <p:cNvGraphicFramePr>
                  <a:graphicFrameLocks noChangeAspect="1"/>
                </p:cNvGraphicFramePr>
                <p:nvPr/>
              </p:nvGraphicFramePr>
              <p:xfrm>
                <a:off x="189" y="960"/>
                <a:ext cx="317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90" name="公式" r:id="rId13" imgW="291973" imgH="228501" progId="Equation.3">
                        <p:embed/>
                      </p:oleObj>
                    </mc:Choice>
                    <mc:Fallback>
                      <p:oleObj name="公式" r:id="rId13" imgW="291973" imgH="228501" progId="Equation.3">
                        <p:embed/>
                        <p:pic>
                          <p:nvPicPr>
                            <p:cNvPr id="0" name="Object 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9" y="960"/>
                              <a:ext cx="317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309" name="Object 52"/>
                <p:cNvGraphicFramePr>
                  <a:graphicFrameLocks noChangeAspect="1"/>
                </p:cNvGraphicFramePr>
                <p:nvPr/>
              </p:nvGraphicFramePr>
              <p:xfrm>
                <a:off x="625" y="1125"/>
                <a:ext cx="267" cy="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91" name="公式" r:id="rId15" imgW="203112" imgH="241195" progId="Equation.3">
                        <p:embed/>
                      </p:oleObj>
                    </mc:Choice>
                    <mc:Fallback>
                      <p:oleObj name="公式" r:id="rId15" imgW="203112" imgH="241195" progId="Equation.3">
                        <p:embed/>
                        <p:pic>
                          <p:nvPicPr>
                            <p:cNvPr id="0" name="Object 5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5" y="1125"/>
                              <a:ext cx="267" cy="2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8575">
                                  <a:solidFill>
                                    <a:srgbClr val="0000FF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310" name="Object 53"/>
                <p:cNvGraphicFramePr>
                  <a:graphicFrameLocks noChangeAspect="1"/>
                </p:cNvGraphicFramePr>
                <p:nvPr/>
              </p:nvGraphicFramePr>
              <p:xfrm>
                <a:off x="1895" y="1945"/>
                <a:ext cx="315" cy="3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92" name="公式" r:id="rId17" imgW="152202" imgH="177569" progId="Equation.3">
                        <p:embed/>
                      </p:oleObj>
                    </mc:Choice>
                    <mc:Fallback>
                      <p:oleObj name="公式" r:id="rId17" imgW="152202" imgH="177569" progId="Equation.3">
                        <p:embed/>
                        <p:pic>
                          <p:nvPicPr>
                            <p:cNvPr id="0" name="Object 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95" y="1945"/>
                              <a:ext cx="315" cy="3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1275" name="Object 54"/>
            <p:cNvGraphicFramePr>
              <a:graphicFrameLocks noChangeAspect="1"/>
            </p:cNvGraphicFramePr>
            <p:nvPr/>
          </p:nvGraphicFramePr>
          <p:xfrm>
            <a:off x="912" y="1968"/>
            <a:ext cx="301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3" name="Equation" r:id="rId19" imgW="152268" imgH="164957" progId="Equation.3">
                    <p:embed/>
                  </p:oleObj>
                </mc:Choice>
                <mc:Fallback>
                  <p:oleObj name="Equation" r:id="rId19" imgW="152268" imgH="164957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968"/>
                          <a:ext cx="301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3" name="文本框 3"/>
          <p:cNvSpPr txBox="1">
            <a:spLocks noChangeArrowheads="1"/>
          </p:cNvSpPr>
          <p:nvPr/>
        </p:nvSpPr>
        <p:spPr bwMode="auto">
          <a:xfrm>
            <a:off x="1162050" y="304800"/>
            <a:ext cx="134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回顾：磁能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IMG_0769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8" t="19109" r="20967" b="11935"/>
          <a:stretch>
            <a:fillRect/>
          </a:stretch>
        </p:blipFill>
        <p:spPr bwMode="auto">
          <a:xfrm rot="21401162">
            <a:off x="34805" y="4228398"/>
            <a:ext cx="335280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228600" y="1143000"/>
            <a:ext cx="6316663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电感线圈的电阻及初态电流为零，则：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（</a:t>
            </a:r>
            <a:r>
              <a:rPr lang="en-US" altLang="zh-CN" sz="2800" dirty="0">
                <a:latin typeface="Arial" panose="020B0604020202020204" pitchFamily="34" charset="0"/>
              </a:rPr>
              <a:t>1</a:t>
            </a:r>
            <a:r>
              <a:rPr lang="zh-CN" altLang="en-US" sz="2800" dirty="0">
                <a:latin typeface="Arial" panose="020B0604020202020204" pitchFamily="34" charset="0"/>
              </a:rPr>
              <a:t>）在</a:t>
            </a:r>
            <a:r>
              <a:rPr lang="en-US" altLang="zh-CN" sz="2800" dirty="0">
                <a:latin typeface="Arial" panose="020B0604020202020204" pitchFamily="34" charset="0"/>
              </a:rPr>
              <a:t>S</a:t>
            </a:r>
            <a:r>
              <a:rPr lang="zh-CN" altLang="en-US" sz="2800" dirty="0">
                <a:latin typeface="Arial" panose="020B0604020202020204" pitchFamily="34" charset="0"/>
              </a:rPr>
              <a:t>接通的瞬间，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（</a:t>
            </a:r>
            <a:r>
              <a:rPr lang="en-US" altLang="zh-CN" sz="2800" dirty="0">
                <a:latin typeface="Arial" panose="020B0604020202020204" pitchFamily="34" charset="0"/>
              </a:rPr>
              <a:t>2</a:t>
            </a:r>
            <a:r>
              <a:rPr lang="zh-CN" altLang="en-US" sz="2800" dirty="0">
                <a:latin typeface="Arial" panose="020B0604020202020204" pitchFamily="34" charset="0"/>
              </a:rPr>
              <a:t>）达到稳态后，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（</a:t>
            </a:r>
            <a:r>
              <a:rPr lang="en-US" altLang="zh-CN" sz="2800" dirty="0">
                <a:latin typeface="Arial" panose="020B0604020202020204" pitchFamily="34" charset="0"/>
              </a:rPr>
              <a:t>3</a:t>
            </a:r>
            <a:r>
              <a:rPr lang="zh-CN" altLang="en-US" sz="2800" dirty="0">
                <a:latin typeface="Arial" panose="020B0604020202020204" pitchFamily="34" charset="0"/>
              </a:rPr>
              <a:t>）达到稳态后将开关断开的瞬间，</a:t>
            </a:r>
          </a:p>
        </p:txBody>
      </p:sp>
      <p:graphicFrame>
        <p:nvGraphicFramePr>
          <p:cNvPr id="12292" name="Object 2"/>
          <p:cNvGraphicFramePr>
            <a:graphicFrameLocks noChangeAspect="1"/>
          </p:cNvGraphicFramePr>
          <p:nvPr/>
        </p:nvGraphicFramePr>
        <p:xfrm>
          <a:off x="3962400" y="1981200"/>
          <a:ext cx="990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公式" r:id="rId5" imgW="380835" imgH="215806" progId="Equation.3">
                  <p:embed/>
                </p:oleObj>
              </mc:Choice>
              <mc:Fallback>
                <p:oleObj name="公式" r:id="rId5" imgW="380835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81200"/>
                        <a:ext cx="9906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3"/>
          <p:cNvGraphicFramePr>
            <a:graphicFrameLocks noChangeAspect="1"/>
          </p:cNvGraphicFramePr>
          <p:nvPr/>
        </p:nvGraphicFramePr>
        <p:xfrm>
          <a:off x="6477000" y="2057400"/>
          <a:ext cx="990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公式" r:id="rId7" imgW="381000" imgH="228600" progId="Equation.3">
                  <p:embed/>
                </p:oleObj>
              </mc:Choice>
              <mc:Fallback>
                <p:oleObj name="公式" r:id="rId7" imgW="381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057400"/>
                        <a:ext cx="9906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4"/>
          <p:cNvGraphicFramePr>
            <a:graphicFrameLocks noChangeAspect="1"/>
          </p:cNvGraphicFramePr>
          <p:nvPr/>
        </p:nvGraphicFramePr>
        <p:xfrm>
          <a:off x="4953000" y="1905000"/>
          <a:ext cx="13017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公式" r:id="rId9" imgW="622030" imgH="431613" progId="Equation.3">
                  <p:embed/>
                </p:oleObj>
              </mc:Choice>
              <mc:Fallback>
                <p:oleObj name="公式" r:id="rId9" imgW="622030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05000"/>
                        <a:ext cx="13017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5"/>
          <p:cNvGraphicFramePr>
            <a:graphicFrameLocks noChangeAspect="1"/>
          </p:cNvGraphicFramePr>
          <p:nvPr/>
        </p:nvGraphicFramePr>
        <p:xfrm>
          <a:off x="7391400" y="1905000"/>
          <a:ext cx="12223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公式" r:id="rId11" imgW="583947" imgH="431613" progId="Equation.3">
                  <p:embed/>
                </p:oleObj>
              </mc:Choice>
              <mc:Fallback>
                <p:oleObj name="公式" r:id="rId11" imgW="583947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905000"/>
                        <a:ext cx="12223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6"/>
          <p:cNvGraphicFramePr>
            <a:graphicFrameLocks noChangeAspect="1"/>
          </p:cNvGraphicFramePr>
          <p:nvPr/>
        </p:nvGraphicFramePr>
        <p:xfrm>
          <a:off x="3352800" y="2819400"/>
          <a:ext cx="7159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公式" r:id="rId13" imgW="253780" imgH="215713" progId="Equation.3">
                  <p:embed/>
                </p:oleObj>
              </mc:Choice>
              <mc:Fallback>
                <p:oleObj name="公式" r:id="rId13" imgW="253780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19400"/>
                        <a:ext cx="7159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7"/>
          <p:cNvGraphicFramePr>
            <a:graphicFrameLocks noChangeAspect="1"/>
          </p:cNvGraphicFramePr>
          <p:nvPr/>
        </p:nvGraphicFramePr>
        <p:xfrm>
          <a:off x="5257800" y="2811463"/>
          <a:ext cx="6858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公式" r:id="rId15" imgW="253890" imgH="228501" progId="Equation.3">
                  <p:embed/>
                </p:oleObj>
              </mc:Choice>
              <mc:Fallback>
                <p:oleObj name="公式" r:id="rId15" imgW="253890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811463"/>
                        <a:ext cx="6858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8"/>
          <p:cNvGraphicFramePr>
            <a:graphicFrameLocks noChangeAspect="1"/>
          </p:cNvGraphicFramePr>
          <p:nvPr/>
        </p:nvGraphicFramePr>
        <p:xfrm>
          <a:off x="3962400" y="2819400"/>
          <a:ext cx="990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" name="公式" r:id="rId17" imgW="355446" imgH="228501" progId="Equation.3">
                  <p:embed/>
                </p:oleObj>
              </mc:Choice>
              <mc:Fallback>
                <p:oleObj name="公式" r:id="rId17" imgW="355446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819400"/>
                        <a:ext cx="9906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9"/>
          <p:cNvGraphicFramePr>
            <a:graphicFrameLocks noChangeAspect="1"/>
          </p:cNvGraphicFramePr>
          <p:nvPr/>
        </p:nvGraphicFramePr>
        <p:xfrm>
          <a:off x="5943600" y="2819400"/>
          <a:ext cx="10668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公式" r:id="rId19" imgW="355446" imgH="228501" progId="Equation.3">
                  <p:embed/>
                </p:oleObj>
              </mc:Choice>
              <mc:Fallback>
                <p:oleObj name="公式" r:id="rId19" imgW="355446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819400"/>
                        <a:ext cx="10668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0"/>
          <p:cNvGraphicFramePr>
            <a:graphicFrameLocks noChangeAspect="1"/>
          </p:cNvGraphicFramePr>
          <p:nvPr/>
        </p:nvGraphicFramePr>
        <p:xfrm>
          <a:off x="4191000" y="4267200"/>
          <a:ext cx="990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公式" r:id="rId21" imgW="380835" imgH="215806" progId="Equation.3">
                  <p:embed/>
                </p:oleObj>
              </mc:Choice>
              <mc:Fallback>
                <p:oleObj name="公式" r:id="rId21" imgW="380835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267200"/>
                        <a:ext cx="9906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1"/>
          <p:cNvGraphicFramePr>
            <a:graphicFrameLocks noChangeAspect="1"/>
          </p:cNvGraphicFramePr>
          <p:nvPr/>
        </p:nvGraphicFramePr>
        <p:xfrm>
          <a:off x="6248400" y="426720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公式" r:id="rId23" imgW="381000" imgH="228600" progId="Equation.3">
                  <p:embed/>
                </p:oleObj>
              </mc:Choice>
              <mc:Fallback>
                <p:oleObj name="公式" r:id="rId23" imgW="3810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267200"/>
                        <a:ext cx="101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2"/>
          <p:cNvGraphicFramePr>
            <a:graphicFrameLocks noChangeAspect="1"/>
          </p:cNvGraphicFramePr>
          <p:nvPr/>
        </p:nvGraphicFramePr>
        <p:xfrm>
          <a:off x="5105400" y="4343400"/>
          <a:ext cx="31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公式" r:id="rId25" imgW="126725" imgH="177415" progId="Equation.3">
                  <p:embed/>
                </p:oleObj>
              </mc:Choice>
              <mc:Fallback>
                <p:oleObj name="公式" r:id="rId25" imgW="126725" imgH="17741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343400"/>
                        <a:ext cx="31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3"/>
          <p:cNvGraphicFramePr>
            <a:graphicFrameLocks noChangeAspect="1"/>
          </p:cNvGraphicFramePr>
          <p:nvPr/>
        </p:nvGraphicFramePr>
        <p:xfrm>
          <a:off x="7132638" y="4267200"/>
          <a:ext cx="13589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Equation" r:id="rId27" imgW="558800" imgH="228600" progId="Equation.3">
                  <p:embed/>
                </p:oleObj>
              </mc:Choice>
              <mc:Fallback>
                <p:oleObj name="Equation" r:id="rId27" imgW="5588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638" y="4267200"/>
                        <a:ext cx="13589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Text Box 18"/>
          <p:cNvSpPr txBox="1">
            <a:spLocks noChangeArrowheads="1"/>
          </p:cNvSpPr>
          <p:nvPr/>
        </p:nvSpPr>
        <p:spPr bwMode="auto">
          <a:xfrm>
            <a:off x="4572000" y="5105400"/>
            <a:ext cx="378142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含有电感的支路上电流不能突变。</a:t>
            </a:r>
          </a:p>
        </p:txBody>
      </p:sp>
      <p:sp>
        <p:nvSpPr>
          <p:cNvPr id="12305" name="Text Box 19"/>
          <p:cNvSpPr txBox="1">
            <a:spLocks noChangeArrowheads="1"/>
          </p:cNvSpPr>
          <p:nvPr/>
        </p:nvSpPr>
        <p:spPr bwMode="auto">
          <a:xfrm>
            <a:off x="3779838" y="260350"/>
            <a:ext cx="20685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792B25"/>
                </a:solidFill>
                <a:latin typeface="Arial" panose="020B0604020202020204" pitchFamily="34" charset="0"/>
              </a:rPr>
              <a:t>RL</a:t>
            </a:r>
            <a:r>
              <a:rPr lang="zh-CN" altLang="en-US" sz="4400">
                <a:solidFill>
                  <a:srgbClr val="792B25"/>
                </a:solidFill>
                <a:latin typeface="Arial" panose="020B0604020202020204" pitchFamily="34" charset="0"/>
              </a:rPr>
              <a:t>电路</a:t>
            </a:r>
          </a:p>
        </p:txBody>
      </p:sp>
      <p:sp>
        <p:nvSpPr>
          <p:cNvPr id="12306" name="Slide Number Placeholder 1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037F93-7057-4759-A149-A8B9129AC805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中大模板">
  <a:themeElements>
    <a:clrScheme name="中大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大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中大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中大测中模板</Template>
  <TotalTime>19052</TotalTime>
  <Words>991</Words>
  <Application>Microsoft Office PowerPoint</Application>
  <PresentationFormat>全屏显示(4:3)</PresentationFormat>
  <Paragraphs>169</Paragraphs>
  <Slides>36</Slides>
  <Notes>1</Notes>
  <HiddenSlides>10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A11+CAJ FNT03</vt:lpstr>
      <vt:lpstr>A4+CAJ FNT07</vt:lpstr>
      <vt:lpstr>A6+CAJ FNT00</vt:lpstr>
      <vt:lpstr>华文中宋</vt:lpstr>
      <vt:lpstr>宋体</vt:lpstr>
      <vt:lpstr>Arial</vt:lpstr>
      <vt:lpstr>Symbol</vt:lpstr>
      <vt:lpstr>Tahoma</vt:lpstr>
      <vt:lpstr>Times New Roman</vt:lpstr>
      <vt:lpstr>Verdana</vt:lpstr>
      <vt:lpstr>Wingdings</vt:lpstr>
      <vt:lpstr>中大模板</vt:lpstr>
      <vt:lpstr>公式</vt:lpstr>
      <vt:lpstr>Equation</vt:lpstr>
      <vt:lpstr>Equation.3</vt:lpstr>
      <vt:lpstr>Image</vt:lpstr>
      <vt:lpstr>电磁学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电路的放电过程的快慢同样决定于时间常数t = L/R，当放电时间达到 t =t时，电流已衰减至初值的0.368倍.</vt:lpstr>
      <vt:lpstr>PowerPoint 演示文稿</vt:lpstr>
      <vt:lpstr>PowerPoint 演示文稿</vt:lpstr>
      <vt:lpstr>PowerPoint 演示文稿</vt:lpstr>
      <vt:lpstr>2.RC电路的暂态过程</vt:lpstr>
      <vt:lpstr>PowerPoint 演示文稿</vt:lpstr>
      <vt:lpstr>    当电容器两端的电压被充至稳定值q/UC后，将开关拨向位置2，放电方程为</vt:lpstr>
      <vt:lpstr>PowerPoint 演示文稿</vt:lpstr>
      <vt:lpstr>3．理想的LC振荡电路</vt:lpstr>
      <vt:lpstr>PowerPoint 演示文稿</vt:lpstr>
      <vt:lpstr>PowerPoint 演示文稿</vt:lpstr>
      <vt:lpstr>在一般的交流电路中:      电容器的端电压与电路中的电流,相位相差p /  2.</vt:lpstr>
      <vt:lpstr>LC电路的振荡过程，实际上是电磁能量的转化过程. C为电容器的电容量， q0是初时刻我们给电容器的电量.</vt:lpstr>
      <vt:lpstr>PowerPoint 演示文稿</vt:lpstr>
      <vt:lpstr>PowerPoint 演示文稿</vt:lpstr>
      <vt:lpstr>PowerPoint 演示文稿</vt:lpstr>
      <vt:lpstr>RLC电路的暂态过程 </vt:lpstr>
      <vt:lpstr>PowerPoint 演示文稿</vt:lpstr>
      <vt:lpstr>PowerPoint 演示文稿</vt:lpstr>
      <vt:lpstr>PowerPoint 演示文稿</vt:lpstr>
      <vt:lpstr>PowerPoint 演示文稿</vt:lpstr>
      <vt:lpstr>       习题：P394                                       31, 32, 33  </vt:lpstr>
      <vt:lpstr>日光灯启动时的电压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 GUO</dc:creator>
  <cp:lastModifiedBy>GUO DH</cp:lastModifiedBy>
  <cp:revision>1570</cp:revision>
  <cp:lastPrinted>1601-01-01T00:00:00Z</cp:lastPrinted>
  <dcterms:created xsi:type="dcterms:W3CDTF">1601-01-01T00:00:00Z</dcterms:created>
  <dcterms:modified xsi:type="dcterms:W3CDTF">2019-06-03T03:10:13Z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