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9"/>
  </p:notesMasterIdLst>
  <p:sldIdLst>
    <p:sldId id="274" r:id="rId4"/>
    <p:sldId id="275" r:id="rId5"/>
    <p:sldId id="276" r:id="rId6"/>
    <p:sldId id="302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7" r:id="rId21"/>
    <p:sldId id="278" r:id="rId22"/>
    <p:sldId id="279" r:id="rId23"/>
    <p:sldId id="280" r:id="rId24"/>
    <p:sldId id="257" r:id="rId25"/>
    <p:sldId id="258" r:id="rId26"/>
    <p:sldId id="259" r:id="rId27"/>
    <p:sldId id="26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67" r:id="rId37"/>
    <p:sldId id="261" r:id="rId38"/>
    <p:sldId id="262" r:id="rId39"/>
    <p:sldId id="263" r:id="rId40"/>
    <p:sldId id="268" r:id="rId41"/>
    <p:sldId id="269" r:id="rId42"/>
    <p:sldId id="264" r:id="rId43"/>
    <p:sldId id="265" r:id="rId44"/>
    <p:sldId id="266" r:id="rId45"/>
    <p:sldId id="270" r:id="rId46"/>
    <p:sldId id="271" r:id="rId47"/>
    <p:sldId id="27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85.wmf"/><Relationship Id="rId1" Type="http://schemas.openxmlformats.org/officeDocument/2006/relationships/image" Target="../media/image104.emf"/><Relationship Id="rId4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6.wmf"/><Relationship Id="rId1" Type="http://schemas.openxmlformats.org/officeDocument/2006/relationships/image" Target="../media/image107.e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06.wmf"/><Relationship Id="rId1" Type="http://schemas.openxmlformats.org/officeDocument/2006/relationships/image" Target="../media/image111.emf"/><Relationship Id="rId4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85.wmf"/><Relationship Id="rId1" Type="http://schemas.openxmlformats.org/officeDocument/2006/relationships/image" Target="../media/image114.e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9.emf"/><Relationship Id="rId7" Type="http://schemas.openxmlformats.org/officeDocument/2006/relationships/image" Target="../media/image122.wmf"/><Relationship Id="rId2" Type="http://schemas.openxmlformats.org/officeDocument/2006/relationships/image" Target="../media/image118.wmf"/><Relationship Id="rId1" Type="http://schemas.openxmlformats.org/officeDocument/2006/relationships/image" Target="../media/image85.wmf"/><Relationship Id="rId6" Type="http://schemas.openxmlformats.org/officeDocument/2006/relationships/image" Target="../media/image115.w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Relationship Id="rId9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35.wmf"/><Relationship Id="rId3" Type="http://schemas.openxmlformats.org/officeDocument/2006/relationships/image" Target="../media/image127.emf"/><Relationship Id="rId7" Type="http://schemas.openxmlformats.org/officeDocument/2006/relationships/image" Target="../media/image130.wmf"/><Relationship Id="rId12" Type="http://schemas.openxmlformats.org/officeDocument/2006/relationships/image" Target="../media/image134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29.wmf"/><Relationship Id="rId11" Type="http://schemas.openxmlformats.org/officeDocument/2006/relationships/image" Target="../media/image133.wmf"/><Relationship Id="rId5" Type="http://schemas.openxmlformats.org/officeDocument/2006/relationships/image" Target="../media/image128.wmf"/><Relationship Id="rId10" Type="http://schemas.openxmlformats.org/officeDocument/2006/relationships/image" Target="../media/image132.wmf"/><Relationship Id="rId4" Type="http://schemas.openxmlformats.org/officeDocument/2006/relationships/image" Target="../media/image123.wmf"/><Relationship Id="rId9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23.wmf"/><Relationship Id="rId7" Type="http://schemas.openxmlformats.org/officeDocument/2006/relationships/image" Target="../media/image141.wmf"/><Relationship Id="rId2" Type="http://schemas.openxmlformats.org/officeDocument/2006/relationships/image" Target="../media/image137.emf"/><Relationship Id="rId1" Type="http://schemas.openxmlformats.org/officeDocument/2006/relationships/image" Target="../media/image136.wmf"/><Relationship Id="rId6" Type="http://schemas.openxmlformats.org/officeDocument/2006/relationships/image" Target="../media/image140.wmf"/><Relationship Id="rId11" Type="http://schemas.openxmlformats.org/officeDocument/2006/relationships/image" Target="../media/image144.wmf"/><Relationship Id="rId5" Type="http://schemas.openxmlformats.org/officeDocument/2006/relationships/image" Target="../media/image139.wmf"/><Relationship Id="rId10" Type="http://schemas.openxmlformats.org/officeDocument/2006/relationships/image" Target="../media/image143.wmf"/><Relationship Id="rId4" Type="http://schemas.openxmlformats.org/officeDocument/2006/relationships/image" Target="../media/image138.wmf"/><Relationship Id="rId9" Type="http://schemas.openxmlformats.org/officeDocument/2006/relationships/image" Target="../media/image14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16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e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e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67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6.w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wmf"/><Relationship Id="rId11" Type="http://schemas.openxmlformats.org/officeDocument/2006/relationships/image" Target="../media/image65.emf"/><Relationship Id="rId5" Type="http://schemas.openxmlformats.org/officeDocument/2006/relationships/image" Target="../media/image60.wmf"/><Relationship Id="rId10" Type="http://schemas.openxmlformats.org/officeDocument/2006/relationships/image" Target="../media/image64.emf"/><Relationship Id="rId4" Type="http://schemas.openxmlformats.org/officeDocument/2006/relationships/image" Target="../media/image59.emf"/><Relationship Id="rId9" Type="http://schemas.openxmlformats.org/officeDocument/2006/relationships/image" Target="../media/image63.emf"/><Relationship Id="rId14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C31A-8619-4A97-8BD0-13EE07D2FFD3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3E84-0F40-4C58-9094-002AC3E04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静电场</a:t>
            </a:r>
            <a:r>
              <a:rPr lang="en-US" altLang="zh-CN" dirty="0" smtClean="0"/>
              <a:t>E(r)</a:t>
            </a:r>
            <a:r>
              <a:rPr lang="zh-CN" altLang="en-US" dirty="0" smtClean="0"/>
              <a:t>对应着一个标量电势场</a:t>
            </a:r>
            <a:r>
              <a:rPr lang="en-US" altLang="zh-CN" dirty="0" smtClean="0"/>
              <a:t>U(r)</a:t>
            </a:r>
            <a:r>
              <a:rPr lang="zh-CN" altLang="en-US" dirty="0" smtClean="0"/>
              <a:t>，这是基于：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，物理上证认了静电场是一个非旋场，</a:t>
            </a:r>
            <a:r>
              <a:rPr lang="en-US" altLang="zh-CN" dirty="0" err="1" smtClean="0"/>
              <a:t>delXE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，同时，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数学场论中有一个恒等式</a:t>
            </a:r>
            <a:r>
              <a:rPr lang="en-US" altLang="zh-CN" dirty="0" err="1" smtClean="0"/>
              <a:t>delXdelU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，即任何一个标量场的梯度，必定是一个非旋场。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D3E84-0F40-4C58-9094-002AC3E04F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8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以载流导线为轴取柱坐标，矢量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z</a:t>
            </a:r>
            <a:r>
              <a:rPr lang="zh-CN" altLang="en-US" dirty="0" smtClean="0"/>
              <a:t>分量</a:t>
            </a:r>
            <a:r>
              <a:rPr lang="en-US" altLang="zh-CN" dirty="0" err="1" smtClean="0"/>
              <a:t>Az</a:t>
            </a:r>
            <a:r>
              <a:rPr lang="zh-CN" altLang="en-US" dirty="0" smtClean="0"/>
              <a:t>，由于导线无限长，沿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轴具有平移对称性，</a:t>
            </a:r>
            <a:r>
              <a:rPr lang="en-US" altLang="zh-CN" dirty="0" err="1" smtClean="0"/>
              <a:t>Az</a:t>
            </a:r>
            <a:r>
              <a:rPr lang="zh-CN" altLang="en-US" dirty="0" smtClean="0"/>
              <a:t>与</a:t>
            </a:r>
            <a:r>
              <a:rPr lang="en-US" altLang="zh-CN" dirty="0" smtClean="0"/>
              <a:t>z</a:t>
            </a:r>
            <a:r>
              <a:rPr lang="zh-CN" altLang="en-US" dirty="0" smtClean="0"/>
              <a:t>无关，由于轴对称性，与</a:t>
            </a:r>
            <a:r>
              <a:rPr lang="en-US" altLang="zh-CN" dirty="0" smtClean="0"/>
              <a:t>phi</a:t>
            </a:r>
            <a:r>
              <a:rPr lang="zh-CN" altLang="en-US" dirty="0" smtClean="0"/>
              <a:t>无关，所以</a:t>
            </a:r>
            <a:r>
              <a:rPr lang="en-US" altLang="zh-CN" dirty="0" err="1" smtClean="0"/>
              <a:t>Az</a:t>
            </a:r>
            <a:r>
              <a:rPr lang="zh-CN" altLang="en-US" dirty="0" smtClean="0"/>
              <a:t>只是</a:t>
            </a:r>
            <a:r>
              <a:rPr lang="en-US" altLang="zh-CN" dirty="0" err="1" smtClean="0"/>
              <a:t>rou</a:t>
            </a:r>
            <a:r>
              <a:rPr lang="zh-CN" altLang="en-US" smtClean="0"/>
              <a:t>的函数。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D3E84-0F40-4C58-9094-002AC3E04FD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2A1210-287E-42F6-9F93-FA11EA56B754}" type="slidenum">
              <a:rPr lang="en-US" altLang="zh-CN" b="0"/>
              <a:pPr eaLnBrk="1" hangingPunct="1"/>
              <a:t>33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62368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7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31761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10C605-7569-43C3-A5A3-EB4D9C5F1B5E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27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89938-8AD7-4768-B2C8-15D96D3A1634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23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2D0CF6-A167-46D6-9D01-4AA18855220B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6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CA03E4-49D7-45EB-9EEC-F883BF6CD49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580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AC8C65-8464-4E45-B410-6E8429D047B8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904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CB332-11E1-4FBF-9779-F77006A1009C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803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8FA469-03D6-4D1C-BAE4-FAE48914EEF2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97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9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FB3781-EC05-41EC-B600-6EC533C4CF7B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97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C8A127-03F0-45BD-8B69-9E57742C8C3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829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94C96A-38D5-4D04-8EEA-13EEE70DB48E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921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1129731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6ED7A1-3DC6-4067-8200-3EEE3048DBA9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929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7A8192-6FD0-4DEC-A2ED-57D15FC423DD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23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320F9F-6397-4A7F-A9F8-FEC71820DCFF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799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5AC122-6B68-4814-97D1-383E224C6813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168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69301-9DE3-49AB-881A-FFF016BCDC64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218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B1CF6-B5BD-4464-8814-A3F48390EE29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4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626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379EB-24B7-4628-A921-4965BA4F627B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0724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45B756-5AE6-4740-AB58-16356F77CFD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31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AB5A42-76A0-4C2A-99D4-3F127C28E308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319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5B73C-DB81-4B86-9F43-D6D523C218C7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9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9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2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D7B4-8801-4CEE-B49A-A7B7256105B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E7AD-5049-49FD-894E-86BD6D321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1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ED4EBB-44BD-4E80-A984-0559AAE7EE8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27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BB7B24-412A-47EF-B34C-5CD8909CCD3A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68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image" Target="../media/image38.png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image" Target="../media/image30.wmf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46.wmf"/><Relationship Id="rId7" Type="http://schemas.openxmlformats.org/officeDocument/2006/relationships/image" Target="../media/image53.png"/><Relationship Id="rId12" Type="http://schemas.openxmlformats.org/officeDocument/2006/relationships/image" Target="../media/image42.emf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33" Type="http://schemas.openxmlformats.org/officeDocument/2006/relationships/image" Target="../media/image52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9.bin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19" Type="http://schemas.openxmlformats.org/officeDocument/2006/relationships/image" Target="../media/image45.wmf"/><Relationship Id="rId31" Type="http://schemas.openxmlformats.org/officeDocument/2006/relationships/image" Target="../media/image51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48.bin"/><Relationship Id="rId8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oleObject" Target="../embeddings/oleObject56.bin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68.wmf"/><Relationship Id="rId7" Type="http://schemas.openxmlformats.org/officeDocument/2006/relationships/image" Target="../media/image53.png"/><Relationship Id="rId12" Type="http://schemas.openxmlformats.org/officeDocument/2006/relationships/image" Target="../media/image59.emf"/><Relationship Id="rId17" Type="http://schemas.openxmlformats.org/officeDocument/2006/relationships/image" Target="../media/image61.wmf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55.bin"/><Relationship Id="rId20" Type="http://schemas.openxmlformats.org/officeDocument/2006/relationships/image" Target="../media/image69.png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3.e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60.wmf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5.emf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4.bin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66.wmf"/><Relationship Id="rId8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80.wmf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11" Type="http://schemas.openxmlformats.org/officeDocument/2006/relationships/image" Target="../media/image38.png"/><Relationship Id="rId24" Type="http://schemas.openxmlformats.org/officeDocument/2006/relationships/oleObject" Target="../embeddings/oleObject88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image" Target="../media/image30.wmf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95.wmf"/><Relationship Id="rId3" Type="http://schemas.openxmlformats.org/officeDocument/2006/relationships/image" Target="../media/image97.png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9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6.w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09.w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3.w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1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16.wmf"/><Relationship Id="rId5" Type="http://schemas.openxmlformats.org/officeDocument/2006/relationships/image" Target="../media/image114.e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24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30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135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29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5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41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40.wmf"/><Relationship Id="rId22" Type="http://schemas.openxmlformats.org/officeDocument/2006/relationships/image" Target="../media/image1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6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image" Target="../media/image150.png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8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4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77.bin"/><Relationship Id="rId3" Type="http://schemas.openxmlformats.org/officeDocument/2006/relationships/image" Target="../media/image159.png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6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7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8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6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70.png"/><Relationship Id="rId4" Type="http://schemas.openxmlformats.org/officeDocument/2006/relationships/image" Target="../media/image16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1.wmf"/><Relationship Id="rId9" Type="http://schemas.openxmlformats.org/officeDocument/2006/relationships/image" Target="../media/image17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6.wmf"/><Relationship Id="rId11" Type="http://schemas.openxmlformats.org/officeDocument/2006/relationships/image" Target="../media/image179.png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9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7" Type="http://schemas.openxmlformats.org/officeDocument/2006/relationships/image" Target="../media/image186.png"/><Relationship Id="rId2" Type="http://schemas.openxmlformats.org/officeDocument/2006/relationships/image" Target="../media/image181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92.wmf"/><Relationship Id="rId3" Type="http://schemas.openxmlformats.org/officeDocument/2006/relationships/image" Target="../media/image187.png"/><Relationship Id="rId7" Type="http://schemas.openxmlformats.org/officeDocument/2006/relationships/image" Target="../media/image189.w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19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01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91.wmf"/><Relationship Id="rId5" Type="http://schemas.openxmlformats.org/officeDocument/2006/relationships/image" Target="../media/image188.wmf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0.wmf"/><Relationship Id="rId14" Type="http://schemas.openxmlformats.org/officeDocument/2006/relationships/oleObject" Target="../embeddings/oleObject20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5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82D9F1-AA03-4967-B48B-AFDC75E6A91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800" b="0" smtClean="0"/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>
            <p:extLst/>
          </p:nvPr>
        </p:nvGraphicFramePr>
        <p:xfrm>
          <a:off x="564358" y="1700875"/>
          <a:ext cx="4419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3" imgW="1422400" imgH="241300" progId="Equation.3">
                  <p:embed/>
                </p:oleObj>
              </mc:Choice>
              <mc:Fallback>
                <p:oleObj name="公式" r:id="rId3" imgW="1422400" imgH="241300" progId="Equation.3">
                  <p:embed/>
                  <p:pic>
                    <p:nvPicPr>
                      <p:cNvPr id="348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8" y="1700875"/>
                        <a:ext cx="4419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3"/>
          <p:cNvGraphicFramePr>
            <a:graphicFrameLocks noChangeAspect="1"/>
          </p:cNvGraphicFramePr>
          <p:nvPr>
            <p:extLst/>
          </p:nvPr>
        </p:nvGraphicFramePr>
        <p:xfrm>
          <a:off x="578644" y="2415112"/>
          <a:ext cx="4953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5" imgW="1816100" imgH="431800" progId="Equation.3">
                  <p:embed/>
                </p:oleObj>
              </mc:Choice>
              <mc:Fallback>
                <p:oleObj name="公式" r:id="rId5" imgW="1816100" imgH="431800" progId="Equation.3">
                  <p:embed/>
                  <p:pic>
                    <p:nvPicPr>
                      <p:cNvPr id="348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" y="2415112"/>
                        <a:ext cx="49530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>
            <p:extLst/>
          </p:nvPr>
        </p:nvGraphicFramePr>
        <p:xfrm>
          <a:off x="5455444" y="2338912"/>
          <a:ext cx="1752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7" imgW="609600" imgH="457200" progId="Equation.3">
                  <p:embed/>
                </p:oleObj>
              </mc:Choice>
              <mc:Fallback>
                <p:oleObj name="公式" r:id="rId7" imgW="609600" imgH="457200" progId="Equation.3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444" y="2338912"/>
                        <a:ext cx="17526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/>
          <p:cNvGraphicFramePr>
            <a:graphicFrameLocks noChangeAspect="1"/>
          </p:cNvGraphicFramePr>
          <p:nvPr>
            <p:extLst/>
          </p:nvPr>
        </p:nvGraphicFramePr>
        <p:xfrm>
          <a:off x="7131844" y="2596087"/>
          <a:ext cx="1295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9" imgW="444114" imgH="215713" progId="Equation.3">
                  <p:embed/>
                </p:oleObj>
              </mc:Choice>
              <mc:Fallback>
                <p:oleObj name="Equation" r:id="rId9" imgW="444114" imgH="215713" progId="Equation.3">
                  <p:embed/>
                  <p:pic>
                    <p:nvPicPr>
                      <p:cNvPr id="348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844" y="2596087"/>
                        <a:ext cx="1295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4542631" y="4019552"/>
            <a:ext cx="4151313" cy="1555749"/>
            <a:chOff x="403" y="3544"/>
            <a:chExt cx="2615" cy="980"/>
          </a:xfrm>
        </p:grpSpPr>
        <p:sp>
          <p:nvSpPr>
            <p:cNvPr id="34858" name="Text Box 10"/>
            <p:cNvSpPr txBox="1">
              <a:spLocks noChangeArrowheads="1"/>
            </p:cNvSpPr>
            <p:nvPr/>
          </p:nvSpPr>
          <p:spPr bwMode="auto">
            <a:xfrm>
              <a:off x="535" y="354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磁场能量</a:t>
              </a:r>
            </a:p>
          </p:txBody>
        </p:sp>
        <p:graphicFrame>
          <p:nvGraphicFramePr>
            <p:cNvPr id="34859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03" y="3858"/>
            <a:ext cx="2615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0" name="公式" r:id="rId12" imgW="1651000" imgH="457200" progId="Equation.3">
                    <p:embed/>
                  </p:oleObj>
                </mc:Choice>
                <mc:Fallback>
                  <p:oleObj name="公式" r:id="rId12" imgW="1651000" imgH="457200" progId="Equation.3">
                    <p:embed/>
                    <p:pic>
                      <p:nvPicPr>
                        <p:cNvPr id="3485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3858"/>
                          <a:ext cx="2615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6" name="Group 12"/>
          <p:cNvGrpSpPr>
            <a:grpSpLocks/>
          </p:cNvGrpSpPr>
          <p:nvPr/>
        </p:nvGrpSpPr>
        <p:grpSpPr bwMode="auto">
          <a:xfrm>
            <a:off x="295275" y="495301"/>
            <a:ext cx="4953000" cy="1042987"/>
            <a:chOff x="144" y="543"/>
            <a:chExt cx="3120" cy="657"/>
          </a:xfrm>
        </p:grpSpPr>
        <p:sp>
          <p:nvSpPr>
            <p:cNvPr id="34856" name="Text Box 13"/>
            <p:cNvSpPr txBox="1">
              <a:spLocks noChangeArrowheads="1"/>
            </p:cNvSpPr>
            <p:nvPr/>
          </p:nvSpPr>
          <p:spPr bwMode="auto">
            <a:xfrm>
              <a:off x="144" y="624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自感线圈磁能</a:t>
              </a:r>
              <a:endPara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57" name="Object 14"/>
            <p:cNvGraphicFramePr>
              <a:graphicFrameLocks noChangeAspect="1"/>
            </p:cNvGraphicFramePr>
            <p:nvPr/>
          </p:nvGraphicFramePr>
          <p:xfrm>
            <a:off x="1872" y="543"/>
            <a:ext cx="139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1" name="Equation" r:id="rId14" imgW="736280" imgH="393529" progId="Equation.3">
                    <p:embed/>
                  </p:oleObj>
                </mc:Choice>
                <mc:Fallback>
                  <p:oleObj name="Equation" r:id="rId14" imgW="736280" imgH="393529" progId="Equation.3">
                    <p:embed/>
                    <p:pic>
                      <p:nvPicPr>
                        <p:cNvPr id="3485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543"/>
                          <a:ext cx="1392" cy="65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7" name="Group 15"/>
          <p:cNvGrpSpPr>
            <a:grpSpLocks/>
          </p:cNvGrpSpPr>
          <p:nvPr/>
        </p:nvGrpSpPr>
        <p:grpSpPr bwMode="auto">
          <a:xfrm>
            <a:off x="5553075" y="395288"/>
            <a:ext cx="3352800" cy="1600200"/>
            <a:chOff x="3456" y="480"/>
            <a:chExt cx="2112" cy="1008"/>
          </a:xfrm>
        </p:grpSpPr>
        <p:grpSp>
          <p:nvGrpSpPr>
            <p:cNvPr id="34829" name="Group 16"/>
            <p:cNvGrpSpPr>
              <a:grpSpLocks/>
            </p:cNvGrpSpPr>
            <p:nvPr/>
          </p:nvGrpSpPr>
          <p:grpSpPr bwMode="auto">
            <a:xfrm>
              <a:off x="3546" y="572"/>
              <a:ext cx="1977" cy="870"/>
              <a:chOff x="3546" y="572"/>
              <a:chExt cx="1977" cy="870"/>
            </a:xfrm>
          </p:grpSpPr>
          <p:sp>
            <p:nvSpPr>
              <p:cNvPr id="1026065" name="AutoShape 17"/>
              <p:cNvSpPr>
                <a:spLocks noChangeArrowheads="1"/>
              </p:cNvSpPr>
              <p:nvPr/>
            </p:nvSpPr>
            <p:spPr bwMode="auto">
              <a:xfrm rot="-5390567">
                <a:off x="4305" y="-117"/>
                <a:ext cx="458" cy="1977"/>
              </a:xfrm>
              <a:prstGeom prst="can">
                <a:avLst>
                  <a:gd name="adj" fmla="val 44105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4832" name="Freeform 18"/>
              <p:cNvSpPr>
                <a:spLocks/>
              </p:cNvSpPr>
              <p:nvPr/>
            </p:nvSpPr>
            <p:spPr bwMode="auto">
              <a:xfrm>
                <a:off x="3816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Freeform 19"/>
              <p:cNvSpPr>
                <a:spLocks/>
              </p:cNvSpPr>
              <p:nvPr/>
            </p:nvSpPr>
            <p:spPr bwMode="auto">
              <a:xfrm>
                <a:off x="390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Freeform 20"/>
              <p:cNvSpPr>
                <a:spLocks/>
              </p:cNvSpPr>
              <p:nvPr/>
            </p:nvSpPr>
            <p:spPr bwMode="auto">
              <a:xfrm>
                <a:off x="399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5" name="Freeform 21"/>
              <p:cNvSpPr>
                <a:spLocks/>
              </p:cNvSpPr>
              <p:nvPr/>
            </p:nvSpPr>
            <p:spPr bwMode="auto">
              <a:xfrm>
                <a:off x="408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6" name="Freeform 22"/>
              <p:cNvSpPr>
                <a:spLocks/>
              </p:cNvSpPr>
              <p:nvPr/>
            </p:nvSpPr>
            <p:spPr bwMode="auto">
              <a:xfrm>
                <a:off x="417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7" name="Freeform 23"/>
              <p:cNvSpPr>
                <a:spLocks/>
              </p:cNvSpPr>
              <p:nvPr/>
            </p:nvSpPr>
            <p:spPr bwMode="auto">
              <a:xfrm>
                <a:off x="426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Freeform 24"/>
              <p:cNvSpPr>
                <a:spLocks/>
              </p:cNvSpPr>
              <p:nvPr/>
            </p:nvSpPr>
            <p:spPr bwMode="auto">
              <a:xfrm>
                <a:off x="435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Freeform 25"/>
              <p:cNvSpPr>
                <a:spLocks/>
              </p:cNvSpPr>
              <p:nvPr/>
            </p:nvSpPr>
            <p:spPr bwMode="auto">
              <a:xfrm>
                <a:off x="444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0" name="Freeform 26"/>
              <p:cNvSpPr>
                <a:spLocks/>
              </p:cNvSpPr>
              <p:nvPr/>
            </p:nvSpPr>
            <p:spPr bwMode="auto">
              <a:xfrm>
                <a:off x="453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1" name="Freeform 27"/>
              <p:cNvSpPr>
                <a:spLocks/>
              </p:cNvSpPr>
              <p:nvPr/>
            </p:nvSpPr>
            <p:spPr bwMode="auto">
              <a:xfrm>
                <a:off x="4624" y="572"/>
                <a:ext cx="180" cy="549"/>
              </a:xfrm>
              <a:custGeom>
                <a:avLst/>
                <a:gdLst>
                  <a:gd name="T0" fmla="*/ 0 w 219"/>
                  <a:gd name="T1" fmla="*/ 11 h 574"/>
                  <a:gd name="T2" fmla="*/ 2 w 219"/>
                  <a:gd name="T3" fmla="*/ 5 h 574"/>
                  <a:gd name="T4" fmla="*/ 2 w 219"/>
                  <a:gd name="T5" fmla="*/ 33 h 574"/>
                  <a:gd name="T6" fmla="*/ 2 w 219"/>
                  <a:gd name="T7" fmla="*/ 162 h 574"/>
                  <a:gd name="T8" fmla="*/ 2 w 219"/>
                  <a:gd name="T9" fmla="*/ 197 h 574"/>
                  <a:gd name="T10" fmla="*/ 2 w 219"/>
                  <a:gd name="T11" fmla="*/ 18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2" name="Freeform 28"/>
              <p:cNvSpPr>
                <a:spLocks/>
              </p:cNvSpPr>
              <p:nvPr/>
            </p:nvSpPr>
            <p:spPr bwMode="auto">
              <a:xfrm>
                <a:off x="471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3" name="Freeform 29"/>
              <p:cNvSpPr>
                <a:spLocks/>
              </p:cNvSpPr>
              <p:nvPr/>
            </p:nvSpPr>
            <p:spPr bwMode="auto">
              <a:xfrm>
                <a:off x="480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4" name="Freeform 30"/>
              <p:cNvSpPr>
                <a:spLocks/>
              </p:cNvSpPr>
              <p:nvPr/>
            </p:nvSpPr>
            <p:spPr bwMode="auto">
              <a:xfrm>
                <a:off x="489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Freeform 31"/>
              <p:cNvSpPr>
                <a:spLocks/>
              </p:cNvSpPr>
              <p:nvPr/>
            </p:nvSpPr>
            <p:spPr bwMode="auto">
              <a:xfrm>
                <a:off x="498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Freeform 32"/>
              <p:cNvSpPr>
                <a:spLocks/>
              </p:cNvSpPr>
              <p:nvPr/>
            </p:nvSpPr>
            <p:spPr bwMode="auto">
              <a:xfrm>
                <a:off x="507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Freeform 33"/>
              <p:cNvSpPr>
                <a:spLocks/>
              </p:cNvSpPr>
              <p:nvPr/>
            </p:nvSpPr>
            <p:spPr bwMode="auto">
              <a:xfrm>
                <a:off x="516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8" name="Line 34"/>
              <p:cNvSpPr>
                <a:spLocks noChangeShapeType="1"/>
              </p:cNvSpPr>
              <p:nvPr/>
            </p:nvSpPr>
            <p:spPr bwMode="auto">
              <a:xfrm>
                <a:off x="3861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Freeform 35"/>
              <p:cNvSpPr>
                <a:spLocks/>
              </p:cNvSpPr>
              <p:nvPr/>
            </p:nvSpPr>
            <p:spPr bwMode="auto">
              <a:xfrm>
                <a:off x="5281" y="575"/>
                <a:ext cx="113" cy="504"/>
              </a:xfrm>
              <a:custGeom>
                <a:avLst/>
                <a:gdLst>
                  <a:gd name="T0" fmla="*/ 4 w 121"/>
                  <a:gd name="T1" fmla="*/ 15 h 528"/>
                  <a:gd name="T2" fmla="*/ 17 w 121"/>
                  <a:gd name="T3" fmla="*/ 10 h 528"/>
                  <a:gd name="T4" fmla="*/ 20 w 121"/>
                  <a:gd name="T5" fmla="*/ 125 h 528"/>
                  <a:gd name="T6" fmla="*/ 21 w 121"/>
                  <a:gd name="T7" fmla="*/ 155 h 528"/>
                  <a:gd name="T8" fmla="*/ 23 w 121"/>
                  <a:gd name="T9" fmla="*/ 173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28"/>
                  <a:gd name="T17" fmla="*/ 121 w 121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28">
                    <a:moveTo>
                      <a:pt x="4" y="45"/>
                    </a:moveTo>
                    <a:cubicBezTo>
                      <a:pt x="59" y="7"/>
                      <a:pt x="0" y="0"/>
                      <a:pt x="82" y="14"/>
                    </a:cubicBezTo>
                    <a:cubicBezTo>
                      <a:pt x="98" y="135"/>
                      <a:pt x="96" y="258"/>
                      <a:pt x="105" y="380"/>
                    </a:cubicBezTo>
                    <a:cubicBezTo>
                      <a:pt x="107" y="411"/>
                      <a:pt x="110" y="443"/>
                      <a:pt x="113" y="474"/>
                    </a:cubicBezTo>
                    <a:cubicBezTo>
                      <a:pt x="115" y="492"/>
                      <a:pt x="121" y="528"/>
                      <a:pt x="121" y="528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0" name="Object 36"/>
              <p:cNvGraphicFramePr>
                <a:graphicFrameLocks noChangeAspect="1"/>
              </p:cNvGraphicFramePr>
              <p:nvPr/>
            </p:nvGraphicFramePr>
            <p:xfrm>
              <a:off x="3718" y="873"/>
              <a:ext cx="24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2" name="公式" r:id="rId16" imgW="190500" imgH="228600" progId="Equation.3">
                      <p:embed/>
                    </p:oleObj>
                  </mc:Choice>
                  <mc:Fallback>
                    <p:oleObj name="公式" r:id="rId16" imgW="190500" imgH="228600" progId="Equation.3">
                      <p:embed/>
                      <p:pic>
                        <p:nvPicPr>
                          <p:cNvPr id="3485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8" y="873"/>
                            <a:ext cx="248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1" name="Line 37"/>
              <p:cNvSpPr>
                <a:spLocks noChangeShapeType="1"/>
              </p:cNvSpPr>
              <p:nvPr/>
            </p:nvSpPr>
            <p:spPr bwMode="auto">
              <a:xfrm>
                <a:off x="5388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2" name="Object 38"/>
              <p:cNvGraphicFramePr>
                <a:graphicFrameLocks noChangeAspect="1"/>
              </p:cNvGraphicFramePr>
              <p:nvPr/>
            </p:nvGraphicFramePr>
            <p:xfrm>
              <a:off x="4445" y="1121"/>
              <a:ext cx="299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3" name="公式" r:id="rId18" imgW="190500" imgH="228600" progId="Equation.3">
                      <p:embed/>
                    </p:oleObj>
                  </mc:Choice>
                  <mc:Fallback>
                    <p:oleObj name="公式" r:id="rId18" imgW="190500" imgH="228600" progId="Equation.3">
                      <p:embed/>
                      <p:pic>
                        <p:nvPicPr>
                          <p:cNvPr id="34852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1121"/>
                            <a:ext cx="299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3" name="Line 39"/>
              <p:cNvSpPr>
                <a:spLocks noChangeShapeType="1"/>
              </p:cNvSpPr>
              <p:nvPr/>
            </p:nvSpPr>
            <p:spPr bwMode="auto">
              <a:xfrm flipV="1">
                <a:off x="3861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4" name="Line 40"/>
              <p:cNvSpPr>
                <a:spLocks noChangeShapeType="1"/>
              </p:cNvSpPr>
              <p:nvPr/>
            </p:nvSpPr>
            <p:spPr bwMode="auto">
              <a:xfrm flipV="1">
                <a:off x="5388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5" name="Object 41"/>
              <p:cNvGraphicFramePr>
                <a:graphicFrameLocks noChangeAspect="1"/>
              </p:cNvGraphicFramePr>
              <p:nvPr/>
            </p:nvGraphicFramePr>
            <p:xfrm>
              <a:off x="3606" y="1167"/>
              <a:ext cx="1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4" name="公式" r:id="rId20" imgW="165028" imgH="228501" progId="Equation.3">
                      <p:embed/>
                    </p:oleObj>
                  </mc:Choice>
                  <mc:Fallback>
                    <p:oleObj name="公式" r:id="rId20" imgW="165028" imgH="228501" progId="Equation.3">
                      <p:embed/>
                      <p:pic>
                        <p:nvPicPr>
                          <p:cNvPr id="34855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167"/>
                            <a:ext cx="18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30" name="Rectangle 42"/>
            <p:cNvSpPr>
              <a:spLocks noChangeArrowheads="1"/>
            </p:cNvSpPr>
            <p:nvPr/>
          </p:nvSpPr>
          <p:spPr bwMode="auto">
            <a:xfrm>
              <a:off x="3456" y="480"/>
              <a:ext cx="2112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" name="矩形 1"/>
          <p:cNvSpPr/>
          <p:nvPr/>
        </p:nvSpPr>
        <p:spPr>
          <a:xfrm>
            <a:off x="661393" y="5708518"/>
            <a:ext cx="81534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实际上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/>
              <a:t>线圈的“自感磁能”是以磁场能的形式分布于线圈周围空间</a:t>
            </a:r>
            <a:r>
              <a:rPr lang="zh-CN" altLang="en-US" sz="2000" dirty="0">
                <a:latin typeface="宋体" panose="02010600030101010101" pitchFamily="2" charset="-122"/>
              </a:rPr>
              <a:t>中的</a:t>
            </a:r>
            <a:r>
              <a:rPr lang="en-US" altLang="zh-CN" sz="2000" dirty="0" smtClean="0">
                <a:latin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</a:rPr>
              <a:t>虽然</a:t>
            </a:r>
            <a:r>
              <a:rPr lang="zh-CN" altLang="en-US" sz="2000" dirty="0">
                <a:latin typeface="宋体" panose="02010600030101010101" pitchFamily="2" charset="-122"/>
              </a:rPr>
              <a:t>上式</a:t>
            </a:r>
            <a:r>
              <a:rPr lang="zh-CN" altLang="en-US" sz="2000" dirty="0" smtClean="0">
                <a:latin typeface="宋体" panose="02010600030101010101" pitchFamily="2" charset="-122"/>
              </a:rPr>
              <a:t>只是</a:t>
            </a:r>
            <a:r>
              <a:rPr lang="zh-CN" altLang="en-US" sz="2000" dirty="0">
                <a:latin typeface="宋体" panose="02010600030101010101" pitchFamily="2" charset="-122"/>
              </a:rPr>
              <a:t>从螺绕环这个例子得出，但是，它对于描述真空中任何磁场的能量密度都是成立的</a:t>
            </a:r>
            <a:r>
              <a:rPr lang="en-US" altLang="zh-CN" sz="2000" dirty="0" smtClean="0">
                <a:latin typeface="宋体" panose="02010600030101010101" pitchFamily="2" charset="-122"/>
              </a:rPr>
              <a:t>.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95275" y="3680881"/>
            <a:ext cx="8270279" cy="1978803"/>
            <a:chOff x="295275" y="3680881"/>
            <a:chExt cx="8270279" cy="1978803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98450" y="4013201"/>
              <a:ext cx="43497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磁场</a:t>
              </a:r>
              <a:r>
                <a:rPr kumimoji="1" lang="en-US" altLang="zh-CN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(/</a:t>
              </a:r>
              <a:r>
                <a:rPr kumimoji="1" lang="zh-CN" altLang="en-US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电场</a:t>
              </a:r>
              <a:r>
                <a:rPr kumimoji="1" lang="en-US" altLang="zh-CN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能量密度</a:t>
              </a:r>
              <a:endPara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4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593725" y="4572964"/>
            <a:ext cx="1539875" cy="1086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5" name="公式" r:id="rId22" imgW="647700" imgH="457200" progId="Equation.3">
                    <p:embed/>
                  </p:oleObj>
                </mc:Choice>
                <mc:Fallback>
                  <p:oleObj name="公式" r:id="rId22" imgW="647700" imgH="457200" progId="Equation.3">
                    <p:embed/>
                    <p:pic>
                      <p:nvPicPr>
                        <p:cNvPr id="3482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725" y="4572964"/>
                          <a:ext cx="1539875" cy="108672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43"/>
            <p:cNvGraphicFramePr>
              <a:graphicFrameLocks noChangeAspect="1"/>
            </p:cNvGraphicFramePr>
            <p:nvPr>
              <p:extLst/>
            </p:nvPr>
          </p:nvGraphicFramePr>
          <p:xfrm>
            <a:off x="2286000" y="4595021"/>
            <a:ext cx="1679575" cy="102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6" name="公式" r:id="rId24" imgW="685800" imgH="419100" progId="Equation.3">
                    <p:embed/>
                  </p:oleObj>
                </mc:Choice>
                <mc:Fallback>
                  <p:oleObj name="公式" r:id="rId24" imgW="685800" imgH="419100" progId="Equation.3">
                    <p:embed/>
                    <p:pic>
                      <p:nvPicPr>
                        <p:cNvPr id="34828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595021"/>
                          <a:ext cx="1679575" cy="102656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66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剪去对角的矩形 2"/>
            <p:cNvSpPr/>
            <p:nvPr/>
          </p:nvSpPr>
          <p:spPr bwMode="auto">
            <a:xfrm>
              <a:off x="295275" y="3680881"/>
              <a:ext cx="8270279" cy="11112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1F1F1"/>
            </a:solidFill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735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703B5-C352-4391-A33C-81BB8F6DD42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smtClean="0"/>
          </a:p>
        </p:txBody>
      </p:sp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4724400" y="2209800"/>
            <a:ext cx="4267200" cy="4191000"/>
            <a:chOff x="2976" y="1392"/>
            <a:chExt cx="2688" cy="2640"/>
          </a:xfrm>
        </p:grpSpPr>
        <p:sp>
          <p:nvSpPr>
            <p:cNvPr id="35863" name="Rectangle 3"/>
            <p:cNvSpPr>
              <a:spLocks noChangeArrowheads="1"/>
            </p:cNvSpPr>
            <p:nvPr/>
          </p:nvSpPr>
          <p:spPr bwMode="auto">
            <a:xfrm>
              <a:off x="2976" y="1392"/>
              <a:ext cx="2688" cy="2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4" name="AutoShape 4"/>
            <p:cNvSpPr>
              <a:spLocks noChangeArrowheads="1"/>
            </p:cNvSpPr>
            <p:nvPr/>
          </p:nvSpPr>
          <p:spPr bwMode="auto">
            <a:xfrm rot="-5389315">
              <a:off x="4427" y="1164"/>
              <a:ext cx="277" cy="2005"/>
            </a:xfrm>
            <a:prstGeom prst="can">
              <a:avLst>
                <a:gd name="adj" fmla="val 60822"/>
              </a:avLst>
            </a:prstGeom>
            <a:gradFill rotWithShape="0">
              <a:gsLst>
                <a:gs pos="0">
                  <a:srgbClr val="0087A9"/>
                </a:gs>
                <a:gs pos="50000">
                  <a:srgbClr val="00CCFF"/>
                </a:gs>
                <a:gs pos="100000">
                  <a:srgbClr val="0087A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5" name="AutoShape 5"/>
            <p:cNvSpPr>
              <a:spLocks noChangeArrowheads="1"/>
            </p:cNvSpPr>
            <p:nvPr/>
          </p:nvSpPr>
          <p:spPr bwMode="auto">
            <a:xfrm rot="-5389315">
              <a:off x="3991" y="1097"/>
              <a:ext cx="945" cy="2208"/>
            </a:xfrm>
            <a:prstGeom prst="can">
              <a:avLst>
                <a:gd name="adj" fmla="val 61950"/>
              </a:avLst>
            </a:prstGeom>
            <a:solidFill>
              <a:srgbClr val="00CCFF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6" name="Line 6"/>
            <p:cNvSpPr>
              <a:spLocks noChangeShapeType="1"/>
            </p:cNvSpPr>
            <p:nvPr/>
          </p:nvSpPr>
          <p:spPr bwMode="auto">
            <a:xfrm rot="-5389315">
              <a:off x="3794" y="1913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7"/>
            <p:cNvSpPr>
              <a:spLocks noChangeShapeType="1"/>
            </p:cNvSpPr>
            <p:nvPr/>
          </p:nvSpPr>
          <p:spPr bwMode="auto">
            <a:xfrm rot="-5389315">
              <a:off x="3793" y="2191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8"/>
            <p:cNvSpPr>
              <a:spLocks noChangeShapeType="1"/>
            </p:cNvSpPr>
            <p:nvPr/>
          </p:nvSpPr>
          <p:spPr bwMode="auto">
            <a:xfrm rot="16210685" flipV="1">
              <a:off x="4699" y="1339"/>
              <a:ext cx="0" cy="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9" name="Object 9"/>
            <p:cNvGraphicFramePr>
              <a:graphicFrameLocks noChangeAspect="1"/>
            </p:cNvGraphicFramePr>
            <p:nvPr/>
          </p:nvGraphicFramePr>
          <p:xfrm>
            <a:off x="2996" y="2043"/>
            <a:ext cx="3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6" name="Equation" r:id="rId3" imgW="380798" imgH="304903" progId="Equation.3">
                    <p:embed/>
                  </p:oleObj>
                </mc:Choice>
                <mc:Fallback>
                  <p:oleObj name="Equation" r:id="rId3" imgW="380798" imgH="304903" progId="Equation.3">
                    <p:embed/>
                    <p:pic>
                      <p:nvPicPr>
                        <p:cNvPr id="3586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2043"/>
                          <a:ext cx="31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0" name="Line 10"/>
            <p:cNvSpPr>
              <a:spLocks noChangeShapeType="1"/>
            </p:cNvSpPr>
            <p:nvPr/>
          </p:nvSpPr>
          <p:spPr bwMode="auto">
            <a:xfrm>
              <a:off x="3312" y="2016"/>
              <a:ext cx="0" cy="30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71" name="Object 11"/>
            <p:cNvGraphicFramePr>
              <a:graphicFrameLocks noChangeAspect="1"/>
            </p:cNvGraphicFramePr>
            <p:nvPr/>
          </p:nvGraphicFramePr>
          <p:xfrm>
            <a:off x="4128" y="1440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7" name="公式" r:id="rId5" imgW="57374" imgH="95456" progId="Equation.3">
                    <p:embed/>
                  </p:oleObj>
                </mc:Choice>
                <mc:Fallback>
                  <p:oleObj name="公式" r:id="rId5" imgW="57374" imgH="95456" progId="Equation.3">
                    <p:embed/>
                    <p:pic>
                      <p:nvPicPr>
                        <p:cNvPr id="3587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2" name="Freeform 12" descr="上对角虚线"/>
            <p:cNvSpPr>
              <a:spLocks/>
            </p:cNvSpPr>
            <p:nvPr/>
          </p:nvSpPr>
          <p:spPr bwMode="auto">
            <a:xfrm>
              <a:off x="3744" y="1728"/>
              <a:ext cx="1776" cy="290"/>
            </a:xfrm>
            <a:custGeom>
              <a:avLst/>
              <a:gdLst>
                <a:gd name="T0" fmla="*/ 0 w 1776"/>
                <a:gd name="T1" fmla="*/ 0 h 336"/>
                <a:gd name="T2" fmla="*/ 78 w 1776"/>
                <a:gd name="T3" fmla="*/ 3 h 336"/>
                <a:gd name="T4" fmla="*/ 132 w 1776"/>
                <a:gd name="T5" fmla="*/ 4 h 336"/>
                <a:gd name="T6" fmla="*/ 186 w 1776"/>
                <a:gd name="T7" fmla="*/ 9 h 336"/>
                <a:gd name="T8" fmla="*/ 1776 w 1776"/>
                <a:gd name="T9" fmla="*/ 10 h 336"/>
                <a:gd name="T10" fmla="*/ 1758 w 1776"/>
                <a:gd name="T11" fmla="*/ 7 h 336"/>
                <a:gd name="T12" fmla="*/ 1664 w 1776"/>
                <a:gd name="T13" fmla="*/ 3 h 336"/>
                <a:gd name="T14" fmla="*/ 1626 w 1776"/>
                <a:gd name="T15" fmla="*/ 3 h 336"/>
                <a:gd name="T16" fmla="*/ 1536 w 1776"/>
                <a:gd name="T17" fmla="*/ 3 h 336"/>
                <a:gd name="T18" fmla="*/ 0 w 177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6"/>
                <a:gd name="T31" fmla="*/ 0 h 336"/>
                <a:gd name="T32" fmla="*/ 1776 w 177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6" h="336">
                  <a:moveTo>
                    <a:pt x="0" y="0"/>
                  </a:moveTo>
                  <a:lnTo>
                    <a:pt x="78" y="54"/>
                  </a:lnTo>
                  <a:lnTo>
                    <a:pt x="132" y="150"/>
                  </a:lnTo>
                  <a:lnTo>
                    <a:pt x="186" y="324"/>
                  </a:lnTo>
                  <a:lnTo>
                    <a:pt x="1776" y="336"/>
                  </a:lnTo>
                  <a:lnTo>
                    <a:pt x="1758" y="228"/>
                  </a:lnTo>
                  <a:lnTo>
                    <a:pt x="1664" y="91"/>
                  </a:lnTo>
                  <a:lnTo>
                    <a:pt x="1626" y="30"/>
                  </a:lnTo>
                  <a:lnTo>
                    <a:pt x="1536" y="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3" name="Freeform 13" descr="上对角虚线"/>
            <p:cNvSpPr>
              <a:spLocks/>
            </p:cNvSpPr>
            <p:nvPr/>
          </p:nvSpPr>
          <p:spPr bwMode="auto">
            <a:xfrm>
              <a:off x="3732" y="2304"/>
              <a:ext cx="1836" cy="366"/>
            </a:xfrm>
            <a:custGeom>
              <a:avLst/>
              <a:gdLst>
                <a:gd name="T0" fmla="*/ 1578 w 1836"/>
                <a:gd name="T1" fmla="*/ 360 h 366"/>
                <a:gd name="T2" fmla="*/ 1692 w 1836"/>
                <a:gd name="T3" fmla="*/ 288 h 366"/>
                <a:gd name="T4" fmla="*/ 1800 w 1836"/>
                <a:gd name="T5" fmla="*/ 134 h 366"/>
                <a:gd name="T6" fmla="*/ 1836 w 1836"/>
                <a:gd name="T7" fmla="*/ 0 h 366"/>
                <a:gd name="T8" fmla="*/ 210 w 1836"/>
                <a:gd name="T9" fmla="*/ 18 h 366"/>
                <a:gd name="T10" fmla="*/ 192 w 1836"/>
                <a:gd name="T11" fmla="*/ 96 h 366"/>
                <a:gd name="T12" fmla="*/ 126 w 1836"/>
                <a:gd name="T13" fmla="*/ 234 h 366"/>
                <a:gd name="T14" fmla="*/ 72 w 1836"/>
                <a:gd name="T15" fmla="*/ 300 h 366"/>
                <a:gd name="T16" fmla="*/ 0 w 1836"/>
                <a:gd name="T17" fmla="*/ 366 h 366"/>
                <a:gd name="T18" fmla="*/ 1578 w 1836"/>
                <a:gd name="T19" fmla="*/ 360 h 3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36"/>
                <a:gd name="T31" fmla="*/ 0 h 366"/>
                <a:gd name="T32" fmla="*/ 1836 w 1836"/>
                <a:gd name="T33" fmla="*/ 366 h 3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36" h="366">
                  <a:moveTo>
                    <a:pt x="1578" y="360"/>
                  </a:moveTo>
                  <a:lnTo>
                    <a:pt x="1692" y="288"/>
                  </a:lnTo>
                  <a:lnTo>
                    <a:pt x="1800" y="134"/>
                  </a:lnTo>
                  <a:lnTo>
                    <a:pt x="1836" y="0"/>
                  </a:lnTo>
                  <a:lnTo>
                    <a:pt x="210" y="18"/>
                  </a:lnTo>
                  <a:lnTo>
                    <a:pt x="192" y="96"/>
                  </a:lnTo>
                  <a:lnTo>
                    <a:pt x="126" y="234"/>
                  </a:lnTo>
                  <a:lnTo>
                    <a:pt x="72" y="300"/>
                  </a:lnTo>
                  <a:lnTo>
                    <a:pt x="0" y="366"/>
                  </a:lnTo>
                  <a:lnTo>
                    <a:pt x="1578" y="36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74" name="Object 14"/>
            <p:cNvGraphicFramePr>
              <a:graphicFrameLocks noChangeAspect="1"/>
            </p:cNvGraphicFramePr>
            <p:nvPr/>
          </p:nvGraphicFramePr>
          <p:xfrm>
            <a:off x="4719" y="2370"/>
            <a:ext cx="2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8" name="公式" r:id="rId9" imgW="190500" imgH="228600" progId="Equation.3">
                    <p:embed/>
                  </p:oleObj>
                </mc:Choice>
                <mc:Fallback>
                  <p:oleObj name="公式" r:id="rId9" imgW="190500" imgH="228600" progId="Equation.3">
                    <p:embed/>
                    <p:pic>
                      <p:nvPicPr>
                        <p:cNvPr id="3587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370"/>
                          <a:ext cx="2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5" name="Freeform 15"/>
            <p:cNvSpPr>
              <a:spLocks/>
            </p:cNvSpPr>
            <p:nvPr/>
          </p:nvSpPr>
          <p:spPr bwMode="auto">
            <a:xfrm>
              <a:off x="3942" y="2016"/>
              <a:ext cx="1626" cy="312"/>
            </a:xfrm>
            <a:custGeom>
              <a:avLst/>
              <a:gdLst>
                <a:gd name="T0" fmla="*/ 0 w 1626"/>
                <a:gd name="T1" fmla="*/ 0 h 312"/>
                <a:gd name="T2" fmla="*/ 1578 w 1626"/>
                <a:gd name="T3" fmla="*/ 0 h 312"/>
                <a:gd name="T4" fmla="*/ 1626 w 1626"/>
                <a:gd name="T5" fmla="*/ 86 h 312"/>
                <a:gd name="T6" fmla="*/ 1626 w 1626"/>
                <a:gd name="T7" fmla="*/ 171 h 312"/>
                <a:gd name="T8" fmla="*/ 1608 w 1626"/>
                <a:gd name="T9" fmla="*/ 263 h 312"/>
                <a:gd name="T10" fmla="*/ 1578 w 1626"/>
                <a:gd name="T11" fmla="*/ 300 h 312"/>
                <a:gd name="T12" fmla="*/ 18 w 1626"/>
                <a:gd name="T13" fmla="*/ 312 h 312"/>
                <a:gd name="T14" fmla="*/ 18 w 1626"/>
                <a:gd name="T15" fmla="*/ 182 h 312"/>
                <a:gd name="T16" fmla="*/ 6 w 1626"/>
                <a:gd name="T17" fmla="*/ 108 h 312"/>
                <a:gd name="T18" fmla="*/ 0 w 1626"/>
                <a:gd name="T19" fmla="*/ 0 h 3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26"/>
                <a:gd name="T31" fmla="*/ 0 h 312"/>
                <a:gd name="T32" fmla="*/ 1626 w 1626"/>
                <a:gd name="T33" fmla="*/ 312 h 3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26" h="312">
                  <a:moveTo>
                    <a:pt x="0" y="0"/>
                  </a:moveTo>
                  <a:lnTo>
                    <a:pt x="1578" y="0"/>
                  </a:lnTo>
                  <a:lnTo>
                    <a:pt x="1626" y="86"/>
                  </a:lnTo>
                  <a:lnTo>
                    <a:pt x="1626" y="171"/>
                  </a:lnTo>
                  <a:lnTo>
                    <a:pt x="1608" y="263"/>
                  </a:lnTo>
                  <a:lnTo>
                    <a:pt x="1578" y="300"/>
                  </a:lnTo>
                  <a:lnTo>
                    <a:pt x="18" y="312"/>
                  </a:lnTo>
                  <a:lnTo>
                    <a:pt x="18" y="182"/>
                  </a:lnTo>
                  <a:lnTo>
                    <a:pt x="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F4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6" name="Line 16"/>
            <p:cNvSpPr>
              <a:spLocks noChangeShapeType="1"/>
            </p:cNvSpPr>
            <p:nvPr/>
          </p:nvSpPr>
          <p:spPr bwMode="auto">
            <a:xfrm rot="-5389315">
              <a:off x="4602" y="1830"/>
              <a:ext cx="0" cy="6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77" name="Object 17"/>
            <p:cNvGraphicFramePr>
              <a:graphicFrameLocks noChangeAspect="1"/>
            </p:cNvGraphicFramePr>
            <p:nvPr/>
          </p:nvGraphicFramePr>
          <p:xfrm>
            <a:off x="4992" y="2016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9" name="公式" r:id="rId11" imgW="57374" imgH="95456" progId="Equation.3">
                    <p:embed/>
                  </p:oleObj>
                </mc:Choice>
                <mc:Fallback>
                  <p:oleObj name="公式" r:id="rId11" imgW="57374" imgH="95456" progId="Equation.3">
                    <p:embed/>
                    <p:pic>
                      <p:nvPicPr>
                        <p:cNvPr id="358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6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8" name="Oval 18" descr="上对角虚线"/>
            <p:cNvSpPr>
              <a:spLocks noChangeArrowheads="1"/>
            </p:cNvSpPr>
            <p:nvPr/>
          </p:nvSpPr>
          <p:spPr bwMode="auto">
            <a:xfrm>
              <a:off x="3360" y="1728"/>
              <a:ext cx="576" cy="945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9" name="Oval 19"/>
            <p:cNvSpPr>
              <a:spLocks noChangeArrowheads="1"/>
            </p:cNvSpPr>
            <p:nvPr/>
          </p:nvSpPr>
          <p:spPr bwMode="auto">
            <a:xfrm rot="-5389315">
              <a:off x="3506" y="2062"/>
              <a:ext cx="277" cy="185"/>
            </a:xfrm>
            <a:prstGeom prst="ellipse">
              <a:avLst/>
            </a:prstGeom>
            <a:solidFill>
              <a:srgbClr val="C5F4FF"/>
            </a:soli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0" name="AutoShape 20"/>
            <p:cNvSpPr>
              <a:spLocks noChangeArrowheads="1"/>
            </p:cNvSpPr>
            <p:nvPr/>
          </p:nvSpPr>
          <p:spPr bwMode="auto">
            <a:xfrm rot="-5389315">
              <a:off x="3991" y="1097"/>
              <a:ext cx="945" cy="2208"/>
            </a:xfrm>
            <a:prstGeom prst="can">
              <a:avLst>
                <a:gd name="adj" fmla="val 61950"/>
              </a:avLst>
            </a:prstGeom>
            <a:noFill/>
            <a:ln w="28575">
              <a:solidFill>
                <a:srgbClr val="0DAD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1" name="Line 21"/>
            <p:cNvSpPr>
              <a:spLocks noChangeShapeType="1"/>
            </p:cNvSpPr>
            <p:nvPr/>
          </p:nvSpPr>
          <p:spPr bwMode="auto">
            <a:xfrm flipH="1">
              <a:off x="3072" y="20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2" name="Line 22"/>
            <p:cNvSpPr>
              <a:spLocks noChangeShapeType="1"/>
            </p:cNvSpPr>
            <p:nvPr/>
          </p:nvSpPr>
          <p:spPr bwMode="auto">
            <a:xfrm flipH="1">
              <a:off x="3072" y="23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44" name="Text Box 24"/>
          <p:cNvSpPr txBox="1">
            <a:spLocks noChangeArrowheads="1"/>
          </p:cNvSpPr>
          <p:nvPr/>
        </p:nvSpPr>
        <p:spPr bwMode="auto">
          <a:xfrm>
            <a:off x="0" y="609600"/>
            <a:ext cx="922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1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zh-CN" sz="280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zh-CN" sz="2800">
                <a:latin typeface="Times New Roman" panose="02020603050405020304" pitchFamily="18" charset="0"/>
              </a:rPr>
              <a:t>如图同轴电缆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两筒中间为真空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芯线与圆筒上的电流大小相等、方向相反</a:t>
            </a:r>
            <a:r>
              <a:rPr kumimoji="1" lang="en-US" altLang="zh-CN" sz="2800">
                <a:latin typeface="Times New Roman" panose="02020603050405020304" pitchFamily="18" charset="0"/>
              </a:rPr>
              <a:t>. </a:t>
            </a:r>
            <a:r>
              <a:rPr kumimoji="1" lang="zh-CN" altLang="zh-CN" sz="2800">
                <a:latin typeface="Times New Roman" panose="02020603050405020304" pitchFamily="18" charset="0"/>
              </a:rPr>
              <a:t>已知</a:t>
            </a:r>
            <a:r>
              <a:rPr kumimoji="1" lang="zh-CN" altLang="en-US" sz="28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800">
                <a:latin typeface="Times New Roman" panose="02020603050405020304" pitchFamily="18" charset="0"/>
              </a:rPr>
              <a:t>,  </a:t>
            </a:r>
            <a:r>
              <a:rPr kumimoji="1" lang="zh-CN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zh-CN" sz="2800">
                <a:latin typeface="Times New Roman" panose="02020603050405020304" pitchFamily="18" charset="0"/>
              </a:rPr>
              <a:t>长度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latin typeface="Times New Roman" panose="02020603050405020304" pitchFamily="18" charset="0"/>
              </a:rPr>
              <a:t>&gt;&gt;</a:t>
            </a:r>
            <a:r>
              <a:rPr kumimoji="1" lang="en-US" altLang="zh-CN" sz="2800" b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</a:rPr>
              <a:t>的同</a:t>
            </a:r>
            <a:r>
              <a:rPr kumimoji="1" lang="zh-CN" altLang="zh-CN" sz="2800">
                <a:latin typeface="Times New Roman" panose="02020603050405020304" pitchFamily="18" charset="0"/>
              </a:rPr>
              <a:t>轴电缆的</a:t>
            </a:r>
            <a:r>
              <a:rPr kumimoji="1" lang="zh-CN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磁能</a:t>
            </a:r>
            <a:r>
              <a:rPr kumimoji="1" lang="zh-CN" altLang="zh-CN" sz="2800">
                <a:latin typeface="Times New Roman" panose="02020603050405020304" pitchFamily="18" charset="0"/>
              </a:rPr>
              <a:t>和自感</a:t>
            </a:r>
            <a:r>
              <a:rPr kumimoji="1" lang="en-US" altLang="zh-CN" sz="2800">
                <a:latin typeface="Times New Roman" panose="02020603050405020304" pitchFamily="18" charset="0"/>
              </a:rPr>
              <a:t>. </a:t>
            </a:r>
            <a:r>
              <a:rPr kumimoji="1" lang="zh-CN" altLang="en-US" sz="2800">
                <a:latin typeface="Times New Roman" panose="02020603050405020304" pitchFamily="18" charset="0"/>
              </a:rPr>
              <a:t>设金属芯线内的磁场可略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zh-CN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5845" name="Object 25"/>
          <p:cNvGraphicFramePr>
            <a:graphicFrameLocks noChangeAspect="1"/>
          </p:cNvGraphicFramePr>
          <p:nvPr/>
        </p:nvGraphicFramePr>
        <p:xfrm>
          <a:off x="4953000" y="10668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公式" r:id="rId14" imgW="532937" imgH="215713" progId="Equation.3">
                  <p:embed/>
                </p:oleObj>
              </mc:Choice>
              <mc:Fallback>
                <p:oleObj name="公式" r:id="rId14" imgW="532937" imgH="215713" progId="Equation.3">
                  <p:embed/>
                  <p:pic>
                    <p:nvPicPr>
                      <p:cNvPr id="358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198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98" name="Text Box 26"/>
          <p:cNvSpPr txBox="1">
            <a:spLocks noChangeArrowheads="1"/>
          </p:cNvSpPr>
          <p:nvPr/>
        </p:nvSpPr>
        <p:spPr bwMode="auto">
          <a:xfrm>
            <a:off x="457200" y="2057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解  </a:t>
            </a:r>
            <a:r>
              <a:rPr kumimoji="1" lang="zh-CN" altLang="en-US" sz="2800">
                <a:latin typeface="Times New Roman" panose="02020603050405020304" pitchFamily="18" charset="0"/>
              </a:rPr>
              <a:t>由安培环路定律可求 </a:t>
            </a:r>
            <a:r>
              <a:rPr kumimoji="1" lang="en-US" altLang="zh-CN" sz="2800" b="0" i="1">
                <a:solidFill>
                  <a:srgbClr val="080808"/>
                </a:solidFill>
                <a:latin typeface="Times New Roman" panose="02020603050405020304" pitchFamily="18" charset="0"/>
              </a:rPr>
              <a:t>B </a:t>
            </a:r>
          </a:p>
        </p:txBody>
      </p:sp>
      <p:graphicFrame>
        <p:nvGraphicFramePr>
          <p:cNvPr id="1027100" name="Object 28"/>
          <p:cNvGraphicFramePr>
            <a:graphicFrameLocks noChangeAspect="1"/>
          </p:cNvGraphicFramePr>
          <p:nvPr/>
        </p:nvGraphicFramePr>
        <p:xfrm>
          <a:off x="838200" y="3135313"/>
          <a:ext cx="36576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公式" r:id="rId16" imgW="1409088" imgH="393529" progId="Equation.3">
                  <p:embed/>
                </p:oleObj>
              </mc:Choice>
              <mc:Fallback>
                <p:oleObj name="公式" r:id="rId16" imgW="1409088" imgH="393529" progId="Equation.3">
                  <p:embed/>
                  <p:pic>
                    <p:nvPicPr>
                      <p:cNvPr id="10271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35313"/>
                        <a:ext cx="36576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01" name="Object 29"/>
          <p:cNvGraphicFramePr>
            <a:graphicFrameLocks noChangeAspect="1"/>
          </p:cNvGraphicFramePr>
          <p:nvPr/>
        </p:nvGraphicFramePr>
        <p:xfrm>
          <a:off x="838200" y="2679700"/>
          <a:ext cx="274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18" imgW="926698" imgH="215806" progId="Equation.3">
                  <p:embed/>
                </p:oleObj>
              </mc:Choice>
              <mc:Fallback>
                <p:oleObj name="公式" r:id="rId18" imgW="926698" imgH="215806" progId="Equation.3">
                  <p:embed/>
                  <p:pic>
                    <p:nvPicPr>
                      <p:cNvPr id="10271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79700"/>
                        <a:ext cx="274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02" name="Object 30"/>
          <p:cNvGraphicFramePr>
            <a:graphicFrameLocks noChangeAspect="1"/>
          </p:cNvGraphicFramePr>
          <p:nvPr/>
        </p:nvGraphicFramePr>
        <p:xfrm>
          <a:off x="838200" y="3962400"/>
          <a:ext cx="2514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20" imgW="952087" imgH="215806" progId="Equation.3">
                  <p:embed/>
                </p:oleObj>
              </mc:Choice>
              <mc:Fallback>
                <p:oleObj name="公式" r:id="rId20" imgW="952087" imgH="215806" progId="Equation.3">
                  <p:embed/>
                  <p:pic>
                    <p:nvPicPr>
                      <p:cNvPr id="10271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514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03" name="AutoShape 31"/>
          <p:cNvSpPr>
            <a:spLocks/>
          </p:cNvSpPr>
          <p:nvPr/>
        </p:nvSpPr>
        <p:spPr bwMode="auto">
          <a:xfrm>
            <a:off x="457200" y="2805113"/>
            <a:ext cx="217488" cy="1524000"/>
          </a:xfrm>
          <a:prstGeom prst="leftBrace">
            <a:avLst>
              <a:gd name="adj1" fmla="val 58394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27105" name="Object 33"/>
          <p:cNvGraphicFramePr>
            <a:graphicFrameLocks noChangeAspect="1"/>
          </p:cNvGraphicFramePr>
          <p:nvPr/>
        </p:nvGraphicFramePr>
        <p:xfrm>
          <a:off x="246063" y="5359400"/>
          <a:ext cx="223678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公式" r:id="rId22" imgW="825500" imgH="431800" progId="Equation.3">
                  <p:embed/>
                </p:oleObj>
              </mc:Choice>
              <mc:Fallback>
                <p:oleObj name="公式" r:id="rId22" imgW="825500" imgH="431800" progId="Equation.3">
                  <p:embed/>
                  <p:pic>
                    <p:nvPicPr>
                      <p:cNvPr id="10271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359400"/>
                        <a:ext cx="223678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06" name="Object 34"/>
          <p:cNvGraphicFramePr>
            <a:graphicFrameLocks noChangeAspect="1"/>
          </p:cNvGraphicFramePr>
          <p:nvPr/>
        </p:nvGraphicFramePr>
        <p:xfrm>
          <a:off x="2362200" y="5440363"/>
          <a:ext cx="23622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公式" r:id="rId24" imgW="850531" imgH="431613" progId="Equation.3">
                  <p:embed/>
                </p:oleObj>
              </mc:Choice>
              <mc:Fallback>
                <p:oleObj name="公式" r:id="rId24" imgW="850531" imgH="431613" progId="Equation.3">
                  <p:embed/>
                  <p:pic>
                    <p:nvPicPr>
                      <p:cNvPr id="10271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40363"/>
                        <a:ext cx="23622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07" name="Text Box 35"/>
          <p:cNvSpPr txBox="1">
            <a:spLocks noChangeArrowheads="1"/>
          </p:cNvSpPr>
          <p:nvPr/>
        </p:nvSpPr>
        <p:spPr bwMode="auto">
          <a:xfrm>
            <a:off x="152400" y="4724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027108" name="Object 36"/>
          <p:cNvGraphicFramePr>
            <a:graphicFrameLocks noChangeAspect="1"/>
          </p:cNvGraphicFramePr>
          <p:nvPr/>
        </p:nvGraphicFramePr>
        <p:xfrm>
          <a:off x="1066800" y="4779963"/>
          <a:ext cx="1828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26" imgW="698197" imgH="215806" progId="Equation.3">
                  <p:embed/>
                </p:oleObj>
              </mc:Choice>
              <mc:Fallback>
                <p:oleObj name="Equation" r:id="rId26" imgW="698197" imgH="215806" progId="Equation.3">
                  <p:embed/>
                  <p:pic>
                    <p:nvPicPr>
                      <p:cNvPr id="10271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79963"/>
                        <a:ext cx="18288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5" name="Group 37"/>
          <p:cNvGrpSpPr>
            <a:grpSpLocks/>
          </p:cNvGrpSpPr>
          <p:nvPr/>
        </p:nvGrpSpPr>
        <p:grpSpPr bwMode="auto">
          <a:xfrm>
            <a:off x="6096000" y="4495800"/>
            <a:ext cx="1685925" cy="1797050"/>
            <a:chOff x="3840" y="2832"/>
            <a:chExt cx="1062" cy="1132"/>
          </a:xfrm>
        </p:grpSpPr>
        <p:sp>
          <p:nvSpPr>
            <p:cNvPr id="35856" name="Oval 38" descr="上对角虚线"/>
            <p:cNvSpPr>
              <a:spLocks noChangeArrowheads="1"/>
            </p:cNvSpPr>
            <p:nvPr/>
          </p:nvSpPr>
          <p:spPr bwMode="auto">
            <a:xfrm>
              <a:off x="3840" y="2832"/>
              <a:ext cx="1008" cy="994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57" name="Oval 39"/>
            <p:cNvSpPr>
              <a:spLocks noChangeArrowheads="1"/>
            </p:cNvSpPr>
            <p:nvPr/>
          </p:nvSpPr>
          <p:spPr bwMode="auto">
            <a:xfrm>
              <a:off x="4196" y="3183"/>
              <a:ext cx="295" cy="292"/>
            </a:xfrm>
            <a:prstGeom prst="ellipse">
              <a:avLst/>
            </a:prstGeom>
            <a:gradFill rotWithShape="0">
              <a:gsLst>
                <a:gs pos="0">
                  <a:srgbClr val="C5F4FF"/>
                </a:gs>
                <a:gs pos="100000">
                  <a:srgbClr val="C9F5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58" name="Line 40"/>
            <p:cNvSpPr>
              <a:spLocks noChangeShapeType="1"/>
            </p:cNvSpPr>
            <p:nvPr/>
          </p:nvSpPr>
          <p:spPr bwMode="auto">
            <a:xfrm>
              <a:off x="4342" y="3327"/>
              <a:ext cx="282" cy="425"/>
            </a:xfrm>
            <a:prstGeom prst="line">
              <a:avLst/>
            </a:prstGeom>
            <a:noFill/>
            <a:ln w="28575">
              <a:solidFill>
                <a:srgbClr val="E8186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41"/>
            <p:cNvGraphicFramePr>
              <a:graphicFrameLocks noChangeAspect="1"/>
            </p:cNvGraphicFramePr>
            <p:nvPr/>
          </p:nvGraphicFramePr>
          <p:xfrm>
            <a:off x="4656" y="3696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7" name="公式" r:id="rId28" imgW="279279" imgH="317362" progId="Equation.3">
                    <p:embed/>
                  </p:oleObj>
                </mc:Choice>
                <mc:Fallback>
                  <p:oleObj name="公式" r:id="rId28" imgW="279279" imgH="317362" progId="Equation.3">
                    <p:embed/>
                    <p:pic>
                      <p:nvPicPr>
                        <p:cNvPr id="3585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96"/>
                          <a:ext cx="2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Line 42"/>
            <p:cNvSpPr>
              <a:spLocks noChangeShapeType="1"/>
            </p:cNvSpPr>
            <p:nvPr/>
          </p:nvSpPr>
          <p:spPr bwMode="auto">
            <a:xfrm flipH="1">
              <a:off x="4265" y="3327"/>
              <a:ext cx="77" cy="1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61" name="Object 43"/>
            <p:cNvGraphicFramePr>
              <a:graphicFrameLocks noChangeAspect="1"/>
            </p:cNvGraphicFramePr>
            <p:nvPr/>
          </p:nvGraphicFramePr>
          <p:xfrm>
            <a:off x="4064" y="3441"/>
            <a:ext cx="2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8" name="Equation" r:id="rId30" imgW="228571" imgH="304903" progId="Equation.3">
                    <p:embed/>
                  </p:oleObj>
                </mc:Choice>
                <mc:Fallback>
                  <p:oleObj name="Equation" r:id="rId30" imgW="228571" imgH="304903" progId="Equation.3">
                    <p:embed/>
                    <p:pic>
                      <p:nvPicPr>
                        <p:cNvPr id="3586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3441"/>
                          <a:ext cx="2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44"/>
            <p:cNvGraphicFramePr>
              <a:graphicFrameLocks noChangeAspect="1"/>
            </p:cNvGraphicFramePr>
            <p:nvPr/>
          </p:nvGraphicFramePr>
          <p:xfrm>
            <a:off x="4512" y="3120"/>
            <a:ext cx="25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9" name="Equation" r:id="rId32" imgW="215713" imgH="241091" progId="Equation.3">
                    <p:embed/>
                  </p:oleObj>
                </mc:Choice>
                <mc:Fallback>
                  <p:oleObj name="Equation" r:id="rId32" imgW="215713" imgH="241091" progId="Equation.3">
                    <p:embed/>
                    <p:pic>
                      <p:nvPicPr>
                        <p:cNvPr id="3586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20"/>
                          <a:ext cx="25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7018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2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98" grpId="0" autoUpdateAnimBg="0"/>
      <p:bldP spid="1027103" grpId="0" animBg="1"/>
      <p:bldP spid="1027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78894-95F6-47E3-9572-64917026476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800" b="0" smtClean="0"/>
          </a:p>
        </p:txBody>
      </p:sp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5257800" y="2286000"/>
            <a:ext cx="3581400" cy="4038600"/>
            <a:chOff x="3312" y="1440"/>
            <a:chExt cx="2256" cy="2544"/>
          </a:xfrm>
        </p:grpSpPr>
        <p:sp>
          <p:nvSpPr>
            <p:cNvPr id="36888" name="Rectangle 3"/>
            <p:cNvSpPr>
              <a:spLocks noChangeArrowheads="1"/>
            </p:cNvSpPr>
            <p:nvPr/>
          </p:nvSpPr>
          <p:spPr bwMode="auto">
            <a:xfrm>
              <a:off x="3312" y="1440"/>
              <a:ext cx="2256" cy="2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89" name="AutoShape 4"/>
            <p:cNvSpPr>
              <a:spLocks noChangeArrowheads="1"/>
            </p:cNvSpPr>
            <p:nvPr/>
          </p:nvSpPr>
          <p:spPr bwMode="auto">
            <a:xfrm rot="-5389315">
              <a:off x="4512" y="1346"/>
              <a:ext cx="267" cy="1682"/>
            </a:xfrm>
            <a:prstGeom prst="can">
              <a:avLst>
                <a:gd name="adj" fmla="val 52934"/>
              </a:avLst>
            </a:prstGeom>
            <a:gradFill rotWithShape="0">
              <a:gsLst>
                <a:gs pos="0">
                  <a:srgbClr val="0087A9"/>
                </a:gs>
                <a:gs pos="50000">
                  <a:srgbClr val="00CCFF"/>
                </a:gs>
                <a:gs pos="100000">
                  <a:srgbClr val="0087A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90" name="AutoShape 5"/>
            <p:cNvSpPr>
              <a:spLocks noChangeArrowheads="1"/>
            </p:cNvSpPr>
            <p:nvPr/>
          </p:nvSpPr>
          <p:spPr bwMode="auto">
            <a:xfrm rot="-5389315">
              <a:off x="4106" y="1292"/>
              <a:ext cx="910" cy="1853"/>
            </a:xfrm>
            <a:prstGeom prst="can">
              <a:avLst>
                <a:gd name="adj" fmla="val 53989"/>
              </a:avLst>
            </a:prstGeom>
            <a:solidFill>
              <a:srgbClr val="00CCFF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 rot="-5389315">
              <a:off x="3998" y="1955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 rot="-5389315">
              <a:off x="3998" y="2222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 rot="16210685" flipV="1">
              <a:off x="4758" y="1425"/>
              <a:ext cx="0" cy="4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4" name="Object 9"/>
            <p:cNvGraphicFramePr>
              <a:graphicFrameLocks noChangeAspect="1"/>
            </p:cNvGraphicFramePr>
            <p:nvPr/>
          </p:nvGraphicFramePr>
          <p:xfrm>
            <a:off x="3329" y="2067"/>
            <a:ext cx="2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0" name="Equation" r:id="rId3" imgW="380798" imgH="304903" progId="Equation.3">
                    <p:embed/>
                  </p:oleObj>
                </mc:Choice>
                <mc:Fallback>
                  <p:oleObj name="Equation" r:id="rId3" imgW="380798" imgH="304903" progId="Equation.3">
                    <p:embed/>
                    <p:pic>
                      <p:nvPicPr>
                        <p:cNvPr id="3689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2067"/>
                          <a:ext cx="26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Line 10"/>
            <p:cNvSpPr>
              <a:spLocks noChangeShapeType="1"/>
            </p:cNvSpPr>
            <p:nvPr/>
          </p:nvSpPr>
          <p:spPr bwMode="auto">
            <a:xfrm>
              <a:off x="3594" y="2041"/>
              <a:ext cx="0" cy="293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96" name="Object 11"/>
            <p:cNvGraphicFramePr>
              <a:graphicFrameLocks noChangeAspect="1"/>
            </p:cNvGraphicFramePr>
            <p:nvPr/>
          </p:nvGraphicFramePr>
          <p:xfrm>
            <a:off x="4279" y="1486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1" name="公式" r:id="rId5" imgW="57374" imgH="95456" progId="Equation.3">
                    <p:embed/>
                  </p:oleObj>
                </mc:Choice>
                <mc:Fallback>
                  <p:oleObj name="公式" r:id="rId5" imgW="57374" imgH="95456" progId="Equation.3">
                    <p:embed/>
                    <p:pic>
                      <p:nvPicPr>
                        <p:cNvPr id="3689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486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7" name="Freeform 12" descr="上对角虚线"/>
            <p:cNvSpPr>
              <a:spLocks/>
            </p:cNvSpPr>
            <p:nvPr/>
          </p:nvSpPr>
          <p:spPr bwMode="auto">
            <a:xfrm>
              <a:off x="3957" y="1764"/>
              <a:ext cx="1490" cy="279"/>
            </a:xfrm>
            <a:custGeom>
              <a:avLst/>
              <a:gdLst>
                <a:gd name="T0" fmla="*/ 0 w 1776"/>
                <a:gd name="T1" fmla="*/ 0 h 336"/>
                <a:gd name="T2" fmla="*/ 3 w 1776"/>
                <a:gd name="T3" fmla="*/ 2 h 336"/>
                <a:gd name="T4" fmla="*/ 3 w 1776"/>
                <a:gd name="T5" fmla="*/ 2 h 336"/>
                <a:gd name="T6" fmla="*/ 3 w 1776"/>
                <a:gd name="T7" fmla="*/ 4 h 336"/>
                <a:gd name="T8" fmla="*/ 27 w 1776"/>
                <a:gd name="T9" fmla="*/ 4 h 336"/>
                <a:gd name="T10" fmla="*/ 27 w 1776"/>
                <a:gd name="T11" fmla="*/ 2 h 336"/>
                <a:gd name="T12" fmla="*/ 24 w 1776"/>
                <a:gd name="T13" fmla="*/ 2 h 336"/>
                <a:gd name="T14" fmla="*/ 24 w 1776"/>
                <a:gd name="T15" fmla="*/ 2 h 336"/>
                <a:gd name="T16" fmla="*/ 23 w 1776"/>
                <a:gd name="T17" fmla="*/ 2 h 336"/>
                <a:gd name="T18" fmla="*/ 0 w 177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6"/>
                <a:gd name="T31" fmla="*/ 0 h 336"/>
                <a:gd name="T32" fmla="*/ 1776 w 177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6" h="336">
                  <a:moveTo>
                    <a:pt x="0" y="0"/>
                  </a:moveTo>
                  <a:lnTo>
                    <a:pt x="78" y="54"/>
                  </a:lnTo>
                  <a:lnTo>
                    <a:pt x="132" y="150"/>
                  </a:lnTo>
                  <a:lnTo>
                    <a:pt x="186" y="324"/>
                  </a:lnTo>
                  <a:lnTo>
                    <a:pt x="1776" y="336"/>
                  </a:lnTo>
                  <a:lnTo>
                    <a:pt x="1758" y="228"/>
                  </a:lnTo>
                  <a:lnTo>
                    <a:pt x="1664" y="91"/>
                  </a:lnTo>
                  <a:lnTo>
                    <a:pt x="1626" y="30"/>
                  </a:lnTo>
                  <a:lnTo>
                    <a:pt x="1536" y="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Freeform 13" descr="上对角虚线"/>
            <p:cNvSpPr>
              <a:spLocks/>
            </p:cNvSpPr>
            <p:nvPr/>
          </p:nvSpPr>
          <p:spPr bwMode="auto">
            <a:xfrm>
              <a:off x="3947" y="2319"/>
              <a:ext cx="1540" cy="353"/>
            </a:xfrm>
            <a:custGeom>
              <a:avLst/>
              <a:gdLst>
                <a:gd name="T0" fmla="*/ 23 w 1836"/>
                <a:gd name="T1" fmla="*/ 151 h 366"/>
                <a:gd name="T2" fmla="*/ 24 w 1836"/>
                <a:gd name="T3" fmla="*/ 120 h 366"/>
                <a:gd name="T4" fmla="*/ 26 w 1836"/>
                <a:gd name="T5" fmla="*/ 57 h 366"/>
                <a:gd name="T6" fmla="*/ 28 w 1836"/>
                <a:gd name="T7" fmla="*/ 0 h 366"/>
                <a:gd name="T8" fmla="*/ 3 w 1836"/>
                <a:gd name="T9" fmla="*/ 14 h 366"/>
                <a:gd name="T10" fmla="*/ 3 w 1836"/>
                <a:gd name="T11" fmla="*/ 40 h 366"/>
                <a:gd name="T12" fmla="*/ 3 w 1836"/>
                <a:gd name="T13" fmla="*/ 98 h 366"/>
                <a:gd name="T14" fmla="*/ 3 w 1836"/>
                <a:gd name="T15" fmla="*/ 125 h 366"/>
                <a:gd name="T16" fmla="*/ 0 w 1836"/>
                <a:gd name="T17" fmla="*/ 153 h 366"/>
                <a:gd name="T18" fmla="*/ 23 w 1836"/>
                <a:gd name="T19" fmla="*/ 151 h 3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36"/>
                <a:gd name="T31" fmla="*/ 0 h 366"/>
                <a:gd name="T32" fmla="*/ 1836 w 1836"/>
                <a:gd name="T33" fmla="*/ 366 h 3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36" h="366">
                  <a:moveTo>
                    <a:pt x="1578" y="360"/>
                  </a:moveTo>
                  <a:lnTo>
                    <a:pt x="1692" y="288"/>
                  </a:lnTo>
                  <a:lnTo>
                    <a:pt x="1800" y="134"/>
                  </a:lnTo>
                  <a:lnTo>
                    <a:pt x="1836" y="0"/>
                  </a:lnTo>
                  <a:lnTo>
                    <a:pt x="210" y="18"/>
                  </a:lnTo>
                  <a:lnTo>
                    <a:pt x="192" y="96"/>
                  </a:lnTo>
                  <a:lnTo>
                    <a:pt x="126" y="234"/>
                  </a:lnTo>
                  <a:lnTo>
                    <a:pt x="72" y="300"/>
                  </a:lnTo>
                  <a:lnTo>
                    <a:pt x="0" y="366"/>
                  </a:lnTo>
                  <a:lnTo>
                    <a:pt x="1578" y="36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99" name="Object 14"/>
            <p:cNvGraphicFramePr>
              <a:graphicFrameLocks noChangeAspect="1"/>
            </p:cNvGraphicFramePr>
            <p:nvPr/>
          </p:nvGraphicFramePr>
          <p:xfrm>
            <a:off x="4775" y="2382"/>
            <a:ext cx="19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2" name="公式" r:id="rId9" imgW="190500" imgH="228600" progId="Equation.3">
                    <p:embed/>
                  </p:oleObj>
                </mc:Choice>
                <mc:Fallback>
                  <p:oleObj name="公式" r:id="rId9" imgW="190500" imgH="228600" progId="Equation.3">
                    <p:embed/>
                    <p:pic>
                      <p:nvPicPr>
                        <p:cNvPr id="3689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2382"/>
                          <a:ext cx="19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Freeform 15"/>
            <p:cNvSpPr>
              <a:spLocks/>
            </p:cNvSpPr>
            <p:nvPr/>
          </p:nvSpPr>
          <p:spPr bwMode="auto">
            <a:xfrm>
              <a:off x="4123" y="2041"/>
              <a:ext cx="1364" cy="301"/>
            </a:xfrm>
            <a:custGeom>
              <a:avLst/>
              <a:gdLst>
                <a:gd name="T0" fmla="*/ 0 w 1626"/>
                <a:gd name="T1" fmla="*/ 0 h 312"/>
                <a:gd name="T2" fmla="*/ 23 w 1626"/>
                <a:gd name="T3" fmla="*/ 0 h 312"/>
                <a:gd name="T4" fmla="*/ 24 w 1626"/>
                <a:gd name="T5" fmla="*/ 37 h 312"/>
                <a:gd name="T6" fmla="*/ 24 w 1626"/>
                <a:gd name="T7" fmla="*/ 72 h 312"/>
                <a:gd name="T8" fmla="*/ 24 w 1626"/>
                <a:gd name="T9" fmla="*/ 112 h 312"/>
                <a:gd name="T10" fmla="*/ 23 w 1626"/>
                <a:gd name="T11" fmla="*/ 126 h 312"/>
                <a:gd name="T12" fmla="*/ 3 w 1626"/>
                <a:gd name="T13" fmla="*/ 131 h 312"/>
                <a:gd name="T14" fmla="*/ 3 w 1626"/>
                <a:gd name="T15" fmla="*/ 78 h 312"/>
                <a:gd name="T16" fmla="*/ 3 w 1626"/>
                <a:gd name="T17" fmla="*/ 45 h 312"/>
                <a:gd name="T18" fmla="*/ 0 w 1626"/>
                <a:gd name="T19" fmla="*/ 0 h 3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26"/>
                <a:gd name="T31" fmla="*/ 0 h 312"/>
                <a:gd name="T32" fmla="*/ 1626 w 1626"/>
                <a:gd name="T33" fmla="*/ 312 h 3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26" h="312">
                  <a:moveTo>
                    <a:pt x="0" y="0"/>
                  </a:moveTo>
                  <a:lnTo>
                    <a:pt x="1578" y="0"/>
                  </a:lnTo>
                  <a:lnTo>
                    <a:pt x="1626" y="86"/>
                  </a:lnTo>
                  <a:lnTo>
                    <a:pt x="1626" y="171"/>
                  </a:lnTo>
                  <a:lnTo>
                    <a:pt x="1608" y="263"/>
                  </a:lnTo>
                  <a:lnTo>
                    <a:pt x="1578" y="300"/>
                  </a:lnTo>
                  <a:lnTo>
                    <a:pt x="18" y="312"/>
                  </a:lnTo>
                  <a:lnTo>
                    <a:pt x="18" y="182"/>
                  </a:lnTo>
                  <a:lnTo>
                    <a:pt x="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F4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Line 16"/>
            <p:cNvSpPr>
              <a:spLocks noChangeShapeType="1"/>
            </p:cNvSpPr>
            <p:nvPr/>
          </p:nvSpPr>
          <p:spPr bwMode="auto">
            <a:xfrm rot="-5389315">
              <a:off x="4677" y="1903"/>
              <a:ext cx="0" cy="5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02" name="Object 17"/>
            <p:cNvGraphicFramePr>
              <a:graphicFrameLocks noChangeAspect="1"/>
            </p:cNvGraphicFramePr>
            <p:nvPr/>
          </p:nvGraphicFramePr>
          <p:xfrm>
            <a:off x="5004" y="2041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3" name="公式" r:id="rId11" imgW="57374" imgH="95456" progId="Equation.3">
                    <p:embed/>
                  </p:oleObj>
                </mc:Choice>
                <mc:Fallback>
                  <p:oleObj name="公式" r:id="rId11" imgW="57374" imgH="95456" progId="Equation.3">
                    <p:embed/>
                    <p:pic>
                      <p:nvPicPr>
                        <p:cNvPr id="3690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2041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3" name="Oval 18" descr="上对角虚线"/>
            <p:cNvSpPr>
              <a:spLocks noChangeArrowheads="1"/>
            </p:cNvSpPr>
            <p:nvPr/>
          </p:nvSpPr>
          <p:spPr bwMode="auto">
            <a:xfrm>
              <a:off x="3634" y="1764"/>
              <a:ext cx="484" cy="910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04" name="Oval 19"/>
            <p:cNvSpPr>
              <a:spLocks noChangeArrowheads="1"/>
            </p:cNvSpPr>
            <p:nvPr/>
          </p:nvSpPr>
          <p:spPr bwMode="auto">
            <a:xfrm rot="-5389315">
              <a:off x="3739" y="2097"/>
              <a:ext cx="267" cy="156"/>
            </a:xfrm>
            <a:prstGeom prst="ellipse">
              <a:avLst/>
            </a:prstGeom>
            <a:solidFill>
              <a:srgbClr val="C5F4FF"/>
            </a:soli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05" name="AutoShape 20"/>
            <p:cNvSpPr>
              <a:spLocks noChangeArrowheads="1"/>
            </p:cNvSpPr>
            <p:nvPr/>
          </p:nvSpPr>
          <p:spPr bwMode="auto">
            <a:xfrm rot="-5389315">
              <a:off x="4106" y="1292"/>
              <a:ext cx="910" cy="1853"/>
            </a:xfrm>
            <a:prstGeom prst="can">
              <a:avLst>
                <a:gd name="adj" fmla="val 53989"/>
              </a:avLst>
            </a:prstGeom>
            <a:noFill/>
            <a:ln w="28575">
              <a:solidFill>
                <a:srgbClr val="0DAD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06" name="Line 21"/>
            <p:cNvSpPr>
              <a:spLocks noChangeShapeType="1"/>
            </p:cNvSpPr>
            <p:nvPr/>
          </p:nvSpPr>
          <p:spPr bwMode="auto">
            <a:xfrm flipH="1">
              <a:off x="3393" y="2041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7" name="Line 22"/>
            <p:cNvSpPr>
              <a:spLocks noChangeShapeType="1"/>
            </p:cNvSpPr>
            <p:nvPr/>
          </p:nvSpPr>
          <p:spPr bwMode="auto">
            <a:xfrm flipH="1">
              <a:off x="3393" y="231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6868" name="Object 26"/>
          <p:cNvGraphicFramePr>
            <a:graphicFrameLocks noChangeAspect="1"/>
          </p:cNvGraphicFramePr>
          <p:nvPr/>
        </p:nvGraphicFramePr>
        <p:xfrm>
          <a:off x="3810000" y="533400"/>
          <a:ext cx="21986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公式" r:id="rId14" imgW="800100" imgH="419100" progId="Equation.3">
                  <p:embed/>
                </p:oleObj>
              </mc:Choice>
              <mc:Fallback>
                <p:oleObj name="公式" r:id="rId14" imgW="800100" imgH="419100" progId="Equation.3">
                  <p:embed/>
                  <p:pic>
                    <p:nvPicPr>
                      <p:cNvPr id="3686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3400"/>
                        <a:ext cx="21986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27"/>
          <p:cNvGraphicFramePr>
            <a:graphicFrameLocks noChangeAspect="1"/>
          </p:cNvGraphicFramePr>
          <p:nvPr/>
        </p:nvGraphicFramePr>
        <p:xfrm>
          <a:off x="1066800" y="933450"/>
          <a:ext cx="1925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公式" r:id="rId16" imgW="1117115" imgH="317362" progId="Equation.3">
                  <p:embed/>
                </p:oleObj>
              </mc:Choice>
              <mc:Fallback>
                <p:oleObj name="公式" r:id="rId16" imgW="1117115" imgH="317362" progId="Equation.3">
                  <p:embed/>
                  <p:pic>
                    <p:nvPicPr>
                      <p:cNvPr id="3686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33450"/>
                        <a:ext cx="19256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28"/>
          <p:cNvGraphicFramePr>
            <a:graphicFrameLocks noChangeAspect="1"/>
          </p:cNvGraphicFramePr>
          <p:nvPr/>
        </p:nvGraphicFramePr>
        <p:xfrm>
          <a:off x="228600" y="2286000"/>
          <a:ext cx="47910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公式" r:id="rId18" imgW="2070100" imgH="419100" progId="Equation.3">
                  <p:embed/>
                </p:oleObj>
              </mc:Choice>
              <mc:Fallback>
                <p:oleObj name="公式" r:id="rId18" imgW="2070100" imgH="419100" progId="Equation.3">
                  <p:embed/>
                  <p:pic>
                    <p:nvPicPr>
                      <p:cNvPr id="3687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47910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29"/>
          <p:cNvGrpSpPr>
            <a:grpSpLocks/>
          </p:cNvGrpSpPr>
          <p:nvPr/>
        </p:nvGrpSpPr>
        <p:grpSpPr bwMode="auto">
          <a:xfrm>
            <a:off x="6248400" y="4495800"/>
            <a:ext cx="1685925" cy="1797050"/>
            <a:chOff x="3936" y="2832"/>
            <a:chExt cx="1062" cy="1132"/>
          </a:xfrm>
        </p:grpSpPr>
        <p:sp>
          <p:nvSpPr>
            <p:cNvPr id="36882" name="Oval 30" descr="上对角虚线"/>
            <p:cNvSpPr>
              <a:spLocks noChangeArrowheads="1"/>
            </p:cNvSpPr>
            <p:nvPr/>
          </p:nvSpPr>
          <p:spPr bwMode="auto">
            <a:xfrm>
              <a:off x="3936" y="2832"/>
              <a:ext cx="1008" cy="994"/>
            </a:xfrm>
            <a:prstGeom prst="ellipse">
              <a:avLst/>
            </a:prstGeom>
            <a:blipFill dpi="0" rotWithShape="0">
              <a:blip r:embed="rId20"/>
              <a:srcRect/>
              <a:tile tx="0" ty="0" sx="100000" sy="100000" flip="none" algn="tl"/>
            </a:blip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83" name="Oval 31"/>
            <p:cNvSpPr>
              <a:spLocks noChangeArrowheads="1"/>
            </p:cNvSpPr>
            <p:nvPr/>
          </p:nvSpPr>
          <p:spPr bwMode="auto">
            <a:xfrm>
              <a:off x="4292" y="3183"/>
              <a:ext cx="295" cy="292"/>
            </a:xfrm>
            <a:prstGeom prst="ellipse">
              <a:avLst/>
            </a:prstGeom>
            <a:gradFill rotWithShape="0">
              <a:gsLst>
                <a:gs pos="0">
                  <a:srgbClr val="C5F4FF"/>
                </a:gs>
                <a:gs pos="100000">
                  <a:srgbClr val="C9F5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84" name="Line 32"/>
            <p:cNvSpPr>
              <a:spLocks noChangeShapeType="1"/>
            </p:cNvSpPr>
            <p:nvPr/>
          </p:nvSpPr>
          <p:spPr bwMode="auto">
            <a:xfrm>
              <a:off x="4438" y="3327"/>
              <a:ext cx="282" cy="425"/>
            </a:xfrm>
            <a:prstGeom prst="line">
              <a:avLst/>
            </a:prstGeom>
            <a:noFill/>
            <a:ln w="28575">
              <a:solidFill>
                <a:srgbClr val="E8186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5" name="Object 33"/>
            <p:cNvGraphicFramePr>
              <a:graphicFrameLocks noChangeAspect="1"/>
            </p:cNvGraphicFramePr>
            <p:nvPr/>
          </p:nvGraphicFramePr>
          <p:xfrm>
            <a:off x="4752" y="3696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7" name="公式" r:id="rId21" imgW="279279" imgH="317362" progId="Equation.3">
                    <p:embed/>
                  </p:oleObj>
                </mc:Choice>
                <mc:Fallback>
                  <p:oleObj name="公式" r:id="rId21" imgW="279279" imgH="317362" progId="Equation.3">
                    <p:embed/>
                    <p:pic>
                      <p:nvPicPr>
                        <p:cNvPr id="3688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696"/>
                          <a:ext cx="2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Line 34"/>
            <p:cNvSpPr>
              <a:spLocks noChangeShapeType="1"/>
            </p:cNvSpPr>
            <p:nvPr/>
          </p:nvSpPr>
          <p:spPr bwMode="auto">
            <a:xfrm flipH="1">
              <a:off x="4368" y="3342"/>
              <a:ext cx="77" cy="1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87" name="Object 35"/>
            <p:cNvGraphicFramePr>
              <a:graphicFrameLocks noChangeAspect="1"/>
            </p:cNvGraphicFramePr>
            <p:nvPr/>
          </p:nvGraphicFramePr>
          <p:xfrm>
            <a:off x="4224" y="3408"/>
            <a:ext cx="2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8" name="Equation" r:id="rId23" imgW="228571" imgH="304903" progId="Equation.3">
                    <p:embed/>
                  </p:oleObj>
                </mc:Choice>
                <mc:Fallback>
                  <p:oleObj name="Equation" r:id="rId23" imgW="228571" imgH="304903" progId="Equation.3">
                    <p:embed/>
                    <p:pic>
                      <p:nvPicPr>
                        <p:cNvPr id="3688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08"/>
                          <a:ext cx="2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2" name="Group 36"/>
          <p:cNvGrpSpPr>
            <a:grpSpLocks/>
          </p:cNvGrpSpPr>
          <p:nvPr/>
        </p:nvGrpSpPr>
        <p:grpSpPr bwMode="auto">
          <a:xfrm>
            <a:off x="6400800" y="4648200"/>
            <a:ext cx="1676400" cy="1295400"/>
            <a:chOff x="4032" y="2928"/>
            <a:chExt cx="1056" cy="816"/>
          </a:xfrm>
        </p:grpSpPr>
        <p:sp>
          <p:nvSpPr>
            <p:cNvPr id="36876" name="AutoShape 37"/>
            <p:cNvSpPr>
              <a:spLocks noChangeArrowheads="1"/>
            </p:cNvSpPr>
            <p:nvPr/>
          </p:nvSpPr>
          <p:spPr bwMode="auto">
            <a:xfrm>
              <a:off x="4032" y="2928"/>
              <a:ext cx="829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3 w 21600"/>
                <a:gd name="T25" fmla="*/ 3150 h 21600"/>
                <a:gd name="T26" fmla="*/ 18447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59" y="10800"/>
                  </a:moveTo>
                  <a:cubicBezTo>
                    <a:pt x="1959" y="15683"/>
                    <a:pt x="5917" y="19641"/>
                    <a:pt x="10800" y="19641"/>
                  </a:cubicBezTo>
                  <a:cubicBezTo>
                    <a:pt x="15683" y="19641"/>
                    <a:pt x="19641" y="15683"/>
                    <a:pt x="19641" y="10800"/>
                  </a:cubicBezTo>
                  <a:cubicBezTo>
                    <a:pt x="19641" y="5917"/>
                    <a:pt x="15683" y="1959"/>
                    <a:pt x="10800" y="1959"/>
                  </a:cubicBezTo>
                  <a:cubicBezTo>
                    <a:pt x="5917" y="1959"/>
                    <a:pt x="1959" y="5917"/>
                    <a:pt x="1959" y="10800"/>
                  </a:cubicBezTo>
                  <a:close/>
                </a:path>
              </a:pathLst>
            </a:custGeom>
            <a:solidFill>
              <a:srgbClr val="FACAF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38"/>
            <p:cNvSpPr>
              <a:spLocks noChangeShapeType="1"/>
            </p:cNvSpPr>
            <p:nvPr/>
          </p:nvSpPr>
          <p:spPr bwMode="auto">
            <a:xfrm flipV="1">
              <a:off x="4445" y="3040"/>
              <a:ext cx="167" cy="2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Line 39"/>
            <p:cNvSpPr>
              <a:spLocks noChangeShapeType="1"/>
            </p:cNvSpPr>
            <p:nvPr/>
          </p:nvSpPr>
          <p:spPr bwMode="auto">
            <a:xfrm>
              <a:off x="4612" y="3275"/>
              <a:ext cx="143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Line 40"/>
            <p:cNvSpPr>
              <a:spLocks noChangeShapeType="1"/>
            </p:cNvSpPr>
            <p:nvPr/>
          </p:nvSpPr>
          <p:spPr bwMode="auto">
            <a:xfrm flipH="1">
              <a:off x="4850" y="3275"/>
              <a:ext cx="190" cy="1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80" name="Object 41"/>
            <p:cNvGraphicFramePr>
              <a:graphicFrameLocks noChangeAspect="1"/>
            </p:cNvGraphicFramePr>
            <p:nvPr/>
          </p:nvGraphicFramePr>
          <p:xfrm>
            <a:off x="4778" y="2993"/>
            <a:ext cx="31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name="Equation" r:id="rId25" imgW="124002" imgH="114454" progId="Equation.3">
                    <p:embed/>
                  </p:oleObj>
                </mc:Choice>
                <mc:Fallback>
                  <p:oleObj name="Equation" r:id="rId25" imgW="124002" imgH="114454" progId="Equation.3">
                    <p:embed/>
                    <p:pic>
                      <p:nvPicPr>
                        <p:cNvPr id="3688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2993"/>
                          <a:ext cx="31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42"/>
            <p:cNvGraphicFramePr>
              <a:graphicFrameLocks noChangeAspect="1"/>
            </p:cNvGraphicFramePr>
            <p:nvPr/>
          </p:nvGraphicFramePr>
          <p:xfrm>
            <a:off x="4416" y="2985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" name="Equation" r:id="rId27" imgW="47658" imgH="56996" progId="Equation.3">
                    <p:embed/>
                  </p:oleObj>
                </mc:Choice>
                <mc:Fallback>
                  <p:oleObj name="Equation" r:id="rId27" imgW="47658" imgH="56996" progId="Equation.3">
                    <p:embed/>
                    <p:pic>
                      <p:nvPicPr>
                        <p:cNvPr id="3688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85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3" name="Object 46"/>
          <p:cNvGraphicFramePr>
            <a:graphicFrameLocks noChangeAspect="1"/>
          </p:cNvGraphicFramePr>
          <p:nvPr/>
        </p:nvGraphicFramePr>
        <p:xfrm>
          <a:off x="762000" y="3429000"/>
          <a:ext cx="23606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公式" r:id="rId29" imgW="838200" imgH="419100" progId="Equation.3">
                  <p:embed/>
                </p:oleObj>
              </mc:Choice>
              <mc:Fallback>
                <p:oleObj name="公式" r:id="rId29" imgW="838200" imgH="419100" progId="Equation.3">
                  <p:embed/>
                  <p:pic>
                    <p:nvPicPr>
                      <p:cNvPr id="36873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36061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47"/>
          <p:cNvGraphicFramePr>
            <a:graphicFrameLocks noChangeAspect="1"/>
          </p:cNvGraphicFramePr>
          <p:nvPr/>
        </p:nvGraphicFramePr>
        <p:xfrm>
          <a:off x="2971800" y="3492500"/>
          <a:ext cx="21272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公式" r:id="rId31" imgW="787400" imgH="457200" progId="Equation.3">
                  <p:embed/>
                </p:oleObj>
              </mc:Choice>
              <mc:Fallback>
                <p:oleObj name="公式" r:id="rId31" imgW="787400" imgH="457200" progId="Equation.3">
                  <p:embed/>
                  <p:pic>
                    <p:nvPicPr>
                      <p:cNvPr id="36874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92500"/>
                        <a:ext cx="21272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49"/>
          <p:cNvGraphicFramePr>
            <a:graphicFrameLocks noChangeAspect="1"/>
          </p:cNvGraphicFramePr>
          <p:nvPr/>
        </p:nvGraphicFramePr>
        <p:xfrm>
          <a:off x="590550" y="5343525"/>
          <a:ext cx="40354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公式" r:id="rId33" imgW="1295400" imgH="431800" progId="Equation.3">
                  <p:embed/>
                </p:oleObj>
              </mc:Choice>
              <mc:Fallback>
                <p:oleObj name="公式" r:id="rId33" imgW="1295400" imgH="431800" progId="Equation.3">
                  <p:embed/>
                  <p:pic>
                    <p:nvPicPr>
                      <p:cNvPr id="3687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343525"/>
                        <a:ext cx="4035425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9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F9F4A-5617-4EB7-8BB2-B06DD9DB0FA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334000" y="4114800"/>
            <a:ext cx="3810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28600"/>
            <a:ext cx="8763000" cy="6794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  <a:latin typeface="宋体" panose="02010600030101010101" pitchFamily="2" charset="-122"/>
              </a:rPr>
              <a:t>互感磁能</a:t>
            </a:r>
            <a:r>
              <a:rPr lang="en-US" altLang="zh-CN" sz="2400" smtClean="0">
                <a:solidFill>
                  <a:srgbClr val="792B25"/>
                </a:solidFill>
                <a:latin typeface="宋体" panose="02010600030101010101" pitchFamily="2" charset="-122"/>
              </a:rPr>
              <a:t>(P213)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066800"/>
            <a:ext cx="8763000" cy="38100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b="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latin typeface="宋体" panose="02010600030101010101" pitchFamily="2" charset="-122"/>
              </a:rPr>
              <a:t>当线圈</a:t>
            </a:r>
            <a:r>
              <a:rPr lang="en-US" altLang="zh-CN" sz="2800" smtClean="0">
                <a:latin typeface="宋体" panose="02010600030101010101" pitchFamily="2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中的电流</a:t>
            </a:r>
            <a:r>
              <a:rPr lang="en-US" altLang="zh-CN" sz="280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变化时，使通过线圈</a:t>
            </a:r>
            <a:r>
              <a:rPr lang="en-US" altLang="zh-CN" sz="28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的磁通量发生改变，从而在线圈</a:t>
            </a:r>
            <a:r>
              <a:rPr lang="en-US" altLang="zh-CN" sz="28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中引起一个互感电动势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同样地，</a:t>
            </a:r>
            <a:r>
              <a:rPr lang="zh-CN" altLang="en-US" sz="2800" smtClean="0">
                <a:latin typeface="宋体" panose="02010600030101010101" pitchFamily="2" charset="-122"/>
              </a:rPr>
              <a:t>线圈</a:t>
            </a:r>
            <a:r>
              <a:rPr lang="en-US" altLang="zh-CN" sz="28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中的电流</a:t>
            </a:r>
            <a:r>
              <a:rPr lang="en-US" altLang="zh-CN" sz="280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变化，</a:t>
            </a:r>
            <a:r>
              <a:rPr lang="zh-CN" altLang="en-US" sz="2800" smtClean="0">
                <a:latin typeface="Times New Roman" panose="02020603050405020304" pitchFamily="18" charset="0"/>
              </a:rPr>
              <a:t>也在</a:t>
            </a:r>
            <a:r>
              <a:rPr lang="zh-CN" altLang="en-US" sz="2800" smtClean="0">
                <a:latin typeface="宋体" panose="02010600030101010101" pitchFamily="2" charset="-122"/>
              </a:rPr>
              <a:t>线圈</a:t>
            </a:r>
            <a:r>
              <a:rPr lang="en-US" altLang="zh-CN" sz="2800" smtClean="0">
                <a:latin typeface="宋体" panose="02010600030101010101" pitchFamily="2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引起一个互感电动势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7543800" y="5257800"/>
            <a:ext cx="12192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7895" name="Freeform 6"/>
          <p:cNvSpPr>
            <a:spLocks/>
          </p:cNvSpPr>
          <p:nvPr/>
        </p:nvSpPr>
        <p:spPr bwMode="auto">
          <a:xfrm>
            <a:off x="5486400" y="4495800"/>
            <a:ext cx="1768475" cy="914400"/>
          </a:xfrm>
          <a:custGeom>
            <a:avLst/>
            <a:gdLst>
              <a:gd name="T0" fmla="*/ 0 w 1114"/>
              <a:gd name="T1" fmla="*/ 2147483646 h 576"/>
              <a:gd name="T2" fmla="*/ 2147483646 w 1114"/>
              <a:gd name="T3" fmla="*/ 2147483646 h 576"/>
              <a:gd name="T4" fmla="*/ 2147483646 w 1114"/>
              <a:gd name="T5" fmla="*/ 2147483646 h 576"/>
              <a:gd name="T6" fmla="*/ 2147483646 w 1114"/>
              <a:gd name="T7" fmla="*/ 0 h 576"/>
              <a:gd name="T8" fmla="*/ 2147483646 w 1114"/>
              <a:gd name="T9" fmla="*/ 2147483646 h 576"/>
              <a:gd name="T10" fmla="*/ 2147483646 w 1114"/>
              <a:gd name="T11" fmla="*/ 2147483646 h 576"/>
              <a:gd name="T12" fmla="*/ 2147483646 w 1114"/>
              <a:gd name="T13" fmla="*/ 2147483646 h 576"/>
              <a:gd name="T14" fmla="*/ 2147483646 w 1114"/>
              <a:gd name="T15" fmla="*/ 2147483646 h 576"/>
              <a:gd name="T16" fmla="*/ 2147483646 w 1114"/>
              <a:gd name="T17" fmla="*/ 2147483646 h 576"/>
              <a:gd name="T18" fmla="*/ 2147483646 w 1114"/>
              <a:gd name="T19" fmla="*/ 2147483646 h 576"/>
              <a:gd name="T20" fmla="*/ 2147483646 w 1114"/>
              <a:gd name="T21" fmla="*/ 2147483646 h 576"/>
              <a:gd name="T22" fmla="*/ 2147483646 w 1114"/>
              <a:gd name="T23" fmla="*/ 2147483646 h 576"/>
              <a:gd name="T24" fmla="*/ 2147483646 w 1114"/>
              <a:gd name="T25" fmla="*/ 2147483646 h 576"/>
              <a:gd name="T26" fmla="*/ 2147483646 w 1114"/>
              <a:gd name="T27" fmla="*/ 2147483646 h 576"/>
              <a:gd name="T28" fmla="*/ 2147483646 w 1114"/>
              <a:gd name="T29" fmla="*/ 2147483646 h 576"/>
              <a:gd name="T30" fmla="*/ 2147483646 w 1114"/>
              <a:gd name="T31" fmla="*/ 2147483646 h 576"/>
              <a:gd name="T32" fmla="*/ 0 w 1114"/>
              <a:gd name="T33" fmla="*/ 2147483646 h 5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14"/>
              <a:gd name="T52" fmla="*/ 0 h 576"/>
              <a:gd name="T53" fmla="*/ 1114 w 1114"/>
              <a:gd name="T54" fmla="*/ 576 h 5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14" h="576">
                <a:moveTo>
                  <a:pt x="0" y="272"/>
                </a:moveTo>
                <a:cubicBezTo>
                  <a:pt x="18" y="221"/>
                  <a:pt x="25" y="167"/>
                  <a:pt x="64" y="128"/>
                </a:cubicBezTo>
                <a:cubicBezTo>
                  <a:pt x="111" y="81"/>
                  <a:pt x="228" y="74"/>
                  <a:pt x="280" y="64"/>
                </a:cubicBezTo>
                <a:cubicBezTo>
                  <a:pt x="460" y="31"/>
                  <a:pt x="632" y="15"/>
                  <a:pt x="816" y="0"/>
                </a:cubicBezTo>
                <a:cubicBezTo>
                  <a:pt x="837" y="3"/>
                  <a:pt x="859" y="3"/>
                  <a:pt x="880" y="8"/>
                </a:cubicBezTo>
                <a:cubicBezTo>
                  <a:pt x="947" y="25"/>
                  <a:pt x="993" y="108"/>
                  <a:pt x="1032" y="160"/>
                </a:cubicBezTo>
                <a:cubicBezTo>
                  <a:pt x="1046" y="214"/>
                  <a:pt x="1074" y="264"/>
                  <a:pt x="1088" y="320"/>
                </a:cubicBezTo>
                <a:cubicBezTo>
                  <a:pt x="1087" y="331"/>
                  <a:pt x="1114" y="470"/>
                  <a:pt x="1056" y="496"/>
                </a:cubicBezTo>
                <a:cubicBezTo>
                  <a:pt x="1041" y="503"/>
                  <a:pt x="1024" y="500"/>
                  <a:pt x="1008" y="504"/>
                </a:cubicBezTo>
                <a:cubicBezTo>
                  <a:pt x="957" y="517"/>
                  <a:pt x="925" y="533"/>
                  <a:pt x="872" y="544"/>
                </a:cubicBezTo>
                <a:cubicBezTo>
                  <a:pt x="853" y="548"/>
                  <a:pt x="835" y="555"/>
                  <a:pt x="816" y="560"/>
                </a:cubicBezTo>
                <a:cubicBezTo>
                  <a:pt x="795" y="566"/>
                  <a:pt x="752" y="576"/>
                  <a:pt x="752" y="576"/>
                </a:cubicBezTo>
                <a:cubicBezTo>
                  <a:pt x="524" y="571"/>
                  <a:pt x="430" y="566"/>
                  <a:pt x="240" y="552"/>
                </a:cubicBezTo>
                <a:cubicBezTo>
                  <a:pt x="119" y="532"/>
                  <a:pt x="243" y="559"/>
                  <a:pt x="168" y="528"/>
                </a:cubicBezTo>
                <a:cubicBezTo>
                  <a:pt x="145" y="518"/>
                  <a:pt x="96" y="504"/>
                  <a:pt x="96" y="504"/>
                </a:cubicBezTo>
                <a:cubicBezTo>
                  <a:pt x="77" y="485"/>
                  <a:pt x="48" y="473"/>
                  <a:pt x="40" y="448"/>
                </a:cubicBezTo>
                <a:cubicBezTo>
                  <a:pt x="19" y="385"/>
                  <a:pt x="0" y="338"/>
                  <a:pt x="0" y="27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6019800" y="525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60960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5791200" y="5662613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电源</a:t>
            </a:r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V="1">
            <a:off x="6400800" y="5410200"/>
            <a:ext cx="304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V="1">
            <a:off x="8153400" y="5943600"/>
            <a:ext cx="304800" cy="762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6400800" y="4827588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8001000" y="5410200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7903" name="Object 14"/>
          <p:cNvGraphicFramePr>
            <a:graphicFrameLocks noChangeAspect="1"/>
          </p:cNvGraphicFramePr>
          <p:nvPr/>
        </p:nvGraphicFramePr>
        <p:xfrm>
          <a:off x="1524000" y="2433638"/>
          <a:ext cx="28956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3" imgW="850531" imgH="406224" progId="Equation.3">
                  <p:embed/>
                </p:oleObj>
              </mc:Choice>
              <mc:Fallback>
                <p:oleObj name="公式" r:id="rId3" imgW="850531" imgH="406224" progId="Equation.3">
                  <p:embed/>
                  <p:pic>
                    <p:nvPicPr>
                      <p:cNvPr id="3790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3638"/>
                        <a:ext cx="28956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5"/>
          <p:cNvGraphicFramePr>
            <a:graphicFrameLocks noChangeAspect="1"/>
          </p:cNvGraphicFramePr>
          <p:nvPr/>
        </p:nvGraphicFramePr>
        <p:xfrm>
          <a:off x="1524000" y="5029200"/>
          <a:ext cx="2286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5" imgW="863225" imgH="406224" progId="Equation.3">
                  <p:embed/>
                </p:oleObj>
              </mc:Choice>
              <mc:Fallback>
                <p:oleObj name="公式" r:id="rId5" imgW="863225" imgH="406224" progId="Equation.3">
                  <p:embed/>
                  <p:pic>
                    <p:nvPicPr>
                      <p:cNvPr id="3790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22860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124200" y="2590800"/>
            <a:ext cx="2057400" cy="304800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2743200" y="2819400"/>
            <a:ext cx="2438400" cy="2667000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7800" y="2438400"/>
            <a:ext cx="2133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符号必相同</a:t>
            </a:r>
          </a:p>
        </p:txBody>
      </p:sp>
    </p:spTree>
    <p:extLst>
      <p:ext uri="{BB962C8B-B14F-4D97-AF65-F5344CB8AC3E}">
        <p14:creationId xmlns:p14="http://schemas.microsoft.com/office/powerpoint/2010/main" val="282268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865810-97EC-4D40-9179-E29BD1E5EAA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800" b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762000"/>
            <a:ext cx="8686800" cy="1295400"/>
          </a:xfrm>
          <a:noFill/>
        </p:spPr>
        <p:txBody>
          <a:bodyPr anchor="t"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0" i="1" smtClean="0">
                <a:solidFill>
                  <a:schemeClr val="tx1"/>
                </a:solidFill>
              </a:rPr>
              <a:t>dt</a:t>
            </a:r>
            <a:r>
              <a:rPr lang="zh-CN" altLang="en-US" sz="2800" smtClean="0">
                <a:solidFill>
                  <a:schemeClr val="tx1"/>
                </a:solidFill>
              </a:rPr>
              <a:t>时间内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电源克服互感电动势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所</a:t>
            </a:r>
            <a:r>
              <a:rPr lang="zh-CN" altLang="en-US" sz="2800" smtClean="0">
                <a:solidFill>
                  <a:srgbClr val="792B25"/>
                </a:solidFill>
              </a:rPr>
              <a:t>作的功</a:t>
            </a:r>
            <a:r>
              <a:rPr lang="zh-CN" altLang="en-US" sz="2800" smtClean="0">
                <a:solidFill>
                  <a:schemeClr val="tx1"/>
                </a:solidFill>
              </a:rPr>
              <a:t>为</a:t>
            </a:r>
            <a:endParaRPr lang="zh-CN" altLang="en-US" sz="2800" b="0" smtClean="0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286000"/>
            <a:ext cx="8763000" cy="38862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两个线圈的电流从</a:t>
            </a:r>
            <a:r>
              <a:rPr lang="en-US" altLang="zh-CN" sz="2800" b="0" smtClean="0">
                <a:latin typeface="Times New Roman" panose="02020603050405020304" pitchFamily="18" charset="0"/>
              </a:rPr>
              <a:t>0</a:t>
            </a:r>
            <a:r>
              <a:rPr lang="zh-CN" altLang="en-US" sz="2800" smtClean="0">
                <a:latin typeface="Times New Roman" panose="02020603050405020304" pitchFamily="18" charset="0"/>
              </a:rPr>
              <a:t>分别达到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和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0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Times New Roman" panose="02020603050405020304" pitchFamily="18" charset="0"/>
              </a:rPr>
              <a:t>时，电源作的功就是</a:t>
            </a: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电源提供的这部分能量，转化为两个电流圈的互作用能，称为</a:t>
            </a:r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</a:rPr>
              <a:t>互感磁能</a:t>
            </a:r>
            <a:r>
              <a:rPr lang="zh-CN" altLang="en-US" sz="2800" smtClean="0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381000" y="1524000"/>
          <a:ext cx="830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公式" r:id="rId3" imgW="3187700" imgH="215900" progId="Equation.3">
                  <p:embed/>
                </p:oleObj>
              </mc:Choice>
              <mc:Fallback>
                <p:oleObj name="公式" r:id="rId3" imgW="3187700" imgH="215900" progId="Equation.3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0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2362200" y="3048000"/>
          <a:ext cx="4114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公式" r:id="rId5" imgW="1612900" imgH="330200" progId="Equation.3">
                  <p:embed/>
                </p:oleObj>
              </mc:Choice>
              <mc:Fallback>
                <p:oleObj name="公式" r:id="rId5" imgW="1612900" imgH="330200" progId="Equation.3">
                  <p:embed/>
                  <p:pic>
                    <p:nvPicPr>
                      <p:cNvPr id="389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41148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2971800" y="5410200"/>
          <a:ext cx="2743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公式" r:id="rId7" imgW="774364" imgH="215806" progId="Equation.3">
                  <p:embed/>
                </p:oleObj>
              </mc:Choice>
              <mc:Fallback>
                <p:oleObj name="公式" r:id="rId7" imgW="774364" imgH="215806" progId="Equation.3">
                  <p:embed/>
                  <p:pic>
                    <p:nvPicPr>
                      <p:cNvPr id="389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2743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85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AC9CA-2D78-4B40-B65C-AA506FE9A12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800" b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143000"/>
            <a:ext cx="8839200" cy="3505200"/>
          </a:xfrm>
          <a:noFill/>
        </p:spPr>
        <p:txBody>
          <a:bodyPr anchor="t"/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chemeClr val="tx1"/>
                </a:solidFill>
              </a:rPr>
              <a:t>如果两个线圈的自感系数分别是</a:t>
            </a:r>
            <a:r>
              <a:rPr lang="en-US" altLang="zh-CN" sz="2800" i="1" smtClean="0">
                <a:solidFill>
                  <a:schemeClr val="tx1"/>
                </a:solidFill>
              </a:rPr>
              <a:t>L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</a:rPr>
              <a:t>和</a:t>
            </a:r>
            <a:r>
              <a:rPr lang="en-US" altLang="zh-CN" sz="2800" i="1" smtClean="0">
                <a:solidFill>
                  <a:schemeClr val="tx1"/>
                </a:solidFill>
              </a:rPr>
              <a:t>L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2</a:t>
            </a:r>
            <a:r>
              <a:rPr lang="zh-CN" altLang="en-US" sz="2800" smtClean="0">
                <a:solidFill>
                  <a:schemeClr val="tx1"/>
                </a:solidFill>
              </a:rPr>
              <a:t>，电流分别是</a:t>
            </a:r>
            <a:r>
              <a:rPr lang="en-US" altLang="zh-CN" sz="2800" i="1" smtClean="0">
                <a:solidFill>
                  <a:schemeClr val="tx1"/>
                </a:solidFill>
              </a:rPr>
              <a:t>I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</a:rPr>
              <a:t>和</a:t>
            </a:r>
            <a:r>
              <a:rPr lang="en-US" altLang="zh-CN" sz="2800" i="1" smtClean="0">
                <a:solidFill>
                  <a:schemeClr val="tx1"/>
                </a:solidFill>
              </a:rPr>
              <a:t>I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800" smtClean="0">
                <a:solidFill>
                  <a:schemeClr val="tx1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，则这物理系统的总磁能就是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chemeClr val="tx1"/>
                </a:solidFill>
              </a:rPr>
              <a:t/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en-US" altLang="zh-CN" sz="2800" smtClean="0">
                <a:solidFill>
                  <a:schemeClr val="tx1"/>
                </a:solidFill>
              </a:rPr>
              <a:t/>
            </a:r>
            <a:br>
              <a:rPr lang="en-US" altLang="zh-CN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rgbClr val="006600"/>
                </a:solidFill>
              </a:rPr>
              <a:t>这结果可以推广到多个电流圈的情形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800" b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143000" y="2438400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公式" r:id="rId3" imgW="1879600" imgH="393700" progId="Equation.3">
                  <p:embed/>
                </p:oleObj>
              </mc:Choice>
              <mc:Fallback>
                <p:oleObj name="公式" r:id="rId3" imgW="1879600" imgH="39370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58674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53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E93CB9-31CB-4CE9-821F-97822D11372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143000"/>
            <a:ext cx="8763000" cy="838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自感磁能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互感磁能</a:t>
            </a:r>
            <a:r>
              <a:rPr lang="zh-CN" altLang="en-US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不同之处</a:t>
            </a:r>
            <a:r>
              <a:rPr lang="zh-CN" altLang="en-US" sz="2800" dirty="0" smtClean="0">
                <a:latin typeface="宋体" panose="02010600030101010101" pitchFamily="2" charset="-122"/>
              </a:rPr>
              <a:t>在于：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" y="32004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kern="0" dirty="0" smtClean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        互感</a:t>
            </a:r>
            <a:r>
              <a:rPr lang="zh-CN" altLang="en-US" sz="2800" kern="0" dirty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磁能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反映的则是一个电流与另一个电流的磁场之间的</a:t>
            </a:r>
            <a:r>
              <a:rPr lang="zh-CN" altLang="en-US" sz="28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互作用能，它可以是正的，也可以</a:t>
            </a:r>
            <a:r>
              <a:rPr lang="zh-CN" altLang="en-US" sz="2800" kern="0" dirty="0">
                <a:solidFill>
                  <a:srgbClr val="0033CC"/>
                </a:solidFill>
                <a:latin typeface="宋体" panose="02010600030101010101" pitchFamily="2" charset="-122"/>
                <a:ea typeface="宋体"/>
              </a:rPr>
              <a:t>是负的</a:t>
            </a:r>
            <a:r>
              <a:rPr lang="en-US" altLang="zh-CN" sz="2800" kern="0" dirty="0">
                <a:solidFill>
                  <a:srgbClr val="0033CC"/>
                </a:solidFill>
                <a:latin typeface="宋体" panose="02010600030101010101" pitchFamily="2" charset="-122"/>
                <a:ea typeface="宋体"/>
              </a:rPr>
              <a:t>.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例如两条平行的电流线，当它们的电流方向相同时，两者的互作用能是正的，而当它们的电流方向相反时，互作用能是负的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6376" y="1905000"/>
            <a:ext cx="9067800" cy="1225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 </a:t>
            </a:r>
            <a:r>
              <a:rPr lang="zh-CN" altLang="en-US" sz="2800" kern="0" dirty="0" smtClean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自感</a:t>
            </a:r>
            <a:r>
              <a:rPr lang="zh-CN" altLang="en-US" sz="2800" kern="0" dirty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磁能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反映的是各个电流所产生的</a:t>
            </a:r>
            <a:r>
              <a:rPr lang="zh-CN" altLang="en-US" sz="28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磁场的能量，只能有正的值</a:t>
            </a:r>
            <a:r>
              <a:rPr lang="zh-CN" altLang="en-US" sz="2800" b="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55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BF486-D5FE-492A-A07B-3C2CE530CC3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800" b="0" smtClean="0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串联线圈的自感</a:t>
            </a:r>
          </a:p>
        </p:txBody>
      </p:sp>
      <p:grpSp>
        <p:nvGrpSpPr>
          <p:cNvPr id="41988" name="Group 33"/>
          <p:cNvGrpSpPr>
            <a:grpSpLocks/>
          </p:cNvGrpSpPr>
          <p:nvPr/>
        </p:nvGrpSpPr>
        <p:grpSpPr bwMode="auto">
          <a:xfrm>
            <a:off x="1219200" y="1905000"/>
            <a:ext cx="3138488" cy="1381125"/>
            <a:chOff x="864" y="1200"/>
            <a:chExt cx="1977" cy="870"/>
          </a:xfrm>
        </p:grpSpPr>
        <p:sp>
          <p:nvSpPr>
            <p:cNvPr id="1040391" name="AutoShape 7"/>
            <p:cNvSpPr>
              <a:spLocks noChangeArrowheads="1"/>
            </p:cNvSpPr>
            <p:nvPr/>
          </p:nvSpPr>
          <p:spPr bwMode="auto">
            <a:xfrm rot="-5390567">
              <a:off x="1623" y="511"/>
              <a:ext cx="458" cy="1977"/>
            </a:xfrm>
            <a:prstGeom prst="can">
              <a:avLst>
                <a:gd name="adj" fmla="val 44105"/>
              </a:avLst>
            </a:prstGeom>
            <a:gradFill rotWithShape="0">
              <a:gsLst>
                <a:gs pos="0">
                  <a:schemeClr val="folHlink">
                    <a:gamma/>
                    <a:shade val="6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2021" name="Freeform 8"/>
            <p:cNvSpPr>
              <a:spLocks/>
            </p:cNvSpPr>
            <p:nvPr/>
          </p:nvSpPr>
          <p:spPr bwMode="auto">
            <a:xfrm>
              <a:off x="1134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Freeform 9"/>
            <p:cNvSpPr>
              <a:spLocks/>
            </p:cNvSpPr>
            <p:nvPr/>
          </p:nvSpPr>
          <p:spPr bwMode="auto">
            <a:xfrm>
              <a:off x="122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Freeform 10"/>
            <p:cNvSpPr>
              <a:spLocks/>
            </p:cNvSpPr>
            <p:nvPr/>
          </p:nvSpPr>
          <p:spPr bwMode="auto">
            <a:xfrm>
              <a:off x="131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4" name="Freeform 11"/>
            <p:cNvSpPr>
              <a:spLocks/>
            </p:cNvSpPr>
            <p:nvPr/>
          </p:nvSpPr>
          <p:spPr bwMode="auto">
            <a:xfrm>
              <a:off x="140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Freeform 12"/>
            <p:cNvSpPr>
              <a:spLocks/>
            </p:cNvSpPr>
            <p:nvPr/>
          </p:nvSpPr>
          <p:spPr bwMode="auto">
            <a:xfrm>
              <a:off x="149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Freeform 13"/>
            <p:cNvSpPr>
              <a:spLocks/>
            </p:cNvSpPr>
            <p:nvPr/>
          </p:nvSpPr>
          <p:spPr bwMode="auto">
            <a:xfrm>
              <a:off x="158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Freeform 14"/>
            <p:cNvSpPr>
              <a:spLocks/>
            </p:cNvSpPr>
            <p:nvPr/>
          </p:nvSpPr>
          <p:spPr bwMode="auto">
            <a:xfrm>
              <a:off x="167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Freeform 15"/>
            <p:cNvSpPr>
              <a:spLocks/>
            </p:cNvSpPr>
            <p:nvPr/>
          </p:nvSpPr>
          <p:spPr bwMode="auto">
            <a:xfrm>
              <a:off x="176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Freeform 16"/>
            <p:cNvSpPr>
              <a:spLocks/>
            </p:cNvSpPr>
            <p:nvPr/>
          </p:nvSpPr>
          <p:spPr bwMode="auto">
            <a:xfrm>
              <a:off x="185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Freeform 17"/>
            <p:cNvSpPr>
              <a:spLocks/>
            </p:cNvSpPr>
            <p:nvPr/>
          </p:nvSpPr>
          <p:spPr bwMode="auto">
            <a:xfrm>
              <a:off x="1942" y="1200"/>
              <a:ext cx="180" cy="549"/>
            </a:xfrm>
            <a:custGeom>
              <a:avLst/>
              <a:gdLst>
                <a:gd name="T0" fmla="*/ 0 w 219"/>
                <a:gd name="T1" fmla="*/ 11 h 574"/>
                <a:gd name="T2" fmla="*/ 2 w 219"/>
                <a:gd name="T3" fmla="*/ 5 h 574"/>
                <a:gd name="T4" fmla="*/ 2 w 219"/>
                <a:gd name="T5" fmla="*/ 33 h 574"/>
                <a:gd name="T6" fmla="*/ 2 w 219"/>
                <a:gd name="T7" fmla="*/ 162 h 574"/>
                <a:gd name="T8" fmla="*/ 2 w 219"/>
                <a:gd name="T9" fmla="*/ 197 h 574"/>
                <a:gd name="T10" fmla="*/ 2 w 219"/>
                <a:gd name="T11" fmla="*/ 18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Freeform 18"/>
            <p:cNvSpPr>
              <a:spLocks/>
            </p:cNvSpPr>
            <p:nvPr/>
          </p:nvSpPr>
          <p:spPr bwMode="auto">
            <a:xfrm>
              <a:off x="203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Freeform 19"/>
            <p:cNvSpPr>
              <a:spLocks/>
            </p:cNvSpPr>
            <p:nvPr/>
          </p:nvSpPr>
          <p:spPr bwMode="auto">
            <a:xfrm>
              <a:off x="212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3" name="Freeform 20"/>
            <p:cNvSpPr>
              <a:spLocks/>
            </p:cNvSpPr>
            <p:nvPr/>
          </p:nvSpPr>
          <p:spPr bwMode="auto">
            <a:xfrm>
              <a:off x="221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4" name="Freeform 21"/>
            <p:cNvSpPr>
              <a:spLocks/>
            </p:cNvSpPr>
            <p:nvPr/>
          </p:nvSpPr>
          <p:spPr bwMode="auto">
            <a:xfrm>
              <a:off x="230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Freeform 22"/>
            <p:cNvSpPr>
              <a:spLocks/>
            </p:cNvSpPr>
            <p:nvPr/>
          </p:nvSpPr>
          <p:spPr bwMode="auto">
            <a:xfrm>
              <a:off x="239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Freeform 23"/>
            <p:cNvSpPr>
              <a:spLocks/>
            </p:cNvSpPr>
            <p:nvPr/>
          </p:nvSpPr>
          <p:spPr bwMode="auto">
            <a:xfrm>
              <a:off x="248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24"/>
            <p:cNvSpPr>
              <a:spLocks noChangeShapeType="1"/>
            </p:cNvSpPr>
            <p:nvPr/>
          </p:nvSpPr>
          <p:spPr bwMode="auto">
            <a:xfrm>
              <a:off x="1179" y="1704"/>
              <a:ext cx="0" cy="36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Freeform 25"/>
            <p:cNvSpPr>
              <a:spLocks/>
            </p:cNvSpPr>
            <p:nvPr/>
          </p:nvSpPr>
          <p:spPr bwMode="auto">
            <a:xfrm>
              <a:off x="2599" y="1203"/>
              <a:ext cx="113" cy="504"/>
            </a:xfrm>
            <a:custGeom>
              <a:avLst/>
              <a:gdLst>
                <a:gd name="T0" fmla="*/ 4 w 121"/>
                <a:gd name="T1" fmla="*/ 15 h 528"/>
                <a:gd name="T2" fmla="*/ 17 w 121"/>
                <a:gd name="T3" fmla="*/ 10 h 528"/>
                <a:gd name="T4" fmla="*/ 20 w 121"/>
                <a:gd name="T5" fmla="*/ 125 h 528"/>
                <a:gd name="T6" fmla="*/ 21 w 121"/>
                <a:gd name="T7" fmla="*/ 155 h 528"/>
                <a:gd name="T8" fmla="*/ 23 w 121"/>
                <a:gd name="T9" fmla="*/ 173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28"/>
                <a:gd name="T17" fmla="*/ 121 w 121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28">
                  <a:moveTo>
                    <a:pt x="4" y="45"/>
                  </a:moveTo>
                  <a:cubicBezTo>
                    <a:pt x="59" y="7"/>
                    <a:pt x="0" y="0"/>
                    <a:pt x="82" y="14"/>
                  </a:cubicBezTo>
                  <a:cubicBezTo>
                    <a:pt x="98" y="135"/>
                    <a:pt x="96" y="258"/>
                    <a:pt x="105" y="380"/>
                  </a:cubicBezTo>
                  <a:cubicBezTo>
                    <a:pt x="107" y="411"/>
                    <a:pt x="110" y="443"/>
                    <a:pt x="113" y="474"/>
                  </a:cubicBezTo>
                  <a:cubicBezTo>
                    <a:pt x="115" y="492"/>
                    <a:pt x="121" y="528"/>
                    <a:pt x="121" y="528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39" name="Object 26"/>
            <p:cNvGraphicFramePr>
              <a:graphicFrameLocks noChangeAspect="1"/>
            </p:cNvGraphicFramePr>
            <p:nvPr/>
          </p:nvGraphicFramePr>
          <p:xfrm>
            <a:off x="1085" y="1507"/>
            <a:ext cx="14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4" name="公式" r:id="rId3" imgW="114151" imgH="215619" progId="Equation.3">
                    <p:embed/>
                  </p:oleObj>
                </mc:Choice>
                <mc:Fallback>
                  <p:oleObj name="公式" r:id="rId3" imgW="114151" imgH="215619" progId="Equation.3">
                    <p:embed/>
                    <p:pic>
                      <p:nvPicPr>
                        <p:cNvPr id="42039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1507"/>
                          <a:ext cx="14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0" name="Line 27"/>
            <p:cNvSpPr>
              <a:spLocks noChangeShapeType="1"/>
            </p:cNvSpPr>
            <p:nvPr/>
          </p:nvSpPr>
          <p:spPr bwMode="auto">
            <a:xfrm>
              <a:off x="2706" y="1704"/>
              <a:ext cx="0" cy="3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41" name="Object 28"/>
            <p:cNvGraphicFramePr>
              <a:graphicFrameLocks noChangeAspect="1"/>
            </p:cNvGraphicFramePr>
            <p:nvPr/>
          </p:nvGraphicFramePr>
          <p:xfrm>
            <a:off x="1783" y="1757"/>
            <a:ext cx="25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5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4204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1757"/>
                          <a:ext cx="25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2" name="Object 31"/>
            <p:cNvGraphicFramePr>
              <a:graphicFrameLocks noChangeAspect="1"/>
            </p:cNvGraphicFramePr>
            <p:nvPr/>
          </p:nvGraphicFramePr>
          <p:xfrm>
            <a:off x="952" y="1802"/>
            <a:ext cx="12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6" name="公式" r:id="rId7" imgW="114151" imgH="215619" progId="Equation.3">
                    <p:embed/>
                  </p:oleObj>
                </mc:Choice>
                <mc:Fallback>
                  <p:oleObj name="公式" r:id="rId7" imgW="114151" imgH="215619" progId="Equation.3">
                    <p:embed/>
                    <p:pic>
                      <p:nvPicPr>
                        <p:cNvPr id="4204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802"/>
                          <a:ext cx="12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9" name="Group 34"/>
          <p:cNvGrpSpPr>
            <a:grpSpLocks/>
          </p:cNvGrpSpPr>
          <p:nvPr/>
        </p:nvGrpSpPr>
        <p:grpSpPr bwMode="auto">
          <a:xfrm>
            <a:off x="4724400" y="1905000"/>
            <a:ext cx="3138488" cy="1381125"/>
            <a:chOff x="864" y="1200"/>
            <a:chExt cx="1977" cy="870"/>
          </a:xfrm>
        </p:grpSpPr>
        <p:sp>
          <p:nvSpPr>
            <p:cNvPr id="1040419" name="AutoShape 35"/>
            <p:cNvSpPr>
              <a:spLocks noChangeArrowheads="1"/>
            </p:cNvSpPr>
            <p:nvPr/>
          </p:nvSpPr>
          <p:spPr bwMode="auto">
            <a:xfrm rot="-5390567">
              <a:off x="1623" y="511"/>
              <a:ext cx="458" cy="1977"/>
            </a:xfrm>
            <a:prstGeom prst="can">
              <a:avLst>
                <a:gd name="adj" fmla="val 44105"/>
              </a:avLst>
            </a:prstGeom>
            <a:gradFill rotWithShape="0">
              <a:gsLst>
                <a:gs pos="0">
                  <a:schemeClr val="folHlink">
                    <a:gamma/>
                    <a:shade val="6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998" name="Freeform 36"/>
            <p:cNvSpPr>
              <a:spLocks/>
            </p:cNvSpPr>
            <p:nvPr/>
          </p:nvSpPr>
          <p:spPr bwMode="auto">
            <a:xfrm>
              <a:off x="1134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Freeform 37"/>
            <p:cNvSpPr>
              <a:spLocks/>
            </p:cNvSpPr>
            <p:nvPr/>
          </p:nvSpPr>
          <p:spPr bwMode="auto">
            <a:xfrm>
              <a:off x="122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Freeform 38"/>
            <p:cNvSpPr>
              <a:spLocks/>
            </p:cNvSpPr>
            <p:nvPr/>
          </p:nvSpPr>
          <p:spPr bwMode="auto">
            <a:xfrm>
              <a:off x="131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Freeform 39"/>
            <p:cNvSpPr>
              <a:spLocks/>
            </p:cNvSpPr>
            <p:nvPr/>
          </p:nvSpPr>
          <p:spPr bwMode="auto">
            <a:xfrm>
              <a:off x="140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Freeform 40"/>
            <p:cNvSpPr>
              <a:spLocks/>
            </p:cNvSpPr>
            <p:nvPr/>
          </p:nvSpPr>
          <p:spPr bwMode="auto">
            <a:xfrm>
              <a:off x="149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Freeform 41"/>
            <p:cNvSpPr>
              <a:spLocks/>
            </p:cNvSpPr>
            <p:nvPr/>
          </p:nvSpPr>
          <p:spPr bwMode="auto">
            <a:xfrm>
              <a:off x="158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Freeform 42"/>
            <p:cNvSpPr>
              <a:spLocks/>
            </p:cNvSpPr>
            <p:nvPr/>
          </p:nvSpPr>
          <p:spPr bwMode="auto">
            <a:xfrm>
              <a:off x="167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Freeform 43"/>
            <p:cNvSpPr>
              <a:spLocks/>
            </p:cNvSpPr>
            <p:nvPr/>
          </p:nvSpPr>
          <p:spPr bwMode="auto">
            <a:xfrm>
              <a:off x="176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Freeform 44"/>
            <p:cNvSpPr>
              <a:spLocks/>
            </p:cNvSpPr>
            <p:nvPr/>
          </p:nvSpPr>
          <p:spPr bwMode="auto">
            <a:xfrm>
              <a:off x="185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Freeform 45"/>
            <p:cNvSpPr>
              <a:spLocks/>
            </p:cNvSpPr>
            <p:nvPr/>
          </p:nvSpPr>
          <p:spPr bwMode="auto">
            <a:xfrm>
              <a:off x="1942" y="1200"/>
              <a:ext cx="180" cy="549"/>
            </a:xfrm>
            <a:custGeom>
              <a:avLst/>
              <a:gdLst>
                <a:gd name="T0" fmla="*/ 0 w 219"/>
                <a:gd name="T1" fmla="*/ 11 h 574"/>
                <a:gd name="T2" fmla="*/ 2 w 219"/>
                <a:gd name="T3" fmla="*/ 5 h 574"/>
                <a:gd name="T4" fmla="*/ 2 w 219"/>
                <a:gd name="T5" fmla="*/ 33 h 574"/>
                <a:gd name="T6" fmla="*/ 2 w 219"/>
                <a:gd name="T7" fmla="*/ 162 h 574"/>
                <a:gd name="T8" fmla="*/ 2 w 219"/>
                <a:gd name="T9" fmla="*/ 197 h 574"/>
                <a:gd name="T10" fmla="*/ 2 w 219"/>
                <a:gd name="T11" fmla="*/ 18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Freeform 46"/>
            <p:cNvSpPr>
              <a:spLocks/>
            </p:cNvSpPr>
            <p:nvPr/>
          </p:nvSpPr>
          <p:spPr bwMode="auto">
            <a:xfrm>
              <a:off x="203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Freeform 47"/>
            <p:cNvSpPr>
              <a:spLocks/>
            </p:cNvSpPr>
            <p:nvPr/>
          </p:nvSpPr>
          <p:spPr bwMode="auto">
            <a:xfrm>
              <a:off x="212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Freeform 48"/>
            <p:cNvSpPr>
              <a:spLocks/>
            </p:cNvSpPr>
            <p:nvPr/>
          </p:nvSpPr>
          <p:spPr bwMode="auto">
            <a:xfrm>
              <a:off x="221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Freeform 49"/>
            <p:cNvSpPr>
              <a:spLocks/>
            </p:cNvSpPr>
            <p:nvPr/>
          </p:nvSpPr>
          <p:spPr bwMode="auto">
            <a:xfrm>
              <a:off x="230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Freeform 50"/>
            <p:cNvSpPr>
              <a:spLocks/>
            </p:cNvSpPr>
            <p:nvPr/>
          </p:nvSpPr>
          <p:spPr bwMode="auto">
            <a:xfrm>
              <a:off x="239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Freeform 51"/>
            <p:cNvSpPr>
              <a:spLocks/>
            </p:cNvSpPr>
            <p:nvPr/>
          </p:nvSpPr>
          <p:spPr bwMode="auto">
            <a:xfrm>
              <a:off x="248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52"/>
            <p:cNvSpPr>
              <a:spLocks noChangeShapeType="1"/>
            </p:cNvSpPr>
            <p:nvPr/>
          </p:nvSpPr>
          <p:spPr bwMode="auto">
            <a:xfrm>
              <a:off x="1179" y="1704"/>
              <a:ext cx="0" cy="36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Freeform 53"/>
            <p:cNvSpPr>
              <a:spLocks/>
            </p:cNvSpPr>
            <p:nvPr/>
          </p:nvSpPr>
          <p:spPr bwMode="auto">
            <a:xfrm>
              <a:off x="2599" y="1203"/>
              <a:ext cx="113" cy="504"/>
            </a:xfrm>
            <a:custGeom>
              <a:avLst/>
              <a:gdLst>
                <a:gd name="T0" fmla="*/ 4 w 121"/>
                <a:gd name="T1" fmla="*/ 15 h 528"/>
                <a:gd name="T2" fmla="*/ 17 w 121"/>
                <a:gd name="T3" fmla="*/ 10 h 528"/>
                <a:gd name="T4" fmla="*/ 20 w 121"/>
                <a:gd name="T5" fmla="*/ 125 h 528"/>
                <a:gd name="T6" fmla="*/ 21 w 121"/>
                <a:gd name="T7" fmla="*/ 155 h 528"/>
                <a:gd name="T8" fmla="*/ 23 w 121"/>
                <a:gd name="T9" fmla="*/ 173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28"/>
                <a:gd name="T17" fmla="*/ 121 w 121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28">
                  <a:moveTo>
                    <a:pt x="4" y="45"/>
                  </a:moveTo>
                  <a:cubicBezTo>
                    <a:pt x="59" y="7"/>
                    <a:pt x="0" y="0"/>
                    <a:pt x="82" y="14"/>
                  </a:cubicBezTo>
                  <a:cubicBezTo>
                    <a:pt x="98" y="135"/>
                    <a:pt x="96" y="258"/>
                    <a:pt x="105" y="380"/>
                  </a:cubicBezTo>
                  <a:cubicBezTo>
                    <a:pt x="107" y="411"/>
                    <a:pt x="110" y="443"/>
                    <a:pt x="113" y="474"/>
                  </a:cubicBezTo>
                  <a:cubicBezTo>
                    <a:pt x="115" y="492"/>
                    <a:pt x="121" y="528"/>
                    <a:pt x="121" y="528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16" name="Object 54"/>
            <p:cNvGraphicFramePr>
              <a:graphicFrameLocks noChangeAspect="1"/>
            </p:cNvGraphicFramePr>
            <p:nvPr/>
          </p:nvGraphicFramePr>
          <p:xfrm>
            <a:off x="1085" y="1507"/>
            <a:ext cx="14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7" name="公式" r:id="rId8" imgW="114151" imgH="215619" progId="Equation.3">
                    <p:embed/>
                  </p:oleObj>
                </mc:Choice>
                <mc:Fallback>
                  <p:oleObj name="公式" r:id="rId8" imgW="114151" imgH="215619" progId="Equation.3">
                    <p:embed/>
                    <p:pic>
                      <p:nvPicPr>
                        <p:cNvPr id="42016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1507"/>
                          <a:ext cx="14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7" name="Line 55"/>
            <p:cNvSpPr>
              <a:spLocks noChangeShapeType="1"/>
            </p:cNvSpPr>
            <p:nvPr/>
          </p:nvSpPr>
          <p:spPr bwMode="auto">
            <a:xfrm>
              <a:off x="2706" y="1704"/>
              <a:ext cx="0" cy="3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18" name="Object 56"/>
            <p:cNvGraphicFramePr>
              <a:graphicFrameLocks noChangeAspect="1"/>
            </p:cNvGraphicFramePr>
            <p:nvPr/>
          </p:nvGraphicFramePr>
          <p:xfrm>
            <a:off x="1773" y="1757"/>
            <a:ext cx="27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8" name="公式" r:id="rId9" imgW="177569" imgH="215619" progId="Equation.3">
                    <p:embed/>
                  </p:oleObj>
                </mc:Choice>
                <mc:Fallback>
                  <p:oleObj name="公式" r:id="rId9" imgW="177569" imgH="215619" progId="Equation.3">
                    <p:embed/>
                    <p:pic>
                      <p:nvPicPr>
                        <p:cNvPr id="42018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1757"/>
                          <a:ext cx="27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9" name="Object 57"/>
            <p:cNvGraphicFramePr>
              <a:graphicFrameLocks noChangeAspect="1"/>
            </p:cNvGraphicFramePr>
            <p:nvPr/>
          </p:nvGraphicFramePr>
          <p:xfrm>
            <a:off x="952" y="1802"/>
            <a:ext cx="12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9" name="公式" r:id="rId11" imgW="114151" imgH="215619" progId="Equation.3">
                    <p:embed/>
                  </p:oleObj>
                </mc:Choice>
                <mc:Fallback>
                  <p:oleObj name="公式" r:id="rId11" imgW="114151" imgH="215619" progId="Equation.3">
                    <p:embed/>
                    <p:pic>
                      <p:nvPicPr>
                        <p:cNvPr id="4201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802"/>
                          <a:ext cx="12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0442" name="Line 58"/>
          <p:cNvSpPr>
            <a:spLocks noChangeShapeType="1"/>
          </p:cNvSpPr>
          <p:nvPr/>
        </p:nvSpPr>
        <p:spPr bwMode="auto">
          <a:xfrm>
            <a:off x="4114800" y="3276600"/>
            <a:ext cx="11430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1" name="Object 59"/>
          <p:cNvGraphicFramePr>
            <a:graphicFrameLocks noChangeAspect="1"/>
          </p:cNvGraphicFramePr>
          <p:nvPr/>
        </p:nvGraphicFramePr>
        <p:xfrm>
          <a:off x="4343400" y="1447800"/>
          <a:ext cx="55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公式" r:id="rId12" imgW="203024" imgH="164957" progId="Equation.3">
                  <p:embed/>
                </p:oleObj>
              </mc:Choice>
              <mc:Fallback>
                <p:oleObj name="公式" r:id="rId12" imgW="203024" imgH="164957" progId="Equation.3">
                  <p:embed/>
                  <p:pic>
                    <p:nvPicPr>
                      <p:cNvPr id="4199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55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444" name="Object 60"/>
          <p:cNvGraphicFramePr>
            <a:graphicFrameLocks noChangeAspect="1"/>
          </p:cNvGraphicFramePr>
          <p:nvPr/>
        </p:nvGraphicFramePr>
        <p:xfrm>
          <a:off x="762000" y="4114800"/>
          <a:ext cx="7315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14" imgW="3454400" imgH="393700" progId="Equation.3">
                  <p:embed/>
                </p:oleObj>
              </mc:Choice>
              <mc:Fallback>
                <p:oleObj name="公式" r:id="rId14" imgW="3454400" imgH="393700" progId="Equation.3">
                  <p:embed/>
                  <p:pic>
                    <p:nvPicPr>
                      <p:cNvPr id="104044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7315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4148138" y="3276600"/>
            <a:ext cx="3514725" cy="457200"/>
            <a:chOff x="2613" y="2064"/>
            <a:chExt cx="2214" cy="288"/>
          </a:xfrm>
        </p:grpSpPr>
        <p:sp>
          <p:nvSpPr>
            <p:cNvPr id="41994" name="Line 61"/>
            <p:cNvSpPr>
              <a:spLocks noChangeShapeType="1"/>
            </p:cNvSpPr>
            <p:nvPr/>
          </p:nvSpPr>
          <p:spPr bwMode="auto">
            <a:xfrm>
              <a:off x="2613" y="2064"/>
              <a:ext cx="0" cy="2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Line 62"/>
            <p:cNvSpPr>
              <a:spLocks noChangeShapeType="1"/>
            </p:cNvSpPr>
            <p:nvPr/>
          </p:nvSpPr>
          <p:spPr bwMode="auto">
            <a:xfrm>
              <a:off x="4820" y="2064"/>
              <a:ext cx="0" cy="2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63"/>
            <p:cNvSpPr>
              <a:spLocks noChangeShapeType="1"/>
            </p:cNvSpPr>
            <p:nvPr/>
          </p:nvSpPr>
          <p:spPr bwMode="auto">
            <a:xfrm flipH="1">
              <a:off x="2619" y="2352"/>
              <a:ext cx="220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10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04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39AA2-59EB-4917-9DE8-A5A5B39949CD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914400" y="2133600"/>
          <a:ext cx="4419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公式" r:id="rId3" imgW="1422400" imgH="241300" progId="Equation.3">
                  <p:embed/>
                </p:oleObj>
              </mc:Choice>
              <mc:Fallback>
                <p:oleObj name="公式" r:id="rId3" imgW="1422400" imgH="241300" progId="Equation.3">
                  <p:embed/>
                  <p:pic>
                    <p:nvPicPr>
                      <p:cNvPr id="337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4419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457200" y="2895600"/>
          <a:ext cx="4953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公式" r:id="rId5" imgW="1816100" imgH="431800" progId="Equation.3">
                  <p:embed/>
                </p:oleObj>
              </mc:Choice>
              <mc:Fallback>
                <p:oleObj name="公式" r:id="rId5" imgW="1816100" imgH="431800" progId="Equation.3">
                  <p:embed/>
                  <p:pic>
                    <p:nvPicPr>
                      <p:cNvPr id="337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49530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5334000" y="2819400"/>
          <a:ext cx="1752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公式" r:id="rId7" imgW="609600" imgH="457200" progId="Equation.3">
                  <p:embed/>
                </p:oleObj>
              </mc:Choice>
              <mc:Fallback>
                <p:oleObj name="公式" r:id="rId7" imgW="609600" imgH="457200" progId="Equation.3">
                  <p:embed/>
                  <p:pic>
                    <p:nvPicPr>
                      <p:cNvPr id="337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9400"/>
                        <a:ext cx="17526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7010400" y="3076575"/>
          <a:ext cx="1295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9" imgW="444114" imgH="215713" progId="Equation.3">
                  <p:embed/>
                </p:oleObj>
              </mc:Choice>
              <mc:Fallback>
                <p:oleObj name="Equation" r:id="rId9" imgW="444114" imgH="215713" progId="Equation.3">
                  <p:embed/>
                  <p:pic>
                    <p:nvPicPr>
                      <p:cNvPr id="337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76575"/>
                        <a:ext cx="1295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304800" y="5392738"/>
            <a:ext cx="7542213" cy="1220787"/>
            <a:chOff x="192" y="3397"/>
            <a:chExt cx="4751" cy="769"/>
          </a:xfrm>
        </p:grpSpPr>
        <p:sp>
          <p:nvSpPr>
            <p:cNvPr id="22570" name="Text Box 10"/>
            <p:cNvSpPr txBox="1">
              <a:spLocks noChangeArrowheads="1"/>
            </p:cNvSpPr>
            <p:nvPr/>
          </p:nvSpPr>
          <p:spPr bwMode="auto">
            <a:xfrm>
              <a:off x="192" y="3587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Blip>
                  <a:blip r:embed="rId11"/>
                </a:buBlip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磁场能量</a:t>
              </a:r>
            </a:p>
          </p:txBody>
        </p:sp>
        <p:graphicFrame>
          <p:nvGraphicFramePr>
            <p:cNvPr id="22571" name="Object 11"/>
            <p:cNvGraphicFramePr>
              <a:graphicFrameLocks noChangeAspect="1"/>
            </p:cNvGraphicFramePr>
            <p:nvPr/>
          </p:nvGraphicFramePr>
          <p:xfrm>
            <a:off x="1922" y="3397"/>
            <a:ext cx="3021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4" name="公式" r:id="rId12" imgW="1651000" imgH="457200" progId="Equation.3">
                    <p:embed/>
                  </p:oleObj>
                </mc:Choice>
                <mc:Fallback>
                  <p:oleObj name="公式" r:id="rId12" imgW="1651000" imgH="457200" progId="Equation.3">
                    <p:embed/>
                    <p:pic>
                      <p:nvPicPr>
                        <p:cNvPr id="2257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3397"/>
                          <a:ext cx="3021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6" name="Group 12"/>
          <p:cNvGrpSpPr>
            <a:grpSpLocks/>
          </p:cNvGrpSpPr>
          <p:nvPr/>
        </p:nvGrpSpPr>
        <p:grpSpPr bwMode="auto">
          <a:xfrm>
            <a:off x="228600" y="862013"/>
            <a:ext cx="4953000" cy="1042987"/>
            <a:chOff x="144" y="543"/>
            <a:chExt cx="3120" cy="657"/>
          </a:xfrm>
        </p:grpSpPr>
        <p:sp>
          <p:nvSpPr>
            <p:cNvPr id="22568" name="Text Box 13"/>
            <p:cNvSpPr txBox="1">
              <a:spLocks noChangeArrowheads="1"/>
            </p:cNvSpPr>
            <p:nvPr/>
          </p:nvSpPr>
          <p:spPr bwMode="auto">
            <a:xfrm>
              <a:off x="144" y="624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Blip>
                  <a:blip r:embed="rId11"/>
                </a:buBlip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自感线圈磁能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2569" name="Object 14"/>
            <p:cNvGraphicFramePr>
              <a:graphicFrameLocks noChangeAspect="1"/>
            </p:cNvGraphicFramePr>
            <p:nvPr/>
          </p:nvGraphicFramePr>
          <p:xfrm>
            <a:off x="1872" y="543"/>
            <a:ext cx="139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5" name="Equation" r:id="rId14" imgW="736280" imgH="393529" progId="Equation.3">
                    <p:embed/>
                  </p:oleObj>
                </mc:Choice>
                <mc:Fallback>
                  <p:oleObj name="Equation" r:id="rId14" imgW="736280" imgH="393529" progId="Equation.3">
                    <p:embed/>
                    <p:pic>
                      <p:nvPicPr>
                        <p:cNvPr id="2256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543"/>
                          <a:ext cx="1392" cy="65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7" name="Group 15"/>
          <p:cNvGrpSpPr>
            <a:grpSpLocks/>
          </p:cNvGrpSpPr>
          <p:nvPr/>
        </p:nvGrpSpPr>
        <p:grpSpPr bwMode="auto">
          <a:xfrm>
            <a:off x="5486400" y="762000"/>
            <a:ext cx="3352800" cy="1600200"/>
            <a:chOff x="3456" y="480"/>
            <a:chExt cx="2112" cy="1008"/>
          </a:xfrm>
        </p:grpSpPr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3546" y="572"/>
              <a:ext cx="1977" cy="870"/>
              <a:chOff x="3546" y="572"/>
              <a:chExt cx="1977" cy="870"/>
            </a:xfrm>
          </p:grpSpPr>
          <p:sp>
            <p:nvSpPr>
              <p:cNvPr id="1026065" name="AutoShape 17"/>
              <p:cNvSpPr>
                <a:spLocks noChangeArrowheads="1"/>
              </p:cNvSpPr>
              <p:nvPr/>
            </p:nvSpPr>
            <p:spPr bwMode="auto">
              <a:xfrm rot="-5390567">
                <a:off x="4305" y="-116"/>
                <a:ext cx="458" cy="1977"/>
              </a:xfrm>
              <a:prstGeom prst="can">
                <a:avLst>
                  <a:gd name="adj" fmla="val 44105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4" name="Freeform 18"/>
              <p:cNvSpPr>
                <a:spLocks/>
              </p:cNvSpPr>
              <p:nvPr/>
            </p:nvSpPr>
            <p:spPr bwMode="auto">
              <a:xfrm>
                <a:off x="3816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5" name="Freeform 19"/>
              <p:cNvSpPr>
                <a:spLocks/>
              </p:cNvSpPr>
              <p:nvPr/>
            </p:nvSpPr>
            <p:spPr bwMode="auto">
              <a:xfrm>
                <a:off x="390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6" name="Freeform 20"/>
              <p:cNvSpPr>
                <a:spLocks/>
              </p:cNvSpPr>
              <p:nvPr/>
            </p:nvSpPr>
            <p:spPr bwMode="auto">
              <a:xfrm>
                <a:off x="399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7" name="Freeform 21"/>
              <p:cNvSpPr>
                <a:spLocks/>
              </p:cNvSpPr>
              <p:nvPr/>
            </p:nvSpPr>
            <p:spPr bwMode="auto">
              <a:xfrm>
                <a:off x="408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8" name="Freeform 22"/>
              <p:cNvSpPr>
                <a:spLocks/>
              </p:cNvSpPr>
              <p:nvPr/>
            </p:nvSpPr>
            <p:spPr bwMode="auto">
              <a:xfrm>
                <a:off x="417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9" name="Freeform 23"/>
              <p:cNvSpPr>
                <a:spLocks/>
              </p:cNvSpPr>
              <p:nvPr/>
            </p:nvSpPr>
            <p:spPr bwMode="auto">
              <a:xfrm>
                <a:off x="426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0" name="Freeform 24"/>
              <p:cNvSpPr>
                <a:spLocks/>
              </p:cNvSpPr>
              <p:nvPr/>
            </p:nvSpPr>
            <p:spPr bwMode="auto">
              <a:xfrm>
                <a:off x="435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1" name="Freeform 25"/>
              <p:cNvSpPr>
                <a:spLocks/>
              </p:cNvSpPr>
              <p:nvPr/>
            </p:nvSpPr>
            <p:spPr bwMode="auto">
              <a:xfrm>
                <a:off x="444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2" name="Freeform 26"/>
              <p:cNvSpPr>
                <a:spLocks/>
              </p:cNvSpPr>
              <p:nvPr/>
            </p:nvSpPr>
            <p:spPr bwMode="auto">
              <a:xfrm>
                <a:off x="453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3" name="Freeform 27"/>
              <p:cNvSpPr>
                <a:spLocks/>
              </p:cNvSpPr>
              <p:nvPr/>
            </p:nvSpPr>
            <p:spPr bwMode="auto">
              <a:xfrm>
                <a:off x="4624" y="572"/>
                <a:ext cx="180" cy="549"/>
              </a:xfrm>
              <a:custGeom>
                <a:avLst/>
                <a:gdLst>
                  <a:gd name="T0" fmla="*/ 0 w 219"/>
                  <a:gd name="T1" fmla="*/ 11 h 574"/>
                  <a:gd name="T2" fmla="*/ 2 w 219"/>
                  <a:gd name="T3" fmla="*/ 5 h 574"/>
                  <a:gd name="T4" fmla="*/ 2 w 219"/>
                  <a:gd name="T5" fmla="*/ 32 h 574"/>
                  <a:gd name="T6" fmla="*/ 2 w 219"/>
                  <a:gd name="T7" fmla="*/ 155 h 574"/>
                  <a:gd name="T8" fmla="*/ 2 w 219"/>
                  <a:gd name="T9" fmla="*/ 188 h 574"/>
                  <a:gd name="T10" fmla="*/ 2 w 219"/>
                  <a:gd name="T11" fmla="*/ 17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4" name="Freeform 28"/>
              <p:cNvSpPr>
                <a:spLocks/>
              </p:cNvSpPr>
              <p:nvPr/>
            </p:nvSpPr>
            <p:spPr bwMode="auto">
              <a:xfrm>
                <a:off x="471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5" name="Freeform 29"/>
              <p:cNvSpPr>
                <a:spLocks/>
              </p:cNvSpPr>
              <p:nvPr/>
            </p:nvSpPr>
            <p:spPr bwMode="auto">
              <a:xfrm>
                <a:off x="480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6" name="Freeform 30"/>
              <p:cNvSpPr>
                <a:spLocks/>
              </p:cNvSpPr>
              <p:nvPr/>
            </p:nvSpPr>
            <p:spPr bwMode="auto">
              <a:xfrm>
                <a:off x="489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7" name="Freeform 31"/>
              <p:cNvSpPr>
                <a:spLocks/>
              </p:cNvSpPr>
              <p:nvPr/>
            </p:nvSpPr>
            <p:spPr bwMode="auto">
              <a:xfrm>
                <a:off x="498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8" name="Freeform 32"/>
              <p:cNvSpPr>
                <a:spLocks/>
              </p:cNvSpPr>
              <p:nvPr/>
            </p:nvSpPr>
            <p:spPr bwMode="auto">
              <a:xfrm>
                <a:off x="507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9" name="Freeform 33"/>
              <p:cNvSpPr>
                <a:spLocks/>
              </p:cNvSpPr>
              <p:nvPr/>
            </p:nvSpPr>
            <p:spPr bwMode="auto">
              <a:xfrm>
                <a:off x="516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8 w 219"/>
                  <a:gd name="T3" fmla="*/ 5 h 574"/>
                  <a:gd name="T4" fmla="*/ 19 w 219"/>
                  <a:gd name="T5" fmla="*/ 31 h 574"/>
                  <a:gd name="T6" fmla="*/ 27 w 219"/>
                  <a:gd name="T7" fmla="*/ 149 h 574"/>
                  <a:gd name="T8" fmla="*/ 35 w 219"/>
                  <a:gd name="T9" fmla="*/ 179 h 574"/>
                  <a:gd name="T10" fmla="*/ 42 w 219"/>
                  <a:gd name="T11" fmla="*/ 167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0" name="Line 34"/>
              <p:cNvSpPr>
                <a:spLocks noChangeShapeType="1"/>
              </p:cNvSpPr>
              <p:nvPr/>
            </p:nvSpPr>
            <p:spPr bwMode="auto">
              <a:xfrm>
                <a:off x="3861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1" name="Freeform 35"/>
              <p:cNvSpPr>
                <a:spLocks/>
              </p:cNvSpPr>
              <p:nvPr/>
            </p:nvSpPr>
            <p:spPr bwMode="auto">
              <a:xfrm>
                <a:off x="5281" y="575"/>
                <a:ext cx="113" cy="504"/>
              </a:xfrm>
              <a:custGeom>
                <a:avLst/>
                <a:gdLst>
                  <a:gd name="T0" fmla="*/ 4 w 121"/>
                  <a:gd name="T1" fmla="*/ 14 h 528"/>
                  <a:gd name="T2" fmla="*/ 16 w 121"/>
                  <a:gd name="T3" fmla="*/ 10 h 528"/>
                  <a:gd name="T4" fmla="*/ 19 w 121"/>
                  <a:gd name="T5" fmla="*/ 119 h 528"/>
                  <a:gd name="T6" fmla="*/ 20 w 121"/>
                  <a:gd name="T7" fmla="*/ 148 h 528"/>
                  <a:gd name="T8" fmla="*/ 21 w 121"/>
                  <a:gd name="T9" fmla="*/ 165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28"/>
                  <a:gd name="T17" fmla="*/ 121 w 121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28">
                    <a:moveTo>
                      <a:pt x="4" y="45"/>
                    </a:moveTo>
                    <a:cubicBezTo>
                      <a:pt x="59" y="7"/>
                      <a:pt x="0" y="0"/>
                      <a:pt x="82" y="14"/>
                    </a:cubicBezTo>
                    <a:cubicBezTo>
                      <a:pt x="98" y="135"/>
                      <a:pt x="96" y="258"/>
                      <a:pt x="105" y="380"/>
                    </a:cubicBezTo>
                    <a:cubicBezTo>
                      <a:pt x="107" y="411"/>
                      <a:pt x="110" y="443"/>
                      <a:pt x="113" y="474"/>
                    </a:cubicBezTo>
                    <a:cubicBezTo>
                      <a:pt x="115" y="492"/>
                      <a:pt x="121" y="528"/>
                      <a:pt x="121" y="528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2562" name="Object 36"/>
              <p:cNvGraphicFramePr>
                <a:graphicFrameLocks noChangeAspect="1"/>
              </p:cNvGraphicFramePr>
              <p:nvPr/>
            </p:nvGraphicFramePr>
            <p:xfrm>
              <a:off x="3718" y="873"/>
              <a:ext cx="24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6" name="公式" r:id="rId16" imgW="190500" imgH="228600" progId="Equation.3">
                      <p:embed/>
                    </p:oleObj>
                  </mc:Choice>
                  <mc:Fallback>
                    <p:oleObj name="公式" r:id="rId16" imgW="190500" imgH="228600" progId="Equation.3">
                      <p:embed/>
                      <p:pic>
                        <p:nvPicPr>
                          <p:cNvPr id="22562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8" y="873"/>
                            <a:ext cx="248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3" name="Line 37"/>
              <p:cNvSpPr>
                <a:spLocks noChangeShapeType="1"/>
              </p:cNvSpPr>
              <p:nvPr/>
            </p:nvSpPr>
            <p:spPr bwMode="auto">
              <a:xfrm>
                <a:off x="5388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2564" name="Object 38"/>
              <p:cNvGraphicFramePr>
                <a:graphicFrameLocks noChangeAspect="1"/>
              </p:cNvGraphicFramePr>
              <p:nvPr/>
            </p:nvGraphicFramePr>
            <p:xfrm>
              <a:off x="4445" y="1121"/>
              <a:ext cx="299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7" name="公式" r:id="rId18" imgW="190500" imgH="228600" progId="Equation.3">
                      <p:embed/>
                    </p:oleObj>
                  </mc:Choice>
                  <mc:Fallback>
                    <p:oleObj name="公式" r:id="rId18" imgW="190500" imgH="228600" progId="Equation.3">
                      <p:embed/>
                      <p:pic>
                        <p:nvPicPr>
                          <p:cNvPr id="22564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1121"/>
                            <a:ext cx="299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5" name="Line 39"/>
              <p:cNvSpPr>
                <a:spLocks noChangeShapeType="1"/>
              </p:cNvSpPr>
              <p:nvPr/>
            </p:nvSpPr>
            <p:spPr bwMode="auto">
              <a:xfrm flipV="1">
                <a:off x="3861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6" name="Line 40"/>
              <p:cNvSpPr>
                <a:spLocks noChangeShapeType="1"/>
              </p:cNvSpPr>
              <p:nvPr/>
            </p:nvSpPr>
            <p:spPr bwMode="auto">
              <a:xfrm flipV="1">
                <a:off x="5388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2567" name="Object 41"/>
              <p:cNvGraphicFramePr>
                <a:graphicFrameLocks noChangeAspect="1"/>
              </p:cNvGraphicFramePr>
              <p:nvPr/>
            </p:nvGraphicFramePr>
            <p:xfrm>
              <a:off x="3606" y="1167"/>
              <a:ext cx="1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" name="公式" r:id="rId20" imgW="165028" imgH="228501" progId="Equation.3">
                      <p:embed/>
                    </p:oleObj>
                  </mc:Choice>
                  <mc:Fallback>
                    <p:oleObj name="公式" r:id="rId20" imgW="165028" imgH="228501" progId="Equation.3">
                      <p:embed/>
                      <p:pic>
                        <p:nvPicPr>
                          <p:cNvPr id="22567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167"/>
                            <a:ext cx="18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2" name="Rectangle 42"/>
            <p:cNvSpPr>
              <a:spLocks noChangeArrowheads="1"/>
            </p:cNvSpPr>
            <p:nvPr/>
          </p:nvSpPr>
          <p:spPr bwMode="auto">
            <a:xfrm>
              <a:off x="3456" y="480"/>
              <a:ext cx="2112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" y="4383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磁场能量密度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3200400" y="4114800"/>
          <a:ext cx="1720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公式" r:id="rId22" imgW="647700" imgH="457200" progId="Equation.3">
                  <p:embed/>
                </p:oleObj>
              </mc:Choice>
              <mc:Fallback>
                <p:oleObj name="公式" r:id="rId22" imgW="647700" imgH="45720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1720850" cy="12144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43"/>
          <p:cNvGraphicFramePr>
            <a:graphicFrameLocks noChangeAspect="1"/>
          </p:cNvGraphicFramePr>
          <p:nvPr/>
        </p:nvGraphicFramePr>
        <p:xfrm>
          <a:off x="5164138" y="4114800"/>
          <a:ext cx="18986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公式" r:id="rId24" imgW="685800" imgH="419100" progId="Equation.3">
                  <p:embed/>
                </p:oleObj>
              </mc:Choice>
              <mc:Fallback>
                <p:oleObj name="公式" r:id="rId24" imgW="685800" imgH="419100" progId="Equation.3">
                  <p:embed/>
                  <p:pic>
                    <p:nvPicPr>
                      <p:cNvPr id="3380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4114800"/>
                        <a:ext cx="1898650" cy="11604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5928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3C3CB-F06D-447A-88E1-6410A5FB26E2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762000"/>
            <a:ext cx="8686800" cy="1295400"/>
          </a:xfrm>
          <a:noFill/>
        </p:spPr>
        <p:txBody>
          <a:bodyPr anchor="t"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0" i="1" smtClean="0">
                <a:solidFill>
                  <a:schemeClr val="tx1"/>
                </a:solidFill>
              </a:rPr>
              <a:t>dt</a:t>
            </a:r>
            <a:r>
              <a:rPr lang="zh-CN" altLang="en-US" sz="2800" smtClean="0">
                <a:solidFill>
                  <a:schemeClr val="tx1"/>
                </a:solidFill>
              </a:rPr>
              <a:t>时间内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电源克服互感电动势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所</a:t>
            </a:r>
            <a:r>
              <a:rPr lang="zh-CN" altLang="en-US" sz="2800" smtClean="0">
                <a:solidFill>
                  <a:srgbClr val="792B25"/>
                </a:solidFill>
              </a:rPr>
              <a:t>作的功</a:t>
            </a:r>
            <a:r>
              <a:rPr lang="zh-CN" altLang="en-US" sz="2800" smtClean="0">
                <a:solidFill>
                  <a:schemeClr val="tx1"/>
                </a:solidFill>
              </a:rPr>
              <a:t>为</a:t>
            </a:r>
            <a:endParaRPr lang="zh-CN" altLang="en-US" sz="2800" b="0" smtClean="0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286000"/>
            <a:ext cx="8763000" cy="38862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两个线圈的电流从</a:t>
            </a:r>
            <a:r>
              <a:rPr lang="en-US" altLang="zh-CN" sz="2800" b="0" smtClean="0">
                <a:latin typeface="Times New Roman" panose="02020603050405020304" pitchFamily="18" charset="0"/>
              </a:rPr>
              <a:t>0</a:t>
            </a:r>
            <a:r>
              <a:rPr lang="zh-CN" altLang="en-US" sz="2800" smtClean="0">
                <a:latin typeface="Times New Roman" panose="02020603050405020304" pitchFamily="18" charset="0"/>
              </a:rPr>
              <a:t>分别达到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和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0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Times New Roman" panose="02020603050405020304" pitchFamily="18" charset="0"/>
              </a:rPr>
              <a:t>时，电源作的功就是</a:t>
            </a: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电源提供的这部分能量，转化为两个电流圈的互作用能，称为</a:t>
            </a:r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</a:rPr>
              <a:t>互感磁能</a:t>
            </a:r>
            <a:r>
              <a:rPr lang="zh-CN" altLang="en-US" sz="2800" smtClean="0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381000" y="1524000"/>
          <a:ext cx="830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公式" r:id="rId3" imgW="3187700" imgH="215900" progId="Equation.3">
                  <p:embed/>
                </p:oleObj>
              </mc:Choice>
              <mc:Fallback>
                <p:oleObj name="公式" r:id="rId3" imgW="3187700" imgH="215900" progId="Equation.3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0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2362200" y="3048000"/>
          <a:ext cx="4114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公式" r:id="rId5" imgW="1612900" imgH="330200" progId="Equation.3">
                  <p:embed/>
                </p:oleObj>
              </mc:Choice>
              <mc:Fallback>
                <p:oleObj name="公式" r:id="rId5" imgW="1612900" imgH="330200" progId="Equation.3">
                  <p:embed/>
                  <p:pic>
                    <p:nvPicPr>
                      <p:cNvPr id="266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41148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2971800" y="5410200"/>
          <a:ext cx="2743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公式" r:id="rId7" imgW="774364" imgH="215806" progId="Equation.3">
                  <p:embed/>
                </p:oleObj>
              </mc:Choice>
              <mc:Fallback>
                <p:oleObj name="公式" r:id="rId7" imgW="774364" imgH="215806" progId="Equation.3">
                  <p:embed/>
                  <p:pic>
                    <p:nvPicPr>
                      <p:cNvPr id="266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2743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88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zh-CN" altLang="en-US" dirty="0" smtClean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E37627-1539-4BD3-90CF-6A7A059A389A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304800" y="4191000"/>
          <a:ext cx="23923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公式" r:id="rId3" imgW="761669" imgH="393529" progId="Equation.3">
                  <p:embed/>
                </p:oleObj>
              </mc:Choice>
              <mc:Fallback>
                <p:oleObj name="公式" r:id="rId3" imgW="761669" imgH="393529" progId="Equation.3">
                  <p:embed/>
                  <p:pic>
                    <p:nvPicPr>
                      <p:cNvPr id="51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1000"/>
                        <a:ext cx="2392363" cy="1158875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12700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8000" y="4130675"/>
            <a:ext cx="5867400" cy="1311275"/>
            <a:chOff x="1968" y="3203"/>
            <a:chExt cx="3696" cy="826"/>
          </a:xfrm>
        </p:grpSpPr>
        <p:sp>
          <p:nvSpPr>
            <p:cNvPr id="5127" name="Text Box 6"/>
            <p:cNvSpPr txBox="1">
              <a:spLocks noChangeArrowheads="1"/>
            </p:cNvSpPr>
            <p:nvPr/>
          </p:nvSpPr>
          <p:spPr bwMode="auto">
            <a:xfrm>
              <a:off x="1968" y="3456"/>
              <a:ext cx="1360" cy="3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国际单位制</a:t>
              </a:r>
            </a:p>
          </p:txBody>
        </p:sp>
        <p:graphicFrame>
          <p:nvGraphicFramePr>
            <p:cNvPr id="5128" name="Object 4"/>
            <p:cNvGraphicFramePr>
              <a:graphicFrameLocks noChangeAspect="1"/>
            </p:cNvGraphicFramePr>
            <p:nvPr/>
          </p:nvGraphicFramePr>
          <p:xfrm>
            <a:off x="4983" y="3504"/>
            <a:ext cx="68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公式" r:id="rId5" imgW="329914" imgH="177646" progId="Equation.3">
                    <p:embed/>
                  </p:oleObj>
                </mc:Choice>
                <mc:Fallback>
                  <p:oleObj name="公式" r:id="rId5" imgW="329914" imgH="177646" progId="Equation.3">
                    <p:embed/>
                    <p:pic>
                      <p:nvPicPr>
                        <p:cNvPr id="51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" y="3504"/>
                          <a:ext cx="68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9" name="Group 8"/>
            <p:cNvGrpSpPr>
              <a:grpSpLocks/>
            </p:cNvGrpSpPr>
            <p:nvPr/>
          </p:nvGrpSpPr>
          <p:grpSpPr bwMode="auto">
            <a:xfrm>
              <a:off x="3603" y="3696"/>
              <a:ext cx="1245" cy="333"/>
              <a:chOff x="3603" y="3696"/>
              <a:chExt cx="1245" cy="333"/>
            </a:xfrm>
          </p:grpSpPr>
          <p:graphicFrame>
            <p:nvGraphicFramePr>
              <p:cNvPr id="5135" name="Object 6"/>
              <p:cNvGraphicFramePr>
                <a:graphicFrameLocks noChangeAspect="1"/>
              </p:cNvGraphicFramePr>
              <p:nvPr/>
            </p:nvGraphicFramePr>
            <p:xfrm>
              <a:off x="3603" y="3732"/>
              <a:ext cx="237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2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5135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3" y="3732"/>
                            <a:ext cx="237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6" name="Text Box 10"/>
              <p:cNvSpPr txBox="1">
                <a:spLocks noChangeArrowheads="1"/>
              </p:cNvSpPr>
              <p:nvPr/>
            </p:nvSpPr>
            <p:spPr bwMode="auto">
              <a:xfrm>
                <a:off x="4240" y="3696"/>
                <a:ext cx="608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韦伯</a:t>
                </a:r>
              </a:p>
            </p:txBody>
          </p:sp>
          <p:sp>
            <p:nvSpPr>
              <p:cNvPr id="5137" name="Line 11"/>
              <p:cNvSpPr>
                <a:spLocks noChangeShapeType="1"/>
              </p:cNvSpPr>
              <p:nvPr/>
            </p:nvSpPr>
            <p:spPr bwMode="auto">
              <a:xfrm>
                <a:off x="3854" y="3840"/>
                <a:ext cx="33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30" name="AutoShape 12"/>
            <p:cNvSpPr>
              <a:spLocks/>
            </p:cNvSpPr>
            <p:nvPr/>
          </p:nvSpPr>
          <p:spPr bwMode="auto">
            <a:xfrm>
              <a:off x="3376" y="3408"/>
              <a:ext cx="146" cy="432"/>
            </a:xfrm>
            <a:prstGeom prst="leftBrace">
              <a:avLst>
                <a:gd name="adj1" fmla="val 24658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31" name="Group 13"/>
            <p:cNvGrpSpPr>
              <a:grpSpLocks/>
            </p:cNvGrpSpPr>
            <p:nvPr/>
          </p:nvGrpSpPr>
          <p:grpSpPr bwMode="auto">
            <a:xfrm>
              <a:off x="3466" y="3203"/>
              <a:ext cx="1371" cy="445"/>
              <a:chOff x="3466" y="3203"/>
              <a:chExt cx="1371" cy="445"/>
            </a:xfrm>
          </p:grpSpPr>
          <p:graphicFrame>
            <p:nvGraphicFramePr>
              <p:cNvPr id="5132" name="Object 5"/>
              <p:cNvGraphicFramePr>
                <a:graphicFrameLocks noChangeAspect="1"/>
              </p:cNvGraphicFramePr>
              <p:nvPr/>
            </p:nvGraphicFramePr>
            <p:xfrm>
              <a:off x="3466" y="3203"/>
              <a:ext cx="505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3" name="公式" r:id="rId9" imgW="164885" imgH="215619" progId="Equation.3">
                      <p:embed/>
                    </p:oleObj>
                  </mc:Choice>
                  <mc:Fallback>
                    <p:oleObj name="公式" r:id="rId9" imgW="164885" imgH="215619" progId="Equation.3">
                      <p:embed/>
                      <p:pic>
                        <p:nvPicPr>
                          <p:cNvPr id="5132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6" y="3203"/>
                            <a:ext cx="505" cy="4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3" name="Text Box 15"/>
              <p:cNvSpPr txBox="1">
                <a:spLocks noChangeArrowheads="1"/>
              </p:cNvSpPr>
              <p:nvPr/>
            </p:nvSpPr>
            <p:spPr bwMode="auto">
              <a:xfrm>
                <a:off x="4253" y="3312"/>
                <a:ext cx="584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伏特</a:t>
                </a:r>
              </a:p>
            </p:txBody>
          </p:sp>
          <p:sp>
            <p:nvSpPr>
              <p:cNvPr id="5134" name="Line 16"/>
              <p:cNvSpPr>
                <a:spLocks noChangeShapeType="1"/>
              </p:cNvSpPr>
              <p:nvPr/>
            </p:nvSpPr>
            <p:spPr bwMode="auto">
              <a:xfrm>
                <a:off x="3912" y="3456"/>
                <a:ext cx="2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36600" y="1237457"/>
            <a:ext cx="8229600" cy="224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电磁感应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变化的磁通量产生电动势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变化的磁场产生涡旋电场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涡旋电场可以给电子加速、金属材料加热</a:t>
            </a:r>
          </a:p>
        </p:txBody>
      </p:sp>
    </p:spTree>
    <p:extLst>
      <p:ext uri="{BB962C8B-B14F-4D97-AF65-F5344CB8AC3E}">
        <p14:creationId xmlns:p14="http://schemas.microsoft.com/office/powerpoint/2010/main" val="10786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中山大学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2514600"/>
          </a:xfrm>
          <a:noFill/>
        </p:spPr>
        <p:txBody>
          <a:bodyPr/>
          <a:lstStyle/>
          <a:p>
            <a:pPr eaLnBrk="1" hangingPunct="1"/>
            <a:r>
              <a:rPr lang="zh-CN" altLang="en-US" sz="4800" dirty="0" smtClean="0"/>
              <a:t>磁矢势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5800" y="3733800"/>
            <a:ext cx="733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如电场有电场强度和电势一般，磁场的磁感应强度和磁矢势也可以有！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1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37B0BE-AC4C-47E6-A384-3B251C819E31}" type="slidenum">
              <a:rPr lang="en-US" altLang="zh-CN" b="0"/>
              <a:pPr eaLnBrk="1" hangingPunct="1"/>
              <a:t>21</a:t>
            </a:fld>
            <a:endParaRPr lang="en-US" altLang="zh-CN" b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08749"/>
              </p:ext>
            </p:extLst>
          </p:nvPr>
        </p:nvGraphicFramePr>
        <p:xfrm>
          <a:off x="653590" y="1676400"/>
          <a:ext cx="1506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公式" r:id="rId4" imgW="609480" imgH="203040" progId="Equation.3">
                  <p:embed/>
                </p:oleObj>
              </mc:Choice>
              <mc:Fallback>
                <p:oleObj name="公式" r:id="rId4" imgW="609480" imgH="20304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90" y="1676400"/>
                        <a:ext cx="1506538" cy="4238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CC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940050" y="1264444"/>
            <a:ext cx="2470150" cy="1076325"/>
            <a:chOff x="2362200" y="1295400"/>
            <a:chExt cx="2470150" cy="1076325"/>
          </a:xfrm>
        </p:grpSpPr>
        <p:sp>
          <p:nvSpPr>
            <p:cNvPr id="1035" name="Text Box 6"/>
            <p:cNvSpPr txBox="1">
              <a:spLocks noChangeArrowheads="1"/>
            </p:cNvSpPr>
            <p:nvPr/>
          </p:nvSpPr>
          <p:spPr bwMode="auto">
            <a:xfrm>
              <a:off x="2514600" y="1295400"/>
              <a:ext cx="23177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用电势来描述</a:t>
              </a:r>
            </a:p>
          </p:txBody>
        </p:sp>
        <p:graphicFrame>
          <p:nvGraphicFramePr>
            <p:cNvPr id="10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357250"/>
                </p:ext>
              </p:extLst>
            </p:nvPr>
          </p:nvGraphicFramePr>
          <p:xfrm>
            <a:off x="2971800" y="1905000"/>
            <a:ext cx="14605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9" name="公式" r:id="rId6" imgW="634680" imgH="203040" progId="Equation.3">
                    <p:embed/>
                  </p:oleObj>
                </mc:Choice>
                <mc:Fallback>
                  <p:oleObj name="公式" r:id="rId6" imgW="634680" imgH="203040" progId="Equation.3">
                    <p:embed/>
                    <p:pic>
                      <p:nvPicPr>
                        <p:cNvPr id="10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1905000"/>
                          <a:ext cx="14605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Line 8"/>
            <p:cNvSpPr>
              <a:spLocks noChangeShapeType="1"/>
            </p:cNvSpPr>
            <p:nvPr/>
          </p:nvSpPr>
          <p:spPr bwMode="auto">
            <a:xfrm>
              <a:off x="2362200" y="1905000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16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84449"/>
              </p:ext>
            </p:extLst>
          </p:nvPr>
        </p:nvGraphicFramePr>
        <p:xfrm>
          <a:off x="5682538" y="1617403"/>
          <a:ext cx="3227610" cy="57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公式" r:id="rId8" imgW="850680" imgH="177480" progId="Equation.3">
                  <p:embed/>
                </p:oleObj>
              </mc:Choice>
              <mc:Fallback>
                <p:oleObj name="公式" r:id="rId8" imgW="850680" imgH="177480" progId="Equation.3">
                  <p:embed/>
                  <p:pic>
                    <p:nvPicPr>
                      <p:cNvPr id="1016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538" y="1617403"/>
                        <a:ext cx="3227610" cy="57010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33400" y="3343275"/>
            <a:ext cx="7797800" cy="1228725"/>
            <a:chOff x="533400" y="3343275"/>
            <a:chExt cx="7797800" cy="1228725"/>
          </a:xfrm>
        </p:grpSpPr>
        <p:graphicFrame>
          <p:nvGraphicFramePr>
            <p:cNvPr id="102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37210"/>
                </p:ext>
              </p:extLst>
            </p:nvPr>
          </p:nvGraphicFramePr>
          <p:xfrm>
            <a:off x="533400" y="3571875"/>
            <a:ext cx="19319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1" name="Equation" r:id="rId10" imgW="558720" imgH="203040" progId="Equation.3">
                    <p:embed/>
                  </p:oleObj>
                </mc:Choice>
                <mc:Fallback>
                  <p:oleObj name="Equation" r:id="rId10" imgW="558720" imgH="203040" progId="Equation.3">
                    <p:embed/>
                    <p:pic>
                      <p:nvPicPr>
                        <p:cNvPr id="102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3571875"/>
                          <a:ext cx="193198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Line 8"/>
            <p:cNvSpPr>
              <a:spLocks noChangeShapeType="1"/>
            </p:cNvSpPr>
            <p:nvPr/>
          </p:nvSpPr>
          <p:spPr bwMode="auto">
            <a:xfrm>
              <a:off x="2590800" y="3952875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Text Box 6"/>
            <p:cNvSpPr txBox="1">
              <a:spLocks noChangeArrowheads="1"/>
            </p:cNvSpPr>
            <p:nvPr/>
          </p:nvSpPr>
          <p:spPr bwMode="auto">
            <a:xfrm>
              <a:off x="2590800" y="3343275"/>
              <a:ext cx="2349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用矢势来描述</a:t>
              </a:r>
            </a:p>
          </p:txBody>
        </p:sp>
        <p:graphicFrame>
          <p:nvGraphicFramePr>
            <p:cNvPr id="103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9062716"/>
                </p:ext>
              </p:extLst>
            </p:nvPr>
          </p:nvGraphicFramePr>
          <p:xfrm>
            <a:off x="2971800" y="4105275"/>
            <a:ext cx="14605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" name="Equation" r:id="rId12" imgW="634680" imgH="203040" progId="Equation.3">
                    <p:embed/>
                  </p:oleObj>
                </mc:Choice>
                <mc:Fallback>
                  <p:oleObj name="Equation" r:id="rId12" imgW="634680" imgH="203040" progId="Equation.3">
                    <p:embed/>
                    <p:pic>
                      <p:nvPicPr>
                        <p:cNvPr id="103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105275"/>
                          <a:ext cx="14605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797873"/>
                </p:ext>
              </p:extLst>
            </p:nvPr>
          </p:nvGraphicFramePr>
          <p:xfrm>
            <a:off x="5257800" y="3571875"/>
            <a:ext cx="30734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3" name="Equation" r:id="rId14" imgW="888840" imgH="228600" progId="Equation.3">
                    <p:embed/>
                  </p:oleObj>
                </mc:Choice>
                <mc:Fallback>
                  <p:oleObj name="Equation" r:id="rId14" imgW="888840" imgH="228600" progId="Equation.3">
                    <p:embed/>
                    <p:pic>
                      <p:nvPicPr>
                        <p:cNvPr id="103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3571875"/>
                          <a:ext cx="30734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17500" y="5181600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数学上可以证明，这样的矢量</a:t>
            </a:r>
            <a:r>
              <a:rPr kumimoji="0" lang="en-US" altLang="zh-CN" sz="20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的确存在，对于磁感应强度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叫做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磁矢势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在空间的分布也构成矢量场，简称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矢势</a:t>
            </a:r>
            <a:endParaRPr kumimoji="0" lang="zh-CN" altLang="en-US" sz="120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5728" y="2566218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磁场</a:t>
            </a:r>
          </a:p>
        </p:txBody>
      </p:sp>
      <p:sp>
        <p:nvSpPr>
          <p:cNvPr id="5" name="矩形 4"/>
          <p:cNvSpPr/>
          <p:nvPr/>
        </p:nvSpPr>
        <p:spPr>
          <a:xfrm>
            <a:off x="1018209" y="122344"/>
            <a:ext cx="1723549" cy="70788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4000" dirty="0"/>
              <a:t>静电场</a:t>
            </a:r>
          </a:p>
        </p:txBody>
      </p:sp>
      <p:sp>
        <p:nvSpPr>
          <p:cNvPr id="7" name="矩形 6"/>
          <p:cNvSpPr/>
          <p:nvPr/>
        </p:nvSpPr>
        <p:spPr>
          <a:xfrm>
            <a:off x="594100" y="953008"/>
            <a:ext cx="2226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，物理上证认了静电场是一个非旋场</a:t>
            </a:r>
          </a:p>
        </p:txBody>
      </p:sp>
      <p:sp>
        <p:nvSpPr>
          <p:cNvPr id="21" name="矩形 20"/>
          <p:cNvSpPr/>
          <p:nvPr/>
        </p:nvSpPr>
        <p:spPr>
          <a:xfrm>
            <a:off x="5644052" y="877669"/>
            <a:ext cx="3499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，数学场论恒等式（任何一个标量场的梯度，必定是一个非旋场）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592E83-2BA9-4433-A36F-A849E0EFBEF9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12813" y="543938"/>
            <a:ext cx="8162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磁场的性质（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P128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）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12813" y="4038600"/>
            <a:ext cx="811053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然而磁场的主要特征：无源（无散）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磁高斯定理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更根本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的意义：使我们可能引入磁矢势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29234"/>
              </p:ext>
            </p:extLst>
          </p:nvPr>
        </p:nvGraphicFramePr>
        <p:xfrm>
          <a:off x="731838" y="1752600"/>
          <a:ext cx="20415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公式" r:id="rId3" imgW="787320" imgH="393480" progId="Equation.3">
                  <p:embed/>
                </p:oleObj>
              </mc:Choice>
              <mc:Fallback>
                <p:oleObj name="公式" r:id="rId3" imgW="787320" imgH="39348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752600"/>
                        <a:ext cx="2041525" cy="1009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73482"/>
              </p:ext>
            </p:extLst>
          </p:nvPr>
        </p:nvGraphicFramePr>
        <p:xfrm>
          <a:off x="586582" y="3008630"/>
          <a:ext cx="2590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r:id="rId5" imgW="1054100" imgH="381000" progId="Equation.3">
                  <p:embed/>
                </p:oleObj>
              </mc:Choice>
              <mc:Fallback>
                <p:oleObj r:id="rId5" imgW="1054100" imgH="381000" progId="Equation.3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2" y="3008630"/>
                        <a:ext cx="2590800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012180" y="19050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无源场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012180" y="31242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有旋场</a:t>
            </a:r>
          </a:p>
        </p:txBody>
      </p:sp>
      <p:sp>
        <p:nvSpPr>
          <p:cNvPr id="20490" name="AutoShape 10"/>
          <p:cNvSpPr>
            <a:spLocks/>
          </p:cNvSpPr>
          <p:nvPr/>
        </p:nvSpPr>
        <p:spPr bwMode="auto">
          <a:xfrm>
            <a:off x="7322820" y="2316480"/>
            <a:ext cx="1630680" cy="709295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17264"/>
              <a:gd name="adj5" fmla="val 119319"/>
              <a:gd name="adj6" fmla="val -808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非保守场一般不引入标势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25154"/>
              </p:ext>
            </p:extLst>
          </p:nvPr>
        </p:nvGraphicFramePr>
        <p:xfrm>
          <a:off x="4488180" y="1905000"/>
          <a:ext cx="1524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r:id="rId7" imgW="558800" imgH="228600" progId="Equation.3">
                  <p:embed/>
                </p:oleObj>
              </mc:Choice>
              <mc:Fallback>
                <p:oleObj r:id="rId7" imgW="558800" imgH="228600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180" y="1905000"/>
                        <a:ext cx="1524000" cy="617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08778"/>
              </p:ext>
            </p:extLst>
          </p:nvPr>
        </p:nvGraphicFramePr>
        <p:xfrm>
          <a:off x="4034155" y="3141663"/>
          <a:ext cx="20177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公式" r:id="rId9" imgW="1523880" imgH="431640" progId="Equation.3">
                  <p:embed/>
                </p:oleObj>
              </mc:Choice>
              <mc:Fallback>
                <p:oleObj name="公式" r:id="rId9" imgW="1523880" imgH="431640" progId="Equation.3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155" y="3141663"/>
                        <a:ext cx="201771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0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5" autoUpdateAnimBg="0"/>
      <p:bldP spid="20488" grpId="0" autoUpdateAnimBg="0"/>
      <p:bldP spid="20489" grpId="0" autoUpdateAnimBg="0"/>
      <p:bldP spid="2049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EF647-8355-447D-BCDC-2489BC99C3EA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12813" y="304800"/>
            <a:ext cx="55641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磁高斯定理表明：对任意闭合面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21510" name="Picture 6" descr="ne2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0" y="270990"/>
            <a:ext cx="2667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762000" y="990600"/>
          <a:ext cx="480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r:id="rId4" imgW="2171700" imgH="406400" progId="Equation.3">
                  <p:embed/>
                </p:oleObj>
              </mc:Choice>
              <mc:Fallback>
                <p:oleObj r:id="rId4" imgW="2171700" imgH="40640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4800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828800" y="1905000"/>
          <a:ext cx="3319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r:id="rId6" imgW="1447172" imgH="406224" progId="Equation.3">
                  <p:embed/>
                </p:oleObj>
              </mc:Choice>
              <mc:Fallback>
                <p:oleObj r:id="rId6" imgW="1447172" imgH="406224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3319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AutoShape 11"/>
          <p:cNvSpPr>
            <a:spLocks/>
          </p:cNvSpPr>
          <p:nvPr/>
        </p:nvSpPr>
        <p:spPr bwMode="auto">
          <a:xfrm>
            <a:off x="762000" y="2819400"/>
            <a:ext cx="2514600" cy="609600"/>
          </a:xfrm>
          <a:prstGeom prst="borderCallout2">
            <a:avLst>
              <a:gd name="adj1" fmla="val 18750"/>
              <a:gd name="adj2" fmla="val 103032"/>
              <a:gd name="adj3" fmla="val 18750"/>
              <a:gd name="adj4" fmla="val 109597"/>
              <a:gd name="adj5" fmla="val -71616"/>
              <a:gd name="adj6" fmla="val 11660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磁通量仅由曲面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共同边界线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所决定</a:t>
            </a: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038600" y="2819400"/>
            <a:ext cx="3073400" cy="609600"/>
          </a:xfrm>
          <a:prstGeom prst="borderCallout2">
            <a:avLst>
              <a:gd name="adj1" fmla="val 18750"/>
              <a:gd name="adj2" fmla="val 102481"/>
              <a:gd name="adj3" fmla="val 18750"/>
              <a:gd name="adj4" fmla="val 114565"/>
              <a:gd name="adj5" fmla="val -169009"/>
              <a:gd name="adj6" fmla="val 12737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可能找到一个矢量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，它沿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作线积分等于通过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的通量</a:t>
            </a: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905000" y="3581400"/>
          <a:ext cx="39560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8" imgW="1612800" imgH="380880" progId="Equation.3">
                  <p:embed/>
                </p:oleObj>
              </mc:Choice>
              <mc:Fallback>
                <p:oleObj name="Equation" r:id="rId8" imgW="1612800" imgH="380880" progId="Equation.3">
                  <p:embed/>
                  <p:pic>
                    <p:nvPicPr>
                      <p:cNvPr id="21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39560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764241"/>
              </p:ext>
            </p:extLst>
          </p:nvPr>
        </p:nvGraphicFramePr>
        <p:xfrm>
          <a:off x="1181100" y="4569618"/>
          <a:ext cx="57150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10" imgW="1981080" imgH="482400" progId="Equation.3">
                  <p:embed/>
                </p:oleObj>
              </mc:Choice>
              <mc:Fallback>
                <p:oleObj name="Equation" r:id="rId10" imgW="1981080" imgH="482400" progId="Equation.3">
                  <p:embed/>
                  <p:pic>
                    <p:nvPicPr>
                      <p:cNvPr id="1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569618"/>
                        <a:ext cx="5715000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16740"/>
              </p:ext>
            </p:extLst>
          </p:nvPr>
        </p:nvGraphicFramePr>
        <p:xfrm>
          <a:off x="4583906" y="4118927"/>
          <a:ext cx="25542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公式" r:id="rId12" imgW="888840" imgH="253800" progId="Equation.3">
                  <p:embed/>
                </p:oleObj>
              </mc:Choice>
              <mc:Fallback>
                <p:oleObj name="公式" r:id="rId12" imgW="888840" imgH="25380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906" y="4118927"/>
                        <a:ext cx="2554287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0769"/>
              </p:ext>
            </p:extLst>
          </p:nvPr>
        </p:nvGraphicFramePr>
        <p:xfrm>
          <a:off x="7491413" y="4222115"/>
          <a:ext cx="1524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r:id="rId14" imgW="634725" imgH="228501" progId="Equation.3">
                  <p:embed/>
                </p:oleObj>
              </mc:Choice>
              <mc:Fallback>
                <p:oleObj r:id="rId14" imgW="634725" imgH="228501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4222115"/>
                        <a:ext cx="15240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0"/>
          <p:cNvSpPr>
            <a:spLocks noChangeArrowheads="1"/>
          </p:cNvSpPr>
          <p:nvPr/>
        </p:nvSpPr>
        <p:spPr bwMode="auto">
          <a:xfrm flipV="1">
            <a:off x="5584825" y="3755390"/>
            <a:ext cx="3352800" cy="381000"/>
          </a:xfrm>
          <a:prstGeom prst="curvedUpArrow">
            <a:avLst>
              <a:gd name="adj1" fmla="val 30637"/>
              <a:gd name="adj2" fmla="val 352000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1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  <p:bldP spid="21515" grpId="0" animBg="1" autoUpdateAnimBg="0"/>
      <p:bldP spid="2151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4C64AC-0D80-4E03-88EB-27DA9DDF57AC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62000" y="344269"/>
            <a:ext cx="4614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根据矢量分析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55650" y="1066800"/>
            <a:ext cx="38877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对任意矢量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有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 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71303"/>
              </p:ext>
            </p:extLst>
          </p:nvPr>
        </p:nvGraphicFramePr>
        <p:xfrm>
          <a:off x="4230688" y="990600"/>
          <a:ext cx="25542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公式" r:id="rId3" imgW="888840" imgH="253800" progId="Equation.3">
                  <p:embed/>
                </p:oleObj>
              </mc:Choice>
              <mc:Fallback>
                <p:oleObj name="公式" r:id="rId3" imgW="888840" imgH="25380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990600"/>
                        <a:ext cx="2554287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7164388" y="1076325"/>
          <a:ext cx="1524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r:id="rId5" imgW="634725" imgH="228501" progId="Equation.3">
                  <p:embed/>
                </p:oleObj>
              </mc:Choice>
              <mc:Fallback>
                <p:oleObj r:id="rId5" imgW="634725" imgH="228501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076325"/>
                        <a:ext cx="15240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9750" y="1773238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矢势的特点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838200" y="2438400"/>
          <a:ext cx="40957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7" imgW="1625400" imgH="253800" progId="Equation.3">
                  <p:embed/>
                </p:oleObj>
              </mc:Choice>
              <mc:Fallback>
                <p:oleObj name="Equation" r:id="rId7" imgW="1625400" imgH="253800" progId="Equation.3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40957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AutoShape 14"/>
          <p:cNvSpPr>
            <a:spLocks/>
          </p:cNvSpPr>
          <p:nvPr/>
        </p:nvSpPr>
        <p:spPr bwMode="auto">
          <a:xfrm>
            <a:off x="6324600" y="2133600"/>
            <a:ext cx="2057400" cy="784225"/>
          </a:xfrm>
          <a:prstGeom prst="borderCallout2">
            <a:avLst>
              <a:gd name="adj1" fmla="val 14574"/>
              <a:gd name="adj2" fmla="val -3704"/>
              <a:gd name="adj3" fmla="val 14574"/>
              <a:gd name="adj4" fmla="val -41819"/>
              <a:gd name="adj5" fmla="val 66801"/>
              <a:gd name="adj6" fmla="val -81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其实标势也不唯一，零点可选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28600" y="3200400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如：对于任意标量场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的梯度，有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946072"/>
              </p:ext>
            </p:extLst>
          </p:nvPr>
        </p:nvGraphicFramePr>
        <p:xfrm>
          <a:off x="6400800" y="3252787"/>
          <a:ext cx="1981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r:id="rId9" imgW="723586" imgH="203112" progId="Equation.3">
                  <p:embed/>
                </p:oleObj>
              </mc:Choice>
              <mc:Fallback>
                <p:oleObj r:id="rId9" imgW="723586" imgH="203112" progId="Equation.3">
                  <p:embed/>
                  <p:pic>
                    <p:nvPicPr>
                      <p:cNvPr id="2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52787"/>
                        <a:ext cx="1981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685800" y="3810000"/>
          <a:ext cx="754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r:id="rId11" imgW="2857500" imgH="241300" progId="Equation.3">
                  <p:embed/>
                </p:oleObj>
              </mc:Choice>
              <mc:Fallback>
                <p:oleObj r:id="rId11" imgW="2857500" imgH="241300" progId="Equation.3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7543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AutoShape 19"/>
          <p:cNvSpPr>
            <a:spLocks/>
          </p:cNvSpPr>
          <p:nvPr/>
        </p:nvSpPr>
        <p:spPr bwMode="auto">
          <a:xfrm>
            <a:off x="838200" y="4495800"/>
            <a:ext cx="3733800" cy="533400"/>
          </a:xfrm>
          <a:prstGeom prst="borderCallout2">
            <a:avLst>
              <a:gd name="adj1" fmla="val 21431"/>
              <a:gd name="adj2" fmla="val 102042"/>
              <a:gd name="adj3" fmla="val 21431"/>
              <a:gd name="adj4" fmla="val 111819"/>
              <a:gd name="adj5" fmla="val -39880"/>
              <a:gd name="adj6" fmla="val 167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描述同一个磁感应强度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B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514600" y="4343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105400" y="4419600"/>
          <a:ext cx="3422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13" imgW="1460160" imgH="253800" progId="Equation.3">
                  <p:embed/>
                </p:oleObj>
              </mc:Choice>
              <mc:Fallback>
                <p:oleObj name="Equation" r:id="rId13" imgW="1460160" imgH="253800" progId="Equation.3">
                  <p:embed/>
                  <p:pic>
                    <p:nvPicPr>
                      <p:cNvPr id="22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4226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1524000" y="4343400"/>
            <a:ext cx="1295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04800" y="5181600"/>
            <a:ext cx="8610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类似于电势零点可以任取，规范也可任意选取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通常选库仑规范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: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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69983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utoUpdateAnimBg="0"/>
      <p:bldP spid="22542" grpId="0" animBg="1" autoUpdateAnimBg="0"/>
      <p:bldP spid="22543" grpId="0" autoUpdateAnimBg="0"/>
      <p:bldP spid="22547" grpId="0" animBg="1" autoUpdateAnimBg="0"/>
      <p:bldP spid="2255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534F24-3DEE-428F-B9BF-C1B07BBBBA7F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20775" y="287338"/>
            <a:ext cx="7588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找电流产生的磁场中磁矢势的表达式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14400" y="3962400"/>
            <a:ext cx="8001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电流元的磁矢势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p130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式（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2.55)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任意闭合回路的磁矢势     式（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2.56)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例题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例题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例题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06915"/>
              </p:ext>
            </p:extLst>
          </p:nvPr>
        </p:nvGraphicFramePr>
        <p:xfrm>
          <a:off x="685800" y="2032000"/>
          <a:ext cx="59150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3" imgW="2412720" imgH="380880" progId="Equation.3">
                  <p:embed/>
                </p:oleObj>
              </mc:Choice>
              <mc:Fallback>
                <p:oleObj name="公式" r:id="rId3" imgW="2412720" imgH="38088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32000"/>
                        <a:ext cx="59150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71500" y="1162843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两种办法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503243"/>
              </p:ext>
            </p:extLst>
          </p:nvPr>
        </p:nvGraphicFramePr>
        <p:xfrm>
          <a:off x="685800" y="3200400"/>
          <a:ext cx="5638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5" imgW="2349360" imgH="253800" progId="Equation.3">
                  <p:embed/>
                </p:oleObj>
              </mc:Choice>
              <mc:Fallback>
                <p:oleObj name="公式" r:id="rId5" imgW="2349360" imgH="25380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56388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9"/>
          <p:cNvSpPr>
            <a:spLocks/>
          </p:cNvSpPr>
          <p:nvPr/>
        </p:nvSpPr>
        <p:spPr bwMode="auto">
          <a:xfrm>
            <a:off x="6781800" y="3352800"/>
            <a:ext cx="2133600" cy="449263"/>
          </a:xfrm>
          <a:prstGeom prst="borderCallout2">
            <a:avLst>
              <a:gd name="adj1" fmla="val 25440"/>
              <a:gd name="adj2" fmla="val -3569"/>
              <a:gd name="adj3" fmla="val 25440"/>
              <a:gd name="adj4" fmla="val -3569"/>
              <a:gd name="adj5" fmla="val 62546"/>
              <a:gd name="adj6" fmla="val -24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电动力学的做法</a:t>
            </a:r>
          </a:p>
        </p:txBody>
      </p:sp>
      <p:sp>
        <p:nvSpPr>
          <p:cNvPr id="23562" name="AutoShape 10"/>
          <p:cNvSpPr>
            <a:spLocks/>
          </p:cNvSpPr>
          <p:nvPr/>
        </p:nvSpPr>
        <p:spPr bwMode="auto">
          <a:xfrm>
            <a:off x="7070725" y="1879600"/>
            <a:ext cx="1265238" cy="762000"/>
          </a:xfrm>
          <a:prstGeom prst="borderCallout2">
            <a:avLst>
              <a:gd name="adj1" fmla="val 15000"/>
              <a:gd name="adj2" fmla="val -6023"/>
              <a:gd name="adj3" fmla="val 15000"/>
              <a:gd name="adj4" fmla="val -6023"/>
              <a:gd name="adj5" fmla="val 77917"/>
              <a:gd name="adj6" fmla="val -3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普通物理的方法</a:t>
            </a:r>
          </a:p>
        </p:txBody>
      </p:sp>
    </p:spTree>
    <p:extLst>
      <p:ext uri="{BB962C8B-B14F-4D97-AF65-F5344CB8AC3E}">
        <p14:creationId xmlns:p14="http://schemas.microsoft.com/office/powerpoint/2010/main" val="31874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bldLvl="5" autoUpdateAnimBg="0"/>
      <p:bldP spid="23559" grpId="0" autoUpdateAnimBg="0"/>
      <p:bldP spid="23561" grpId="0" animBg="1" autoUpdateAnimBg="0"/>
      <p:bldP spid="2356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795DC3-9A77-45E3-9537-EDF62E228306}" type="slidenum">
              <a:rPr lang="en-US" altLang="zh-CN" b="0"/>
              <a:pPr eaLnBrk="1" hangingPunct="1"/>
              <a:t>26</a:t>
            </a:fld>
            <a:endParaRPr lang="en-US" altLang="zh-CN" b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7086600" y="3657600"/>
          <a:ext cx="377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30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57600"/>
                        <a:ext cx="3778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76200" y="652463"/>
            <a:ext cx="8915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1C1C1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无限长密绕螺线管半径为Ｒ，单位长度的匝数为</a:t>
            </a:r>
            <a:r>
              <a:rPr lang="en-US" altLang="zh-CN" sz="2800">
                <a:solidFill>
                  <a:srgbClr val="1C1C1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，单匝电流为Ｉ，求磁矢势。</a:t>
            </a:r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6248400" y="4800600"/>
          <a:ext cx="1460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30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00600"/>
                        <a:ext cx="1460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15"/>
          <p:cNvSpPr>
            <a:spLocks noChangeArrowheads="1"/>
          </p:cNvSpPr>
          <p:nvPr/>
        </p:nvSpPr>
        <p:spPr bwMode="auto">
          <a:xfrm>
            <a:off x="6553200" y="2286000"/>
            <a:ext cx="1371600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081" name="Straight Arrow Connector 20"/>
          <p:cNvCxnSpPr>
            <a:cxnSpLocks noChangeShapeType="1"/>
            <a:stCxn id="3080" idx="4"/>
          </p:cNvCxnSpPr>
          <p:nvPr/>
        </p:nvCxnSpPr>
        <p:spPr bwMode="auto">
          <a:xfrm rot="16200000" flipH="1">
            <a:off x="7315200" y="3505201"/>
            <a:ext cx="3175" cy="1524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5715000" y="5410200"/>
          <a:ext cx="25923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7" imgW="1104840" imgH="279360" progId="Equation.3">
                  <p:embed/>
                </p:oleObj>
              </mc:Choice>
              <mc:Fallback>
                <p:oleObj name="Equation" r:id="rId7" imgW="1104840" imgH="279360" progId="Equation.3">
                  <p:embed/>
                  <p:pic>
                    <p:nvPicPr>
                      <p:cNvPr id="307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10200"/>
                        <a:ext cx="25923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85800" y="1828800"/>
          <a:ext cx="1547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9" imgW="596880" imgH="228600" progId="Equation.3">
                  <p:embed/>
                </p:oleObj>
              </mc:Choice>
              <mc:Fallback>
                <p:oleObj name="Equation" r:id="rId9" imgW="596880" imgH="22860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1547813" cy="590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2718E1-05F3-4054-9AAF-D6BA18CA6531}" type="slidenum">
              <a:rPr lang="en-US" altLang="zh-CN" b="0"/>
              <a:pPr eaLnBrk="1" hangingPunct="1"/>
              <a:t>27</a:t>
            </a:fld>
            <a:endParaRPr lang="en-US" altLang="zh-CN" b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7086600" y="3657600"/>
          <a:ext cx="377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40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57600"/>
                        <a:ext cx="3778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76200" y="652463"/>
            <a:ext cx="8915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1C1C1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无限长密绕螺线管半径为Ｒ，单位长度的匝数为</a:t>
            </a:r>
            <a:r>
              <a:rPr lang="en-US" altLang="zh-CN" sz="2800">
                <a:solidFill>
                  <a:srgbClr val="1C1C1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，单匝电流为Ｉ，求磁矢势。</a:t>
            </a:r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685800" y="1828800"/>
          <a:ext cx="1547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409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1547813" cy="590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Oval 15"/>
          <p:cNvSpPr>
            <a:spLocks noChangeArrowheads="1"/>
          </p:cNvSpPr>
          <p:nvPr/>
        </p:nvSpPr>
        <p:spPr bwMode="auto">
          <a:xfrm>
            <a:off x="6553200" y="2286000"/>
            <a:ext cx="1371600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104" name="Straight Arrow Connector 20"/>
          <p:cNvCxnSpPr>
            <a:cxnSpLocks noChangeShapeType="1"/>
            <a:stCxn id="4103" idx="4"/>
          </p:cNvCxnSpPr>
          <p:nvPr/>
        </p:nvCxnSpPr>
        <p:spPr bwMode="auto">
          <a:xfrm rot="16200000" flipH="1">
            <a:off x="7315200" y="3505201"/>
            <a:ext cx="3175" cy="1524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248400" y="1992313"/>
            <a:ext cx="1981200" cy="1905000"/>
          </a:xfrm>
          <a:prstGeom prst="ellipse">
            <a:avLst/>
          </a:prstGeom>
          <a:noFill/>
          <a:ln w="19050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60956"/>
              </p:ext>
            </p:extLst>
          </p:nvPr>
        </p:nvGraphicFramePr>
        <p:xfrm>
          <a:off x="939006" y="3368016"/>
          <a:ext cx="25892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公式" r:id="rId7" imgW="1104840" imgH="279360" progId="Equation.3">
                  <p:embed/>
                </p:oleObj>
              </mc:Choice>
              <mc:Fallback>
                <p:oleObj name="公式" r:id="rId7" imgW="1104840" imgH="279360" progId="Equation.3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06" y="3368016"/>
                        <a:ext cx="25892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06751" y="270901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螺线管外部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739305"/>
              </p:ext>
            </p:extLst>
          </p:nvPr>
        </p:nvGraphicFramePr>
        <p:xfrm>
          <a:off x="939006" y="4237928"/>
          <a:ext cx="2173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公式" r:id="rId9" imgW="927000" imgH="253800" progId="Equation.3">
                  <p:embed/>
                </p:oleObj>
              </mc:Choice>
              <mc:Fallback>
                <p:oleObj name="公式" r:id="rId9" imgW="927000" imgH="253800" progId="Equation.3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06" y="4237928"/>
                        <a:ext cx="21732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47107"/>
              </p:ext>
            </p:extLst>
          </p:nvPr>
        </p:nvGraphicFramePr>
        <p:xfrm>
          <a:off x="939006" y="4896715"/>
          <a:ext cx="3155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公式" r:id="rId11" imgW="1346040" imgH="419040" progId="Equation.3">
                  <p:embed/>
                </p:oleObj>
              </mc:Choice>
              <mc:Fallback>
                <p:oleObj name="公式" r:id="rId11" imgW="1346040" imgH="419040" progId="Equation.3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06" y="4896715"/>
                        <a:ext cx="31559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1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51DE1A-3536-478A-8549-3B6D2BC6B2A3}" type="slidenum">
              <a:rPr lang="en-US" altLang="zh-CN" b="0"/>
              <a:pPr eaLnBrk="1" hangingPunct="1"/>
              <a:t>28</a:t>
            </a:fld>
            <a:endParaRPr lang="en-US" altLang="zh-CN" b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7086600" y="3657600"/>
          <a:ext cx="377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51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57600"/>
                        <a:ext cx="3778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76200" y="652463"/>
            <a:ext cx="8915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1C1C1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无限长密绕螺线管半径为Ｒ，单位长度的匝数为</a:t>
            </a:r>
            <a:r>
              <a:rPr lang="en-US" altLang="zh-CN" sz="2800">
                <a:solidFill>
                  <a:srgbClr val="1C1C1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，单匝电流为Ｉ，求磁矢势。</a:t>
            </a:r>
          </a:p>
        </p:txBody>
      </p:sp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685800" y="1828800"/>
          <a:ext cx="1547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51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1547813" cy="590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Oval 15"/>
          <p:cNvSpPr>
            <a:spLocks noChangeArrowheads="1"/>
          </p:cNvSpPr>
          <p:nvPr/>
        </p:nvSpPr>
        <p:spPr bwMode="auto">
          <a:xfrm>
            <a:off x="6553200" y="2286000"/>
            <a:ext cx="1371600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128" name="Straight Arrow Connector 20"/>
          <p:cNvCxnSpPr>
            <a:cxnSpLocks noChangeShapeType="1"/>
            <a:stCxn id="5127" idx="4"/>
          </p:cNvCxnSpPr>
          <p:nvPr/>
        </p:nvCxnSpPr>
        <p:spPr bwMode="auto">
          <a:xfrm rot="16200000" flipH="1">
            <a:off x="7315200" y="3505201"/>
            <a:ext cx="3175" cy="1524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6770688" y="2471738"/>
            <a:ext cx="990600" cy="923925"/>
          </a:xfrm>
          <a:prstGeom prst="ellipse">
            <a:avLst/>
          </a:prstGeom>
          <a:noFill/>
          <a:ln w="19050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50849"/>
              </p:ext>
            </p:extLst>
          </p:nvPr>
        </p:nvGraphicFramePr>
        <p:xfrm>
          <a:off x="877094" y="3460349"/>
          <a:ext cx="259238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公式" r:id="rId7" imgW="1104840" imgH="558720" progId="Equation.3">
                  <p:embed/>
                </p:oleObj>
              </mc:Choice>
              <mc:Fallback>
                <p:oleObj name="公式" r:id="rId7" imgW="1104840" imgH="558720" progId="Equation.3">
                  <p:embed/>
                  <p:pic>
                    <p:nvPicPr>
                      <p:cNvPr id="51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94" y="3460349"/>
                        <a:ext cx="259238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751" y="270901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螺线管</a:t>
            </a:r>
            <a:r>
              <a:rPr lang="zh-CN" altLang="en-US" sz="2400" b="1" dirty="0"/>
              <a:t>内</a:t>
            </a:r>
            <a:r>
              <a:rPr lang="zh-CN" altLang="en-US" sz="2400" b="1" dirty="0" smtClean="0"/>
              <a:t>部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76538"/>
              </p:ext>
            </p:extLst>
          </p:nvPr>
        </p:nvGraphicFramePr>
        <p:xfrm>
          <a:off x="877094" y="4662681"/>
          <a:ext cx="2711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公式" r:id="rId9" imgW="1155600" imgH="393480" progId="Equation.3">
                  <p:embed/>
                </p:oleObj>
              </mc:Choice>
              <mc:Fallback>
                <p:oleObj name="公式" r:id="rId9" imgW="1155600" imgH="393480" progId="Equation.3">
                  <p:embed/>
                  <p:pic>
                    <p:nvPicPr>
                      <p:cNvPr id="51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94" y="4662681"/>
                        <a:ext cx="27114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0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7772400" y="1524000"/>
            <a:ext cx="381000" cy="4572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5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1D75CA-E273-4E78-BED9-3F559CF063E3}" type="slidenum">
              <a:rPr lang="en-US" altLang="zh-CN" b="0"/>
              <a:pPr eaLnBrk="1" hangingPunct="1"/>
              <a:t>29</a:t>
            </a:fld>
            <a:endParaRPr lang="en-US" altLang="zh-CN" b="0"/>
          </a:p>
        </p:txBody>
      </p:sp>
      <p:sp>
        <p:nvSpPr>
          <p:cNvPr id="7177" name="Rectangle 2"/>
          <p:cNvSpPr>
            <a:spLocks noChangeArrowheads="1"/>
          </p:cNvSpPr>
          <p:nvPr/>
        </p:nvSpPr>
        <p:spPr bwMode="auto">
          <a:xfrm>
            <a:off x="5530850" y="3048000"/>
            <a:ext cx="1828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P            Q</a:t>
            </a:r>
            <a:endParaRPr lang="zh-CN" altLang="en-US" sz="280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7772400" y="2971800"/>
          <a:ext cx="377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971800"/>
                        <a:ext cx="3778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Freeform 8"/>
          <p:cNvSpPr>
            <a:spLocks/>
          </p:cNvSpPr>
          <p:nvPr/>
        </p:nvSpPr>
        <p:spPr bwMode="auto">
          <a:xfrm>
            <a:off x="7924800" y="3505200"/>
            <a:ext cx="1588" cy="476250"/>
          </a:xfrm>
          <a:custGeom>
            <a:avLst/>
            <a:gdLst>
              <a:gd name="T0" fmla="*/ 0 w 1"/>
              <a:gd name="T1" fmla="*/ 2147483647 h 300"/>
              <a:gd name="T2" fmla="*/ 0 w 1"/>
              <a:gd name="T3" fmla="*/ 0 h 300"/>
              <a:gd name="T4" fmla="*/ 0 60000 65536"/>
              <a:gd name="T5" fmla="*/ 0 60000 65536"/>
              <a:gd name="T6" fmla="*/ 0 w 1"/>
              <a:gd name="T7" fmla="*/ 0 h 300"/>
              <a:gd name="T8" fmla="*/ 1 w 1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00">
                <a:moveTo>
                  <a:pt x="0" y="300"/>
                </a:moveTo>
                <a:lnTo>
                  <a:pt x="0" y="0"/>
                </a:lnTo>
              </a:path>
            </a:pathLst>
          </a:cu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 type="triangle" w="sm" len="lg"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76200" y="652463"/>
            <a:ext cx="8915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1C1C1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一无限长圆柱形导体，半径为Ｒ，载有在截面上均匀分布的电流Ｉ，求导线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外</a:t>
            </a:r>
            <a:r>
              <a:rPr lang="zh-CN" altLang="en-US" sz="2800">
                <a:solidFill>
                  <a:srgbClr val="1C1C1C"/>
                </a:solidFill>
                <a:latin typeface="宋体" panose="02010600030101010101" pitchFamily="2" charset="-122"/>
              </a:rPr>
              <a:t>的磁矢势　　</a:t>
            </a: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6248400" y="4800600"/>
          <a:ext cx="1460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6" imgW="634680" imgH="203040" progId="Equation.3">
                  <p:embed/>
                </p:oleObj>
              </mc:Choice>
              <mc:Fallback>
                <p:oleObj name="Equation" r:id="rId6" imgW="634680" imgH="203040" progId="Equation.3">
                  <p:embed/>
                  <p:pic>
                    <p:nvPicPr>
                      <p:cNvPr id="61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00600"/>
                        <a:ext cx="1460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5562600" y="5308600"/>
          <a:ext cx="2216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8" imgW="1104840" imgH="279360" progId="Equation.3">
                  <p:embed/>
                </p:oleObj>
              </mc:Choice>
              <mc:Fallback>
                <p:oleObj name="Equation" r:id="rId8" imgW="1104840" imgH="279360" progId="Equation.3">
                  <p:embed/>
                  <p:pic>
                    <p:nvPicPr>
                      <p:cNvPr id="61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08600"/>
                        <a:ext cx="2216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591" y="1951036"/>
            <a:ext cx="3897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磁矢势没有绕轴方向的分量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43600" y="3124200"/>
            <a:ext cx="990600" cy="914400"/>
          </a:xfrm>
          <a:prstGeom prst="rect">
            <a:avLst/>
          </a:prstGeom>
          <a:solidFill>
            <a:schemeClr val="accent6">
              <a:lumMod val="20000"/>
              <a:lumOff val="80000"/>
              <a:alpha val="36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18" idx="2"/>
          </p:cNvCxnSpPr>
          <p:nvPr/>
        </p:nvCxnSpPr>
        <p:spPr bwMode="auto">
          <a:xfrm rot="16200000" flipH="1">
            <a:off x="6610350" y="3867151"/>
            <a:ext cx="3175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31591"/>
              </p:ext>
            </p:extLst>
          </p:nvPr>
        </p:nvGraphicFramePr>
        <p:xfrm>
          <a:off x="228600" y="2512701"/>
          <a:ext cx="3679417" cy="61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10" imgW="1676160" imgH="279360" progId="Equation.3">
                  <p:embed/>
                </p:oleObj>
              </mc:Choice>
              <mc:Fallback>
                <p:oleObj name="Equation" r:id="rId10" imgW="1676160" imgH="279360" progId="Equation.3">
                  <p:embed/>
                  <p:pic>
                    <p:nvPicPr>
                      <p:cNvPr id="5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2701"/>
                        <a:ext cx="3679417" cy="61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228600" y="3219450"/>
          <a:ext cx="462597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12" imgW="2070000" imgH="914400" progId="Equation.3">
                  <p:embed/>
                </p:oleObj>
              </mc:Choice>
              <mc:Fallback>
                <p:oleObj name="Equation" r:id="rId12" imgW="2070000" imgH="914400" progId="Equation.3">
                  <p:embed/>
                  <p:pic>
                    <p:nvPicPr>
                      <p:cNvPr id="5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19450"/>
                        <a:ext cx="462597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6FC79C-6D0F-406E-95B8-C5EF22C46456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55563" y="4338638"/>
          <a:ext cx="31242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公式" r:id="rId3" imgW="1244600" imgH="393700" progId="Equation.3">
                  <p:embed/>
                </p:oleObj>
              </mc:Choice>
              <mc:Fallback>
                <p:oleObj name="公式" r:id="rId3" imgW="1244600" imgH="393700" progId="Equation.3">
                  <p:embed/>
                  <p:pic>
                    <p:nvPicPr>
                      <p:cNvPr id="717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4338638"/>
                        <a:ext cx="31242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5172075" y="5703888"/>
          <a:ext cx="28384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公式" r:id="rId5" imgW="1536700" imgH="431800" progId="Equation.3">
                  <p:embed/>
                </p:oleObj>
              </mc:Choice>
              <mc:Fallback>
                <p:oleObj name="公式" r:id="rId5" imgW="1536700" imgH="431800" progId="Equation.3">
                  <p:embed/>
                  <p:pic>
                    <p:nvPicPr>
                      <p:cNvPr id="71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5703888"/>
                        <a:ext cx="28384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3829050" y="512603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互感系数</a:t>
            </a:r>
          </a:p>
        </p:txBody>
      </p:sp>
      <p:sp>
        <p:nvSpPr>
          <p:cNvPr id="7176" name="Text Box 16"/>
          <p:cNvSpPr txBox="1">
            <a:spLocks noChangeArrowheads="1"/>
          </p:cNvSpPr>
          <p:nvPr/>
        </p:nvSpPr>
        <p:spPr bwMode="auto">
          <a:xfrm>
            <a:off x="4005263" y="377507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）互感电动势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7177" name="Object 17"/>
          <p:cNvGraphicFramePr>
            <a:graphicFrameLocks noChangeAspect="1"/>
          </p:cNvGraphicFramePr>
          <p:nvPr/>
        </p:nvGraphicFramePr>
        <p:xfrm>
          <a:off x="4741863" y="4325938"/>
          <a:ext cx="20145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公式" r:id="rId7" imgW="875920" imgH="393529" progId="Equation.3">
                  <p:embed/>
                </p:oleObj>
              </mc:Choice>
              <mc:Fallback>
                <p:oleObj name="公式" r:id="rId7" imgW="875920" imgH="393529" progId="Equation.3">
                  <p:embed/>
                  <p:pic>
                    <p:nvPicPr>
                      <p:cNvPr id="71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4325938"/>
                        <a:ext cx="201453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8"/>
          <p:cNvGraphicFramePr>
            <a:graphicFrameLocks noChangeAspect="1"/>
          </p:cNvGraphicFramePr>
          <p:nvPr/>
        </p:nvGraphicFramePr>
        <p:xfrm>
          <a:off x="7151688" y="4281488"/>
          <a:ext cx="19573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公式" r:id="rId9" imgW="863225" imgH="393529" progId="Equation.3">
                  <p:embed/>
                </p:oleObj>
              </mc:Choice>
              <mc:Fallback>
                <p:oleObj name="公式" r:id="rId9" imgW="863225" imgH="393529" progId="Equation.3">
                  <p:embed/>
                  <p:pic>
                    <p:nvPicPr>
                      <p:cNvPr id="71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281488"/>
                        <a:ext cx="19573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68263" y="38877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）自感电动势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36600" y="1237457"/>
            <a:ext cx="8229600" cy="224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电磁感应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变化的磁通量产生电动势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变化的磁场产生涡旋电场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涡旋电场可以给电子加速、金属材料加热</a:t>
            </a:r>
          </a:p>
        </p:txBody>
      </p:sp>
    </p:spTree>
    <p:extLst>
      <p:ext uri="{BB962C8B-B14F-4D97-AF65-F5344CB8AC3E}">
        <p14:creationId xmlns:p14="http://schemas.microsoft.com/office/powerpoint/2010/main" val="13251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电流元的磁矢势</a:t>
            </a:r>
          </a:p>
        </p:txBody>
      </p:sp>
      <p:sp>
        <p:nvSpPr>
          <p:cNvPr id="9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EEE408-1F7A-4B81-A887-2F57C9AF2357}" type="slidenum">
              <a:rPr lang="en-US" altLang="zh-CN" b="0"/>
              <a:pPr eaLnBrk="1" hangingPunct="1"/>
              <a:t>30</a:t>
            </a:fld>
            <a:endParaRPr lang="en-US" altLang="zh-CN" b="0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9356"/>
              </p:ext>
            </p:extLst>
          </p:nvPr>
        </p:nvGraphicFramePr>
        <p:xfrm>
          <a:off x="6024563" y="4876800"/>
          <a:ext cx="1460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3" imgW="634680" imgH="203040" progId="Equation.3">
                  <p:embed/>
                </p:oleObj>
              </mc:Choice>
              <mc:Fallback>
                <p:oleObj name="Equation" r:id="rId3" imgW="634680" imgH="203040" progId="Equation.3">
                  <p:embed/>
                  <p:pic>
                    <p:nvPicPr>
                      <p:cNvPr id="92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4876800"/>
                        <a:ext cx="1460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2"/>
          <p:cNvGraphicFramePr>
            <a:graphicFrameLocks noChangeAspect="1"/>
          </p:cNvGraphicFramePr>
          <p:nvPr/>
        </p:nvGraphicFramePr>
        <p:xfrm>
          <a:off x="201613" y="1524000"/>
          <a:ext cx="52466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5" imgW="1917360" imgH="419040" progId="Equation.3">
                  <p:embed/>
                </p:oleObj>
              </mc:Choice>
              <mc:Fallback>
                <p:oleObj name="Equation" r:id="rId5" imgW="1917360" imgH="419040" progId="Equation.3">
                  <p:embed/>
                  <p:pic>
                    <p:nvPicPr>
                      <p:cNvPr id="921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524000"/>
                        <a:ext cx="5246687" cy="12128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5181600" y="1066800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Line 5"/>
          <p:cNvSpPr>
            <a:spLocks noChangeShapeType="1"/>
          </p:cNvSpPr>
          <p:nvPr/>
        </p:nvSpPr>
        <p:spPr bwMode="auto">
          <a:xfrm>
            <a:off x="6705600" y="1219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Oval 6"/>
          <p:cNvSpPr>
            <a:spLocks noChangeArrowheads="1"/>
          </p:cNvSpPr>
          <p:nvPr/>
        </p:nvSpPr>
        <p:spPr bwMode="auto">
          <a:xfrm>
            <a:off x="5562600" y="1752600"/>
            <a:ext cx="2286000" cy="838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1" name="Line 7"/>
          <p:cNvSpPr>
            <a:spLocks noChangeShapeType="1"/>
          </p:cNvSpPr>
          <p:nvPr/>
        </p:nvSpPr>
        <p:spPr bwMode="auto">
          <a:xfrm flipV="1">
            <a:off x="6705600" y="2514600"/>
            <a:ext cx="685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8"/>
          <p:cNvSpPr>
            <a:spLocks noChangeShapeType="1"/>
          </p:cNvSpPr>
          <p:nvPr/>
        </p:nvSpPr>
        <p:spPr bwMode="auto">
          <a:xfrm flipV="1">
            <a:off x="7391400" y="2362200"/>
            <a:ext cx="6858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9"/>
          <p:cNvSpPr>
            <a:spLocks noChangeShapeType="1"/>
          </p:cNvSpPr>
          <p:nvPr/>
        </p:nvSpPr>
        <p:spPr bwMode="auto">
          <a:xfrm>
            <a:off x="6705600" y="20574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Oval 10"/>
          <p:cNvSpPr>
            <a:spLocks noChangeArrowheads="1"/>
          </p:cNvSpPr>
          <p:nvPr/>
        </p:nvSpPr>
        <p:spPr bwMode="auto">
          <a:xfrm>
            <a:off x="6629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5" name="Line 11"/>
          <p:cNvSpPr>
            <a:spLocks noChangeShapeType="1"/>
          </p:cNvSpPr>
          <p:nvPr/>
        </p:nvSpPr>
        <p:spPr bwMode="auto">
          <a:xfrm flipV="1">
            <a:off x="6705600" y="2895600"/>
            <a:ext cx="0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Rectangle 12"/>
          <p:cNvSpPr>
            <a:spLocks noChangeArrowheads="1"/>
          </p:cNvSpPr>
          <p:nvPr/>
        </p:nvSpPr>
        <p:spPr bwMode="auto">
          <a:xfrm>
            <a:off x="6324600" y="1071563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9238" name="Rectangle 14"/>
          <p:cNvSpPr>
            <a:spLocks noChangeArrowheads="1"/>
          </p:cNvSpPr>
          <p:nvPr/>
        </p:nvSpPr>
        <p:spPr bwMode="auto">
          <a:xfrm>
            <a:off x="7162800" y="27193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239" name="Line 15"/>
          <p:cNvSpPr>
            <a:spLocks noChangeShapeType="1"/>
          </p:cNvSpPr>
          <p:nvPr/>
        </p:nvSpPr>
        <p:spPr bwMode="auto">
          <a:xfrm flipV="1">
            <a:off x="6781800" y="3200400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Freeform 17"/>
          <p:cNvSpPr>
            <a:spLocks/>
          </p:cNvSpPr>
          <p:nvPr/>
        </p:nvSpPr>
        <p:spPr bwMode="auto">
          <a:xfrm>
            <a:off x="6731000" y="3378200"/>
            <a:ext cx="114300" cy="101600"/>
          </a:xfrm>
          <a:custGeom>
            <a:avLst/>
            <a:gdLst>
              <a:gd name="T0" fmla="*/ 0 w 72"/>
              <a:gd name="T1" fmla="*/ 0 h 64"/>
              <a:gd name="T2" fmla="*/ 2147483647 w 72"/>
              <a:gd name="T3" fmla="*/ 2147483647 h 64"/>
              <a:gd name="T4" fmla="*/ 2147483647 w 72"/>
              <a:gd name="T5" fmla="*/ 2147483647 h 64"/>
              <a:gd name="T6" fmla="*/ 0 60000 65536"/>
              <a:gd name="T7" fmla="*/ 0 60000 65536"/>
              <a:gd name="T8" fmla="*/ 0 60000 65536"/>
              <a:gd name="T9" fmla="*/ 0 w 72"/>
              <a:gd name="T10" fmla="*/ 0 h 64"/>
              <a:gd name="T11" fmla="*/ 72 w 72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64">
                <a:moveTo>
                  <a:pt x="0" y="0"/>
                </a:moveTo>
                <a:cubicBezTo>
                  <a:pt x="11" y="3"/>
                  <a:pt x="24" y="1"/>
                  <a:pt x="32" y="8"/>
                </a:cubicBezTo>
                <a:cubicBezTo>
                  <a:pt x="49" y="23"/>
                  <a:pt x="56" y="48"/>
                  <a:pt x="72" y="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2" name="Rectangle 18"/>
          <p:cNvSpPr>
            <a:spLocks noChangeArrowheads="1"/>
          </p:cNvSpPr>
          <p:nvPr/>
        </p:nvSpPr>
        <p:spPr bwMode="auto">
          <a:xfrm>
            <a:off x="67056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9243" name="Rectangle 19"/>
          <p:cNvSpPr>
            <a:spLocks noChangeArrowheads="1"/>
          </p:cNvSpPr>
          <p:nvPr/>
        </p:nvSpPr>
        <p:spPr bwMode="auto">
          <a:xfrm>
            <a:off x="7467600" y="2409825"/>
            <a:ext cx="36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宋体" panose="02010600030101010101" pitchFamily="2" charset="-122"/>
              </a:rPr>
              <a:t>P</a:t>
            </a:r>
          </a:p>
        </p:txBody>
      </p:sp>
      <p:graphicFrame>
        <p:nvGraphicFramePr>
          <p:cNvPr id="9220" name="Object 22"/>
          <p:cNvGraphicFramePr>
            <a:graphicFrameLocks noChangeAspect="1"/>
          </p:cNvGraphicFramePr>
          <p:nvPr/>
        </p:nvGraphicFramePr>
        <p:xfrm>
          <a:off x="8153400" y="1828800"/>
          <a:ext cx="46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公式" r:id="rId7" imgW="164880" imgH="241200" progId="Equation.3">
                  <p:embed/>
                </p:oleObj>
              </mc:Choice>
              <mc:Fallback>
                <p:oleObj name="公式" r:id="rId7" imgW="164880" imgH="241200" progId="Equation.3">
                  <p:embed/>
                  <p:pic>
                    <p:nvPicPr>
                      <p:cNvPr id="922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828800"/>
                        <a:ext cx="469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3"/>
          <p:cNvGraphicFramePr>
            <a:graphicFrameLocks noChangeAspect="1"/>
          </p:cNvGraphicFramePr>
          <p:nvPr/>
        </p:nvGraphicFramePr>
        <p:xfrm>
          <a:off x="6881813" y="3276600"/>
          <a:ext cx="466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公式" r:id="rId9" imgW="164880" imgH="215640" progId="Equation.3">
                  <p:embed/>
                </p:oleObj>
              </mc:Choice>
              <mc:Fallback>
                <p:oleObj name="公式" r:id="rId9" imgW="164880" imgH="215640" progId="Equation.3">
                  <p:embed/>
                  <p:pic>
                    <p:nvPicPr>
                      <p:cNvPr id="922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3276600"/>
                        <a:ext cx="466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8"/>
          <p:cNvGraphicFramePr>
            <a:graphicFrameLocks noChangeAspect="1"/>
          </p:cNvGraphicFramePr>
          <p:nvPr/>
        </p:nvGraphicFramePr>
        <p:xfrm>
          <a:off x="7924800" y="2286000"/>
          <a:ext cx="4349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公式" r:id="rId11" imgW="152280" imgH="190440" progId="Equation.3">
                  <p:embed/>
                </p:oleObj>
              </mc:Choice>
              <mc:Fallback>
                <p:oleObj name="公式" r:id="rId11" imgW="152280" imgH="190440" progId="Equation.3">
                  <p:embed/>
                  <p:pic>
                    <p:nvPicPr>
                      <p:cNvPr id="922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286000"/>
                        <a:ext cx="4349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" y="2971800"/>
            <a:ext cx="4513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磁矢势没有绕轴方向的分量</a:t>
            </a:r>
          </a:p>
        </p:txBody>
      </p:sp>
      <p:graphicFrame>
        <p:nvGraphicFramePr>
          <p:cNvPr id="92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94141"/>
              </p:ext>
            </p:extLst>
          </p:nvPr>
        </p:nvGraphicFramePr>
        <p:xfrm>
          <a:off x="5737225" y="5707062"/>
          <a:ext cx="2216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Equation" r:id="rId13" imgW="1104840" imgH="279360" progId="Equation.3">
                  <p:embed/>
                </p:oleObj>
              </mc:Choice>
              <mc:Fallback>
                <p:oleObj name="Equation" r:id="rId13" imgW="1104840" imgH="279360" progId="Equation.3">
                  <p:embed/>
                  <p:pic>
                    <p:nvPicPr>
                      <p:cNvPr id="92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5707062"/>
                        <a:ext cx="2216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62000" y="3657600"/>
            <a:ext cx="10080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向？</a:t>
            </a:r>
            <a:endParaRPr lang="en-US" altLang="zh-CN" sz="3200"/>
          </a:p>
          <a:p>
            <a:pPr eaLnBrk="1" hangingPunct="1"/>
            <a:r>
              <a:rPr lang="zh-CN" altLang="en-US" sz="3200"/>
              <a:t>向？</a:t>
            </a:r>
          </a:p>
        </p:txBody>
      </p:sp>
      <p:graphicFrame>
        <p:nvGraphicFramePr>
          <p:cNvPr id="11272" name="Object 11"/>
          <p:cNvGraphicFramePr>
            <a:graphicFrameLocks noChangeAspect="1"/>
          </p:cNvGraphicFramePr>
          <p:nvPr/>
        </p:nvGraphicFramePr>
        <p:xfrm>
          <a:off x="504825" y="3714750"/>
          <a:ext cx="3508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15" imgW="152280" imgH="406080" progId="Equation.3">
                  <p:embed/>
                </p:oleObj>
              </mc:Choice>
              <mc:Fallback>
                <p:oleObj name="Equation" r:id="rId15" imgW="152280" imgH="406080" progId="Equation.3">
                  <p:embed/>
                  <p:pic>
                    <p:nvPicPr>
                      <p:cNvPr id="1127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714750"/>
                        <a:ext cx="35083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2"/>
          <p:cNvGraphicFramePr>
            <a:graphicFrameLocks noChangeAspect="1"/>
          </p:cNvGraphicFramePr>
          <p:nvPr/>
        </p:nvGraphicFramePr>
        <p:xfrm>
          <a:off x="7010400" y="1905000"/>
          <a:ext cx="3508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92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05000"/>
                        <a:ext cx="3508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57430"/>
              </p:ext>
            </p:extLst>
          </p:nvPr>
        </p:nvGraphicFramePr>
        <p:xfrm>
          <a:off x="6167992" y="3086742"/>
          <a:ext cx="449502" cy="37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公式" r:id="rId19" imgW="253800" imgH="203040" progId="Equation.3">
                  <p:embed/>
                </p:oleObj>
              </mc:Choice>
              <mc:Fallback>
                <p:oleObj name="公式" r:id="rId19" imgW="253800" imgH="203040" progId="Equation.3">
                  <p:embed/>
                  <p:pic>
                    <p:nvPicPr>
                      <p:cNvPr id="921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992" y="3086742"/>
                        <a:ext cx="449502" cy="37971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0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918220"/>
              </p:ext>
            </p:extLst>
          </p:nvPr>
        </p:nvGraphicFramePr>
        <p:xfrm>
          <a:off x="10717212" y="1118242"/>
          <a:ext cx="3349625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公式" r:id="rId3" imgW="1930320" imgH="2793960" progId="Equation.3">
                  <p:embed/>
                </p:oleObj>
              </mc:Choice>
              <mc:Fallback>
                <p:oleObj name="公式" r:id="rId3" imgW="1930320" imgH="2793960" progId="Equation.3">
                  <p:embed/>
                  <p:pic>
                    <p:nvPicPr>
                      <p:cNvPr id="102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7212" y="1118242"/>
                        <a:ext cx="3349625" cy="483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068D1-AFDA-4118-ACFD-70E626E5A1D1}" type="slidenum">
              <a:rPr lang="en-US" altLang="zh-CN" b="0"/>
              <a:pPr eaLnBrk="1" hangingPunct="1"/>
              <a:t>31</a:t>
            </a:fld>
            <a:endParaRPr lang="en-US" altLang="zh-CN" b="0"/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假设只有　向</a:t>
            </a: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5105400" y="76200"/>
          <a:ext cx="7127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102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"/>
                        <a:ext cx="7127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4"/>
          <p:cNvSpPr>
            <a:spLocks noChangeArrowheads="1"/>
          </p:cNvSpPr>
          <p:nvPr/>
        </p:nvSpPr>
        <p:spPr bwMode="auto">
          <a:xfrm>
            <a:off x="5181600" y="1066800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Line 5"/>
          <p:cNvSpPr>
            <a:spLocks noChangeShapeType="1"/>
          </p:cNvSpPr>
          <p:nvPr/>
        </p:nvSpPr>
        <p:spPr bwMode="auto">
          <a:xfrm>
            <a:off x="7391400" y="1219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7"/>
          <p:cNvSpPr>
            <a:spLocks noChangeShapeType="1"/>
          </p:cNvSpPr>
          <p:nvPr/>
        </p:nvSpPr>
        <p:spPr bwMode="auto">
          <a:xfrm flipV="1">
            <a:off x="7391400" y="2057400"/>
            <a:ext cx="990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9"/>
          <p:cNvSpPr>
            <a:spLocks noChangeShapeType="1"/>
          </p:cNvSpPr>
          <p:nvPr/>
        </p:nvSpPr>
        <p:spPr bwMode="auto">
          <a:xfrm>
            <a:off x="7391400" y="2095499"/>
            <a:ext cx="990600" cy="79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Oval 10"/>
          <p:cNvSpPr>
            <a:spLocks noChangeArrowheads="1"/>
          </p:cNvSpPr>
          <p:nvPr/>
        </p:nvSpPr>
        <p:spPr bwMode="auto">
          <a:xfrm>
            <a:off x="7315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5" name="Line 11"/>
          <p:cNvSpPr>
            <a:spLocks noChangeShapeType="1"/>
          </p:cNvSpPr>
          <p:nvPr/>
        </p:nvSpPr>
        <p:spPr bwMode="auto">
          <a:xfrm flipV="1">
            <a:off x="7391400" y="2895600"/>
            <a:ext cx="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Rectangle 12"/>
          <p:cNvSpPr>
            <a:spLocks noChangeArrowheads="1"/>
          </p:cNvSpPr>
          <p:nvPr/>
        </p:nvSpPr>
        <p:spPr bwMode="auto">
          <a:xfrm>
            <a:off x="7010400" y="1071563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0258" name="Rectangle 14"/>
          <p:cNvSpPr>
            <a:spLocks noChangeArrowheads="1"/>
          </p:cNvSpPr>
          <p:nvPr/>
        </p:nvSpPr>
        <p:spPr bwMode="auto">
          <a:xfrm>
            <a:off x="7848600" y="27193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59" name="Line 15"/>
          <p:cNvSpPr>
            <a:spLocks noChangeShapeType="1"/>
          </p:cNvSpPr>
          <p:nvPr/>
        </p:nvSpPr>
        <p:spPr bwMode="auto">
          <a:xfrm flipV="1">
            <a:off x="7467600" y="3200400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Freeform 17"/>
          <p:cNvSpPr>
            <a:spLocks/>
          </p:cNvSpPr>
          <p:nvPr/>
        </p:nvSpPr>
        <p:spPr bwMode="auto">
          <a:xfrm>
            <a:off x="7416800" y="3378200"/>
            <a:ext cx="114300" cy="101600"/>
          </a:xfrm>
          <a:custGeom>
            <a:avLst/>
            <a:gdLst>
              <a:gd name="T0" fmla="*/ 0 w 72"/>
              <a:gd name="T1" fmla="*/ 0 h 64"/>
              <a:gd name="T2" fmla="*/ 2147483647 w 72"/>
              <a:gd name="T3" fmla="*/ 2147483647 h 64"/>
              <a:gd name="T4" fmla="*/ 2147483647 w 72"/>
              <a:gd name="T5" fmla="*/ 2147483647 h 64"/>
              <a:gd name="T6" fmla="*/ 0 60000 65536"/>
              <a:gd name="T7" fmla="*/ 0 60000 65536"/>
              <a:gd name="T8" fmla="*/ 0 60000 65536"/>
              <a:gd name="T9" fmla="*/ 0 w 72"/>
              <a:gd name="T10" fmla="*/ 0 h 64"/>
              <a:gd name="T11" fmla="*/ 72 w 72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64">
                <a:moveTo>
                  <a:pt x="0" y="0"/>
                </a:moveTo>
                <a:cubicBezTo>
                  <a:pt x="11" y="3"/>
                  <a:pt x="24" y="1"/>
                  <a:pt x="32" y="8"/>
                </a:cubicBezTo>
                <a:cubicBezTo>
                  <a:pt x="49" y="23"/>
                  <a:pt x="56" y="48"/>
                  <a:pt x="72" y="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2" name="Rectangle 18"/>
          <p:cNvSpPr>
            <a:spLocks noChangeArrowheads="1"/>
          </p:cNvSpPr>
          <p:nvPr/>
        </p:nvSpPr>
        <p:spPr bwMode="auto">
          <a:xfrm>
            <a:off x="73914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graphicFrame>
        <p:nvGraphicFramePr>
          <p:cNvPr id="10243" name="Object 23"/>
          <p:cNvGraphicFramePr>
            <a:graphicFrameLocks noChangeAspect="1"/>
          </p:cNvGraphicFramePr>
          <p:nvPr/>
        </p:nvGraphicFramePr>
        <p:xfrm>
          <a:off x="7567613" y="3276600"/>
          <a:ext cx="466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102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3276600"/>
                        <a:ext cx="466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3"/>
          <p:cNvGraphicFramePr>
            <a:graphicFrameLocks noChangeAspect="1"/>
          </p:cNvGraphicFramePr>
          <p:nvPr/>
        </p:nvGraphicFramePr>
        <p:xfrm>
          <a:off x="7620000" y="1600200"/>
          <a:ext cx="3508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1024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00200"/>
                        <a:ext cx="3508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2"/>
          <p:cNvGraphicFramePr>
            <a:graphicFrameLocks noChangeAspect="1"/>
          </p:cNvGraphicFramePr>
          <p:nvPr/>
        </p:nvGraphicFramePr>
        <p:xfrm>
          <a:off x="76200" y="914400"/>
          <a:ext cx="2438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Equation" r:id="rId11" imgW="1041120" imgH="393480" progId="Equation.3">
                  <p:embed/>
                </p:oleObj>
              </mc:Choice>
              <mc:Fallback>
                <p:oleObj name="Equation" r:id="rId11" imgW="1041120" imgH="393480" progId="Equation.3">
                  <p:embed/>
                  <p:pic>
                    <p:nvPicPr>
                      <p:cNvPr id="1024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14400"/>
                        <a:ext cx="2438400" cy="9747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70"/>
          <p:cNvSpPr>
            <a:spLocks noChangeArrowheads="1"/>
          </p:cNvSpPr>
          <p:nvPr/>
        </p:nvSpPr>
        <p:spPr bwMode="auto">
          <a:xfrm>
            <a:off x="8153400" y="228600"/>
            <a:ext cx="381000" cy="1905000"/>
          </a:xfrm>
          <a:prstGeom prst="rect">
            <a:avLst/>
          </a:prstGeom>
          <a:noFill/>
          <a:ln w="19050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34317"/>
              </p:ext>
            </p:extLst>
          </p:nvPr>
        </p:nvGraphicFramePr>
        <p:xfrm>
          <a:off x="2984501" y="1105542"/>
          <a:ext cx="29321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公式" r:id="rId13" imgW="1688760" imgH="279360" progId="Equation.3">
                  <p:embed/>
                </p:oleObj>
              </mc:Choice>
              <mc:Fallback>
                <p:oleObj name="公式" r:id="rId13" imgW="1688760" imgH="279360" progId="Equation.3">
                  <p:embed/>
                  <p:pic>
                    <p:nvPicPr>
                      <p:cNvPr id="102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1" y="1105542"/>
                        <a:ext cx="29321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73384"/>
              </p:ext>
            </p:extLst>
          </p:nvPr>
        </p:nvGraphicFramePr>
        <p:xfrm>
          <a:off x="2908300" y="5821850"/>
          <a:ext cx="34099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公式" r:id="rId15" imgW="1942920" imgH="609480" progId="Equation.3">
                  <p:embed/>
                </p:oleObj>
              </mc:Choice>
              <mc:Fallback>
                <p:oleObj name="公式" r:id="rId15" imgW="1942920" imgH="609480" progId="Equation.3">
                  <p:embed/>
                  <p:pic>
                    <p:nvPicPr>
                      <p:cNvPr id="1024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821850"/>
                        <a:ext cx="340995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883056"/>
              </p:ext>
            </p:extLst>
          </p:nvPr>
        </p:nvGraphicFramePr>
        <p:xfrm>
          <a:off x="6949042" y="3125484"/>
          <a:ext cx="449502" cy="37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公式" r:id="rId17" imgW="253800" imgH="203040" progId="Equation.3">
                  <p:embed/>
                </p:oleObj>
              </mc:Choice>
              <mc:Fallback>
                <p:oleObj name="公式" r:id="rId17" imgW="253800" imgH="203040" progId="Equation.3">
                  <p:embed/>
                  <p:pic>
                    <p:nvPicPr>
                      <p:cNvPr id="3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042" y="3125484"/>
                        <a:ext cx="449502" cy="37971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630866"/>
              </p:ext>
            </p:extLst>
          </p:nvPr>
        </p:nvGraphicFramePr>
        <p:xfrm>
          <a:off x="2984501" y="1626884"/>
          <a:ext cx="23352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公式" r:id="rId19" imgW="1346040" imgH="393480" progId="Equation.3">
                  <p:embed/>
                </p:oleObj>
              </mc:Choice>
              <mc:Fallback>
                <p:oleObj name="公式" r:id="rId19" imgW="1346040" imgH="393480" progId="Equation.3">
                  <p:embed/>
                  <p:pic>
                    <p:nvPicPr>
                      <p:cNvPr id="102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1" y="1626884"/>
                        <a:ext cx="2335213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83912"/>
              </p:ext>
            </p:extLst>
          </p:nvPr>
        </p:nvGraphicFramePr>
        <p:xfrm>
          <a:off x="2908300" y="4767750"/>
          <a:ext cx="332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公式" r:id="rId21" imgW="1917360" imgH="609480" progId="Equation.3">
                  <p:embed/>
                </p:oleObj>
              </mc:Choice>
              <mc:Fallback>
                <p:oleObj name="公式" r:id="rId21" imgW="1917360" imgH="609480" progId="Equation.3">
                  <p:embed/>
                  <p:pic>
                    <p:nvPicPr>
                      <p:cNvPr id="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767750"/>
                        <a:ext cx="332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67834"/>
              </p:ext>
            </p:extLst>
          </p:nvPr>
        </p:nvGraphicFramePr>
        <p:xfrm>
          <a:off x="3008313" y="2327763"/>
          <a:ext cx="24907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公式" r:id="rId23" imgW="1434960" imgH="393480" progId="Equation.3">
                  <p:embed/>
                </p:oleObj>
              </mc:Choice>
              <mc:Fallback>
                <p:oleObj name="公式" r:id="rId23" imgW="1434960" imgH="393480" progId="Equation.3">
                  <p:embed/>
                  <p:pic>
                    <p:nvPicPr>
                      <p:cNvPr id="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327763"/>
                        <a:ext cx="249078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1363"/>
              </p:ext>
            </p:extLst>
          </p:nvPr>
        </p:nvGraphicFramePr>
        <p:xfrm>
          <a:off x="2998789" y="3015148"/>
          <a:ext cx="30178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公式" r:id="rId25" imgW="1739880" imgH="457200" progId="Equation.3">
                  <p:embed/>
                </p:oleObj>
              </mc:Choice>
              <mc:Fallback>
                <p:oleObj name="公式" r:id="rId25" imgW="1739880" imgH="457200" progId="Equation.3">
                  <p:embed/>
                  <p:pic>
                    <p:nvPicPr>
                      <p:cNvPr id="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3015148"/>
                        <a:ext cx="30178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44710"/>
              </p:ext>
            </p:extLst>
          </p:nvPr>
        </p:nvGraphicFramePr>
        <p:xfrm>
          <a:off x="2997996" y="3826271"/>
          <a:ext cx="2843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9" name="公式" r:id="rId27" imgW="1638000" imgH="609480" progId="Equation.3">
                  <p:embed/>
                </p:oleObj>
              </mc:Choice>
              <mc:Fallback>
                <p:oleObj name="公式" r:id="rId27" imgW="1638000" imgH="609480" progId="Equation.3">
                  <p:embed/>
                  <p:pic>
                    <p:nvPicPr>
                      <p:cNvPr id="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96" y="3826271"/>
                        <a:ext cx="28432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0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CEE4C1-09F1-4F47-AB7B-1AB316E4717F}" type="slidenum">
              <a:rPr lang="en-US" altLang="zh-CN" b="0"/>
              <a:pPr eaLnBrk="1" hangingPunct="1"/>
              <a:t>32</a:t>
            </a:fld>
            <a:endParaRPr lang="en-US" altLang="zh-CN" b="0"/>
          </a:p>
        </p:txBody>
      </p:sp>
      <p:sp>
        <p:nvSpPr>
          <p:cNvPr id="11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假设只有　向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5164138" y="193675"/>
          <a:ext cx="5937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112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3675"/>
                        <a:ext cx="59372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4"/>
          <p:cNvSpPr>
            <a:spLocks noChangeArrowheads="1"/>
          </p:cNvSpPr>
          <p:nvPr/>
        </p:nvSpPr>
        <p:spPr bwMode="auto">
          <a:xfrm>
            <a:off x="5181600" y="1066800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6" name="Line 5"/>
          <p:cNvSpPr>
            <a:spLocks noChangeShapeType="1"/>
          </p:cNvSpPr>
          <p:nvPr/>
        </p:nvSpPr>
        <p:spPr bwMode="auto">
          <a:xfrm>
            <a:off x="6674977" y="1214437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7"/>
          <p:cNvSpPr>
            <a:spLocks noChangeShapeType="1"/>
          </p:cNvSpPr>
          <p:nvPr/>
        </p:nvSpPr>
        <p:spPr bwMode="auto">
          <a:xfrm flipV="1">
            <a:off x="6674977" y="2052637"/>
            <a:ext cx="990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9"/>
          <p:cNvSpPr>
            <a:spLocks noChangeShapeType="1"/>
          </p:cNvSpPr>
          <p:nvPr/>
        </p:nvSpPr>
        <p:spPr bwMode="auto">
          <a:xfrm flipV="1">
            <a:off x="6674977" y="2098673"/>
            <a:ext cx="990600" cy="63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Oval 10"/>
          <p:cNvSpPr>
            <a:spLocks noChangeArrowheads="1"/>
          </p:cNvSpPr>
          <p:nvPr/>
        </p:nvSpPr>
        <p:spPr bwMode="auto">
          <a:xfrm>
            <a:off x="6598777" y="365283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0" name="Line 11"/>
          <p:cNvSpPr>
            <a:spLocks noChangeShapeType="1"/>
          </p:cNvSpPr>
          <p:nvPr/>
        </p:nvSpPr>
        <p:spPr bwMode="auto">
          <a:xfrm flipV="1">
            <a:off x="6674977" y="2890837"/>
            <a:ext cx="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Rectangle 12"/>
          <p:cNvSpPr>
            <a:spLocks noChangeArrowheads="1"/>
          </p:cNvSpPr>
          <p:nvPr/>
        </p:nvSpPr>
        <p:spPr bwMode="auto">
          <a:xfrm>
            <a:off x="6293977" y="1066800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1283" name="Rectangle 14"/>
          <p:cNvSpPr>
            <a:spLocks noChangeArrowheads="1"/>
          </p:cNvSpPr>
          <p:nvPr/>
        </p:nvSpPr>
        <p:spPr bwMode="auto">
          <a:xfrm>
            <a:off x="7132177" y="2714625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284" name="Line 15"/>
          <p:cNvSpPr>
            <a:spLocks noChangeShapeType="1"/>
          </p:cNvSpPr>
          <p:nvPr/>
        </p:nvSpPr>
        <p:spPr bwMode="auto">
          <a:xfrm flipV="1">
            <a:off x="6751177" y="3195637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6" name="Freeform 17"/>
          <p:cNvSpPr>
            <a:spLocks/>
          </p:cNvSpPr>
          <p:nvPr/>
        </p:nvSpPr>
        <p:spPr bwMode="auto">
          <a:xfrm>
            <a:off x="6700377" y="3373437"/>
            <a:ext cx="114300" cy="101600"/>
          </a:xfrm>
          <a:custGeom>
            <a:avLst/>
            <a:gdLst>
              <a:gd name="T0" fmla="*/ 0 w 72"/>
              <a:gd name="T1" fmla="*/ 0 h 64"/>
              <a:gd name="T2" fmla="*/ 2147483647 w 72"/>
              <a:gd name="T3" fmla="*/ 2147483647 h 64"/>
              <a:gd name="T4" fmla="*/ 2147483647 w 72"/>
              <a:gd name="T5" fmla="*/ 2147483647 h 64"/>
              <a:gd name="T6" fmla="*/ 0 60000 65536"/>
              <a:gd name="T7" fmla="*/ 0 60000 65536"/>
              <a:gd name="T8" fmla="*/ 0 60000 65536"/>
              <a:gd name="T9" fmla="*/ 0 w 72"/>
              <a:gd name="T10" fmla="*/ 0 h 64"/>
              <a:gd name="T11" fmla="*/ 72 w 72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64">
                <a:moveTo>
                  <a:pt x="0" y="0"/>
                </a:moveTo>
                <a:cubicBezTo>
                  <a:pt x="11" y="3"/>
                  <a:pt x="24" y="1"/>
                  <a:pt x="32" y="8"/>
                </a:cubicBezTo>
                <a:cubicBezTo>
                  <a:pt x="49" y="23"/>
                  <a:pt x="56" y="48"/>
                  <a:pt x="72" y="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7" name="Rectangle 18"/>
          <p:cNvSpPr>
            <a:spLocks noChangeArrowheads="1"/>
          </p:cNvSpPr>
          <p:nvPr/>
        </p:nvSpPr>
        <p:spPr bwMode="auto">
          <a:xfrm>
            <a:off x="6674977" y="2738437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graphicFrame>
        <p:nvGraphicFramePr>
          <p:cNvPr id="112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25379"/>
              </p:ext>
            </p:extLst>
          </p:nvPr>
        </p:nvGraphicFramePr>
        <p:xfrm>
          <a:off x="6851190" y="3271837"/>
          <a:ext cx="466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112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190" y="3271837"/>
                        <a:ext cx="466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19142"/>
              </p:ext>
            </p:extLst>
          </p:nvPr>
        </p:nvGraphicFramePr>
        <p:xfrm>
          <a:off x="6903577" y="1595437"/>
          <a:ext cx="3508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11268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577" y="1595437"/>
                        <a:ext cx="3508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2"/>
          <p:cNvGraphicFramePr>
            <a:graphicFrameLocks noChangeAspect="1"/>
          </p:cNvGraphicFramePr>
          <p:nvPr/>
        </p:nvGraphicFramePr>
        <p:xfrm>
          <a:off x="76200" y="914400"/>
          <a:ext cx="2438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Equation" r:id="rId9" imgW="1041120" imgH="393480" progId="Equation.3">
                  <p:embed/>
                </p:oleObj>
              </mc:Choice>
              <mc:Fallback>
                <p:oleObj name="Equation" r:id="rId9" imgW="1041120" imgH="393480" progId="Equation.3">
                  <p:embed/>
                  <p:pic>
                    <p:nvPicPr>
                      <p:cNvPr id="1126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14400"/>
                        <a:ext cx="2438400" cy="9747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Rectangle 70"/>
          <p:cNvSpPr>
            <a:spLocks noChangeArrowheads="1"/>
          </p:cNvSpPr>
          <p:nvPr/>
        </p:nvSpPr>
        <p:spPr bwMode="auto">
          <a:xfrm>
            <a:off x="7665577" y="1976437"/>
            <a:ext cx="1676400" cy="304800"/>
          </a:xfrm>
          <a:prstGeom prst="rect">
            <a:avLst/>
          </a:prstGeom>
          <a:noFill/>
          <a:ln w="19050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64498"/>
              </p:ext>
            </p:extLst>
          </p:nvPr>
        </p:nvGraphicFramePr>
        <p:xfrm>
          <a:off x="2879598" y="1080293"/>
          <a:ext cx="268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公式" r:id="rId11" imgW="1549080" imgH="279360" progId="Equation.3">
                  <p:embed/>
                </p:oleObj>
              </mc:Choice>
              <mc:Fallback>
                <p:oleObj name="公式" r:id="rId11" imgW="1549080" imgH="279360" progId="Equation.3">
                  <p:embed/>
                  <p:pic>
                    <p:nvPicPr>
                      <p:cNvPr id="112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598" y="1080293"/>
                        <a:ext cx="26876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562225" y="5891213"/>
          <a:ext cx="35528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公式" r:id="rId13" imgW="1815840" imgH="495000" progId="Equation.3">
                  <p:embed/>
                </p:oleObj>
              </mc:Choice>
              <mc:Fallback>
                <p:oleObj name="公式" r:id="rId13" imgW="1815840" imgH="495000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5891213"/>
                        <a:ext cx="3552825" cy="966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540500" y="5924550"/>
          <a:ext cx="13398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公式" r:id="rId15" imgW="685800" imgH="419040" progId="Equation.3">
                  <p:embed/>
                </p:oleObj>
              </mc:Choice>
              <mc:Fallback>
                <p:oleObj name="公式" r:id="rId15" imgW="685800" imgH="419040" progId="Equation.3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5924550"/>
                        <a:ext cx="1339850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40717"/>
              </p:ext>
            </p:extLst>
          </p:nvPr>
        </p:nvGraphicFramePr>
        <p:xfrm>
          <a:off x="6276275" y="3212155"/>
          <a:ext cx="449502" cy="37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公式" r:id="rId17" imgW="253800" imgH="203040" progId="Equation.3">
                  <p:embed/>
                </p:oleObj>
              </mc:Choice>
              <mc:Fallback>
                <p:oleObj name="公式" r:id="rId17" imgW="253800" imgH="203040" progId="Equation.3">
                  <p:embed/>
                  <p:pic>
                    <p:nvPicPr>
                      <p:cNvPr id="2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275" y="3212155"/>
                        <a:ext cx="449502" cy="37971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676431"/>
              </p:ext>
            </p:extLst>
          </p:nvPr>
        </p:nvGraphicFramePr>
        <p:xfrm>
          <a:off x="9753139" y="1181893"/>
          <a:ext cx="3017838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公式" r:id="rId19" imgW="1739880" imgH="2768400" progId="Equation.3">
                  <p:embed/>
                </p:oleObj>
              </mc:Choice>
              <mc:Fallback>
                <p:oleObj name="公式" r:id="rId19" imgW="1739880" imgH="2768400" progId="Equation.3">
                  <p:embed/>
                  <p:pic>
                    <p:nvPicPr>
                      <p:cNvPr id="112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139" y="1181893"/>
                        <a:ext cx="3017838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21219"/>
              </p:ext>
            </p:extLst>
          </p:nvPr>
        </p:nvGraphicFramePr>
        <p:xfrm>
          <a:off x="2963402" y="2266950"/>
          <a:ext cx="3040063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公式" r:id="rId21" imgW="1752480" imgH="2057400" progId="Equation.3">
                  <p:embed/>
                </p:oleObj>
              </mc:Choice>
              <mc:Fallback>
                <p:oleObj name="公式" r:id="rId21" imgW="1752480" imgH="2057400" progId="Equation.3">
                  <p:embed/>
                  <p:pic>
                    <p:nvPicPr>
                      <p:cNvPr id="112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402" y="2266950"/>
                        <a:ext cx="3040063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76022"/>
              </p:ext>
            </p:extLst>
          </p:nvPr>
        </p:nvGraphicFramePr>
        <p:xfrm>
          <a:off x="2933241" y="1548606"/>
          <a:ext cx="23574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公式" r:id="rId23" imgW="1358640" imgH="393480" progId="Equation.3">
                  <p:embed/>
                </p:oleObj>
              </mc:Choice>
              <mc:Fallback>
                <p:oleObj name="公式" r:id="rId23" imgW="1358640" imgH="393480" progId="Equation.3">
                  <p:embed/>
                  <p:pic>
                    <p:nvPicPr>
                      <p:cNvPr id="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241" y="1548606"/>
                        <a:ext cx="235743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2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CAEEDD-2342-4612-A062-7810E8F04CB4}" type="slidenum">
              <a:rPr lang="en-US" altLang="zh-CN" b="0"/>
              <a:pPr eaLnBrk="1" hangingPunct="1"/>
              <a:t>33</a:t>
            </a:fld>
            <a:endParaRPr lang="en-US" altLang="zh-CN" b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通解</a:t>
            </a:r>
          </a:p>
        </p:txBody>
      </p:sp>
      <p:graphicFrame>
        <p:nvGraphicFramePr>
          <p:cNvPr id="12290" name="Object 24"/>
          <p:cNvGraphicFramePr>
            <a:graphicFrameLocks noChangeAspect="1"/>
          </p:cNvGraphicFramePr>
          <p:nvPr/>
        </p:nvGraphicFramePr>
        <p:xfrm>
          <a:off x="2286000" y="1676400"/>
          <a:ext cx="43434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4" imgW="914400" imgH="457200" progId="Equation.3">
                  <p:embed/>
                </p:oleObj>
              </mc:Choice>
              <mc:Fallback>
                <p:oleObj name="公式" r:id="rId4" imgW="914400" imgH="457200" progId="Equation.3">
                  <p:embed/>
                  <p:pic>
                    <p:nvPicPr>
                      <p:cNvPr id="1229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43434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508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2087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7603CE-06E6-4A33-8F3F-3729257C551F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71538" y="862013"/>
            <a:ext cx="34718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华文中宋" panose="02010600040101010101" pitchFamily="2" charset="-122"/>
                <a:cs typeface="+mn-cs"/>
              </a:rPr>
              <a:t>求矢势小结</a:t>
            </a:r>
            <a:endParaRPr kumimoji="1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12813" y="1905000"/>
            <a:ext cx="811053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依据公式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求矢势的基本步骤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根据对称性，假设一个矢势的方向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取闭合回路，注意矢势零点的选取（原则：或可提出积分号，或积分好算）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算出通过回路的磁通量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得出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一个表达式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以上几个例子（例题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自己看）都属于强对称性场，实际上是已知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求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，也可以直接根据电流分布求矢势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更多的问题在电动力学中学习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相关的习题很少，掌握这种方法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p145 2-20(3)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）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443413" y="609600"/>
          <a:ext cx="34559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409400" imgH="380880" progId="Equation.3">
                  <p:embed/>
                </p:oleObj>
              </mc:Choice>
              <mc:Fallback>
                <p:oleObj name="Equation" r:id="rId3" imgW="1409400" imgH="38088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609600"/>
                        <a:ext cx="345598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E381A7-5EFD-4A5D-BA12-6884072043C5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" y="657880"/>
            <a:ext cx="4526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P129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、电流元的磁矢势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+mn-cs"/>
              </a:rPr>
              <a:t>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8600" y="1633537"/>
            <a:ext cx="472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设磁矢势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与电流元平行（因为对矢势变换规范可以任选，选库仑规范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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+mn-cs"/>
              </a:rPr>
              <a:t>的结果）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——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只有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分量</a:t>
            </a:r>
          </a:p>
        </p:txBody>
      </p:sp>
      <p:pic>
        <p:nvPicPr>
          <p:cNvPr id="24582" name="Picture 6" descr="ne2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4191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AutoShape 7"/>
          <p:cNvSpPr>
            <a:spLocks/>
          </p:cNvSpPr>
          <p:nvPr/>
        </p:nvSpPr>
        <p:spPr bwMode="auto">
          <a:xfrm>
            <a:off x="5638800" y="2819400"/>
            <a:ext cx="2743200" cy="762000"/>
          </a:xfrm>
          <a:prstGeom prst="borderCallout2">
            <a:avLst>
              <a:gd name="adj1" fmla="val 15000"/>
              <a:gd name="adj2" fmla="val 102778"/>
              <a:gd name="adj3" fmla="val 15000"/>
              <a:gd name="adj4" fmla="val 108796"/>
              <a:gd name="adj5" fmla="val -30000"/>
              <a:gd name="adj6" fmla="val 11499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以电流元为轴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取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柱坐标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、、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)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4584" name="AutoShape 8"/>
          <p:cNvSpPr>
            <a:spLocks/>
          </p:cNvSpPr>
          <p:nvPr/>
        </p:nvSpPr>
        <p:spPr bwMode="auto">
          <a:xfrm>
            <a:off x="3665537" y="228600"/>
            <a:ext cx="1660525" cy="403225"/>
          </a:xfrm>
          <a:prstGeom prst="borderCallout2">
            <a:avLst>
              <a:gd name="adj1" fmla="val 28347"/>
              <a:gd name="adj2" fmla="val 104588"/>
              <a:gd name="adj3" fmla="val 28347"/>
              <a:gd name="adj4" fmla="val 119505"/>
              <a:gd name="adj5" fmla="val 147245"/>
              <a:gd name="adj6" fmla="val 1348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取闭合环路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L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33400" y="3810000"/>
          <a:ext cx="815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4" imgW="3657600" imgH="393480" progId="Equation.3">
                  <p:embed/>
                </p:oleObj>
              </mc:Choice>
              <mc:Fallback>
                <p:oleObj name="Equation" r:id="rId4" imgW="3657600" imgH="393480" progId="Equation.3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8153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701800" y="4724400"/>
          <a:ext cx="3733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r:id="rId6" imgW="1485900" imgH="228600" progId="Equation.3">
                  <p:embed/>
                </p:oleObj>
              </mc:Choice>
              <mc:Fallback>
                <p:oleObj r:id="rId6" imgW="1485900" imgH="228600" progId="Equation.3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724400"/>
                        <a:ext cx="37338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AutoShape 12"/>
          <p:cNvSpPr>
            <a:spLocks/>
          </p:cNvSpPr>
          <p:nvPr/>
        </p:nvSpPr>
        <p:spPr bwMode="auto">
          <a:xfrm>
            <a:off x="7015163" y="4576763"/>
            <a:ext cx="1660525" cy="723900"/>
          </a:xfrm>
          <a:prstGeom prst="borderCallout2">
            <a:avLst>
              <a:gd name="adj1" fmla="val 15792"/>
              <a:gd name="adj2" fmla="val -4588"/>
              <a:gd name="adj3" fmla="val 15792"/>
              <a:gd name="adj4" fmla="val -4588"/>
              <a:gd name="adj5" fmla="val -41009"/>
              <a:gd name="adj6" fmla="val -1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只有这一段积分有贡献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209800" y="4343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733800" y="4343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4953000" y="4343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1290638" y="5734050"/>
          <a:ext cx="3708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公式" r:id="rId8" imgW="1663560" imgH="380880" progId="Equation.3">
                  <p:embed/>
                </p:oleObj>
              </mc:Choice>
              <mc:Fallback>
                <p:oleObj name="公式" r:id="rId8" imgW="1663560" imgH="380880" progId="Equation.3">
                  <p:embed/>
                  <p:pic>
                    <p:nvPicPr>
                      <p:cNvPr id="2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734050"/>
                        <a:ext cx="37084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AutoShape 17"/>
          <p:cNvSpPr>
            <a:spLocks noChangeArrowheads="1"/>
          </p:cNvSpPr>
          <p:nvPr/>
        </p:nvSpPr>
        <p:spPr bwMode="auto">
          <a:xfrm>
            <a:off x="6153150" y="6064250"/>
            <a:ext cx="1371600" cy="533400"/>
          </a:xfrm>
          <a:prstGeom prst="cloudCallout">
            <a:avLst>
              <a:gd name="adj1" fmla="val -137616"/>
              <a:gd name="adj2" fmla="val -648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5292725" y="5157788"/>
            <a:ext cx="1800225" cy="719137"/>
          </a:xfrm>
          <a:prstGeom prst="wedgeRoundRectCallout">
            <a:avLst>
              <a:gd name="adj1" fmla="val -43917"/>
              <a:gd name="adj2" fmla="val -77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取无穷远处的磁矢势为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32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2" autoUpdateAnimBg="0"/>
      <p:bldP spid="24583" grpId="0" animBg="1" autoUpdateAnimBg="0"/>
      <p:bldP spid="24584" grpId="0" animBg="1" autoUpdateAnimBg="0"/>
      <p:bldP spid="24588" grpId="0" animBg="1" autoUpdateAnimBg="0"/>
      <p:bldP spid="2459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7916FF-2F2C-4D7F-8552-AD1C4FC6321A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1000" y="228600"/>
            <a:ext cx="46148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计算通过</a:t>
            </a: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L</a:t>
            </a:r>
            <a:r>
              <a:rPr kumimoji="1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的通量</a:t>
            </a:r>
            <a:r>
              <a:rPr kumimoji="1" lang="zh-CN" alt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0075" y="1276350"/>
            <a:ext cx="464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场点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和回路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＝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的平面内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的磁感应通量为：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25606" name="Picture 6" descr="ne2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36576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6096000" y="228600"/>
          <a:ext cx="2878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4" imgW="1269720" imgH="228600" progId="Equation.3">
                  <p:embed/>
                </p:oleObj>
              </mc:Choice>
              <mc:Fallback>
                <p:oleObj name="Equation" r:id="rId4" imgW="1269720" imgH="2286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"/>
                        <a:ext cx="2878138" cy="501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867400" y="762000"/>
          <a:ext cx="1905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6" imgW="850680" imgH="228600" progId="Equation.3">
                  <p:embed/>
                </p:oleObj>
              </mc:Choice>
              <mc:Fallback>
                <p:oleObj name="Equation" r:id="rId6" imgW="850680" imgH="228600" progId="Equation.3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905000" cy="5000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6019800" y="3581400"/>
          <a:ext cx="2713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8" imgW="1143000" imgH="393480" progId="Equation.3">
                  <p:embed/>
                </p:oleObj>
              </mc:Choice>
              <mc:Fallback>
                <p:oleObj name="Equation" r:id="rId8" imgW="1143000" imgH="393480" progId="Equation.3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2713038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7696200" y="762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6781800" y="114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6324600" y="19812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914400" y="2863850"/>
          <a:ext cx="3962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r:id="rId10" imgW="1651000" imgH="393700" progId="Equation.3">
                  <p:embed/>
                </p:oleObj>
              </mc:Choice>
              <mc:Fallback>
                <p:oleObj r:id="rId10" imgW="1651000" imgH="393700" progId="Equation.3">
                  <p:embed/>
                  <p:pic>
                    <p:nvPicPr>
                      <p:cNvPr id="256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63850"/>
                        <a:ext cx="3962400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381000" y="3962400"/>
          <a:ext cx="548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r:id="rId12" imgW="2781300" imgH="241300" progId="Equation.3">
                  <p:embed/>
                </p:oleObj>
              </mc:Choice>
              <mc:Fallback>
                <p:oleObj r:id="rId12" imgW="2781300" imgH="241300" progId="Equation.3">
                  <p:embed/>
                  <p:pic>
                    <p:nvPicPr>
                      <p:cNvPr id="256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5486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3810000" y="3357563"/>
            <a:ext cx="690563" cy="757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1219200" y="3733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381000" y="4572000"/>
          <a:ext cx="7696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r:id="rId14" imgW="3429000" imgH="431800" progId="Equation.3">
                  <p:embed/>
                </p:oleObj>
              </mc:Choice>
              <mc:Fallback>
                <p:oleObj r:id="rId14" imgW="3429000" imgH="431800" progId="Equation.3">
                  <p:embed/>
                  <p:pic>
                    <p:nvPicPr>
                      <p:cNvPr id="256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7696200" cy="952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539750" y="5661025"/>
          <a:ext cx="3562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公式" r:id="rId16" imgW="3251160" imgH="545760" progId="Equation.3">
                  <p:embed/>
                </p:oleObj>
              </mc:Choice>
              <mc:Fallback>
                <p:oleObj name="公式" r:id="rId16" imgW="3251160" imgH="545760" progId="Equation.3">
                  <p:embed/>
                  <p:pic>
                    <p:nvPicPr>
                      <p:cNvPr id="256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61025"/>
                        <a:ext cx="35623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AutoShape 23"/>
          <p:cNvSpPr>
            <a:spLocks/>
          </p:cNvSpPr>
          <p:nvPr/>
        </p:nvSpPr>
        <p:spPr bwMode="auto">
          <a:xfrm>
            <a:off x="4648200" y="5715000"/>
            <a:ext cx="1066800" cy="419100"/>
          </a:xfrm>
          <a:prstGeom prst="borderCallout2">
            <a:avLst>
              <a:gd name="adj1" fmla="val 27273"/>
              <a:gd name="adj2" fmla="val 107144"/>
              <a:gd name="adj3" fmla="val 27273"/>
              <a:gd name="adj4" fmla="val 165625"/>
              <a:gd name="adj5" fmla="val -121593"/>
              <a:gd name="adj6" fmla="val 224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消去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d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l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1148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5791200" y="5943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6477000" y="5562600"/>
          <a:ext cx="2133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r:id="rId18" imgW="939392" imgH="431613" progId="Equation.3">
                  <p:embed/>
                </p:oleObj>
              </mc:Choice>
              <mc:Fallback>
                <p:oleObj r:id="rId18" imgW="939392" imgH="431613" progId="Equation.3">
                  <p:embed/>
                  <p:pic>
                    <p:nvPicPr>
                      <p:cNvPr id="256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562600"/>
                        <a:ext cx="2133600" cy="9937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5" autoUpdateAnimBg="0"/>
      <p:bldP spid="2562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79BAF-3799-4107-A366-BA295B4B0C13}" type="slidenum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81000" y="381000"/>
          <a:ext cx="2819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3" imgW="939600" imgH="215640" progId="Equation.3">
                  <p:embed/>
                </p:oleObj>
              </mc:Choice>
              <mc:Fallback>
                <p:oleObj name="Equation" r:id="rId3" imgW="939600" imgH="21564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28194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581400" y="609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724400" y="228600"/>
          <a:ext cx="2362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r:id="rId5" imgW="888614" imgH="431613" progId="Equation.3">
                  <p:embed/>
                </p:oleObj>
              </mc:Choice>
              <mc:Fallback>
                <p:oleObj r:id="rId5" imgW="888614" imgH="431613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8600"/>
                        <a:ext cx="23622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31813" y="1295400"/>
            <a:ext cx="8001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上式为电流元所产生的磁场中矢势的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一个表达式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矢势表达式不唯一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任意闭合载流回路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在空间某点的矢势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905000" y="2971800"/>
          <a:ext cx="2819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r:id="rId7" imgW="1168400" imgH="457200" progId="Equation.3">
                  <p:embed/>
                </p:oleObj>
              </mc:Choice>
              <mc:Fallback>
                <p:oleObj r:id="rId7" imgW="1168400" imgH="457200" progId="Equation.3">
                  <p:embed/>
                  <p:pic>
                    <p:nvPicPr>
                      <p:cNvPr id="2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281940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AutoShape 12"/>
          <p:cNvSpPr>
            <a:spLocks/>
          </p:cNvSpPr>
          <p:nvPr/>
        </p:nvSpPr>
        <p:spPr bwMode="auto">
          <a:xfrm>
            <a:off x="228600" y="2895600"/>
            <a:ext cx="1355725" cy="990600"/>
          </a:xfrm>
          <a:prstGeom prst="borderCallout2">
            <a:avLst>
              <a:gd name="adj1" fmla="val 11537"/>
              <a:gd name="adj2" fmla="val 105620"/>
              <a:gd name="adj3" fmla="val 11537"/>
              <a:gd name="adj4" fmla="val 175060"/>
              <a:gd name="adj5" fmla="val 24681"/>
              <a:gd name="adj6" fmla="val 247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电流在导线截面上均匀分布</a:t>
            </a:r>
          </a:p>
        </p:txBody>
      </p:sp>
      <p:sp>
        <p:nvSpPr>
          <p:cNvPr id="26637" name="AutoShape 13"/>
          <p:cNvSpPr>
            <a:spLocks/>
          </p:cNvSpPr>
          <p:nvPr/>
        </p:nvSpPr>
        <p:spPr bwMode="auto">
          <a:xfrm>
            <a:off x="5913438" y="3254375"/>
            <a:ext cx="1325562" cy="403225"/>
          </a:xfrm>
          <a:prstGeom prst="borderCallout2">
            <a:avLst>
              <a:gd name="adj1" fmla="val 28347"/>
              <a:gd name="adj2" fmla="val -5750"/>
              <a:gd name="adj3" fmla="val 28347"/>
              <a:gd name="adj4" fmla="val -54250"/>
              <a:gd name="adj5" fmla="val -24801"/>
              <a:gd name="adj6" fmla="val -104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电流回路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81000" y="4114800"/>
            <a:ext cx="678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假如电流在载流截面上不均匀分布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1643063" y="4738688"/>
          <a:ext cx="36480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9" imgW="1511280" imgH="444240" progId="Equation.3">
                  <p:embed/>
                </p:oleObj>
              </mc:Choice>
              <mc:Fallback>
                <p:oleObj name="Equation" r:id="rId9" imgW="1511280" imgH="444240" progId="Equation.3">
                  <p:embed/>
                  <p:pic>
                    <p:nvPicPr>
                      <p:cNvPr id="26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738688"/>
                        <a:ext cx="36480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2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build="p" autoUpdateAnimBg="0"/>
      <p:bldP spid="26636" grpId="0" animBg="1" autoUpdateAnimBg="0"/>
      <p:bldP spid="26637" grpId="0" animBg="1" autoUpdateAnimBg="0"/>
      <p:bldP spid="26638" grpId="0" build="p" bldLvl="5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CB332-11E1-4FBF-9779-F77006A1009C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7740" y="89456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感应电动势（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P183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11943"/>
              </p:ext>
            </p:extLst>
          </p:nvPr>
        </p:nvGraphicFramePr>
        <p:xfrm>
          <a:off x="561172" y="1057701"/>
          <a:ext cx="8015387" cy="99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公式" r:id="rId3" imgW="3327120" imgH="457200" progId="Equation.3">
                  <p:embed/>
                </p:oleObj>
              </mc:Choice>
              <mc:Fallback>
                <p:oleObj name="公式" r:id="rId3" imgW="332712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72" y="1057701"/>
                        <a:ext cx="8015387" cy="99308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427219" y="912883"/>
            <a:ext cx="2171701" cy="1238329"/>
          </a:xfrm>
          <a:prstGeom prst="rect">
            <a:avLst/>
          </a:prstGeom>
          <a:solidFill>
            <a:srgbClr val="F1F1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545580" y="895350"/>
            <a:ext cx="2171700" cy="1255862"/>
          </a:xfrm>
          <a:prstGeom prst="rect">
            <a:avLst/>
          </a:prstGeom>
          <a:solidFill>
            <a:srgbClr val="F1F1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8840" y="2492693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磁通的变化完全是由磁感应强度</a:t>
            </a:r>
            <a:r>
              <a:rPr lang="en-US" altLang="zh-CN" b="1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B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或者说磁矢势</a:t>
            </a:r>
            <a:r>
              <a:rPr lang="en-US" altLang="zh-CN" b="1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的变化引起的。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4820" y="3049720"/>
            <a:ext cx="4546282" cy="652479"/>
            <a:chOff x="464820" y="3049720"/>
            <a:chExt cx="4546282" cy="652479"/>
          </a:xfrm>
        </p:grpSpPr>
        <p:sp>
          <p:nvSpPr>
            <p:cNvPr id="9" name="文本框 8"/>
            <p:cNvSpPr txBox="1"/>
            <p:nvPr/>
          </p:nvSpPr>
          <p:spPr>
            <a:xfrm>
              <a:off x="464820" y="3063240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产生感生电动势的非静电力：</a:t>
              </a:r>
              <a:endPara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432091"/>
                </p:ext>
              </p:extLst>
            </p:nvPr>
          </p:nvGraphicFramePr>
          <p:xfrm>
            <a:off x="3843337" y="3049720"/>
            <a:ext cx="1167765" cy="652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9" name="公式" r:id="rId5" imgW="634680" imgH="393480" progId="Equation.3">
                    <p:embed/>
                  </p:oleObj>
                </mc:Choice>
                <mc:Fallback>
                  <p:oleObj name="公式" r:id="rId5" imgW="634680" imgH="393480" progId="Equation.3">
                    <p:embed/>
                    <p:pic>
                      <p:nvPicPr>
                        <p:cNvPr id="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337" y="3049720"/>
                          <a:ext cx="1167765" cy="65247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09163"/>
              </p:ext>
            </p:extLst>
          </p:nvPr>
        </p:nvGraphicFramePr>
        <p:xfrm>
          <a:off x="1211581" y="4043680"/>
          <a:ext cx="2743200" cy="73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公式" r:id="rId7" imgW="1320480" imgH="393480" progId="Equation.3">
                  <p:embed/>
                </p:oleObj>
              </mc:Choice>
              <mc:Fallback>
                <p:oleObj name="公式" r:id="rId7" imgW="132048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581" y="4043680"/>
                        <a:ext cx="2743200" cy="73864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74002" y="3916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由于：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54781" y="4413001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上述非静电力</a:t>
            </a:r>
            <a:r>
              <a:rPr lang="en-US" altLang="zh-CN" b="1" i="1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K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正是这一涡旋电场</a:t>
            </a:r>
            <a:r>
              <a:rPr lang="en-US" altLang="zh-CN" b="1" i="1" dirty="0" err="1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en-US" altLang="zh-CN" b="1" i="1" baseline="-25000" dirty="0" err="1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（</a:t>
            </a:r>
            <a:r>
              <a:rPr lang="en-US" altLang="zh-CN" b="1" i="1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zh-CN" altLang="en-US" b="1" i="1" baseline="-25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旋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8620" y="5059680"/>
            <a:ext cx="2194561" cy="986213"/>
            <a:chOff x="388620" y="5059680"/>
            <a:chExt cx="2194561" cy="986213"/>
          </a:xfrm>
        </p:grpSpPr>
        <p:graphicFrame>
          <p:nvGraphicFramePr>
            <p:cNvPr id="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996567"/>
                </p:ext>
              </p:extLst>
            </p:nvPr>
          </p:nvGraphicFramePr>
          <p:xfrm>
            <a:off x="1251268" y="5393431"/>
            <a:ext cx="1331913" cy="652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1" name="公式" r:id="rId9" imgW="723600" imgH="393480" progId="Equation.3">
                    <p:embed/>
                  </p:oleObj>
                </mc:Choice>
                <mc:Fallback>
                  <p:oleObj name="公式" r:id="rId9" imgW="723600" imgH="393480" progId="Equation.3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268" y="5393431"/>
                          <a:ext cx="1331913" cy="65246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388620" y="50596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即：</a:t>
              </a:r>
              <a:endPara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8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CB332-11E1-4FBF-9779-F77006A1009C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3980" y="35814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空间的总电场：</a:t>
            </a:r>
            <a:endParaRPr lang="zh-CN" altLang="en-US" sz="2000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720" y="1092497"/>
            <a:ext cx="8167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一般的，空间的总电场</a:t>
            </a:r>
            <a:r>
              <a:rPr lang="en-US" altLang="zh-CN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zh-CN" altLang="en-US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是静电场</a:t>
            </a:r>
            <a:r>
              <a:rPr lang="en-US" altLang="zh-CN" sz="2000" b="1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zh-CN" altLang="en-US" sz="2000" baseline="-25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势</a:t>
            </a:r>
            <a:r>
              <a:rPr lang="zh-CN" altLang="en-US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（保守场、势场）和涡旋电场</a:t>
            </a:r>
            <a:r>
              <a:rPr lang="en-US" altLang="zh-CN" sz="2000" b="1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zh-CN" altLang="en-US" sz="2000" baseline="-25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旋</a:t>
            </a:r>
            <a:r>
              <a:rPr lang="zh-CN" altLang="en-US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（非保守场、非势场）的矢量叠加，即：</a:t>
            </a:r>
            <a:endParaRPr lang="zh-CN" altLang="en-US" sz="2000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0777" y="1897956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</a:t>
            </a:r>
            <a:r>
              <a:rPr lang="en-US" altLang="zh-CN" sz="2800" dirty="0" smtClean="0"/>
              <a:t> = </a:t>
            </a:r>
            <a:r>
              <a:rPr lang="en-US" altLang="zh-CN" sz="2800" b="1" dirty="0" smtClean="0"/>
              <a:t>E</a:t>
            </a:r>
            <a:r>
              <a:rPr lang="zh-CN" altLang="en-US" sz="2800" baseline="-25000" dirty="0" smtClean="0"/>
              <a:t>势 </a:t>
            </a:r>
            <a:r>
              <a:rPr lang="en-US" altLang="zh-CN" sz="2800" dirty="0" smtClean="0"/>
              <a:t>+</a:t>
            </a:r>
            <a:r>
              <a:rPr lang="en-US" altLang="zh-CN" sz="2800" b="1" dirty="0" smtClean="0"/>
              <a:t> E</a:t>
            </a:r>
            <a:r>
              <a:rPr lang="zh-CN" altLang="en-US" sz="2800" baseline="-25000" dirty="0" smtClean="0"/>
              <a:t>旋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85857" y="2709346"/>
            <a:ext cx="6524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其中势场部分可以写成电势</a:t>
            </a:r>
            <a:r>
              <a:rPr lang="en-US" altLang="zh-CN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U</a:t>
            </a:r>
            <a:r>
              <a:rPr lang="zh-CN" altLang="en-US" sz="2000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的负梯度，于是总电场为：</a:t>
            </a:r>
            <a:endParaRPr lang="zh-CN" altLang="en-US" sz="2000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31510"/>
              </p:ext>
            </p:extLst>
          </p:nvPr>
        </p:nvGraphicFramePr>
        <p:xfrm>
          <a:off x="2850777" y="3159444"/>
          <a:ext cx="2979702" cy="106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3" imgW="990360" imgH="393480" progId="Equation.3">
                  <p:embed/>
                </p:oleObj>
              </mc:Choice>
              <mc:Fallback>
                <p:oleObj name="公式" r:id="rId3" imgW="990360" imgH="393480" progId="Equation.3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777" y="3159444"/>
                        <a:ext cx="2979702" cy="1066774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2425"/>
              </p:ext>
            </p:extLst>
          </p:nvPr>
        </p:nvGraphicFramePr>
        <p:xfrm>
          <a:off x="2850777" y="4726305"/>
          <a:ext cx="1524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r:id="rId5" imgW="634725" imgH="228501" progId="Equation.3">
                  <p:embed/>
                </p:oleObj>
              </mc:Choice>
              <mc:Fallback>
                <p:oleObj r:id="rId5" imgW="634725" imgH="228501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777" y="4726305"/>
                        <a:ext cx="15240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1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6ED7A1-3DC6-4067-8200-3EEE3048DBA9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44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349250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矢势公式的应用举例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" y="981075"/>
            <a:ext cx="6324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例题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9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：一对平行无限长直导线，载有等量反向电流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I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先求一根无限长直导线的磁矢势（如图）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设矢势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只有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分量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无限长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——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与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无关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轴对称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——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与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无关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只是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的函数：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＝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z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)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5181600" y="2819400"/>
            <a:ext cx="1143000" cy="381000"/>
          </a:xfrm>
          <a:prstGeom prst="borderCallout2">
            <a:avLst>
              <a:gd name="adj1" fmla="val 30000"/>
              <a:gd name="adj2" fmla="val 106667"/>
              <a:gd name="adj3" fmla="val 30000"/>
              <a:gd name="adj4" fmla="val 129583"/>
              <a:gd name="adj5" fmla="val -234167"/>
              <a:gd name="adj6" fmla="val 1534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取回路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42654"/>
              </p:ext>
            </p:extLst>
          </p:nvPr>
        </p:nvGraphicFramePr>
        <p:xfrm>
          <a:off x="381000" y="4314825"/>
          <a:ext cx="8435975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3" imgW="3784320" imgH="863280" progId="Equation.3">
                  <p:embed/>
                </p:oleObj>
              </mc:Choice>
              <mc:Fallback>
                <p:oleObj name="公式" r:id="rId3" imgW="3784320" imgH="863280" progId="Equation.3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14825"/>
                        <a:ext cx="8435975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AutoShape 9"/>
          <p:cNvSpPr>
            <a:spLocks/>
          </p:cNvSpPr>
          <p:nvPr/>
        </p:nvSpPr>
        <p:spPr bwMode="auto">
          <a:xfrm>
            <a:off x="1187450" y="6092825"/>
            <a:ext cx="1736725" cy="449263"/>
          </a:xfrm>
          <a:prstGeom prst="borderCallout2">
            <a:avLst>
              <a:gd name="adj1" fmla="val 25440"/>
              <a:gd name="adj2" fmla="val 104389"/>
              <a:gd name="adj3" fmla="val 25440"/>
              <a:gd name="adj4" fmla="val 142046"/>
              <a:gd name="adj5" fmla="val -25440"/>
              <a:gd name="adj6" fmla="val 1559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求磁通量</a:t>
            </a: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22193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bldLvl="5" autoUpdateAnimBg="0"/>
      <p:bldP spid="27655" grpId="0" animBg="1" autoUpdateAnimBg="0"/>
      <p:bldP spid="2765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03238" y="838200"/>
          <a:ext cx="3962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3" imgW="1777680" imgH="457200" progId="Equation.3">
                  <p:embed/>
                </p:oleObj>
              </mc:Choice>
              <mc:Fallback>
                <p:oleObj name="Equation" r:id="rId3" imgW="1777680" imgH="45720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838200"/>
                        <a:ext cx="39624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AutoShape 6"/>
          <p:cNvSpPr>
            <a:spLocks/>
          </p:cNvSpPr>
          <p:nvPr/>
        </p:nvSpPr>
        <p:spPr bwMode="auto">
          <a:xfrm>
            <a:off x="533400" y="304800"/>
            <a:ext cx="5303838" cy="449263"/>
          </a:xfrm>
          <a:prstGeom prst="borderCallout2">
            <a:avLst>
              <a:gd name="adj1" fmla="val 25440"/>
              <a:gd name="adj2" fmla="val -1435"/>
              <a:gd name="adj3" fmla="val 25440"/>
              <a:gd name="adj4" fmla="val -2005"/>
              <a:gd name="adj5" fmla="val 191519"/>
              <a:gd name="adj6" fmla="val -2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一根无限长导线在空间任一两点之间的矢势差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" y="1752600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两根无限长载流直导线的磁矢势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矢量叠加（如图）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09600" y="2667000"/>
          <a:ext cx="4471988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2006280" imgH="1066680" progId="Equation.3">
                  <p:embed/>
                </p:oleObj>
              </mc:Choice>
              <mc:Fallback>
                <p:oleObj name="Equation" r:id="rId5" imgW="2006280" imgH="1066680" progId="Equation.3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471988" cy="237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181600" y="3733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172200" y="3733800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叠加得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点总矢势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57200" y="5029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28600" y="5181600"/>
          <a:ext cx="868838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7" imgW="3898800" imgH="558720" progId="Equation.3">
                  <p:embed/>
                </p:oleObj>
              </mc:Choice>
              <mc:Fallback>
                <p:oleObj name="Equation" r:id="rId7" imgW="3898800" imgH="558720" progId="Equation.3">
                  <p:embed/>
                  <p:pic>
                    <p:nvPicPr>
                      <p:cNvPr id="28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81600"/>
                        <a:ext cx="8688388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AutoShape 13"/>
          <p:cNvSpPr>
            <a:spLocks/>
          </p:cNvSpPr>
          <p:nvPr/>
        </p:nvSpPr>
        <p:spPr bwMode="auto">
          <a:xfrm>
            <a:off x="5562600" y="2590800"/>
            <a:ext cx="762000" cy="762000"/>
          </a:xfrm>
          <a:prstGeom prst="borderCallout2">
            <a:avLst>
              <a:gd name="adj1" fmla="val 15000"/>
              <a:gd name="adj2" fmla="val 110000"/>
              <a:gd name="adj3" fmla="val 15000"/>
              <a:gd name="adj4" fmla="val 171667"/>
              <a:gd name="adj5" fmla="val -186250"/>
              <a:gd name="adj6" fmla="val 23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取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Q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零点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52400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＋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4724400" y="2743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4876800" y="27432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304800"/>
            <a:ext cx="28495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 autoUpdateAnimBg="0"/>
      <p:bldP spid="28679" grpId="0" autoUpdateAnimBg="0"/>
      <p:bldP spid="28682" grpId="0" autoUpdateAnimBg="0"/>
      <p:bldP spid="28685" grpId="0" animBg="1" autoUpdateAnimBg="0"/>
      <p:bldP spid="2868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457200"/>
            <a:ext cx="6858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例题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：无限长圆柱型导体，半径为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，载有在界面上均匀分布的电流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，求磁矢势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r&lt;R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：导线内部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点，取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点在导体轴线上，取回路如图，通过回路的磁通量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3886200"/>
            <a:ext cx="685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r&gt;R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：导线外部同例题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9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，取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Q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点在导体表面，外部任意点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Q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点的矢势差为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04800" y="2057400"/>
          <a:ext cx="4876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2323800" imgH="419040" progId="Equation.3">
                  <p:embed/>
                </p:oleObj>
              </mc:Choice>
              <mc:Fallback>
                <p:oleObj name="Equation" r:id="rId3" imgW="2323800" imgH="41904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4876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04800" y="2971800"/>
          <a:ext cx="54911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5" imgW="2463480" imgH="419040" progId="Equation.3">
                  <p:embed/>
                </p:oleObj>
              </mc:Choice>
              <mc:Fallback>
                <p:oleObj name="Equation" r:id="rId5" imgW="2463480" imgH="41904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549116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28600" y="5334000"/>
          <a:ext cx="8150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7" imgW="3657600" imgH="393480" progId="Equation.3">
                  <p:embed/>
                </p:oleObj>
              </mc:Choice>
              <mc:Fallback>
                <p:oleObj name="Equation" r:id="rId7" imgW="3657600" imgH="393480" progId="Equation.3">
                  <p:embed/>
                  <p:pic>
                    <p:nvPicPr>
                      <p:cNvPr id="29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8150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3962400" y="4495800"/>
          <a:ext cx="218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9" imgW="1396800" imgH="393480" progId="Equation.3">
                  <p:embed/>
                </p:oleObj>
              </mc:Choice>
              <mc:Fallback>
                <p:oleObj name="Equation" r:id="rId9" imgW="1396800" imgH="393480" progId="Equation.3">
                  <p:embed/>
                  <p:pic>
                    <p:nvPicPr>
                      <p:cNvPr id="29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2184400" cy="615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1828800" y="5029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876800" y="37338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"/>
            <a:ext cx="19335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590800"/>
            <a:ext cx="18129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  <p:bldP spid="297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CB332-11E1-4FBF-9779-F77006A1009C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8" y="151220"/>
            <a:ext cx="7292363" cy="222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57" y="2438400"/>
            <a:ext cx="5098726" cy="99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295" y="2438400"/>
            <a:ext cx="2155265" cy="10199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9080" y="3651454"/>
            <a:ext cx="85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通过构造特定方向的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，在石墨烯结构出现了磁矢势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，从而预测了磁感应强度，超过</a:t>
            </a:r>
            <a:r>
              <a:rPr lang="en-US" altLang="zh-CN" dirty="0" smtClean="0"/>
              <a:t>10 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59080" y="4379548"/>
            <a:ext cx="8375968" cy="1908233"/>
            <a:chOff x="398742" y="4354106"/>
            <a:chExt cx="8374672" cy="1908268"/>
          </a:xfrm>
        </p:grpSpPr>
        <p:pic>
          <p:nvPicPr>
            <p:cNvPr id="9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42" y="4977235"/>
              <a:ext cx="4144928" cy="113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963" y="4354106"/>
              <a:ext cx="3972451" cy="1908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53" y="4588114"/>
              <a:ext cx="3804331" cy="323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349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CB332-11E1-4FBF-9779-F77006A1009C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42788" y="189091"/>
            <a:ext cx="804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在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经典电动力学中既可以用场量</a:t>
            </a:r>
            <a:r>
              <a: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、</a:t>
            </a:r>
            <a:r>
              <a: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B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来描述电磁场，又可以用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标势</a:t>
            </a:r>
            <a:r>
              <a:rPr lang="el-GR" altLang="zh-CN" dirty="0" smtClean="0">
                <a:ea typeface="方正小标宋简体" panose="03000509000000000000" pitchFamily="65" charset="-122"/>
              </a:rPr>
              <a:t>φ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矢势</a:t>
            </a:r>
            <a:r>
              <a: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来描述电磁场，两种方式的描述是等价的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。</a:t>
            </a:r>
            <a:endParaRPr lang="en-US" altLang="zh-CN" dirty="0" smtClean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569720" y="2675275"/>
            <a:ext cx="5622578" cy="2403475"/>
            <a:chOff x="1554480" y="2308860"/>
            <a:chExt cx="5622578" cy="2403475"/>
          </a:xfrm>
        </p:grpSpPr>
        <p:pic>
          <p:nvPicPr>
            <p:cNvPr id="14351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185">
              <a:off x="2940050" y="2772410"/>
              <a:ext cx="3376613" cy="193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1554480" y="247650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电子的双缝衍射实验</a:t>
              </a:r>
              <a:endParaRPr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628356" y="2308860"/>
              <a:ext cx="2548702" cy="1371600"/>
              <a:chOff x="4628356" y="2308860"/>
              <a:chExt cx="2548702" cy="1371600"/>
            </a:xfrm>
          </p:grpSpPr>
          <p:cxnSp>
            <p:nvCxnSpPr>
              <p:cNvPr id="21" name="直接箭头连接符 20"/>
              <p:cNvCxnSpPr/>
              <p:nvPr/>
            </p:nvCxnSpPr>
            <p:spPr bwMode="auto">
              <a:xfrm flipH="1">
                <a:off x="4628356" y="2661166"/>
                <a:ext cx="560864" cy="101929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" name="文本框 21"/>
              <p:cNvSpPr txBox="1"/>
              <p:nvPr/>
            </p:nvSpPr>
            <p:spPr>
              <a:xfrm>
                <a:off x="4914900" y="2308860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无限长直密绕螺线管</a:t>
                </a:r>
                <a:endParaRPr lang="zh-CN" altLang="en-US" dirty="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040435" y="35577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电子源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40226" y="5309151"/>
            <a:ext cx="820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实验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结果：</a:t>
            </a:r>
            <a:r>
              <a:rPr lang="zh-CN" altLang="zh-CN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电子枪</a:t>
            </a:r>
            <a:r>
              <a:rPr lang="zh-CN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发射出来的电子经过双缝后分为两部分。</a:t>
            </a:r>
            <a:r>
              <a:rPr lang="zh-CN" altLang="zh-CN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两</a:t>
            </a:r>
            <a:r>
              <a:rPr lang="zh-CN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部分运动的电子最后在屏幕处发生干涉。当在双缝后面放置一个载有电流的螺线管，通过改变管内的电流便可改变干涉图样，即干涉图样在屏幕上发生移动。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039" y="972383"/>
            <a:ext cx="8355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但电场强度</a:t>
            </a:r>
            <a:r>
              <a: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与磁场强度</a:t>
            </a:r>
            <a:r>
              <a: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B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是描述电磁场的基本物理量，而标势</a:t>
            </a:r>
            <a:r>
              <a:rPr lang="el-GR" altLang="zh-CN" dirty="0">
                <a:ea typeface="方正小标宋简体" panose="03000509000000000000" pitchFamily="65" charset="-122"/>
              </a:rPr>
              <a:t>φ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和矢势</a:t>
            </a:r>
            <a:r>
              <a: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是为了数学上的计算方便而引进的辅助量。对于任一电场或磁场，他们的标势和矢势不是唯一确定的，他们是不具有直接观测意义的物理量</a:t>
            </a:r>
            <a:r>
              <a:rPr lang="zh-CN" altLang="en-US" dirty="0" smtClean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。</a:t>
            </a:r>
            <a:endParaRPr lang="en-US" altLang="zh-CN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598" y="1902767"/>
            <a:ext cx="8337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但阿哈勒诺夫（</a:t>
            </a:r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Y.Aharonov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）和玻姆（</a:t>
            </a:r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D.Bohm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）经对标势</a:t>
            </a:r>
            <a:r>
              <a:rPr lang="el-GR" altLang="zh-CN" dirty="0">
                <a:ea typeface="方正小标宋简体" panose="03000509000000000000" pitchFamily="65" charset="-122"/>
              </a:rPr>
              <a:t>φ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和矢势</a:t>
            </a:r>
            <a:r>
              <a: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的深刻研究发现两者具有可观测的物理效应，即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AB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效应。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CB332-11E1-4FBF-9779-F77006A1009C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1180" y="586740"/>
            <a:ext cx="6481787" cy="2403475"/>
            <a:chOff x="1554480" y="2308860"/>
            <a:chExt cx="6481787" cy="2403475"/>
          </a:xfrm>
        </p:grpSpPr>
        <p:pic>
          <p:nvPicPr>
            <p:cNvPr id="4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185">
              <a:off x="2940050" y="2772410"/>
              <a:ext cx="3376613" cy="193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1554480" y="247650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电子的双缝衍射实验</a:t>
              </a:r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628356" y="2308860"/>
              <a:ext cx="3407911" cy="1371600"/>
              <a:chOff x="4628356" y="2308860"/>
              <a:chExt cx="3407911" cy="1371600"/>
            </a:xfrm>
          </p:grpSpPr>
          <p:cxnSp>
            <p:nvCxnSpPr>
              <p:cNvPr id="8" name="直接箭头连接符 7"/>
              <p:cNvCxnSpPr/>
              <p:nvPr/>
            </p:nvCxnSpPr>
            <p:spPr bwMode="auto">
              <a:xfrm flipH="1">
                <a:off x="4628356" y="2661166"/>
                <a:ext cx="560864" cy="101929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文本框 8"/>
              <p:cNvSpPr txBox="1"/>
              <p:nvPr/>
            </p:nvSpPr>
            <p:spPr>
              <a:xfrm>
                <a:off x="4914900" y="2308860"/>
                <a:ext cx="312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无限长直密绕螺线管，半径</a:t>
                </a:r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040435" y="35577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电子源</a:t>
              </a:r>
              <a:endParaRPr lang="zh-CN" altLang="en-US" dirty="0"/>
            </a:p>
          </p:txBody>
        </p:sp>
      </p:grp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11480" y="7484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594360" y="3209140"/>
            <a:ext cx="7955280" cy="369332"/>
            <a:chOff x="792480" y="4093583"/>
            <a:chExt cx="7955280" cy="369332"/>
          </a:xfrm>
        </p:grpSpPr>
        <p:sp>
          <p:nvSpPr>
            <p:cNvPr id="25" name="文本框 24"/>
            <p:cNvSpPr txBox="1"/>
            <p:nvPr/>
          </p:nvSpPr>
          <p:spPr>
            <a:xfrm>
              <a:off x="792480" y="4093583"/>
              <a:ext cx="795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/>
                <a:t>无限长载流螺线管磁感分布管外为零，管内为均匀</a:t>
              </a:r>
              <a:r>
                <a:rPr lang="zh-CN" altLang="zh-CN" dirty="0" smtClean="0"/>
                <a:t>磁场</a:t>
              </a:r>
              <a:r>
                <a:rPr lang="en-US" altLang="zh-CN" dirty="0" smtClean="0"/>
                <a:t>               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956187"/>
                </p:ext>
              </p:extLst>
            </p:nvPr>
          </p:nvGraphicFramePr>
          <p:xfrm>
            <a:off x="6403627" y="4139668"/>
            <a:ext cx="861773" cy="323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name="公式" r:id="rId4" imgW="609600" imgH="228600" progId="Equation.3">
                    <p:embed/>
                  </p:oleObj>
                </mc:Choice>
                <mc:Fallback>
                  <p:oleObj name="公式" r:id="rId4" imgW="6096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3627" y="4139668"/>
                          <a:ext cx="861773" cy="32316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94918"/>
              </p:ext>
            </p:extLst>
          </p:nvPr>
        </p:nvGraphicFramePr>
        <p:xfrm>
          <a:off x="2023984" y="3754490"/>
          <a:ext cx="2115523" cy="53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公式" r:id="rId6" imgW="939392" imgH="241195" progId="Equation.3">
                  <p:embed/>
                </p:oleObj>
              </mc:Choice>
              <mc:Fallback>
                <p:oleObj name="公式" r:id="rId6" imgW="939392" imgH="24119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984" y="3754490"/>
                        <a:ext cx="2115523" cy="534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57895"/>
              </p:ext>
            </p:extLst>
          </p:nvPr>
        </p:nvGraphicFramePr>
        <p:xfrm>
          <a:off x="4980352" y="3754489"/>
          <a:ext cx="2030048" cy="53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公式" r:id="rId8" imgW="901309" imgH="241195" progId="Equation.3">
                  <p:embed/>
                </p:oleObj>
              </mc:Choice>
              <mc:Fallback>
                <p:oleObj name="公式" r:id="rId8" imgW="901309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352" y="3754489"/>
                        <a:ext cx="2030048" cy="534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08942"/>
              </p:ext>
            </p:extLst>
          </p:nvPr>
        </p:nvGraphicFramePr>
        <p:xfrm>
          <a:off x="2568890" y="4444083"/>
          <a:ext cx="3141233" cy="61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公式" r:id="rId10" imgW="1397000" imgH="279400" progId="Equation.3">
                  <p:embed/>
                </p:oleObj>
              </mc:Choice>
              <mc:Fallback>
                <p:oleObj name="公式" r:id="rId10" imgW="1397000" imgH="279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890" y="4444083"/>
                        <a:ext cx="3141233" cy="619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302360"/>
              </p:ext>
            </p:extLst>
          </p:nvPr>
        </p:nvGraphicFramePr>
        <p:xfrm>
          <a:off x="5184322" y="5161591"/>
          <a:ext cx="1826078" cy="77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公式" r:id="rId12" imgW="914400" imgH="393700" progId="Equation.3">
                  <p:embed/>
                </p:oleObj>
              </mc:Choice>
              <mc:Fallback>
                <p:oleObj name="公式" r:id="rId12" imgW="9144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322" y="5161591"/>
                        <a:ext cx="1826078" cy="779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76838"/>
              </p:ext>
            </p:extLst>
          </p:nvPr>
        </p:nvGraphicFramePr>
        <p:xfrm>
          <a:off x="2048021" y="5092440"/>
          <a:ext cx="2035317" cy="83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公式" r:id="rId14" imgW="1016000" imgH="419100" progId="Equation.3">
                  <p:embed/>
                </p:oleObj>
              </mc:Choice>
              <mc:Fallback>
                <p:oleObj name="公式" r:id="rId14" imgW="10160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021" y="5092440"/>
                        <a:ext cx="2035317" cy="83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1097280" y="14927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效应实验：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58698" y="4384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根据：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340388" y="38266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管内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326458" y="38369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管</a:t>
            </a:r>
            <a:r>
              <a:rPr lang="zh-CN" altLang="en-US" dirty="0"/>
              <a:t>外</a:t>
            </a:r>
          </a:p>
        </p:txBody>
      </p:sp>
      <p:sp>
        <p:nvSpPr>
          <p:cNvPr id="51" name="矩形 50"/>
          <p:cNvSpPr/>
          <p:nvPr/>
        </p:nvSpPr>
        <p:spPr>
          <a:xfrm>
            <a:off x="4477548" y="53729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管内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463618" y="53833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管</a:t>
            </a:r>
            <a:r>
              <a:rPr lang="zh-CN" altLang="en-US" dirty="0"/>
              <a:t>外</a:t>
            </a:r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37779" y="5917455"/>
            <a:ext cx="8012801" cy="723528"/>
            <a:chOff x="437779" y="5917455"/>
            <a:chExt cx="8012801" cy="723528"/>
          </a:xfrm>
        </p:grpSpPr>
        <p:sp>
          <p:nvSpPr>
            <p:cNvPr id="53" name="矩形 52"/>
            <p:cNvSpPr/>
            <p:nvPr/>
          </p:nvSpPr>
          <p:spPr>
            <a:xfrm>
              <a:off x="437779" y="5994652"/>
              <a:ext cx="8012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当线圈中电流变化时全空间的磁势</a:t>
              </a:r>
              <a:r>
                <a:rPr lang="zh-CN" altLang="zh-CN" kern="1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有变化</a:t>
              </a:r>
              <a:r>
                <a: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1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, </a:t>
              </a:r>
              <a:r>
                <a:rPr lang="zh-CN" altLang="zh-CN" dirty="0" smtClean="0"/>
                <a:t>管</a:t>
              </a:r>
              <a:r>
                <a:rPr lang="zh-CN" altLang="zh-CN" dirty="0"/>
                <a:t>外电子感受到涡旋电场的作用可观测。</a:t>
              </a:r>
              <a:endParaRPr lang="zh-CN" altLang="en-US" dirty="0"/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495356"/>
                </p:ext>
              </p:extLst>
            </p:nvPr>
          </p:nvGraphicFramePr>
          <p:xfrm>
            <a:off x="4731864" y="5917455"/>
            <a:ext cx="861216" cy="470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0" name="公式" r:id="rId16" imgW="710891" imgH="393529" progId="Equation.3">
                    <p:embed/>
                  </p:oleObj>
                </mc:Choice>
                <mc:Fallback>
                  <p:oleObj name="公式" r:id="rId16" imgW="710891" imgH="393529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1864" y="5917455"/>
                          <a:ext cx="861216" cy="4707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675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D5A7B-5159-43CB-9CBB-505937D2F47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800" b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2419350"/>
            <a:ext cx="8243887" cy="13144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宋体" panose="02010600030101010101" pitchFamily="2" charset="-122"/>
              </a:rPr>
              <a:t>磁场的能量 磁场能量密度</a:t>
            </a:r>
          </a:p>
        </p:txBody>
      </p:sp>
    </p:spTree>
    <p:extLst>
      <p:ext uri="{BB962C8B-B14F-4D97-AF65-F5344CB8AC3E}">
        <p14:creationId xmlns:p14="http://schemas.microsoft.com/office/powerpoint/2010/main" val="351041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799306"/>
            <a:ext cx="8763000" cy="316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．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电容器及其储存的能量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（教材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P158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P163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我们在第一章已讨论过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电场能量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Times New Roman"/>
                <a:ea typeface="宋体"/>
              </a:rPr>
              <a:t> </a:t>
            </a:r>
            <a:r>
              <a:rPr lang="en-US" altLang="zh-CN" sz="2400" dirty="0" smtClean="0">
                <a:latin typeface="Times New Roman"/>
                <a:ea typeface="宋体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对于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任何一个带电粒子或者电荷体系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来说，它激发的电场分布在它周围的空间中，因此，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电场能量也分布在电荷体系周围的空间中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1143000" y="190282"/>
            <a:ext cx="2600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§3.3   </a:t>
            </a:r>
            <a:r>
              <a:rPr lang="zh-CN" altLang="en-US" sz="3600" dirty="0" smtClean="0"/>
              <a:t>磁能</a:t>
            </a:r>
            <a:endParaRPr lang="zh-CN" altLang="en-US" sz="36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8794" y="4191000"/>
            <a:ext cx="6692800" cy="955675"/>
            <a:chOff x="676394" y="3657600"/>
            <a:chExt cx="6692800" cy="955675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3276600" y="3657600"/>
            <a:ext cx="2143591" cy="955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" r:id="rId3" imgW="799753" imgH="393529" progId="Equation.3">
                    <p:embed/>
                  </p:oleObj>
                </mc:Choice>
                <mc:Fallback>
                  <p:oleObj r:id="rId3" imgW="799753" imgH="393529" progId="Equation.3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657600"/>
                          <a:ext cx="2143591" cy="9556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676394" y="3673771"/>
              <a:ext cx="2581156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/>
                  <a:ea typeface="宋体"/>
                </a:rPr>
                <a:t> </a:t>
              </a:r>
              <a:r>
                <a:rPr lang="zh-CN" altLang="en-US" sz="2400" dirty="0">
                  <a:latin typeface="Times New Roman"/>
                  <a:ea typeface="宋体"/>
                </a:rPr>
                <a:t>电场能量密度为  </a:t>
              </a:r>
              <a:endParaRPr lang="zh-CN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38756" y="3895371"/>
              <a:ext cx="1130438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7030A0"/>
                  </a:solidFill>
                  <a:latin typeface="Times New Roman"/>
                  <a:ea typeface="宋体"/>
                </a:rPr>
                <a:t>（</a:t>
              </a:r>
              <a:r>
                <a:rPr lang="en-US" altLang="zh-CN" dirty="0">
                  <a:solidFill>
                    <a:srgbClr val="7030A0"/>
                  </a:solidFill>
                  <a:latin typeface="Times New Roman"/>
                  <a:ea typeface="宋体"/>
                </a:rPr>
                <a:t>3.3-1</a:t>
              </a:r>
              <a:r>
                <a:rPr lang="zh-CN" altLang="en-US" dirty="0">
                  <a:solidFill>
                    <a:srgbClr val="7030A0"/>
                  </a:solidFill>
                  <a:latin typeface="Times New Roman"/>
                  <a:ea typeface="宋体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98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90600" y="144463"/>
            <a:ext cx="8763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kern="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自感磁能和磁场能量（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P504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）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836613"/>
            <a:ext cx="8991600" cy="2808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000" kern="0" dirty="0" smtClean="0">
                <a:latin typeface="+mj-lt"/>
                <a:ea typeface="+mj-ea"/>
              </a:rPr>
              <a:t>      </a:t>
            </a:r>
            <a:r>
              <a:rPr lang="zh-CN" altLang="en-US" sz="2000" kern="0" dirty="0" smtClean="0">
                <a:latin typeface="+mj-lt"/>
                <a:ea typeface="+mj-ea"/>
              </a:rPr>
              <a:t>电场具有能量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zh-CN" altLang="en-US" sz="2000" kern="0" dirty="0" smtClean="0">
                <a:latin typeface="+mj-lt"/>
                <a:ea typeface="+mj-ea"/>
              </a:rPr>
              <a:t>磁场也具有能量</a:t>
            </a:r>
            <a:r>
              <a:rPr lang="en-US" altLang="zh-CN" sz="2000" kern="0" dirty="0" smtClean="0">
                <a:latin typeface="+mj-lt"/>
                <a:ea typeface="+mj-ea"/>
              </a:rPr>
              <a:t>.</a:t>
            </a:r>
            <a:r>
              <a:rPr lang="zh-CN" altLang="en-US" sz="2000" kern="0" dirty="0" smtClean="0">
                <a:latin typeface="+mj-lt"/>
                <a:ea typeface="+mj-ea"/>
              </a:rPr>
              <a:t>对于通电的导线来说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zh-CN" altLang="en-US" sz="2000" kern="0" dirty="0" smtClean="0">
                <a:latin typeface="+mj-lt"/>
                <a:ea typeface="+mj-ea"/>
              </a:rPr>
              <a:t>它产生的磁场能量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zh-CN" altLang="en-US" sz="2000" kern="0" dirty="0" smtClean="0">
                <a:latin typeface="+mj-lt"/>
                <a:ea typeface="+mj-ea"/>
              </a:rPr>
              <a:t>来源于电源为建立电流所作的功</a:t>
            </a:r>
            <a:r>
              <a:rPr lang="en-US" altLang="zh-CN" sz="2000" kern="0" dirty="0" smtClean="0">
                <a:latin typeface="+mj-lt"/>
                <a:ea typeface="+mj-ea"/>
              </a:rPr>
              <a:t>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000" kern="0" dirty="0" smtClean="0">
                <a:latin typeface="+mj-lt"/>
                <a:ea typeface="+mj-ea"/>
              </a:rPr>
              <a:t>      让我们考虑图</a:t>
            </a:r>
            <a:r>
              <a:rPr lang="en-US" altLang="zh-CN" sz="2000" kern="0" dirty="0" smtClean="0">
                <a:latin typeface="+mj-lt"/>
                <a:ea typeface="+mj-ea"/>
              </a:rPr>
              <a:t>3-21</a:t>
            </a:r>
            <a:r>
              <a:rPr lang="zh-CN" altLang="en-US" sz="2000" kern="0" dirty="0" smtClean="0">
                <a:latin typeface="+mj-lt"/>
                <a:ea typeface="+mj-ea"/>
              </a:rPr>
              <a:t>的电路，其中</a:t>
            </a:r>
            <a:r>
              <a:rPr lang="en-US" altLang="zh-CN" sz="2000" i="1" kern="0" dirty="0" smtClean="0">
                <a:latin typeface="+mj-lt"/>
                <a:ea typeface="+mj-ea"/>
              </a:rPr>
              <a:t>L</a:t>
            </a:r>
            <a:r>
              <a:rPr lang="zh-CN" altLang="en-US" sz="2000" kern="0" dirty="0" smtClean="0">
                <a:latin typeface="+mj-lt"/>
                <a:ea typeface="+mj-ea"/>
              </a:rPr>
              <a:t>是线圈的自感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en-US" altLang="zh-CN" sz="2000" i="1" kern="0" dirty="0" smtClean="0">
                <a:latin typeface="+mj-lt"/>
                <a:ea typeface="+mj-ea"/>
              </a:rPr>
              <a:t>R</a:t>
            </a:r>
            <a:r>
              <a:rPr lang="zh-CN" altLang="en-US" sz="2000" kern="0" dirty="0" smtClean="0">
                <a:latin typeface="+mj-lt"/>
                <a:ea typeface="+mj-ea"/>
              </a:rPr>
              <a:t>表示线圈的电阻，当合上开关后，电流</a:t>
            </a:r>
            <a:r>
              <a:rPr lang="en-US" altLang="zh-CN" sz="2000" i="1" kern="0" dirty="0" smtClean="0">
                <a:latin typeface="+mj-lt"/>
                <a:ea typeface="+mj-ea"/>
              </a:rPr>
              <a:t>I</a:t>
            </a:r>
            <a:r>
              <a:rPr lang="zh-CN" altLang="en-US" sz="2000" kern="0" dirty="0" smtClean="0">
                <a:latin typeface="+mj-lt"/>
                <a:ea typeface="+mj-ea"/>
              </a:rPr>
              <a:t>从零开始逐渐增大，因而在线圈中产生一个与电源反向的自感电动势</a:t>
            </a:r>
            <a:r>
              <a:rPr lang="en-US" altLang="zh-CN" sz="2400" i="1" kern="0" dirty="0" smtClean="0">
                <a:latin typeface="Brush Script MT" panose="03060802040406070304" pitchFamily="66" charset="0"/>
                <a:ea typeface="+mj-ea"/>
              </a:rPr>
              <a:t>E</a:t>
            </a:r>
            <a:r>
              <a:rPr lang="en-US" altLang="zh-CN" sz="2000" kern="0" baseline="-25000" dirty="0" smtClean="0">
                <a:latin typeface="+mj-lt"/>
                <a:ea typeface="+mj-ea"/>
              </a:rPr>
              <a:t>L</a:t>
            </a:r>
            <a:r>
              <a:rPr lang="zh-CN" altLang="en-US" sz="2000" kern="0" dirty="0" smtClean="0">
                <a:latin typeface="+mj-lt"/>
                <a:ea typeface="+mj-ea"/>
              </a:rPr>
              <a:t>，这过程电源作的功，一部分转化为电阻的热损耗，另一部分用于克服自感电动势以维持电流的增大</a:t>
            </a:r>
            <a:r>
              <a:rPr lang="en-US" altLang="zh-CN" sz="2000" kern="0" dirty="0" smtClean="0">
                <a:latin typeface="+mj-lt"/>
                <a:ea typeface="+mj-ea"/>
              </a:rPr>
              <a:t>.  </a:t>
            </a:r>
            <a:endParaRPr lang="en-US" altLang="zh-CN" sz="2000" kern="0" dirty="0">
              <a:latin typeface="+mj-lt"/>
              <a:ea typeface="+mj-ea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1181100" y="3805237"/>
          <a:ext cx="6629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Image" r:id="rId3" imgW="1670449" imgH="1036410" progId="Photoshop.Image.6">
                  <p:embed/>
                </p:oleObj>
              </mc:Choice>
              <mc:Fallback>
                <p:oleObj name="Image" r:id="rId3" imgW="1670449" imgH="1036410" progId="Photoshop.Image.6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805237"/>
                        <a:ext cx="6629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EB0F4-65E4-4734-8327-50085F485A4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 smtClean="0"/>
          </a:p>
        </p:txBody>
      </p:sp>
      <p:grpSp>
        <p:nvGrpSpPr>
          <p:cNvPr id="32771" name="Group 5"/>
          <p:cNvGrpSpPr>
            <a:grpSpLocks/>
          </p:cNvGrpSpPr>
          <p:nvPr/>
        </p:nvGrpSpPr>
        <p:grpSpPr bwMode="auto">
          <a:xfrm>
            <a:off x="7086600" y="3733800"/>
            <a:ext cx="1447800" cy="2286000"/>
            <a:chOff x="4656" y="2352"/>
            <a:chExt cx="912" cy="1440"/>
          </a:xfrm>
        </p:grpSpPr>
        <p:sp>
          <p:nvSpPr>
            <p:cNvPr id="32791" name="Freeform 6"/>
            <p:cNvSpPr>
              <a:spLocks/>
            </p:cNvSpPr>
            <p:nvPr/>
          </p:nvSpPr>
          <p:spPr bwMode="auto">
            <a:xfrm>
              <a:off x="4656" y="2352"/>
              <a:ext cx="768" cy="1440"/>
            </a:xfrm>
            <a:custGeom>
              <a:avLst/>
              <a:gdLst>
                <a:gd name="T0" fmla="*/ 0 w 720"/>
                <a:gd name="T1" fmla="*/ 16258 h 1296"/>
                <a:gd name="T2" fmla="*/ 0 w 720"/>
                <a:gd name="T3" fmla="*/ 2816 h 1296"/>
                <a:gd name="T4" fmla="*/ 1180 w 720"/>
                <a:gd name="T5" fmla="*/ 2763 h 1296"/>
                <a:gd name="T6" fmla="*/ 1472 w 720"/>
                <a:gd name="T7" fmla="*/ 0 h 1296"/>
                <a:gd name="T8" fmla="*/ 1807 w 720"/>
                <a:gd name="T9" fmla="*/ 2763 h 1296"/>
                <a:gd name="T10" fmla="*/ 3385 w 720"/>
                <a:gd name="T11" fmla="*/ 2816 h 1296"/>
                <a:gd name="T12" fmla="*/ 3385 w 720"/>
                <a:gd name="T13" fmla="*/ 16258 h 1296"/>
                <a:gd name="T14" fmla="*/ 0 w 720"/>
                <a:gd name="T15" fmla="*/ 16258 h 1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0"/>
                <a:gd name="T25" fmla="*/ 0 h 1296"/>
                <a:gd name="T26" fmla="*/ 720 w 720"/>
                <a:gd name="T27" fmla="*/ 1296 h 1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0" h="1296">
                  <a:moveTo>
                    <a:pt x="0" y="1296"/>
                  </a:moveTo>
                  <a:lnTo>
                    <a:pt x="0" y="225"/>
                  </a:lnTo>
                  <a:lnTo>
                    <a:pt x="250" y="221"/>
                  </a:lnTo>
                  <a:cubicBezTo>
                    <a:pt x="329" y="4"/>
                    <a:pt x="313" y="85"/>
                    <a:pt x="313" y="0"/>
                  </a:cubicBezTo>
                  <a:lnTo>
                    <a:pt x="384" y="221"/>
                  </a:lnTo>
                  <a:lnTo>
                    <a:pt x="720" y="225"/>
                  </a:lnTo>
                  <a:lnTo>
                    <a:pt x="720" y="1296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rgbClr val="9A16A4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Rectangle 7"/>
            <p:cNvSpPr>
              <a:spLocks noChangeArrowheads="1"/>
            </p:cNvSpPr>
            <p:nvPr/>
          </p:nvSpPr>
          <p:spPr bwMode="auto">
            <a:xfrm>
              <a:off x="4656" y="2670"/>
              <a:ext cx="912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回路电阻所放出的焦耳热</a:t>
              </a:r>
            </a:p>
          </p:txBody>
        </p:sp>
      </p:grpSp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5686425" y="1157288"/>
          <a:ext cx="1473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3" imgW="469696" imgH="177723" progId="Equation.3">
                  <p:embed/>
                </p:oleObj>
              </mc:Choice>
              <mc:Fallback>
                <p:oleObj name="公式" r:id="rId3" imgW="469696" imgH="177723" progId="Equation.3">
                  <p:embed/>
                  <p:pic>
                    <p:nvPicPr>
                      <p:cNvPr id="327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1157288"/>
                        <a:ext cx="14732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9"/>
          <p:cNvGraphicFramePr>
            <a:graphicFrameLocks noChangeAspect="1"/>
          </p:cNvGraphicFramePr>
          <p:nvPr/>
        </p:nvGraphicFramePr>
        <p:xfrm>
          <a:off x="5038725" y="2906713"/>
          <a:ext cx="33686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5" imgW="1104900" imgH="330200" progId="Equation.3">
                  <p:embed/>
                </p:oleObj>
              </mc:Choice>
              <mc:Fallback>
                <p:oleObj name="公式" r:id="rId5" imgW="1104900" imgH="330200" progId="Equation.3">
                  <p:embed/>
                  <p:pic>
                    <p:nvPicPr>
                      <p:cNvPr id="327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906713"/>
                        <a:ext cx="33686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0"/>
          <p:cNvGraphicFramePr>
            <a:graphicFrameLocks noChangeAspect="1"/>
          </p:cNvGraphicFramePr>
          <p:nvPr/>
        </p:nvGraphicFramePr>
        <p:xfrm>
          <a:off x="5149850" y="2057400"/>
          <a:ext cx="25796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7" imgW="825500" imgH="203200" progId="Equation.3">
                  <p:embed/>
                </p:oleObj>
              </mc:Choice>
              <mc:Fallback>
                <p:oleObj name="公式" r:id="rId7" imgW="825500" imgH="203200" progId="Equation.3">
                  <p:embed/>
                  <p:pic>
                    <p:nvPicPr>
                      <p:cNvPr id="327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057400"/>
                        <a:ext cx="25796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11"/>
          <p:cNvGrpSpPr>
            <a:grpSpLocks/>
          </p:cNvGrpSpPr>
          <p:nvPr/>
        </p:nvGrpSpPr>
        <p:grpSpPr bwMode="auto">
          <a:xfrm>
            <a:off x="5410200" y="3733800"/>
            <a:ext cx="685800" cy="2286000"/>
            <a:chOff x="2880" y="2352"/>
            <a:chExt cx="432" cy="1440"/>
          </a:xfrm>
        </p:grpSpPr>
        <p:sp>
          <p:nvSpPr>
            <p:cNvPr id="32789" name="Freeform 12"/>
            <p:cNvSpPr>
              <a:spLocks/>
            </p:cNvSpPr>
            <p:nvPr/>
          </p:nvSpPr>
          <p:spPr bwMode="auto">
            <a:xfrm>
              <a:off x="2880" y="2352"/>
              <a:ext cx="384" cy="1440"/>
            </a:xfrm>
            <a:custGeom>
              <a:avLst/>
              <a:gdLst>
                <a:gd name="T0" fmla="*/ 0 w 442"/>
                <a:gd name="T1" fmla="*/ 200031 h 1162"/>
                <a:gd name="T2" fmla="*/ 0 w 442"/>
                <a:gd name="T3" fmla="*/ 34771 h 1162"/>
                <a:gd name="T4" fmla="*/ 5 w 442"/>
                <a:gd name="T5" fmla="*/ 34771 h 1162"/>
                <a:gd name="T6" fmla="*/ 7 w 442"/>
                <a:gd name="T7" fmla="*/ 0 h 1162"/>
                <a:gd name="T8" fmla="*/ 9 w 442"/>
                <a:gd name="T9" fmla="*/ 34771 h 1162"/>
                <a:gd name="T10" fmla="*/ 15 w 442"/>
                <a:gd name="T11" fmla="*/ 34771 h 1162"/>
                <a:gd name="T12" fmla="*/ 15 w 442"/>
                <a:gd name="T13" fmla="*/ 200031 h 1162"/>
                <a:gd name="T14" fmla="*/ 0 w 442"/>
                <a:gd name="T15" fmla="*/ 200031 h 1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2"/>
                <a:gd name="T25" fmla="*/ 0 h 1162"/>
                <a:gd name="T26" fmla="*/ 442 w 442"/>
                <a:gd name="T27" fmla="*/ 1162 h 11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2" h="1162">
                  <a:moveTo>
                    <a:pt x="0" y="1162"/>
                  </a:moveTo>
                  <a:lnTo>
                    <a:pt x="0" y="202"/>
                  </a:lnTo>
                  <a:lnTo>
                    <a:pt x="144" y="202"/>
                  </a:lnTo>
                  <a:cubicBezTo>
                    <a:pt x="193" y="7"/>
                    <a:pt x="192" y="76"/>
                    <a:pt x="192" y="0"/>
                  </a:cubicBezTo>
                  <a:lnTo>
                    <a:pt x="259" y="202"/>
                  </a:lnTo>
                  <a:lnTo>
                    <a:pt x="442" y="202"/>
                  </a:lnTo>
                  <a:lnTo>
                    <a:pt x="442" y="1162"/>
                  </a:lnTo>
                  <a:lnTo>
                    <a:pt x="0" y="116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CDCFB"/>
                </a:gs>
              </a:gsLst>
              <a:lin ang="5400000" scaled="1"/>
            </a:gradFill>
            <a:ln w="12700">
              <a:solidFill>
                <a:srgbClr val="CC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Text Box 13"/>
            <p:cNvSpPr txBox="1">
              <a:spLocks noChangeArrowheads="1"/>
            </p:cNvSpPr>
            <p:nvPr/>
          </p:nvSpPr>
          <p:spPr bwMode="auto">
            <a:xfrm>
              <a:off x="2880" y="2658"/>
              <a:ext cx="43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电源作功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76" name="Rectangle 19"/>
          <p:cNvSpPr>
            <a:spLocks noChangeArrowheads="1"/>
          </p:cNvSpPr>
          <p:nvPr/>
        </p:nvSpPr>
        <p:spPr bwMode="auto">
          <a:xfrm>
            <a:off x="228600" y="1143000"/>
            <a:ext cx="37338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7" name="Line 38"/>
          <p:cNvSpPr>
            <a:spLocks noChangeShapeType="1"/>
          </p:cNvSpPr>
          <p:nvPr/>
        </p:nvSpPr>
        <p:spPr bwMode="auto">
          <a:xfrm>
            <a:off x="1238250" y="2133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40"/>
          <p:cNvSpPr>
            <a:spLocks noChangeShapeType="1"/>
          </p:cNvSpPr>
          <p:nvPr/>
        </p:nvSpPr>
        <p:spPr bwMode="auto">
          <a:xfrm flipH="1">
            <a:off x="3679825" y="2133600"/>
            <a:ext cx="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41"/>
          <p:cNvSpPr>
            <a:spLocks noChangeArrowheads="1"/>
          </p:cNvSpPr>
          <p:nvPr/>
        </p:nvSpPr>
        <p:spPr bwMode="auto">
          <a:xfrm>
            <a:off x="1166813" y="2971800"/>
            <a:ext cx="1508125" cy="1524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F5F5F9"/>
              </a:gs>
              <a:gs pos="100000">
                <a:srgbClr val="00006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0" name="Line 42"/>
          <p:cNvSpPr>
            <a:spLocks noChangeShapeType="1"/>
          </p:cNvSpPr>
          <p:nvPr/>
        </p:nvSpPr>
        <p:spPr bwMode="auto">
          <a:xfrm>
            <a:off x="1238250" y="2743200"/>
            <a:ext cx="790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43"/>
          <p:cNvSpPr>
            <a:spLocks noChangeShapeType="1"/>
          </p:cNvSpPr>
          <p:nvPr/>
        </p:nvSpPr>
        <p:spPr bwMode="auto">
          <a:xfrm>
            <a:off x="2028825" y="27432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44"/>
          <p:cNvSpPr>
            <a:spLocks noChangeShapeType="1"/>
          </p:cNvSpPr>
          <p:nvPr/>
        </p:nvSpPr>
        <p:spPr bwMode="auto">
          <a:xfrm>
            <a:off x="3105150" y="3048000"/>
            <a:ext cx="574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45"/>
          <p:cNvSpPr>
            <a:spLocks noChangeShapeType="1"/>
          </p:cNvSpPr>
          <p:nvPr/>
        </p:nvSpPr>
        <p:spPr bwMode="auto">
          <a:xfrm>
            <a:off x="2674938" y="3048000"/>
            <a:ext cx="287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46"/>
          <p:cNvSpPr>
            <a:spLocks noChangeShapeType="1"/>
          </p:cNvSpPr>
          <p:nvPr/>
        </p:nvSpPr>
        <p:spPr bwMode="auto">
          <a:xfrm>
            <a:off x="2962275" y="281940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47"/>
          <p:cNvSpPr>
            <a:spLocks noChangeShapeType="1"/>
          </p:cNvSpPr>
          <p:nvPr/>
        </p:nvSpPr>
        <p:spPr bwMode="auto">
          <a:xfrm>
            <a:off x="3105150" y="28956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48"/>
          <p:cNvSpPr>
            <a:spLocks noChangeShapeType="1"/>
          </p:cNvSpPr>
          <p:nvPr/>
        </p:nvSpPr>
        <p:spPr bwMode="auto">
          <a:xfrm>
            <a:off x="1230313" y="2144713"/>
            <a:ext cx="2441575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7" name="Object 53"/>
          <p:cNvGraphicFramePr>
            <a:graphicFrameLocks noChangeAspect="1"/>
          </p:cNvGraphicFramePr>
          <p:nvPr/>
        </p:nvGraphicFramePr>
        <p:xfrm>
          <a:off x="3013075" y="3087688"/>
          <a:ext cx="500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9" imgW="152202" imgH="177569" progId="Equation.3">
                  <p:embed/>
                </p:oleObj>
              </mc:Choice>
              <mc:Fallback>
                <p:oleObj name="公式" r:id="rId9" imgW="152202" imgH="177569" progId="Equation.3">
                  <p:embed/>
                  <p:pic>
                    <p:nvPicPr>
                      <p:cNvPr id="3278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087688"/>
                        <a:ext cx="5000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54"/>
          <p:cNvGraphicFramePr>
            <a:graphicFrameLocks noChangeAspect="1"/>
          </p:cNvGraphicFramePr>
          <p:nvPr/>
        </p:nvGraphicFramePr>
        <p:xfrm>
          <a:off x="1447800" y="3124200"/>
          <a:ext cx="477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3278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4778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617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0E4AB-C682-476F-822B-96EBB03D317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800" b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4191000"/>
            <a:ext cx="2590800" cy="1890713"/>
            <a:chOff x="480" y="2640"/>
            <a:chExt cx="1632" cy="1191"/>
          </a:xfrm>
        </p:grpSpPr>
        <p:sp>
          <p:nvSpPr>
            <p:cNvPr id="1025027" name="Text Box 3"/>
            <p:cNvSpPr txBox="1">
              <a:spLocks noChangeArrowheads="1"/>
            </p:cNvSpPr>
            <p:nvPr/>
          </p:nvSpPr>
          <p:spPr bwMode="auto">
            <a:xfrm>
              <a:off x="480" y="2640"/>
              <a:ext cx="1632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800">
                  <a:latin typeface="Times New Roman" pitchFamily="18" charset="0"/>
                </a:rPr>
                <a:t>自感线圈磁能</a:t>
              </a:r>
              <a:endParaRPr kumimoji="1" lang="zh-CN" altLang="en-US" sz="28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3847" name="Object 4"/>
            <p:cNvGraphicFramePr>
              <a:graphicFrameLocks noChangeAspect="1"/>
            </p:cNvGraphicFramePr>
            <p:nvPr/>
          </p:nvGraphicFramePr>
          <p:xfrm>
            <a:off x="528" y="3162"/>
            <a:ext cx="153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8" name="Equation" r:id="rId3" imgW="736280" imgH="393529" progId="Equation.3">
                    <p:embed/>
                  </p:oleObj>
                </mc:Choice>
                <mc:Fallback>
                  <p:oleObj name="Equation" r:id="rId3" imgW="736280" imgH="393529" progId="Equation.3">
                    <p:embed/>
                    <p:pic>
                      <p:nvPicPr>
                        <p:cNvPr id="3384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162"/>
                          <a:ext cx="1536" cy="66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7" name="Object 8"/>
          <p:cNvGraphicFramePr>
            <a:graphicFrameLocks noChangeAspect="1"/>
          </p:cNvGraphicFramePr>
          <p:nvPr/>
        </p:nvGraphicFramePr>
        <p:xfrm>
          <a:off x="5029200" y="838200"/>
          <a:ext cx="27892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公式" r:id="rId5" imgW="888614" imgH="393529" progId="Equation.3">
                  <p:embed/>
                </p:oleObj>
              </mc:Choice>
              <mc:Fallback>
                <p:oleObj name="公式" r:id="rId5" imgW="888614" imgH="393529" progId="Equation.3">
                  <p:embed/>
                  <p:pic>
                    <p:nvPicPr>
                      <p:cNvPr id="337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27892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4171950" y="2819400"/>
          <a:ext cx="48402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公式" r:id="rId7" imgW="1586811" imgH="393529" progId="Equation.3">
                  <p:embed/>
                </p:oleObj>
              </mc:Choice>
              <mc:Fallback>
                <p:oleObj name="公式" r:id="rId7" imgW="1586811" imgH="393529" progId="Equation.3">
                  <p:embed/>
                  <p:pic>
                    <p:nvPicPr>
                      <p:cNvPr id="337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2819400"/>
                        <a:ext cx="48402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4495800" y="2057400"/>
          <a:ext cx="38893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9" imgW="1244600" imgH="203200" progId="Equation.3">
                  <p:embed/>
                </p:oleObj>
              </mc:Choice>
              <mc:Fallback>
                <p:oleObj name="公式" r:id="rId9" imgW="1244600" imgH="203200" progId="Equation.3">
                  <p:embed/>
                  <p:pic>
                    <p:nvPicPr>
                      <p:cNvPr id="3379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8893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800600" y="3733800"/>
            <a:ext cx="4191000" cy="2286000"/>
            <a:chOff x="4800600" y="3733800"/>
            <a:chExt cx="4191000" cy="2286000"/>
          </a:xfrm>
        </p:grpSpPr>
        <p:grpSp>
          <p:nvGrpSpPr>
            <p:cNvPr id="33796" name="Group 5"/>
            <p:cNvGrpSpPr>
              <a:grpSpLocks/>
            </p:cNvGrpSpPr>
            <p:nvPr/>
          </p:nvGrpSpPr>
          <p:grpSpPr bwMode="auto">
            <a:xfrm>
              <a:off x="7543800" y="3733800"/>
              <a:ext cx="1447800" cy="2286000"/>
              <a:chOff x="4656" y="2352"/>
              <a:chExt cx="912" cy="1440"/>
            </a:xfrm>
          </p:grpSpPr>
          <p:sp>
            <p:nvSpPr>
              <p:cNvPr id="33844" name="Freeform 6"/>
              <p:cNvSpPr>
                <a:spLocks/>
              </p:cNvSpPr>
              <p:nvPr/>
            </p:nvSpPr>
            <p:spPr bwMode="auto">
              <a:xfrm>
                <a:off x="4656" y="2352"/>
                <a:ext cx="768" cy="1440"/>
              </a:xfrm>
              <a:custGeom>
                <a:avLst/>
                <a:gdLst>
                  <a:gd name="T0" fmla="*/ 0 w 720"/>
                  <a:gd name="T1" fmla="*/ 16258 h 1296"/>
                  <a:gd name="T2" fmla="*/ 0 w 720"/>
                  <a:gd name="T3" fmla="*/ 2816 h 1296"/>
                  <a:gd name="T4" fmla="*/ 1180 w 720"/>
                  <a:gd name="T5" fmla="*/ 2763 h 1296"/>
                  <a:gd name="T6" fmla="*/ 1472 w 720"/>
                  <a:gd name="T7" fmla="*/ 0 h 1296"/>
                  <a:gd name="T8" fmla="*/ 1807 w 720"/>
                  <a:gd name="T9" fmla="*/ 2763 h 1296"/>
                  <a:gd name="T10" fmla="*/ 3385 w 720"/>
                  <a:gd name="T11" fmla="*/ 2816 h 1296"/>
                  <a:gd name="T12" fmla="*/ 3385 w 720"/>
                  <a:gd name="T13" fmla="*/ 16258 h 1296"/>
                  <a:gd name="T14" fmla="*/ 0 w 720"/>
                  <a:gd name="T15" fmla="*/ 16258 h 1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0"/>
                  <a:gd name="T25" fmla="*/ 0 h 1296"/>
                  <a:gd name="T26" fmla="*/ 720 w 720"/>
                  <a:gd name="T27" fmla="*/ 1296 h 1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0" h="1296">
                    <a:moveTo>
                      <a:pt x="0" y="1296"/>
                    </a:moveTo>
                    <a:lnTo>
                      <a:pt x="0" y="225"/>
                    </a:lnTo>
                    <a:lnTo>
                      <a:pt x="250" y="221"/>
                    </a:lnTo>
                    <a:cubicBezTo>
                      <a:pt x="329" y="4"/>
                      <a:pt x="313" y="85"/>
                      <a:pt x="313" y="0"/>
                    </a:cubicBezTo>
                    <a:lnTo>
                      <a:pt x="384" y="221"/>
                    </a:lnTo>
                    <a:lnTo>
                      <a:pt x="720" y="225"/>
                    </a:lnTo>
                    <a:lnTo>
                      <a:pt x="720" y="1296"/>
                    </a:lnTo>
                    <a:lnTo>
                      <a:pt x="0" y="1296"/>
                    </a:lnTo>
                    <a:close/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rgbClr val="9A16A4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5" name="Rectangle 7"/>
              <p:cNvSpPr>
                <a:spLocks noChangeArrowheads="1"/>
              </p:cNvSpPr>
              <p:nvPr/>
            </p:nvSpPr>
            <p:spPr bwMode="auto">
              <a:xfrm>
                <a:off x="4656" y="2670"/>
                <a:ext cx="912" cy="1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回路电阻所放出的焦耳热</a:t>
                </a:r>
              </a:p>
            </p:txBody>
          </p:sp>
        </p:grpSp>
        <p:grpSp>
          <p:nvGrpSpPr>
            <p:cNvPr id="33800" name="Group 11"/>
            <p:cNvGrpSpPr>
              <a:grpSpLocks/>
            </p:cNvGrpSpPr>
            <p:nvPr/>
          </p:nvGrpSpPr>
          <p:grpSpPr bwMode="auto">
            <a:xfrm>
              <a:off x="4800600" y="3733800"/>
              <a:ext cx="685800" cy="2286000"/>
              <a:chOff x="2880" y="2352"/>
              <a:chExt cx="432" cy="1440"/>
            </a:xfrm>
          </p:grpSpPr>
          <p:sp>
            <p:nvSpPr>
              <p:cNvPr id="33842" name="Freeform 12"/>
              <p:cNvSpPr>
                <a:spLocks/>
              </p:cNvSpPr>
              <p:nvPr/>
            </p:nvSpPr>
            <p:spPr bwMode="auto">
              <a:xfrm>
                <a:off x="2880" y="2352"/>
                <a:ext cx="384" cy="1440"/>
              </a:xfrm>
              <a:custGeom>
                <a:avLst/>
                <a:gdLst>
                  <a:gd name="T0" fmla="*/ 0 w 442"/>
                  <a:gd name="T1" fmla="*/ 200031 h 1162"/>
                  <a:gd name="T2" fmla="*/ 0 w 442"/>
                  <a:gd name="T3" fmla="*/ 34771 h 1162"/>
                  <a:gd name="T4" fmla="*/ 5 w 442"/>
                  <a:gd name="T5" fmla="*/ 34771 h 1162"/>
                  <a:gd name="T6" fmla="*/ 7 w 442"/>
                  <a:gd name="T7" fmla="*/ 0 h 1162"/>
                  <a:gd name="T8" fmla="*/ 9 w 442"/>
                  <a:gd name="T9" fmla="*/ 34771 h 1162"/>
                  <a:gd name="T10" fmla="*/ 15 w 442"/>
                  <a:gd name="T11" fmla="*/ 34771 h 1162"/>
                  <a:gd name="T12" fmla="*/ 15 w 442"/>
                  <a:gd name="T13" fmla="*/ 200031 h 1162"/>
                  <a:gd name="T14" fmla="*/ 0 w 442"/>
                  <a:gd name="T15" fmla="*/ 200031 h 116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2"/>
                  <a:gd name="T25" fmla="*/ 0 h 1162"/>
                  <a:gd name="T26" fmla="*/ 442 w 442"/>
                  <a:gd name="T27" fmla="*/ 1162 h 116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2" h="1162">
                    <a:moveTo>
                      <a:pt x="0" y="1162"/>
                    </a:moveTo>
                    <a:lnTo>
                      <a:pt x="0" y="202"/>
                    </a:lnTo>
                    <a:lnTo>
                      <a:pt x="144" y="202"/>
                    </a:lnTo>
                    <a:cubicBezTo>
                      <a:pt x="193" y="7"/>
                      <a:pt x="192" y="76"/>
                      <a:pt x="192" y="0"/>
                    </a:cubicBezTo>
                    <a:lnTo>
                      <a:pt x="259" y="202"/>
                    </a:lnTo>
                    <a:lnTo>
                      <a:pt x="442" y="202"/>
                    </a:lnTo>
                    <a:lnTo>
                      <a:pt x="442" y="1162"/>
                    </a:lnTo>
                    <a:lnTo>
                      <a:pt x="0" y="116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CDCFB"/>
                  </a:gs>
                </a:gsLst>
                <a:lin ang="5400000" scaled="1"/>
              </a:gradFill>
              <a:ln w="127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3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658"/>
                <a:ext cx="432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电源作功</a:t>
                </a:r>
                <a:endPara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3801" name="Group 14"/>
            <p:cNvGrpSpPr>
              <a:grpSpLocks/>
            </p:cNvGrpSpPr>
            <p:nvPr/>
          </p:nvGrpSpPr>
          <p:grpSpPr bwMode="auto">
            <a:xfrm>
              <a:off x="5867400" y="3733800"/>
              <a:ext cx="1371600" cy="2286000"/>
              <a:chOff x="3696" y="2352"/>
              <a:chExt cx="864" cy="1440"/>
            </a:xfrm>
          </p:grpSpPr>
          <p:sp>
            <p:nvSpPr>
              <p:cNvPr id="33840" name="Freeform 15"/>
              <p:cNvSpPr>
                <a:spLocks/>
              </p:cNvSpPr>
              <p:nvPr/>
            </p:nvSpPr>
            <p:spPr bwMode="auto">
              <a:xfrm>
                <a:off x="3696" y="2352"/>
                <a:ext cx="816" cy="1440"/>
              </a:xfrm>
              <a:custGeom>
                <a:avLst/>
                <a:gdLst>
                  <a:gd name="T0" fmla="*/ 0 w 720"/>
                  <a:gd name="T1" fmla="*/ 16258 h 1296"/>
                  <a:gd name="T2" fmla="*/ 0 w 720"/>
                  <a:gd name="T3" fmla="*/ 2816 h 1296"/>
                  <a:gd name="T4" fmla="*/ 5048 w 720"/>
                  <a:gd name="T5" fmla="*/ 2763 h 1296"/>
                  <a:gd name="T6" fmla="*/ 6323 w 720"/>
                  <a:gd name="T7" fmla="*/ 0 h 1296"/>
                  <a:gd name="T8" fmla="*/ 7755 w 720"/>
                  <a:gd name="T9" fmla="*/ 2763 h 1296"/>
                  <a:gd name="T10" fmla="*/ 14506 w 720"/>
                  <a:gd name="T11" fmla="*/ 2816 h 1296"/>
                  <a:gd name="T12" fmla="*/ 14506 w 720"/>
                  <a:gd name="T13" fmla="*/ 16258 h 1296"/>
                  <a:gd name="T14" fmla="*/ 0 w 720"/>
                  <a:gd name="T15" fmla="*/ 16258 h 1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0"/>
                  <a:gd name="T25" fmla="*/ 0 h 1296"/>
                  <a:gd name="T26" fmla="*/ 720 w 720"/>
                  <a:gd name="T27" fmla="*/ 1296 h 1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0" h="1296">
                    <a:moveTo>
                      <a:pt x="0" y="1296"/>
                    </a:moveTo>
                    <a:lnTo>
                      <a:pt x="0" y="225"/>
                    </a:lnTo>
                    <a:lnTo>
                      <a:pt x="250" y="221"/>
                    </a:lnTo>
                    <a:cubicBezTo>
                      <a:pt x="329" y="4"/>
                      <a:pt x="313" y="85"/>
                      <a:pt x="313" y="0"/>
                    </a:cubicBezTo>
                    <a:lnTo>
                      <a:pt x="384" y="221"/>
                    </a:lnTo>
                    <a:lnTo>
                      <a:pt x="720" y="225"/>
                    </a:lnTo>
                    <a:lnTo>
                      <a:pt x="720" y="1296"/>
                    </a:lnTo>
                    <a:lnTo>
                      <a:pt x="0" y="12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rgbClr val="0DADB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1" name="Text Box 16"/>
              <p:cNvSpPr txBox="1">
                <a:spLocks noChangeArrowheads="1"/>
              </p:cNvSpPr>
              <p:nvPr/>
            </p:nvSpPr>
            <p:spPr bwMode="auto">
              <a:xfrm>
                <a:off x="3696" y="2610"/>
                <a:ext cx="864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电源反抗自感电动势作的功</a:t>
                </a:r>
                <a:endPara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802" name="Group 17"/>
          <p:cNvGrpSpPr>
            <a:grpSpLocks/>
          </p:cNvGrpSpPr>
          <p:nvPr/>
        </p:nvGrpSpPr>
        <p:grpSpPr bwMode="auto">
          <a:xfrm>
            <a:off x="228600" y="1143000"/>
            <a:ext cx="3733800" cy="2470150"/>
            <a:chOff x="144" y="720"/>
            <a:chExt cx="2352" cy="1556"/>
          </a:xfrm>
        </p:grpSpPr>
        <p:grpSp>
          <p:nvGrpSpPr>
            <p:cNvPr id="33803" name="Group 18"/>
            <p:cNvGrpSpPr>
              <a:grpSpLocks/>
            </p:cNvGrpSpPr>
            <p:nvPr/>
          </p:nvGrpSpPr>
          <p:grpSpPr bwMode="auto">
            <a:xfrm>
              <a:off x="144" y="720"/>
              <a:ext cx="2352" cy="1553"/>
              <a:chOff x="144" y="720"/>
              <a:chExt cx="2352" cy="1553"/>
            </a:xfrm>
          </p:grpSpPr>
          <p:sp>
            <p:nvSpPr>
              <p:cNvPr id="33805" name="Rectangle 19"/>
              <p:cNvSpPr>
                <a:spLocks noChangeArrowheads="1"/>
              </p:cNvSpPr>
              <p:nvPr/>
            </p:nvSpPr>
            <p:spPr bwMode="auto">
              <a:xfrm>
                <a:off x="144" y="720"/>
                <a:ext cx="2352" cy="15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33806" name="Group 20"/>
              <p:cNvGrpSpPr>
                <a:grpSpLocks/>
              </p:cNvGrpSpPr>
              <p:nvPr/>
            </p:nvGrpSpPr>
            <p:grpSpPr bwMode="auto">
              <a:xfrm>
                <a:off x="189" y="816"/>
                <a:ext cx="2262" cy="1457"/>
                <a:chOff x="189" y="816"/>
                <a:chExt cx="2262" cy="1457"/>
              </a:xfrm>
            </p:grpSpPr>
            <p:sp>
              <p:nvSpPr>
                <p:cNvPr id="1025045" name="AutoShape 21"/>
                <p:cNvSpPr>
                  <a:spLocks noChangeArrowheads="1"/>
                </p:cNvSpPr>
                <p:nvPr/>
              </p:nvSpPr>
              <p:spPr bwMode="auto">
                <a:xfrm rot="-5390567">
                  <a:off x="1216" y="108"/>
                  <a:ext cx="480" cy="1991"/>
                </a:xfrm>
                <a:prstGeom prst="can">
                  <a:avLst>
                    <a:gd name="adj" fmla="val 42382"/>
                  </a:avLst>
                </a:prstGeom>
                <a:gradFill rotWithShape="0">
                  <a:gsLst>
                    <a:gs pos="0">
                      <a:schemeClr val="folHlink">
                        <a:gamma/>
                        <a:shade val="8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8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33808" name="Freeform 22"/>
                <p:cNvSpPr>
                  <a:spLocks/>
                </p:cNvSpPr>
                <p:nvPr/>
              </p:nvSpPr>
              <p:spPr bwMode="auto">
                <a:xfrm>
                  <a:off x="732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9" name="Freeform 23"/>
                <p:cNvSpPr>
                  <a:spLocks/>
                </p:cNvSpPr>
                <p:nvPr/>
              </p:nvSpPr>
              <p:spPr bwMode="auto">
                <a:xfrm>
                  <a:off x="822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0" name="Freeform 24"/>
                <p:cNvSpPr>
                  <a:spLocks/>
                </p:cNvSpPr>
                <p:nvPr/>
              </p:nvSpPr>
              <p:spPr bwMode="auto">
                <a:xfrm>
                  <a:off x="913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1" name="Freeform 25"/>
                <p:cNvSpPr>
                  <a:spLocks/>
                </p:cNvSpPr>
                <p:nvPr/>
              </p:nvSpPr>
              <p:spPr bwMode="auto">
                <a:xfrm>
                  <a:off x="1003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2" name="Freeform 26"/>
                <p:cNvSpPr>
                  <a:spLocks/>
                </p:cNvSpPr>
                <p:nvPr/>
              </p:nvSpPr>
              <p:spPr bwMode="auto">
                <a:xfrm>
                  <a:off x="1094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3" name="Freeform 27"/>
                <p:cNvSpPr>
                  <a:spLocks/>
                </p:cNvSpPr>
                <p:nvPr/>
              </p:nvSpPr>
              <p:spPr bwMode="auto">
                <a:xfrm>
                  <a:off x="1184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4" name="Freeform 28"/>
                <p:cNvSpPr>
                  <a:spLocks/>
                </p:cNvSpPr>
                <p:nvPr/>
              </p:nvSpPr>
              <p:spPr bwMode="auto">
                <a:xfrm>
                  <a:off x="1275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5" name="Freeform 29"/>
                <p:cNvSpPr>
                  <a:spLocks/>
                </p:cNvSpPr>
                <p:nvPr/>
              </p:nvSpPr>
              <p:spPr bwMode="auto">
                <a:xfrm>
                  <a:off x="1365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6" name="Freeform 30"/>
                <p:cNvSpPr>
                  <a:spLocks/>
                </p:cNvSpPr>
                <p:nvPr/>
              </p:nvSpPr>
              <p:spPr bwMode="auto">
                <a:xfrm>
                  <a:off x="1456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7" name="Freeform 31"/>
                <p:cNvSpPr>
                  <a:spLocks/>
                </p:cNvSpPr>
                <p:nvPr/>
              </p:nvSpPr>
              <p:spPr bwMode="auto">
                <a:xfrm>
                  <a:off x="1546" y="816"/>
                  <a:ext cx="181" cy="576"/>
                </a:xfrm>
                <a:custGeom>
                  <a:avLst/>
                  <a:gdLst>
                    <a:gd name="T0" fmla="*/ 0 w 219"/>
                    <a:gd name="T1" fmla="*/ 28 h 574"/>
                    <a:gd name="T2" fmla="*/ 2 w 219"/>
                    <a:gd name="T3" fmla="*/ 5 h 574"/>
                    <a:gd name="T4" fmla="*/ 2 w 219"/>
                    <a:gd name="T5" fmla="*/ 98 h 574"/>
                    <a:gd name="T6" fmla="*/ 2 w 219"/>
                    <a:gd name="T7" fmla="*/ 520 h 574"/>
                    <a:gd name="T8" fmla="*/ 2 w 219"/>
                    <a:gd name="T9" fmla="*/ 622 h 574"/>
                    <a:gd name="T10" fmla="*/ 2 w 219"/>
                    <a:gd name="T11" fmla="*/ 58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8" name="Freeform 32"/>
                <p:cNvSpPr>
                  <a:spLocks/>
                </p:cNvSpPr>
                <p:nvPr/>
              </p:nvSpPr>
              <p:spPr bwMode="auto">
                <a:xfrm>
                  <a:off x="1637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9" name="Freeform 33"/>
                <p:cNvSpPr>
                  <a:spLocks/>
                </p:cNvSpPr>
                <p:nvPr/>
              </p:nvSpPr>
              <p:spPr bwMode="auto">
                <a:xfrm>
                  <a:off x="1727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0" name="Freeform 34"/>
                <p:cNvSpPr>
                  <a:spLocks/>
                </p:cNvSpPr>
                <p:nvPr/>
              </p:nvSpPr>
              <p:spPr bwMode="auto">
                <a:xfrm>
                  <a:off x="1818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1" name="Freeform 35"/>
                <p:cNvSpPr>
                  <a:spLocks/>
                </p:cNvSpPr>
                <p:nvPr/>
              </p:nvSpPr>
              <p:spPr bwMode="auto">
                <a:xfrm>
                  <a:off x="1908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2" name="Freeform 36"/>
                <p:cNvSpPr>
                  <a:spLocks/>
                </p:cNvSpPr>
                <p:nvPr/>
              </p:nvSpPr>
              <p:spPr bwMode="auto">
                <a:xfrm>
                  <a:off x="199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3" name="Freeform 37"/>
                <p:cNvSpPr>
                  <a:spLocks/>
                </p:cNvSpPr>
                <p:nvPr/>
              </p:nvSpPr>
              <p:spPr bwMode="auto">
                <a:xfrm>
                  <a:off x="208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4" name="Line 38"/>
                <p:cNvSpPr>
                  <a:spLocks noChangeShapeType="1"/>
                </p:cNvSpPr>
                <p:nvPr/>
              </p:nvSpPr>
              <p:spPr bwMode="auto">
                <a:xfrm>
                  <a:off x="777" y="134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5" name="Freeform 39"/>
                <p:cNvSpPr>
                  <a:spLocks/>
                </p:cNvSpPr>
                <p:nvPr/>
              </p:nvSpPr>
              <p:spPr bwMode="auto">
                <a:xfrm>
                  <a:off x="2207" y="819"/>
                  <a:ext cx="114" cy="528"/>
                </a:xfrm>
                <a:custGeom>
                  <a:avLst/>
                  <a:gdLst>
                    <a:gd name="T0" fmla="*/ 4 w 121"/>
                    <a:gd name="T1" fmla="*/ 45 h 528"/>
                    <a:gd name="T2" fmla="*/ 20 w 121"/>
                    <a:gd name="T3" fmla="*/ 14 h 528"/>
                    <a:gd name="T4" fmla="*/ 24 w 121"/>
                    <a:gd name="T5" fmla="*/ 380 h 528"/>
                    <a:gd name="T6" fmla="*/ 27 w 121"/>
                    <a:gd name="T7" fmla="*/ 474 h 528"/>
                    <a:gd name="T8" fmla="*/ 29 w 121"/>
                    <a:gd name="T9" fmla="*/ 528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528"/>
                    <a:gd name="T17" fmla="*/ 121 w 121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528">
                      <a:moveTo>
                        <a:pt x="4" y="45"/>
                      </a:moveTo>
                      <a:cubicBezTo>
                        <a:pt x="59" y="7"/>
                        <a:pt x="0" y="0"/>
                        <a:pt x="82" y="14"/>
                      </a:cubicBezTo>
                      <a:cubicBezTo>
                        <a:pt x="98" y="135"/>
                        <a:pt x="96" y="258"/>
                        <a:pt x="105" y="380"/>
                      </a:cubicBezTo>
                      <a:cubicBezTo>
                        <a:pt x="107" y="411"/>
                        <a:pt x="110" y="443"/>
                        <a:pt x="113" y="474"/>
                      </a:cubicBezTo>
                      <a:cubicBezTo>
                        <a:pt x="115" y="492"/>
                        <a:pt x="121" y="528"/>
                        <a:pt x="121" y="52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315" y="1344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7" name="Rectangle 41"/>
                <p:cNvSpPr>
                  <a:spLocks noChangeArrowheads="1"/>
                </p:cNvSpPr>
                <p:nvPr/>
              </p:nvSpPr>
              <p:spPr bwMode="auto">
                <a:xfrm>
                  <a:off x="732" y="1872"/>
                  <a:ext cx="950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66"/>
                    </a:gs>
                    <a:gs pos="50000">
                      <a:srgbClr val="F5F5F9"/>
                    </a:gs>
                    <a:gs pos="100000">
                      <a:srgbClr val="00006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3828" name="Line 42"/>
                <p:cNvSpPr>
                  <a:spLocks noChangeShapeType="1"/>
                </p:cNvSpPr>
                <p:nvPr/>
              </p:nvSpPr>
              <p:spPr bwMode="auto">
                <a:xfrm>
                  <a:off x="777" y="1728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9" name="Line 43"/>
                <p:cNvSpPr>
                  <a:spLocks noChangeShapeType="1"/>
                </p:cNvSpPr>
                <p:nvPr/>
              </p:nvSpPr>
              <p:spPr bwMode="auto">
                <a:xfrm>
                  <a:off x="1275" y="172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0" name="Line 44"/>
                <p:cNvSpPr>
                  <a:spLocks noChangeShapeType="1"/>
                </p:cNvSpPr>
                <p:nvPr/>
              </p:nvSpPr>
              <p:spPr bwMode="auto">
                <a:xfrm>
                  <a:off x="1953" y="1920"/>
                  <a:ext cx="36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1" name="Line 45"/>
                <p:cNvSpPr>
                  <a:spLocks noChangeShapeType="1"/>
                </p:cNvSpPr>
                <p:nvPr/>
              </p:nvSpPr>
              <p:spPr bwMode="auto">
                <a:xfrm>
                  <a:off x="1682" y="1920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2" name="Line 46"/>
                <p:cNvSpPr>
                  <a:spLocks noChangeShapeType="1"/>
                </p:cNvSpPr>
                <p:nvPr/>
              </p:nvSpPr>
              <p:spPr bwMode="auto">
                <a:xfrm>
                  <a:off x="1863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3" name="Line 47"/>
                <p:cNvSpPr>
                  <a:spLocks noChangeShapeType="1"/>
                </p:cNvSpPr>
                <p:nvPr/>
              </p:nvSpPr>
              <p:spPr bwMode="auto">
                <a:xfrm>
                  <a:off x="1953" y="182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4" name="Line 48"/>
                <p:cNvSpPr>
                  <a:spLocks noChangeShapeType="1"/>
                </p:cNvSpPr>
                <p:nvPr/>
              </p:nvSpPr>
              <p:spPr bwMode="auto">
                <a:xfrm>
                  <a:off x="777" y="1536"/>
                  <a:ext cx="1538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5" name="Line 49"/>
                <p:cNvSpPr>
                  <a:spLocks noChangeShapeType="1"/>
                </p:cNvSpPr>
                <p:nvPr/>
              </p:nvSpPr>
              <p:spPr bwMode="auto">
                <a:xfrm>
                  <a:off x="551" y="86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36" name="Object 50"/>
                <p:cNvGraphicFramePr>
                  <a:graphicFrameLocks noChangeAspect="1"/>
                </p:cNvGraphicFramePr>
                <p:nvPr/>
              </p:nvGraphicFramePr>
              <p:xfrm>
                <a:off x="1591" y="1392"/>
                <a:ext cx="18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92" name="公式" r:id="rId11" imgW="114201" imgH="253780" progId="Equation.3">
                        <p:embed/>
                      </p:oleObj>
                    </mc:Choice>
                    <mc:Fallback>
                      <p:oleObj name="公式" r:id="rId11" imgW="114201" imgH="253780" progId="Equation.3">
                        <p:embed/>
                        <p:pic>
                          <p:nvPicPr>
                            <p:cNvPr id="33836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91" y="1392"/>
                              <a:ext cx="182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7" name="Object 51"/>
                <p:cNvGraphicFramePr>
                  <a:graphicFrameLocks noChangeAspect="1"/>
                </p:cNvGraphicFramePr>
                <p:nvPr/>
              </p:nvGraphicFramePr>
              <p:xfrm>
                <a:off x="189" y="960"/>
                <a:ext cx="31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93" name="公式" r:id="rId13" imgW="291973" imgH="228501" progId="Equation.3">
                        <p:embed/>
                      </p:oleObj>
                    </mc:Choice>
                    <mc:Fallback>
                      <p:oleObj name="公式" r:id="rId13" imgW="291973" imgH="228501" progId="Equation.3">
                        <p:embed/>
                        <p:pic>
                          <p:nvPicPr>
                            <p:cNvPr id="33837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" y="960"/>
                              <a:ext cx="31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8" name="Object 52"/>
                <p:cNvGraphicFramePr>
                  <a:graphicFrameLocks noChangeAspect="1"/>
                </p:cNvGraphicFramePr>
                <p:nvPr/>
              </p:nvGraphicFramePr>
              <p:xfrm>
                <a:off x="625" y="1125"/>
                <a:ext cx="267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94" name="公式" r:id="rId15" imgW="203112" imgH="241195" progId="Equation.3">
                        <p:embed/>
                      </p:oleObj>
                    </mc:Choice>
                    <mc:Fallback>
                      <p:oleObj name="公式" r:id="rId15" imgW="203112" imgH="241195" progId="Equation.3">
                        <p:embed/>
                        <p:pic>
                          <p:nvPicPr>
                            <p:cNvPr id="33838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5" y="1125"/>
                              <a:ext cx="267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0000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9" name="Object 53"/>
                <p:cNvGraphicFramePr>
                  <a:graphicFrameLocks noChangeAspect="1"/>
                </p:cNvGraphicFramePr>
                <p:nvPr/>
              </p:nvGraphicFramePr>
              <p:xfrm>
                <a:off x="1895" y="1945"/>
                <a:ext cx="315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95" name="公式" r:id="rId17" imgW="152202" imgH="177569" progId="Equation.3">
                        <p:embed/>
                      </p:oleObj>
                    </mc:Choice>
                    <mc:Fallback>
                      <p:oleObj name="公式" r:id="rId17" imgW="152202" imgH="177569" progId="Equation.3">
                        <p:embed/>
                        <p:pic>
                          <p:nvPicPr>
                            <p:cNvPr id="33839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5" y="1945"/>
                              <a:ext cx="315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3804" name="Object 54"/>
            <p:cNvGraphicFramePr>
              <a:graphicFrameLocks noChangeAspect="1"/>
            </p:cNvGraphicFramePr>
            <p:nvPr/>
          </p:nvGraphicFramePr>
          <p:xfrm>
            <a:off x="912" y="1968"/>
            <a:ext cx="30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6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3380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30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7848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F1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2032</Words>
  <Application>Microsoft Office PowerPoint</Application>
  <PresentationFormat>全屏显示(4:3)</PresentationFormat>
  <Paragraphs>249</Paragraphs>
  <Slides>45</Slides>
  <Notes>3</Notes>
  <HiddenSlides>16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等线</vt:lpstr>
      <vt:lpstr>等线 Light</vt:lpstr>
      <vt:lpstr>方正小标宋简体</vt:lpstr>
      <vt:lpstr>华文中宋</vt:lpstr>
      <vt:lpstr>宋体</vt:lpstr>
      <vt:lpstr>Arial</vt:lpstr>
      <vt:lpstr>Brush Script MT</vt:lpstr>
      <vt:lpstr>Symbol</vt:lpstr>
      <vt:lpstr>Tahoma</vt:lpstr>
      <vt:lpstr>Times New Roman</vt:lpstr>
      <vt:lpstr>Verdana</vt:lpstr>
      <vt:lpstr>Wingdings</vt:lpstr>
      <vt:lpstr>Office 主题​​</vt:lpstr>
      <vt:lpstr>中大模板</vt:lpstr>
      <vt:lpstr>1_中大模板</vt:lpstr>
      <vt:lpstr>公式</vt:lpstr>
      <vt:lpstr>Equation</vt:lpstr>
      <vt:lpstr>Equation.3</vt:lpstr>
      <vt:lpstr>Image</vt:lpstr>
      <vt:lpstr> </vt:lpstr>
      <vt:lpstr>回顾</vt:lpstr>
      <vt:lpstr>PowerPoint 演示文稿</vt:lpstr>
      <vt:lpstr>PowerPoint 演示文稿</vt:lpstr>
      <vt:lpstr>磁场的能量 磁场能量密度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互感磁能(P213)</vt:lpstr>
      <vt:lpstr>在dt时间内电源克服互感电动势所作的功为</vt:lpstr>
      <vt:lpstr>如果两个线圈的自感系数分别是L1和L2，电流分别是I1和I2 ，则这物理系统的总磁能就是                                                                                               这结果可以推广到多个电流圈的情形.</vt:lpstr>
      <vt:lpstr>PowerPoint 演示文稿</vt:lpstr>
      <vt:lpstr>串联线圈的自感</vt:lpstr>
      <vt:lpstr>PowerPoint 演示文稿</vt:lpstr>
      <vt:lpstr>在dt时间内电源克服互感电动势所作的功为</vt:lpstr>
      <vt:lpstr>磁矢势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电流元的磁矢势</vt:lpstr>
      <vt:lpstr>假设只有　向</vt:lpstr>
      <vt:lpstr>假设只有　向</vt:lpstr>
      <vt:lpstr>通解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磁矢势</dc:title>
  <dc:creator>Windows 用户</dc:creator>
  <cp:lastModifiedBy>GUO DH</cp:lastModifiedBy>
  <cp:revision>31</cp:revision>
  <dcterms:created xsi:type="dcterms:W3CDTF">2017-05-15T12:57:29Z</dcterms:created>
  <dcterms:modified xsi:type="dcterms:W3CDTF">2019-06-03T03:25:44Z</dcterms:modified>
</cp:coreProperties>
</file>