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8"/>
  </p:notesMasterIdLst>
  <p:sldIdLst>
    <p:sldId id="313" r:id="rId2"/>
    <p:sldId id="397" r:id="rId3"/>
    <p:sldId id="398" r:id="rId4"/>
    <p:sldId id="337" r:id="rId5"/>
    <p:sldId id="399" r:id="rId6"/>
    <p:sldId id="357" r:id="rId7"/>
    <p:sldId id="358" r:id="rId8"/>
    <p:sldId id="359" r:id="rId9"/>
    <p:sldId id="360" r:id="rId10"/>
    <p:sldId id="361" r:id="rId11"/>
    <p:sldId id="362" r:id="rId12"/>
    <p:sldId id="384" r:id="rId13"/>
    <p:sldId id="402" r:id="rId14"/>
    <p:sldId id="385" r:id="rId15"/>
    <p:sldId id="386" r:id="rId16"/>
    <p:sldId id="388" r:id="rId17"/>
    <p:sldId id="391" r:id="rId18"/>
    <p:sldId id="400" r:id="rId19"/>
    <p:sldId id="401" r:id="rId20"/>
    <p:sldId id="393" r:id="rId21"/>
    <p:sldId id="364" r:id="rId22"/>
    <p:sldId id="365" r:id="rId23"/>
    <p:sldId id="366" r:id="rId24"/>
    <p:sldId id="367" r:id="rId25"/>
    <p:sldId id="368" r:id="rId26"/>
    <p:sldId id="369" r:id="rId27"/>
    <p:sldId id="370" r:id="rId28"/>
    <p:sldId id="371" r:id="rId29"/>
    <p:sldId id="372" r:id="rId30"/>
    <p:sldId id="373" r:id="rId31"/>
    <p:sldId id="374" r:id="rId32"/>
    <p:sldId id="396" r:id="rId33"/>
    <p:sldId id="375" r:id="rId34"/>
    <p:sldId id="376" r:id="rId35"/>
    <p:sldId id="377" r:id="rId36"/>
    <p:sldId id="378" r:id="rId37"/>
    <p:sldId id="379" r:id="rId38"/>
    <p:sldId id="350" r:id="rId39"/>
    <p:sldId id="351" r:id="rId40"/>
    <p:sldId id="352" r:id="rId41"/>
    <p:sldId id="353" r:id="rId42"/>
    <p:sldId id="354" r:id="rId43"/>
    <p:sldId id="355" r:id="rId44"/>
    <p:sldId id="356" r:id="rId45"/>
    <p:sldId id="403" r:id="rId46"/>
    <p:sldId id="392" r:id="rId47"/>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F0"/>
    <a:srgbClr val="FF0000"/>
    <a:srgbClr val="FFFFFF"/>
    <a:srgbClr val="792B25"/>
    <a:srgbClr val="0033CC"/>
    <a:srgbClr val="00CC00"/>
    <a:srgbClr val="006600"/>
    <a:srgbClr val="FF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34" autoAdjust="0"/>
    <p:restoredTop sz="94499" autoAdjust="0"/>
  </p:normalViewPr>
  <p:slideViewPr>
    <p:cSldViewPr>
      <p:cViewPr varScale="1">
        <p:scale>
          <a:sx n="102" d="100"/>
          <a:sy n="102" d="100"/>
        </p:scale>
        <p:origin x="1066"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 Id="rId5" Type="http://schemas.openxmlformats.org/officeDocument/2006/relationships/image" Target="../media/image8.emf"/><Relationship Id="rId4"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5" Type="http://schemas.openxmlformats.org/officeDocument/2006/relationships/image" Target="../media/image64.wmf"/><Relationship Id="rId4" Type="http://schemas.openxmlformats.org/officeDocument/2006/relationships/image" Target="../media/image6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0.wmf"/><Relationship Id="rId4" Type="http://schemas.openxmlformats.org/officeDocument/2006/relationships/image" Target="../media/image6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9.png"/></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4" Type="http://schemas.openxmlformats.org/officeDocument/2006/relationships/image" Target="../media/image7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4" Type="http://schemas.openxmlformats.org/officeDocument/2006/relationships/image" Target="../media/image5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59.wmf"/><Relationship Id="rId1" Type="http://schemas.openxmlformats.org/officeDocument/2006/relationships/image" Target="../media/image83.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image" Target="../media/image89.wmf"/><Relationship Id="rId7" Type="http://schemas.openxmlformats.org/officeDocument/2006/relationships/image" Target="../media/image93.wmf"/><Relationship Id="rId2" Type="http://schemas.openxmlformats.org/officeDocument/2006/relationships/image" Target="../media/image88.wmf"/><Relationship Id="rId1" Type="http://schemas.openxmlformats.org/officeDocument/2006/relationships/image" Target="../media/image87.wmf"/><Relationship Id="rId6" Type="http://schemas.openxmlformats.org/officeDocument/2006/relationships/image" Target="../media/image92.wmf"/><Relationship Id="rId5" Type="http://schemas.openxmlformats.org/officeDocument/2006/relationships/image" Target="../media/image91.wmf"/><Relationship Id="rId10" Type="http://schemas.openxmlformats.org/officeDocument/2006/relationships/image" Target="../media/image96.wmf"/><Relationship Id="rId4" Type="http://schemas.openxmlformats.org/officeDocument/2006/relationships/image" Target="../media/image90.wmf"/><Relationship Id="rId9" Type="http://schemas.openxmlformats.org/officeDocument/2006/relationships/image" Target="../media/image95.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image" Target="../media/image100.wmf"/><Relationship Id="rId7" Type="http://schemas.openxmlformats.org/officeDocument/2006/relationships/image" Target="../media/image104.wmf"/><Relationship Id="rId2" Type="http://schemas.openxmlformats.org/officeDocument/2006/relationships/image" Target="../media/image99.wmf"/><Relationship Id="rId1" Type="http://schemas.openxmlformats.org/officeDocument/2006/relationships/image" Target="../media/image98.wmf"/><Relationship Id="rId6" Type="http://schemas.openxmlformats.org/officeDocument/2006/relationships/image" Target="../media/image103.wmf"/><Relationship Id="rId5" Type="http://schemas.openxmlformats.org/officeDocument/2006/relationships/image" Target="../media/image102.wmf"/><Relationship Id="rId4" Type="http://schemas.openxmlformats.org/officeDocument/2006/relationships/image" Target="../media/image10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emf"/><Relationship Id="rId5" Type="http://schemas.openxmlformats.org/officeDocument/2006/relationships/image" Target="../media/image111.wmf"/><Relationship Id="rId4" Type="http://schemas.openxmlformats.org/officeDocument/2006/relationships/image" Target="../media/image110.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emf"/><Relationship Id="rId1" Type="http://schemas.openxmlformats.org/officeDocument/2006/relationships/image" Target="../media/image118.wmf"/><Relationship Id="rId5" Type="http://schemas.openxmlformats.org/officeDocument/2006/relationships/image" Target="../media/image122.wmf"/><Relationship Id="rId4" Type="http://schemas.openxmlformats.org/officeDocument/2006/relationships/image" Target="../media/image121.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25.wmf"/><Relationship Id="rId1" Type="http://schemas.openxmlformats.org/officeDocument/2006/relationships/image" Target="../media/image124.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2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 Id="rId4" Type="http://schemas.openxmlformats.org/officeDocument/2006/relationships/image" Target="../media/image12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29.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32.wmf"/><Relationship Id="rId1" Type="http://schemas.openxmlformats.org/officeDocument/2006/relationships/image" Target="../media/image131.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 Id="rId4" Type="http://schemas.openxmlformats.org/officeDocument/2006/relationships/image" Target="../media/image137.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image" Target="../media/image22.wmf"/><Relationship Id="rId3" Type="http://schemas.openxmlformats.org/officeDocument/2006/relationships/image" Target="../media/image12.wmf"/><Relationship Id="rId7" Type="http://schemas.openxmlformats.org/officeDocument/2006/relationships/image" Target="../media/image16.wmf"/><Relationship Id="rId12" Type="http://schemas.openxmlformats.org/officeDocument/2006/relationships/image" Target="../media/image21.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11" Type="http://schemas.openxmlformats.org/officeDocument/2006/relationships/image" Target="../media/image20.wmf"/><Relationship Id="rId5" Type="http://schemas.openxmlformats.org/officeDocument/2006/relationships/image" Target="../media/image14.wmf"/><Relationship Id="rId10" Type="http://schemas.openxmlformats.org/officeDocument/2006/relationships/image" Target="../media/image19.wmf"/><Relationship Id="rId4" Type="http://schemas.openxmlformats.org/officeDocument/2006/relationships/image" Target="../media/image13.wmf"/><Relationship Id="rId9"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 Id="rId9" Type="http://schemas.openxmlformats.org/officeDocument/2006/relationships/image" Target="../media/image35.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image" Target="../media/image38.wmf"/><Relationship Id="rId7" Type="http://schemas.openxmlformats.org/officeDocument/2006/relationships/image" Target="../media/image42.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55.emf"/><Relationship Id="rId5" Type="http://schemas.openxmlformats.org/officeDocument/2006/relationships/image" Target="../media/image54.emf"/><Relationship Id="rId4" Type="http://schemas.openxmlformats.org/officeDocument/2006/relationships/image" Target="../media/image53.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1.wmf"/><Relationship Id="rId1" Type="http://schemas.openxmlformats.org/officeDocument/2006/relationships/image" Target="../media/image56.wmf"/><Relationship Id="rId6" Type="http://schemas.openxmlformats.org/officeDocument/2006/relationships/image" Target="../media/image52.wmf"/><Relationship Id="rId5" Type="http://schemas.openxmlformats.org/officeDocument/2006/relationships/image" Target="../media/image59.wmf"/><Relationship Id="rId4" Type="http://schemas.openxmlformats.org/officeDocument/2006/relationships/image" Target="../media/image5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Arial" charset="0"/>
                <a:ea typeface="宋体" pitchFamily="2" charset="-122"/>
              </a:defRPr>
            </a:lvl1pPr>
          </a:lstStyle>
          <a:p>
            <a:pPr>
              <a:defRPr/>
            </a:pPr>
            <a:endParaRPr lang="en-US" altLang="zh-CN"/>
          </a:p>
        </p:txBody>
      </p:sp>
      <p:sp>
        <p:nvSpPr>
          <p:cNvPr id="1146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46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charset="0"/>
                <a:ea typeface="宋体" pitchFamily="2" charset="-122"/>
              </a:defRPr>
            </a:lvl1pPr>
          </a:lstStyle>
          <a:p>
            <a:pPr>
              <a:defRPr/>
            </a:pPr>
            <a:endParaRPr lang="en-US" altLang="zh-CN"/>
          </a:p>
        </p:txBody>
      </p:sp>
      <p:sp>
        <p:nvSpPr>
          <p:cNvPr id="1146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78FF4692-EC93-44EE-9751-4EBCDFE856F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aike.baidu.com/item/%E5%8F%91%E5%85%89%E5%BC%BA%E5%BA%A6/1073260" TargetMode="External"/><Relationship Id="rId7" Type="http://schemas.openxmlformats.org/officeDocument/2006/relationships/hyperlink" Target="https://baike.baidu.com/item/%E7%90%83%E9%9D%A2%E5%BA%A6/4256270"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baike.baidu.com/item/%E7%93%A6%E7%89%B9/5489382" TargetMode="External"/><Relationship Id="rId5" Type="http://schemas.openxmlformats.org/officeDocument/2006/relationships/hyperlink" Target="https://baike.baidu.com/item/%E5%85%89%E6%BA%90/1018941" TargetMode="External"/><Relationship Id="rId4" Type="http://schemas.openxmlformats.org/officeDocument/2006/relationships/hyperlink" Target="https://baike.baidu.com/item/%E5%9B%BD%E9%99%85%E5%8D%95%E4%BD%8D%E5%88%B6/1189599"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8FF4692-EC93-44EE-9751-4EBCDFE856FD}" type="slidenum">
              <a:rPr lang="en-US" altLang="zh-CN" smtClean="0"/>
              <a:pPr>
                <a:defRPr/>
              </a:pPr>
              <a:t>12</a:t>
            </a:fld>
            <a:endParaRPr lang="en-US" altLang="zh-CN"/>
          </a:p>
        </p:txBody>
      </p:sp>
    </p:spTree>
    <p:extLst>
      <p:ext uri="{BB962C8B-B14F-4D97-AF65-F5344CB8AC3E}">
        <p14:creationId xmlns:p14="http://schemas.microsoft.com/office/powerpoint/2010/main" val="3536908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8FF4692-EC93-44EE-9751-4EBCDFE856FD}" type="slidenum">
              <a:rPr lang="en-US" altLang="zh-CN" smtClean="0"/>
              <a:pPr>
                <a:defRPr/>
              </a:pPr>
              <a:t>13</a:t>
            </a:fld>
            <a:endParaRPr lang="en-US" altLang="zh-CN"/>
          </a:p>
        </p:txBody>
      </p:sp>
    </p:spTree>
    <p:extLst>
      <p:ext uri="{BB962C8B-B14F-4D97-AF65-F5344CB8AC3E}">
        <p14:creationId xmlns:p14="http://schemas.microsoft.com/office/powerpoint/2010/main" val="1827213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流明，光通量的单位。发光强度为</a:t>
            </a:r>
            <a:r>
              <a:rPr lang="en-US" altLang="zh-CN" dirty="0" smtClean="0"/>
              <a:t>1</a:t>
            </a:r>
            <a:r>
              <a:rPr lang="zh-CN" altLang="en-US" dirty="0" smtClean="0"/>
              <a:t>坎德拉</a:t>
            </a:r>
            <a:r>
              <a:rPr lang="en-US" altLang="zh-CN" dirty="0" smtClean="0"/>
              <a:t>(cd)</a:t>
            </a:r>
            <a:r>
              <a:rPr lang="zh-CN" altLang="en-US" dirty="0" smtClean="0"/>
              <a:t>的点光源，在单位立体角（</a:t>
            </a:r>
            <a:r>
              <a:rPr lang="en-US" altLang="zh-CN" dirty="0" smtClean="0"/>
              <a:t>1</a:t>
            </a:r>
            <a:r>
              <a:rPr lang="zh-CN" altLang="en-US" dirty="0" smtClean="0"/>
              <a:t>球面度）内发出的光通量为“</a:t>
            </a:r>
            <a:r>
              <a:rPr lang="en-US" altLang="zh-CN" dirty="0" smtClean="0"/>
              <a:t>1</a:t>
            </a:r>
            <a:r>
              <a:rPr lang="zh-CN" altLang="en-US" dirty="0" smtClean="0"/>
              <a:t>流明”，英文缩写</a:t>
            </a:r>
            <a:r>
              <a:rPr lang="en-US" altLang="zh-CN" dirty="0" smtClean="0"/>
              <a:t>(lm)</a:t>
            </a:r>
            <a:r>
              <a:rPr lang="zh-CN" altLang="en-US" dirty="0" smtClean="0"/>
              <a:t>。</a:t>
            </a:r>
            <a:endParaRPr lang="en-US" altLang="zh-CN" dirty="0" smtClean="0"/>
          </a:p>
          <a:p>
            <a:r>
              <a:rPr lang="zh-CN" altLang="en-US" b="1" dirty="0" smtClean="0"/>
              <a:t>坎德拉</a:t>
            </a:r>
            <a:r>
              <a:rPr lang="zh-CN" altLang="en-US" dirty="0" smtClean="0"/>
              <a:t>（</a:t>
            </a:r>
            <a:r>
              <a:rPr lang="en-US" altLang="zh-CN" i="1" dirty="0" smtClean="0"/>
              <a:t>candela</a:t>
            </a:r>
            <a:r>
              <a:rPr lang="zh-CN" altLang="en-US" dirty="0" smtClean="0"/>
              <a:t>）是</a:t>
            </a:r>
            <a:r>
              <a:rPr lang="zh-CN" altLang="en-US" dirty="0" smtClean="0">
                <a:hlinkClick r:id="rId3"/>
              </a:rPr>
              <a:t>发光强度</a:t>
            </a:r>
            <a:r>
              <a:rPr lang="zh-CN" altLang="en-US" dirty="0" smtClean="0"/>
              <a:t>的单位，</a:t>
            </a:r>
            <a:r>
              <a:rPr lang="zh-CN" altLang="en-US" dirty="0" smtClean="0">
                <a:hlinkClick r:id="rId4"/>
              </a:rPr>
              <a:t>国际单位制</a:t>
            </a:r>
            <a:r>
              <a:rPr lang="zh-CN" altLang="en-US" dirty="0" smtClean="0"/>
              <a:t>（</a:t>
            </a:r>
            <a:r>
              <a:rPr lang="en-US" altLang="zh-CN" dirty="0" smtClean="0"/>
              <a:t>SI</a:t>
            </a:r>
            <a:r>
              <a:rPr lang="zh-CN" altLang="en-US" dirty="0" smtClean="0"/>
              <a:t>）的</a:t>
            </a:r>
            <a:r>
              <a:rPr lang="en-US" altLang="zh-CN" dirty="0" smtClean="0"/>
              <a:t>7</a:t>
            </a:r>
            <a:r>
              <a:rPr lang="zh-CN" altLang="en-US" dirty="0" smtClean="0"/>
              <a:t>个基本单位之一。简称“坎”，符号</a:t>
            </a:r>
            <a:r>
              <a:rPr lang="en-US" altLang="zh-CN" dirty="0" smtClean="0"/>
              <a:t>cd</a:t>
            </a:r>
            <a:r>
              <a:rPr lang="zh-CN" altLang="en-US" dirty="0" smtClean="0"/>
              <a:t>。是一光源在给定方向上的发光强度，该</a:t>
            </a:r>
            <a:r>
              <a:rPr lang="zh-CN" altLang="en-US" dirty="0" smtClean="0">
                <a:hlinkClick r:id="rId5"/>
              </a:rPr>
              <a:t>光源</a:t>
            </a:r>
            <a:r>
              <a:rPr lang="zh-CN" altLang="en-US" dirty="0" smtClean="0"/>
              <a:t>发出频率为</a:t>
            </a:r>
            <a:r>
              <a:rPr lang="en-US" altLang="zh-CN" dirty="0" smtClean="0"/>
              <a:t>540×10^12</a:t>
            </a:r>
            <a:r>
              <a:rPr lang="zh-CN" altLang="en-US" dirty="0" smtClean="0"/>
              <a:t>赫兹的单色辐射，且在此方向上的辐射强度为</a:t>
            </a:r>
            <a:r>
              <a:rPr lang="en-US" altLang="zh-CN" dirty="0" smtClean="0"/>
              <a:t>1/683</a:t>
            </a:r>
            <a:r>
              <a:rPr lang="zh-CN" altLang="en-US" dirty="0" smtClean="0">
                <a:hlinkClick r:id="rId6"/>
              </a:rPr>
              <a:t>瓦特</a:t>
            </a:r>
            <a:r>
              <a:rPr lang="en-US" altLang="zh-CN" dirty="0" smtClean="0"/>
              <a:t>/</a:t>
            </a:r>
            <a:r>
              <a:rPr lang="zh-CN" altLang="en-US" dirty="0" smtClean="0">
                <a:hlinkClick r:id="rId7"/>
              </a:rPr>
              <a:t>球面度</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78FF4692-EC93-44EE-9751-4EBCDFE856FD}" type="slidenum">
              <a:rPr lang="en-US" altLang="zh-CN" smtClean="0"/>
              <a:pPr>
                <a:defRPr/>
              </a:pPr>
              <a:t>18</a:t>
            </a:fld>
            <a:endParaRPr lang="en-US" altLang="zh-CN"/>
          </a:p>
        </p:txBody>
      </p:sp>
    </p:spTree>
    <p:extLst>
      <p:ext uri="{BB962C8B-B14F-4D97-AF65-F5344CB8AC3E}">
        <p14:creationId xmlns:p14="http://schemas.microsoft.com/office/powerpoint/2010/main" val="3212243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AC5EB867-A5D5-45DA-A4BE-EBB6D7C64C6E}" type="slidenum">
              <a:rPr lang="en-US" altLang="zh-CN" b="0" smtClean="0"/>
              <a:pPr/>
              <a:t>31</a:t>
            </a:fld>
            <a:endParaRPr lang="en-US" altLang="zh-CN" b="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2BE0508E-A4FF-4015-B4F3-168706351308}" type="slidenum">
              <a:rPr lang="en-US" altLang="zh-CN" b="0" smtClean="0"/>
              <a:pPr/>
              <a:t>32</a:t>
            </a:fld>
            <a:endParaRPr lang="en-US" altLang="zh-CN" b="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484957B4-E3FB-4DFC-9AA7-E5355F8491D1}" type="slidenum">
              <a:rPr lang="en-US" altLang="zh-CN" b="0" smtClean="0"/>
              <a:pPr/>
              <a:t>33</a:t>
            </a:fld>
            <a:endParaRPr lang="en-US" altLang="zh-CN" b="0"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09B8A192-4C0D-4B55-AA4D-0058451F4880}" type="slidenum">
              <a:rPr lang="en-US" altLang="zh-CN" b="0" smtClean="0"/>
              <a:pPr/>
              <a:t>34</a:t>
            </a:fld>
            <a:endParaRPr lang="en-US" altLang="zh-CN" b="0"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C9868A2F-8379-41C4-836C-C4AF27456994}" type="slidenum">
              <a:rPr lang="en-US" altLang="zh-CN" b="0" smtClean="0"/>
              <a:pPr/>
              <a:t>36</a:t>
            </a:fld>
            <a:endParaRPr lang="en-US" altLang="zh-CN" b="0"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4AD3B412-7B09-49F7-AF18-3A6E8280B08F}" type="slidenum">
              <a:rPr lang="en-US" altLang="zh-CN" b="0" smtClean="0"/>
              <a:pPr/>
              <a:t>37</a:t>
            </a:fld>
            <a:endParaRPr lang="en-US" altLang="zh-CN" b="0"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background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校徽 copy"/>
          <p:cNvPicPr>
            <a:picLocks noChangeAspect="1" noChangeArrowheads="1"/>
          </p:cNvPicPr>
          <p:nvPr/>
        </p:nvPicPr>
        <p:blipFill>
          <a:blip r:embed="rId3">
            <a:clrChange>
              <a:clrFrom>
                <a:srgbClr val="77BBFA"/>
              </a:clrFrom>
              <a:clrTo>
                <a:srgbClr val="77BBFA">
                  <a:alpha val="0"/>
                </a:srgbClr>
              </a:clrTo>
            </a:clrChange>
            <a:extLst>
              <a:ext uri="{28A0092B-C50C-407E-A947-70E740481C1C}">
                <a14:useLocalDpi xmlns:a14="http://schemas.microsoft.com/office/drawing/2010/main" val="0"/>
              </a:ext>
            </a:extLst>
          </a:blip>
          <a:srcRect/>
          <a:stretch>
            <a:fillRect/>
          </a:stretch>
        </p:blipFill>
        <p:spPr bwMode="auto">
          <a:xfrm>
            <a:off x="685800" y="1524000"/>
            <a:ext cx="1600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1" name="Rectangle 3"/>
          <p:cNvSpPr>
            <a:spLocks noGrp="1" noChangeArrowheads="1"/>
          </p:cNvSpPr>
          <p:nvPr>
            <p:ph type="ctrTitle"/>
          </p:nvPr>
        </p:nvSpPr>
        <p:spPr>
          <a:xfrm>
            <a:off x="2209800" y="1752600"/>
            <a:ext cx="5562600" cy="1066800"/>
          </a:xfrm>
        </p:spPr>
        <p:txBody>
          <a:bodyPr/>
          <a:lstStyle>
            <a:lvl1pPr>
              <a:defRPr b="0"/>
            </a:lvl1pPr>
          </a:lstStyle>
          <a:p>
            <a:r>
              <a:rPr lang="zh-CN" altLang="en-US"/>
              <a:t>单击此处编辑母版标题样式</a:t>
            </a:r>
          </a:p>
        </p:txBody>
      </p:sp>
      <p:sp>
        <p:nvSpPr>
          <p:cNvPr id="83972" name="Rectangle 4"/>
          <p:cNvSpPr>
            <a:spLocks noGrp="1" noChangeArrowheads="1"/>
          </p:cNvSpPr>
          <p:nvPr>
            <p:ph type="subTitle" idx="1"/>
          </p:nvPr>
        </p:nvSpPr>
        <p:spPr>
          <a:xfrm>
            <a:off x="1905000" y="3429000"/>
            <a:ext cx="4648200" cy="914400"/>
          </a:xfrm>
        </p:spPr>
        <p:txBody>
          <a:bodyPr/>
          <a:lstStyle>
            <a:lvl1pPr marL="0" indent="0" algn="ctr">
              <a:buFontTx/>
              <a:buNone/>
              <a:defRPr b="0">
                <a:latin typeface="Times New Roman" pitchFamily="18" charset="0"/>
              </a:defRPr>
            </a:lvl1pPr>
          </a:lstStyle>
          <a:p>
            <a:r>
              <a:rPr lang="zh-CN" altLang="en-US"/>
              <a:t>单击此处编辑母版副标题样式</a:t>
            </a:r>
          </a:p>
        </p:txBody>
      </p:sp>
      <p:sp>
        <p:nvSpPr>
          <p:cNvPr id="6" name="Rectangle 6"/>
          <p:cNvSpPr>
            <a:spLocks noGrp="1" noChangeArrowheads="1"/>
          </p:cNvSpPr>
          <p:nvPr>
            <p:ph type="ftr" sz="quarter" idx="10"/>
          </p:nvPr>
        </p:nvSpPr>
        <p:spPr bwMode="auto">
          <a:xfrm>
            <a:off x="762000" y="5943600"/>
            <a:ext cx="4572000" cy="533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2000">
                <a:latin typeface="+mj-lt"/>
                <a:ea typeface="宋体" pitchFamily="2" charset="-122"/>
              </a:defRPr>
            </a:lvl1pPr>
          </a:lstStyle>
          <a:p>
            <a:pPr>
              <a:defRPr/>
            </a:pPr>
            <a:r>
              <a:rPr lang="zh-CN" altLang="en-US"/>
              <a:t>中山大学</a:t>
            </a:r>
          </a:p>
        </p:txBody>
      </p:sp>
    </p:spTree>
    <p:extLst>
      <p:ext uri="{BB962C8B-B14F-4D97-AF65-F5344CB8AC3E}">
        <p14:creationId xmlns:p14="http://schemas.microsoft.com/office/powerpoint/2010/main" val="1633567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pPr>
              <a:defRPr/>
            </a:pPr>
            <a:fld id="{1B98B76D-1CA9-49DB-91DC-D3583EC100B2}" type="slidenum">
              <a:rPr lang="en-US" altLang="zh-CN"/>
              <a:pPr>
                <a:defRPr/>
              </a:pPr>
              <a:t>‹#›</a:t>
            </a:fld>
            <a:endParaRPr lang="en-US" altLang="zh-CN"/>
          </a:p>
        </p:txBody>
      </p:sp>
    </p:spTree>
    <p:extLst>
      <p:ext uri="{BB962C8B-B14F-4D97-AF65-F5344CB8AC3E}">
        <p14:creationId xmlns:p14="http://schemas.microsoft.com/office/powerpoint/2010/main" val="3257121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867400"/>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381000"/>
            <a:ext cx="6019800" cy="5867400"/>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pPr>
              <a:defRPr/>
            </a:pPr>
            <a:fld id="{AADFBB2E-5414-4420-84A2-D922308A658A}" type="slidenum">
              <a:rPr lang="en-US" altLang="zh-CN"/>
              <a:pPr>
                <a:defRPr/>
              </a:pPr>
              <a:t>‹#›</a:t>
            </a:fld>
            <a:endParaRPr lang="en-US" altLang="zh-CN"/>
          </a:p>
        </p:txBody>
      </p:sp>
    </p:spTree>
    <p:extLst>
      <p:ext uri="{BB962C8B-B14F-4D97-AF65-F5344CB8AC3E}">
        <p14:creationId xmlns:p14="http://schemas.microsoft.com/office/powerpoint/2010/main" val="2902828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457200" y="1600200"/>
            <a:ext cx="4038600" cy="46482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600200"/>
            <a:ext cx="4038600" cy="22479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4000500"/>
            <a:ext cx="4038600" cy="22479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Rectangle 9"/>
          <p:cNvSpPr>
            <a:spLocks noGrp="1" noChangeArrowheads="1"/>
          </p:cNvSpPr>
          <p:nvPr>
            <p:ph type="sldNum" sz="quarter" idx="10"/>
          </p:nvPr>
        </p:nvSpPr>
        <p:spPr>
          <a:ln/>
        </p:spPr>
        <p:txBody>
          <a:bodyPr/>
          <a:lstStyle>
            <a:lvl1pPr>
              <a:defRPr/>
            </a:lvl1pPr>
          </a:lstStyle>
          <a:p>
            <a:pPr>
              <a:defRPr/>
            </a:pPr>
            <a:fld id="{71690C47-0ACE-40BB-A7E0-4742408BD85B}" type="slidenum">
              <a:rPr lang="en-US" altLang="zh-CN"/>
              <a:pPr>
                <a:defRPr/>
              </a:pPr>
              <a:t>‹#›</a:t>
            </a:fld>
            <a:endParaRPr lang="en-US" altLang="zh-CN"/>
          </a:p>
        </p:txBody>
      </p:sp>
    </p:spTree>
    <p:extLst>
      <p:ext uri="{BB962C8B-B14F-4D97-AF65-F5344CB8AC3E}">
        <p14:creationId xmlns:p14="http://schemas.microsoft.com/office/powerpoint/2010/main" val="1512032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pPr>
              <a:defRPr/>
            </a:pPr>
            <a:fld id="{24AA111E-F900-4E89-8989-227FFE7B1C86}" type="slidenum">
              <a:rPr lang="en-US" altLang="zh-CN"/>
              <a:pPr>
                <a:defRPr/>
              </a:pPr>
              <a:t>‹#›</a:t>
            </a:fld>
            <a:endParaRPr lang="en-US" altLang="zh-CN"/>
          </a:p>
        </p:txBody>
      </p:sp>
    </p:spTree>
    <p:extLst>
      <p:ext uri="{BB962C8B-B14F-4D97-AF65-F5344CB8AC3E}">
        <p14:creationId xmlns:p14="http://schemas.microsoft.com/office/powerpoint/2010/main" val="1944882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1D67CBE7-97FB-4C84-83EC-829ECE1FACAC}" type="slidenum">
              <a:rPr lang="en-US" altLang="zh-CN"/>
              <a:pPr>
                <a:defRPr/>
              </a:pPr>
              <a:t>‹#›</a:t>
            </a:fld>
            <a:endParaRPr lang="en-US" altLang="zh-CN"/>
          </a:p>
        </p:txBody>
      </p:sp>
    </p:spTree>
    <p:extLst>
      <p:ext uri="{BB962C8B-B14F-4D97-AF65-F5344CB8AC3E}">
        <p14:creationId xmlns:p14="http://schemas.microsoft.com/office/powerpoint/2010/main" val="280410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9"/>
          <p:cNvSpPr>
            <a:spLocks noGrp="1" noChangeArrowheads="1"/>
          </p:cNvSpPr>
          <p:nvPr>
            <p:ph type="sldNum" sz="quarter" idx="10"/>
          </p:nvPr>
        </p:nvSpPr>
        <p:spPr>
          <a:ln/>
        </p:spPr>
        <p:txBody>
          <a:bodyPr/>
          <a:lstStyle>
            <a:lvl1pPr>
              <a:defRPr/>
            </a:lvl1pPr>
          </a:lstStyle>
          <a:p>
            <a:pPr>
              <a:defRPr/>
            </a:pPr>
            <a:fld id="{D34E1385-BB89-4EEF-BE89-54D1E761A6F1}" type="slidenum">
              <a:rPr lang="en-US" altLang="zh-CN"/>
              <a:pPr>
                <a:defRPr/>
              </a:pPr>
              <a:t>‹#›</a:t>
            </a:fld>
            <a:endParaRPr lang="en-US" altLang="zh-CN"/>
          </a:p>
        </p:txBody>
      </p:sp>
    </p:spTree>
    <p:extLst>
      <p:ext uri="{BB962C8B-B14F-4D97-AF65-F5344CB8AC3E}">
        <p14:creationId xmlns:p14="http://schemas.microsoft.com/office/powerpoint/2010/main" val="1861961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Rectangle 9"/>
          <p:cNvSpPr>
            <a:spLocks noGrp="1" noChangeArrowheads="1"/>
          </p:cNvSpPr>
          <p:nvPr>
            <p:ph type="sldNum" sz="quarter" idx="10"/>
          </p:nvPr>
        </p:nvSpPr>
        <p:spPr>
          <a:ln/>
        </p:spPr>
        <p:txBody>
          <a:bodyPr/>
          <a:lstStyle>
            <a:lvl1pPr>
              <a:defRPr/>
            </a:lvl1pPr>
          </a:lstStyle>
          <a:p>
            <a:pPr>
              <a:defRPr/>
            </a:pPr>
            <a:fld id="{57B3609D-C7F9-4C04-9CF2-D84F948D7537}" type="slidenum">
              <a:rPr lang="en-US" altLang="zh-CN"/>
              <a:pPr>
                <a:defRPr/>
              </a:pPr>
              <a:t>‹#›</a:t>
            </a:fld>
            <a:endParaRPr lang="en-US" altLang="zh-CN"/>
          </a:p>
        </p:txBody>
      </p:sp>
    </p:spTree>
    <p:extLst>
      <p:ext uri="{BB962C8B-B14F-4D97-AF65-F5344CB8AC3E}">
        <p14:creationId xmlns:p14="http://schemas.microsoft.com/office/powerpoint/2010/main" val="778937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9"/>
          <p:cNvSpPr>
            <a:spLocks noGrp="1" noChangeArrowheads="1"/>
          </p:cNvSpPr>
          <p:nvPr>
            <p:ph type="sldNum" sz="quarter" idx="10"/>
          </p:nvPr>
        </p:nvSpPr>
        <p:spPr>
          <a:ln/>
        </p:spPr>
        <p:txBody>
          <a:bodyPr/>
          <a:lstStyle>
            <a:lvl1pPr>
              <a:defRPr/>
            </a:lvl1pPr>
          </a:lstStyle>
          <a:p>
            <a:pPr>
              <a:defRPr/>
            </a:pPr>
            <a:fld id="{32FD9A2A-89E3-4917-980B-08FD4799B9B9}" type="slidenum">
              <a:rPr lang="en-US" altLang="zh-CN"/>
              <a:pPr>
                <a:defRPr/>
              </a:pPr>
              <a:t>‹#›</a:t>
            </a:fld>
            <a:endParaRPr lang="en-US" altLang="zh-CN"/>
          </a:p>
        </p:txBody>
      </p:sp>
    </p:spTree>
    <p:extLst>
      <p:ext uri="{BB962C8B-B14F-4D97-AF65-F5344CB8AC3E}">
        <p14:creationId xmlns:p14="http://schemas.microsoft.com/office/powerpoint/2010/main" val="2320006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F8D57150-CD0E-4B13-9EC8-F0E2951C4069}" type="slidenum">
              <a:rPr lang="en-US" altLang="zh-CN"/>
              <a:pPr>
                <a:defRPr/>
              </a:pPr>
              <a:t>‹#›</a:t>
            </a:fld>
            <a:endParaRPr lang="en-US" altLang="zh-CN"/>
          </a:p>
        </p:txBody>
      </p:sp>
    </p:spTree>
    <p:extLst>
      <p:ext uri="{BB962C8B-B14F-4D97-AF65-F5344CB8AC3E}">
        <p14:creationId xmlns:p14="http://schemas.microsoft.com/office/powerpoint/2010/main" val="887355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4BC11274-B33A-42A5-A29D-77DD35D86487}" type="slidenum">
              <a:rPr lang="en-US" altLang="zh-CN"/>
              <a:pPr>
                <a:defRPr/>
              </a:pPr>
              <a:t>‹#›</a:t>
            </a:fld>
            <a:endParaRPr lang="en-US" altLang="zh-CN"/>
          </a:p>
        </p:txBody>
      </p:sp>
    </p:spTree>
    <p:extLst>
      <p:ext uri="{BB962C8B-B14F-4D97-AF65-F5344CB8AC3E}">
        <p14:creationId xmlns:p14="http://schemas.microsoft.com/office/powerpoint/2010/main" val="3740517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1CC1066F-F143-4992-8F75-B1DC5F225E5A}" type="slidenum">
              <a:rPr lang="en-US" altLang="zh-CN"/>
              <a:pPr>
                <a:defRPr/>
              </a:pPr>
              <a:t>‹#›</a:t>
            </a:fld>
            <a:endParaRPr lang="en-US" altLang="zh-CN"/>
          </a:p>
        </p:txBody>
      </p:sp>
    </p:spTree>
    <p:extLst>
      <p:ext uri="{BB962C8B-B14F-4D97-AF65-F5344CB8AC3E}">
        <p14:creationId xmlns:p14="http://schemas.microsoft.com/office/powerpoint/2010/main" val="99294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descr="图片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3810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457200" y="1600200"/>
            <a:ext cx="8229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2953" name="Rectangle 9"/>
          <p:cNvSpPr>
            <a:spLocks noGrp="1" noChangeArrowheads="1"/>
          </p:cNvSpPr>
          <p:nvPr>
            <p:ph type="sldNum" sz="quarter" idx="4"/>
          </p:nvPr>
        </p:nvSpPr>
        <p:spPr bwMode="auto">
          <a:xfrm>
            <a:off x="6172200" y="6629400"/>
            <a:ext cx="838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800" b="0"/>
            </a:lvl1pPr>
          </a:lstStyle>
          <a:p>
            <a:pPr>
              <a:defRPr/>
            </a:pPr>
            <a:fld id="{4C2650F4-1415-4330-A333-3DB1F8FBEB1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77" r:id="rId1"/>
    <p:sldLayoutId id="2147484066" r:id="rId2"/>
    <p:sldLayoutId id="2147484067" r:id="rId3"/>
    <p:sldLayoutId id="2147484068" r:id="rId4"/>
    <p:sldLayoutId id="2147484069" r:id="rId5"/>
    <p:sldLayoutId id="2147484070" r:id="rId6"/>
    <p:sldLayoutId id="2147484071" r:id="rId7"/>
    <p:sldLayoutId id="2147484072" r:id="rId8"/>
    <p:sldLayoutId id="2147484073" r:id="rId9"/>
    <p:sldLayoutId id="2147484074" r:id="rId10"/>
    <p:sldLayoutId id="2147484075" r:id="rId11"/>
    <p:sldLayoutId id="2147484076" r:id="rId12"/>
  </p:sldLayoutIdLst>
  <p:hf hdr="0" ftr="0" dt="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b="1">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b="1">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b="1">
          <a:solidFill>
            <a:schemeClr val="tx2"/>
          </a:solidFill>
          <a:latin typeface="Times New Roman" pitchFamily="18" charset="0"/>
          <a:ea typeface="宋体" pitchFamily="2" charset="-122"/>
        </a:defRPr>
      </a:lvl5pPr>
      <a:lvl6pPr marL="457200" algn="ctr" rtl="0" fontAlgn="base">
        <a:spcBef>
          <a:spcPct val="0"/>
        </a:spcBef>
        <a:spcAft>
          <a:spcPct val="0"/>
        </a:spcAft>
        <a:defRPr sz="4400" b="1">
          <a:solidFill>
            <a:schemeClr val="tx2"/>
          </a:solidFill>
          <a:latin typeface="Times New Roman" pitchFamily="18" charset="0"/>
          <a:ea typeface="宋体" pitchFamily="2" charset="-122"/>
        </a:defRPr>
      </a:lvl6pPr>
      <a:lvl7pPr marL="914400" algn="ctr" rtl="0" fontAlgn="base">
        <a:spcBef>
          <a:spcPct val="0"/>
        </a:spcBef>
        <a:spcAft>
          <a:spcPct val="0"/>
        </a:spcAft>
        <a:defRPr sz="4400" b="1">
          <a:solidFill>
            <a:schemeClr val="tx2"/>
          </a:solidFill>
          <a:latin typeface="Times New Roman" pitchFamily="18" charset="0"/>
          <a:ea typeface="宋体" pitchFamily="2" charset="-122"/>
        </a:defRPr>
      </a:lvl7pPr>
      <a:lvl8pPr marL="1371600" algn="ctr" rtl="0" fontAlgn="base">
        <a:spcBef>
          <a:spcPct val="0"/>
        </a:spcBef>
        <a:spcAft>
          <a:spcPct val="0"/>
        </a:spcAft>
        <a:defRPr sz="4400" b="1">
          <a:solidFill>
            <a:schemeClr val="tx2"/>
          </a:solidFill>
          <a:latin typeface="Times New Roman" pitchFamily="18" charset="0"/>
          <a:ea typeface="宋体" pitchFamily="2" charset="-122"/>
        </a:defRPr>
      </a:lvl8pPr>
      <a:lvl9pPr marL="1828800" algn="ctr" rtl="0" fontAlgn="base">
        <a:spcBef>
          <a:spcPct val="0"/>
        </a:spcBef>
        <a:spcAft>
          <a:spcPct val="0"/>
        </a:spcAft>
        <a:defRPr sz="4400" b="1">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52.bin"/><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54.e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51.wmf"/><Relationship Id="rId11" Type="http://schemas.openxmlformats.org/officeDocument/2006/relationships/oleObject" Target="../embeddings/oleObject51.bin"/><Relationship Id="rId5" Type="http://schemas.openxmlformats.org/officeDocument/2006/relationships/oleObject" Target="../embeddings/oleObject48.bin"/><Relationship Id="rId10" Type="http://schemas.openxmlformats.org/officeDocument/2006/relationships/image" Target="../media/image53.emf"/><Relationship Id="rId4" Type="http://schemas.openxmlformats.org/officeDocument/2006/relationships/image" Target="../media/image50.wmf"/><Relationship Id="rId9" Type="http://schemas.openxmlformats.org/officeDocument/2006/relationships/oleObject" Target="../embeddings/oleObject50.bin"/><Relationship Id="rId14" Type="http://schemas.openxmlformats.org/officeDocument/2006/relationships/image" Target="../media/image55.emf"/></Relationships>
</file>

<file path=ppt/slides/_rels/slide11.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58.bin"/><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59.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51.w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58.wmf"/><Relationship Id="rId4" Type="http://schemas.openxmlformats.org/officeDocument/2006/relationships/image" Target="../media/image56.wmf"/><Relationship Id="rId9" Type="http://schemas.openxmlformats.org/officeDocument/2006/relationships/oleObject" Target="../embeddings/oleObject56.bin"/><Relationship Id="rId14" Type="http://schemas.openxmlformats.org/officeDocument/2006/relationships/image" Target="../media/image52.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61.bin"/><Relationship Id="rId13" Type="http://schemas.openxmlformats.org/officeDocument/2006/relationships/image" Target="../media/image64.wmf"/><Relationship Id="rId3" Type="http://schemas.openxmlformats.org/officeDocument/2006/relationships/notesSlide" Target="../notesSlides/notesSlide1.xml"/><Relationship Id="rId7" Type="http://schemas.openxmlformats.org/officeDocument/2006/relationships/image" Target="../media/image61.wmf"/><Relationship Id="rId12" Type="http://schemas.openxmlformats.org/officeDocument/2006/relationships/oleObject" Target="../embeddings/oleObject63.bin"/><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60.bin"/><Relationship Id="rId11" Type="http://schemas.openxmlformats.org/officeDocument/2006/relationships/image" Target="../media/image63.wmf"/><Relationship Id="rId5" Type="http://schemas.openxmlformats.org/officeDocument/2006/relationships/image" Target="../media/image60.wmf"/><Relationship Id="rId10" Type="http://schemas.openxmlformats.org/officeDocument/2006/relationships/oleObject" Target="../embeddings/oleObject62.bin"/><Relationship Id="rId4" Type="http://schemas.openxmlformats.org/officeDocument/2006/relationships/oleObject" Target="../embeddings/oleObject59.bin"/><Relationship Id="rId9" Type="http://schemas.openxmlformats.org/officeDocument/2006/relationships/image" Target="../media/image62.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notesSlide" Target="../notesSlides/notesSlide2.xml"/><Relationship Id="rId7" Type="http://schemas.openxmlformats.org/officeDocument/2006/relationships/image" Target="../media/image65.wmf"/><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oleObject" Target="../embeddings/oleObject64.bin"/><Relationship Id="rId11" Type="http://schemas.openxmlformats.org/officeDocument/2006/relationships/image" Target="../media/image67.wmf"/><Relationship Id="rId5" Type="http://schemas.openxmlformats.org/officeDocument/2006/relationships/image" Target="../media/image60.wmf"/><Relationship Id="rId10" Type="http://schemas.openxmlformats.org/officeDocument/2006/relationships/oleObject" Target="../embeddings/oleObject66.bin"/><Relationship Id="rId4" Type="http://schemas.openxmlformats.org/officeDocument/2006/relationships/oleObject" Target="../embeddings/oleObject59.bin"/><Relationship Id="rId9" Type="http://schemas.openxmlformats.org/officeDocument/2006/relationships/image" Target="../media/image66.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68.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6.xml"/><Relationship Id="rId1" Type="http://schemas.openxmlformats.org/officeDocument/2006/relationships/vmlDrawing" Target="../drawings/vmlDrawing13.vml"/><Relationship Id="rId4" Type="http://schemas.openxmlformats.org/officeDocument/2006/relationships/image" Target="../media/image69.png"/></Relationships>
</file>

<file path=ppt/slides/_rels/slide16.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69.bin"/><Relationship Id="rId7" Type="http://schemas.openxmlformats.org/officeDocument/2006/relationships/oleObject" Target="../embeddings/oleObject71.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71.wmf"/><Relationship Id="rId5" Type="http://schemas.openxmlformats.org/officeDocument/2006/relationships/oleObject" Target="../embeddings/oleObject70.bin"/><Relationship Id="rId10" Type="http://schemas.openxmlformats.org/officeDocument/2006/relationships/image" Target="../media/image73.wmf"/><Relationship Id="rId4" Type="http://schemas.openxmlformats.org/officeDocument/2006/relationships/image" Target="../media/image70.wmf"/><Relationship Id="rId9" Type="http://schemas.openxmlformats.org/officeDocument/2006/relationships/oleObject" Target="../embeddings/oleObject72.bin"/></Relationships>
</file>

<file path=ppt/slides/_rels/slide17.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oleObject" Target="../embeddings/oleObject78.bin"/><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image" Target="../media/image78.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75.wmf"/><Relationship Id="rId11" Type="http://schemas.openxmlformats.org/officeDocument/2006/relationships/oleObject" Target="../embeddings/oleObject77.bin"/><Relationship Id="rId5" Type="http://schemas.openxmlformats.org/officeDocument/2006/relationships/oleObject" Target="../embeddings/oleObject74.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76.bin"/><Relationship Id="rId14" Type="http://schemas.openxmlformats.org/officeDocument/2006/relationships/image" Target="../media/image79.wmf"/></Relationships>
</file>

<file path=ppt/slides/_rels/slide18.xml.rels><?xml version="1.0" encoding="UTF-8" standalone="yes"?>
<Relationships xmlns="http://schemas.openxmlformats.org/package/2006/relationships"><Relationship Id="rId8" Type="http://schemas.openxmlformats.org/officeDocument/2006/relationships/hyperlink" Target="https://baike.baidu.com/item/%E5%8B%92%E5%85%8B%E6%96%AF" TargetMode="External"/><Relationship Id="rId13" Type="http://schemas.openxmlformats.org/officeDocument/2006/relationships/oleObject" Target="../embeddings/oleObject81.bin"/><Relationship Id="rId3" Type="http://schemas.openxmlformats.org/officeDocument/2006/relationships/notesSlide" Target="../notesSlides/notesSlide3.xml"/><Relationship Id="rId7" Type="http://schemas.openxmlformats.org/officeDocument/2006/relationships/hyperlink" Target="https://baike.baidu.com/item/%E6%B5%81%E6%98%8E" TargetMode="External"/><Relationship Id="rId12" Type="http://schemas.openxmlformats.org/officeDocument/2006/relationships/image" Target="../media/image81.wmf"/><Relationship Id="rId2" Type="http://schemas.openxmlformats.org/officeDocument/2006/relationships/slideLayout" Target="../slideLayouts/slideLayout7.xml"/><Relationship Id="rId16" Type="http://schemas.openxmlformats.org/officeDocument/2006/relationships/image" Target="../media/image59.wmf"/><Relationship Id="rId1" Type="http://schemas.openxmlformats.org/officeDocument/2006/relationships/vmlDrawing" Target="../drawings/vmlDrawing16.vml"/><Relationship Id="rId6" Type="http://schemas.openxmlformats.org/officeDocument/2006/relationships/hyperlink" Target="https://baike.baidu.com/item/%E5%85%89%E9%80%9A%E9%87%8F" TargetMode="External"/><Relationship Id="rId11" Type="http://schemas.openxmlformats.org/officeDocument/2006/relationships/oleObject" Target="../embeddings/oleObject80.bin"/><Relationship Id="rId5" Type="http://schemas.openxmlformats.org/officeDocument/2006/relationships/hyperlink" Target="https://baike.baidu.com/item/%E7%85%A7%E5%BA%A6" TargetMode="External"/><Relationship Id="rId15" Type="http://schemas.openxmlformats.org/officeDocument/2006/relationships/oleObject" Target="../embeddings/oleObject57.bin"/><Relationship Id="rId10" Type="http://schemas.openxmlformats.org/officeDocument/2006/relationships/image" Target="../media/image80.wmf"/><Relationship Id="rId4" Type="http://schemas.openxmlformats.org/officeDocument/2006/relationships/image" Target="../media/image83.png"/><Relationship Id="rId9" Type="http://schemas.openxmlformats.org/officeDocument/2006/relationships/oleObject" Target="../embeddings/oleObject79.bin"/><Relationship Id="rId14" Type="http://schemas.openxmlformats.org/officeDocument/2006/relationships/image" Target="../media/image82.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83.bin"/><Relationship Id="rId3" Type="http://schemas.openxmlformats.org/officeDocument/2006/relationships/image" Target="../media/image86.png"/><Relationship Id="rId7" Type="http://schemas.openxmlformats.org/officeDocument/2006/relationships/image" Target="../media/image59.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57.bin"/><Relationship Id="rId5" Type="http://schemas.openxmlformats.org/officeDocument/2006/relationships/image" Target="../media/image83.wmf"/><Relationship Id="rId4" Type="http://schemas.openxmlformats.org/officeDocument/2006/relationships/oleObject" Target="../embeddings/oleObject82.bin"/><Relationship Id="rId9" Type="http://schemas.openxmlformats.org/officeDocument/2006/relationships/image" Target="../media/image84.wmf"/></Relationships>
</file>

<file path=ppt/slides/_rels/slide2.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8.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e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7.emf"/><Relationship Id="rId4" Type="http://schemas.openxmlformats.org/officeDocument/2006/relationships/image" Target="../media/image4.emf"/><Relationship Id="rId9"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6.wmf"/><Relationship Id="rId1" Type="http://schemas.openxmlformats.org/officeDocument/2006/relationships/slideLayout" Target="../slideLayouts/slideLayout7.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8" Type="http://schemas.openxmlformats.org/officeDocument/2006/relationships/image" Target="../media/image89.wmf"/><Relationship Id="rId13" Type="http://schemas.openxmlformats.org/officeDocument/2006/relationships/oleObject" Target="../embeddings/oleObject89.bin"/><Relationship Id="rId18" Type="http://schemas.openxmlformats.org/officeDocument/2006/relationships/image" Target="../media/image94.wmf"/><Relationship Id="rId3" Type="http://schemas.openxmlformats.org/officeDocument/2006/relationships/oleObject" Target="../embeddings/oleObject84.bin"/><Relationship Id="rId21" Type="http://schemas.openxmlformats.org/officeDocument/2006/relationships/oleObject" Target="../embeddings/oleObject93.bin"/><Relationship Id="rId7" Type="http://schemas.openxmlformats.org/officeDocument/2006/relationships/oleObject" Target="../embeddings/oleObject86.bin"/><Relationship Id="rId12" Type="http://schemas.openxmlformats.org/officeDocument/2006/relationships/image" Target="../media/image91.wmf"/><Relationship Id="rId17" Type="http://schemas.openxmlformats.org/officeDocument/2006/relationships/oleObject" Target="../embeddings/oleObject91.bin"/><Relationship Id="rId2" Type="http://schemas.openxmlformats.org/officeDocument/2006/relationships/slideLayout" Target="../slideLayouts/slideLayout7.xml"/><Relationship Id="rId16" Type="http://schemas.openxmlformats.org/officeDocument/2006/relationships/image" Target="../media/image93.wmf"/><Relationship Id="rId20" Type="http://schemas.openxmlformats.org/officeDocument/2006/relationships/image" Target="../media/image95.wmf"/><Relationship Id="rId1" Type="http://schemas.openxmlformats.org/officeDocument/2006/relationships/vmlDrawing" Target="../drawings/vmlDrawing18.vml"/><Relationship Id="rId6" Type="http://schemas.openxmlformats.org/officeDocument/2006/relationships/image" Target="../media/image88.wmf"/><Relationship Id="rId11" Type="http://schemas.openxmlformats.org/officeDocument/2006/relationships/oleObject" Target="../embeddings/oleObject88.bin"/><Relationship Id="rId5" Type="http://schemas.openxmlformats.org/officeDocument/2006/relationships/oleObject" Target="../embeddings/oleObject85.bin"/><Relationship Id="rId15" Type="http://schemas.openxmlformats.org/officeDocument/2006/relationships/oleObject" Target="../embeddings/oleObject90.bin"/><Relationship Id="rId23" Type="http://schemas.openxmlformats.org/officeDocument/2006/relationships/image" Target="../media/image97.wmf"/><Relationship Id="rId10" Type="http://schemas.openxmlformats.org/officeDocument/2006/relationships/image" Target="../media/image90.wmf"/><Relationship Id="rId19" Type="http://schemas.openxmlformats.org/officeDocument/2006/relationships/oleObject" Target="../embeddings/oleObject92.bin"/><Relationship Id="rId4" Type="http://schemas.openxmlformats.org/officeDocument/2006/relationships/image" Target="../media/image87.wmf"/><Relationship Id="rId9" Type="http://schemas.openxmlformats.org/officeDocument/2006/relationships/oleObject" Target="../embeddings/oleObject87.bin"/><Relationship Id="rId14" Type="http://schemas.openxmlformats.org/officeDocument/2006/relationships/image" Target="../media/image92.wmf"/><Relationship Id="rId22" Type="http://schemas.openxmlformats.org/officeDocument/2006/relationships/image" Target="../media/image96.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96.bin"/><Relationship Id="rId13" Type="http://schemas.openxmlformats.org/officeDocument/2006/relationships/image" Target="../media/image102.wmf"/><Relationship Id="rId18" Type="http://schemas.openxmlformats.org/officeDocument/2006/relationships/oleObject" Target="../embeddings/oleObject101.bin"/><Relationship Id="rId3" Type="http://schemas.openxmlformats.org/officeDocument/2006/relationships/image" Target="../media/image106.png"/><Relationship Id="rId7" Type="http://schemas.openxmlformats.org/officeDocument/2006/relationships/image" Target="../media/image99.wmf"/><Relationship Id="rId12" Type="http://schemas.openxmlformats.org/officeDocument/2006/relationships/oleObject" Target="../embeddings/oleObject98.bin"/><Relationship Id="rId17" Type="http://schemas.openxmlformats.org/officeDocument/2006/relationships/image" Target="../media/image104.wmf"/><Relationship Id="rId2" Type="http://schemas.openxmlformats.org/officeDocument/2006/relationships/slideLayout" Target="../slideLayouts/slideLayout7.xml"/><Relationship Id="rId16" Type="http://schemas.openxmlformats.org/officeDocument/2006/relationships/oleObject" Target="../embeddings/oleObject100.bin"/><Relationship Id="rId1" Type="http://schemas.openxmlformats.org/officeDocument/2006/relationships/vmlDrawing" Target="../drawings/vmlDrawing19.vml"/><Relationship Id="rId6" Type="http://schemas.openxmlformats.org/officeDocument/2006/relationships/oleObject" Target="../embeddings/oleObject95.bin"/><Relationship Id="rId11" Type="http://schemas.openxmlformats.org/officeDocument/2006/relationships/image" Target="../media/image101.wmf"/><Relationship Id="rId5" Type="http://schemas.openxmlformats.org/officeDocument/2006/relationships/image" Target="../media/image98.wmf"/><Relationship Id="rId15" Type="http://schemas.openxmlformats.org/officeDocument/2006/relationships/image" Target="../media/image103.wmf"/><Relationship Id="rId10" Type="http://schemas.openxmlformats.org/officeDocument/2006/relationships/oleObject" Target="../embeddings/oleObject97.bin"/><Relationship Id="rId19" Type="http://schemas.openxmlformats.org/officeDocument/2006/relationships/image" Target="../media/image105.wmf"/><Relationship Id="rId4" Type="http://schemas.openxmlformats.org/officeDocument/2006/relationships/oleObject" Target="../embeddings/oleObject94.bin"/><Relationship Id="rId9" Type="http://schemas.openxmlformats.org/officeDocument/2006/relationships/image" Target="../media/image100.wmf"/><Relationship Id="rId14" Type="http://schemas.openxmlformats.org/officeDocument/2006/relationships/oleObject" Target="../embeddings/oleObject99.bin"/></Relationships>
</file>

<file path=ppt/slides/_rels/slide24.x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oleObject" Target="../embeddings/oleObject102.bin"/><Relationship Id="rId7" Type="http://schemas.openxmlformats.org/officeDocument/2006/relationships/oleObject" Target="../embeddings/oleObject104.bin"/><Relationship Id="rId12" Type="http://schemas.openxmlformats.org/officeDocument/2006/relationships/image" Target="../media/image111.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108.wmf"/><Relationship Id="rId11" Type="http://schemas.openxmlformats.org/officeDocument/2006/relationships/oleObject" Target="../embeddings/oleObject106.bin"/><Relationship Id="rId5" Type="http://schemas.openxmlformats.org/officeDocument/2006/relationships/oleObject" Target="../embeddings/oleObject103.bin"/><Relationship Id="rId10" Type="http://schemas.openxmlformats.org/officeDocument/2006/relationships/image" Target="../media/image110.wmf"/><Relationship Id="rId4" Type="http://schemas.openxmlformats.org/officeDocument/2006/relationships/image" Target="../media/image107.emf"/><Relationship Id="rId9" Type="http://schemas.openxmlformats.org/officeDocument/2006/relationships/oleObject" Target="../embeddings/oleObject105.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7.xml"/><Relationship Id="rId1" Type="http://schemas.openxmlformats.org/officeDocument/2006/relationships/vmlDrawing" Target="../drawings/vmlDrawing21.vml"/><Relationship Id="rId5" Type="http://schemas.openxmlformats.org/officeDocument/2006/relationships/image" Target="../media/image113.png"/><Relationship Id="rId4" Type="http://schemas.openxmlformats.org/officeDocument/2006/relationships/image" Target="../media/image112.wmf"/></Relationships>
</file>

<file path=ppt/slides/_rels/slide26.x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30.xml.rels><?xml version="1.0" encoding="UTF-8" standalone="yes"?>
<Relationships xmlns="http://schemas.openxmlformats.org/package/2006/relationships"><Relationship Id="rId8" Type="http://schemas.openxmlformats.org/officeDocument/2006/relationships/image" Target="../media/image120.wmf"/><Relationship Id="rId13" Type="http://schemas.openxmlformats.org/officeDocument/2006/relationships/image" Target="../media/image123.wmf"/><Relationship Id="rId3" Type="http://schemas.openxmlformats.org/officeDocument/2006/relationships/oleObject" Target="../embeddings/oleObject108.bin"/><Relationship Id="rId7" Type="http://schemas.openxmlformats.org/officeDocument/2006/relationships/oleObject" Target="../embeddings/oleObject110.bin"/><Relationship Id="rId12" Type="http://schemas.openxmlformats.org/officeDocument/2006/relationships/image" Target="../media/image122.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19.emf"/><Relationship Id="rId11" Type="http://schemas.openxmlformats.org/officeDocument/2006/relationships/oleObject" Target="../embeddings/oleObject112.bin"/><Relationship Id="rId5" Type="http://schemas.openxmlformats.org/officeDocument/2006/relationships/oleObject" Target="../embeddings/oleObject109.bin"/><Relationship Id="rId10" Type="http://schemas.openxmlformats.org/officeDocument/2006/relationships/image" Target="../media/image121.wmf"/><Relationship Id="rId4" Type="http://schemas.openxmlformats.org/officeDocument/2006/relationships/image" Target="../media/image118.wmf"/><Relationship Id="rId9" Type="http://schemas.openxmlformats.org/officeDocument/2006/relationships/oleObject" Target="../embeddings/oleObject111.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15.bin"/><Relationship Id="rId3" Type="http://schemas.openxmlformats.org/officeDocument/2006/relationships/notesSlide" Target="../notesSlides/notesSlide6.xml"/><Relationship Id="rId7" Type="http://schemas.openxmlformats.org/officeDocument/2006/relationships/image" Target="../media/image125.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114.bin"/><Relationship Id="rId5" Type="http://schemas.openxmlformats.org/officeDocument/2006/relationships/image" Target="../media/image124.emf"/><Relationship Id="rId4" Type="http://schemas.openxmlformats.org/officeDocument/2006/relationships/oleObject" Target="../embeddings/oleObject113.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oleObject" Target="../embeddings/oleObject118.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117.bin"/><Relationship Id="rId5" Type="http://schemas.openxmlformats.org/officeDocument/2006/relationships/image" Target="../media/image125.wmf"/><Relationship Id="rId4" Type="http://schemas.openxmlformats.org/officeDocument/2006/relationships/oleObject" Target="../embeddings/oleObject116.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21.bin"/><Relationship Id="rId3" Type="http://schemas.openxmlformats.org/officeDocument/2006/relationships/notesSlide" Target="../notesSlides/notesSlide8.xml"/><Relationship Id="rId7" Type="http://schemas.openxmlformats.org/officeDocument/2006/relationships/image" Target="../media/image126.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120.bin"/><Relationship Id="rId11" Type="http://schemas.openxmlformats.org/officeDocument/2006/relationships/image" Target="../media/image128.wmf"/><Relationship Id="rId5" Type="http://schemas.openxmlformats.org/officeDocument/2006/relationships/image" Target="../media/image125.wmf"/><Relationship Id="rId10" Type="http://schemas.openxmlformats.org/officeDocument/2006/relationships/oleObject" Target="../embeddings/oleObject122.bin"/><Relationship Id="rId4" Type="http://schemas.openxmlformats.org/officeDocument/2006/relationships/oleObject" Target="../embeddings/oleObject119.bin"/><Relationship Id="rId9" Type="http://schemas.openxmlformats.org/officeDocument/2006/relationships/image" Target="../media/image127.wm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26.vml"/><Relationship Id="rId5" Type="http://schemas.openxmlformats.org/officeDocument/2006/relationships/image" Target="../media/image129.wmf"/><Relationship Id="rId4" Type="http://schemas.openxmlformats.org/officeDocument/2006/relationships/oleObject" Target="../embeddings/oleObject123.bin"/></Relationships>
</file>

<file path=ppt/slides/_rels/slide38.xml.rels><?xml version="1.0" encoding="UTF-8" standalone="yes"?>
<Relationships xmlns="http://schemas.openxmlformats.org/package/2006/relationships"><Relationship Id="rId2" Type="http://schemas.openxmlformats.org/officeDocument/2006/relationships/image" Target="../media/image130.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24.bin"/><Relationship Id="rId7" Type="http://schemas.openxmlformats.org/officeDocument/2006/relationships/oleObject" Target="../embeddings/oleObject126.bin"/><Relationship Id="rId2" Type="http://schemas.openxmlformats.org/officeDocument/2006/relationships/slideLayout" Target="../slideLayouts/slideLayout6.xml"/><Relationship Id="rId1" Type="http://schemas.openxmlformats.org/officeDocument/2006/relationships/vmlDrawing" Target="../drawings/vmlDrawing27.vml"/><Relationship Id="rId6" Type="http://schemas.openxmlformats.org/officeDocument/2006/relationships/image" Target="../media/image132.wmf"/><Relationship Id="rId5" Type="http://schemas.openxmlformats.org/officeDocument/2006/relationships/oleObject" Target="../embeddings/oleObject125.bin"/><Relationship Id="rId4" Type="http://schemas.openxmlformats.org/officeDocument/2006/relationships/image" Target="../media/image13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33.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image" Target="../media/image136.wmf"/><Relationship Id="rId3" Type="http://schemas.openxmlformats.org/officeDocument/2006/relationships/oleObject" Target="../embeddings/oleObject127.bin"/><Relationship Id="rId7" Type="http://schemas.openxmlformats.org/officeDocument/2006/relationships/oleObject" Target="../embeddings/oleObject129.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35.wmf"/><Relationship Id="rId5" Type="http://schemas.openxmlformats.org/officeDocument/2006/relationships/oleObject" Target="../embeddings/oleObject128.bin"/><Relationship Id="rId10" Type="http://schemas.openxmlformats.org/officeDocument/2006/relationships/image" Target="../media/image137.wmf"/><Relationship Id="rId4" Type="http://schemas.openxmlformats.org/officeDocument/2006/relationships/image" Target="../media/image134.wmf"/><Relationship Id="rId9" Type="http://schemas.openxmlformats.org/officeDocument/2006/relationships/oleObject" Target="../embeddings/oleObject130.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38.jpe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2.bin"/><Relationship Id="rId18" Type="http://schemas.openxmlformats.org/officeDocument/2006/relationships/image" Target="../media/image17.wmf"/><Relationship Id="rId26" Type="http://schemas.openxmlformats.org/officeDocument/2006/relationships/image" Target="../media/image21.wmf"/><Relationship Id="rId3" Type="http://schemas.openxmlformats.org/officeDocument/2006/relationships/oleObject" Target="../embeddings/oleObject7.bin"/><Relationship Id="rId21" Type="http://schemas.openxmlformats.org/officeDocument/2006/relationships/oleObject" Target="../embeddings/oleObject16.bin"/><Relationship Id="rId7" Type="http://schemas.openxmlformats.org/officeDocument/2006/relationships/oleObject" Target="../embeddings/oleObject9.bin"/><Relationship Id="rId12" Type="http://schemas.openxmlformats.org/officeDocument/2006/relationships/image" Target="../media/image14.wmf"/><Relationship Id="rId17" Type="http://schemas.openxmlformats.org/officeDocument/2006/relationships/oleObject" Target="../embeddings/oleObject14.bin"/><Relationship Id="rId25" Type="http://schemas.openxmlformats.org/officeDocument/2006/relationships/oleObject" Target="../embeddings/oleObject18.bin"/><Relationship Id="rId2" Type="http://schemas.openxmlformats.org/officeDocument/2006/relationships/slideLayout" Target="../slideLayouts/slideLayout6.xml"/><Relationship Id="rId16" Type="http://schemas.openxmlformats.org/officeDocument/2006/relationships/image" Target="../media/image16.wmf"/><Relationship Id="rId20" Type="http://schemas.openxmlformats.org/officeDocument/2006/relationships/image" Target="../media/image18.wmf"/><Relationship Id="rId1" Type="http://schemas.openxmlformats.org/officeDocument/2006/relationships/vmlDrawing" Target="../drawings/vmlDrawing3.vml"/><Relationship Id="rId6" Type="http://schemas.openxmlformats.org/officeDocument/2006/relationships/image" Target="../media/image11.wmf"/><Relationship Id="rId11" Type="http://schemas.openxmlformats.org/officeDocument/2006/relationships/oleObject" Target="../embeddings/oleObject11.bin"/><Relationship Id="rId24" Type="http://schemas.openxmlformats.org/officeDocument/2006/relationships/image" Target="../media/image20.wmf"/><Relationship Id="rId5" Type="http://schemas.openxmlformats.org/officeDocument/2006/relationships/oleObject" Target="../embeddings/oleObject8.bin"/><Relationship Id="rId15" Type="http://schemas.openxmlformats.org/officeDocument/2006/relationships/oleObject" Target="../embeddings/oleObject13.bin"/><Relationship Id="rId23" Type="http://schemas.openxmlformats.org/officeDocument/2006/relationships/oleObject" Target="../embeddings/oleObject17.bin"/><Relationship Id="rId28" Type="http://schemas.openxmlformats.org/officeDocument/2006/relationships/image" Target="../media/image22.wmf"/><Relationship Id="rId10" Type="http://schemas.openxmlformats.org/officeDocument/2006/relationships/image" Target="../media/image13.wmf"/><Relationship Id="rId19" Type="http://schemas.openxmlformats.org/officeDocument/2006/relationships/oleObject" Target="../embeddings/oleObject15.bin"/><Relationship Id="rId4" Type="http://schemas.openxmlformats.org/officeDocument/2006/relationships/image" Target="../media/image10.wmf"/><Relationship Id="rId9" Type="http://schemas.openxmlformats.org/officeDocument/2006/relationships/oleObject" Target="../embeddings/oleObject10.bin"/><Relationship Id="rId14" Type="http://schemas.openxmlformats.org/officeDocument/2006/relationships/image" Target="../media/image15.wmf"/><Relationship Id="rId22" Type="http://schemas.openxmlformats.org/officeDocument/2006/relationships/image" Target="../media/image19.wmf"/><Relationship Id="rId27" Type="http://schemas.openxmlformats.org/officeDocument/2006/relationships/oleObject" Target="../embeddings/oleObject19.bin"/></Relationships>
</file>

<file path=ppt/slides/_rels/slide6.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4.wmf"/><Relationship Id="rId5" Type="http://schemas.openxmlformats.org/officeDocument/2006/relationships/oleObject" Target="../embeddings/oleObject21.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23.bin"/></Relationships>
</file>

<file path=ppt/slides/_rels/slide7.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29.bin"/><Relationship Id="rId18" Type="http://schemas.openxmlformats.org/officeDocument/2006/relationships/image" Target="../media/image34.wmf"/><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31.wmf"/><Relationship Id="rId17" Type="http://schemas.openxmlformats.org/officeDocument/2006/relationships/oleObject" Target="../embeddings/oleObject31.bin"/><Relationship Id="rId2" Type="http://schemas.openxmlformats.org/officeDocument/2006/relationships/slideLayout" Target="../slideLayouts/slideLayout7.xml"/><Relationship Id="rId16" Type="http://schemas.openxmlformats.org/officeDocument/2006/relationships/image" Target="../media/image33.wmf"/><Relationship Id="rId20" Type="http://schemas.openxmlformats.org/officeDocument/2006/relationships/image" Target="../media/image35.wmf"/><Relationship Id="rId1" Type="http://schemas.openxmlformats.org/officeDocument/2006/relationships/vmlDrawing" Target="../drawings/vmlDrawing5.vml"/><Relationship Id="rId6" Type="http://schemas.openxmlformats.org/officeDocument/2006/relationships/image" Target="../media/image28.wmf"/><Relationship Id="rId11" Type="http://schemas.openxmlformats.org/officeDocument/2006/relationships/oleObject" Target="../embeddings/oleObject28.bin"/><Relationship Id="rId5" Type="http://schemas.openxmlformats.org/officeDocument/2006/relationships/oleObject" Target="../embeddings/oleObject25.bin"/><Relationship Id="rId15" Type="http://schemas.openxmlformats.org/officeDocument/2006/relationships/oleObject" Target="../embeddings/oleObject30.bin"/><Relationship Id="rId10" Type="http://schemas.openxmlformats.org/officeDocument/2006/relationships/image" Target="../media/image30.wmf"/><Relationship Id="rId19" Type="http://schemas.openxmlformats.org/officeDocument/2006/relationships/oleObject" Target="../embeddings/oleObject32.bin"/><Relationship Id="rId4" Type="http://schemas.openxmlformats.org/officeDocument/2006/relationships/image" Target="../media/image27.wmf"/><Relationship Id="rId9" Type="http://schemas.openxmlformats.org/officeDocument/2006/relationships/oleObject" Target="../embeddings/oleObject27.bin"/><Relationship Id="rId14" Type="http://schemas.openxmlformats.org/officeDocument/2006/relationships/image" Target="../media/image32.wmf"/></Relationships>
</file>

<file path=ppt/slides/_rels/slide8.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38.bin"/><Relationship Id="rId18" Type="http://schemas.openxmlformats.org/officeDocument/2006/relationships/image" Target="../media/image43.w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40.wmf"/><Relationship Id="rId17" Type="http://schemas.openxmlformats.org/officeDocument/2006/relationships/oleObject" Target="../embeddings/oleObject40.bin"/><Relationship Id="rId2" Type="http://schemas.openxmlformats.org/officeDocument/2006/relationships/slideLayout" Target="../slideLayouts/slideLayout7.xml"/><Relationship Id="rId16" Type="http://schemas.openxmlformats.org/officeDocument/2006/relationships/image" Target="../media/image42.wmf"/><Relationship Id="rId1" Type="http://schemas.openxmlformats.org/officeDocument/2006/relationships/vmlDrawing" Target="../drawings/vmlDrawing6.vml"/><Relationship Id="rId6" Type="http://schemas.openxmlformats.org/officeDocument/2006/relationships/image" Target="../media/image37.wmf"/><Relationship Id="rId11" Type="http://schemas.openxmlformats.org/officeDocument/2006/relationships/oleObject" Target="../embeddings/oleObject37.bin"/><Relationship Id="rId5" Type="http://schemas.openxmlformats.org/officeDocument/2006/relationships/oleObject" Target="../embeddings/oleObject34.bin"/><Relationship Id="rId15" Type="http://schemas.openxmlformats.org/officeDocument/2006/relationships/oleObject" Target="../embeddings/oleObject39.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36.bin"/><Relationship Id="rId14" Type="http://schemas.openxmlformats.org/officeDocument/2006/relationships/image" Target="../media/image41.wmf"/></Relationships>
</file>

<file path=ppt/slides/_rels/slide9.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46.bin"/><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48.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45.wmf"/><Relationship Id="rId11" Type="http://schemas.openxmlformats.org/officeDocument/2006/relationships/oleObject" Target="../embeddings/oleObject45.bin"/><Relationship Id="rId5" Type="http://schemas.openxmlformats.org/officeDocument/2006/relationships/oleObject" Target="../embeddings/oleObject42.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44.bin"/><Relationship Id="rId14" Type="http://schemas.openxmlformats.org/officeDocument/2006/relationships/image" Target="../media/image4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10"/>
          </p:nvPr>
        </p:nvSpPr>
        <p:spPr/>
        <p:txBody>
          <a:bodyPr/>
          <a:lstStyle/>
          <a:p>
            <a:pPr>
              <a:defRPr/>
            </a:pPr>
            <a:r>
              <a:rPr lang="zh-CN" altLang="en-US"/>
              <a:t>中山大学</a:t>
            </a:r>
          </a:p>
        </p:txBody>
      </p:sp>
      <p:sp>
        <p:nvSpPr>
          <p:cNvPr id="4099" name="Rectangle 4"/>
          <p:cNvSpPr>
            <a:spLocks noGrp="1" noChangeArrowheads="1"/>
          </p:cNvSpPr>
          <p:nvPr>
            <p:ph type="ctrTitle"/>
          </p:nvPr>
        </p:nvSpPr>
        <p:spPr>
          <a:xfrm>
            <a:off x="1981200" y="1981200"/>
            <a:ext cx="5257800" cy="1066800"/>
          </a:xfrm>
        </p:spPr>
        <p:txBody>
          <a:bodyPr/>
          <a:lstStyle/>
          <a:p>
            <a:pPr eaLnBrk="1" hangingPunct="1"/>
            <a:r>
              <a:rPr lang="en-US" altLang="zh-CN" b="1" smtClean="0">
                <a:latin typeface="黑体" panose="02010609060101010101" pitchFamily="49" charset="-122"/>
              </a:rPr>
              <a:t>《</a:t>
            </a:r>
            <a:r>
              <a:rPr lang="zh-CN" altLang="en-US" b="1" smtClean="0">
                <a:latin typeface="黑体" panose="02010609060101010101" pitchFamily="49" charset="-122"/>
              </a:rPr>
              <a:t>电磁学</a:t>
            </a:r>
            <a:r>
              <a:rPr lang="en-US" altLang="zh-CN" b="1" smtClean="0">
                <a:latin typeface="黑体" panose="02010609060101010101" pitchFamily="49" charset="-122"/>
              </a:rPr>
              <a:t>》</a:t>
            </a:r>
            <a:br>
              <a:rPr lang="en-US" altLang="zh-CN" b="1" smtClean="0">
                <a:latin typeface="黑体" panose="02010609060101010101" pitchFamily="49" charset="-122"/>
              </a:rPr>
            </a:br>
            <a:r>
              <a:rPr lang="zh-CN" altLang="en-US" sz="3600" b="1" smtClean="0">
                <a:latin typeface="黑体" panose="02010609060101010101" pitchFamily="49" charset="-122"/>
              </a:rPr>
              <a:t>麦克斯韦方程组</a:t>
            </a:r>
          </a:p>
        </p:txBody>
      </p:sp>
      <p:sp>
        <p:nvSpPr>
          <p:cNvPr id="4100" name="副标题 1"/>
          <p:cNvSpPr>
            <a:spLocks noGrp="1"/>
          </p:cNvSpPr>
          <p:nvPr>
            <p:ph type="subTitle" idx="1"/>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31"/>
          <p:cNvGrpSpPr>
            <a:grpSpLocks/>
          </p:cNvGrpSpPr>
          <p:nvPr/>
        </p:nvGrpSpPr>
        <p:grpSpPr bwMode="auto">
          <a:xfrm>
            <a:off x="1187450" y="460375"/>
            <a:ext cx="7056438" cy="863600"/>
            <a:chOff x="793" y="381"/>
            <a:chExt cx="3039" cy="544"/>
          </a:xfrm>
        </p:grpSpPr>
        <p:sp>
          <p:nvSpPr>
            <p:cNvPr id="10257" name="Text Box 7"/>
            <p:cNvSpPr txBox="1">
              <a:spLocks noChangeArrowheads="1"/>
            </p:cNvSpPr>
            <p:nvPr/>
          </p:nvSpPr>
          <p:spPr bwMode="auto">
            <a:xfrm>
              <a:off x="793" y="457"/>
              <a:ext cx="5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800"/>
                <a:t>再分析</a:t>
              </a:r>
            </a:p>
          </p:txBody>
        </p:sp>
        <p:sp>
          <p:nvSpPr>
            <p:cNvPr id="10258" name="Text Box 8"/>
            <p:cNvSpPr txBox="1">
              <a:spLocks noChangeArrowheads="1"/>
            </p:cNvSpPr>
            <p:nvPr/>
          </p:nvSpPr>
          <p:spPr bwMode="auto">
            <a:xfrm>
              <a:off x="2517" y="437"/>
              <a:ext cx="131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800"/>
                <a:t>的物理意义</a:t>
              </a:r>
            </a:p>
          </p:txBody>
        </p:sp>
        <p:graphicFrame>
          <p:nvGraphicFramePr>
            <p:cNvPr id="10259" name="Object 10"/>
            <p:cNvGraphicFramePr>
              <a:graphicFrameLocks noChangeAspect="1"/>
            </p:cNvGraphicFramePr>
            <p:nvPr>
              <p:extLst>
                <p:ext uri="{D42A27DB-BD31-4B8C-83A1-F6EECF244321}">
                  <p14:modId xmlns:p14="http://schemas.microsoft.com/office/powerpoint/2010/main" val="2779944216"/>
                </p:ext>
              </p:extLst>
            </p:nvPr>
          </p:nvGraphicFramePr>
          <p:xfrm>
            <a:off x="1250" y="381"/>
            <a:ext cx="1227" cy="544"/>
          </p:xfrm>
          <a:graphic>
            <a:graphicData uri="http://schemas.openxmlformats.org/presentationml/2006/ole">
              <mc:AlternateContent xmlns:mc="http://schemas.openxmlformats.org/markup-compatibility/2006">
                <mc:Choice xmlns:v="urn:schemas-microsoft-com:vml" Requires="v">
                  <p:oleObj spid="_x0000_s10374" name="公式" r:id="rId3" imgW="939600" imgH="393480" progId="Equation.3">
                    <p:embed/>
                  </p:oleObj>
                </mc:Choice>
                <mc:Fallback>
                  <p:oleObj name="公式" r:id="rId3" imgW="939600" imgH="393480" progId="Equation.3">
                    <p:embed/>
                    <p:pic>
                      <p:nvPicPr>
                        <p:cNvPr id="0" name="Object 10"/>
                        <p:cNvPicPr>
                          <a:picLocks noChangeAspect="1" noChangeArrowheads="1"/>
                        </p:cNvPicPr>
                        <p:nvPr/>
                      </p:nvPicPr>
                      <p:blipFill>
                        <a:blip r:embed="rId4"/>
                        <a:srcRect/>
                        <a:stretch>
                          <a:fillRect/>
                        </a:stretch>
                      </p:blipFill>
                      <p:spPr bwMode="auto">
                        <a:xfrm>
                          <a:off x="1250" y="381"/>
                          <a:ext cx="1227" cy="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1277" name="Text Box 13"/>
          <p:cNvSpPr txBox="1">
            <a:spLocks noChangeArrowheads="1"/>
          </p:cNvSpPr>
          <p:nvPr/>
        </p:nvSpPr>
        <p:spPr bwMode="auto">
          <a:xfrm>
            <a:off x="1476375" y="1484313"/>
            <a:ext cx="59769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800"/>
              <a:t>引入一个新的矢量</a:t>
            </a:r>
            <a:r>
              <a:rPr lang="en-US" altLang="zh-CN" sz="1800" i="1">
                <a:solidFill>
                  <a:srgbClr val="A50021"/>
                </a:solidFill>
                <a:latin typeface="Times New Roman" panose="02020603050405020304" pitchFamily="18" charset="0"/>
              </a:rPr>
              <a:t>S</a:t>
            </a:r>
            <a:r>
              <a:rPr lang="zh-CN" altLang="en-US" sz="1800"/>
              <a:t>，其定义如下 </a:t>
            </a:r>
          </a:p>
        </p:txBody>
      </p:sp>
      <p:sp>
        <p:nvSpPr>
          <p:cNvPr id="10244" name="Rectangle 15"/>
          <p:cNvSpPr>
            <a:spLocks noChangeArrowheads="1"/>
          </p:cNvSpPr>
          <p:nvPr/>
        </p:nvSpPr>
        <p:spPr bwMode="auto">
          <a:xfrm>
            <a:off x="73025" y="3021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1278" name="Object 14"/>
          <p:cNvGraphicFramePr>
            <a:graphicFrameLocks noChangeAspect="1"/>
          </p:cNvGraphicFramePr>
          <p:nvPr/>
        </p:nvGraphicFramePr>
        <p:xfrm>
          <a:off x="2413000" y="2132013"/>
          <a:ext cx="1800225" cy="530225"/>
        </p:xfrm>
        <a:graphic>
          <a:graphicData uri="http://schemas.openxmlformats.org/presentationml/2006/ole">
            <mc:AlternateContent xmlns:mc="http://schemas.openxmlformats.org/markup-compatibility/2006">
              <mc:Choice xmlns:v="urn:schemas-microsoft-com:vml" Requires="v">
                <p:oleObj spid="_x0000_s10375" name="公式" r:id="rId5" imgW="812447" imgH="241195" progId="Equation.3">
                  <p:embed/>
                </p:oleObj>
              </mc:Choice>
              <mc:Fallback>
                <p:oleObj name="公式" r:id="rId5" imgW="812447" imgH="241195"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3000" y="2132013"/>
                        <a:ext cx="1800225" cy="5302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80" name="Rectangle 16"/>
          <p:cNvSpPr>
            <a:spLocks noChangeArrowheads="1"/>
          </p:cNvSpPr>
          <p:nvPr/>
        </p:nvSpPr>
        <p:spPr bwMode="auto">
          <a:xfrm>
            <a:off x="4645025" y="2132013"/>
            <a:ext cx="2889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solidFill>
                  <a:schemeClr val="hlink"/>
                </a:solidFill>
              </a:rPr>
              <a:t>—— </a:t>
            </a:r>
            <a:r>
              <a:rPr lang="zh-CN" altLang="en-US" sz="1800">
                <a:solidFill>
                  <a:schemeClr val="hlink"/>
                </a:solidFill>
              </a:rPr>
              <a:t>坡印廷矢量 </a:t>
            </a:r>
          </a:p>
        </p:txBody>
      </p:sp>
      <p:sp>
        <p:nvSpPr>
          <p:cNvPr id="10247" name="Rectangle 18"/>
          <p:cNvSpPr>
            <a:spLocks noChangeArrowheads="1"/>
          </p:cNvSpPr>
          <p:nvPr/>
        </p:nvSpPr>
        <p:spPr bwMode="auto">
          <a:xfrm>
            <a:off x="73025" y="2892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1281" name="Object 17"/>
          <p:cNvGraphicFramePr>
            <a:graphicFrameLocks noChangeAspect="1"/>
          </p:cNvGraphicFramePr>
          <p:nvPr/>
        </p:nvGraphicFramePr>
        <p:xfrm>
          <a:off x="2195513" y="2781300"/>
          <a:ext cx="3600450" cy="1082675"/>
        </p:xfrm>
        <a:graphic>
          <a:graphicData uri="http://schemas.openxmlformats.org/presentationml/2006/ole">
            <mc:AlternateContent xmlns:mc="http://schemas.openxmlformats.org/markup-compatibility/2006">
              <mc:Choice xmlns:v="urn:schemas-microsoft-com:vml" Requires="v">
                <p:oleObj spid="_x0000_s10376" name="Equation" r:id="rId7" imgW="1854200" imgH="558800" progId="Equation.DSMT4">
                  <p:embed/>
                </p:oleObj>
              </mc:Choice>
              <mc:Fallback>
                <p:oleObj name="Equation" r:id="rId7" imgW="1854200" imgH="558800" progId="Equation.DSMT4">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2781300"/>
                        <a:ext cx="3600450" cy="1082675"/>
                      </a:xfrm>
                      <a:prstGeom prst="rect">
                        <a:avLst/>
                      </a:prstGeom>
                      <a:noFill/>
                      <a:ln w="9525">
                        <a:solidFill>
                          <a:srgbClr val="A5002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83" name="Rectangle 19"/>
          <p:cNvSpPr>
            <a:spLocks noChangeArrowheads="1"/>
          </p:cNvSpPr>
          <p:nvPr/>
        </p:nvSpPr>
        <p:spPr bwMode="auto">
          <a:xfrm>
            <a:off x="900113" y="2924175"/>
            <a:ext cx="1006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于是 </a:t>
            </a:r>
          </a:p>
        </p:txBody>
      </p:sp>
      <p:sp>
        <p:nvSpPr>
          <p:cNvPr id="11284" name="Rectangle 20"/>
          <p:cNvSpPr>
            <a:spLocks noChangeArrowheads="1"/>
          </p:cNvSpPr>
          <p:nvPr/>
        </p:nvSpPr>
        <p:spPr bwMode="auto">
          <a:xfrm>
            <a:off x="323850" y="3933825"/>
            <a:ext cx="2233613" cy="1635125"/>
          </a:xfrm>
          <a:prstGeom prst="rect">
            <a:avLst/>
          </a:prstGeom>
          <a:noFill/>
          <a:ln w="9525">
            <a:solidFill>
              <a:srgbClr val="00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Clr>
                <a:srgbClr val="FF6699"/>
              </a:buClr>
              <a:buSzPct val="70000"/>
              <a:buFont typeface="Wingdings" panose="05000000000000000000" pitchFamily="2" charset="2"/>
              <a:buNone/>
            </a:pPr>
            <a:r>
              <a:rPr lang="zh-CN" altLang="en-US" sz="2400" dirty="0">
                <a:latin typeface="宋体" panose="02010600030101010101" pitchFamily="2" charset="-122"/>
              </a:rPr>
              <a:t>在体积</a:t>
            </a:r>
            <a:r>
              <a:rPr lang="en-US" altLang="zh-CN" sz="2400" i="1" dirty="0">
                <a:latin typeface="宋体" panose="02010600030101010101" pitchFamily="2" charset="-122"/>
              </a:rPr>
              <a:t>V</a:t>
            </a:r>
            <a:r>
              <a:rPr lang="zh-CN" altLang="en-US" sz="2400" dirty="0">
                <a:latin typeface="宋体" panose="02010600030101010101" pitchFamily="2" charset="-122"/>
              </a:rPr>
              <a:t>内单位时间内增加的电磁能</a:t>
            </a:r>
            <a:r>
              <a:rPr lang="en-US" altLang="zh-CN" sz="2400" i="1" dirty="0" err="1">
                <a:solidFill>
                  <a:srgbClr val="A50021"/>
                </a:solidFill>
                <a:latin typeface="Times New Roman" panose="02020603050405020304" pitchFamily="18" charset="0"/>
              </a:rPr>
              <a:t>dW</a:t>
            </a:r>
            <a:r>
              <a:rPr lang="en-US" altLang="zh-CN" sz="2400" i="1" dirty="0">
                <a:solidFill>
                  <a:srgbClr val="A50021"/>
                </a:solidFill>
                <a:latin typeface="Times New Roman" panose="02020603050405020304" pitchFamily="18" charset="0"/>
              </a:rPr>
              <a:t>/</a:t>
            </a:r>
            <a:r>
              <a:rPr lang="en-US" altLang="zh-CN" sz="2400" i="1" dirty="0" err="1">
                <a:solidFill>
                  <a:srgbClr val="A50021"/>
                </a:solidFill>
                <a:latin typeface="Times New Roman" panose="02020603050405020304" pitchFamily="18" charset="0"/>
              </a:rPr>
              <a:t>dt</a:t>
            </a:r>
            <a:r>
              <a:rPr lang="en-US" altLang="zh-CN" sz="2400" i="1" dirty="0">
                <a:solidFill>
                  <a:schemeClr val="hlink"/>
                </a:solidFill>
                <a:latin typeface="Times New Roman" panose="02020603050405020304" pitchFamily="18" charset="0"/>
              </a:rPr>
              <a:t> </a:t>
            </a:r>
          </a:p>
        </p:txBody>
      </p:sp>
      <p:sp>
        <p:nvSpPr>
          <p:cNvPr id="11289" name="Rectangle 25"/>
          <p:cNvSpPr>
            <a:spLocks noChangeArrowheads="1"/>
          </p:cNvSpPr>
          <p:nvPr/>
        </p:nvSpPr>
        <p:spPr bwMode="auto">
          <a:xfrm>
            <a:off x="3492500" y="4076700"/>
            <a:ext cx="1728788" cy="1196975"/>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solidFill>
                  <a:srgbClr val="FF0000"/>
                </a:solidFill>
                <a:latin typeface="宋体" panose="02010600030101010101" pitchFamily="2" charset="-122"/>
              </a:rPr>
              <a:t>此体积内</a:t>
            </a:r>
            <a:r>
              <a:rPr lang="zh-CN" altLang="en-US" sz="2400" dirty="0">
                <a:latin typeface="宋体" panose="02010600030101010101" pitchFamily="2" charset="-122"/>
              </a:rPr>
              <a:t>单位时间电源作的功</a:t>
            </a:r>
            <a:r>
              <a:rPr lang="en-US" altLang="zh-CN" sz="2400" i="1" dirty="0">
                <a:solidFill>
                  <a:srgbClr val="A50021"/>
                </a:solidFill>
                <a:latin typeface="Times New Roman" panose="02020603050405020304" pitchFamily="18" charset="0"/>
              </a:rPr>
              <a:t>P</a:t>
            </a:r>
            <a:r>
              <a:rPr lang="en-US" altLang="zh-CN" sz="2400" dirty="0">
                <a:latin typeface="宋体" panose="02010600030101010101" pitchFamily="2" charset="-122"/>
              </a:rPr>
              <a:t> </a:t>
            </a:r>
          </a:p>
        </p:txBody>
      </p:sp>
      <p:sp>
        <p:nvSpPr>
          <p:cNvPr id="11292" name="Rectangle 28"/>
          <p:cNvSpPr>
            <a:spLocks noChangeArrowheads="1"/>
          </p:cNvSpPr>
          <p:nvPr/>
        </p:nvSpPr>
        <p:spPr bwMode="auto">
          <a:xfrm>
            <a:off x="5724525" y="4221163"/>
            <a:ext cx="1152525" cy="831850"/>
          </a:xfrm>
          <a:prstGeom prst="rect">
            <a:avLst/>
          </a:prstGeom>
          <a:noFill/>
          <a:ln w="9525">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latin typeface="宋体" panose="02010600030101010101" pitchFamily="2" charset="-122"/>
              </a:rPr>
              <a:t>焦耳损耗</a:t>
            </a:r>
            <a:r>
              <a:rPr lang="en-US" altLang="zh-CN" sz="2400" i="1">
                <a:solidFill>
                  <a:srgbClr val="A50021"/>
                </a:solidFill>
                <a:latin typeface="Times New Roman" panose="02020603050405020304" pitchFamily="18" charset="0"/>
              </a:rPr>
              <a:t>Q</a:t>
            </a:r>
            <a:r>
              <a:rPr lang="en-US" altLang="zh-CN" sz="2400">
                <a:latin typeface="宋体" panose="02010600030101010101" pitchFamily="2" charset="-122"/>
              </a:rPr>
              <a:t> </a:t>
            </a:r>
          </a:p>
        </p:txBody>
      </p:sp>
      <p:graphicFrame>
        <p:nvGraphicFramePr>
          <p:cNvPr id="11293" name="Object 29"/>
          <p:cNvGraphicFramePr>
            <a:graphicFrameLocks noChangeAspect="1"/>
          </p:cNvGraphicFramePr>
          <p:nvPr/>
        </p:nvGraphicFramePr>
        <p:xfrm>
          <a:off x="5219700" y="4437063"/>
          <a:ext cx="431800" cy="392112"/>
        </p:xfrm>
        <a:graphic>
          <a:graphicData uri="http://schemas.openxmlformats.org/presentationml/2006/ole">
            <mc:AlternateContent xmlns:mc="http://schemas.openxmlformats.org/markup-compatibility/2006">
              <mc:Choice xmlns:v="urn:schemas-microsoft-com:vml" Requires="v">
                <p:oleObj spid="_x0000_s10377" name="公式" r:id="rId9" imgW="85598" imgH="37997" progId="Equation.3">
                  <p:embed/>
                </p:oleObj>
              </mc:Choice>
              <mc:Fallback>
                <p:oleObj name="公式" r:id="rId9" imgW="85598" imgH="37997" progId="Equation.3">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19700" y="4437063"/>
                        <a:ext cx="43180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94" name="Rectangle 30"/>
          <p:cNvSpPr>
            <a:spLocks noChangeArrowheads="1"/>
          </p:cNvSpPr>
          <p:nvPr/>
        </p:nvSpPr>
        <p:spPr bwMode="auto">
          <a:xfrm>
            <a:off x="7380288" y="4076700"/>
            <a:ext cx="1223962" cy="1196975"/>
          </a:xfrm>
          <a:prstGeom prst="rect">
            <a:avLst/>
          </a:prstGeom>
          <a:noFill/>
          <a:ln w="9525">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latin typeface="宋体" panose="02010600030101010101" pitchFamily="2" charset="-122"/>
              </a:rPr>
              <a:t>坡印廷矢量的面积分 </a:t>
            </a:r>
          </a:p>
        </p:txBody>
      </p:sp>
      <p:graphicFrame>
        <p:nvGraphicFramePr>
          <p:cNvPr id="11296" name="Object 32"/>
          <p:cNvGraphicFramePr>
            <a:graphicFrameLocks noChangeAspect="1"/>
          </p:cNvGraphicFramePr>
          <p:nvPr/>
        </p:nvGraphicFramePr>
        <p:xfrm>
          <a:off x="6877050" y="4437063"/>
          <a:ext cx="431800" cy="392112"/>
        </p:xfrm>
        <a:graphic>
          <a:graphicData uri="http://schemas.openxmlformats.org/presentationml/2006/ole">
            <mc:AlternateContent xmlns:mc="http://schemas.openxmlformats.org/markup-compatibility/2006">
              <mc:Choice xmlns:v="urn:schemas-microsoft-com:vml" Requires="v">
                <p:oleObj spid="_x0000_s10378" name="公式" r:id="rId11" imgW="85598" imgH="37997" progId="Equation.3">
                  <p:embed/>
                </p:oleObj>
              </mc:Choice>
              <mc:Fallback>
                <p:oleObj name="公式" r:id="rId11" imgW="85598" imgH="37997" progId="Equation.3">
                  <p:embed/>
                  <p:pic>
                    <p:nvPicPr>
                      <p:cNvPr id="0" name="Object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7050" y="4437063"/>
                        <a:ext cx="43180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98" name="Object 34"/>
          <p:cNvGraphicFramePr>
            <a:graphicFrameLocks noChangeAspect="1"/>
          </p:cNvGraphicFramePr>
          <p:nvPr/>
        </p:nvGraphicFramePr>
        <p:xfrm>
          <a:off x="2627313" y="4437063"/>
          <a:ext cx="727075" cy="587375"/>
        </p:xfrm>
        <a:graphic>
          <a:graphicData uri="http://schemas.openxmlformats.org/presentationml/2006/ole">
            <mc:AlternateContent xmlns:mc="http://schemas.openxmlformats.org/markup-compatibility/2006">
              <mc:Choice xmlns:v="urn:schemas-microsoft-com:vml" Requires="v">
                <p:oleObj spid="_x0000_s10379" name="Equation" r:id="rId13" imgW="85598" imgH="75994" progId="Equation.DSMT4">
                  <p:embed/>
                </p:oleObj>
              </mc:Choice>
              <mc:Fallback>
                <p:oleObj name="Equation" r:id="rId13" imgW="85598" imgH="75994" progId="Equation.DSMT4">
                  <p:embed/>
                  <p:pic>
                    <p:nvPicPr>
                      <p:cNvPr id="0" name="Object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27313" y="4437063"/>
                        <a:ext cx="727075"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77"/>
                                        </p:tgtEl>
                                        <p:attrNameLst>
                                          <p:attrName>style.visibility</p:attrName>
                                        </p:attrNameLst>
                                      </p:cBhvr>
                                      <p:to>
                                        <p:strVal val="visible"/>
                                      </p:to>
                                    </p:set>
                                    <p:animEffect transition="in" filter="dissolve">
                                      <p:cBhvr>
                                        <p:cTn id="7" dur="500"/>
                                        <p:tgtEl>
                                          <p:spTgt spid="112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278"/>
                                        </p:tgtEl>
                                        <p:attrNameLst>
                                          <p:attrName>style.visibility</p:attrName>
                                        </p:attrNameLst>
                                      </p:cBhvr>
                                      <p:to>
                                        <p:strVal val="visible"/>
                                      </p:to>
                                    </p:set>
                                    <p:animEffect transition="in" filter="dissolve">
                                      <p:cBhvr>
                                        <p:cTn id="12" dur="500"/>
                                        <p:tgtEl>
                                          <p:spTgt spid="112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280"/>
                                        </p:tgtEl>
                                        <p:attrNameLst>
                                          <p:attrName>style.visibility</p:attrName>
                                        </p:attrNameLst>
                                      </p:cBhvr>
                                      <p:to>
                                        <p:strVal val="visible"/>
                                      </p:to>
                                    </p:set>
                                    <p:animEffect transition="in" filter="dissolve">
                                      <p:cBhvr>
                                        <p:cTn id="17" dur="500"/>
                                        <p:tgtEl>
                                          <p:spTgt spid="112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283"/>
                                        </p:tgtEl>
                                        <p:attrNameLst>
                                          <p:attrName>style.visibility</p:attrName>
                                        </p:attrNameLst>
                                      </p:cBhvr>
                                      <p:to>
                                        <p:strVal val="visible"/>
                                      </p:to>
                                    </p:set>
                                    <p:animEffect transition="in" filter="dissolve">
                                      <p:cBhvr>
                                        <p:cTn id="22" dur="500"/>
                                        <p:tgtEl>
                                          <p:spTgt spid="1128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1281"/>
                                        </p:tgtEl>
                                        <p:attrNameLst>
                                          <p:attrName>style.visibility</p:attrName>
                                        </p:attrNameLst>
                                      </p:cBhvr>
                                      <p:to>
                                        <p:strVal val="visible"/>
                                      </p:to>
                                    </p:set>
                                    <p:animEffect transition="in" filter="dissolve">
                                      <p:cBhvr>
                                        <p:cTn id="27" dur="500"/>
                                        <p:tgtEl>
                                          <p:spTgt spid="1128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284"/>
                                        </p:tgtEl>
                                        <p:attrNameLst>
                                          <p:attrName>style.visibility</p:attrName>
                                        </p:attrNameLst>
                                      </p:cBhvr>
                                      <p:to>
                                        <p:strVal val="visible"/>
                                      </p:to>
                                    </p:set>
                                    <p:animEffect transition="in" filter="dissolve">
                                      <p:cBhvr>
                                        <p:cTn id="32" dur="500"/>
                                        <p:tgtEl>
                                          <p:spTgt spid="1128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1298"/>
                                        </p:tgtEl>
                                        <p:attrNameLst>
                                          <p:attrName>style.visibility</p:attrName>
                                        </p:attrNameLst>
                                      </p:cBhvr>
                                      <p:to>
                                        <p:strVal val="visible"/>
                                      </p:to>
                                    </p:set>
                                    <p:animEffect transition="in" filter="wipe(left)">
                                      <p:cBhvr>
                                        <p:cTn id="37" dur="500"/>
                                        <p:tgtEl>
                                          <p:spTgt spid="1129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1289"/>
                                        </p:tgtEl>
                                        <p:attrNameLst>
                                          <p:attrName>style.visibility</p:attrName>
                                        </p:attrNameLst>
                                      </p:cBhvr>
                                      <p:to>
                                        <p:strVal val="visible"/>
                                      </p:to>
                                    </p:set>
                                    <p:animEffect transition="in" filter="dissolve">
                                      <p:cBhvr>
                                        <p:cTn id="42" dur="500"/>
                                        <p:tgtEl>
                                          <p:spTgt spid="1128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1293"/>
                                        </p:tgtEl>
                                        <p:attrNameLst>
                                          <p:attrName>style.visibility</p:attrName>
                                        </p:attrNameLst>
                                      </p:cBhvr>
                                      <p:to>
                                        <p:strVal val="visible"/>
                                      </p:to>
                                    </p:set>
                                    <p:animEffect transition="in" filter="wipe(left)">
                                      <p:cBhvr>
                                        <p:cTn id="47" dur="500"/>
                                        <p:tgtEl>
                                          <p:spTgt spid="1129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1292"/>
                                        </p:tgtEl>
                                        <p:attrNameLst>
                                          <p:attrName>style.visibility</p:attrName>
                                        </p:attrNameLst>
                                      </p:cBhvr>
                                      <p:to>
                                        <p:strVal val="visible"/>
                                      </p:to>
                                    </p:set>
                                    <p:animEffect transition="in" filter="dissolve">
                                      <p:cBhvr>
                                        <p:cTn id="52" dur="500"/>
                                        <p:tgtEl>
                                          <p:spTgt spid="1129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1296"/>
                                        </p:tgtEl>
                                        <p:attrNameLst>
                                          <p:attrName>style.visibility</p:attrName>
                                        </p:attrNameLst>
                                      </p:cBhvr>
                                      <p:to>
                                        <p:strVal val="visible"/>
                                      </p:to>
                                    </p:set>
                                    <p:animEffect transition="in" filter="wipe(left)">
                                      <p:cBhvr>
                                        <p:cTn id="57" dur="500"/>
                                        <p:tgtEl>
                                          <p:spTgt spid="1129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1294"/>
                                        </p:tgtEl>
                                        <p:attrNameLst>
                                          <p:attrName>style.visibility</p:attrName>
                                        </p:attrNameLst>
                                      </p:cBhvr>
                                      <p:to>
                                        <p:strVal val="visible"/>
                                      </p:to>
                                    </p:set>
                                    <p:animEffect transition="in" filter="dissolve">
                                      <p:cBhvr>
                                        <p:cTn id="62" dur="500"/>
                                        <p:tgtEl>
                                          <p:spTgt spid="11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7" grpId="0"/>
      <p:bldP spid="11280" grpId="0"/>
      <p:bldP spid="11283" grpId="0"/>
      <p:bldP spid="11284" grpId="0" animBg="1"/>
      <p:bldP spid="11289" grpId="0" animBg="1"/>
      <p:bldP spid="11292" grpId="0" animBg="1"/>
      <p:bldP spid="1129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ChangeArrowheads="1"/>
          </p:cNvSpPr>
          <p:nvPr/>
        </p:nvSpPr>
        <p:spPr bwMode="auto">
          <a:xfrm>
            <a:off x="1229367" y="74062"/>
            <a:ext cx="18117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a:solidFill>
                  <a:srgbClr val="FF0000"/>
                </a:solidFill>
              </a:rPr>
              <a:t>讨论坡印廷矢量</a:t>
            </a:r>
          </a:p>
        </p:txBody>
      </p:sp>
      <p:sp>
        <p:nvSpPr>
          <p:cNvPr id="12293" name="Rectangle 5"/>
          <p:cNvSpPr>
            <a:spLocks noChangeArrowheads="1"/>
          </p:cNvSpPr>
          <p:nvPr/>
        </p:nvSpPr>
        <p:spPr bwMode="auto">
          <a:xfrm>
            <a:off x="971550" y="620713"/>
            <a:ext cx="3495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能量守恒的观点看： </a:t>
            </a:r>
          </a:p>
        </p:txBody>
      </p:sp>
      <p:graphicFrame>
        <p:nvGraphicFramePr>
          <p:cNvPr id="12295" name="Object 7"/>
          <p:cNvGraphicFramePr>
            <a:graphicFrameLocks noChangeAspect="1"/>
          </p:cNvGraphicFramePr>
          <p:nvPr/>
        </p:nvGraphicFramePr>
        <p:xfrm>
          <a:off x="1187450" y="1485900"/>
          <a:ext cx="1130300" cy="835025"/>
        </p:xfrm>
        <a:graphic>
          <a:graphicData uri="http://schemas.openxmlformats.org/presentationml/2006/ole">
            <mc:AlternateContent xmlns:mc="http://schemas.openxmlformats.org/markup-compatibility/2006">
              <mc:Choice xmlns:v="urn:schemas-microsoft-com:vml" Requires="v">
                <p:oleObj spid="_x0000_s11367" name="Equation" r:id="rId3" imgW="533169" imgH="393529" progId="Equation.DSMT4">
                  <p:embed/>
                </p:oleObj>
              </mc:Choice>
              <mc:Fallback>
                <p:oleObj name="Equation" r:id="rId3" imgW="533169" imgH="393529"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485900"/>
                        <a:ext cx="1130300"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6" name="Rectangle 8"/>
          <p:cNvSpPr>
            <a:spLocks noChangeArrowheads="1"/>
          </p:cNvSpPr>
          <p:nvPr/>
        </p:nvSpPr>
        <p:spPr bwMode="auto">
          <a:xfrm>
            <a:off x="3059113" y="1370013"/>
            <a:ext cx="5761037"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a:solidFill>
                  <a:schemeClr val="hlink"/>
                </a:solidFill>
              </a:rPr>
              <a:t>单位时间</a:t>
            </a:r>
            <a:r>
              <a:rPr lang="zh-CN" altLang="en-US" sz="1800" dirty="0"/>
              <a:t>从体积</a:t>
            </a:r>
            <a:r>
              <a:rPr lang="en-US" altLang="zh-CN" sz="1800" i="1" dirty="0">
                <a:latin typeface="Times New Roman" panose="02020603050405020304" pitchFamily="18" charset="0"/>
              </a:rPr>
              <a:t>V</a:t>
            </a:r>
            <a:r>
              <a:rPr lang="zh-CN" altLang="en-US" sz="1800" dirty="0"/>
              <a:t>的</a:t>
            </a:r>
            <a:r>
              <a:rPr lang="zh-CN" altLang="en-US" sz="1800" dirty="0">
                <a:solidFill>
                  <a:schemeClr val="hlink"/>
                </a:solidFill>
              </a:rPr>
              <a:t>单位表面</a:t>
            </a:r>
            <a:r>
              <a:rPr lang="zh-CN" altLang="en-US" sz="1800" dirty="0">
                <a:solidFill>
                  <a:srgbClr val="C00000"/>
                </a:solidFill>
              </a:rPr>
              <a:t>流出的电磁能量</a:t>
            </a:r>
            <a:r>
              <a:rPr lang="en-US" altLang="zh-CN" sz="1800" dirty="0"/>
              <a:t>(</a:t>
            </a:r>
            <a:r>
              <a:rPr lang="zh-CN" altLang="en-US" sz="1800" dirty="0"/>
              <a:t>叫做</a:t>
            </a:r>
            <a:r>
              <a:rPr lang="zh-CN" altLang="en-US" sz="1800" dirty="0">
                <a:solidFill>
                  <a:srgbClr val="A50021"/>
                </a:solidFill>
              </a:rPr>
              <a:t>电磁能流</a:t>
            </a:r>
            <a:r>
              <a:rPr lang="en-US" altLang="zh-CN" sz="1800" dirty="0"/>
              <a:t>) </a:t>
            </a:r>
            <a:r>
              <a:rPr lang="zh-CN" altLang="en-US" sz="1800" dirty="0"/>
              <a:t>，单位： </a:t>
            </a:r>
            <a:r>
              <a:rPr lang="en-US" altLang="zh-CN" sz="2400" dirty="0"/>
              <a:t>W/m</a:t>
            </a:r>
            <a:r>
              <a:rPr lang="en-US" altLang="zh-CN" sz="1800" baseline="30000" dirty="0"/>
              <a:t>2</a:t>
            </a:r>
            <a:r>
              <a:rPr lang="en-US" altLang="zh-CN" sz="1800" dirty="0"/>
              <a:t>(</a:t>
            </a:r>
            <a:r>
              <a:rPr lang="zh-CN" altLang="en-US" sz="1800" dirty="0"/>
              <a:t>相当于功率密度</a:t>
            </a:r>
            <a:r>
              <a:rPr lang="en-US" altLang="zh-CN" sz="1800" dirty="0"/>
              <a:t>)</a:t>
            </a:r>
            <a:endParaRPr lang="en-US" altLang="zh-CN" sz="1800" baseline="30000" dirty="0"/>
          </a:p>
        </p:txBody>
      </p:sp>
      <p:sp>
        <p:nvSpPr>
          <p:cNvPr id="12297" name="Line 9"/>
          <p:cNvSpPr>
            <a:spLocks noChangeShapeType="1"/>
          </p:cNvSpPr>
          <p:nvPr/>
        </p:nvSpPr>
        <p:spPr bwMode="auto">
          <a:xfrm>
            <a:off x="2339975" y="1773238"/>
            <a:ext cx="647700" cy="0"/>
          </a:xfrm>
          <a:prstGeom prst="line">
            <a:avLst/>
          </a:prstGeom>
          <a:noFill/>
          <a:ln w="57150" cmpd="thinThick">
            <a:solidFill>
              <a:srgbClr val="FF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298" name="Object 10"/>
          <p:cNvGraphicFramePr>
            <a:graphicFrameLocks noChangeAspect="1"/>
          </p:cNvGraphicFramePr>
          <p:nvPr/>
        </p:nvGraphicFramePr>
        <p:xfrm>
          <a:off x="323850" y="2781300"/>
          <a:ext cx="1584325" cy="466725"/>
        </p:xfrm>
        <a:graphic>
          <a:graphicData uri="http://schemas.openxmlformats.org/presentationml/2006/ole">
            <mc:AlternateContent xmlns:mc="http://schemas.openxmlformats.org/markup-compatibility/2006">
              <mc:Choice xmlns:v="urn:schemas-microsoft-com:vml" Requires="v">
                <p:oleObj spid="_x0000_s11368" name="公式" r:id="rId5" imgW="812447" imgH="241195" progId="Equation.3">
                  <p:embed/>
                </p:oleObj>
              </mc:Choice>
              <mc:Fallback>
                <p:oleObj name="公式" r:id="rId5" imgW="812447" imgH="241195"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2781300"/>
                        <a:ext cx="15843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12299" name="AutoShape 11"/>
          <p:cNvSpPr>
            <a:spLocks/>
          </p:cNvSpPr>
          <p:nvPr/>
        </p:nvSpPr>
        <p:spPr bwMode="auto">
          <a:xfrm>
            <a:off x="2120900" y="2682875"/>
            <a:ext cx="73025" cy="1152525"/>
          </a:xfrm>
          <a:prstGeom prst="leftBrace">
            <a:avLst>
              <a:gd name="adj1" fmla="val 13152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300" name="Rectangle 12"/>
          <p:cNvSpPr>
            <a:spLocks noChangeArrowheads="1"/>
          </p:cNvSpPr>
          <p:nvPr/>
        </p:nvSpPr>
        <p:spPr bwMode="auto">
          <a:xfrm>
            <a:off x="2265363" y="2538413"/>
            <a:ext cx="68738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solidFill>
                  <a:srgbClr val="A50021"/>
                </a:solidFill>
              </a:rPr>
              <a:t>方向：</a:t>
            </a:r>
            <a:r>
              <a:rPr lang="zh-CN" altLang="en-US" sz="1800"/>
              <a:t>电磁能传递的方向，与</a:t>
            </a:r>
            <a:r>
              <a:rPr lang="en-US" altLang="zh-CN" sz="1800" i="1">
                <a:solidFill>
                  <a:srgbClr val="A50021"/>
                </a:solidFill>
                <a:latin typeface="Times New Roman" panose="02020603050405020304" pitchFamily="18" charset="0"/>
              </a:rPr>
              <a:t>k</a:t>
            </a:r>
            <a:r>
              <a:rPr lang="zh-CN" altLang="en-US" sz="1800"/>
              <a:t>的方向一致 </a:t>
            </a:r>
          </a:p>
        </p:txBody>
      </p:sp>
      <p:sp>
        <p:nvSpPr>
          <p:cNvPr id="12301" name="Rectangle 13"/>
          <p:cNvSpPr>
            <a:spLocks noChangeArrowheads="1"/>
          </p:cNvSpPr>
          <p:nvPr/>
        </p:nvSpPr>
        <p:spPr bwMode="auto">
          <a:xfrm>
            <a:off x="2265363" y="3114675"/>
            <a:ext cx="64103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solidFill>
                  <a:srgbClr val="A50021"/>
                </a:solidFill>
              </a:rPr>
              <a:t>大小：</a:t>
            </a:r>
            <a:r>
              <a:rPr lang="zh-CN" altLang="en-US" sz="1800"/>
              <a:t>单位时间流过与之垂直的单位面      </a:t>
            </a:r>
          </a:p>
          <a:p>
            <a:pPr eaLnBrk="1" hangingPunct="1">
              <a:spcBef>
                <a:spcPct val="0"/>
              </a:spcBef>
              <a:buFontTx/>
              <a:buNone/>
            </a:pPr>
            <a:r>
              <a:rPr lang="zh-CN" altLang="en-US" sz="1800"/>
              <a:t>          积的电磁能量 </a:t>
            </a:r>
          </a:p>
        </p:txBody>
      </p:sp>
      <p:sp>
        <p:nvSpPr>
          <p:cNvPr id="12302" name="AutoShape 14"/>
          <p:cNvSpPr>
            <a:spLocks/>
          </p:cNvSpPr>
          <p:nvPr/>
        </p:nvSpPr>
        <p:spPr bwMode="auto">
          <a:xfrm>
            <a:off x="828675" y="3355975"/>
            <a:ext cx="1220788" cy="792163"/>
          </a:xfrm>
          <a:prstGeom prst="borderCallout2">
            <a:avLst>
              <a:gd name="adj1" fmla="val 14431"/>
              <a:gd name="adj2" fmla="val -6241"/>
              <a:gd name="adj3" fmla="val 14431"/>
              <a:gd name="adj4" fmla="val -11963"/>
              <a:gd name="adj5" fmla="val -11421"/>
              <a:gd name="adj6" fmla="val -17815"/>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a:latin typeface="宋体" panose="02010600030101010101" pitchFamily="2" charset="-122"/>
              </a:rPr>
              <a:t>电磁能流密度矢量 </a:t>
            </a:r>
          </a:p>
        </p:txBody>
      </p:sp>
      <p:sp>
        <p:nvSpPr>
          <p:cNvPr id="12303" name="Rectangle 15"/>
          <p:cNvSpPr>
            <a:spLocks noChangeArrowheads="1"/>
          </p:cNvSpPr>
          <p:nvPr/>
        </p:nvSpPr>
        <p:spPr bwMode="auto">
          <a:xfrm>
            <a:off x="249238" y="4122738"/>
            <a:ext cx="66278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a:solidFill>
                  <a:srgbClr val="A50021"/>
                </a:solidFill>
              </a:rPr>
              <a:t>平均能流密度 ：</a:t>
            </a:r>
            <a:r>
              <a:rPr lang="en-US" altLang="zh-CN" sz="1800" i="1" dirty="0">
                <a:solidFill>
                  <a:srgbClr val="A50021"/>
                </a:solidFill>
                <a:latin typeface="Times New Roman" panose="02020603050405020304" pitchFamily="18" charset="0"/>
                <a:ea typeface="华文行楷" panose="02010800040101010101" pitchFamily="2" charset="-122"/>
              </a:rPr>
              <a:t>S</a:t>
            </a:r>
            <a:r>
              <a:rPr lang="zh-CN" altLang="en-US" sz="1800" dirty="0"/>
              <a:t>在一个周期内的平均值 </a:t>
            </a:r>
          </a:p>
        </p:txBody>
      </p:sp>
      <p:sp>
        <p:nvSpPr>
          <p:cNvPr id="12305" name="Rectangle 17"/>
          <p:cNvSpPr>
            <a:spLocks noChangeArrowheads="1"/>
          </p:cNvSpPr>
          <p:nvPr/>
        </p:nvSpPr>
        <p:spPr bwMode="auto">
          <a:xfrm>
            <a:off x="896938" y="4554538"/>
            <a:ext cx="2073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对于</a:t>
            </a:r>
            <a:r>
              <a:rPr lang="zh-CN" altLang="en-US" sz="1800">
                <a:solidFill>
                  <a:srgbClr val="A50021"/>
                </a:solidFill>
              </a:rPr>
              <a:t>简谐波</a:t>
            </a:r>
            <a:r>
              <a:rPr lang="zh-CN" altLang="en-US" sz="1800"/>
              <a:t> </a:t>
            </a:r>
          </a:p>
        </p:txBody>
      </p:sp>
      <p:graphicFrame>
        <p:nvGraphicFramePr>
          <p:cNvPr id="12306" name="Object 18"/>
          <p:cNvGraphicFramePr>
            <a:graphicFrameLocks noChangeAspect="1"/>
          </p:cNvGraphicFramePr>
          <p:nvPr/>
        </p:nvGraphicFramePr>
        <p:xfrm>
          <a:off x="2987675" y="4508500"/>
          <a:ext cx="1460500" cy="762000"/>
        </p:xfrm>
        <a:graphic>
          <a:graphicData uri="http://schemas.openxmlformats.org/presentationml/2006/ole">
            <mc:AlternateContent xmlns:mc="http://schemas.openxmlformats.org/markup-compatibility/2006">
              <mc:Choice xmlns:v="urn:schemas-microsoft-com:vml" Requires="v">
                <p:oleObj spid="_x0000_s11369" name="公式" r:id="rId7" imgW="748975" imgH="393529" progId="Equation.3">
                  <p:embed/>
                </p:oleObj>
              </mc:Choice>
              <mc:Fallback>
                <p:oleObj name="公式" r:id="rId7" imgW="748975" imgH="393529"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7675" y="4508500"/>
                        <a:ext cx="14605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12307" name="Object 19"/>
          <p:cNvGraphicFramePr>
            <a:graphicFrameLocks noChangeAspect="1"/>
          </p:cNvGraphicFramePr>
          <p:nvPr/>
        </p:nvGraphicFramePr>
        <p:xfrm>
          <a:off x="3922713" y="5084763"/>
          <a:ext cx="2474912" cy="515937"/>
        </p:xfrm>
        <a:graphic>
          <a:graphicData uri="http://schemas.openxmlformats.org/presentationml/2006/ole">
            <mc:AlternateContent xmlns:mc="http://schemas.openxmlformats.org/markup-compatibility/2006">
              <mc:Choice xmlns:v="urn:schemas-microsoft-com:vml" Requires="v">
                <p:oleObj spid="_x0000_s11370" name="Equation" r:id="rId9" imgW="1269449" imgH="266584" progId="Equation.DSMT4">
                  <p:embed/>
                </p:oleObj>
              </mc:Choice>
              <mc:Fallback>
                <p:oleObj name="Equation" r:id="rId9" imgW="1269449" imgH="266584" progId="Equation.DSMT4">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22713" y="5084763"/>
                        <a:ext cx="247491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12308" name="Line 20"/>
          <p:cNvSpPr>
            <a:spLocks noChangeShapeType="1"/>
          </p:cNvSpPr>
          <p:nvPr/>
        </p:nvSpPr>
        <p:spPr bwMode="auto">
          <a:xfrm>
            <a:off x="3344863" y="5029200"/>
            <a:ext cx="0" cy="647700"/>
          </a:xfrm>
          <a:prstGeom prst="line">
            <a:avLst/>
          </a:prstGeom>
          <a:noFill/>
          <a:ln w="76200" cmpd="tri">
            <a:solidFill>
              <a:srgbClr val="FF66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309" name="Object 21"/>
          <p:cNvGraphicFramePr>
            <a:graphicFrameLocks noChangeAspect="1"/>
          </p:cNvGraphicFramePr>
          <p:nvPr/>
        </p:nvGraphicFramePr>
        <p:xfrm>
          <a:off x="2719388" y="5589588"/>
          <a:ext cx="2106612" cy="1006475"/>
        </p:xfrm>
        <a:graphic>
          <a:graphicData uri="http://schemas.openxmlformats.org/presentationml/2006/ole">
            <mc:AlternateContent xmlns:mc="http://schemas.openxmlformats.org/markup-compatibility/2006">
              <mc:Choice xmlns:v="urn:schemas-microsoft-com:vml" Requires="v">
                <p:oleObj spid="_x0000_s11371" name="Equation" r:id="rId11" imgW="1002865" imgH="482391" progId="Equation.DSMT4">
                  <p:embed/>
                </p:oleObj>
              </mc:Choice>
              <mc:Fallback>
                <p:oleObj name="Equation" r:id="rId11" imgW="1002865" imgH="482391" progId="Equation.DSMT4">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19388" y="5589588"/>
                        <a:ext cx="210661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12310" name="Rectangle 22"/>
          <p:cNvSpPr>
            <a:spLocks noChangeArrowheads="1"/>
          </p:cNvSpPr>
          <p:nvPr/>
        </p:nvSpPr>
        <p:spPr bwMode="auto">
          <a:xfrm>
            <a:off x="4859338" y="5815697"/>
            <a:ext cx="4140200" cy="646331"/>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a:t>电磁波中的能流密度正比于</a:t>
            </a:r>
            <a:r>
              <a:rPr lang="zh-CN" altLang="en-US" sz="1800" dirty="0">
                <a:solidFill>
                  <a:schemeClr val="hlink"/>
                </a:solidFill>
              </a:rPr>
              <a:t>电场或磁场振幅的</a:t>
            </a:r>
            <a:r>
              <a:rPr lang="zh-CN" altLang="en-US" sz="1800" dirty="0" smtClean="0">
                <a:solidFill>
                  <a:schemeClr val="hlink"/>
                </a:solidFill>
              </a:rPr>
              <a:t>平方</a:t>
            </a:r>
            <a:r>
              <a:rPr lang="en-US" altLang="zh-CN" sz="1800" dirty="0" smtClean="0">
                <a:solidFill>
                  <a:schemeClr val="hlink"/>
                </a:solidFill>
              </a:rPr>
              <a:t>!!!</a:t>
            </a:r>
            <a:r>
              <a:rPr lang="zh-CN" altLang="en-US" sz="1800" dirty="0" smtClean="0"/>
              <a:t> </a:t>
            </a:r>
            <a:endParaRPr lang="zh-CN" altLang="en-US" sz="1800" dirty="0"/>
          </a:p>
        </p:txBody>
      </p:sp>
      <p:graphicFrame>
        <p:nvGraphicFramePr>
          <p:cNvPr id="19" name="Object 17"/>
          <p:cNvGraphicFramePr>
            <a:graphicFrameLocks noChangeAspect="1"/>
          </p:cNvGraphicFramePr>
          <p:nvPr>
            <p:extLst>
              <p:ext uri="{D42A27DB-BD31-4B8C-83A1-F6EECF244321}">
                <p14:modId xmlns:p14="http://schemas.microsoft.com/office/powerpoint/2010/main" val="965945261"/>
              </p:ext>
            </p:extLst>
          </p:nvPr>
        </p:nvGraphicFramePr>
        <p:xfrm>
          <a:off x="5334000" y="172244"/>
          <a:ext cx="3600450" cy="1082675"/>
        </p:xfrm>
        <a:graphic>
          <a:graphicData uri="http://schemas.openxmlformats.org/presentationml/2006/ole">
            <mc:AlternateContent xmlns:mc="http://schemas.openxmlformats.org/markup-compatibility/2006">
              <mc:Choice xmlns:v="urn:schemas-microsoft-com:vml" Requires="v">
                <p:oleObj spid="_x0000_s11372" name="Equation" r:id="rId13" imgW="1854200" imgH="558800" progId="Equation.DSMT4">
                  <p:embed/>
                </p:oleObj>
              </mc:Choice>
              <mc:Fallback>
                <p:oleObj name="Equation" r:id="rId13" imgW="1854200" imgH="558800" progId="Equation.DSMT4">
                  <p:embed/>
                  <p:pic>
                    <p:nvPicPr>
                      <p:cNvPr id="11281"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34000" y="172244"/>
                        <a:ext cx="3600450" cy="1082675"/>
                      </a:xfrm>
                      <a:prstGeom prst="rect">
                        <a:avLst/>
                      </a:prstGeom>
                      <a:noFill/>
                      <a:ln w="9525">
                        <a:solidFill>
                          <a:srgbClr val="A5002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3"/>
                                        </p:tgtEl>
                                        <p:attrNameLst>
                                          <p:attrName>style.visibility</p:attrName>
                                        </p:attrNameLst>
                                      </p:cBhvr>
                                      <p:to>
                                        <p:strVal val="visible"/>
                                      </p:to>
                                    </p:set>
                                    <p:animEffect transition="in" filter="blinds(horizontal)">
                                      <p:cBhvr>
                                        <p:cTn id="7" dur="500"/>
                                        <p:tgtEl>
                                          <p:spTgt spid="122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2295"/>
                                        </p:tgtEl>
                                        <p:attrNameLst>
                                          <p:attrName>style.visibility</p:attrName>
                                        </p:attrNameLst>
                                      </p:cBhvr>
                                      <p:to>
                                        <p:strVal val="visible"/>
                                      </p:to>
                                    </p:set>
                                    <p:animEffect transition="in" filter="dissolve">
                                      <p:cBhvr>
                                        <p:cTn id="12" dur="500"/>
                                        <p:tgtEl>
                                          <p:spTgt spid="122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297"/>
                                        </p:tgtEl>
                                        <p:attrNameLst>
                                          <p:attrName>style.visibility</p:attrName>
                                        </p:attrNameLst>
                                      </p:cBhvr>
                                      <p:to>
                                        <p:strVal val="visible"/>
                                      </p:to>
                                    </p:set>
                                    <p:animEffect transition="in" filter="wipe(left)">
                                      <p:cBhvr>
                                        <p:cTn id="17" dur="500"/>
                                        <p:tgtEl>
                                          <p:spTgt spid="122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296"/>
                                        </p:tgtEl>
                                        <p:attrNameLst>
                                          <p:attrName>style.visibility</p:attrName>
                                        </p:attrNameLst>
                                      </p:cBhvr>
                                      <p:to>
                                        <p:strVal val="visible"/>
                                      </p:to>
                                    </p:set>
                                    <p:animEffect transition="in" filter="dissolve">
                                      <p:cBhvr>
                                        <p:cTn id="22" dur="500"/>
                                        <p:tgtEl>
                                          <p:spTgt spid="122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2298"/>
                                        </p:tgtEl>
                                        <p:attrNameLst>
                                          <p:attrName>style.visibility</p:attrName>
                                        </p:attrNameLst>
                                      </p:cBhvr>
                                      <p:to>
                                        <p:strVal val="visible"/>
                                      </p:to>
                                    </p:set>
                                    <p:animEffect transition="in" filter="dissolve">
                                      <p:cBhvr>
                                        <p:cTn id="27" dur="500"/>
                                        <p:tgtEl>
                                          <p:spTgt spid="1229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2299"/>
                                        </p:tgtEl>
                                        <p:attrNameLst>
                                          <p:attrName>style.visibility</p:attrName>
                                        </p:attrNameLst>
                                      </p:cBhvr>
                                      <p:to>
                                        <p:strVal val="visible"/>
                                      </p:to>
                                    </p:set>
                                    <p:animEffect transition="in" filter="dissolve">
                                      <p:cBhvr>
                                        <p:cTn id="32" dur="500"/>
                                        <p:tgtEl>
                                          <p:spTgt spid="1229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2300"/>
                                        </p:tgtEl>
                                        <p:attrNameLst>
                                          <p:attrName>style.visibility</p:attrName>
                                        </p:attrNameLst>
                                      </p:cBhvr>
                                      <p:to>
                                        <p:strVal val="visible"/>
                                      </p:to>
                                    </p:set>
                                    <p:animEffect transition="in" filter="dissolve">
                                      <p:cBhvr>
                                        <p:cTn id="37" dur="500"/>
                                        <p:tgtEl>
                                          <p:spTgt spid="1230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2301"/>
                                        </p:tgtEl>
                                        <p:attrNameLst>
                                          <p:attrName>style.visibility</p:attrName>
                                        </p:attrNameLst>
                                      </p:cBhvr>
                                      <p:to>
                                        <p:strVal val="visible"/>
                                      </p:to>
                                    </p:set>
                                    <p:animEffect transition="in" filter="dissolve">
                                      <p:cBhvr>
                                        <p:cTn id="42" dur="500"/>
                                        <p:tgtEl>
                                          <p:spTgt spid="1230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2302"/>
                                        </p:tgtEl>
                                        <p:attrNameLst>
                                          <p:attrName>style.visibility</p:attrName>
                                        </p:attrNameLst>
                                      </p:cBhvr>
                                      <p:to>
                                        <p:strVal val="visible"/>
                                      </p:to>
                                    </p:set>
                                    <p:animEffect transition="in" filter="dissolve">
                                      <p:cBhvr>
                                        <p:cTn id="47" dur="500"/>
                                        <p:tgtEl>
                                          <p:spTgt spid="1230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2303"/>
                                        </p:tgtEl>
                                        <p:attrNameLst>
                                          <p:attrName>style.visibility</p:attrName>
                                        </p:attrNameLst>
                                      </p:cBhvr>
                                      <p:to>
                                        <p:strVal val="visible"/>
                                      </p:to>
                                    </p:set>
                                    <p:animEffect transition="in" filter="dissolve">
                                      <p:cBhvr>
                                        <p:cTn id="52" dur="500"/>
                                        <p:tgtEl>
                                          <p:spTgt spid="1230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2305"/>
                                        </p:tgtEl>
                                        <p:attrNameLst>
                                          <p:attrName>style.visibility</p:attrName>
                                        </p:attrNameLst>
                                      </p:cBhvr>
                                      <p:to>
                                        <p:strVal val="visible"/>
                                      </p:to>
                                    </p:set>
                                    <p:animEffect transition="in" filter="dissolve">
                                      <p:cBhvr>
                                        <p:cTn id="57" dur="500"/>
                                        <p:tgtEl>
                                          <p:spTgt spid="1230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12306"/>
                                        </p:tgtEl>
                                        <p:attrNameLst>
                                          <p:attrName>style.visibility</p:attrName>
                                        </p:attrNameLst>
                                      </p:cBhvr>
                                      <p:to>
                                        <p:strVal val="visible"/>
                                      </p:to>
                                    </p:set>
                                    <p:animEffect transition="in" filter="dissolve">
                                      <p:cBhvr>
                                        <p:cTn id="62" dur="500"/>
                                        <p:tgtEl>
                                          <p:spTgt spid="1230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nodeType="clickEffect">
                                  <p:stCondLst>
                                    <p:cond delay="0"/>
                                  </p:stCondLst>
                                  <p:childTnLst>
                                    <p:set>
                                      <p:cBhvr>
                                        <p:cTn id="66" dur="1" fill="hold">
                                          <p:stCondLst>
                                            <p:cond delay="0"/>
                                          </p:stCondLst>
                                        </p:cTn>
                                        <p:tgtEl>
                                          <p:spTgt spid="12307"/>
                                        </p:tgtEl>
                                        <p:attrNameLst>
                                          <p:attrName>style.visibility</p:attrName>
                                        </p:attrNameLst>
                                      </p:cBhvr>
                                      <p:to>
                                        <p:strVal val="visible"/>
                                      </p:to>
                                    </p:set>
                                    <p:animEffect transition="in" filter="dissolve">
                                      <p:cBhvr>
                                        <p:cTn id="67" dur="500"/>
                                        <p:tgtEl>
                                          <p:spTgt spid="1230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nodeType="clickEffect">
                                  <p:stCondLst>
                                    <p:cond delay="0"/>
                                  </p:stCondLst>
                                  <p:childTnLst>
                                    <p:set>
                                      <p:cBhvr>
                                        <p:cTn id="71" dur="1" fill="hold">
                                          <p:stCondLst>
                                            <p:cond delay="0"/>
                                          </p:stCondLst>
                                        </p:cTn>
                                        <p:tgtEl>
                                          <p:spTgt spid="12308"/>
                                        </p:tgtEl>
                                        <p:attrNameLst>
                                          <p:attrName>style.visibility</p:attrName>
                                        </p:attrNameLst>
                                      </p:cBhvr>
                                      <p:to>
                                        <p:strVal val="visible"/>
                                      </p:to>
                                    </p:set>
                                    <p:animEffect transition="in" filter="wipe(up)">
                                      <p:cBhvr>
                                        <p:cTn id="72" dur="500"/>
                                        <p:tgtEl>
                                          <p:spTgt spid="1230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nodeType="clickEffect">
                                  <p:stCondLst>
                                    <p:cond delay="0"/>
                                  </p:stCondLst>
                                  <p:childTnLst>
                                    <p:set>
                                      <p:cBhvr>
                                        <p:cTn id="76" dur="1" fill="hold">
                                          <p:stCondLst>
                                            <p:cond delay="0"/>
                                          </p:stCondLst>
                                        </p:cTn>
                                        <p:tgtEl>
                                          <p:spTgt spid="12309"/>
                                        </p:tgtEl>
                                        <p:attrNameLst>
                                          <p:attrName>style.visibility</p:attrName>
                                        </p:attrNameLst>
                                      </p:cBhvr>
                                      <p:to>
                                        <p:strVal val="visible"/>
                                      </p:to>
                                    </p:set>
                                    <p:animEffect transition="in" filter="dissolve">
                                      <p:cBhvr>
                                        <p:cTn id="77" dur="500"/>
                                        <p:tgtEl>
                                          <p:spTgt spid="1230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2310"/>
                                        </p:tgtEl>
                                        <p:attrNameLst>
                                          <p:attrName>style.visibility</p:attrName>
                                        </p:attrNameLst>
                                      </p:cBhvr>
                                      <p:to>
                                        <p:strVal val="visible"/>
                                      </p:to>
                                    </p:set>
                                    <p:animEffect transition="in" filter="dissolve">
                                      <p:cBhvr>
                                        <p:cTn id="82" dur="500"/>
                                        <p:tgtEl>
                                          <p:spTgt spid="12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p:bldP spid="12296" grpId="0"/>
      <p:bldP spid="12300" grpId="0"/>
      <p:bldP spid="12301" grpId="0"/>
      <p:bldP spid="12302" grpId="0" animBg="1"/>
      <p:bldP spid="12303" grpId="0"/>
      <p:bldP spid="12305" grpId="0"/>
      <p:bldP spid="123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C37B41D7-6D9B-4F9D-ABDF-726AAFF0194B}" type="slidenum">
              <a:rPr lang="en-US" altLang="zh-CN" sz="800" b="0" smtClean="0"/>
              <a:pPr>
                <a:spcBef>
                  <a:spcPct val="0"/>
                </a:spcBef>
                <a:buFontTx/>
                <a:buNone/>
              </a:pPr>
              <a:t>12</a:t>
            </a:fld>
            <a:endParaRPr lang="en-US" altLang="zh-CN" sz="800" b="0" smtClean="0"/>
          </a:p>
        </p:txBody>
      </p:sp>
      <p:sp>
        <p:nvSpPr>
          <p:cNvPr id="12291" name="Rectangle 4"/>
          <p:cNvSpPr>
            <a:spLocks noGrp="1" noChangeArrowheads="1"/>
          </p:cNvSpPr>
          <p:nvPr>
            <p:ph type="title"/>
          </p:nvPr>
        </p:nvSpPr>
        <p:spPr>
          <a:xfrm>
            <a:off x="446087" y="24423"/>
            <a:ext cx="4463843" cy="708093"/>
          </a:xfrm>
        </p:spPr>
        <p:txBody>
          <a:bodyPr/>
          <a:lstStyle/>
          <a:p>
            <a:pPr eaLnBrk="1" hangingPunct="1"/>
            <a:r>
              <a:rPr lang="zh-CN" altLang="en-US" sz="3600" dirty="0" smtClean="0">
                <a:solidFill>
                  <a:srgbClr val="792B25"/>
                </a:solidFill>
              </a:rPr>
              <a:t>能量守恒</a:t>
            </a:r>
            <a:r>
              <a:rPr lang="zh-CN" altLang="en-US" sz="3600" dirty="0">
                <a:solidFill>
                  <a:srgbClr val="792B25"/>
                </a:solidFill>
              </a:rPr>
              <a:t>之二</a:t>
            </a:r>
            <a:endParaRPr lang="zh-CN" altLang="en-US" sz="3600" dirty="0" smtClean="0">
              <a:solidFill>
                <a:srgbClr val="792B25"/>
              </a:solidFill>
            </a:endParaRPr>
          </a:p>
        </p:txBody>
      </p:sp>
      <p:graphicFrame>
        <p:nvGraphicFramePr>
          <p:cNvPr id="12292" name="Object 5"/>
          <p:cNvGraphicFramePr>
            <a:graphicFrameLocks noChangeAspect="1"/>
          </p:cNvGraphicFramePr>
          <p:nvPr>
            <p:extLst>
              <p:ext uri="{D42A27DB-BD31-4B8C-83A1-F6EECF244321}">
                <p14:modId xmlns:p14="http://schemas.microsoft.com/office/powerpoint/2010/main" val="1877795596"/>
              </p:ext>
            </p:extLst>
          </p:nvPr>
        </p:nvGraphicFramePr>
        <p:xfrm>
          <a:off x="4383949" y="5198443"/>
          <a:ext cx="3009900" cy="914400"/>
        </p:xfrm>
        <a:graphic>
          <a:graphicData uri="http://schemas.openxmlformats.org/presentationml/2006/ole">
            <mc:AlternateContent xmlns:mc="http://schemas.openxmlformats.org/markup-compatibility/2006">
              <mc:Choice xmlns:v="urn:schemas-microsoft-com:vml" Requires="v">
                <p:oleObj spid="_x0000_s12373" name="Equation" r:id="rId4" imgW="1295400" imgH="393700" progId="Equation.3">
                  <p:embed/>
                </p:oleObj>
              </mc:Choice>
              <mc:Fallback>
                <p:oleObj name="Equation" r:id="rId4" imgW="1295400" imgH="3937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3949" y="5198443"/>
                        <a:ext cx="3009900" cy="914400"/>
                      </a:xfrm>
                      <a:prstGeom prst="rect">
                        <a:avLst/>
                      </a:prstGeom>
                      <a:noFill/>
                      <a:ln w="9525">
                        <a:solidFill>
                          <a:srgbClr val="00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文本框 2"/>
          <p:cNvSpPr txBox="1"/>
          <p:nvPr/>
        </p:nvSpPr>
        <p:spPr>
          <a:xfrm>
            <a:off x="596900" y="936125"/>
            <a:ext cx="8382000" cy="646331"/>
          </a:xfrm>
          <a:prstGeom prst="rect">
            <a:avLst/>
          </a:prstGeom>
          <a:noFill/>
        </p:spPr>
        <p:txBody>
          <a:bodyPr wrap="square" rtlCol="0">
            <a:spAutoFit/>
          </a:bodyPr>
          <a:lstStyle/>
          <a:p>
            <a:r>
              <a:rPr lang="zh-CN" altLang="en-US" dirty="0" smtClean="0"/>
              <a:t>       “任意闭合曲面包围的一个体积（无限小或者非无限小），通过闭合曲面的能量流出应该等于该范围内能量的减少（场的能量及粒子能量）”。</a:t>
            </a:r>
            <a:endParaRPr lang="zh-CN" altLang="en-US" dirty="0"/>
          </a:p>
        </p:txBody>
      </p:sp>
      <p:grpSp>
        <p:nvGrpSpPr>
          <p:cNvPr id="9" name="组合 8"/>
          <p:cNvGrpSpPr/>
          <p:nvPr/>
        </p:nvGrpSpPr>
        <p:grpSpPr>
          <a:xfrm>
            <a:off x="2971801" y="1680816"/>
            <a:ext cx="5627401" cy="1577575"/>
            <a:chOff x="2117571" y="1680816"/>
            <a:chExt cx="6481629" cy="1577575"/>
          </a:xfrm>
        </p:grpSpPr>
        <p:graphicFrame>
          <p:nvGraphicFramePr>
            <p:cNvPr id="12" name="Object 5"/>
            <p:cNvGraphicFramePr>
              <a:graphicFrameLocks noChangeAspect="1"/>
            </p:cNvGraphicFramePr>
            <p:nvPr>
              <p:extLst>
                <p:ext uri="{D42A27DB-BD31-4B8C-83A1-F6EECF244321}">
                  <p14:modId xmlns:p14="http://schemas.microsoft.com/office/powerpoint/2010/main" val="4050956086"/>
                </p:ext>
              </p:extLst>
            </p:nvPr>
          </p:nvGraphicFramePr>
          <p:xfrm>
            <a:off x="2961045" y="2343991"/>
            <a:ext cx="4868863" cy="914400"/>
          </p:xfrm>
          <a:graphic>
            <a:graphicData uri="http://schemas.openxmlformats.org/presentationml/2006/ole">
              <mc:AlternateContent xmlns:mc="http://schemas.openxmlformats.org/markup-compatibility/2006">
                <mc:Choice xmlns:v="urn:schemas-microsoft-com:vml" Requires="v">
                  <p:oleObj spid="_x0000_s12374" name="公式" r:id="rId6" imgW="2095200" imgH="393480" progId="Equation.3">
                    <p:embed/>
                  </p:oleObj>
                </mc:Choice>
                <mc:Fallback>
                  <p:oleObj name="公式" r:id="rId6" imgW="2095200" imgH="393480" progId="Equation.3">
                    <p:embed/>
                    <p:pic>
                      <p:nvPicPr>
                        <p:cNvPr id="12292" name="Object 5"/>
                        <p:cNvPicPr>
                          <a:picLocks noChangeAspect="1" noChangeArrowheads="1"/>
                        </p:cNvPicPr>
                        <p:nvPr/>
                      </p:nvPicPr>
                      <p:blipFill>
                        <a:blip r:embed="rId7"/>
                        <a:srcRect/>
                        <a:stretch>
                          <a:fillRect/>
                        </a:stretch>
                      </p:blipFill>
                      <p:spPr bwMode="auto">
                        <a:xfrm>
                          <a:off x="2961045" y="2343991"/>
                          <a:ext cx="4868863" cy="914400"/>
                        </a:xfrm>
                        <a:prstGeom prst="rect">
                          <a:avLst/>
                        </a:prstGeom>
                        <a:noFill/>
                        <a:ln w="9525">
                          <a:solidFill>
                            <a:srgbClr val="00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文本框 3"/>
            <p:cNvSpPr txBox="1"/>
            <p:nvPr/>
          </p:nvSpPr>
          <p:spPr>
            <a:xfrm>
              <a:off x="2117571" y="1680816"/>
              <a:ext cx="6481629" cy="646331"/>
            </a:xfrm>
            <a:prstGeom prst="rect">
              <a:avLst/>
            </a:prstGeom>
            <a:noFill/>
          </p:spPr>
          <p:txBody>
            <a:bodyPr wrap="square" rtlCol="0">
              <a:spAutoFit/>
            </a:bodyPr>
            <a:lstStyle/>
            <a:p>
              <a:r>
                <a:rPr lang="zh-CN" altLang="en-US" dirty="0" smtClean="0"/>
                <a:t>粒子动能：如果带电粒子在该范围内运动，则其动能的变化等于外界做功</a:t>
              </a:r>
              <a:endParaRPr lang="zh-CN" altLang="en-US" dirty="0"/>
            </a:p>
          </p:txBody>
        </p:sp>
      </p:grpSp>
      <p:graphicFrame>
        <p:nvGraphicFramePr>
          <p:cNvPr id="18" name="Object 5"/>
          <p:cNvGraphicFramePr>
            <a:graphicFrameLocks noChangeAspect="1"/>
          </p:cNvGraphicFramePr>
          <p:nvPr>
            <p:extLst>
              <p:ext uri="{D42A27DB-BD31-4B8C-83A1-F6EECF244321}">
                <p14:modId xmlns:p14="http://schemas.microsoft.com/office/powerpoint/2010/main" val="364070921"/>
              </p:ext>
            </p:extLst>
          </p:nvPr>
        </p:nvGraphicFramePr>
        <p:xfrm>
          <a:off x="2701199" y="3562061"/>
          <a:ext cx="3187700" cy="914400"/>
        </p:xfrm>
        <a:graphic>
          <a:graphicData uri="http://schemas.openxmlformats.org/presentationml/2006/ole">
            <mc:AlternateContent xmlns:mc="http://schemas.openxmlformats.org/markup-compatibility/2006">
              <mc:Choice xmlns:v="urn:schemas-microsoft-com:vml" Requires="v">
                <p:oleObj spid="_x0000_s12375" name="公式" r:id="rId8" imgW="1371600" imgH="393480" progId="Equation.3">
                  <p:embed/>
                </p:oleObj>
              </mc:Choice>
              <mc:Fallback>
                <p:oleObj name="公式" r:id="rId8" imgW="1371600" imgH="393480" progId="Equation.3">
                  <p:embed/>
                  <p:pic>
                    <p:nvPicPr>
                      <p:cNvPr id="12" name="Object 5"/>
                      <p:cNvPicPr>
                        <a:picLocks noChangeAspect="1" noChangeArrowheads="1"/>
                      </p:cNvPicPr>
                      <p:nvPr/>
                    </p:nvPicPr>
                    <p:blipFill>
                      <a:blip r:embed="rId9"/>
                      <a:srcRect/>
                      <a:stretch>
                        <a:fillRect/>
                      </a:stretch>
                    </p:blipFill>
                    <p:spPr bwMode="auto">
                      <a:xfrm>
                        <a:off x="2701199" y="3562061"/>
                        <a:ext cx="3187700" cy="914400"/>
                      </a:xfrm>
                      <a:prstGeom prst="rect">
                        <a:avLst/>
                      </a:prstGeom>
                      <a:noFill/>
                      <a:ln w="9525">
                        <a:solidFill>
                          <a:srgbClr val="00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 name="组合 10"/>
          <p:cNvGrpSpPr/>
          <p:nvPr/>
        </p:nvGrpSpPr>
        <p:grpSpPr>
          <a:xfrm>
            <a:off x="6074429" y="3510922"/>
            <a:ext cx="2347429" cy="914400"/>
            <a:chOff x="5181600" y="3292588"/>
            <a:chExt cx="2347429" cy="914400"/>
          </a:xfrm>
        </p:grpSpPr>
        <p:graphicFrame>
          <p:nvGraphicFramePr>
            <p:cNvPr id="19" name="Object 5"/>
            <p:cNvGraphicFramePr>
              <a:graphicFrameLocks noChangeAspect="1"/>
            </p:cNvGraphicFramePr>
            <p:nvPr>
              <p:extLst>
                <p:ext uri="{D42A27DB-BD31-4B8C-83A1-F6EECF244321}">
                  <p14:modId xmlns:p14="http://schemas.microsoft.com/office/powerpoint/2010/main" val="3707667723"/>
                </p:ext>
              </p:extLst>
            </p:nvPr>
          </p:nvGraphicFramePr>
          <p:xfrm>
            <a:off x="5817704" y="3292588"/>
            <a:ext cx="1711325" cy="914400"/>
          </p:xfrm>
          <a:graphic>
            <a:graphicData uri="http://schemas.openxmlformats.org/presentationml/2006/ole">
              <mc:AlternateContent xmlns:mc="http://schemas.openxmlformats.org/markup-compatibility/2006">
                <mc:Choice xmlns:v="urn:schemas-microsoft-com:vml" Requires="v">
                  <p:oleObj spid="_x0000_s12376" name="公式" r:id="rId10" imgW="736560" imgH="393480" progId="Equation.3">
                    <p:embed/>
                  </p:oleObj>
                </mc:Choice>
                <mc:Fallback>
                  <p:oleObj name="公式" r:id="rId10" imgW="736560" imgH="393480" progId="Equation.3">
                    <p:embed/>
                    <p:pic>
                      <p:nvPicPr>
                        <p:cNvPr id="18" name="Object 5"/>
                        <p:cNvPicPr>
                          <a:picLocks noChangeAspect="1" noChangeArrowheads="1"/>
                        </p:cNvPicPr>
                        <p:nvPr/>
                      </p:nvPicPr>
                      <p:blipFill>
                        <a:blip r:embed="rId11"/>
                        <a:srcRect/>
                        <a:stretch>
                          <a:fillRect/>
                        </a:stretch>
                      </p:blipFill>
                      <p:spPr bwMode="auto">
                        <a:xfrm>
                          <a:off x="5817704" y="3292588"/>
                          <a:ext cx="1711325" cy="914400"/>
                        </a:xfrm>
                        <a:prstGeom prst="rect">
                          <a:avLst/>
                        </a:prstGeom>
                        <a:noFill/>
                        <a:ln w="9525">
                          <a:solidFill>
                            <a:srgbClr val="00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右箭头 6"/>
            <p:cNvSpPr/>
            <p:nvPr/>
          </p:nvSpPr>
          <p:spPr bwMode="auto">
            <a:xfrm>
              <a:off x="5181600" y="3559288"/>
              <a:ext cx="457200" cy="3810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grpSp>
      <p:graphicFrame>
        <p:nvGraphicFramePr>
          <p:cNvPr id="21" name="Object 5"/>
          <p:cNvGraphicFramePr>
            <a:graphicFrameLocks noChangeAspect="1"/>
          </p:cNvGraphicFramePr>
          <p:nvPr>
            <p:extLst>
              <p:ext uri="{D42A27DB-BD31-4B8C-83A1-F6EECF244321}">
                <p14:modId xmlns:p14="http://schemas.microsoft.com/office/powerpoint/2010/main" val="3039279546"/>
              </p:ext>
            </p:extLst>
          </p:nvPr>
        </p:nvGraphicFramePr>
        <p:xfrm>
          <a:off x="914400" y="5160047"/>
          <a:ext cx="2595562" cy="914400"/>
        </p:xfrm>
        <a:graphic>
          <a:graphicData uri="http://schemas.openxmlformats.org/presentationml/2006/ole">
            <mc:AlternateContent xmlns:mc="http://schemas.openxmlformats.org/markup-compatibility/2006">
              <mc:Choice xmlns:v="urn:schemas-microsoft-com:vml" Requires="v">
                <p:oleObj spid="_x0000_s12377" name="公式" r:id="rId12" imgW="1117440" imgH="393480" progId="Equation.3">
                  <p:embed/>
                </p:oleObj>
              </mc:Choice>
              <mc:Fallback>
                <p:oleObj name="公式" r:id="rId12" imgW="1117440" imgH="393480" progId="Equation.3">
                  <p:embed/>
                  <p:pic>
                    <p:nvPicPr>
                      <p:cNvPr id="12292" name="Object 5"/>
                      <p:cNvPicPr>
                        <a:picLocks noChangeAspect="1" noChangeArrowheads="1"/>
                      </p:cNvPicPr>
                      <p:nvPr/>
                    </p:nvPicPr>
                    <p:blipFill>
                      <a:blip r:embed="rId13"/>
                      <a:srcRect/>
                      <a:stretch>
                        <a:fillRect/>
                      </a:stretch>
                    </p:blipFill>
                    <p:spPr bwMode="auto">
                      <a:xfrm>
                        <a:off x="914400" y="5160047"/>
                        <a:ext cx="2595562" cy="914400"/>
                      </a:xfrm>
                      <a:prstGeom prst="rect">
                        <a:avLst/>
                      </a:prstGeom>
                      <a:noFill/>
                      <a:ln w="9525">
                        <a:solidFill>
                          <a:srgbClr val="00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右箭头 7"/>
          <p:cNvSpPr/>
          <p:nvPr/>
        </p:nvSpPr>
        <p:spPr bwMode="auto">
          <a:xfrm>
            <a:off x="3736181" y="5464847"/>
            <a:ext cx="457200" cy="3048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sp>
        <p:nvSpPr>
          <p:cNvPr id="13" name="下箭头 12"/>
          <p:cNvSpPr/>
          <p:nvPr/>
        </p:nvSpPr>
        <p:spPr bwMode="auto">
          <a:xfrm>
            <a:off x="1219200" y="1582456"/>
            <a:ext cx="200233" cy="344290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C37B41D7-6D9B-4F9D-ABDF-726AAFF0194B}" type="slidenum">
              <a:rPr lang="en-US" altLang="zh-CN" sz="800" b="0" smtClean="0"/>
              <a:pPr>
                <a:spcBef>
                  <a:spcPct val="0"/>
                </a:spcBef>
                <a:buFontTx/>
                <a:buNone/>
              </a:pPr>
              <a:t>13</a:t>
            </a:fld>
            <a:endParaRPr lang="en-US" altLang="zh-CN" sz="800" b="0" smtClean="0"/>
          </a:p>
        </p:txBody>
      </p:sp>
      <p:sp>
        <p:nvSpPr>
          <p:cNvPr id="12291" name="Rectangle 4"/>
          <p:cNvSpPr>
            <a:spLocks noGrp="1" noChangeArrowheads="1"/>
          </p:cNvSpPr>
          <p:nvPr>
            <p:ph type="title"/>
          </p:nvPr>
        </p:nvSpPr>
        <p:spPr>
          <a:xfrm>
            <a:off x="446087" y="24423"/>
            <a:ext cx="8229600" cy="990600"/>
          </a:xfrm>
        </p:spPr>
        <p:txBody>
          <a:bodyPr/>
          <a:lstStyle/>
          <a:p>
            <a:pPr eaLnBrk="1" hangingPunct="1"/>
            <a:r>
              <a:rPr lang="zh-CN" altLang="en-US" dirty="0" smtClean="0">
                <a:solidFill>
                  <a:srgbClr val="792B25"/>
                </a:solidFill>
              </a:rPr>
              <a:t>能量守恒</a:t>
            </a:r>
          </a:p>
        </p:txBody>
      </p:sp>
      <p:graphicFrame>
        <p:nvGraphicFramePr>
          <p:cNvPr id="12292" name="Object 5"/>
          <p:cNvGraphicFramePr>
            <a:graphicFrameLocks noChangeAspect="1"/>
          </p:cNvGraphicFramePr>
          <p:nvPr/>
        </p:nvGraphicFramePr>
        <p:xfrm>
          <a:off x="3067050" y="994838"/>
          <a:ext cx="3009900" cy="914400"/>
        </p:xfrm>
        <a:graphic>
          <a:graphicData uri="http://schemas.openxmlformats.org/presentationml/2006/ole">
            <mc:AlternateContent xmlns:mc="http://schemas.openxmlformats.org/markup-compatibility/2006">
              <mc:Choice xmlns:v="urn:schemas-microsoft-com:vml" Requires="v">
                <p:oleObj spid="_x0000_s76826" name="Equation" r:id="rId4" imgW="1295400" imgH="393700" progId="Equation.3">
                  <p:embed/>
                </p:oleObj>
              </mc:Choice>
              <mc:Fallback>
                <p:oleObj name="Equation" r:id="rId4" imgW="1295400" imgH="393700" progId="Equation.3">
                  <p:embed/>
                  <p:pic>
                    <p:nvPicPr>
                      <p:cNvPr id="12292"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7050" y="994838"/>
                        <a:ext cx="3009900" cy="914400"/>
                      </a:xfrm>
                      <a:prstGeom prst="rect">
                        <a:avLst/>
                      </a:prstGeom>
                      <a:noFill/>
                      <a:ln w="9525">
                        <a:solidFill>
                          <a:srgbClr val="00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3" name="Object 6"/>
          <p:cNvGraphicFramePr>
            <a:graphicFrameLocks noChangeAspect="1"/>
          </p:cNvGraphicFramePr>
          <p:nvPr/>
        </p:nvGraphicFramePr>
        <p:xfrm>
          <a:off x="293687" y="1975850"/>
          <a:ext cx="8534400" cy="1882775"/>
        </p:xfrm>
        <a:graphic>
          <a:graphicData uri="http://schemas.openxmlformats.org/presentationml/2006/ole">
            <mc:AlternateContent xmlns:mc="http://schemas.openxmlformats.org/markup-compatibility/2006">
              <mc:Choice xmlns:v="urn:schemas-microsoft-com:vml" Requires="v">
                <p:oleObj spid="_x0000_s76827" name="Equation" r:id="rId6" imgW="3797300" imgH="838200" progId="Equation.3">
                  <p:embed/>
                </p:oleObj>
              </mc:Choice>
              <mc:Fallback>
                <p:oleObj name="Equation" r:id="rId6" imgW="3797300" imgH="838200" progId="Equation.3">
                  <p:embed/>
                  <p:pic>
                    <p:nvPicPr>
                      <p:cNvPr id="12293"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3687" y="1975850"/>
                        <a:ext cx="8534400" cy="1882775"/>
                      </a:xfrm>
                      <a:prstGeom prst="rect">
                        <a:avLst/>
                      </a:prstGeom>
                      <a:noFill/>
                      <a:ln>
                        <a:noFill/>
                      </a:ln>
                      <a:effectLst/>
                      <a:extLst/>
                    </p:spPr>
                  </p:pic>
                </p:oleObj>
              </mc:Fallback>
            </mc:AlternateContent>
          </a:graphicData>
        </a:graphic>
      </p:graphicFrame>
      <p:graphicFrame>
        <p:nvGraphicFramePr>
          <p:cNvPr id="12294" name="Object 7"/>
          <p:cNvGraphicFramePr>
            <a:graphicFrameLocks noChangeAspect="1"/>
          </p:cNvGraphicFramePr>
          <p:nvPr/>
        </p:nvGraphicFramePr>
        <p:xfrm>
          <a:off x="76200" y="4169689"/>
          <a:ext cx="8991600" cy="857012"/>
        </p:xfrm>
        <a:graphic>
          <a:graphicData uri="http://schemas.openxmlformats.org/presentationml/2006/ole">
            <mc:AlternateContent xmlns:mc="http://schemas.openxmlformats.org/markup-compatibility/2006">
              <mc:Choice xmlns:v="urn:schemas-microsoft-com:vml" Requires="v">
                <p:oleObj spid="_x0000_s76828" name="Equation" r:id="rId8" imgW="4394200" imgH="419100" progId="Equation.3">
                  <p:embed/>
                </p:oleObj>
              </mc:Choice>
              <mc:Fallback>
                <p:oleObj name="Equation" r:id="rId8" imgW="4394200" imgH="419100" progId="Equation.3">
                  <p:embed/>
                  <p:pic>
                    <p:nvPicPr>
                      <p:cNvPr id="12294"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 y="4169689"/>
                        <a:ext cx="8991600" cy="857012"/>
                      </a:xfrm>
                      <a:prstGeom prst="rect">
                        <a:avLst/>
                      </a:prstGeom>
                      <a:noFill/>
                      <a:ln w="9525">
                        <a:solidFill>
                          <a:srgbClr val="006600"/>
                        </a:solidFill>
                        <a:miter lim="800000"/>
                        <a:headEnd/>
                        <a:tailEnd/>
                      </a:ln>
                      <a:effectLst/>
                      <a:extLst/>
                    </p:spPr>
                  </p:pic>
                </p:oleObj>
              </mc:Fallback>
            </mc:AlternateContent>
          </a:graphicData>
        </a:graphic>
      </p:graphicFrame>
      <p:graphicFrame>
        <p:nvGraphicFramePr>
          <p:cNvPr id="12295" name="Object 8"/>
          <p:cNvGraphicFramePr>
            <a:graphicFrameLocks noChangeAspect="1"/>
          </p:cNvGraphicFramePr>
          <p:nvPr/>
        </p:nvGraphicFramePr>
        <p:xfrm>
          <a:off x="1676400" y="5410200"/>
          <a:ext cx="5768975" cy="842963"/>
        </p:xfrm>
        <a:graphic>
          <a:graphicData uri="http://schemas.openxmlformats.org/presentationml/2006/ole">
            <mc:AlternateContent xmlns:mc="http://schemas.openxmlformats.org/markup-compatibility/2006">
              <mc:Choice xmlns:v="urn:schemas-microsoft-com:vml" Requires="v">
                <p:oleObj spid="_x0000_s76829" name="Equation" r:id="rId10" imgW="2692400" imgH="393700" progId="Equation.3">
                  <p:embed/>
                </p:oleObj>
              </mc:Choice>
              <mc:Fallback>
                <p:oleObj name="Equation" r:id="rId10" imgW="2692400" imgH="393700" progId="Equation.3">
                  <p:embed/>
                  <p:pic>
                    <p:nvPicPr>
                      <p:cNvPr id="12295"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76400" y="5410200"/>
                        <a:ext cx="5768975" cy="842963"/>
                      </a:xfrm>
                      <a:prstGeom prst="rect">
                        <a:avLst/>
                      </a:prstGeom>
                      <a:noFill/>
                      <a:ln w="9525">
                        <a:solidFill>
                          <a:srgbClr val="00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6" name="TextBox 7"/>
          <p:cNvSpPr txBox="1">
            <a:spLocks noChangeArrowheads="1"/>
          </p:cNvSpPr>
          <p:nvPr/>
        </p:nvSpPr>
        <p:spPr bwMode="auto">
          <a:xfrm>
            <a:off x="7696200" y="3673681"/>
            <a:ext cx="723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dirty="0">
                <a:solidFill>
                  <a:srgbClr val="006600"/>
                </a:solidFill>
              </a:rPr>
              <a:t>P482</a:t>
            </a:r>
            <a:endParaRPr lang="zh-CN" altLang="en-US" sz="1800" dirty="0">
              <a:solidFill>
                <a:srgbClr val="006600"/>
              </a:solidFill>
            </a:endParaRPr>
          </a:p>
        </p:txBody>
      </p:sp>
      <p:sp>
        <p:nvSpPr>
          <p:cNvPr id="2" name="圆角矩形 1"/>
          <p:cNvSpPr/>
          <p:nvPr/>
        </p:nvSpPr>
        <p:spPr bwMode="auto">
          <a:xfrm>
            <a:off x="3962400" y="2667000"/>
            <a:ext cx="1447800" cy="762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sp>
        <p:nvSpPr>
          <p:cNvPr id="10" name="圆角矩形 9"/>
          <p:cNvSpPr/>
          <p:nvPr/>
        </p:nvSpPr>
        <p:spPr bwMode="auto">
          <a:xfrm>
            <a:off x="381000" y="3635581"/>
            <a:ext cx="1447800" cy="762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1377579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8162CC23-8E30-4DC0-9806-17385176F534}" type="slidenum">
              <a:rPr lang="en-US" altLang="zh-CN" sz="800" b="0" smtClean="0"/>
              <a:pPr>
                <a:spcBef>
                  <a:spcPct val="0"/>
                </a:spcBef>
                <a:buFontTx/>
                <a:buNone/>
              </a:pPr>
              <a:t>14</a:t>
            </a:fld>
            <a:endParaRPr lang="en-US" altLang="zh-CN" sz="800" b="0" smtClean="0"/>
          </a:p>
        </p:txBody>
      </p:sp>
      <p:sp>
        <p:nvSpPr>
          <p:cNvPr id="13315" name="Rectangle 4"/>
          <p:cNvSpPr>
            <a:spLocks noGrp="1" noChangeArrowheads="1"/>
          </p:cNvSpPr>
          <p:nvPr>
            <p:ph type="title"/>
          </p:nvPr>
        </p:nvSpPr>
        <p:spPr/>
        <p:txBody>
          <a:bodyPr/>
          <a:lstStyle/>
          <a:p>
            <a:pPr eaLnBrk="1" hangingPunct="1"/>
            <a:r>
              <a:rPr lang="zh-CN" altLang="en-US" smtClean="0">
                <a:solidFill>
                  <a:srgbClr val="792B25"/>
                </a:solidFill>
              </a:rPr>
              <a:t>能流密度</a:t>
            </a:r>
          </a:p>
        </p:txBody>
      </p:sp>
      <p:graphicFrame>
        <p:nvGraphicFramePr>
          <p:cNvPr id="13316" name="Object 5"/>
          <p:cNvGraphicFramePr>
            <a:graphicFrameLocks noChangeAspect="1"/>
          </p:cNvGraphicFramePr>
          <p:nvPr/>
        </p:nvGraphicFramePr>
        <p:xfrm>
          <a:off x="2133600" y="2209800"/>
          <a:ext cx="5410200" cy="2701925"/>
        </p:xfrm>
        <a:graphic>
          <a:graphicData uri="http://schemas.openxmlformats.org/presentationml/2006/ole">
            <mc:AlternateContent xmlns:mc="http://schemas.openxmlformats.org/markup-compatibility/2006">
              <mc:Choice xmlns:v="urn:schemas-microsoft-com:vml" Requires="v">
                <p:oleObj spid="_x0000_s13328" name="Equation" r:id="rId3" imgW="1269449" imgH="634725" progId="Equation.3">
                  <p:embed/>
                </p:oleObj>
              </mc:Choice>
              <mc:Fallback>
                <p:oleObj name="Equation" r:id="rId3" imgW="1269449" imgH="63472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209800"/>
                        <a:ext cx="5410200" cy="2701925"/>
                      </a:xfrm>
                      <a:prstGeom prst="rect">
                        <a:avLst/>
                      </a:prstGeom>
                      <a:noFill/>
                      <a:ln w="9525">
                        <a:solidFill>
                          <a:srgbClr val="00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9BA907F7-4937-4E89-9409-6EE46B73DE37}" type="slidenum">
              <a:rPr lang="en-US" altLang="zh-CN" sz="800" b="0" smtClean="0"/>
              <a:pPr>
                <a:spcBef>
                  <a:spcPct val="0"/>
                </a:spcBef>
                <a:buFontTx/>
                <a:buNone/>
              </a:pPr>
              <a:t>15</a:t>
            </a:fld>
            <a:endParaRPr lang="en-US" altLang="zh-CN" sz="800" b="0" smtClean="0"/>
          </a:p>
        </p:txBody>
      </p:sp>
      <p:sp>
        <p:nvSpPr>
          <p:cNvPr id="14339" name="Rectangle 5"/>
          <p:cNvSpPr>
            <a:spLocks noGrp="1" noChangeArrowheads="1"/>
          </p:cNvSpPr>
          <p:nvPr>
            <p:ph type="title"/>
          </p:nvPr>
        </p:nvSpPr>
        <p:spPr>
          <a:xfrm>
            <a:off x="228600" y="228600"/>
            <a:ext cx="8915400" cy="2362200"/>
          </a:xfrm>
          <a:noFill/>
        </p:spPr>
        <p:txBody>
          <a:bodyPr anchor="t"/>
          <a:lstStyle/>
          <a:p>
            <a:pPr algn="l" eaLnBrk="1" hangingPunct="1">
              <a:lnSpc>
                <a:spcPct val="130000"/>
              </a:lnSpc>
            </a:pPr>
            <a:r>
              <a:rPr lang="zh-CN" altLang="en-US" sz="2800" dirty="0" smtClean="0"/>
              <a:t>　　两个等量异号电荷，它们在空间形成静电场如图所示。当用导线连接这两个异号电荷，使之放电，导线上将产生焦耳热。</a:t>
            </a:r>
            <a:r>
              <a:rPr lang="zh-CN" altLang="en-US" sz="2800" dirty="0" smtClean="0">
                <a:solidFill>
                  <a:srgbClr val="0033CC"/>
                </a:solidFill>
              </a:rPr>
              <a:t>这部分能量是哪里来的？能量是通过什么途径传递到放电导线上来的？</a:t>
            </a:r>
          </a:p>
        </p:txBody>
      </p:sp>
      <p:graphicFrame>
        <p:nvGraphicFramePr>
          <p:cNvPr id="14340" name="Object 4"/>
          <p:cNvGraphicFramePr>
            <a:graphicFrameLocks noChangeAspect="1"/>
          </p:cNvGraphicFramePr>
          <p:nvPr>
            <p:extLst>
              <p:ext uri="{D42A27DB-BD31-4B8C-83A1-F6EECF244321}">
                <p14:modId xmlns:p14="http://schemas.microsoft.com/office/powerpoint/2010/main" val="2564784603"/>
              </p:ext>
            </p:extLst>
          </p:nvPr>
        </p:nvGraphicFramePr>
        <p:xfrm>
          <a:off x="685800" y="2514600"/>
          <a:ext cx="3048000" cy="3768725"/>
        </p:xfrm>
        <a:graphic>
          <a:graphicData uri="http://schemas.openxmlformats.org/presentationml/2006/ole">
            <mc:AlternateContent xmlns:mc="http://schemas.openxmlformats.org/markup-compatibility/2006">
              <mc:Choice xmlns:v="urn:schemas-microsoft-com:vml" Requires="v">
                <p:oleObj spid="_x0000_s14365" name="Image" r:id="rId3" imgW="6146341" imgH="4054535" progId="Photoshop.Image.6">
                  <p:embed/>
                </p:oleObj>
              </mc:Choice>
              <mc:Fallback>
                <p:oleObj name="Image" r:id="rId3" imgW="6146341" imgH="4054535" progId="Photoshop.Image.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36783" t="9589" r="32741" b="23264"/>
                      <a:stretch>
                        <a:fillRect/>
                      </a:stretch>
                    </p:blipFill>
                    <p:spPr bwMode="auto">
                      <a:xfrm>
                        <a:off x="685800" y="2514600"/>
                        <a:ext cx="3048000" cy="376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4726" name="Arc 6"/>
          <p:cNvSpPr>
            <a:spLocks/>
          </p:cNvSpPr>
          <p:nvPr/>
        </p:nvSpPr>
        <p:spPr bwMode="auto">
          <a:xfrm flipV="1">
            <a:off x="827087" y="4248150"/>
            <a:ext cx="2895600" cy="533400"/>
          </a:xfrm>
          <a:custGeom>
            <a:avLst/>
            <a:gdLst>
              <a:gd name="T0" fmla="*/ 0 w 43139"/>
              <a:gd name="T1" fmla="*/ 2147483646 h 21600"/>
              <a:gd name="T2" fmla="*/ 2147483646 w 43139"/>
              <a:gd name="T3" fmla="*/ 2147483646 h 21600"/>
              <a:gd name="T4" fmla="*/ 2147483646 w 43139"/>
              <a:gd name="T5" fmla="*/ 2147483646 h 21600"/>
              <a:gd name="T6" fmla="*/ 0 60000 65536"/>
              <a:gd name="T7" fmla="*/ 0 60000 65536"/>
              <a:gd name="T8" fmla="*/ 0 60000 65536"/>
              <a:gd name="T9" fmla="*/ 0 w 43139"/>
              <a:gd name="T10" fmla="*/ 0 h 21600"/>
              <a:gd name="T11" fmla="*/ 43139 w 43139"/>
              <a:gd name="T12" fmla="*/ 21600 h 21600"/>
            </a:gdLst>
            <a:ahLst/>
            <a:cxnLst>
              <a:cxn ang="T6">
                <a:pos x="T0" y="T1"/>
              </a:cxn>
              <a:cxn ang="T7">
                <a:pos x="T2" y="T3"/>
              </a:cxn>
              <a:cxn ang="T8">
                <a:pos x="T4" y="T5"/>
              </a:cxn>
            </a:cxnLst>
            <a:rect l="T9" t="T10" r="T11" b="T12"/>
            <a:pathLst>
              <a:path w="43139" h="21600" fill="none" extrusionOk="0">
                <a:moveTo>
                  <a:pt x="0" y="19971"/>
                </a:moveTo>
                <a:cubicBezTo>
                  <a:pt x="852" y="8705"/>
                  <a:pt x="10241" y="-1"/>
                  <a:pt x="21539" y="0"/>
                </a:cubicBezTo>
                <a:cubicBezTo>
                  <a:pt x="33468" y="0"/>
                  <a:pt x="43139" y="9670"/>
                  <a:pt x="43139" y="21600"/>
                </a:cubicBezTo>
              </a:path>
              <a:path w="43139" h="21600" stroke="0" extrusionOk="0">
                <a:moveTo>
                  <a:pt x="0" y="19971"/>
                </a:moveTo>
                <a:cubicBezTo>
                  <a:pt x="852" y="8705"/>
                  <a:pt x="10241" y="-1"/>
                  <a:pt x="21539" y="0"/>
                </a:cubicBezTo>
                <a:cubicBezTo>
                  <a:pt x="33468" y="0"/>
                  <a:pt x="43139" y="9670"/>
                  <a:pt x="43139" y="21600"/>
                </a:cubicBezTo>
                <a:lnTo>
                  <a:pt x="21539" y="21600"/>
                </a:lnTo>
                <a:lnTo>
                  <a:pt x="0" y="19971"/>
                </a:lnTo>
                <a:close/>
              </a:path>
            </a:pathLst>
          </a:custGeom>
          <a:noFill/>
          <a:ln w="19050">
            <a:solidFill>
              <a:srgbClr val="FF0000"/>
            </a:solidFill>
            <a:round/>
            <a:headEnd type="triangle" w="lg" len="lg"/>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cxnSp>
        <p:nvCxnSpPr>
          <p:cNvPr id="7" name="Straight Arrow Connector 6"/>
          <p:cNvCxnSpPr>
            <a:cxnSpLocks noChangeShapeType="1"/>
          </p:cNvCxnSpPr>
          <p:nvPr/>
        </p:nvCxnSpPr>
        <p:spPr bwMode="auto">
          <a:xfrm>
            <a:off x="674687" y="4400550"/>
            <a:ext cx="1524000" cy="0"/>
          </a:xfrm>
          <a:prstGeom prst="straightConnector1">
            <a:avLst/>
          </a:prstGeom>
          <a:noFill/>
          <a:ln w="19050" algn="ctr">
            <a:solidFill>
              <a:srgbClr val="00CC00"/>
            </a:solidFill>
            <a:round/>
            <a:headEnd/>
            <a:tailEnd type="triangle" w="lg" len="lg"/>
          </a:ln>
          <a:extLst>
            <a:ext uri="{909E8E84-426E-40DD-AFC4-6F175D3DCCD1}">
              <a14:hiddenFill xmlns:a14="http://schemas.microsoft.com/office/drawing/2010/main">
                <a:noFill/>
              </a14:hiddenFill>
            </a:ext>
          </a:extLst>
        </p:spPr>
      </p:cxnSp>
      <p:cxnSp>
        <p:nvCxnSpPr>
          <p:cNvPr id="8" name="Straight Arrow Connector 7"/>
          <p:cNvCxnSpPr>
            <a:cxnSpLocks noChangeShapeType="1"/>
          </p:cNvCxnSpPr>
          <p:nvPr/>
        </p:nvCxnSpPr>
        <p:spPr bwMode="auto">
          <a:xfrm flipH="1">
            <a:off x="2427287" y="4400550"/>
            <a:ext cx="1295400" cy="0"/>
          </a:xfrm>
          <a:prstGeom prst="straightConnector1">
            <a:avLst/>
          </a:prstGeom>
          <a:noFill/>
          <a:ln w="19050" algn="ctr">
            <a:solidFill>
              <a:srgbClr val="00CC00"/>
            </a:solidFill>
            <a:round/>
            <a:headEnd/>
            <a:tailEnd type="triangle" w="lg" len="lg"/>
          </a:ln>
          <a:extLst>
            <a:ext uri="{909E8E84-426E-40DD-AFC4-6F175D3DCCD1}">
              <a14:hiddenFill xmlns:a14="http://schemas.microsoft.com/office/drawing/2010/main">
                <a:noFill/>
              </a14:hiddenFill>
            </a:ext>
          </a:extLst>
        </p:spPr>
      </p:cxnSp>
      <p:sp>
        <p:nvSpPr>
          <p:cNvPr id="10" name="Arc 9"/>
          <p:cNvSpPr/>
          <p:nvPr/>
        </p:nvSpPr>
        <p:spPr bwMode="auto">
          <a:xfrm>
            <a:off x="1360487" y="2952750"/>
            <a:ext cx="2133600" cy="1828800"/>
          </a:xfrm>
          <a:prstGeom prst="arc">
            <a:avLst/>
          </a:prstGeom>
          <a:noFill/>
          <a:ln w="19050" cap="flat" cmpd="sng" algn="ctr">
            <a:solidFill>
              <a:srgbClr val="00CC00"/>
            </a:solidFill>
            <a:prstDash val="solid"/>
            <a:round/>
            <a:headEnd type="none" w="med" len="med"/>
            <a:tailEnd type="triangle" w="lg" len="lg"/>
          </a:ln>
          <a:effectLst/>
        </p:spPr>
        <p:txBody>
          <a:bodyPr/>
          <a:lstStyle/>
          <a:p>
            <a:pPr eaLnBrk="1" hangingPunct="1">
              <a:defRPr/>
            </a:pPr>
            <a:endParaRPr lang="zh-CN" altLang="en-US">
              <a:latin typeface="Arial" charset="0"/>
            </a:endParaRPr>
          </a:p>
        </p:txBody>
      </p:sp>
      <p:sp>
        <p:nvSpPr>
          <p:cNvPr id="11" name="Arc 10"/>
          <p:cNvSpPr/>
          <p:nvPr/>
        </p:nvSpPr>
        <p:spPr bwMode="auto">
          <a:xfrm>
            <a:off x="1120775" y="3181350"/>
            <a:ext cx="2362200" cy="1066800"/>
          </a:xfrm>
          <a:prstGeom prst="arc">
            <a:avLst>
              <a:gd name="adj1" fmla="val 71611"/>
              <a:gd name="adj2" fmla="val 4384916"/>
            </a:avLst>
          </a:prstGeom>
          <a:noFill/>
          <a:ln w="19050" cap="flat" cmpd="sng" algn="ctr">
            <a:solidFill>
              <a:srgbClr val="00CC00"/>
            </a:solidFill>
            <a:prstDash val="solid"/>
            <a:round/>
            <a:headEnd type="none" w="med" len="med"/>
            <a:tailEnd type="triangle" w="lg" len="lg"/>
          </a:ln>
          <a:effectLst/>
        </p:spPr>
        <p:txBody>
          <a:bodyPr/>
          <a:lstStyle/>
          <a:p>
            <a:pPr eaLnBrk="1" hangingPunct="1">
              <a:defRPr/>
            </a:pPr>
            <a:endParaRPr lang="zh-CN" altLang="en-US">
              <a:latin typeface="Arial" charset="0"/>
            </a:endParaRPr>
          </a:p>
        </p:txBody>
      </p:sp>
      <p:sp>
        <p:nvSpPr>
          <p:cNvPr id="12" name="Arc 11"/>
          <p:cNvSpPr/>
          <p:nvPr/>
        </p:nvSpPr>
        <p:spPr bwMode="auto">
          <a:xfrm flipH="1">
            <a:off x="1055687" y="2952750"/>
            <a:ext cx="2133600" cy="1828800"/>
          </a:xfrm>
          <a:prstGeom prst="arc">
            <a:avLst/>
          </a:prstGeom>
          <a:noFill/>
          <a:ln w="19050" cap="flat" cmpd="sng" algn="ctr">
            <a:solidFill>
              <a:srgbClr val="00CC00"/>
            </a:solidFill>
            <a:prstDash val="solid"/>
            <a:round/>
            <a:headEnd type="none" w="med" len="med"/>
            <a:tailEnd type="triangle" w="lg" len="lg"/>
          </a:ln>
          <a:effectLst/>
        </p:spPr>
        <p:txBody>
          <a:bodyPr/>
          <a:lstStyle/>
          <a:p>
            <a:pPr eaLnBrk="1" hangingPunct="1">
              <a:defRPr/>
            </a:pPr>
            <a:endParaRPr lang="zh-CN" altLang="en-US">
              <a:latin typeface="Arial" charset="0"/>
            </a:endParaRPr>
          </a:p>
        </p:txBody>
      </p:sp>
      <p:sp>
        <p:nvSpPr>
          <p:cNvPr id="13" name="Arc 12"/>
          <p:cNvSpPr/>
          <p:nvPr/>
        </p:nvSpPr>
        <p:spPr bwMode="auto">
          <a:xfrm flipH="1">
            <a:off x="1055687" y="3181350"/>
            <a:ext cx="2514600" cy="1066800"/>
          </a:xfrm>
          <a:prstGeom prst="arc">
            <a:avLst>
              <a:gd name="adj1" fmla="val 71611"/>
              <a:gd name="adj2" fmla="val 4384916"/>
            </a:avLst>
          </a:prstGeom>
          <a:noFill/>
          <a:ln w="19050" cap="flat" cmpd="sng" algn="ctr">
            <a:solidFill>
              <a:srgbClr val="00CC00"/>
            </a:solidFill>
            <a:prstDash val="solid"/>
            <a:round/>
            <a:headEnd type="none" w="med" len="med"/>
            <a:tailEnd type="triangle" w="lg" len="lg"/>
          </a:ln>
          <a:effectLst/>
        </p:spPr>
        <p:txBody>
          <a:bodyPr/>
          <a:lstStyle/>
          <a:p>
            <a:pPr eaLnBrk="1" hangingPunct="1">
              <a:defRPr/>
            </a:pPr>
            <a:endParaRPr lang="zh-CN" altLang="en-US">
              <a:latin typeface="Arial" charset="0"/>
            </a:endParaRPr>
          </a:p>
        </p:txBody>
      </p:sp>
      <p:sp>
        <p:nvSpPr>
          <p:cNvPr id="14" name="Arc 13"/>
          <p:cNvSpPr/>
          <p:nvPr/>
        </p:nvSpPr>
        <p:spPr bwMode="auto">
          <a:xfrm flipV="1">
            <a:off x="1360487" y="4049713"/>
            <a:ext cx="2133600" cy="1828800"/>
          </a:xfrm>
          <a:prstGeom prst="arc">
            <a:avLst/>
          </a:prstGeom>
          <a:noFill/>
          <a:ln w="19050" cap="flat" cmpd="sng" algn="ctr">
            <a:solidFill>
              <a:srgbClr val="00CC00"/>
            </a:solidFill>
            <a:prstDash val="solid"/>
            <a:round/>
            <a:headEnd type="none" w="med" len="med"/>
            <a:tailEnd type="triangle" w="lg" len="lg"/>
          </a:ln>
          <a:effectLst/>
        </p:spPr>
        <p:txBody>
          <a:bodyPr/>
          <a:lstStyle/>
          <a:p>
            <a:pPr eaLnBrk="1" hangingPunct="1">
              <a:defRPr/>
            </a:pPr>
            <a:endParaRPr lang="zh-CN" altLang="en-US">
              <a:latin typeface="Arial" charset="0"/>
            </a:endParaRPr>
          </a:p>
        </p:txBody>
      </p:sp>
      <p:sp>
        <p:nvSpPr>
          <p:cNvPr id="15" name="Arc 14"/>
          <p:cNvSpPr/>
          <p:nvPr/>
        </p:nvSpPr>
        <p:spPr bwMode="auto">
          <a:xfrm flipV="1">
            <a:off x="1131887" y="4552950"/>
            <a:ext cx="2362200" cy="914400"/>
          </a:xfrm>
          <a:prstGeom prst="arc">
            <a:avLst>
              <a:gd name="adj1" fmla="val 71611"/>
              <a:gd name="adj2" fmla="val 4384916"/>
            </a:avLst>
          </a:prstGeom>
          <a:noFill/>
          <a:ln w="19050" cap="flat" cmpd="sng" algn="ctr">
            <a:solidFill>
              <a:srgbClr val="00CC00"/>
            </a:solidFill>
            <a:prstDash val="solid"/>
            <a:round/>
            <a:headEnd type="none" w="med" len="med"/>
            <a:tailEnd type="triangle" w="lg" len="lg"/>
          </a:ln>
          <a:effectLst/>
        </p:spPr>
        <p:txBody>
          <a:bodyPr/>
          <a:lstStyle/>
          <a:p>
            <a:pPr eaLnBrk="1" hangingPunct="1">
              <a:defRPr/>
            </a:pPr>
            <a:endParaRPr lang="zh-CN" altLang="en-US">
              <a:latin typeface="Arial" charset="0"/>
            </a:endParaRPr>
          </a:p>
        </p:txBody>
      </p:sp>
      <p:sp>
        <p:nvSpPr>
          <p:cNvPr id="16" name="Arc 15"/>
          <p:cNvSpPr/>
          <p:nvPr/>
        </p:nvSpPr>
        <p:spPr bwMode="auto">
          <a:xfrm flipH="1" flipV="1">
            <a:off x="1049337" y="4049713"/>
            <a:ext cx="2286000" cy="1828800"/>
          </a:xfrm>
          <a:prstGeom prst="arc">
            <a:avLst/>
          </a:prstGeom>
          <a:noFill/>
          <a:ln w="19050" cap="flat" cmpd="sng" algn="ctr">
            <a:solidFill>
              <a:srgbClr val="00CC00"/>
            </a:solidFill>
            <a:prstDash val="solid"/>
            <a:round/>
            <a:headEnd type="none" w="med" len="med"/>
            <a:tailEnd type="triangle" w="lg" len="lg"/>
          </a:ln>
          <a:effectLst/>
        </p:spPr>
        <p:txBody>
          <a:bodyPr/>
          <a:lstStyle/>
          <a:p>
            <a:pPr eaLnBrk="1" hangingPunct="1">
              <a:defRPr/>
            </a:pPr>
            <a:endParaRPr lang="zh-CN" altLang="en-US">
              <a:latin typeface="Arial" charset="0"/>
            </a:endParaRPr>
          </a:p>
        </p:txBody>
      </p:sp>
      <p:sp>
        <p:nvSpPr>
          <p:cNvPr id="17" name="Arc 16"/>
          <p:cNvSpPr/>
          <p:nvPr/>
        </p:nvSpPr>
        <p:spPr bwMode="auto">
          <a:xfrm flipH="1" flipV="1">
            <a:off x="1055687" y="4552950"/>
            <a:ext cx="2438400" cy="914400"/>
          </a:xfrm>
          <a:prstGeom prst="arc">
            <a:avLst>
              <a:gd name="adj1" fmla="val 71611"/>
              <a:gd name="adj2" fmla="val 4384916"/>
            </a:avLst>
          </a:prstGeom>
          <a:noFill/>
          <a:ln w="19050" cap="flat" cmpd="sng" algn="ctr">
            <a:solidFill>
              <a:srgbClr val="00CC00"/>
            </a:solidFill>
            <a:prstDash val="solid"/>
            <a:round/>
            <a:headEnd type="none" w="med" len="med"/>
            <a:tailEnd type="triangle" w="lg" len="lg"/>
          </a:ln>
          <a:effectLst/>
        </p:spPr>
        <p:txBody>
          <a:bodyPr/>
          <a:lstStyle/>
          <a:p>
            <a:pPr eaLnBrk="1" hangingPunct="1">
              <a:defRPr/>
            </a:pPr>
            <a:endParaRPr lang="zh-CN" altLang="en-US">
              <a:latin typeface="Arial" charset="0"/>
            </a:endParaRPr>
          </a:p>
        </p:txBody>
      </p:sp>
      <p:sp>
        <p:nvSpPr>
          <p:cNvPr id="3" name="文本框 2"/>
          <p:cNvSpPr txBox="1"/>
          <p:nvPr/>
        </p:nvSpPr>
        <p:spPr>
          <a:xfrm>
            <a:off x="3962400" y="2590800"/>
            <a:ext cx="5029200" cy="2308324"/>
          </a:xfrm>
          <a:prstGeom prst="rect">
            <a:avLst/>
          </a:prstGeom>
          <a:noFill/>
        </p:spPr>
        <p:txBody>
          <a:bodyPr wrap="square" rtlCol="0">
            <a:spAutoFit/>
          </a:bodyPr>
          <a:lstStyle/>
          <a:p>
            <a:r>
              <a:rPr lang="zh-CN" altLang="en-US" dirty="0">
                <a:latin typeface="+mj-lt"/>
              </a:rPr>
              <a:t>坡</a:t>
            </a:r>
            <a:r>
              <a:rPr lang="zh-CN" altLang="en-US" dirty="0" smtClean="0">
                <a:latin typeface="+mj-lt"/>
              </a:rPr>
              <a:t>印廷矢量并不受限于平面电磁波情形，它可以被推广到任意场合。电磁场蕴含能量</a:t>
            </a:r>
            <a:r>
              <a:rPr lang="zh-CN" altLang="en-US" dirty="0" smtClean="0">
                <a:latin typeface="Adobe Devanagari" panose="02040503050201020203" pitchFamily="18" charset="0"/>
                <a:cs typeface="Adobe Devanagari" panose="02040503050201020203" pitchFamily="18" charset="0"/>
              </a:rPr>
              <a:t>，以</a:t>
            </a:r>
            <a:r>
              <a:rPr lang="en-US" altLang="zh-CN" dirty="0" smtClean="0">
                <a:latin typeface="Adobe Devanagari" panose="02040503050201020203" pitchFamily="18" charset="0"/>
                <a:cs typeface="Adobe Devanagari" panose="02040503050201020203" pitchFamily="18" charset="0"/>
              </a:rPr>
              <a:t>w</a:t>
            </a:r>
            <a:r>
              <a:rPr lang="en-US" altLang="zh-CN" baseline="-25000" dirty="0" smtClean="0">
                <a:latin typeface="Adobe Devanagari" panose="02040503050201020203" pitchFamily="18" charset="0"/>
                <a:cs typeface="Adobe Devanagari" panose="02040503050201020203" pitchFamily="18" charset="0"/>
              </a:rPr>
              <a:t>e</a:t>
            </a:r>
            <a:r>
              <a:rPr lang="zh-CN" altLang="en-US" dirty="0" smtClean="0">
                <a:latin typeface="Adobe Devanagari" panose="02040503050201020203" pitchFamily="18" charset="0"/>
                <a:cs typeface="Adobe Devanagari" panose="02040503050201020203" pitchFamily="18" charset="0"/>
              </a:rPr>
              <a:t>和</a:t>
            </a:r>
            <a:r>
              <a:rPr lang="en-US" altLang="zh-CN" dirty="0" err="1" smtClean="0">
                <a:latin typeface="Adobe Devanagari" panose="02040503050201020203" pitchFamily="18" charset="0"/>
                <a:cs typeface="Adobe Devanagari" panose="02040503050201020203" pitchFamily="18" charset="0"/>
              </a:rPr>
              <a:t>w</a:t>
            </a:r>
            <a:r>
              <a:rPr lang="en-US" altLang="zh-CN" baseline="-25000" dirty="0" err="1" smtClean="0">
                <a:latin typeface="Adobe Devanagari" panose="02040503050201020203" pitchFamily="18" charset="0"/>
                <a:cs typeface="Adobe Devanagari" panose="02040503050201020203" pitchFamily="18" charset="0"/>
              </a:rPr>
              <a:t>m</a:t>
            </a:r>
            <a:r>
              <a:rPr lang="zh-CN" altLang="en-US" dirty="0" smtClean="0">
                <a:latin typeface="Adobe Devanagari" panose="02040503050201020203" pitchFamily="18" charset="0"/>
                <a:cs typeface="Adobe Devanagari" panose="02040503050201020203" pitchFamily="18" charset="0"/>
              </a:rPr>
              <a:t>表达其能量体密度，</a:t>
            </a:r>
            <a:r>
              <a:rPr lang="zh-CN" altLang="en-US" dirty="0" smtClean="0">
                <a:latin typeface="+mj-lt"/>
              </a:rPr>
              <a:t>凡（</a:t>
            </a:r>
            <a:r>
              <a:rPr lang="en-US" altLang="zh-CN" dirty="0" smtClean="0">
                <a:latin typeface="+mj-lt"/>
              </a:rPr>
              <a:t>E</a:t>
            </a:r>
            <a:r>
              <a:rPr lang="zh-CN" altLang="en-US" dirty="0" smtClean="0">
                <a:latin typeface="+mj-lt"/>
              </a:rPr>
              <a:t>，</a:t>
            </a:r>
            <a:r>
              <a:rPr lang="en-US" altLang="zh-CN" dirty="0" smtClean="0">
                <a:latin typeface="+mj-lt"/>
              </a:rPr>
              <a:t>H</a:t>
            </a:r>
            <a:r>
              <a:rPr lang="zh-CN" altLang="en-US" dirty="0" smtClean="0">
                <a:latin typeface="+mj-lt"/>
              </a:rPr>
              <a:t>）共存的区域，皆有坡印廷矢量，以实现电磁能量的传输和转化。即使在直流电路情形，电源中的能量并非通过电流传输到负载，而是通过载流体周围的电磁场所产生的坡印亭矢量，传输到负载去，相应的定量审核亦证认这一观点。</a:t>
            </a:r>
            <a:endParaRPr lang="zh-CN" altLang="en-US" dirty="0">
              <a:latin typeface="+mj-lt"/>
            </a:endParaRPr>
          </a:p>
        </p:txBody>
      </p:sp>
      <p:sp>
        <p:nvSpPr>
          <p:cNvPr id="2" name="文本框 1"/>
          <p:cNvSpPr txBox="1"/>
          <p:nvPr/>
        </p:nvSpPr>
        <p:spPr>
          <a:xfrm>
            <a:off x="4267200" y="5257800"/>
            <a:ext cx="1175322" cy="369332"/>
          </a:xfrm>
          <a:prstGeom prst="rect">
            <a:avLst/>
          </a:prstGeom>
          <a:noFill/>
        </p:spPr>
        <p:txBody>
          <a:bodyPr wrap="none" rtlCol="0">
            <a:spAutoFit/>
          </a:bodyPr>
          <a:lstStyle/>
          <a:p>
            <a:r>
              <a:rPr lang="zh-CN" altLang="en-US" dirty="0" smtClean="0"/>
              <a:t>详读</a:t>
            </a:r>
            <a:r>
              <a:rPr lang="en-US" altLang="zh-CN" dirty="0" smtClean="0"/>
              <a:t>p432</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1054726"/>
                                        </p:tgtEl>
                                        <p:attrNameLst>
                                          <p:attrName>style.visibility</p:attrName>
                                        </p:attrNameLst>
                                      </p:cBhvr>
                                      <p:to>
                                        <p:strVal val="visible"/>
                                      </p:to>
                                    </p:set>
                                    <p:animEffect transition="in" filter="wipe(right)">
                                      <p:cBhvr>
                                        <p:cTn id="7" dur="500"/>
                                        <p:tgtEl>
                                          <p:spTgt spid="10547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right)">
                                      <p:cBhvr>
                                        <p:cTn id="12" dur="500"/>
                                        <p:tgtEl>
                                          <p:spTgt spid="8"/>
                                        </p:tgtEl>
                                      </p:cBhvr>
                                    </p:animEffect>
                                  </p:childTnLst>
                                </p:cTn>
                              </p:par>
                              <p:par>
                                <p:cTn id="13" presetID="22" presetClass="entr" presetSubtype="8"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up)">
                                      <p:cBhvr>
                                        <p:cTn id="20" dur="500"/>
                                        <p:tgtEl>
                                          <p:spTgt spid="10"/>
                                        </p:tgtEl>
                                      </p:cBhvr>
                                    </p:animEffect>
                                  </p:childTnLst>
                                </p:cTn>
                              </p:par>
                              <p:par>
                                <p:cTn id="21" presetID="22" presetClass="entr" presetSubtype="1"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par>
                                <p:cTn id="24" presetID="22" presetClass="entr" presetSubtype="4"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down)">
                                      <p:cBhvr>
                                        <p:cTn id="26" dur="500"/>
                                        <p:tgtEl>
                                          <p:spTgt spid="14"/>
                                        </p:tgtEl>
                                      </p:cBhvr>
                                    </p:animEffect>
                                  </p:childTnLst>
                                </p:cTn>
                              </p:par>
                              <p:par>
                                <p:cTn id="27" presetID="2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down)">
                                      <p:cBhvr>
                                        <p:cTn id="29" dur="500"/>
                                        <p:tgtEl>
                                          <p:spTgt spid="16"/>
                                        </p:tgtEl>
                                      </p:cBhvr>
                                    </p:animEffect>
                                  </p:childTnLst>
                                </p:cTn>
                              </p:par>
                              <p:par>
                                <p:cTn id="30" presetID="22" presetClass="entr" presetSubtype="1"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par>
                                <p:cTn id="33" presetID="22" presetClass="entr" presetSubtype="1"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4" fill="hold"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down)">
                                      <p:cBhvr>
                                        <p:cTn id="38" dur="500"/>
                                        <p:tgtEl>
                                          <p:spTgt spid="15"/>
                                        </p:tgtEl>
                                      </p:cBhvr>
                                    </p:animEffect>
                                  </p:childTnLst>
                                </p:cTn>
                              </p:par>
                              <p:par>
                                <p:cTn id="39" presetID="22" presetClass="entr" presetSubtype="4"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down)">
                                      <p:cBhvr>
                                        <p:cTn id="41" dur="500"/>
                                        <p:tgtEl>
                                          <p:spTgt spid="1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xit" presetSubtype="10" fill="hold" nodeType="clickEffect">
                                  <p:stCondLst>
                                    <p:cond delay="0"/>
                                  </p:stCondLst>
                                  <p:childTnLst>
                                    <p:animEffect transition="out" filter="blinds(horizontal)">
                                      <p:cBhvr>
                                        <p:cTn id="45" dur="500"/>
                                        <p:tgtEl>
                                          <p:spTgt spid="1054726"/>
                                        </p:tgtEl>
                                      </p:cBhvr>
                                    </p:animEffect>
                                    <p:set>
                                      <p:cBhvr>
                                        <p:cTn id="46" dur="1" fill="hold">
                                          <p:stCondLst>
                                            <p:cond delay="499"/>
                                          </p:stCondLst>
                                        </p:cTn>
                                        <p:tgtEl>
                                          <p:spTgt spid="105472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A3CE8D98-4171-4BE9-B3EE-F94E0808A529}" type="slidenum">
              <a:rPr lang="en-US" altLang="zh-CN" sz="800" b="0" smtClean="0"/>
              <a:pPr>
                <a:spcBef>
                  <a:spcPct val="0"/>
                </a:spcBef>
                <a:buFontTx/>
                <a:buNone/>
              </a:pPr>
              <a:t>16</a:t>
            </a:fld>
            <a:endParaRPr lang="en-US" altLang="zh-CN" sz="800" b="0" smtClean="0"/>
          </a:p>
        </p:txBody>
      </p:sp>
      <p:sp>
        <p:nvSpPr>
          <p:cNvPr id="16387" name="Oval 3"/>
          <p:cNvSpPr>
            <a:spLocks noChangeArrowheads="1"/>
          </p:cNvSpPr>
          <p:nvPr/>
        </p:nvSpPr>
        <p:spPr bwMode="auto">
          <a:xfrm>
            <a:off x="7010400" y="4267200"/>
            <a:ext cx="1295400" cy="3810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388" name="Rectangle 4"/>
          <p:cNvSpPr>
            <a:spLocks noChangeArrowheads="1"/>
          </p:cNvSpPr>
          <p:nvPr/>
        </p:nvSpPr>
        <p:spPr bwMode="auto">
          <a:xfrm>
            <a:off x="7010400" y="2133600"/>
            <a:ext cx="1295400" cy="2286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389" name="Oval 5"/>
          <p:cNvSpPr>
            <a:spLocks noChangeArrowheads="1"/>
          </p:cNvSpPr>
          <p:nvPr/>
        </p:nvSpPr>
        <p:spPr bwMode="auto">
          <a:xfrm>
            <a:off x="7010400" y="1905000"/>
            <a:ext cx="1295400" cy="3810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390" name="Line 6"/>
          <p:cNvSpPr>
            <a:spLocks noChangeShapeType="1"/>
          </p:cNvSpPr>
          <p:nvPr/>
        </p:nvSpPr>
        <p:spPr bwMode="auto">
          <a:xfrm flipV="1">
            <a:off x="7010400" y="2057400"/>
            <a:ext cx="0" cy="2362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1" name="Line 7"/>
          <p:cNvSpPr>
            <a:spLocks noChangeShapeType="1"/>
          </p:cNvSpPr>
          <p:nvPr/>
        </p:nvSpPr>
        <p:spPr bwMode="auto">
          <a:xfrm flipV="1">
            <a:off x="8305800" y="2133600"/>
            <a:ext cx="0" cy="2362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2" name="Line 8"/>
          <p:cNvSpPr>
            <a:spLocks noChangeShapeType="1"/>
          </p:cNvSpPr>
          <p:nvPr/>
        </p:nvSpPr>
        <p:spPr bwMode="auto">
          <a:xfrm flipV="1">
            <a:off x="7239000" y="3048000"/>
            <a:ext cx="0" cy="685800"/>
          </a:xfrm>
          <a:prstGeom prst="line">
            <a:avLst/>
          </a:prstGeom>
          <a:noFill/>
          <a:ln w="19050">
            <a:solidFill>
              <a:srgbClr val="0033CC"/>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6393" name="Oval 9"/>
          <p:cNvSpPr>
            <a:spLocks noChangeArrowheads="1"/>
          </p:cNvSpPr>
          <p:nvPr/>
        </p:nvSpPr>
        <p:spPr bwMode="auto">
          <a:xfrm>
            <a:off x="7010400" y="3375025"/>
            <a:ext cx="1295400" cy="381000"/>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394" name="Line 10"/>
          <p:cNvSpPr>
            <a:spLocks noChangeShapeType="1"/>
          </p:cNvSpPr>
          <p:nvPr/>
        </p:nvSpPr>
        <p:spPr bwMode="auto">
          <a:xfrm>
            <a:off x="7239000" y="3733800"/>
            <a:ext cx="381000" cy="76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6395" name="Object 11"/>
          <p:cNvGraphicFramePr>
            <a:graphicFrameLocks noChangeAspect="1"/>
          </p:cNvGraphicFramePr>
          <p:nvPr>
            <p:extLst>
              <p:ext uri="{D42A27DB-BD31-4B8C-83A1-F6EECF244321}">
                <p14:modId xmlns:p14="http://schemas.microsoft.com/office/powerpoint/2010/main" val="2078346662"/>
              </p:ext>
            </p:extLst>
          </p:nvPr>
        </p:nvGraphicFramePr>
        <p:xfrm>
          <a:off x="682096" y="1601787"/>
          <a:ext cx="1849437" cy="1025525"/>
        </p:xfrm>
        <a:graphic>
          <a:graphicData uri="http://schemas.openxmlformats.org/presentationml/2006/ole">
            <mc:AlternateContent xmlns:mc="http://schemas.openxmlformats.org/markup-compatibility/2006">
              <mc:Choice xmlns:v="urn:schemas-microsoft-com:vml" Requires="v">
                <p:oleObj spid="_x0000_s16441" name="公式" r:id="rId3" imgW="711000" imgH="393480" progId="Equation.3">
                  <p:embed/>
                </p:oleObj>
              </mc:Choice>
              <mc:Fallback>
                <p:oleObj name="公式" r:id="rId3" imgW="711000" imgH="393480" progId="Equation.3">
                  <p:embed/>
                  <p:pic>
                    <p:nvPicPr>
                      <p:cNvPr id="0" name="Object 11"/>
                      <p:cNvPicPr>
                        <a:picLocks noChangeAspect="1" noChangeArrowheads="1"/>
                      </p:cNvPicPr>
                      <p:nvPr/>
                    </p:nvPicPr>
                    <p:blipFill>
                      <a:blip r:embed="rId4"/>
                      <a:srcRect/>
                      <a:stretch>
                        <a:fillRect/>
                      </a:stretch>
                    </p:blipFill>
                    <p:spPr bwMode="auto">
                      <a:xfrm>
                        <a:off x="682096" y="1601787"/>
                        <a:ext cx="1849437" cy="1025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组合 1"/>
          <p:cNvGrpSpPr/>
          <p:nvPr/>
        </p:nvGrpSpPr>
        <p:grpSpPr>
          <a:xfrm>
            <a:off x="381000" y="4912784"/>
            <a:ext cx="4648200" cy="1222904"/>
            <a:chOff x="381000" y="4912784"/>
            <a:chExt cx="4648200" cy="1222904"/>
          </a:xfrm>
        </p:grpSpPr>
        <p:sp>
          <p:nvSpPr>
            <p:cNvPr id="16396" name="Text Box 12"/>
            <p:cNvSpPr txBox="1">
              <a:spLocks noChangeArrowheads="1"/>
            </p:cNvSpPr>
            <p:nvPr/>
          </p:nvSpPr>
          <p:spPr bwMode="auto">
            <a:xfrm>
              <a:off x="381000" y="4912784"/>
              <a:ext cx="4470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t>流进单位长度导线的能量：</a:t>
              </a:r>
            </a:p>
          </p:txBody>
        </p:sp>
        <p:graphicFrame>
          <p:nvGraphicFramePr>
            <p:cNvPr id="16397" name="Object 13"/>
            <p:cNvGraphicFramePr>
              <a:graphicFrameLocks noChangeAspect="1"/>
            </p:cNvGraphicFramePr>
            <p:nvPr>
              <p:extLst>
                <p:ext uri="{D42A27DB-BD31-4B8C-83A1-F6EECF244321}">
                  <p14:modId xmlns:p14="http://schemas.microsoft.com/office/powerpoint/2010/main" val="97432579"/>
                </p:ext>
              </p:extLst>
            </p:nvPr>
          </p:nvGraphicFramePr>
          <p:xfrm>
            <a:off x="2514600" y="5486400"/>
            <a:ext cx="2514600" cy="649288"/>
          </p:xfrm>
          <a:graphic>
            <a:graphicData uri="http://schemas.openxmlformats.org/presentationml/2006/ole">
              <mc:AlternateContent xmlns:mc="http://schemas.openxmlformats.org/markup-compatibility/2006">
                <mc:Choice xmlns:v="urn:schemas-microsoft-com:vml" Requires="v">
                  <p:oleObj spid="_x0000_s16442" name="Equation" r:id="rId5" imgW="787058" imgH="203112" progId="Equation.3">
                    <p:embed/>
                  </p:oleObj>
                </mc:Choice>
                <mc:Fallback>
                  <p:oleObj name="Equation" r:id="rId5" imgW="787058" imgH="203112"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5486400"/>
                          <a:ext cx="2514600"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 name="Text Box 4"/>
          <p:cNvSpPr txBox="1">
            <a:spLocks noChangeArrowheads="1"/>
          </p:cNvSpPr>
          <p:nvPr/>
        </p:nvSpPr>
        <p:spPr bwMode="auto">
          <a:xfrm>
            <a:off x="228600" y="341313"/>
            <a:ext cx="8686800" cy="1281112"/>
          </a:xfrm>
          <a:prstGeom prst="rect">
            <a:avLst/>
          </a:prstGeom>
          <a:noFill/>
          <a:ln w="9525">
            <a:noFill/>
            <a:miter lim="800000"/>
            <a:headEnd/>
            <a:tailEnd/>
          </a:ln>
        </p:spPr>
        <p:txBody>
          <a:bodyPr/>
          <a:lstStyle/>
          <a:p>
            <a:pPr eaLnBrk="1" hangingPunct="1">
              <a:lnSpc>
                <a:spcPct val="140000"/>
              </a:lnSpc>
              <a:defRPr/>
            </a:pPr>
            <a:r>
              <a:rPr lang="zh-CN" altLang="en-US" sz="2800" dirty="0">
                <a:latin typeface="Arial" charset="0"/>
              </a:rPr>
              <a:t>　　无限长圆柱形导线半径为</a:t>
            </a:r>
            <a:r>
              <a:rPr lang="en-US" altLang="zh-CN" sz="2800" i="1" dirty="0">
                <a:latin typeface="+mj-lt"/>
              </a:rPr>
              <a:t>R</a:t>
            </a:r>
            <a:r>
              <a:rPr lang="zh-CN" altLang="en-US" sz="2800" dirty="0">
                <a:latin typeface="Arial" charset="0"/>
              </a:rPr>
              <a:t>，单位长度的电阻为</a:t>
            </a:r>
            <a:r>
              <a:rPr lang="en-US" altLang="zh-CN" sz="2800" i="1" dirty="0">
                <a:latin typeface="+mj-lt"/>
              </a:rPr>
              <a:t>K</a:t>
            </a:r>
            <a:r>
              <a:rPr lang="zh-CN" altLang="en-US" sz="2800" dirty="0">
                <a:latin typeface="Arial" charset="0"/>
              </a:rPr>
              <a:t>，载有电流</a:t>
            </a:r>
            <a:r>
              <a:rPr lang="en-US" altLang="zh-CN" sz="2800" i="1" dirty="0">
                <a:latin typeface="Times New Roman" pitchFamily="18" charset="0"/>
              </a:rPr>
              <a:t>I</a:t>
            </a:r>
            <a:r>
              <a:rPr lang="zh-CN" altLang="en-US" sz="2800" dirty="0">
                <a:latin typeface="Arial" charset="0"/>
              </a:rPr>
              <a:t>。</a:t>
            </a:r>
            <a:r>
              <a:rPr lang="zh-CN" altLang="en-US" sz="2800" dirty="0">
                <a:solidFill>
                  <a:srgbClr val="0033CC"/>
                </a:solidFill>
                <a:latin typeface="Arial" charset="0"/>
              </a:rPr>
              <a:t>计算导线表面的能流密度矢量</a:t>
            </a:r>
            <a:r>
              <a:rPr lang="zh-CN" altLang="en-US" sz="2800" dirty="0">
                <a:latin typeface="Arial" charset="0"/>
              </a:rPr>
              <a:t>。</a:t>
            </a:r>
          </a:p>
        </p:txBody>
      </p:sp>
      <p:graphicFrame>
        <p:nvGraphicFramePr>
          <p:cNvPr id="16" name="Object 11"/>
          <p:cNvGraphicFramePr>
            <a:graphicFrameLocks noChangeAspect="1"/>
          </p:cNvGraphicFramePr>
          <p:nvPr>
            <p:extLst>
              <p:ext uri="{D42A27DB-BD31-4B8C-83A1-F6EECF244321}">
                <p14:modId xmlns:p14="http://schemas.microsoft.com/office/powerpoint/2010/main" val="4244936111"/>
              </p:ext>
            </p:extLst>
          </p:nvPr>
        </p:nvGraphicFramePr>
        <p:xfrm>
          <a:off x="647700" y="2781300"/>
          <a:ext cx="3733800" cy="1025525"/>
        </p:xfrm>
        <a:graphic>
          <a:graphicData uri="http://schemas.openxmlformats.org/presentationml/2006/ole">
            <mc:AlternateContent xmlns:mc="http://schemas.openxmlformats.org/markup-compatibility/2006">
              <mc:Choice xmlns:v="urn:schemas-microsoft-com:vml" Requires="v">
                <p:oleObj spid="_x0000_s16443" name="公式" r:id="rId7" imgW="1434960" imgH="393480" progId="Equation.3">
                  <p:embed/>
                </p:oleObj>
              </mc:Choice>
              <mc:Fallback>
                <p:oleObj name="公式" r:id="rId7" imgW="1434960" imgH="393480" progId="Equation.3">
                  <p:embed/>
                  <p:pic>
                    <p:nvPicPr>
                      <p:cNvPr id="16395" name="Object 11"/>
                      <p:cNvPicPr>
                        <a:picLocks noChangeAspect="1" noChangeArrowheads="1"/>
                      </p:cNvPicPr>
                      <p:nvPr/>
                    </p:nvPicPr>
                    <p:blipFill>
                      <a:blip r:embed="rId8"/>
                      <a:srcRect/>
                      <a:stretch>
                        <a:fillRect/>
                      </a:stretch>
                    </p:blipFill>
                    <p:spPr bwMode="auto">
                      <a:xfrm>
                        <a:off x="647700" y="2781300"/>
                        <a:ext cx="3733800" cy="1025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1"/>
          <p:cNvGraphicFramePr>
            <a:graphicFrameLocks noChangeAspect="1"/>
          </p:cNvGraphicFramePr>
          <p:nvPr>
            <p:extLst>
              <p:ext uri="{D42A27DB-BD31-4B8C-83A1-F6EECF244321}">
                <p14:modId xmlns:p14="http://schemas.microsoft.com/office/powerpoint/2010/main" val="780744507"/>
              </p:ext>
            </p:extLst>
          </p:nvPr>
        </p:nvGraphicFramePr>
        <p:xfrm>
          <a:off x="731836" y="3815292"/>
          <a:ext cx="3336925" cy="1089025"/>
        </p:xfrm>
        <a:graphic>
          <a:graphicData uri="http://schemas.openxmlformats.org/presentationml/2006/ole">
            <mc:AlternateContent xmlns:mc="http://schemas.openxmlformats.org/markup-compatibility/2006">
              <mc:Choice xmlns:v="urn:schemas-microsoft-com:vml" Requires="v">
                <p:oleObj spid="_x0000_s16444" name="公式" r:id="rId9" imgW="1282680" imgH="419040" progId="Equation.3">
                  <p:embed/>
                </p:oleObj>
              </mc:Choice>
              <mc:Fallback>
                <p:oleObj name="公式" r:id="rId9" imgW="1282680" imgH="419040" progId="Equation.3">
                  <p:embed/>
                  <p:pic>
                    <p:nvPicPr>
                      <p:cNvPr id="16395" name="Object 11"/>
                      <p:cNvPicPr>
                        <a:picLocks noChangeAspect="1" noChangeArrowheads="1"/>
                      </p:cNvPicPr>
                      <p:nvPr/>
                    </p:nvPicPr>
                    <p:blipFill>
                      <a:blip r:embed="rId10"/>
                      <a:srcRect/>
                      <a:stretch>
                        <a:fillRect/>
                      </a:stretch>
                    </p:blipFill>
                    <p:spPr bwMode="auto">
                      <a:xfrm>
                        <a:off x="731836" y="3815292"/>
                        <a:ext cx="3336925" cy="108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3462E845-76AA-489F-9B59-DF0CF90679B1}" type="slidenum">
              <a:rPr lang="en-US" altLang="zh-CN" sz="800" b="0" smtClean="0"/>
              <a:pPr>
                <a:spcBef>
                  <a:spcPct val="0"/>
                </a:spcBef>
                <a:buFontTx/>
                <a:buNone/>
              </a:pPr>
              <a:t>17</a:t>
            </a:fld>
            <a:endParaRPr lang="en-US" altLang="zh-CN" sz="800" b="0" smtClean="0"/>
          </a:p>
        </p:txBody>
      </p:sp>
      <p:graphicFrame>
        <p:nvGraphicFramePr>
          <p:cNvPr id="19459" name="Object 3"/>
          <p:cNvGraphicFramePr>
            <a:graphicFrameLocks noChangeAspect="1"/>
          </p:cNvGraphicFramePr>
          <p:nvPr/>
        </p:nvGraphicFramePr>
        <p:xfrm>
          <a:off x="609600" y="2057400"/>
          <a:ext cx="4940300" cy="987425"/>
        </p:xfrm>
        <a:graphic>
          <a:graphicData uri="http://schemas.openxmlformats.org/presentationml/2006/ole">
            <mc:AlternateContent xmlns:mc="http://schemas.openxmlformats.org/markup-compatibility/2006">
              <mc:Choice xmlns:v="urn:schemas-microsoft-com:vml" Requires="v">
                <p:oleObj spid="_x0000_s19525" name="Equation" r:id="rId3" imgW="2095500" imgH="419100" progId="Equation.3">
                  <p:embed/>
                </p:oleObj>
              </mc:Choice>
              <mc:Fallback>
                <p:oleObj name="Equation" r:id="rId3" imgW="2095500" imgH="4191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057400"/>
                        <a:ext cx="4940300" cy="98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0" name="Object 4"/>
          <p:cNvGraphicFramePr>
            <a:graphicFrameLocks noChangeAspect="1"/>
          </p:cNvGraphicFramePr>
          <p:nvPr>
            <p:extLst>
              <p:ext uri="{D42A27DB-BD31-4B8C-83A1-F6EECF244321}">
                <p14:modId xmlns:p14="http://schemas.microsoft.com/office/powerpoint/2010/main" val="473952339"/>
              </p:ext>
            </p:extLst>
          </p:nvPr>
        </p:nvGraphicFramePr>
        <p:xfrm>
          <a:off x="769143" y="3111898"/>
          <a:ext cx="1814513" cy="1133475"/>
        </p:xfrm>
        <a:graphic>
          <a:graphicData uri="http://schemas.openxmlformats.org/presentationml/2006/ole">
            <mc:AlternateContent xmlns:mc="http://schemas.openxmlformats.org/markup-compatibility/2006">
              <mc:Choice xmlns:v="urn:schemas-microsoft-com:vml" Requires="v">
                <p:oleObj spid="_x0000_s19526" name="公式" r:id="rId5" imgW="812520" imgH="507960" progId="Equation.3">
                  <p:embed/>
                </p:oleObj>
              </mc:Choice>
              <mc:Fallback>
                <p:oleObj name="公式" r:id="rId5" imgW="812520" imgH="507960" progId="Equation.3">
                  <p:embed/>
                  <p:pic>
                    <p:nvPicPr>
                      <p:cNvPr id="0" name="Object 4"/>
                      <p:cNvPicPr>
                        <a:picLocks noChangeAspect="1" noChangeArrowheads="1"/>
                      </p:cNvPicPr>
                      <p:nvPr/>
                    </p:nvPicPr>
                    <p:blipFill>
                      <a:blip r:embed="rId6"/>
                      <a:srcRect/>
                      <a:stretch>
                        <a:fillRect/>
                      </a:stretch>
                    </p:blipFill>
                    <p:spPr bwMode="auto">
                      <a:xfrm>
                        <a:off x="769143" y="3111898"/>
                        <a:ext cx="1814513"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1" name="Object 5"/>
          <p:cNvGraphicFramePr>
            <a:graphicFrameLocks noChangeAspect="1"/>
          </p:cNvGraphicFramePr>
          <p:nvPr>
            <p:extLst>
              <p:ext uri="{D42A27DB-BD31-4B8C-83A1-F6EECF244321}">
                <p14:modId xmlns:p14="http://schemas.microsoft.com/office/powerpoint/2010/main" val="4033345874"/>
              </p:ext>
            </p:extLst>
          </p:nvPr>
        </p:nvGraphicFramePr>
        <p:xfrm>
          <a:off x="6993835" y="1486694"/>
          <a:ext cx="1358900" cy="915988"/>
        </p:xfrm>
        <a:graphic>
          <a:graphicData uri="http://schemas.openxmlformats.org/presentationml/2006/ole">
            <mc:AlternateContent xmlns:mc="http://schemas.openxmlformats.org/markup-compatibility/2006">
              <mc:Choice xmlns:v="urn:schemas-microsoft-com:vml" Requires="v">
                <p:oleObj spid="_x0000_s19527" name="Equation" r:id="rId7" imgW="583947" imgH="393529" progId="Equation.3">
                  <p:embed/>
                </p:oleObj>
              </mc:Choice>
              <mc:Fallback>
                <p:oleObj name="Equation" r:id="rId7" imgW="583947" imgH="393529"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93835" y="1486694"/>
                        <a:ext cx="1358900" cy="915988"/>
                      </a:xfrm>
                      <a:prstGeom prst="rect">
                        <a:avLst/>
                      </a:prstGeom>
                      <a:noFill/>
                      <a:ln w="9525">
                        <a:solidFill>
                          <a:srgbClr val="00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2" name="Object 6"/>
          <p:cNvGraphicFramePr>
            <a:graphicFrameLocks noChangeAspect="1"/>
          </p:cNvGraphicFramePr>
          <p:nvPr>
            <p:extLst>
              <p:ext uri="{D42A27DB-BD31-4B8C-83A1-F6EECF244321}">
                <p14:modId xmlns:p14="http://schemas.microsoft.com/office/powerpoint/2010/main" val="273999408"/>
              </p:ext>
            </p:extLst>
          </p:nvPr>
        </p:nvGraphicFramePr>
        <p:xfrm>
          <a:off x="1212850" y="4437822"/>
          <a:ext cx="3733800" cy="2286000"/>
        </p:xfrm>
        <a:graphic>
          <a:graphicData uri="http://schemas.openxmlformats.org/presentationml/2006/ole">
            <mc:AlternateContent xmlns:mc="http://schemas.openxmlformats.org/markup-compatibility/2006">
              <mc:Choice xmlns:v="urn:schemas-microsoft-com:vml" Requires="v">
                <p:oleObj spid="_x0000_s19528" name="Equation" r:id="rId9" imgW="1536700" imgH="939800" progId="Equation.3">
                  <p:embed/>
                </p:oleObj>
              </mc:Choice>
              <mc:Fallback>
                <p:oleObj name="Equation" r:id="rId9" imgW="1536700" imgH="9398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2850" y="4437822"/>
                        <a:ext cx="3733800"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3703" name="Text Box 7"/>
          <p:cNvSpPr txBox="1">
            <a:spLocks noChangeArrowheads="1"/>
          </p:cNvSpPr>
          <p:nvPr/>
        </p:nvSpPr>
        <p:spPr bwMode="auto">
          <a:xfrm>
            <a:off x="5490265" y="4712495"/>
            <a:ext cx="350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FontTx/>
              <a:buNone/>
            </a:pPr>
            <a:r>
              <a:rPr lang="zh-CN" altLang="en-US" sz="2800" dirty="0">
                <a:solidFill>
                  <a:srgbClr val="792B25"/>
                </a:solidFill>
              </a:rPr>
              <a:t>光强与电场（磁场）振幅平方成正比。</a:t>
            </a:r>
          </a:p>
        </p:txBody>
      </p:sp>
      <p:sp>
        <p:nvSpPr>
          <p:cNvPr id="9" name="Text Box 4"/>
          <p:cNvSpPr txBox="1">
            <a:spLocks noChangeArrowheads="1"/>
          </p:cNvSpPr>
          <p:nvPr/>
        </p:nvSpPr>
        <p:spPr bwMode="auto">
          <a:xfrm>
            <a:off x="152400" y="228600"/>
            <a:ext cx="8763000" cy="1716088"/>
          </a:xfrm>
          <a:prstGeom prst="rect">
            <a:avLst/>
          </a:prstGeom>
          <a:noFill/>
          <a:ln w="9525">
            <a:noFill/>
            <a:miter lim="800000"/>
            <a:headEnd/>
            <a:tailEnd/>
          </a:ln>
        </p:spPr>
        <p:txBody>
          <a:bodyPr/>
          <a:lstStyle/>
          <a:p>
            <a:pPr eaLnBrk="1" hangingPunct="1">
              <a:lnSpc>
                <a:spcPct val="130000"/>
              </a:lnSpc>
              <a:defRPr/>
            </a:pPr>
            <a:r>
              <a:rPr lang="zh-CN" altLang="en-US" sz="2800" dirty="0">
                <a:latin typeface="Arial" charset="0"/>
              </a:rPr>
              <a:t>　　设直流</a:t>
            </a:r>
            <a:r>
              <a:rPr lang="en-US" altLang="zh-CN" sz="2800" dirty="0">
                <a:latin typeface="Arial" charset="0"/>
              </a:rPr>
              <a:t>100</a:t>
            </a:r>
            <a:r>
              <a:rPr lang="en-US" altLang="zh-CN" sz="2800" i="1" dirty="0">
                <a:latin typeface="+mj-lt"/>
              </a:rPr>
              <a:t>W</a:t>
            </a:r>
            <a:r>
              <a:rPr lang="zh-CN" altLang="en-US" sz="2800" dirty="0">
                <a:latin typeface="Arial" charset="0"/>
              </a:rPr>
              <a:t>灯泡工作时有</a:t>
            </a:r>
            <a:r>
              <a:rPr lang="en-US" altLang="zh-CN" sz="2800" dirty="0">
                <a:latin typeface="Arial" charset="0"/>
              </a:rPr>
              <a:t>10%</a:t>
            </a:r>
            <a:r>
              <a:rPr lang="zh-CN" altLang="en-US" sz="2800" dirty="0">
                <a:latin typeface="Arial" charset="0"/>
              </a:rPr>
              <a:t>的输入功率以光的形式均匀地向外辐射。试计算离光源</a:t>
            </a:r>
            <a:r>
              <a:rPr lang="en-US" altLang="zh-CN" sz="2800" dirty="0">
                <a:latin typeface="Arial" charset="0"/>
              </a:rPr>
              <a:t>10</a:t>
            </a:r>
            <a:r>
              <a:rPr lang="en-US" altLang="zh-CN" sz="2800" i="1" dirty="0">
                <a:latin typeface="+mj-lt"/>
              </a:rPr>
              <a:t>m</a:t>
            </a:r>
            <a:r>
              <a:rPr lang="zh-CN" altLang="en-US" sz="2800" dirty="0">
                <a:latin typeface="Arial" charset="0"/>
              </a:rPr>
              <a:t>处的</a:t>
            </a:r>
            <a:r>
              <a:rPr lang="zh-CN" altLang="en-US" sz="2800" dirty="0">
                <a:solidFill>
                  <a:srgbClr val="0033CC"/>
                </a:solidFill>
                <a:latin typeface="Arial" charset="0"/>
              </a:rPr>
              <a:t>电场</a:t>
            </a:r>
            <a:r>
              <a:rPr lang="en-US" altLang="zh-CN" sz="2800" i="1" dirty="0">
                <a:solidFill>
                  <a:srgbClr val="0033CC"/>
                </a:solidFill>
                <a:latin typeface="+mj-lt"/>
              </a:rPr>
              <a:t>E</a:t>
            </a:r>
            <a:r>
              <a:rPr lang="zh-CN" altLang="en-US" sz="2800" dirty="0">
                <a:solidFill>
                  <a:srgbClr val="0033CC"/>
                </a:solidFill>
                <a:latin typeface="Arial" charset="0"/>
              </a:rPr>
              <a:t>和磁场</a:t>
            </a:r>
            <a:r>
              <a:rPr lang="en-US" altLang="zh-CN" sz="2800" i="1" dirty="0">
                <a:solidFill>
                  <a:srgbClr val="0033CC"/>
                </a:solidFill>
                <a:latin typeface="+mj-lt"/>
              </a:rPr>
              <a:t>B</a:t>
            </a:r>
            <a:r>
              <a:rPr lang="zh-CN" altLang="en-US" sz="2800" dirty="0">
                <a:solidFill>
                  <a:srgbClr val="0033CC"/>
                </a:solidFill>
                <a:latin typeface="Arial" charset="0"/>
              </a:rPr>
              <a:t>的最大值。</a:t>
            </a:r>
          </a:p>
        </p:txBody>
      </p:sp>
      <p:graphicFrame>
        <p:nvGraphicFramePr>
          <p:cNvPr id="10" name="Object 4"/>
          <p:cNvGraphicFramePr>
            <a:graphicFrameLocks noChangeAspect="1"/>
          </p:cNvGraphicFramePr>
          <p:nvPr>
            <p:extLst>
              <p:ext uri="{D42A27DB-BD31-4B8C-83A1-F6EECF244321}">
                <p14:modId xmlns:p14="http://schemas.microsoft.com/office/powerpoint/2010/main" val="2683803327"/>
              </p:ext>
            </p:extLst>
          </p:nvPr>
        </p:nvGraphicFramePr>
        <p:xfrm>
          <a:off x="2666482" y="3385309"/>
          <a:ext cx="3260725" cy="963613"/>
        </p:xfrm>
        <a:graphic>
          <a:graphicData uri="http://schemas.openxmlformats.org/presentationml/2006/ole">
            <mc:AlternateContent xmlns:mc="http://schemas.openxmlformats.org/markup-compatibility/2006">
              <mc:Choice xmlns:v="urn:schemas-microsoft-com:vml" Requires="v">
                <p:oleObj spid="_x0000_s19529" name="公式" r:id="rId11" imgW="1460160" imgH="431640" progId="Equation.3">
                  <p:embed/>
                </p:oleObj>
              </mc:Choice>
              <mc:Fallback>
                <p:oleObj name="公式" r:id="rId11" imgW="1460160" imgH="431640" progId="Equation.3">
                  <p:embed/>
                  <p:pic>
                    <p:nvPicPr>
                      <p:cNvPr id="19460" name="Object 4"/>
                      <p:cNvPicPr>
                        <a:picLocks noChangeAspect="1" noChangeArrowheads="1"/>
                      </p:cNvPicPr>
                      <p:nvPr/>
                    </p:nvPicPr>
                    <p:blipFill>
                      <a:blip r:embed="rId12"/>
                      <a:srcRect/>
                      <a:stretch>
                        <a:fillRect/>
                      </a:stretch>
                    </p:blipFill>
                    <p:spPr bwMode="auto">
                      <a:xfrm>
                        <a:off x="2666482" y="3385309"/>
                        <a:ext cx="3260725" cy="963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4"/>
          <p:cNvGraphicFramePr>
            <a:graphicFrameLocks noChangeAspect="1"/>
          </p:cNvGraphicFramePr>
          <p:nvPr>
            <p:extLst>
              <p:ext uri="{D42A27DB-BD31-4B8C-83A1-F6EECF244321}">
                <p14:modId xmlns:p14="http://schemas.microsoft.com/office/powerpoint/2010/main" val="127296633"/>
              </p:ext>
            </p:extLst>
          </p:nvPr>
        </p:nvGraphicFramePr>
        <p:xfrm>
          <a:off x="5960890" y="3298825"/>
          <a:ext cx="2266950" cy="1020762"/>
        </p:xfrm>
        <a:graphic>
          <a:graphicData uri="http://schemas.openxmlformats.org/presentationml/2006/ole">
            <mc:AlternateContent xmlns:mc="http://schemas.openxmlformats.org/markup-compatibility/2006">
              <mc:Choice xmlns:v="urn:schemas-microsoft-com:vml" Requires="v">
                <p:oleObj spid="_x0000_s19530" name="公式" r:id="rId13" imgW="1015920" imgH="457200" progId="Equation.3">
                  <p:embed/>
                </p:oleObj>
              </mc:Choice>
              <mc:Fallback>
                <p:oleObj name="公式" r:id="rId13" imgW="1015920" imgH="457200" progId="Equation.3">
                  <p:embed/>
                  <p:pic>
                    <p:nvPicPr>
                      <p:cNvPr id="19460" name="Object 4"/>
                      <p:cNvPicPr>
                        <a:picLocks noChangeAspect="1" noChangeArrowheads="1"/>
                      </p:cNvPicPr>
                      <p:nvPr/>
                    </p:nvPicPr>
                    <p:blipFill>
                      <a:blip r:embed="rId14"/>
                      <a:srcRect/>
                      <a:stretch>
                        <a:fillRect/>
                      </a:stretch>
                    </p:blipFill>
                    <p:spPr bwMode="auto">
                      <a:xfrm>
                        <a:off x="5960890" y="3298825"/>
                        <a:ext cx="2266950" cy="1020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053703"/>
                                        </p:tgtEl>
                                        <p:attrNameLst>
                                          <p:attrName>style.visibility</p:attrName>
                                        </p:attrNameLst>
                                      </p:cBhvr>
                                      <p:to>
                                        <p:strVal val="visible"/>
                                      </p:to>
                                    </p:set>
                                    <p:animEffect transition="in" filter="randombar(horizontal)">
                                      <p:cBhvr>
                                        <p:cTn id="23" dur="500"/>
                                        <p:tgtEl>
                                          <p:spTgt spid="1053703"/>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370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F8D57150-CD0E-4B13-9EC8-F0E2951C4069}" type="slidenum">
              <a:rPr lang="en-US" altLang="zh-CN" smtClean="0"/>
              <a:pPr>
                <a:defRPr/>
              </a:pPr>
              <a:t>18</a:t>
            </a:fld>
            <a:endParaRPr lang="en-US" altLang="zh-CN"/>
          </a:p>
        </p:txBody>
      </p:sp>
      <mc:AlternateContent xmlns:mc="http://schemas.openxmlformats.org/markup-compatibility/2006" xmlns:a14="http://schemas.microsoft.com/office/drawing/2010/main">
        <mc:Choice Requires="a14">
          <p:sp>
            <p:nvSpPr>
              <p:cNvPr id="3" name="文本框 2"/>
              <p:cNvSpPr txBox="1"/>
              <p:nvPr/>
            </p:nvSpPr>
            <p:spPr>
              <a:xfrm>
                <a:off x="762000" y="230527"/>
                <a:ext cx="8077200" cy="836832"/>
              </a:xfrm>
              <a:prstGeom prst="rect">
                <a:avLst/>
              </a:prstGeom>
              <a:noFill/>
            </p:spPr>
            <p:txBody>
              <a:bodyPr wrap="square" rtlCol="0">
                <a:spAutoFit/>
              </a:bodyPr>
              <a:lstStyle/>
              <a:p>
                <a:r>
                  <a:rPr lang="zh-CN" altLang="en-US" sz="2000" dirty="0" smtClean="0"/>
                  <a:t>        </a:t>
                </a:r>
                <a:r>
                  <a:rPr lang="zh-CN" altLang="en-US" sz="2000" dirty="0" smtClean="0">
                    <a:latin typeface="微软雅黑" panose="020B0503020204020204" pitchFamily="34" charset="-122"/>
                    <a:ea typeface="微软雅黑" panose="020B0503020204020204" pitchFamily="34" charset="-122"/>
                  </a:rPr>
                  <a:t>例：地面上夏季阳光的照度为</a:t>
                </a:r>
                <a:r>
                  <a:rPr lang="en-US" altLang="zh-CN" sz="2000" dirty="0" smtClean="0">
                    <a:latin typeface="微软雅黑" panose="020B0503020204020204" pitchFamily="34" charset="-122"/>
                    <a:ea typeface="微软雅黑" panose="020B0503020204020204" pitchFamily="34" charset="-122"/>
                  </a:rPr>
                  <a:t>7</a:t>
                </a:r>
                <a14:m>
                  <m:oMath xmlns:m="http://schemas.openxmlformats.org/officeDocument/2006/math">
                    <m:r>
                      <a:rPr lang="en-US" altLang="zh-CN" sz="2000" i="1" smtClean="0">
                        <a:latin typeface="Cambria Math" panose="02040503050406030204" pitchFamily="18" charset="0"/>
                        <a:ea typeface="Cambria Math" panose="02040503050406030204" pitchFamily="18" charset="0"/>
                      </a:rPr>
                      <m:t>×</m:t>
                    </m:r>
                  </m:oMath>
                </a14:m>
                <a:r>
                  <a:rPr lang="en-US" altLang="zh-CN" sz="2000" dirty="0" smtClean="0">
                    <a:latin typeface="微软雅黑" panose="020B0503020204020204" pitchFamily="34" charset="-122"/>
                    <a:ea typeface="微软雅黑" panose="020B0503020204020204" pitchFamily="34" charset="-122"/>
                  </a:rPr>
                  <a:t>10</a:t>
                </a:r>
                <a:r>
                  <a:rPr lang="en-US" altLang="zh-CN" sz="2000" baseline="30000" dirty="0" smtClean="0">
                    <a:latin typeface="微软雅黑" panose="020B0503020204020204" pitchFamily="34" charset="-122"/>
                    <a:ea typeface="微软雅黑" panose="020B0503020204020204" pitchFamily="34" charset="-122"/>
                  </a:rPr>
                  <a:t>4</a:t>
                </a:r>
                <a:r>
                  <a:rPr lang="en-US" altLang="zh-CN" sz="2000" dirty="0" smtClean="0">
                    <a:latin typeface="微软雅黑" panose="020B0503020204020204" pitchFamily="34" charset="-122"/>
                    <a:ea typeface="微软雅黑" panose="020B0503020204020204" pitchFamily="34" charset="-122"/>
                  </a:rPr>
                  <a:t> lx</a:t>
                </a:r>
                <a:r>
                  <a:rPr lang="zh-CN" altLang="en-US" sz="2000" dirty="0" smtClean="0">
                    <a:latin typeface="微软雅黑" panose="020B0503020204020204" pitchFamily="34" charset="-122"/>
                    <a:ea typeface="微软雅黑" panose="020B0503020204020204" pitchFamily="34" charset="-122"/>
                  </a:rPr>
                  <a:t>（勒克斯），相当于其光强为</a:t>
                </a:r>
                <a14:m>
                  <m:oMath xmlns:m="http://schemas.openxmlformats.org/officeDocument/2006/math">
                    <m:f>
                      <m:fPr>
                        <m:ctrlPr>
                          <a:rPr lang="en-US" altLang="zh-CN" sz="2000" i="1" smtClean="0">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6</m:t>
                        </m:r>
                        <m:r>
                          <a:rPr lang="en-US" altLang="zh-CN" sz="2000" i="1" smtClean="0">
                            <a:latin typeface="Cambria Math" panose="02040503050406030204" pitchFamily="18" charset="0"/>
                          </a:rPr>
                          <m:t>8</m:t>
                        </m:r>
                        <m:r>
                          <a:rPr lang="en-US" altLang="zh-CN" sz="2000" i="1">
                            <a:latin typeface="Cambria Math" panose="02040503050406030204" pitchFamily="18" charset="0"/>
                          </a:rPr>
                          <m:t>3</m:t>
                        </m:r>
                      </m:den>
                    </m:f>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𝟕</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𝟏𝟎𝟒</m:t>
                    </m:r>
                    <m:r>
                      <a:rPr lang="en-US" altLang="zh-CN" sz="2000" b="1" i="1" smtClean="0">
                        <a:latin typeface="Cambria Math" panose="02040503050406030204" pitchFamily="18" charset="0"/>
                        <a:ea typeface="Cambria Math" panose="02040503050406030204" pitchFamily="18" charset="0"/>
                      </a:rPr>
                      <m:t>)</m:t>
                    </m:r>
                  </m:oMath>
                </a14:m>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W/m</a:t>
                </a:r>
                <a:r>
                  <a:rPr lang="en-US" altLang="zh-CN" sz="2000" baseline="30000" dirty="0" smtClean="0">
                    <a:latin typeface="微软雅黑" panose="020B0503020204020204" pitchFamily="34" charset="-122"/>
                    <a:ea typeface="微软雅黑" panose="020B0503020204020204" pitchFamily="34" charset="-122"/>
                  </a:rPr>
                  <a:t>2</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据此推算夏日阳光在地面上的电场幅值</a:t>
                </a:r>
                <a:r>
                  <a:rPr lang="en-US" altLang="zh-CN" sz="2000" dirty="0" smtClean="0">
                    <a:latin typeface="微软雅黑" panose="020B0503020204020204" pitchFamily="34" charset="-122"/>
                    <a:ea typeface="微软雅黑" panose="020B0503020204020204" pitchFamily="34" charset="-122"/>
                  </a:rPr>
                  <a:t>E</a:t>
                </a:r>
                <a:r>
                  <a:rPr lang="en-US" altLang="zh-CN" sz="2000" baseline="-25000" dirty="0" smtClean="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a:t>
                </a:r>
              </a:p>
            </p:txBody>
          </p:sp>
        </mc:Choice>
        <mc:Fallback xmlns="">
          <p:sp>
            <p:nvSpPr>
              <p:cNvPr id="3" name="文本框 2"/>
              <p:cNvSpPr txBox="1">
                <a:spLocks noRot="1" noChangeAspect="1" noMove="1" noResize="1" noEditPoints="1" noAdjustHandles="1" noChangeArrowheads="1" noChangeShapeType="1" noTextEdit="1"/>
              </p:cNvSpPr>
              <p:nvPr/>
            </p:nvSpPr>
            <p:spPr>
              <a:xfrm>
                <a:off x="762000" y="230527"/>
                <a:ext cx="8077200" cy="836832"/>
              </a:xfrm>
              <a:prstGeom prst="rect">
                <a:avLst/>
              </a:prstGeom>
              <a:blipFill>
                <a:blip r:embed="rId4"/>
                <a:stretch>
                  <a:fillRect l="-755" t="-4380" b="-4380"/>
                </a:stretch>
              </a:blipFill>
            </p:spPr>
            <p:txBody>
              <a:bodyPr/>
              <a:lstStyle/>
              <a:p>
                <a:r>
                  <a:rPr lang="zh-CN" altLang="en-US">
                    <a:noFill/>
                  </a:rPr>
                  <a:t> </a:t>
                </a:r>
              </a:p>
            </p:txBody>
          </p:sp>
        </mc:Fallback>
      </mc:AlternateContent>
      <p:sp>
        <p:nvSpPr>
          <p:cNvPr id="6" name="矩形 5"/>
          <p:cNvSpPr/>
          <p:nvPr/>
        </p:nvSpPr>
        <p:spPr>
          <a:xfrm>
            <a:off x="1083906" y="1210627"/>
            <a:ext cx="7772400" cy="646331"/>
          </a:xfrm>
          <a:prstGeom prst="rect">
            <a:avLst/>
          </a:prstGeom>
        </p:spPr>
        <p:txBody>
          <a:bodyPr wrap="square">
            <a:spAutoFit/>
          </a:bodyPr>
          <a:lstStyle/>
          <a:p>
            <a:r>
              <a:rPr lang="zh-CN" altLang="en-US" dirty="0" smtClean="0"/>
              <a:t>“（勒克斯</a:t>
            </a:r>
            <a:r>
              <a:rPr lang="en-US" altLang="zh-CN" dirty="0"/>
              <a:t>lux</a:t>
            </a:r>
            <a:r>
              <a:rPr lang="zh-CN" altLang="en-US" dirty="0"/>
              <a:t>，法定符号</a:t>
            </a:r>
            <a:r>
              <a:rPr lang="en-US" altLang="zh-CN" dirty="0"/>
              <a:t>lx)</a:t>
            </a:r>
            <a:r>
              <a:rPr lang="zh-CN" altLang="en-US" dirty="0"/>
              <a:t>是</a:t>
            </a:r>
            <a:r>
              <a:rPr lang="zh-CN" altLang="en-US" dirty="0">
                <a:hlinkClick r:id="rId5"/>
              </a:rPr>
              <a:t>照度</a:t>
            </a:r>
            <a:r>
              <a:rPr lang="en-US" altLang="zh-CN" dirty="0"/>
              <a:t>(Illuminance)</a:t>
            </a:r>
            <a:r>
              <a:rPr lang="zh-CN" altLang="en-US" dirty="0"/>
              <a:t>的单位。被光均匀照射的物体，在</a:t>
            </a:r>
            <a:r>
              <a:rPr lang="en-US" altLang="zh-CN" dirty="0"/>
              <a:t>1</a:t>
            </a:r>
            <a:r>
              <a:rPr lang="zh-CN" altLang="en-US" dirty="0"/>
              <a:t>平方米面积上所得的</a:t>
            </a:r>
            <a:r>
              <a:rPr lang="zh-CN" altLang="en-US" dirty="0">
                <a:hlinkClick r:id="rId6"/>
              </a:rPr>
              <a:t>光通量</a:t>
            </a:r>
            <a:r>
              <a:rPr lang="zh-CN" altLang="en-US" dirty="0"/>
              <a:t>是</a:t>
            </a:r>
            <a:r>
              <a:rPr lang="en-US" altLang="zh-CN" dirty="0"/>
              <a:t>1</a:t>
            </a:r>
            <a:r>
              <a:rPr lang="zh-CN" altLang="en-US" dirty="0">
                <a:hlinkClick r:id="rId7"/>
              </a:rPr>
              <a:t>流明</a:t>
            </a:r>
            <a:r>
              <a:rPr lang="zh-CN" altLang="en-US" dirty="0"/>
              <a:t>时，它的照度是</a:t>
            </a:r>
            <a:r>
              <a:rPr lang="en-US" altLang="zh-CN" dirty="0"/>
              <a:t>1</a:t>
            </a:r>
            <a:r>
              <a:rPr lang="zh-CN" altLang="en-US" dirty="0">
                <a:hlinkClick r:id="rId8"/>
              </a:rPr>
              <a:t>勒克斯</a:t>
            </a:r>
            <a:r>
              <a:rPr lang="zh-CN" altLang="en-US" dirty="0" smtClean="0"/>
              <a:t>。</a:t>
            </a:r>
            <a:r>
              <a:rPr lang="en-US" altLang="zh-CN" dirty="0" smtClean="0"/>
              <a:t>”</a:t>
            </a:r>
            <a:endParaRPr lang="zh-CN" altLang="en-US" dirty="0"/>
          </a:p>
        </p:txBody>
      </p:sp>
      <p:graphicFrame>
        <p:nvGraphicFramePr>
          <p:cNvPr id="8" name="Object 7"/>
          <p:cNvGraphicFramePr>
            <a:graphicFrameLocks noChangeAspect="1"/>
          </p:cNvGraphicFramePr>
          <p:nvPr/>
        </p:nvGraphicFramePr>
        <p:xfrm>
          <a:off x="1508449" y="5298440"/>
          <a:ext cx="2396381" cy="459763"/>
        </p:xfrm>
        <a:graphic>
          <a:graphicData uri="http://schemas.openxmlformats.org/presentationml/2006/ole">
            <mc:AlternateContent xmlns:mc="http://schemas.openxmlformats.org/markup-compatibility/2006">
              <mc:Choice xmlns:v="urn:schemas-microsoft-com:vml" Requires="v">
                <p:oleObj spid="_x0000_s74774" name="公式" r:id="rId9" imgW="1257120" imgH="241200" progId="Equation.3">
                  <p:embed/>
                </p:oleObj>
              </mc:Choice>
              <mc:Fallback>
                <p:oleObj name="公式" r:id="rId9" imgW="1257120" imgH="241200" progId="Equation.3">
                  <p:embed/>
                  <p:pic>
                    <p:nvPicPr>
                      <p:cNvPr id="8" name="Object 7"/>
                      <p:cNvPicPr>
                        <a:picLocks noChangeAspect="1" noChangeArrowheads="1"/>
                      </p:cNvPicPr>
                      <p:nvPr/>
                    </p:nvPicPr>
                    <p:blipFill>
                      <a:blip r:embed="rId10"/>
                      <a:srcRect/>
                      <a:stretch>
                        <a:fillRect/>
                      </a:stretch>
                    </p:blipFill>
                    <p:spPr bwMode="auto">
                      <a:xfrm>
                        <a:off x="1508449" y="5298440"/>
                        <a:ext cx="2396381" cy="459763"/>
                      </a:xfrm>
                      <a:prstGeom prst="rect">
                        <a:avLst/>
                      </a:prstGeom>
                      <a:noFill/>
                      <a:ln w="9525">
                        <a:noFill/>
                        <a:miter lim="800000"/>
                        <a:headEnd/>
                        <a:tailEnd/>
                      </a:ln>
                      <a:effectLst/>
                      <a:extLst/>
                    </p:spPr>
                  </p:pic>
                </p:oleObj>
              </mc:Fallback>
            </mc:AlternateContent>
          </a:graphicData>
        </a:graphic>
      </p:graphicFrame>
      <p:graphicFrame>
        <p:nvGraphicFramePr>
          <p:cNvPr id="9" name="Object 7"/>
          <p:cNvGraphicFramePr>
            <a:graphicFrameLocks noChangeAspect="1"/>
          </p:cNvGraphicFramePr>
          <p:nvPr/>
        </p:nvGraphicFramePr>
        <p:xfrm>
          <a:off x="1892274" y="4668329"/>
          <a:ext cx="2251504" cy="387324"/>
        </p:xfrm>
        <a:graphic>
          <a:graphicData uri="http://schemas.openxmlformats.org/presentationml/2006/ole">
            <mc:AlternateContent xmlns:mc="http://schemas.openxmlformats.org/markup-compatibility/2006">
              <mc:Choice xmlns:v="urn:schemas-microsoft-com:vml" Requires="v">
                <p:oleObj spid="_x0000_s74775" name="公式" r:id="rId11" imgW="1180800" imgH="203040" progId="Equation.3">
                  <p:embed/>
                </p:oleObj>
              </mc:Choice>
              <mc:Fallback>
                <p:oleObj name="公式" r:id="rId11" imgW="1180800" imgH="203040" progId="Equation.3">
                  <p:embed/>
                  <p:pic>
                    <p:nvPicPr>
                      <p:cNvPr id="9" name="Object 7"/>
                      <p:cNvPicPr>
                        <a:picLocks noChangeAspect="1" noChangeArrowheads="1"/>
                      </p:cNvPicPr>
                      <p:nvPr/>
                    </p:nvPicPr>
                    <p:blipFill>
                      <a:blip r:embed="rId12"/>
                      <a:srcRect/>
                      <a:stretch>
                        <a:fillRect/>
                      </a:stretch>
                    </p:blipFill>
                    <p:spPr bwMode="auto">
                      <a:xfrm>
                        <a:off x="1892274" y="4668329"/>
                        <a:ext cx="2251504" cy="387324"/>
                      </a:xfrm>
                      <a:prstGeom prst="rect">
                        <a:avLst/>
                      </a:prstGeom>
                      <a:noFill/>
                      <a:ln w="9525">
                        <a:noFill/>
                        <a:miter lim="800000"/>
                        <a:headEnd/>
                        <a:tailEnd/>
                      </a:ln>
                      <a:effectLst/>
                      <a:extLst/>
                    </p:spPr>
                  </p:pic>
                </p:oleObj>
              </mc:Fallback>
            </mc:AlternateContent>
          </a:graphicData>
        </a:graphic>
      </p:graphicFrame>
      <p:grpSp>
        <p:nvGrpSpPr>
          <p:cNvPr id="14" name="组合 13"/>
          <p:cNvGrpSpPr/>
          <p:nvPr/>
        </p:nvGrpSpPr>
        <p:grpSpPr>
          <a:xfrm>
            <a:off x="1371600" y="3085957"/>
            <a:ext cx="6300796" cy="1324861"/>
            <a:chOff x="1371600" y="3085957"/>
            <a:chExt cx="6300796" cy="1324861"/>
          </a:xfrm>
        </p:grpSpPr>
        <p:graphicFrame>
          <p:nvGraphicFramePr>
            <p:cNvPr id="4" name="Object 7"/>
            <p:cNvGraphicFramePr>
              <a:graphicFrameLocks noChangeAspect="1"/>
            </p:cNvGraphicFramePr>
            <p:nvPr/>
          </p:nvGraphicFramePr>
          <p:xfrm>
            <a:off x="1524000" y="3466161"/>
            <a:ext cx="6148396" cy="944657"/>
          </p:xfrm>
          <a:graphic>
            <a:graphicData uri="http://schemas.openxmlformats.org/presentationml/2006/ole">
              <mc:AlternateContent xmlns:mc="http://schemas.openxmlformats.org/markup-compatibility/2006">
                <mc:Choice xmlns:v="urn:schemas-microsoft-com:vml" Requires="v">
                  <p:oleObj spid="_x0000_s74776" name="公式" r:id="rId13" imgW="3225600" imgH="495000" progId="Equation.3">
                    <p:embed/>
                  </p:oleObj>
                </mc:Choice>
                <mc:Fallback>
                  <p:oleObj name="公式" r:id="rId13" imgW="3225600" imgH="495000" progId="Equation.3">
                    <p:embed/>
                    <p:pic>
                      <p:nvPicPr>
                        <p:cNvPr id="4" name="Object 7"/>
                        <p:cNvPicPr>
                          <a:picLocks noChangeAspect="1" noChangeArrowheads="1"/>
                        </p:cNvPicPr>
                        <p:nvPr/>
                      </p:nvPicPr>
                      <p:blipFill>
                        <a:blip r:embed="rId14"/>
                        <a:srcRect/>
                        <a:stretch>
                          <a:fillRect/>
                        </a:stretch>
                      </p:blipFill>
                      <p:spPr bwMode="auto">
                        <a:xfrm>
                          <a:off x="1524000" y="3466161"/>
                          <a:ext cx="6148396" cy="944657"/>
                        </a:xfrm>
                        <a:prstGeom prst="rect">
                          <a:avLst/>
                        </a:prstGeom>
                        <a:noFill/>
                        <a:ln w="9525">
                          <a:noFill/>
                          <a:miter lim="800000"/>
                          <a:headEnd/>
                          <a:tailEnd/>
                        </a:ln>
                        <a:effectLst/>
                        <a:extLst/>
                      </p:spPr>
                    </p:pic>
                  </p:oleObj>
                </mc:Fallback>
              </mc:AlternateContent>
            </a:graphicData>
          </a:graphic>
        </p:graphicFrame>
        <p:sp>
          <p:nvSpPr>
            <p:cNvPr id="10" name="文本框 9"/>
            <p:cNvSpPr txBox="1"/>
            <p:nvPr/>
          </p:nvSpPr>
          <p:spPr>
            <a:xfrm>
              <a:off x="1371600" y="3085957"/>
              <a:ext cx="881973" cy="369332"/>
            </a:xfrm>
            <a:prstGeom prst="rect">
              <a:avLst/>
            </a:prstGeom>
            <a:noFill/>
          </p:spPr>
          <p:txBody>
            <a:bodyPr wrap="none" rtlCol="0">
              <a:spAutoFit/>
            </a:bodyPr>
            <a:lstStyle/>
            <a:p>
              <a:r>
                <a:rPr lang="zh-CN" altLang="en-US" dirty="0" smtClean="0"/>
                <a:t>可得：</a:t>
              </a:r>
              <a:endParaRPr lang="zh-CN" altLang="en-US" dirty="0"/>
            </a:p>
          </p:txBody>
        </p:sp>
      </p:grpSp>
      <p:grpSp>
        <p:nvGrpSpPr>
          <p:cNvPr id="13" name="组合 12"/>
          <p:cNvGrpSpPr/>
          <p:nvPr/>
        </p:nvGrpSpPr>
        <p:grpSpPr>
          <a:xfrm>
            <a:off x="1048139" y="2277830"/>
            <a:ext cx="3084501" cy="937264"/>
            <a:chOff x="914400" y="1959984"/>
            <a:chExt cx="3084501" cy="937264"/>
          </a:xfrm>
        </p:grpSpPr>
        <p:graphicFrame>
          <p:nvGraphicFramePr>
            <p:cNvPr id="5" name="Object 21"/>
            <p:cNvGraphicFramePr>
              <a:graphicFrameLocks noChangeAspect="1"/>
            </p:cNvGraphicFramePr>
            <p:nvPr/>
          </p:nvGraphicFramePr>
          <p:xfrm>
            <a:off x="2037151" y="1959984"/>
            <a:ext cx="1961750" cy="937264"/>
          </p:xfrm>
          <a:graphic>
            <a:graphicData uri="http://schemas.openxmlformats.org/presentationml/2006/ole">
              <mc:AlternateContent xmlns:mc="http://schemas.openxmlformats.org/markup-compatibility/2006">
                <mc:Choice xmlns:v="urn:schemas-microsoft-com:vml" Requires="v">
                  <p:oleObj spid="_x0000_s74777" name="Equation" r:id="rId15" imgW="1002865" imgH="482391" progId="Equation.DSMT4">
                    <p:embed/>
                  </p:oleObj>
                </mc:Choice>
                <mc:Fallback>
                  <p:oleObj name="Equation" r:id="rId15" imgW="1002865" imgH="482391" progId="Equation.DSMT4">
                    <p:embed/>
                    <p:pic>
                      <p:nvPicPr>
                        <p:cNvPr id="5"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37151" y="1959984"/>
                          <a:ext cx="1961750" cy="937264"/>
                        </a:xfrm>
                        <a:prstGeom prst="rect">
                          <a:avLst/>
                        </a:prstGeom>
                        <a:noFill/>
                        <a:ln>
                          <a:noFill/>
                        </a:ln>
                        <a:extLst/>
                      </p:spPr>
                    </p:pic>
                  </p:oleObj>
                </mc:Fallback>
              </mc:AlternateContent>
            </a:graphicData>
          </a:graphic>
        </p:graphicFrame>
        <p:sp>
          <p:nvSpPr>
            <p:cNvPr id="11" name="文本框 10"/>
            <p:cNvSpPr txBox="1"/>
            <p:nvPr/>
          </p:nvSpPr>
          <p:spPr>
            <a:xfrm>
              <a:off x="914400" y="1981200"/>
              <a:ext cx="1114408" cy="369332"/>
            </a:xfrm>
            <a:prstGeom prst="rect">
              <a:avLst/>
            </a:prstGeom>
            <a:noFill/>
          </p:spPr>
          <p:txBody>
            <a:bodyPr wrap="none" rtlCol="0">
              <a:spAutoFit/>
            </a:bodyPr>
            <a:lstStyle/>
            <a:p>
              <a:r>
                <a:rPr lang="zh-CN" altLang="en-US" dirty="0" smtClean="0"/>
                <a:t>解：根据</a:t>
              </a:r>
              <a:endParaRPr lang="zh-CN" altLang="en-US" dirty="0"/>
            </a:p>
          </p:txBody>
        </p:sp>
      </p:grpSp>
      <p:sp>
        <p:nvSpPr>
          <p:cNvPr id="12" name="文本框 11"/>
          <p:cNvSpPr txBox="1"/>
          <p:nvPr/>
        </p:nvSpPr>
        <p:spPr>
          <a:xfrm>
            <a:off x="571500" y="6020021"/>
            <a:ext cx="8496300" cy="369332"/>
          </a:xfrm>
          <a:prstGeom prst="rect">
            <a:avLst/>
          </a:prstGeom>
          <a:noFill/>
        </p:spPr>
        <p:txBody>
          <a:bodyPr wrap="square" rtlCol="0">
            <a:spAutoFit/>
          </a:bodyPr>
          <a:lstStyle/>
          <a:p>
            <a:r>
              <a:rPr lang="zh-CN" altLang="en-US" dirty="0" smtClean="0"/>
              <a:t>这里仅计算可见光波段，若考虑太阳辐射的全域波谱，约为</a:t>
            </a:r>
            <a:r>
              <a:rPr lang="en-US" altLang="zh-CN" dirty="0" smtClean="0"/>
              <a:t>10</a:t>
            </a:r>
            <a:r>
              <a:rPr lang="en-US" altLang="zh-CN" baseline="30000" dirty="0" smtClean="0"/>
              <a:t>3</a:t>
            </a:r>
            <a:r>
              <a:rPr lang="en-US" altLang="zh-CN" dirty="0" smtClean="0"/>
              <a:t>V/m</a:t>
            </a:r>
            <a:r>
              <a:rPr lang="zh-CN" altLang="en-US" dirty="0" smtClean="0"/>
              <a:t>，增强为</a:t>
            </a:r>
            <a:r>
              <a:rPr lang="en-US" altLang="zh-CN" dirty="0" smtClean="0"/>
              <a:t>4</a:t>
            </a:r>
            <a:r>
              <a:rPr lang="zh-CN" altLang="en-US" dirty="0" smtClean="0"/>
              <a:t>倍。</a:t>
            </a:r>
            <a:endParaRPr lang="zh-CN" altLang="en-US" dirty="0"/>
          </a:p>
        </p:txBody>
      </p:sp>
    </p:spTree>
    <p:extLst>
      <p:ext uri="{BB962C8B-B14F-4D97-AF65-F5344CB8AC3E}">
        <p14:creationId xmlns:p14="http://schemas.microsoft.com/office/powerpoint/2010/main" val="364842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F8D57150-CD0E-4B13-9EC8-F0E2951C4069}" type="slidenum">
              <a:rPr lang="en-US" altLang="zh-CN" smtClean="0"/>
              <a:pPr>
                <a:defRPr/>
              </a:pPr>
              <a:t>19</a:t>
            </a:fld>
            <a:endParaRPr lang="en-US" altLang="zh-CN"/>
          </a:p>
        </p:txBody>
      </p:sp>
      <mc:AlternateContent xmlns:mc="http://schemas.openxmlformats.org/markup-compatibility/2006" xmlns:a14="http://schemas.microsoft.com/office/drawing/2010/main">
        <mc:Choice Requires="a14">
          <p:sp>
            <p:nvSpPr>
              <p:cNvPr id="3" name="文本框 2"/>
              <p:cNvSpPr txBox="1"/>
              <p:nvPr/>
            </p:nvSpPr>
            <p:spPr>
              <a:xfrm>
                <a:off x="990600" y="457200"/>
                <a:ext cx="7772400" cy="707886"/>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例：若收音机的说明书中写明</a:t>
                </a:r>
                <a:r>
                  <a:rPr lang="zh-CN" altLang="en-US" sz="2000" dirty="0">
                    <a:latin typeface="微软雅黑" panose="020B0503020204020204" pitchFamily="34" charset="-122"/>
                    <a:ea typeface="微软雅黑" panose="020B0503020204020204" pitchFamily="34" charset="-122"/>
                  </a:rPr>
                  <a:t>产品</a:t>
                </a:r>
                <a:r>
                  <a:rPr lang="zh-CN" altLang="en-US" sz="2000" dirty="0" smtClean="0">
                    <a:latin typeface="微软雅黑" panose="020B0503020204020204" pitchFamily="34" charset="-122"/>
                    <a:ea typeface="微软雅黑" panose="020B0503020204020204" pitchFamily="34" charset="-122"/>
                  </a:rPr>
                  <a:t>灵敏度为</a:t>
                </a:r>
                <a14:m>
                  <m:oMath xmlns:m="http://schemas.openxmlformats.org/officeDocument/2006/math">
                    <m:r>
                      <a:rPr lang="zh-CN" altLang="en-US" sz="2000" i="1" smtClean="0">
                        <a:latin typeface="Cambria Math" panose="02040503050406030204" pitchFamily="18" charset="0"/>
                      </a:rPr>
                      <m:t>≤</m:t>
                    </m:r>
                    <m:r>
                      <a:rPr lang="en-US" altLang="zh-CN" sz="2000" i="1">
                        <a:latin typeface="Cambria Math" panose="02040503050406030204" pitchFamily="18" charset="0"/>
                      </a:rPr>
                      <m:t>1</m:t>
                    </m:r>
                  </m:oMath>
                </a14:m>
                <a:r>
                  <a:rPr lang="en-US" altLang="zh-CN" sz="2000" dirty="0" smtClean="0">
                    <a:latin typeface="微软雅黑" panose="020B0503020204020204" pitchFamily="34" charset="-122"/>
                    <a:ea typeface="微软雅黑" panose="020B0503020204020204" pitchFamily="34" charset="-122"/>
                  </a:rPr>
                  <a:t>.5 mV/m</a:t>
                </a:r>
                <a:r>
                  <a:rPr lang="zh-CN" altLang="en-US" sz="2000" dirty="0" smtClean="0">
                    <a:latin typeface="微软雅黑" panose="020B0503020204020204" pitchFamily="34" charset="-122"/>
                    <a:ea typeface="微软雅黑" panose="020B0503020204020204" pitchFamily="34" charset="-122"/>
                  </a:rPr>
                  <a:t>，可推算出它所能响应的最小电磁波强度值为？</a:t>
                </a:r>
                <a:endParaRPr lang="zh-CN" altLang="en-US" sz="2000" dirty="0">
                  <a:latin typeface="微软雅黑" panose="020B0503020204020204" pitchFamily="34" charset="-122"/>
                  <a:ea typeface="微软雅黑" panose="020B0503020204020204" pitchFamily="34"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990600" y="457200"/>
                <a:ext cx="7772400" cy="707886"/>
              </a:xfrm>
              <a:prstGeom prst="rect">
                <a:avLst/>
              </a:prstGeom>
              <a:blipFill>
                <a:blip r:embed="rId3"/>
                <a:stretch>
                  <a:fillRect l="-863" t="-4310" b="-14655"/>
                </a:stretch>
              </a:blipFill>
            </p:spPr>
            <p:txBody>
              <a:bodyPr/>
              <a:lstStyle/>
              <a:p>
                <a:r>
                  <a:rPr lang="zh-CN" altLang="en-US">
                    <a:noFill/>
                  </a:rPr>
                  <a:t> </a:t>
                </a:r>
              </a:p>
            </p:txBody>
          </p:sp>
        </mc:Fallback>
      </mc:AlternateContent>
      <p:grpSp>
        <p:nvGrpSpPr>
          <p:cNvPr id="4" name="组合 3"/>
          <p:cNvGrpSpPr/>
          <p:nvPr/>
        </p:nvGrpSpPr>
        <p:grpSpPr>
          <a:xfrm>
            <a:off x="1510482" y="2667000"/>
            <a:ext cx="6239693" cy="1312863"/>
            <a:chOff x="1371600" y="3085957"/>
            <a:chExt cx="6239693" cy="1312863"/>
          </a:xfrm>
        </p:grpSpPr>
        <p:graphicFrame>
          <p:nvGraphicFramePr>
            <p:cNvPr id="5" name="Object 7"/>
            <p:cNvGraphicFramePr>
              <a:graphicFrameLocks noChangeAspect="1"/>
            </p:cNvGraphicFramePr>
            <p:nvPr/>
          </p:nvGraphicFramePr>
          <p:xfrm>
            <a:off x="1583556" y="3476482"/>
            <a:ext cx="6027737" cy="922338"/>
          </p:xfrm>
          <a:graphic>
            <a:graphicData uri="http://schemas.openxmlformats.org/presentationml/2006/ole">
              <mc:AlternateContent xmlns:mc="http://schemas.openxmlformats.org/markup-compatibility/2006">
                <mc:Choice xmlns:v="urn:schemas-microsoft-com:vml" Requires="v">
                  <p:oleObj spid="_x0000_s75793" name="公式" r:id="rId4" imgW="3162240" imgH="482400" progId="Equation.3">
                    <p:embed/>
                  </p:oleObj>
                </mc:Choice>
                <mc:Fallback>
                  <p:oleObj name="公式" r:id="rId4" imgW="3162240" imgH="482400" progId="Equation.3">
                    <p:embed/>
                    <p:pic>
                      <p:nvPicPr>
                        <p:cNvPr id="5" name="Object 7"/>
                        <p:cNvPicPr>
                          <a:picLocks noChangeAspect="1" noChangeArrowheads="1"/>
                        </p:cNvPicPr>
                        <p:nvPr/>
                      </p:nvPicPr>
                      <p:blipFill>
                        <a:blip r:embed="rId5"/>
                        <a:srcRect/>
                        <a:stretch>
                          <a:fillRect/>
                        </a:stretch>
                      </p:blipFill>
                      <p:spPr bwMode="auto">
                        <a:xfrm>
                          <a:off x="1583556" y="3476482"/>
                          <a:ext cx="6027737" cy="922338"/>
                        </a:xfrm>
                        <a:prstGeom prst="rect">
                          <a:avLst/>
                        </a:prstGeom>
                        <a:noFill/>
                        <a:ln w="9525">
                          <a:noFill/>
                          <a:miter lim="800000"/>
                          <a:headEnd/>
                          <a:tailEnd/>
                        </a:ln>
                        <a:effectLst/>
                        <a:extLst/>
                      </p:spPr>
                    </p:pic>
                  </p:oleObj>
                </mc:Fallback>
              </mc:AlternateContent>
            </a:graphicData>
          </a:graphic>
        </p:graphicFrame>
        <p:sp>
          <p:nvSpPr>
            <p:cNvPr id="6" name="文本框 5"/>
            <p:cNvSpPr txBox="1"/>
            <p:nvPr/>
          </p:nvSpPr>
          <p:spPr>
            <a:xfrm>
              <a:off x="1371600" y="3085957"/>
              <a:ext cx="881973" cy="369332"/>
            </a:xfrm>
            <a:prstGeom prst="rect">
              <a:avLst/>
            </a:prstGeom>
            <a:noFill/>
          </p:spPr>
          <p:txBody>
            <a:bodyPr wrap="none" rtlCol="0">
              <a:spAutoFit/>
            </a:bodyPr>
            <a:lstStyle/>
            <a:p>
              <a:r>
                <a:rPr lang="zh-CN" altLang="en-US" dirty="0" smtClean="0"/>
                <a:t>可得：</a:t>
              </a:r>
              <a:endParaRPr lang="zh-CN" altLang="en-US" dirty="0"/>
            </a:p>
          </p:txBody>
        </p:sp>
      </p:grpSp>
      <p:grpSp>
        <p:nvGrpSpPr>
          <p:cNvPr id="7" name="组合 6"/>
          <p:cNvGrpSpPr/>
          <p:nvPr/>
        </p:nvGrpSpPr>
        <p:grpSpPr>
          <a:xfrm>
            <a:off x="990600" y="1524000"/>
            <a:ext cx="3084501" cy="937264"/>
            <a:chOff x="914400" y="1959984"/>
            <a:chExt cx="3084501" cy="937264"/>
          </a:xfrm>
        </p:grpSpPr>
        <p:graphicFrame>
          <p:nvGraphicFramePr>
            <p:cNvPr id="8" name="Object 21"/>
            <p:cNvGraphicFramePr>
              <a:graphicFrameLocks noChangeAspect="1"/>
            </p:cNvGraphicFramePr>
            <p:nvPr/>
          </p:nvGraphicFramePr>
          <p:xfrm>
            <a:off x="2037151" y="1959984"/>
            <a:ext cx="1961750" cy="937264"/>
          </p:xfrm>
          <a:graphic>
            <a:graphicData uri="http://schemas.openxmlformats.org/presentationml/2006/ole">
              <mc:AlternateContent xmlns:mc="http://schemas.openxmlformats.org/markup-compatibility/2006">
                <mc:Choice xmlns:v="urn:schemas-microsoft-com:vml" Requires="v">
                  <p:oleObj spid="_x0000_s75794" name="Equation" r:id="rId6" imgW="1002865" imgH="482391" progId="Equation.DSMT4">
                    <p:embed/>
                  </p:oleObj>
                </mc:Choice>
                <mc:Fallback>
                  <p:oleObj name="Equation" r:id="rId6" imgW="1002865" imgH="482391" progId="Equation.DSMT4">
                    <p:embed/>
                    <p:pic>
                      <p:nvPicPr>
                        <p:cNvPr id="8"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37151" y="1959984"/>
                          <a:ext cx="1961750" cy="937264"/>
                        </a:xfrm>
                        <a:prstGeom prst="rect">
                          <a:avLst/>
                        </a:prstGeom>
                        <a:noFill/>
                        <a:ln>
                          <a:noFill/>
                        </a:ln>
                        <a:extLst/>
                      </p:spPr>
                    </p:pic>
                  </p:oleObj>
                </mc:Fallback>
              </mc:AlternateContent>
            </a:graphicData>
          </a:graphic>
        </p:graphicFrame>
        <p:sp>
          <p:nvSpPr>
            <p:cNvPr id="9" name="文本框 8"/>
            <p:cNvSpPr txBox="1"/>
            <p:nvPr/>
          </p:nvSpPr>
          <p:spPr>
            <a:xfrm>
              <a:off x="914400" y="1981200"/>
              <a:ext cx="1114408" cy="369332"/>
            </a:xfrm>
            <a:prstGeom prst="rect">
              <a:avLst/>
            </a:prstGeom>
            <a:noFill/>
          </p:spPr>
          <p:txBody>
            <a:bodyPr wrap="none" rtlCol="0">
              <a:spAutoFit/>
            </a:bodyPr>
            <a:lstStyle/>
            <a:p>
              <a:r>
                <a:rPr lang="zh-CN" altLang="en-US" dirty="0" smtClean="0"/>
                <a:t>解：根据</a:t>
              </a:r>
              <a:endParaRPr lang="zh-CN" altLang="en-US" dirty="0"/>
            </a:p>
          </p:txBody>
        </p:sp>
      </p:grpSp>
      <p:graphicFrame>
        <p:nvGraphicFramePr>
          <p:cNvPr id="10" name="Object 7"/>
          <p:cNvGraphicFramePr>
            <a:graphicFrameLocks noChangeAspect="1"/>
          </p:cNvGraphicFramePr>
          <p:nvPr/>
        </p:nvGraphicFramePr>
        <p:xfrm>
          <a:off x="2081681" y="4382449"/>
          <a:ext cx="1911350" cy="387350"/>
        </p:xfrm>
        <a:graphic>
          <a:graphicData uri="http://schemas.openxmlformats.org/presentationml/2006/ole">
            <mc:AlternateContent xmlns:mc="http://schemas.openxmlformats.org/markup-compatibility/2006">
              <mc:Choice xmlns:v="urn:schemas-microsoft-com:vml" Requires="v">
                <p:oleObj spid="_x0000_s75795" name="公式" r:id="rId8" imgW="1002960" imgH="203040" progId="Equation.3">
                  <p:embed/>
                </p:oleObj>
              </mc:Choice>
              <mc:Fallback>
                <p:oleObj name="公式" r:id="rId8" imgW="1002960" imgH="203040" progId="Equation.3">
                  <p:embed/>
                  <p:pic>
                    <p:nvPicPr>
                      <p:cNvPr id="10" name="Object 7"/>
                      <p:cNvPicPr>
                        <a:picLocks noChangeAspect="1" noChangeArrowheads="1"/>
                      </p:cNvPicPr>
                      <p:nvPr/>
                    </p:nvPicPr>
                    <p:blipFill>
                      <a:blip r:embed="rId9"/>
                      <a:srcRect/>
                      <a:stretch>
                        <a:fillRect/>
                      </a:stretch>
                    </p:blipFill>
                    <p:spPr bwMode="auto">
                      <a:xfrm>
                        <a:off x="2081681" y="4382449"/>
                        <a:ext cx="1911350" cy="387350"/>
                      </a:xfrm>
                      <a:prstGeom prst="rect">
                        <a:avLst/>
                      </a:prstGeom>
                      <a:noFill/>
                      <a:ln w="9525">
                        <a:noFill/>
                        <a:miter lim="800000"/>
                        <a:headEnd/>
                        <a:tailEnd/>
                      </a:ln>
                      <a:effectLst/>
                      <a:extLst/>
                    </p:spPr>
                  </p:pic>
                </p:oleObj>
              </mc:Fallback>
            </mc:AlternateContent>
          </a:graphicData>
        </a:graphic>
      </p:graphicFrame>
    </p:spTree>
    <p:extLst>
      <p:ext uri="{BB962C8B-B14F-4D97-AF65-F5344CB8AC3E}">
        <p14:creationId xmlns:p14="http://schemas.microsoft.com/office/powerpoint/2010/main" val="197813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p:cNvSpPr txBox="1">
            <a:spLocks noChangeArrowheads="1"/>
          </p:cNvSpPr>
          <p:nvPr/>
        </p:nvSpPr>
        <p:spPr bwMode="auto">
          <a:xfrm>
            <a:off x="876300" y="0"/>
            <a:ext cx="7924800" cy="1195712"/>
          </a:xfrm>
          <a:prstGeom prst="rect">
            <a:avLst/>
          </a:prstGeom>
          <a:ln/>
          <a:extLst/>
        </p:spPr>
        <p:style>
          <a:lnRef idx="0">
            <a:schemeClr val="accent1"/>
          </a:lnRef>
          <a:fillRef idx="3">
            <a:schemeClr val="accent1"/>
          </a:fillRef>
          <a:effectRef idx="3">
            <a:schemeClr val="accent1"/>
          </a:effectRef>
          <a:fontRef idx="minor">
            <a:schemeClr val="lt1"/>
          </a:fontRef>
        </p:style>
        <p:txBody>
          <a:bodyPr>
            <a:spAutoFit/>
          </a:bodyPr>
          <a:lstStyle/>
          <a:p>
            <a:pPr>
              <a:lnSpc>
                <a:spcPct val="120000"/>
              </a:lnSpc>
              <a:spcBef>
                <a:spcPct val="0"/>
              </a:spcBef>
            </a:pPr>
            <a:r>
              <a:rPr lang="en-US" altLang="zh-CN" sz="3200" b="1" dirty="0">
                <a:solidFill>
                  <a:srgbClr val="FF0000"/>
                </a:solidFill>
                <a:latin typeface="宋体" panose="02010600030101010101" pitchFamily="2" charset="-122"/>
                <a:ea typeface="宋体" panose="02010600030101010101" pitchFamily="2" charset="-122"/>
              </a:rPr>
              <a:t>3. </a:t>
            </a:r>
            <a:r>
              <a:rPr lang="zh-CN" altLang="en-US" sz="3200" b="1" dirty="0">
                <a:solidFill>
                  <a:srgbClr val="FF0000"/>
                </a:solidFill>
                <a:latin typeface="宋体" panose="02010600030101010101" pitchFamily="2" charset="-122"/>
                <a:ea typeface="宋体" panose="02010600030101010101" pitchFamily="2" charset="-122"/>
              </a:rPr>
              <a:t>电磁场具有实物物质的基本特性</a:t>
            </a:r>
            <a:r>
              <a:rPr lang="en-US" altLang="zh-CN" sz="3200" b="1" dirty="0">
                <a:solidFill>
                  <a:srgbClr val="FF0000"/>
                </a:solidFill>
                <a:latin typeface="宋体" panose="02010600030101010101" pitchFamily="2" charset="-122"/>
                <a:ea typeface="宋体" panose="02010600030101010101" pitchFamily="2" charset="-122"/>
              </a:rPr>
              <a:t>:</a:t>
            </a:r>
          </a:p>
          <a:p>
            <a:pPr>
              <a:lnSpc>
                <a:spcPct val="120000"/>
              </a:lnSpc>
              <a:spcBef>
                <a:spcPct val="0"/>
              </a:spcBef>
            </a:pPr>
            <a:r>
              <a:rPr lang="en-US" altLang="zh-CN" sz="3200" b="1" dirty="0">
                <a:solidFill>
                  <a:srgbClr val="FF0000"/>
                </a:solidFill>
                <a:latin typeface="宋体" panose="02010600030101010101" pitchFamily="2" charset="-122"/>
                <a:ea typeface="宋体" panose="02010600030101010101" pitchFamily="2" charset="-122"/>
              </a:rPr>
              <a:t>       </a:t>
            </a:r>
            <a:r>
              <a:rPr lang="zh-CN" altLang="en-US" sz="3200" b="1" dirty="0">
                <a:solidFill>
                  <a:srgbClr val="FF0000"/>
                </a:solidFill>
                <a:latin typeface="宋体" panose="02010600030101010101" pitchFamily="2" charset="-122"/>
                <a:ea typeface="宋体" panose="02010600030101010101" pitchFamily="2" charset="-122"/>
              </a:rPr>
              <a:t>能量</a:t>
            </a:r>
            <a:r>
              <a:rPr lang="en-US" altLang="zh-CN" sz="3200" b="1" dirty="0">
                <a:solidFill>
                  <a:srgbClr val="FF0000"/>
                </a:solidFill>
                <a:latin typeface="宋体" panose="02010600030101010101" pitchFamily="2" charset="-122"/>
                <a:ea typeface="宋体" panose="02010600030101010101" pitchFamily="2" charset="-122"/>
              </a:rPr>
              <a:t>,</a:t>
            </a:r>
            <a:r>
              <a:rPr lang="zh-CN" altLang="en-US" sz="3200" b="1" dirty="0">
                <a:solidFill>
                  <a:srgbClr val="FF0000"/>
                </a:solidFill>
                <a:latin typeface="宋体" panose="02010600030101010101" pitchFamily="2" charset="-122"/>
                <a:ea typeface="宋体" panose="02010600030101010101" pitchFamily="2" charset="-122"/>
              </a:rPr>
              <a:t>质量和动量</a:t>
            </a:r>
          </a:p>
        </p:txBody>
      </p:sp>
      <p:sp>
        <p:nvSpPr>
          <p:cNvPr id="158723" name="Text Box 3"/>
          <p:cNvSpPr txBox="1">
            <a:spLocks noChangeArrowheads="1"/>
          </p:cNvSpPr>
          <p:nvPr/>
        </p:nvSpPr>
        <p:spPr bwMode="auto">
          <a:xfrm>
            <a:off x="627807" y="1459706"/>
            <a:ext cx="510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u="sng" dirty="0">
                <a:solidFill>
                  <a:srgbClr val="000066"/>
                </a:solidFill>
                <a:latin typeface="+mj-ea"/>
                <a:ea typeface="+mj-ea"/>
              </a:rPr>
              <a:t>a</a:t>
            </a:r>
            <a:r>
              <a:rPr lang="en-US" altLang="zh-CN" sz="2800" b="1" u="sng" dirty="0">
                <a:solidFill>
                  <a:srgbClr val="000066"/>
                </a:solidFill>
                <a:latin typeface="+mj-ea"/>
                <a:ea typeface="+mj-ea"/>
              </a:rPr>
              <a:t>. </a:t>
            </a:r>
            <a:r>
              <a:rPr lang="zh-CN" altLang="en-US" sz="2800" b="1" u="sng" dirty="0">
                <a:solidFill>
                  <a:srgbClr val="000066"/>
                </a:solidFill>
                <a:latin typeface="+mj-ea"/>
                <a:ea typeface="+mj-ea"/>
              </a:rPr>
              <a:t>电磁场的电磁能量密度为</a:t>
            </a:r>
            <a:r>
              <a:rPr lang="en-US" altLang="zh-CN" sz="2800" b="1" u="sng" dirty="0">
                <a:solidFill>
                  <a:srgbClr val="000066"/>
                </a:solidFill>
                <a:latin typeface="+mj-ea"/>
                <a:ea typeface="+mj-ea"/>
              </a:rPr>
              <a:t>:</a:t>
            </a:r>
          </a:p>
        </p:txBody>
      </p:sp>
      <p:graphicFrame>
        <p:nvGraphicFramePr>
          <p:cNvPr id="158724" name="Object 4"/>
          <p:cNvGraphicFramePr>
            <a:graphicFrameLocks noChangeAspect="1"/>
          </p:cNvGraphicFramePr>
          <p:nvPr>
            <p:extLst/>
          </p:nvPr>
        </p:nvGraphicFramePr>
        <p:xfrm>
          <a:off x="2971800" y="2133600"/>
          <a:ext cx="2514600" cy="828675"/>
        </p:xfrm>
        <a:graphic>
          <a:graphicData uri="http://schemas.openxmlformats.org/presentationml/2006/ole">
            <mc:AlternateContent xmlns:mc="http://schemas.openxmlformats.org/markup-compatibility/2006">
              <mc:Choice xmlns:v="urn:schemas-microsoft-com:vml" Requires="v">
                <p:oleObj spid="_x0000_s67641" name="Equation" r:id="rId3" imgW="3085920" imgH="1015920" progId="Equation.3">
                  <p:embed/>
                </p:oleObj>
              </mc:Choice>
              <mc:Fallback>
                <p:oleObj name="Equation" r:id="rId3" imgW="3085920" imgH="1015920" progId="Equation.3">
                  <p:embed/>
                  <p:pic>
                    <p:nvPicPr>
                      <p:cNvPr id="15872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133600"/>
                        <a:ext cx="2514600" cy="828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8725" name="Text Box 5"/>
          <p:cNvSpPr txBox="1">
            <a:spLocks noChangeArrowheads="1"/>
          </p:cNvSpPr>
          <p:nvPr/>
        </p:nvSpPr>
        <p:spPr bwMode="auto">
          <a:xfrm>
            <a:off x="609600" y="3058318"/>
            <a:ext cx="845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u="sng" dirty="0">
                <a:solidFill>
                  <a:srgbClr val="000066"/>
                </a:solidFill>
                <a:latin typeface="+mj-ea"/>
                <a:ea typeface="+mj-ea"/>
              </a:rPr>
              <a:t>b. </a:t>
            </a:r>
            <a:r>
              <a:rPr lang="zh-CN" altLang="en-US" sz="2800" b="1" u="sng" dirty="0">
                <a:solidFill>
                  <a:srgbClr val="000066"/>
                </a:solidFill>
                <a:latin typeface="+mj-ea"/>
                <a:ea typeface="+mj-ea"/>
              </a:rPr>
              <a:t>单位体积的场的质量</a:t>
            </a:r>
            <a:r>
              <a:rPr lang="zh-CN" altLang="en-US" sz="2800" b="1" u="sng" dirty="0">
                <a:solidFill>
                  <a:srgbClr val="000066"/>
                </a:solidFill>
                <a:latin typeface="+mj-ea"/>
                <a:ea typeface="+mj-ea"/>
                <a:sym typeface="Wingdings" panose="05000000000000000000" pitchFamily="2" charset="2"/>
              </a:rPr>
              <a:t>：（</a:t>
            </a:r>
            <a:r>
              <a:rPr lang="zh-CN" altLang="en-US" sz="2800" b="1" u="sng" dirty="0">
                <a:solidFill>
                  <a:srgbClr val="000066"/>
                </a:solidFill>
                <a:latin typeface="+mj-ea"/>
                <a:ea typeface="+mj-ea"/>
              </a:rPr>
              <a:t>电磁场不为零）</a:t>
            </a:r>
          </a:p>
        </p:txBody>
      </p:sp>
      <p:graphicFrame>
        <p:nvGraphicFramePr>
          <p:cNvPr id="158726" name="Object 6"/>
          <p:cNvGraphicFramePr>
            <a:graphicFrameLocks noChangeAspect="1"/>
          </p:cNvGraphicFramePr>
          <p:nvPr>
            <p:extLst/>
          </p:nvPr>
        </p:nvGraphicFramePr>
        <p:xfrm>
          <a:off x="2857500" y="3617505"/>
          <a:ext cx="3962400" cy="939800"/>
        </p:xfrm>
        <a:graphic>
          <a:graphicData uri="http://schemas.openxmlformats.org/presentationml/2006/ole">
            <mc:AlternateContent xmlns:mc="http://schemas.openxmlformats.org/markup-compatibility/2006">
              <mc:Choice xmlns:v="urn:schemas-microsoft-com:vml" Requires="v">
                <p:oleObj spid="_x0000_s67642" name="Equation" r:id="rId5" imgW="4330440" imgH="1028520" progId="Equation.3">
                  <p:embed/>
                </p:oleObj>
              </mc:Choice>
              <mc:Fallback>
                <p:oleObj name="Equation" r:id="rId5" imgW="4330440" imgH="1028520" progId="Equation.3">
                  <p:embed/>
                  <p:pic>
                    <p:nvPicPr>
                      <p:cNvPr id="15872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7500" y="3617505"/>
                        <a:ext cx="39624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Group 2"/>
          <p:cNvGrpSpPr>
            <a:grpSpLocks/>
          </p:cNvGrpSpPr>
          <p:nvPr/>
        </p:nvGrpSpPr>
        <p:grpSpPr bwMode="auto">
          <a:xfrm>
            <a:off x="685800" y="4876800"/>
            <a:ext cx="8458200" cy="954088"/>
            <a:chOff x="432" y="480"/>
            <a:chExt cx="5328" cy="601"/>
          </a:xfrm>
        </p:grpSpPr>
        <p:sp>
          <p:nvSpPr>
            <p:cNvPr id="8" name="Text Box 3"/>
            <p:cNvSpPr txBox="1">
              <a:spLocks noChangeArrowheads="1"/>
            </p:cNvSpPr>
            <p:nvPr/>
          </p:nvSpPr>
          <p:spPr bwMode="auto">
            <a:xfrm>
              <a:off x="432" y="480"/>
              <a:ext cx="5328"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u="sng" dirty="0">
                  <a:solidFill>
                    <a:srgbClr val="000066"/>
                  </a:solidFill>
                  <a:latin typeface="楷体_GB2312" pitchFamily="49" charset="-122"/>
                </a:rPr>
                <a:t>c. </a:t>
              </a:r>
              <a:r>
                <a:rPr lang="zh-CN" altLang="en-US" sz="2800" b="1" u="sng" dirty="0">
                  <a:solidFill>
                    <a:srgbClr val="000066"/>
                  </a:solidFill>
                  <a:latin typeface="楷体_GB2312" pitchFamily="49" charset="-122"/>
                </a:rPr>
                <a:t>对于平面电磁波，单位体积的电磁场的</a:t>
              </a:r>
            </a:p>
            <a:p>
              <a:r>
                <a:rPr lang="zh-CN" altLang="en-US" sz="2800" b="1" dirty="0">
                  <a:solidFill>
                    <a:srgbClr val="000066"/>
                  </a:solidFill>
                  <a:latin typeface="楷体_GB2312" pitchFamily="49" charset="-122"/>
                </a:rPr>
                <a:t>   </a:t>
              </a:r>
              <a:r>
                <a:rPr lang="zh-CN" altLang="en-US" sz="2800" b="1" u="sng" dirty="0">
                  <a:solidFill>
                    <a:srgbClr val="000066"/>
                  </a:solidFill>
                  <a:latin typeface="楷体_GB2312" pitchFamily="49" charset="-122"/>
                </a:rPr>
                <a:t>动量  和能量密度  间的关系是：</a:t>
              </a:r>
            </a:p>
          </p:txBody>
        </p:sp>
        <p:graphicFrame>
          <p:nvGraphicFramePr>
            <p:cNvPr id="9" name="Object 4"/>
            <p:cNvGraphicFramePr>
              <a:graphicFrameLocks noChangeAspect="1"/>
            </p:cNvGraphicFramePr>
            <p:nvPr>
              <p:extLst/>
            </p:nvPr>
          </p:nvGraphicFramePr>
          <p:xfrm>
            <a:off x="2594" y="831"/>
            <a:ext cx="240" cy="194"/>
          </p:xfrm>
          <a:graphic>
            <a:graphicData uri="http://schemas.openxmlformats.org/presentationml/2006/ole">
              <mc:AlternateContent xmlns:mc="http://schemas.openxmlformats.org/markup-compatibility/2006">
                <mc:Choice xmlns:v="urn:schemas-microsoft-com:vml" Requires="v">
                  <p:oleObj spid="_x0000_s67643" name="Equation" r:id="rId7" imgW="330120" imgH="266400" progId="Equation.3">
                    <p:embed/>
                  </p:oleObj>
                </mc:Choice>
                <mc:Fallback>
                  <p:oleObj name="Equation" r:id="rId7" imgW="330120" imgH="266400" progId="Equation.3">
                    <p:embed/>
                    <p:pic>
                      <p:nvPicPr>
                        <p:cNvPr id="9"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4" y="831"/>
                          <a:ext cx="240"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5"/>
            <p:cNvGraphicFramePr>
              <a:graphicFrameLocks noChangeAspect="1"/>
            </p:cNvGraphicFramePr>
            <p:nvPr>
              <p:extLst/>
            </p:nvPr>
          </p:nvGraphicFramePr>
          <p:xfrm>
            <a:off x="1292" y="833"/>
            <a:ext cx="200" cy="224"/>
          </p:xfrm>
          <a:graphic>
            <a:graphicData uri="http://schemas.openxmlformats.org/presentationml/2006/ole">
              <mc:AlternateContent xmlns:mc="http://schemas.openxmlformats.org/markup-compatibility/2006">
                <mc:Choice xmlns:v="urn:schemas-microsoft-com:vml" Requires="v">
                  <p:oleObj spid="_x0000_s67644" name="Equation" r:id="rId9" imgW="317160" imgH="355320" progId="Equation.3">
                    <p:embed/>
                  </p:oleObj>
                </mc:Choice>
                <mc:Fallback>
                  <p:oleObj name="Equation" r:id="rId9" imgW="317160" imgH="355320" progId="Equation.3">
                    <p:embed/>
                    <p:pic>
                      <p:nvPicPr>
                        <p:cNvPr id="1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2" y="833"/>
                          <a:ext cx="200"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 name="Object 8"/>
          <p:cNvGraphicFramePr>
            <a:graphicFrameLocks noChangeAspect="1"/>
          </p:cNvGraphicFramePr>
          <p:nvPr>
            <p:extLst/>
          </p:nvPr>
        </p:nvGraphicFramePr>
        <p:xfrm>
          <a:off x="6629400" y="5384800"/>
          <a:ext cx="1295400" cy="1219200"/>
        </p:xfrm>
        <a:graphic>
          <a:graphicData uri="http://schemas.openxmlformats.org/presentationml/2006/ole">
            <mc:AlternateContent xmlns:mc="http://schemas.openxmlformats.org/markup-compatibility/2006">
              <mc:Choice xmlns:v="urn:schemas-microsoft-com:vml" Requires="v">
                <p:oleObj spid="_x0000_s67645" name="Equation" r:id="rId11" imgW="1091880" imgH="1028520" progId="Equation.3">
                  <p:embed/>
                </p:oleObj>
              </mc:Choice>
              <mc:Fallback>
                <p:oleObj name="Equation" r:id="rId11" imgW="1091880" imgH="1028520" progId="Equation.3">
                  <p:embed/>
                  <p:pic>
                    <p:nvPicPr>
                      <p:cNvPr id="11"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29400" y="5384800"/>
                        <a:ext cx="12954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29429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Effect transition="in" filter="wipe(left)">
                                      <p:cBhvr>
                                        <p:cTn id="7" dur="500"/>
                                        <p:tgtEl>
                                          <p:spTgt spid="158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8724"/>
                                        </p:tgtEl>
                                        <p:attrNameLst>
                                          <p:attrName>style.visibility</p:attrName>
                                        </p:attrNameLst>
                                      </p:cBhvr>
                                      <p:to>
                                        <p:strVal val="visible"/>
                                      </p:to>
                                    </p:set>
                                    <p:animEffect transition="in" filter="wipe(left)">
                                      <p:cBhvr>
                                        <p:cTn id="12" dur="500"/>
                                        <p:tgtEl>
                                          <p:spTgt spid="1587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8725">
                                            <p:txEl>
                                              <p:pRg st="0" end="0"/>
                                            </p:txEl>
                                          </p:spTgt>
                                        </p:tgtEl>
                                        <p:attrNameLst>
                                          <p:attrName>style.visibility</p:attrName>
                                        </p:attrNameLst>
                                      </p:cBhvr>
                                      <p:to>
                                        <p:strVal val="visible"/>
                                      </p:to>
                                    </p:set>
                                    <p:animEffect transition="in" filter="wipe(left)">
                                      <p:cBhvr>
                                        <p:cTn id="17" dur="500"/>
                                        <p:tgtEl>
                                          <p:spTgt spid="15872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58726"/>
                                        </p:tgtEl>
                                        <p:attrNameLst>
                                          <p:attrName>style.visibility</p:attrName>
                                        </p:attrNameLst>
                                      </p:cBhvr>
                                      <p:to>
                                        <p:strVal val="visible"/>
                                      </p:to>
                                    </p:set>
                                    <p:animEffect transition="in" filter="wipe(left)">
                                      <p:cBhvr>
                                        <p:cTn id="22" dur="500"/>
                                        <p:tgtEl>
                                          <p:spTgt spid="1587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autoUpdateAnimBg="0"/>
      <p:bldP spid="15872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5"/>
          <p:cNvSpPr>
            <a:spLocks noChangeArrowheads="1"/>
          </p:cNvSpPr>
          <p:nvPr/>
        </p:nvSpPr>
        <p:spPr bwMode="auto">
          <a:xfrm>
            <a:off x="1905000" y="101601"/>
            <a:ext cx="4165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dirty="0">
                <a:solidFill>
                  <a:srgbClr val="A50021"/>
                </a:solidFill>
              </a:rPr>
              <a:t>3.2 </a:t>
            </a:r>
            <a:r>
              <a:rPr lang="zh-CN" altLang="en-US" sz="1800" dirty="0">
                <a:solidFill>
                  <a:srgbClr val="A50021"/>
                </a:solidFill>
              </a:rPr>
              <a:t>带电粒子的电磁辐射 </a:t>
            </a:r>
          </a:p>
        </p:txBody>
      </p:sp>
      <p:sp>
        <p:nvSpPr>
          <p:cNvPr id="13318" name="Rectangle 6"/>
          <p:cNvSpPr>
            <a:spLocks noChangeArrowheads="1"/>
          </p:cNvSpPr>
          <p:nvPr/>
        </p:nvSpPr>
        <p:spPr bwMode="auto">
          <a:xfrm>
            <a:off x="755650" y="692150"/>
            <a:ext cx="7777163" cy="67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FontTx/>
              <a:buNone/>
            </a:pPr>
            <a:r>
              <a:rPr lang="zh-CN" altLang="en-US" sz="1800" dirty="0"/>
              <a:t>一个</a:t>
            </a:r>
            <a:r>
              <a:rPr lang="zh-CN" altLang="en-US" sz="1800" dirty="0">
                <a:solidFill>
                  <a:srgbClr val="FF0000"/>
                </a:solidFill>
              </a:rPr>
              <a:t>匀速运动</a:t>
            </a:r>
            <a:r>
              <a:rPr lang="zh-CN" altLang="en-US" sz="1800" dirty="0"/>
              <a:t>的带电粒子产生的电场都是径向的，不是横波，它不会发射电磁波，因为电磁波是横波。要发射电磁波，粒子一定要有加速度。</a:t>
            </a:r>
          </a:p>
        </p:txBody>
      </p:sp>
      <p:sp>
        <p:nvSpPr>
          <p:cNvPr id="13342" name="Text Box 30"/>
          <p:cNvSpPr txBox="1">
            <a:spLocks noChangeArrowheads="1"/>
          </p:cNvSpPr>
          <p:nvPr/>
        </p:nvSpPr>
        <p:spPr bwMode="auto">
          <a:xfrm>
            <a:off x="323850" y="2205038"/>
            <a:ext cx="54006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folHlink"/>
              </a:buClr>
              <a:buSzPct val="80000"/>
              <a:buFont typeface="Wingdings" panose="05000000000000000000" pitchFamily="2" charset="2"/>
              <a:buChar char="u"/>
            </a:pPr>
            <a:r>
              <a:rPr lang="zh-CN" altLang="en-US" sz="1800" dirty="0"/>
              <a:t>设带电粒子</a:t>
            </a:r>
            <a:r>
              <a:rPr lang="en-US" altLang="zh-CN" sz="1800" i="1" dirty="0">
                <a:solidFill>
                  <a:srgbClr val="A50021"/>
                </a:solidFill>
                <a:latin typeface="Times New Roman" panose="02020603050405020304" pitchFamily="18" charset="0"/>
              </a:rPr>
              <a:t>q</a:t>
            </a:r>
            <a:r>
              <a:rPr lang="zh-CN" altLang="en-US" sz="1800" dirty="0"/>
              <a:t>在时间</a:t>
            </a:r>
            <a:r>
              <a:rPr lang="en-US" altLang="zh-CN" sz="1800" i="1" dirty="0">
                <a:solidFill>
                  <a:srgbClr val="A50021"/>
                </a:solidFill>
              </a:rPr>
              <a:t>t</a:t>
            </a:r>
            <a:r>
              <a:rPr lang="zh-CN" altLang="en-US" sz="1800" i="1" dirty="0">
                <a:solidFill>
                  <a:srgbClr val="A50021"/>
                </a:solidFill>
              </a:rPr>
              <a:t>＝</a:t>
            </a:r>
            <a:r>
              <a:rPr lang="en-US" altLang="zh-CN" sz="1800" i="1" dirty="0">
                <a:solidFill>
                  <a:srgbClr val="A50021"/>
                </a:solidFill>
              </a:rPr>
              <a:t>0 </a:t>
            </a:r>
            <a:r>
              <a:rPr lang="zh-CN" altLang="en-US" sz="1800" dirty="0"/>
              <a:t>以前静止在原点</a:t>
            </a:r>
            <a:r>
              <a:rPr lang="en-US" altLang="zh-CN" sz="1800" dirty="0"/>
              <a:t>O</a:t>
            </a:r>
            <a:r>
              <a:rPr lang="zh-CN" altLang="en-US" sz="1800" dirty="0"/>
              <a:t>处，在</a:t>
            </a:r>
            <a:r>
              <a:rPr lang="en-US" altLang="zh-CN" sz="1800" i="1" dirty="0">
                <a:solidFill>
                  <a:srgbClr val="A50021"/>
                </a:solidFill>
              </a:rPr>
              <a:t>t</a:t>
            </a:r>
            <a:r>
              <a:rPr lang="zh-CN" altLang="en-US" sz="1800" i="1" dirty="0">
                <a:solidFill>
                  <a:srgbClr val="A50021"/>
                </a:solidFill>
              </a:rPr>
              <a:t>＝</a:t>
            </a:r>
            <a:r>
              <a:rPr lang="en-US" altLang="zh-CN" sz="1800" i="1" dirty="0">
                <a:solidFill>
                  <a:srgbClr val="A50021"/>
                </a:solidFill>
              </a:rPr>
              <a:t>0</a:t>
            </a:r>
            <a:r>
              <a:rPr lang="en-US" altLang="zh-CN" sz="1800" dirty="0"/>
              <a:t> </a:t>
            </a:r>
            <a:r>
              <a:rPr lang="zh-CN" altLang="en-US" sz="1800" dirty="0"/>
              <a:t>到</a:t>
            </a:r>
            <a:r>
              <a:rPr lang="en-US" altLang="zh-CN" sz="1800" i="1" dirty="0" err="1">
                <a:solidFill>
                  <a:srgbClr val="A50021"/>
                </a:solidFill>
              </a:rPr>
              <a:t>Δt</a:t>
            </a:r>
            <a:r>
              <a:rPr lang="en-US" altLang="zh-CN" sz="1800" i="1" dirty="0">
                <a:solidFill>
                  <a:srgbClr val="A50021"/>
                </a:solidFill>
              </a:rPr>
              <a:t> </a:t>
            </a:r>
            <a:r>
              <a:rPr lang="zh-CN" altLang="en-US" sz="1800" dirty="0"/>
              <a:t>区间在沿</a:t>
            </a:r>
            <a:r>
              <a:rPr lang="en-US" altLang="zh-CN" sz="1800" i="1" dirty="0">
                <a:solidFill>
                  <a:srgbClr val="A50021"/>
                </a:solidFill>
              </a:rPr>
              <a:t>z </a:t>
            </a:r>
            <a:r>
              <a:rPr lang="zh-CN" altLang="en-US" sz="1800" dirty="0"/>
              <a:t>方向受到一个方脉冲力而产生加速度。</a:t>
            </a:r>
          </a:p>
        </p:txBody>
      </p:sp>
      <p:sp>
        <p:nvSpPr>
          <p:cNvPr id="13343" name="Text Box 31"/>
          <p:cNvSpPr txBox="1">
            <a:spLocks noChangeArrowheads="1"/>
          </p:cNvSpPr>
          <p:nvPr/>
        </p:nvSpPr>
        <p:spPr bwMode="auto">
          <a:xfrm>
            <a:off x="250825" y="4076700"/>
            <a:ext cx="5903913"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folHlink"/>
              </a:buClr>
              <a:buSzPct val="80000"/>
              <a:buFont typeface="Wingdings" panose="05000000000000000000" pitchFamily="2" charset="2"/>
              <a:buChar char="u"/>
            </a:pPr>
            <a:r>
              <a:rPr lang="zh-CN" altLang="en-US" sz="1800"/>
              <a:t>假定</a:t>
            </a:r>
            <a:r>
              <a:rPr lang="en-US" altLang="zh-CN" sz="1800" i="1">
                <a:solidFill>
                  <a:srgbClr val="A50021"/>
                </a:solidFill>
              </a:rPr>
              <a:t>Δt</a:t>
            </a:r>
            <a:r>
              <a:rPr lang="en-US" altLang="zh-CN" sz="1800"/>
              <a:t> </a:t>
            </a:r>
            <a:r>
              <a:rPr lang="zh-CN" altLang="en-US" sz="1800"/>
              <a:t>如此之短，可以认为粒子的位置几乎未离开</a:t>
            </a:r>
            <a:r>
              <a:rPr lang="en-US" altLang="zh-CN" sz="1800"/>
              <a:t>O</a:t>
            </a:r>
            <a:r>
              <a:rPr lang="zh-CN" altLang="en-US" sz="1800"/>
              <a:t>点，但却已获得速度</a:t>
            </a:r>
            <a:r>
              <a:rPr lang="en-US" altLang="zh-CN" sz="1800" i="1">
                <a:solidFill>
                  <a:srgbClr val="A50021"/>
                </a:solidFill>
              </a:rPr>
              <a:t>u=at</a:t>
            </a:r>
            <a:r>
              <a:rPr lang="zh-CN" altLang="en-US" sz="1800"/>
              <a:t>，此后粒子以速度</a:t>
            </a:r>
            <a:r>
              <a:rPr lang="en-US" altLang="zh-CN" sz="1800" i="1">
                <a:solidFill>
                  <a:srgbClr val="A50021"/>
                </a:solidFill>
              </a:rPr>
              <a:t>u</a:t>
            </a:r>
            <a:r>
              <a:rPr lang="zh-CN" altLang="en-US" sz="1800"/>
              <a:t>匀速前进。为简单起见．设</a:t>
            </a:r>
            <a:r>
              <a:rPr lang="en-US" altLang="zh-CN" sz="1800" i="1">
                <a:solidFill>
                  <a:srgbClr val="A50021"/>
                </a:solidFill>
              </a:rPr>
              <a:t>u&lt;&lt;c</a:t>
            </a:r>
            <a:r>
              <a:rPr lang="en-US" altLang="zh-CN" sz="1800"/>
              <a:t> </a:t>
            </a:r>
            <a:r>
              <a:rPr lang="zh-CN" altLang="en-US" sz="1800"/>
              <a:t>，即粒子的运动是非相对论性的。</a:t>
            </a:r>
          </a:p>
        </p:txBody>
      </p:sp>
      <p:pic>
        <p:nvPicPr>
          <p:cNvPr id="2" name="图片 1"/>
          <p:cNvPicPr>
            <a:picLocks noChangeAspect="1"/>
          </p:cNvPicPr>
          <p:nvPr/>
        </p:nvPicPr>
        <p:blipFill rotWithShape="1">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t="15556" r="2593" b="23333"/>
          <a:stretch/>
        </p:blipFill>
        <p:spPr>
          <a:xfrm>
            <a:off x="6253509" y="2438401"/>
            <a:ext cx="2890491" cy="32238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18"/>
                                        </p:tgtEl>
                                        <p:attrNameLst>
                                          <p:attrName>style.visibility</p:attrName>
                                        </p:attrNameLst>
                                      </p:cBhvr>
                                      <p:to>
                                        <p:strVal val="visible"/>
                                      </p:to>
                                    </p:set>
                                    <p:animEffect transition="in" filter="dissolve">
                                      <p:cBhvr>
                                        <p:cTn id="7" dur="500"/>
                                        <p:tgtEl>
                                          <p:spTgt spid="133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342"/>
                                        </p:tgtEl>
                                        <p:attrNameLst>
                                          <p:attrName>style.visibility</p:attrName>
                                        </p:attrNameLst>
                                      </p:cBhvr>
                                      <p:to>
                                        <p:strVal val="visible"/>
                                      </p:to>
                                    </p:set>
                                    <p:animEffect transition="in" filter="dissolve">
                                      <p:cBhvr>
                                        <p:cTn id="12" dur="500"/>
                                        <p:tgtEl>
                                          <p:spTgt spid="133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343"/>
                                        </p:tgtEl>
                                        <p:attrNameLst>
                                          <p:attrName>style.visibility</p:attrName>
                                        </p:attrNameLst>
                                      </p:cBhvr>
                                      <p:to>
                                        <p:strVal val="visible"/>
                                      </p:to>
                                    </p:set>
                                    <p:animEffect transition="in" filter="dissolve">
                                      <p:cBhvr>
                                        <p:cTn id="17" dur="500"/>
                                        <p:tgtEl>
                                          <p:spTgt spid="13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p:bldP spid="13342" grpId="0"/>
      <p:bldP spid="1334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5"/>
          <p:cNvSpPr>
            <a:spLocks noGrp="1" noChangeArrowheads="1"/>
          </p:cNvSpPr>
          <p:nvPr>
            <p:ph type="body" idx="4294967295"/>
          </p:nvPr>
        </p:nvSpPr>
        <p:spPr>
          <a:xfrm>
            <a:off x="228600" y="3826907"/>
            <a:ext cx="8534400" cy="2650094"/>
          </a:xfrm>
        </p:spPr>
        <p:txBody>
          <a:bodyPr/>
          <a:lstStyle/>
          <a:p>
            <a:pPr>
              <a:lnSpc>
                <a:spcPct val="105000"/>
              </a:lnSpc>
              <a:buSzPct val="80000"/>
              <a:buFont typeface="Wingdings" panose="05000000000000000000" pitchFamily="2" charset="2"/>
              <a:buChar char="u"/>
            </a:pPr>
            <a:r>
              <a:rPr lang="en-US" altLang="zh-CN" sz="2000" i="1" dirty="0" smtClean="0">
                <a:solidFill>
                  <a:srgbClr val="A50021"/>
                </a:solidFill>
                <a:latin typeface="Times New Roman" panose="02020603050405020304" pitchFamily="18" charset="0"/>
                <a:ea typeface="楷体_GB2312" pitchFamily="49" charset="-122"/>
              </a:rPr>
              <a:t>t</a:t>
            </a:r>
            <a:r>
              <a:rPr lang="zh-CN" altLang="en-US" sz="2000" i="1" dirty="0" smtClean="0">
                <a:solidFill>
                  <a:srgbClr val="A50021"/>
                </a:solidFill>
                <a:latin typeface="Times New Roman" panose="02020603050405020304" pitchFamily="18" charset="0"/>
                <a:ea typeface="楷体_GB2312" pitchFamily="49" charset="-122"/>
              </a:rPr>
              <a:t>＝</a:t>
            </a:r>
            <a:r>
              <a:rPr lang="en-US" altLang="zh-CN" sz="2000" i="1" dirty="0" smtClean="0">
                <a:solidFill>
                  <a:srgbClr val="A50021"/>
                </a:solidFill>
                <a:latin typeface="Times New Roman" panose="02020603050405020304" pitchFamily="18" charset="0"/>
                <a:ea typeface="楷体_GB2312" pitchFamily="49" charset="-122"/>
              </a:rPr>
              <a:t>0</a:t>
            </a:r>
            <a:r>
              <a:rPr lang="zh-CN" altLang="en-US" sz="2000" dirty="0" smtClean="0">
                <a:latin typeface="楷体_GB2312" pitchFamily="49" charset="-122"/>
                <a:ea typeface="楷体_GB2312" pitchFamily="49" charset="-122"/>
              </a:rPr>
              <a:t>以前粒子停留在</a:t>
            </a:r>
            <a:r>
              <a:rPr lang="en-US" altLang="zh-CN" sz="2000" dirty="0" smtClean="0">
                <a:latin typeface="Times New Roman" panose="02020603050405020304" pitchFamily="18" charset="0"/>
                <a:ea typeface="楷体_GB2312" pitchFamily="49" charset="-122"/>
              </a:rPr>
              <a:t>O</a:t>
            </a:r>
            <a:r>
              <a:rPr lang="zh-CN" altLang="en-US" sz="2000" dirty="0" smtClean="0">
                <a:latin typeface="楷体_GB2312" pitchFamily="49" charset="-122"/>
                <a:ea typeface="楷体_GB2312" pitchFamily="49" charset="-122"/>
              </a:rPr>
              <a:t>不动，</a:t>
            </a:r>
            <a:r>
              <a:rPr lang="zh-CN" altLang="en-US" sz="2000" dirty="0" smtClean="0">
                <a:solidFill>
                  <a:schemeClr val="hlink"/>
                </a:solidFill>
                <a:latin typeface="楷体_GB2312" pitchFamily="49" charset="-122"/>
                <a:ea typeface="楷体_GB2312" pitchFamily="49" charset="-122"/>
              </a:rPr>
              <a:t>大球面以外的电场线以</a:t>
            </a:r>
            <a:r>
              <a:rPr lang="en-US" altLang="zh-CN" sz="2000" dirty="0" smtClean="0">
                <a:solidFill>
                  <a:schemeClr val="hlink"/>
                </a:solidFill>
                <a:latin typeface="Times New Roman" panose="02020603050405020304" pitchFamily="18" charset="0"/>
                <a:ea typeface="楷体_GB2312" pitchFamily="49" charset="-122"/>
              </a:rPr>
              <a:t>O</a:t>
            </a:r>
            <a:r>
              <a:rPr lang="zh-CN" altLang="en-US" sz="2000" dirty="0" smtClean="0">
                <a:solidFill>
                  <a:schemeClr val="hlink"/>
                </a:solidFill>
                <a:latin typeface="楷体_GB2312" pitchFamily="49" charset="-122"/>
                <a:ea typeface="楷体_GB2312" pitchFamily="49" charset="-122"/>
              </a:rPr>
              <a:t>为中心沿着径向分布</a:t>
            </a:r>
          </a:p>
          <a:p>
            <a:pPr>
              <a:lnSpc>
                <a:spcPct val="105000"/>
              </a:lnSpc>
              <a:buSzPct val="80000"/>
              <a:buFont typeface="Wingdings" panose="05000000000000000000" pitchFamily="2" charset="2"/>
              <a:buChar char="u"/>
            </a:pPr>
            <a:r>
              <a:rPr lang="zh-CN" altLang="en-US" sz="2000" dirty="0" smtClean="0">
                <a:latin typeface="楷体_GB2312" pitchFamily="49" charset="-122"/>
                <a:ea typeface="楷体_GB2312" pitchFamily="49" charset="-122"/>
              </a:rPr>
              <a:t>匀速运动的带电粒子所产生电场的瞬时分布也是以它自己为中心沿着径向的，</a:t>
            </a:r>
            <a:r>
              <a:rPr lang="zh-CN" altLang="en-US" sz="2000" dirty="0" smtClean="0">
                <a:solidFill>
                  <a:schemeClr val="hlink"/>
                </a:solidFill>
                <a:latin typeface="楷体_GB2312" pitchFamily="49" charset="-122"/>
                <a:ea typeface="楷体_GB2312" pitchFamily="49" charset="-122"/>
              </a:rPr>
              <a:t>即小球面以内的电场线以</a:t>
            </a:r>
            <a:r>
              <a:rPr lang="en-US" altLang="zh-CN" sz="2000" dirty="0" smtClean="0">
                <a:solidFill>
                  <a:schemeClr val="hlink"/>
                </a:solidFill>
                <a:latin typeface="Times New Roman" panose="02020603050405020304" pitchFamily="18" charset="0"/>
                <a:ea typeface="楷体_GB2312" pitchFamily="49" charset="-122"/>
              </a:rPr>
              <a:t>O</a:t>
            </a:r>
            <a:r>
              <a:rPr lang="en-US" altLang="zh-CN" sz="2000" dirty="0" smtClean="0">
                <a:solidFill>
                  <a:schemeClr val="hlink"/>
                </a:solidFill>
                <a:ea typeface="楷体_GB2312" pitchFamily="49" charset="-122"/>
              </a:rPr>
              <a:t>’</a:t>
            </a:r>
            <a:r>
              <a:rPr lang="zh-CN" altLang="en-US" sz="2000" dirty="0" smtClean="0">
                <a:solidFill>
                  <a:schemeClr val="hlink"/>
                </a:solidFill>
                <a:latin typeface="楷体_GB2312" pitchFamily="49" charset="-122"/>
                <a:ea typeface="楷体_GB2312" pitchFamily="49" charset="-122"/>
              </a:rPr>
              <a:t>为中心沿着径向分布。</a:t>
            </a:r>
          </a:p>
          <a:p>
            <a:pPr>
              <a:lnSpc>
                <a:spcPct val="105000"/>
              </a:lnSpc>
              <a:buSzPct val="80000"/>
              <a:buFont typeface="Wingdings" panose="05000000000000000000" pitchFamily="2" charset="2"/>
              <a:buChar char="u"/>
            </a:pPr>
            <a:r>
              <a:rPr lang="zh-CN" altLang="en-US" sz="2000" dirty="0" smtClean="0">
                <a:latin typeface="楷体_GB2312" pitchFamily="49" charset="-122"/>
                <a:ea typeface="楷体_GB2312" pitchFamily="49" charset="-122"/>
              </a:rPr>
              <a:t>在两球面之间的过渡区里电场线发生曲折，这里正是带电粒子脉冲加速的影响传播所及的地方。在此区间电场</a:t>
            </a:r>
            <a:r>
              <a:rPr lang="en-US" altLang="zh-CN" sz="2000" i="1" dirty="0" smtClean="0">
                <a:solidFill>
                  <a:srgbClr val="A50021"/>
                </a:solidFill>
                <a:latin typeface="Times New Roman" panose="02020603050405020304" pitchFamily="18" charset="0"/>
                <a:ea typeface="楷体_GB2312" pitchFamily="49" charset="-122"/>
              </a:rPr>
              <a:t>E</a:t>
            </a:r>
            <a:r>
              <a:rPr lang="zh-CN" altLang="en-US" sz="2000" dirty="0" smtClean="0">
                <a:latin typeface="楷体_GB2312" pitchFamily="49" charset="-122"/>
                <a:ea typeface="楷体_GB2312" pitchFamily="49" charset="-122"/>
              </a:rPr>
              <a:t>既有横分量</a:t>
            </a:r>
            <a:r>
              <a:rPr lang="en-US" altLang="zh-CN" sz="2000" i="1" dirty="0" err="1" smtClean="0">
                <a:solidFill>
                  <a:srgbClr val="A50021"/>
                </a:solidFill>
                <a:latin typeface="Times New Roman" panose="02020603050405020304" pitchFamily="18" charset="0"/>
                <a:ea typeface="楷体_GB2312" pitchFamily="49" charset="-122"/>
              </a:rPr>
              <a:t>E</a:t>
            </a:r>
            <a:r>
              <a:rPr lang="en-US" altLang="zh-CN" sz="2000" i="1" baseline="-25000" dirty="0" err="1" smtClean="0">
                <a:solidFill>
                  <a:srgbClr val="A50021"/>
                </a:solidFill>
                <a:latin typeface="Times New Roman" panose="02020603050405020304" pitchFamily="18" charset="0"/>
                <a:ea typeface="楷体_GB2312" pitchFamily="49" charset="-122"/>
              </a:rPr>
              <a:t>θ</a:t>
            </a:r>
            <a:r>
              <a:rPr lang="zh-CN" altLang="en-US" sz="2000" dirty="0" smtClean="0">
                <a:latin typeface="楷体_GB2312" pitchFamily="49" charset="-122"/>
                <a:ea typeface="楷体_GB2312" pitchFamily="49" charset="-122"/>
              </a:rPr>
              <a:t>，又有纵分量</a:t>
            </a:r>
            <a:r>
              <a:rPr lang="en-US" altLang="zh-CN" sz="2000" i="1" dirty="0" err="1" smtClean="0">
                <a:solidFill>
                  <a:srgbClr val="A50021"/>
                </a:solidFill>
                <a:latin typeface="Times New Roman" panose="02020603050405020304" pitchFamily="18" charset="0"/>
                <a:ea typeface="楷体_GB2312" pitchFamily="49" charset="-122"/>
              </a:rPr>
              <a:t>E</a:t>
            </a:r>
            <a:r>
              <a:rPr lang="en-US" altLang="zh-CN" sz="2000" i="1" baseline="-25000" dirty="0" err="1" smtClean="0">
                <a:solidFill>
                  <a:srgbClr val="A50021"/>
                </a:solidFill>
                <a:latin typeface="Times New Roman" panose="02020603050405020304" pitchFamily="18" charset="0"/>
                <a:ea typeface="楷体_GB2312" pitchFamily="49" charset="-122"/>
              </a:rPr>
              <a:t>r</a:t>
            </a:r>
            <a:r>
              <a:rPr lang="zh-CN" altLang="en-US" sz="2000" dirty="0" smtClean="0">
                <a:latin typeface="楷体_GB2312" pitchFamily="49" charset="-122"/>
                <a:ea typeface="楷体_GB2312" pitchFamily="49" charset="-122"/>
              </a:rPr>
              <a:t>。对电磁辐射有贡献的只有横分量</a:t>
            </a:r>
            <a:r>
              <a:rPr lang="en-US" altLang="zh-CN" sz="2000" i="1" dirty="0" err="1" smtClean="0">
                <a:solidFill>
                  <a:srgbClr val="A50021"/>
                </a:solidFill>
                <a:latin typeface="Times New Roman" panose="02020603050405020304" pitchFamily="18" charset="0"/>
                <a:ea typeface="楷体_GB2312" pitchFamily="49" charset="-122"/>
              </a:rPr>
              <a:t>E</a:t>
            </a:r>
            <a:r>
              <a:rPr lang="en-US" altLang="zh-CN" sz="2000" i="1" baseline="-25000" dirty="0" err="1" smtClean="0">
                <a:solidFill>
                  <a:srgbClr val="A50021"/>
                </a:solidFill>
                <a:latin typeface="Times New Roman" panose="02020603050405020304" pitchFamily="18" charset="0"/>
                <a:ea typeface="楷体_GB2312" pitchFamily="49" charset="-122"/>
              </a:rPr>
              <a:t>θ</a:t>
            </a:r>
            <a:endParaRPr lang="en-US" altLang="zh-CN" sz="2400" i="1" dirty="0" smtClean="0">
              <a:solidFill>
                <a:srgbClr val="A50021"/>
              </a:solidFill>
              <a:latin typeface="Times New Roman" panose="02020603050405020304" pitchFamily="18" charset="0"/>
              <a:ea typeface="楷体_GB2312" pitchFamily="49" charset="-122"/>
            </a:endParaRPr>
          </a:p>
        </p:txBody>
      </p:sp>
      <p:pic>
        <p:nvPicPr>
          <p:cNvPr id="3" name="Picture 28"/>
          <p:cNvPicPr>
            <a:picLocks noChangeAspect="1" noChangeArrowheads="1"/>
          </p:cNvPicPr>
          <p:nvPr/>
        </p:nvPicPr>
        <p:blipFill>
          <a:blip r:embed="rId2" cstate="print">
            <a:extLst>
              <a:ext uri="{28A0092B-C50C-407E-A947-70E740481C1C}">
                <a14:useLocalDpi xmlns:a14="http://schemas.microsoft.com/office/drawing/2010/main" val="0"/>
              </a:ext>
            </a:extLst>
          </a:blip>
          <a:srcRect r="46321"/>
          <a:stretch>
            <a:fillRect/>
          </a:stretch>
        </p:blipFill>
        <p:spPr bwMode="auto">
          <a:xfrm>
            <a:off x="990600" y="-39757"/>
            <a:ext cx="3505200" cy="3997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4724400" y="1752600"/>
            <a:ext cx="4191000" cy="1684372"/>
          </a:xfrm>
          <a:prstGeom prst="rect">
            <a:avLst/>
          </a:prstGeom>
        </p:spPr>
        <p:txBody>
          <a:bodyPr wrap="square">
            <a:spAutoFit/>
          </a:bodyPr>
          <a:lstStyle/>
          <a:p>
            <a:pPr marL="342900" lvl="0" indent="-342900">
              <a:lnSpc>
                <a:spcPct val="105000"/>
              </a:lnSpc>
              <a:spcBef>
                <a:spcPct val="20000"/>
              </a:spcBef>
              <a:buSzPct val="80000"/>
              <a:buFont typeface="Wingdings" panose="05000000000000000000" pitchFamily="2" charset="2"/>
              <a:buChar char="u"/>
            </a:pPr>
            <a:r>
              <a:rPr lang="zh-CN" altLang="en-US" sz="2000" kern="0" dirty="0">
                <a:solidFill>
                  <a:srgbClr val="000000"/>
                </a:solidFill>
                <a:latin typeface="楷体_GB2312" pitchFamily="49" charset="-122"/>
                <a:ea typeface="楷体_GB2312" pitchFamily="49" charset="-122"/>
              </a:rPr>
              <a:t>考虑脉冲后又经过时间间隔</a:t>
            </a:r>
            <a:r>
              <a:rPr lang="en-US" altLang="zh-CN" sz="2000" kern="0" dirty="0">
                <a:solidFill>
                  <a:srgbClr val="A50021"/>
                </a:solidFill>
                <a:latin typeface="楷体_GB2312" pitchFamily="49" charset="-122"/>
                <a:ea typeface="楷体_GB2312" pitchFamily="49" charset="-122"/>
              </a:rPr>
              <a:t>τ</a:t>
            </a:r>
            <a:r>
              <a:rPr lang="zh-CN" altLang="en-US" sz="2000" kern="0" dirty="0">
                <a:solidFill>
                  <a:srgbClr val="000000"/>
                </a:solidFill>
                <a:latin typeface="楷体_GB2312" pitchFamily="49" charset="-122"/>
                <a:ea typeface="楷体_GB2312" pitchFamily="49" charset="-122"/>
              </a:rPr>
              <a:t>的情况。这时脉冲前后的</a:t>
            </a:r>
            <a:r>
              <a:rPr lang="zh-CN" altLang="en-US" sz="2000" kern="0" dirty="0">
                <a:solidFill>
                  <a:srgbClr val="99CC00"/>
                </a:solidFill>
                <a:latin typeface="楷体_GB2312" pitchFamily="49" charset="-122"/>
                <a:ea typeface="楷体_GB2312" pitchFamily="49" charset="-122"/>
              </a:rPr>
              <a:t>波前</a:t>
            </a:r>
            <a:r>
              <a:rPr lang="zh-CN" altLang="en-US" sz="2000" kern="0" dirty="0">
                <a:solidFill>
                  <a:srgbClr val="000000"/>
                </a:solidFill>
                <a:latin typeface="楷体_GB2312" pitchFamily="49" charset="-122"/>
                <a:ea typeface="楷体_GB2312" pitchFamily="49" charset="-122"/>
              </a:rPr>
              <a:t>已传播到以</a:t>
            </a:r>
            <a:r>
              <a:rPr lang="en-US" altLang="zh-CN" sz="2000" kern="0" dirty="0">
                <a:solidFill>
                  <a:srgbClr val="000000"/>
                </a:solidFill>
                <a:latin typeface="Times New Roman" panose="02020603050405020304" pitchFamily="18" charset="0"/>
                <a:ea typeface="楷体_GB2312" pitchFamily="49" charset="-122"/>
              </a:rPr>
              <a:t>O</a:t>
            </a:r>
            <a:r>
              <a:rPr lang="zh-CN" altLang="en-US" sz="2000" kern="0" dirty="0">
                <a:solidFill>
                  <a:srgbClr val="000000"/>
                </a:solidFill>
                <a:latin typeface="楷体_GB2312" pitchFamily="49" charset="-122"/>
                <a:ea typeface="楷体_GB2312" pitchFamily="49" charset="-122"/>
              </a:rPr>
              <a:t>为中心、半径分别为</a:t>
            </a:r>
            <a:r>
              <a:rPr lang="en-US" altLang="zh-CN" sz="2000" i="1" kern="0" dirty="0">
                <a:solidFill>
                  <a:srgbClr val="A50021"/>
                </a:solidFill>
                <a:latin typeface="Times New Roman" panose="02020603050405020304" pitchFamily="18" charset="0"/>
                <a:ea typeface="楷体_GB2312" pitchFamily="49" charset="-122"/>
              </a:rPr>
              <a:t>c(</a:t>
            </a:r>
            <a:r>
              <a:rPr lang="en-US" altLang="zh-CN" sz="2000" i="1" kern="0" dirty="0" err="1">
                <a:solidFill>
                  <a:srgbClr val="A50021"/>
                </a:solidFill>
                <a:latin typeface="Times New Roman" panose="02020603050405020304" pitchFamily="18" charset="0"/>
                <a:ea typeface="楷体_GB2312" pitchFamily="49" charset="-122"/>
              </a:rPr>
              <a:t>Δt+τ</a:t>
            </a:r>
            <a:r>
              <a:rPr lang="en-US" altLang="zh-CN" sz="2000" i="1" kern="0" dirty="0">
                <a:solidFill>
                  <a:srgbClr val="A50021"/>
                </a:solidFill>
                <a:latin typeface="Times New Roman" panose="02020603050405020304" pitchFamily="18" charset="0"/>
                <a:ea typeface="楷体_GB2312" pitchFamily="49" charset="-122"/>
              </a:rPr>
              <a:t>)</a:t>
            </a:r>
            <a:r>
              <a:rPr lang="zh-CN" altLang="en-US" sz="2000" kern="0" dirty="0">
                <a:solidFill>
                  <a:srgbClr val="000000"/>
                </a:solidFill>
                <a:latin typeface="楷体_GB2312" pitchFamily="49" charset="-122"/>
                <a:ea typeface="楷体_GB2312" pitchFamily="49" charset="-122"/>
              </a:rPr>
              <a:t>和</a:t>
            </a:r>
            <a:r>
              <a:rPr lang="en-US" altLang="zh-CN" sz="2000" i="1" kern="0" dirty="0" err="1">
                <a:solidFill>
                  <a:srgbClr val="A50021"/>
                </a:solidFill>
                <a:latin typeface="Times New Roman" panose="02020603050405020304" pitchFamily="18" charset="0"/>
                <a:ea typeface="楷体_GB2312" pitchFamily="49" charset="-122"/>
              </a:rPr>
              <a:t>cτ</a:t>
            </a:r>
            <a:r>
              <a:rPr lang="zh-CN" altLang="en-US" sz="2000" kern="0" dirty="0">
                <a:solidFill>
                  <a:srgbClr val="000000"/>
                </a:solidFill>
                <a:latin typeface="楷体_GB2312" pitchFamily="49" charset="-122"/>
                <a:ea typeface="楷体_GB2312" pitchFamily="49" charset="-122"/>
              </a:rPr>
              <a:t>的同心球面上，而粒子到达了</a:t>
            </a:r>
            <a:r>
              <a:rPr lang="en-US" altLang="zh-CN" sz="2000" kern="0" dirty="0">
                <a:solidFill>
                  <a:srgbClr val="000000"/>
                </a:solidFill>
                <a:latin typeface="Times New Roman" panose="02020603050405020304" pitchFamily="18" charset="0"/>
                <a:ea typeface="楷体_GB2312" pitchFamily="49" charset="-122"/>
              </a:rPr>
              <a:t>O</a:t>
            </a:r>
            <a:r>
              <a:rPr lang="en-US" altLang="zh-CN" sz="2000" i="1" kern="0" dirty="0">
                <a:solidFill>
                  <a:srgbClr val="000000"/>
                </a:solidFill>
                <a:latin typeface="Times New Roman" panose="02020603050405020304" pitchFamily="18" charset="0"/>
                <a:ea typeface="楷体_GB2312" pitchFamily="49" charset="-122"/>
              </a:rPr>
              <a:t>’</a:t>
            </a:r>
            <a:r>
              <a:rPr lang="zh-CN" altLang="en-US" sz="2000" kern="0" dirty="0">
                <a:solidFill>
                  <a:srgbClr val="000000"/>
                </a:solidFill>
                <a:latin typeface="楷体_GB2312" pitchFamily="49" charset="-122"/>
                <a:ea typeface="楷体_GB2312" pitchFamily="49" charset="-122"/>
              </a:rPr>
              <a:t>的位置，</a:t>
            </a:r>
            <a:r>
              <a:rPr lang="en-US" altLang="zh-CN" sz="2000" i="1" kern="0" dirty="0">
                <a:solidFill>
                  <a:srgbClr val="A50021"/>
                </a:solidFill>
                <a:latin typeface="Times New Roman" panose="02020603050405020304" pitchFamily="18" charset="0"/>
                <a:ea typeface="楷体_GB2312" pitchFamily="49" charset="-122"/>
              </a:rPr>
              <a:t>OO’</a:t>
            </a:r>
            <a:r>
              <a:rPr lang="zh-CN" altLang="en-US" sz="2000" i="1" kern="0" dirty="0">
                <a:solidFill>
                  <a:srgbClr val="A50021"/>
                </a:solidFill>
                <a:latin typeface="Times New Roman" panose="02020603050405020304" pitchFamily="18" charset="0"/>
                <a:ea typeface="楷体_GB2312" pitchFamily="49" charset="-122"/>
              </a:rPr>
              <a:t>＝</a:t>
            </a:r>
            <a:r>
              <a:rPr lang="en-US" altLang="zh-CN" sz="2000" i="1" kern="0" dirty="0" err="1">
                <a:solidFill>
                  <a:srgbClr val="A50021"/>
                </a:solidFill>
                <a:latin typeface="Times New Roman" panose="02020603050405020304" pitchFamily="18" charset="0"/>
                <a:ea typeface="楷体_GB2312" pitchFamily="49" charset="-122"/>
              </a:rPr>
              <a:t>uτ</a:t>
            </a:r>
            <a:endParaRPr lang="en-US" altLang="zh-CN" sz="2000" i="1" kern="0" dirty="0">
              <a:solidFill>
                <a:srgbClr val="A50021"/>
              </a:solidFill>
              <a:latin typeface="Times New Roman" panose="02020603050405020304" pitchFamily="18" charset="0"/>
              <a:ea typeface="楷体_GB2312" pitchFamily="49" charset="-122"/>
            </a:endParaRPr>
          </a:p>
        </p:txBody>
      </p:sp>
      <p:pic>
        <p:nvPicPr>
          <p:cNvPr id="5" name="图片 4"/>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t="15556" r="2593" b="23333"/>
          <a:stretch/>
        </p:blipFill>
        <p:spPr>
          <a:xfrm>
            <a:off x="1073348" y="29817"/>
            <a:ext cx="3339703" cy="37248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13">
                                            <p:txEl>
                                              <p:pRg st="0" end="0"/>
                                            </p:txEl>
                                          </p:spTgt>
                                        </p:tgtEl>
                                        <p:attrNameLst>
                                          <p:attrName>style.visibility</p:attrName>
                                        </p:attrNameLst>
                                      </p:cBhvr>
                                      <p:to>
                                        <p:strVal val="visible"/>
                                      </p:to>
                                    </p:set>
                                    <p:animEffect transition="in" filter="dissolve">
                                      <p:cBhvr>
                                        <p:cTn id="7" dur="500"/>
                                        <p:tgtEl>
                                          <p:spTgt spid="1741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413">
                                            <p:txEl>
                                              <p:pRg st="1" end="1"/>
                                            </p:txEl>
                                          </p:spTgt>
                                        </p:tgtEl>
                                        <p:attrNameLst>
                                          <p:attrName>style.visibility</p:attrName>
                                        </p:attrNameLst>
                                      </p:cBhvr>
                                      <p:to>
                                        <p:strVal val="visible"/>
                                      </p:to>
                                    </p:set>
                                    <p:animEffect transition="in" filter="dissolve">
                                      <p:cBhvr>
                                        <p:cTn id="12" dur="500"/>
                                        <p:tgtEl>
                                          <p:spTgt spid="1741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413">
                                            <p:txEl>
                                              <p:pRg st="2" end="2"/>
                                            </p:txEl>
                                          </p:spTgt>
                                        </p:tgtEl>
                                        <p:attrNameLst>
                                          <p:attrName>style.visibility</p:attrName>
                                        </p:attrNameLst>
                                      </p:cBhvr>
                                      <p:to>
                                        <p:strVal val="visible"/>
                                      </p:to>
                                    </p:set>
                                    <p:animEffect transition="in" filter="dissolve">
                                      <p:cBhvr>
                                        <p:cTn id="17" dur="500"/>
                                        <p:tgtEl>
                                          <p:spTgt spid="174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Rectangle 6"/>
          <p:cNvSpPr>
            <a:spLocks noChangeArrowheads="1"/>
          </p:cNvSpPr>
          <p:nvPr/>
        </p:nvSpPr>
        <p:spPr bwMode="auto">
          <a:xfrm>
            <a:off x="1908175" y="260350"/>
            <a:ext cx="53276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t>   </a:t>
            </a:r>
            <a:r>
              <a:rPr lang="zh-CN" altLang="en-US" sz="1800"/>
              <a:t>考虑从</a:t>
            </a:r>
            <a:r>
              <a:rPr lang="en-US" altLang="zh-CN" sz="1800" i="1"/>
              <a:t>O’</a:t>
            </a:r>
            <a:r>
              <a:rPr lang="zh-CN" altLang="en-US" sz="1800"/>
              <a:t>出发沿</a:t>
            </a:r>
            <a:r>
              <a:rPr lang="en-US" altLang="zh-CN" sz="1800">
                <a:latin typeface="Times New Roman" panose="02020603050405020304" pitchFamily="18" charset="0"/>
              </a:rPr>
              <a:t>θ</a:t>
            </a:r>
            <a:r>
              <a:rPr lang="zh-CN" altLang="en-US" sz="1800"/>
              <a:t>方向的电场线</a:t>
            </a:r>
            <a:r>
              <a:rPr lang="en-US" altLang="zh-CN" sz="1800" i="1">
                <a:latin typeface="Times New Roman" panose="02020603050405020304" pitchFamily="18" charset="0"/>
              </a:rPr>
              <a:t>O’ ABC</a:t>
            </a:r>
            <a:r>
              <a:rPr lang="zh-CN" altLang="en-US" sz="1800">
                <a:latin typeface="Times New Roman" panose="02020603050405020304" pitchFamily="18" charset="0"/>
              </a:rPr>
              <a:t>，在过渡区里</a:t>
            </a:r>
          </a:p>
        </p:txBody>
      </p:sp>
      <p:graphicFrame>
        <p:nvGraphicFramePr>
          <p:cNvPr id="19463" name="Object 7"/>
          <p:cNvGraphicFramePr>
            <a:graphicFrameLocks noChangeAspect="1"/>
          </p:cNvGraphicFramePr>
          <p:nvPr/>
        </p:nvGraphicFramePr>
        <p:xfrm>
          <a:off x="2339975" y="1268413"/>
          <a:ext cx="1982788" cy="485775"/>
        </p:xfrm>
        <a:graphic>
          <a:graphicData uri="http://schemas.openxmlformats.org/presentationml/2006/ole">
            <mc:AlternateContent xmlns:mc="http://schemas.openxmlformats.org/markup-compatibility/2006">
              <mc:Choice xmlns:v="urn:schemas-microsoft-com:vml" Requires="v">
                <p:oleObj spid="_x0000_s23681" name="公式" r:id="rId3" imgW="927100" imgH="228600" progId="Equation.3">
                  <p:embed/>
                </p:oleObj>
              </mc:Choice>
              <mc:Fallback>
                <p:oleObj name="公式" r:id="rId3" imgW="927100" imgH="2286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1268413"/>
                        <a:ext cx="19827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19464" name="Object 8"/>
          <p:cNvGraphicFramePr>
            <a:graphicFrameLocks noChangeAspect="1"/>
          </p:cNvGraphicFramePr>
          <p:nvPr/>
        </p:nvGraphicFramePr>
        <p:xfrm>
          <a:off x="1835150" y="2565400"/>
          <a:ext cx="1554163" cy="920750"/>
        </p:xfrm>
        <a:graphic>
          <a:graphicData uri="http://schemas.openxmlformats.org/presentationml/2006/ole">
            <mc:AlternateContent xmlns:mc="http://schemas.openxmlformats.org/markup-compatibility/2006">
              <mc:Choice xmlns:v="urn:schemas-microsoft-com:vml" Requires="v">
                <p:oleObj spid="_x0000_s23682" name="公式" r:id="rId5" imgW="660113" imgH="393529" progId="Equation.3">
                  <p:embed/>
                </p:oleObj>
              </mc:Choice>
              <mc:Fallback>
                <p:oleObj name="公式" r:id="rId5" imgW="660113" imgH="393529"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2565400"/>
                        <a:ext cx="155416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19465" name="Object 9"/>
          <p:cNvGraphicFramePr>
            <a:graphicFrameLocks noChangeAspect="1"/>
          </p:cNvGraphicFramePr>
          <p:nvPr/>
        </p:nvGraphicFramePr>
        <p:xfrm>
          <a:off x="971550" y="1989138"/>
          <a:ext cx="976313" cy="438150"/>
        </p:xfrm>
        <a:graphic>
          <a:graphicData uri="http://schemas.openxmlformats.org/presentationml/2006/ole">
            <mc:AlternateContent xmlns:mc="http://schemas.openxmlformats.org/markup-compatibility/2006">
              <mc:Choice xmlns:v="urn:schemas-microsoft-com:vml" Requires="v">
                <p:oleObj spid="_x0000_s23683" name="公式" r:id="rId7" imgW="368140" imgH="165028" progId="Equation.3">
                  <p:embed/>
                </p:oleObj>
              </mc:Choice>
              <mc:Fallback>
                <p:oleObj name="公式" r:id="rId7" imgW="368140" imgH="165028"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1989138"/>
                        <a:ext cx="976313"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6" name="Object 10"/>
          <p:cNvGraphicFramePr>
            <a:graphicFrameLocks noChangeAspect="1"/>
          </p:cNvGraphicFramePr>
          <p:nvPr/>
        </p:nvGraphicFramePr>
        <p:xfrm>
          <a:off x="1908175" y="1844675"/>
          <a:ext cx="792163" cy="768350"/>
        </p:xfrm>
        <a:graphic>
          <a:graphicData uri="http://schemas.openxmlformats.org/presentationml/2006/ole">
            <mc:AlternateContent xmlns:mc="http://schemas.openxmlformats.org/markup-compatibility/2006">
              <mc:Choice xmlns:v="urn:schemas-microsoft-com:vml" Requires="v">
                <p:oleObj spid="_x0000_s23684" name="公式" r:id="rId9" imgW="406048" imgH="393359" progId="Equation.3">
                  <p:embed/>
                </p:oleObj>
              </mc:Choice>
              <mc:Fallback>
                <p:oleObj name="公式" r:id="rId9" imgW="406048" imgH="393359"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8175" y="1844675"/>
                        <a:ext cx="792163"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7" name="Object 11"/>
          <p:cNvGraphicFramePr>
            <a:graphicFrameLocks noChangeAspect="1"/>
          </p:cNvGraphicFramePr>
          <p:nvPr/>
        </p:nvGraphicFramePr>
        <p:xfrm>
          <a:off x="2700338" y="1839913"/>
          <a:ext cx="1338262" cy="796925"/>
        </p:xfrm>
        <a:graphic>
          <a:graphicData uri="http://schemas.openxmlformats.org/presentationml/2006/ole">
            <mc:AlternateContent xmlns:mc="http://schemas.openxmlformats.org/markup-compatibility/2006">
              <mc:Choice xmlns:v="urn:schemas-microsoft-com:vml" Requires="v">
                <p:oleObj spid="_x0000_s23685" name="公式" r:id="rId11" imgW="660113" imgH="393529" progId="Equation.3">
                  <p:embed/>
                </p:oleObj>
              </mc:Choice>
              <mc:Fallback>
                <p:oleObj name="公式" r:id="rId11" imgW="660113" imgH="393529"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00338" y="1839913"/>
                        <a:ext cx="1338262" cy="79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8" name="Object 12"/>
          <p:cNvGraphicFramePr>
            <a:graphicFrameLocks noChangeAspect="1"/>
          </p:cNvGraphicFramePr>
          <p:nvPr/>
        </p:nvGraphicFramePr>
        <p:xfrm>
          <a:off x="4067175" y="1844675"/>
          <a:ext cx="1584325" cy="781050"/>
        </p:xfrm>
        <a:graphic>
          <a:graphicData uri="http://schemas.openxmlformats.org/presentationml/2006/ole">
            <mc:AlternateContent xmlns:mc="http://schemas.openxmlformats.org/markup-compatibility/2006">
              <mc:Choice xmlns:v="urn:schemas-microsoft-com:vml" Requires="v">
                <p:oleObj spid="_x0000_s23686" name="公式" r:id="rId13" imgW="799753" imgH="393529" progId="Equation.3">
                  <p:embed/>
                </p:oleObj>
              </mc:Choice>
              <mc:Fallback>
                <p:oleObj name="公式" r:id="rId13" imgW="799753" imgH="393529"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67175" y="1844675"/>
                        <a:ext cx="15843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9" name="Object 13"/>
          <p:cNvGraphicFramePr>
            <a:graphicFrameLocks noChangeAspect="1"/>
          </p:cNvGraphicFramePr>
          <p:nvPr/>
        </p:nvGraphicFramePr>
        <p:xfrm>
          <a:off x="1403350" y="3500438"/>
          <a:ext cx="2471738" cy="836612"/>
        </p:xfrm>
        <a:graphic>
          <a:graphicData uri="http://schemas.openxmlformats.org/presentationml/2006/ole">
            <mc:AlternateContent xmlns:mc="http://schemas.openxmlformats.org/markup-compatibility/2006">
              <mc:Choice xmlns:v="urn:schemas-microsoft-com:vml" Requires="v">
                <p:oleObj spid="_x0000_s23687" name="公式" r:id="rId15" imgW="1155700" imgH="393700" progId="Equation.3">
                  <p:embed/>
                </p:oleObj>
              </mc:Choice>
              <mc:Fallback>
                <p:oleObj name="公式" r:id="rId15" imgW="1155700" imgH="393700" progId="Equation.3">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03350" y="3500438"/>
                        <a:ext cx="2471738"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19470" name="Rectangle 14"/>
          <p:cNvSpPr>
            <a:spLocks noChangeArrowheads="1"/>
          </p:cNvSpPr>
          <p:nvPr/>
        </p:nvSpPr>
        <p:spPr bwMode="auto">
          <a:xfrm>
            <a:off x="395288" y="4221163"/>
            <a:ext cx="83534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在非相对论近似下，</a:t>
            </a:r>
            <a:r>
              <a:rPr lang="en-US" altLang="zh-CN" sz="1800" i="1">
                <a:solidFill>
                  <a:srgbClr val="A50021"/>
                </a:solidFill>
                <a:latin typeface="Times New Roman" panose="02020603050405020304" pitchFamily="18" charset="0"/>
              </a:rPr>
              <a:t>E</a:t>
            </a:r>
            <a:r>
              <a:rPr lang="en-US" altLang="zh-CN" sz="1800" i="1" baseline="-25000">
                <a:solidFill>
                  <a:srgbClr val="A50021"/>
                </a:solidFill>
                <a:latin typeface="Times New Roman" panose="02020603050405020304" pitchFamily="18" charset="0"/>
              </a:rPr>
              <a:t>r</a:t>
            </a:r>
            <a:r>
              <a:rPr lang="zh-CN" altLang="en-US" sz="1800"/>
              <a:t>基本上是以</a:t>
            </a:r>
            <a:r>
              <a:rPr lang="en-US" altLang="zh-CN" sz="1800"/>
              <a:t>O’</a:t>
            </a:r>
            <a:r>
              <a:rPr lang="zh-CN" altLang="en-US" sz="1800"/>
              <a:t>为中心的库仑场</a:t>
            </a:r>
          </a:p>
        </p:txBody>
      </p:sp>
      <p:graphicFrame>
        <p:nvGraphicFramePr>
          <p:cNvPr id="19471" name="Object 15"/>
          <p:cNvGraphicFramePr>
            <a:graphicFrameLocks noChangeAspect="1"/>
          </p:cNvGraphicFramePr>
          <p:nvPr/>
        </p:nvGraphicFramePr>
        <p:xfrm>
          <a:off x="1835150" y="4724400"/>
          <a:ext cx="1711325" cy="917575"/>
        </p:xfrm>
        <a:graphic>
          <a:graphicData uri="http://schemas.openxmlformats.org/presentationml/2006/ole">
            <mc:AlternateContent xmlns:mc="http://schemas.openxmlformats.org/markup-compatibility/2006">
              <mc:Choice xmlns:v="urn:schemas-microsoft-com:vml" Requires="v">
                <p:oleObj spid="_x0000_s23688" name="公式" r:id="rId17" imgW="799753" imgH="431613" progId="Equation.3">
                  <p:embed/>
                </p:oleObj>
              </mc:Choice>
              <mc:Fallback>
                <p:oleObj name="公式" r:id="rId17" imgW="799753" imgH="431613" progId="Equation.3">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35150" y="4724400"/>
                        <a:ext cx="171132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pSp>
        <p:nvGrpSpPr>
          <p:cNvPr id="19474" name="Group 18"/>
          <p:cNvGrpSpPr>
            <a:grpSpLocks/>
          </p:cNvGrpSpPr>
          <p:nvPr/>
        </p:nvGrpSpPr>
        <p:grpSpPr bwMode="auto">
          <a:xfrm>
            <a:off x="4140200" y="4797425"/>
            <a:ext cx="1243013" cy="406400"/>
            <a:chOff x="2608" y="3022"/>
            <a:chExt cx="783" cy="256"/>
          </a:xfrm>
        </p:grpSpPr>
        <p:graphicFrame>
          <p:nvGraphicFramePr>
            <p:cNvPr id="23569" name="Object 16"/>
            <p:cNvGraphicFramePr>
              <a:graphicFrameLocks noChangeAspect="1"/>
            </p:cNvGraphicFramePr>
            <p:nvPr/>
          </p:nvGraphicFramePr>
          <p:xfrm>
            <a:off x="2653" y="3029"/>
            <a:ext cx="681" cy="225"/>
          </p:xfrm>
          <a:graphic>
            <a:graphicData uri="http://schemas.openxmlformats.org/presentationml/2006/ole">
              <mc:AlternateContent xmlns:mc="http://schemas.openxmlformats.org/markup-compatibility/2006">
                <mc:Choice xmlns:v="urn:schemas-microsoft-com:vml" Requires="v">
                  <p:oleObj spid="_x0000_s23689" name="公式" r:id="rId19" imgW="419100" imgH="139700" progId="Equation.3">
                    <p:embed/>
                  </p:oleObj>
                </mc:Choice>
                <mc:Fallback>
                  <p:oleObj name="公式" r:id="rId19" imgW="419100" imgH="139700" progId="Equation.3">
                    <p:embed/>
                    <p:pic>
                      <p:nvPicPr>
                        <p:cNvPr id="0" name="Object 1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53" y="3029"/>
                          <a:ext cx="681"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23570" name="AutoShape 17"/>
            <p:cNvSpPr>
              <a:spLocks/>
            </p:cNvSpPr>
            <p:nvPr/>
          </p:nvSpPr>
          <p:spPr bwMode="auto">
            <a:xfrm>
              <a:off x="2608" y="3022"/>
              <a:ext cx="783" cy="256"/>
            </a:xfrm>
            <a:prstGeom prst="borderCallout2">
              <a:avLst>
                <a:gd name="adj1" fmla="val 28125"/>
                <a:gd name="adj2" fmla="val -6130"/>
                <a:gd name="adj3" fmla="val 28125"/>
                <a:gd name="adj4" fmla="val -11880"/>
                <a:gd name="adj5" fmla="val 141796"/>
                <a:gd name="adj6" fmla="val -57856"/>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grpSp>
      <p:sp>
        <p:nvSpPr>
          <p:cNvPr id="19475" name="Line 19"/>
          <p:cNvSpPr>
            <a:spLocks noChangeShapeType="1"/>
          </p:cNvSpPr>
          <p:nvPr/>
        </p:nvSpPr>
        <p:spPr bwMode="auto">
          <a:xfrm>
            <a:off x="827088" y="6021388"/>
            <a:ext cx="936625" cy="0"/>
          </a:xfrm>
          <a:prstGeom prst="line">
            <a:avLst/>
          </a:prstGeom>
          <a:noFill/>
          <a:ln w="76200" cmpd="tri">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9477" name="Object 21"/>
          <p:cNvGraphicFramePr>
            <a:graphicFrameLocks noChangeAspect="1"/>
          </p:cNvGraphicFramePr>
          <p:nvPr/>
        </p:nvGraphicFramePr>
        <p:xfrm>
          <a:off x="1835150" y="5589588"/>
          <a:ext cx="2552700" cy="917575"/>
        </p:xfrm>
        <a:graphic>
          <a:graphicData uri="http://schemas.openxmlformats.org/presentationml/2006/ole">
            <mc:AlternateContent xmlns:mc="http://schemas.openxmlformats.org/markup-compatibility/2006">
              <mc:Choice xmlns:v="urn:schemas-microsoft-com:vml" Requires="v">
                <p:oleObj spid="_x0000_s23690" name="公式" r:id="rId21" imgW="1193800" imgH="431800" progId="Equation.3">
                  <p:embed/>
                </p:oleObj>
              </mc:Choice>
              <mc:Fallback>
                <p:oleObj name="公式" r:id="rId21" imgW="1193800" imgH="431800" progId="Equation.3">
                  <p:embed/>
                  <p:pic>
                    <p:nvPicPr>
                      <p:cNvPr id="0" name="Object 2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835150" y="5589588"/>
                        <a:ext cx="25527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pSp>
        <p:nvGrpSpPr>
          <p:cNvPr id="4" name="组合 3"/>
          <p:cNvGrpSpPr/>
          <p:nvPr/>
        </p:nvGrpSpPr>
        <p:grpSpPr>
          <a:xfrm>
            <a:off x="5735638" y="351339"/>
            <a:ext cx="3408362" cy="3529012"/>
            <a:chOff x="5735638" y="351339"/>
            <a:chExt cx="3408362" cy="3529012"/>
          </a:xfrm>
        </p:grpSpPr>
        <p:sp>
          <p:nvSpPr>
            <p:cNvPr id="23568" name="Text Box 22"/>
            <p:cNvSpPr txBox="1">
              <a:spLocks noChangeArrowheads="1"/>
            </p:cNvSpPr>
            <p:nvPr/>
          </p:nvSpPr>
          <p:spPr bwMode="auto">
            <a:xfrm>
              <a:off x="6011863" y="2970463"/>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极角</a:t>
              </a:r>
            </a:p>
          </p:txBody>
        </p:sp>
        <p:grpSp>
          <p:nvGrpSpPr>
            <p:cNvPr id="3" name="组合 2"/>
            <p:cNvGrpSpPr/>
            <p:nvPr/>
          </p:nvGrpSpPr>
          <p:grpSpPr>
            <a:xfrm>
              <a:off x="5735638" y="351339"/>
              <a:ext cx="3408362" cy="3529012"/>
              <a:chOff x="5735638" y="404813"/>
              <a:chExt cx="3408362" cy="3529012"/>
            </a:xfrm>
          </p:grpSpPr>
          <p:pic>
            <p:nvPicPr>
              <p:cNvPr id="19460" name="Picture 4"/>
              <p:cNvPicPr>
                <a:picLocks noChangeAspect="1" noChangeArrowheads="1"/>
              </p:cNvPicPr>
              <p:nvPr/>
            </p:nvPicPr>
            <p:blipFill>
              <a:blip r:embed="rId23" cstate="print">
                <a:extLst>
                  <a:ext uri="{28A0092B-C50C-407E-A947-70E740481C1C}">
                    <a14:useLocalDpi xmlns:a14="http://schemas.microsoft.com/office/drawing/2010/main" val="0"/>
                  </a:ext>
                </a:extLst>
              </a:blip>
              <a:srcRect t="6403"/>
              <a:stretch>
                <a:fillRect/>
              </a:stretch>
            </p:blipFill>
            <p:spPr bwMode="auto">
              <a:xfrm>
                <a:off x="5735638" y="404813"/>
                <a:ext cx="3408362" cy="352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框 1"/>
              <p:cNvSpPr txBox="1"/>
              <p:nvPr/>
            </p:nvSpPr>
            <p:spPr>
              <a:xfrm rot="2827231">
                <a:off x="7002677" y="1799231"/>
                <a:ext cx="418369" cy="369332"/>
              </a:xfrm>
              <a:prstGeom prst="rect">
                <a:avLst/>
              </a:prstGeom>
              <a:solidFill>
                <a:srgbClr val="F0F0F0"/>
              </a:solidFill>
            </p:spPr>
            <p:txBody>
              <a:bodyPr wrap="square" rtlCol="0">
                <a:spAutoFit/>
              </a:bodyPr>
              <a:lstStyle/>
              <a:p>
                <a:r>
                  <a:rPr lang="en-US" altLang="zh-CN" dirty="0" smtClean="0">
                    <a:solidFill>
                      <a:srgbClr val="FF0000"/>
                    </a:solidFill>
                  </a:rPr>
                  <a:t>E</a:t>
                </a:r>
                <a:r>
                  <a:rPr lang="el-GR" altLang="zh-CN" baseline="-25000" dirty="0" smtClean="0">
                    <a:solidFill>
                      <a:srgbClr val="FF0000"/>
                    </a:solidFill>
                  </a:rPr>
                  <a:t>θ</a:t>
                </a:r>
                <a:endParaRPr lang="en-US" altLang="zh-CN" baseline="-25000" dirty="0" smtClean="0">
                  <a:solidFill>
                    <a:srgbClr val="FF0000"/>
                  </a:solidFill>
                </a:endParaRPr>
              </a:p>
            </p:txBody>
          </p:sp>
          <p:sp>
            <p:nvSpPr>
              <p:cNvPr id="20" name="文本框 19"/>
              <p:cNvSpPr txBox="1"/>
              <p:nvPr/>
            </p:nvSpPr>
            <p:spPr>
              <a:xfrm>
                <a:off x="7096555" y="710869"/>
                <a:ext cx="418369" cy="369332"/>
              </a:xfrm>
              <a:prstGeom prst="rect">
                <a:avLst/>
              </a:prstGeom>
              <a:solidFill>
                <a:srgbClr val="F0F0F0"/>
              </a:solidFill>
            </p:spPr>
            <p:txBody>
              <a:bodyPr wrap="square" rtlCol="0">
                <a:spAutoFit/>
              </a:bodyPr>
              <a:lstStyle/>
              <a:p>
                <a:r>
                  <a:rPr lang="en-US" altLang="zh-CN" dirty="0" err="1" smtClean="0">
                    <a:solidFill>
                      <a:srgbClr val="FF0000"/>
                    </a:solidFill>
                  </a:rPr>
                  <a:t>E</a:t>
                </a:r>
                <a:r>
                  <a:rPr lang="en-US" altLang="zh-CN" baseline="-25000" dirty="0" err="1" smtClean="0">
                    <a:solidFill>
                      <a:srgbClr val="FF0000"/>
                    </a:solidFill>
                  </a:rPr>
                  <a:t>r</a:t>
                </a:r>
                <a:endParaRPr lang="en-US" altLang="zh-CN" baseline="-25000" dirty="0" smtClean="0">
                  <a:solidFill>
                    <a:srgbClr val="FF0000"/>
                  </a:solidFil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62"/>
                                        </p:tgtEl>
                                        <p:attrNameLst>
                                          <p:attrName>style.visibility</p:attrName>
                                        </p:attrNameLst>
                                      </p:cBhvr>
                                      <p:to>
                                        <p:strVal val="visible"/>
                                      </p:to>
                                    </p:set>
                                    <p:animEffect transition="in" filter="dissolve">
                                      <p:cBhvr>
                                        <p:cTn id="7" dur="500"/>
                                        <p:tgtEl>
                                          <p:spTgt spid="194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463"/>
                                        </p:tgtEl>
                                        <p:attrNameLst>
                                          <p:attrName>style.visibility</p:attrName>
                                        </p:attrNameLst>
                                      </p:cBhvr>
                                      <p:to>
                                        <p:strVal val="visible"/>
                                      </p:to>
                                    </p:set>
                                    <p:animEffect transition="in" filter="dissolve">
                                      <p:cBhvr>
                                        <p:cTn id="12" dur="500"/>
                                        <p:tgtEl>
                                          <p:spTgt spid="194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9465"/>
                                        </p:tgtEl>
                                        <p:attrNameLst>
                                          <p:attrName>style.visibility</p:attrName>
                                        </p:attrNameLst>
                                      </p:cBhvr>
                                      <p:to>
                                        <p:strVal val="visible"/>
                                      </p:to>
                                    </p:set>
                                    <p:animEffect transition="in" filter="dissolve">
                                      <p:cBhvr>
                                        <p:cTn id="17" dur="500"/>
                                        <p:tgtEl>
                                          <p:spTgt spid="194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9466"/>
                                        </p:tgtEl>
                                        <p:attrNameLst>
                                          <p:attrName>style.visibility</p:attrName>
                                        </p:attrNameLst>
                                      </p:cBhvr>
                                      <p:to>
                                        <p:strVal val="visible"/>
                                      </p:to>
                                    </p:set>
                                    <p:animEffect transition="in" filter="dissolve">
                                      <p:cBhvr>
                                        <p:cTn id="22" dur="500"/>
                                        <p:tgtEl>
                                          <p:spTgt spid="194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9467"/>
                                        </p:tgtEl>
                                        <p:attrNameLst>
                                          <p:attrName>style.visibility</p:attrName>
                                        </p:attrNameLst>
                                      </p:cBhvr>
                                      <p:to>
                                        <p:strVal val="visible"/>
                                      </p:to>
                                    </p:set>
                                    <p:animEffect transition="in" filter="dissolve">
                                      <p:cBhvr>
                                        <p:cTn id="27" dur="500"/>
                                        <p:tgtEl>
                                          <p:spTgt spid="1946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9468"/>
                                        </p:tgtEl>
                                        <p:attrNameLst>
                                          <p:attrName>style.visibility</p:attrName>
                                        </p:attrNameLst>
                                      </p:cBhvr>
                                      <p:to>
                                        <p:strVal val="visible"/>
                                      </p:to>
                                    </p:set>
                                    <p:animEffect transition="in" filter="dissolve">
                                      <p:cBhvr>
                                        <p:cTn id="32" dur="500"/>
                                        <p:tgtEl>
                                          <p:spTgt spid="1946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9464"/>
                                        </p:tgtEl>
                                        <p:attrNameLst>
                                          <p:attrName>style.visibility</p:attrName>
                                        </p:attrNameLst>
                                      </p:cBhvr>
                                      <p:to>
                                        <p:strVal val="visible"/>
                                      </p:to>
                                    </p:set>
                                    <p:animEffect transition="in" filter="dissolve">
                                      <p:cBhvr>
                                        <p:cTn id="37" dur="500"/>
                                        <p:tgtEl>
                                          <p:spTgt spid="1946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9469"/>
                                        </p:tgtEl>
                                        <p:attrNameLst>
                                          <p:attrName>style.visibility</p:attrName>
                                        </p:attrNameLst>
                                      </p:cBhvr>
                                      <p:to>
                                        <p:strVal val="visible"/>
                                      </p:to>
                                    </p:set>
                                    <p:animEffect transition="in" filter="dissolve">
                                      <p:cBhvr>
                                        <p:cTn id="42" dur="500"/>
                                        <p:tgtEl>
                                          <p:spTgt spid="1946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9470"/>
                                        </p:tgtEl>
                                        <p:attrNameLst>
                                          <p:attrName>style.visibility</p:attrName>
                                        </p:attrNameLst>
                                      </p:cBhvr>
                                      <p:to>
                                        <p:strVal val="visible"/>
                                      </p:to>
                                    </p:set>
                                    <p:animEffect transition="in" filter="dissolve">
                                      <p:cBhvr>
                                        <p:cTn id="47" dur="500"/>
                                        <p:tgtEl>
                                          <p:spTgt spid="1947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9471"/>
                                        </p:tgtEl>
                                        <p:attrNameLst>
                                          <p:attrName>style.visibility</p:attrName>
                                        </p:attrNameLst>
                                      </p:cBhvr>
                                      <p:to>
                                        <p:strVal val="visible"/>
                                      </p:to>
                                    </p:set>
                                    <p:animEffect transition="in" filter="dissolve">
                                      <p:cBhvr>
                                        <p:cTn id="52" dur="500"/>
                                        <p:tgtEl>
                                          <p:spTgt spid="1947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19474"/>
                                        </p:tgtEl>
                                        <p:attrNameLst>
                                          <p:attrName>style.visibility</p:attrName>
                                        </p:attrNameLst>
                                      </p:cBhvr>
                                      <p:to>
                                        <p:strVal val="visible"/>
                                      </p:to>
                                    </p:set>
                                    <p:animEffect transition="in" filter="wipe(down)">
                                      <p:cBhvr>
                                        <p:cTn id="57" dur="500"/>
                                        <p:tgtEl>
                                          <p:spTgt spid="1947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9475"/>
                                        </p:tgtEl>
                                        <p:attrNameLst>
                                          <p:attrName>style.visibility</p:attrName>
                                        </p:attrNameLst>
                                      </p:cBhvr>
                                      <p:to>
                                        <p:strVal val="visible"/>
                                      </p:to>
                                    </p:set>
                                    <p:animEffect transition="in" filter="wipe(left)">
                                      <p:cBhvr>
                                        <p:cTn id="62" dur="500"/>
                                        <p:tgtEl>
                                          <p:spTgt spid="1947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nodeType="clickEffect">
                                  <p:stCondLst>
                                    <p:cond delay="0"/>
                                  </p:stCondLst>
                                  <p:childTnLst>
                                    <p:set>
                                      <p:cBhvr>
                                        <p:cTn id="66" dur="1" fill="hold">
                                          <p:stCondLst>
                                            <p:cond delay="0"/>
                                          </p:stCondLst>
                                        </p:cTn>
                                        <p:tgtEl>
                                          <p:spTgt spid="19477"/>
                                        </p:tgtEl>
                                        <p:attrNameLst>
                                          <p:attrName>style.visibility</p:attrName>
                                        </p:attrNameLst>
                                      </p:cBhvr>
                                      <p:to>
                                        <p:strVal val="visible"/>
                                      </p:to>
                                    </p:set>
                                    <p:animEffect transition="in" filter="dissolve">
                                      <p:cBhvr>
                                        <p:cTn id="67" dur="500"/>
                                        <p:tgtEl>
                                          <p:spTgt spid="19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p:bldP spid="1947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8" name="Group 8"/>
          <p:cNvGrpSpPr>
            <a:grpSpLocks/>
          </p:cNvGrpSpPr>
          <p:nvPr/>
        </p:nvGrpSpPr>
        <p:grpSpPr bwMode="auto">
          <a:xfrm>
            <a:off x="6084888" y="765175"/>
            <a:ext cx="2743200" cy="3654425"/>
            <a:chOff x="3878" y="255"/>
            <a:chExt cx="1728" cy="2245"/>
          </a:xfrm>
        </p:grpSpPr>
        <p:pic>
          <p:nvPicPr>
            <p:cNvPr id="24591" name="Picture 5"/>
            <p:cNvPicPr>
              <a:picLocks noChangeAspect="1" noChangeArrowheads="1"/>
            </p:cNvPicPr>
            <p:nvPr/>
          </p:nvPicPr>
          <p:blipFill>
            <a:blip r:embed="rId3">
              <a:lum bright="12000" contrast="-6000"/>
              <a:extLst>
                <a:ext uri="{28A0092B-C50C-407E-A947-70E740481C1C}">
                  <a14:useLocalDpi xmlns:a14="http://schemas.microsoft.com/office/drawing/2010/main" val="0"/>
                </a:ext>
              </a:extLst>
            </a:blip>
            <a:srcRect/>
            <a:stretch>
              <a:fillRect/>
            </a:stretch>
          </p:blipFill>
          <p:spPr bwMode="auto">
            <a:xfrm>
              <a:off x="3878" y="255"/>
              <a:ext cx="1728" cy="1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92" name="Text Box 6"/>
            <p:cNvSpPr txBox="1">
              <a:spLocks noChangeArrowheads="1"/>
            </p:cNvSpPr>
            <p:nvPr/>
          </p:nvSpPr>
          <p:spPr bwMode="auto">
            <a:xfrm>
              <a:off x="4150" y="2069"/>
              <a:ext cx="1181" cy="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a:t>带电粒子电磁辐射的方向性</a:t>
              </a:r>
            </a:p>
          </p:txBody>
        </p:sp>
      </p:grpSp>
      <p:sp>
        <p:nvSpPr>
          <p:cNvPr id="20489" name="Rectangle 9"/>
          <p:cNvSpPr>
            <a:spLocks noChangeArrowheads="1"/>
          </p:cNvSpPr>
          <p:nvPr/>
        </p:nvSpPr>
        <p:spPr bwMode="auto">
          <a:xfrm>
            <a:off x="1154043" y="188912"/>
            <a:ext cx="4967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a:solidFill>
                  <a:srgbClr val="006699"/>
                </a:solidFill>
              </a:rPr>
              <a:t>电磁辐射能流密度大小的计算</a:t>
            </a:r>
          </a:p>
        </p:txBody>
      </p:sp>
      <p:graphicFrame>
        <p:nvGraphicFramePr>
          <p:cNvPr id="20490" name="Object 10"/>
          <p:cNvGraphicFramePr>
            <a:graphicFrameLocks noChangeAspect="1"/>
          </p:cNvGraphicFramePr>
          <p:nvPr>
            <p:extLst>
              <p:ext uri="{D42A27DB-BD31-4B8C-83A1-F6EECF244321}">
                <p14:modId xmlns:p14="http://schemas.microsoft.com/office/powerpoint/2010/main" val="3863688371"/>
              </p:ext>
            </p:extLst>
          </p:nvPr>
        </p:nvGraphicFramePr>
        <p:xfrm>
          <a:off x="1054100" y="836613"/>
          <a:ext cx="3565525" cy="933450"/>
        </p:xfrm>
        <a:graphic>
          <a:graphicData uri="http://schemas.openxmlformats.org/presentationml/2006/ole">
            <mc:AlternateContent xmlns:mc="http://schemas.openxmlformats.org/markup-compatibility/2006">
              <mc:Choice xmlns:v="urn:schemas-microsoft-com:vml" Requires="v">
                <p:oleObj spid="_x0000_s24689" name="公式" r:id="rId4" imgW="1828800" imgH="482400" progId="Equation.3">
                  <p:embed/>
                </p:oleObj>
              </mc:Choice>
              <mc:Fallback>
                <p:oleObj name="公式" r:id="rId4" imgW="1828800" imgH="482400" progId="Equation.3">
                  <p:embed/>
                  <p:pic>
                    <p:nvPicPr>
                      <p:cNvPr id="0" name="Object 10"/>
                      <p:cNvPicPr>
                        <a:picLocks noChangeAspect="1" noChangeArrowheads="1"/>
                      </p:cNvPicPr>
                      <p:nvPr/>
                    </p:nvPicPr>
                    <p:blipFill>
                      <a:blip r:embed="rId5"/>
                      <a:srcRect/>
                      <a:stretch>
                        <a:fillRect/>
                      </a:stretch>
                    </p:blipFill>
                    <p:spPr bwMode="auto">
                      <a:xfrm>
                        <a:off x="1054100" y="836613"/>
                        <a:ext cx="356552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20491" name="Rectangle 11"/>
          <p:cNvSpPr>
            <a:spLocks noChangeArrowheads="1"/>
          </p:cNvSpPr>
          <p:nvPr/>
        </p:nvSpPr>
        <p:spPr bwMode="auto">
          <a:xfrm>
            <a:off x="1042988" y="1773238"/>
            <a:ext cx="1362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真空中 </a:t>
            </a:r>
          </a:p>
        </p:txBody>
      </p:sp>
      <p:graphicFrame>
        <p:nvGraphicFramePr>
          <p:cNvPr id="20492" name="Object 12"/>
          <p:cNvGraphicFramePr>
            <a:graphicFrameLocks noChangeAspect="1"/>
          </p:cNvGraphicFramePr>
          <p:nvPr>
            <p:extLst>
              <p:ext uri="{D42A27DB-BD31-4B8C-83A1-F6EECF244321}">
                <p14:modId xmlns:p14="http://schemas.microsoft.com/office/powerpoint/2010/main" val="3167293284"/>
              </p:ext>
            </p:extLst>
          </p:nvPr>
        </p:nvGraphicFramePr>
        <p:xfrm>
          <a:off x="2241550" y="1833563"/>
          <a:ext cx="1336675" cy="417512"/>
        </p:xfrm>
        <a:graphic>
          <a:graphicData uri="http://schemas.openxmlformats.org/presentationml/2006/ole">
            <mc:AlternateContent xmlns:mc="http://schemas.openxmlformats.org/markup-compatibility/2006">
              <mc:Choice xmlns:v="urn:schemas-microsoft-com:vml" Requires="v">
                <p:oleObj spid="_x0000_s24690" name="公式" r:id="rId6" imgW="685800" imgH="215640" progId="Equation.3">
                  <p:embed/>
                </p:oleObj>
              </mc:Choice>
              <mc:Fallback>
                <p:oleObj name="公式" r:id="rId6" imgW="685800" imgH="215640" progId="Equation.3">
                  <p:embed/>
                  <p:pic>
                    <p:nvPicPr>
                      <p:cNvPr id="0" name="Object 12"/>
                      <p:cNvPicPr>
                        <a:picLocks noChangeAspect="1" noChangeArrowheads="1"/>
                      </p:cNvPicPr>
                      <p:nvPr/>
                    </p:nvPicPr>
                    <p:blipFill>
                      <a:blip r:embed="rId7"/>
                      <a:srcRect/>
                      <a:stretch>
                        <a:fillRect/>
                      </a:stretch>
                    </p:blipFill>
                    <p:spPr bwMode="auto">
                      <a:xfrm>
                        <a:off x="2241550" y="1833563"/>
                        <a:ext cx="1336675"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20493" name="Object 13"/>
          <p:cNvGraphicFramePr>
            <a:graphicFrameLocks noChangeAspect="1"/>
          </p:cNvGraphicFramePr>
          <p:nvPr/>
        </p:nvGraphicFramePr>
        <p:xfrm>
          <a:off x="1042988" y="2349500"/>
          <a:ext cx="3097212" cy="917575"/>
        </p:xfrm>
        <a:graphic>
          <a:graphicData uri="http://schemas.openxmlformats.org/presentationml/2006/ole">
            <mc:AlternateContent xmlns:mc="http://schemas.openxmlformats.org/markup-compatibility/2006">
              <mc:Choice xmlns:v="urn:schemas-microsoft-com:vml" Requires="v">
                <p:oleObj spid="_x0000_s24691" name="Equation" r:id="rId8" imgW="1447800" imgH="431800" progId="Equation.DSMT4">
                  <p:embed/>
                </p:oleObj>
              </mc:Choice>
              <mc:Fallback>
                <p:oleObj name="Equation" r:id="rId8" imgW="1447800" imgH="431800" progId="Equation.DSMT4">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2988" y="2349500"/>
                        <a:ext cx="3097212"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20494" name="Object 14"/>
          <p:cNvGraphicFramePr>
            <a:graphicFrameLocks noChangeAspect="1"/>
          </p:cNvGraphicFramePr>
          <p:nvPr/>
        </p:nvGraphicFramePr>
        <p:xfrm>
          <a:off x="1042988" y="3213100"/>
          <a:ext cx="3711575" cy="981075"/>
        </p:xfrm>
        <a:graphic>
          <a:graphicData uri="http://schemas.openxmlformats.org/presentationml/2006/ole">
            <mc:AlternateContent xmlns:mc="http://schemas.openxmlformats.org/markup-compatibility/2006">
              <mc:Choice xmlns:v="urn:schemas-microsoft-com:vml" Requires="v">
                <p:oleObj spid="_x0000_s24692" name="公式" r:id="rId10" imgW="1905000" imgH="508000" progId="Equation.3">
                  <p:embed/>
                </p:oleObj>
              </mc:Choice>
              <mc:Fallback>
                <p:oleObj name="公式" r:id="rId10" imgW="1905000" imgH="508000"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42988" y="3213100"/>
                        <a:ext cx="371157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20495" name="Object 15"/>
          <p:cNvGraphicFramePr>
            <a:graphicFrameLocks noChangeAspect="1"/>
          </p:cNvGraphicFramePr>
          <p:nvPr/>
        </p:nvGraphicFramePr>
        <p:xfrm>
          <a:off x="1331913" y="4292600"/>
          <a:ext cx="2835275" cy="1036638"/>
        </p:xfrm>
        <a:graphic>
          <a:graphicData uri="http://schemas.openxmlformats.org/presentationml/2006/ole">
            <mc:AlternateContent xmlns:mc="http://schemas.openxmlformats.org/markup-compatibility/2006">
              <mc:Choice xmlns:v="urn:schemas-microsoft-com:vml" Requires="v">
                <p:oleObj spid="_x0000_s24693" name="公式" r:id="rId12" imgW="1320227" imgH="482391" progId="Equation.3">
                  <p:embed/>
                </p:oleObj>
              </mc:Choice>
              <mc:Fallback>
                <p:oleObj name="公式" r:id="rId12" imgW="1320227" imgH="482391" progId="Equation.3">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31913" y="4292600"/>
                        <a:ext cx="2835275"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96" name="Object 16"/>
          <p:cNvGraphicFramePr>
            <a:graphicFrameLocks noChangeAspect="1"/>
          </p:cNvGraphicFramePr>
          <p:nvPr/>
        </p:nvGraphicFramePr>
        <p:xfrm>
          <a:off x="4500563" y="4437063"/>
          <a:ext cx="1208087" cy="835025"/>
        </p:xfrm>
        <a:graphic>
          <a:graphicData uri="http://schemas.openxmlformats.org/presentationml/2006/ole">
            <mc:AlternateContent xmlns:mc="http://schemas.openxmlformats.org/markup-compatibility/2006">
              <mc:Choice xmlns:v="urn:schemas-microsoft-com:vml" Requires="v">
                <p:oleObj spid="_x0000_s24694" name="公式" r:id="rId14" imgW="698197" imgH="482391" progId="Equation.3">
                  <p:embed/>
                </p:oleObj>
              </mc:Choice>
              <mc:Fallback>
                <p:oleObj name="公式" r:id="rId14" imgW="698197" imgH="482391" progId="Equation.3">
                  <p:embed/>
                  <p:pic>
                    <p:nvPicPr>
                      <p:cNvPr id="0"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00563" y="4437063"/>
                        <a:ext cx="1208087" cy="83502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97" name="Object 17"/>
          <p:cNvGraphicFramePr>
            <a:graphicFrameLocks noChangeAspect="1"/>
          </p:cNvGraphicFramePr>
          <p:nvPr/>
        </p:nvGraphicFramePr>
        <p:xfrm>
          <a:off x="1619250" y="5516563"/>
          <a:ext cx="2125663" cy="982662"/>
        </p:xfrm>
        <a:graphic>
          <a:graphicData uri="http://schemas.openxmlformats.org/presentationml/2006/ole">
            <mc:AlternateContent xmlns:mc="http://schemas.openxmlformats.org/markup-compatibility/2006">
              <mc:Choice xmlns:v="urn:schemas-microsoft-com:vml" Requires="v">
                <p:oleObj spid="_x0000_s24695" name="公式" r:id="rId16" imgW="990600" imgH="457200" progId="Equation.3">
                  <p:embed/>
                </p:oleObj>
              </mc:Choice>
              <mc:Fallback>
                <p:oleObj name="公式" r:id="rId16" imgW="990600" imgH="457200" progId="Equation.3">
                  <p:embed/>
                  <p:pic>
                    <p:nvPicPr>
                      <p:cNvPr id="0"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19250" y="5516563"/>
                        <a:ext cx="2125663" cy="98266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4588" name="Group 20"/>
          <p:cNvGrpSpPr>
            <a:grpSpLocks/>
          </p:cNvGrpSpPr>
          <p:nvPr/>
        </p:nvGrpSpPr>
        <p:grpSpPr bwMode="auto">
          <a:xfrm>
            <a:off x="4716463" y="1052513"/>
            <a:ext cx="1255712" cy="1008062"/>
            <a:chOff x="2867" y="766"/>
            <a:chExt cx="764" cy="515"/>
          </a:xfrm>
        </p:grpSpPr>
        <p:sp>
          <p:nvSpPr>
            <p:cNvPr id="24589" name="Text Box 18"/>
            <p:cNvSpPr txBox="1">
              <a:spLocks noChangeArrowheads="1"/>
            </p:cNvSpPr>
            <p:nvPr/>
          </p:nvSpPr>
          <p:spPr bwMode="auto">
            <a:xfrm>
              <a:off x="2867" y="766"/>
              <a:ext cx="395"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这里</a:t>
              </a:r>
            </a:p>
          </p:txBody>
        </p:sp>
        <p:graphicFrame>
          <p:nvGraphicFramePr>
            <p:cNvPr id="24590" name="Object 19"/>
            <p:cNvGraphicFramePr>
              <a:graphicFrameLocks noChangeAspect="1"/>
            </p:cNvGraphicFramePr>
            <p:nvPr/>
          </p:nvGraphicFramePr>
          <p:xfrm>
            <a:off x="2925" y="1026"/>
            <a:ext cx="706" cy="255"/>
          </p:xfrm>
          <a:graphic>
            <a:graphicData uri="http://schemas.openxmlformats.org/presentationml/2006/ole">
              <mc:AlternateContent xmlns:mc="http://schemas.openxmlformats.org/markup-compatibility/2006">
                <mc:Choice xmlns:v="urn:schemas-microsoft-com:vml" Requires="v">
                  <p:oleObj spid="_x0000_s24696" name="Equation" r:id="rId18" imgW="774364" imgH="279279" progId="Equation.DSMT4">
                    <p:embed/>
                  </p:oleObj>
                </mc:Choice>
                <mc:Fallback>
                  <p:oleObj name="Equation" r:id="rId18" imgW="774364" imgH="279279" progId="Equation.DSMT4">
                    <p:embed/>
                    <p:pic>
                      <p:nvPicPr>
                        <p:cNvPr id="0" name="Object 1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25" y="1026"/>
                          <a:ext cx="706"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0488"/>
                                        </p:tgtEl>
                                        <p:attrNameLst>
                                          <p:attrName>style.visibility</p:attrName>
                                        </p:attrNameLst>
                                      </p:cBhvr>
                                      <p:to>
                                        <p:strVal val="visible"/>
                                      </p:to>
                                    </p:set>
                                    <p:animEffect transition="in" filter="dissolve">
                                      <p:cBhvr>
                                        <p:cTn id="7" dur="500"/>
                                        <p:tgtEl>
                                          <p:spTgt spid="204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489"/>
                                        </p:tgtEl>
                                        <p:attrNameLst>
                                          <p:attrName>style.visibility</p:attrName>
                                        </p:attrNameLst>
                                      </p:cBhvr>
                                      <p:to>
                                        <p:strVal val="visible"/>
                                      </p:to>
                                    </p:set>
                                    <p:animEffect transition="in" filter="dissolve">
                                      <p:cBhvr>
                                        <p:cTn id="12" dur="500"/>
                                        <p:tgtEl>
                                          <p:spTgt spid="204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0490"/>
                                        </p:tgtEl>
                                        <p:attrNameLst>
                                          <p:attrName>style.visibility</p:attrName>
                                        </p:attrNameLst>
                                      </p:cBhvr>
                                      <p:to>
                                        <p:strVal val="visible"/>
                                      </p:to>
                                    </p:set>
                                    <p:animEffect transition="in" filter="dissolve">
                                      <p:cBhvr>
                                        <p:cTn id="17" dur="500"/>
                                        <p:tgtEl>
                                          <p:spTgt spid="204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24588"/>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0491"/>
                                        </p:tgtEl>
                                        <p:attrNameLst>
                                          <p:attrName>style.visibility</p:attrName>
                                        </p:attrNameLst>
                                      </p:cBhvr>
                                      <p:to>
                                        <p:strVal val="visible"/>
                                      </p:to>
                                    </p:set>
                                    <p:animEffect transition="in" filter="blinds(horizontal)">
                                      <p:cBhvr>
                                        <p:cTn id="26" dur="500"/>
                                        <p:tgtEl>
                                          <p:spTgt spid="2049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20492"/>
                                        </p:tgtEl>
                                        <p:attrNameLst>
                                          <p:attrName>style.visibility</p:attrName>
                                        </p:attrNameLst>
                                      </p:cBhvr>
                                      <p:to>
                                        <p:strVal val="visible"/>
                                      </p:to>
                                    </p:set>
                                    <p:animEffect transition="in" filter="dissolve">
                                      <p:cBhvr>
                                        <p:cTn id="31" dur="500"/>
                                        <p:tgtEl>
                                          <p:spTgt spid="2049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20493"/>
                                        </p:tgtEl>
                                        <p:attrNameLst>
                                          <p:attrName>style.visibility</p:attrName>
                                        </p:attrNameLst>
                                      </p:cBhvr>
                                      <p:to>
                                        <p:strVal val="visible"/>
                                      </p:to>
                                    </p:set>
                                    <p:animEffect transition="in" filter="dissolve">
                                      <p:cBhvr>
                                        <p:cTn id="36" dur="500"/>
                                        <p:tgtEl>
                                          <p:spTgt spid="2049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20494"/>
                                        </p:tgtEl>
                                        <p:attrNameLst>
                                          <p:attrName>style.visibility</p:attrName>
                                        </p:attrNameLst>
                                      </p:cBhvr>
                                      <p:to>
                                        <p:strVal val="visible"/>
                                      </p:to>
                                    </p:set>
                                    <p:animEffect transition="in" filter="dissolve">
                                      <p:cBhvr>
                                        <p:cTn id="41" dur="500"/>
                                        <p:tgtEl>
                                          <p:spTgt spid="2049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20495"/>
                                        </p:tgtEl>
                                        <p:attrNameLst>
                                          <p:attrName>style.visibility</p:attrName>
                                        </p:attrNameLst>
                                      </p:cBhvr>
                                      <p:to>
                                        <p:strVal val="visible"/>
                                      </p:to>
                                    </p:set>
                                    <p:animEffect transition="in" filter="dissolve">
                                      <p:cBhvr>
                                        <p:cTn id="46" dur="500"/>
                                        <p:tgtEl>
                                          <p:spTgt spid="2049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nodeType="clickEffect">
                                  <p:stCondLst>
                                    <p:cond delay="0"/>
                                  </p:stCondLst>
                                  <p:childTnLst>
                                    <p:set>
                                      <p:cBhvr>
                                        <p:cTn id="50" dur="1" fill="hold">
                                          <p:stCondLst>
                                            <p:cond delay="0"/>
                                          </p:stCondLst>
                                        </p:cTn>
                                        <p:tgtEl>
                                          <p:spTgt spid="20496"/>
                                        </p:tgtEl>
                                        <p:attrNameLst>
                                          <p:attrName>style.visibility</p:attrName>
                                        </p:attrNameLst>
                                      </p:cBhvr>
                                      <p:to>
                                        <p:strVal val="visible"/>
                                      </p:to>
                                    </p:set>
                                    <p:animEffect transition="in" filter="dissolve">
                                      <p:cBhvr>
                                        <p:cTn id="51" dur="500"/>
                                        <p:tgtEl>
                                          <p:spTgt spid="2049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20497"/>
                                        </p:tgtEl>
                                        <p:attrNameLst>
                                          <p:attrName>style.visibility</p:attrName>
                                        </p:attrNameLst>
                                      </p:cBhvr>
                                      <p:to>
                                        <p:strVal val="visible"/>
                                      </p:to>
                                    </p:set>
                                    <p:animEffect transition="in" filter="dissolve">
                                      <p:cBhvr>
                                        <p:cTn id="56" dur="500"/>
                                        <p:tgtEl>
                                          <p:spTgt spid="20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9" grpId="0"/>
      <p:bldP spid="2049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11" name="Group 7"/>
          <p:cNvGrpSpPr>
            <a:grpSpLocks/>
          </p:cNvGrpSpPr>
          <p:nvPr/>
        </p:nvGrpSpPr>
        <p:grpSpPr bwMode="auto">
          <a:xfrm>
            <a:off x="2124075" y="188913"/>
            <a:ext cx="3133725" cy="982662"/>
            <a:chOff x="703" y="527"/>
            <a:chExt cx="1974" cy="619"/>
          </a:xfrm>
        </p:grpSpPr>
        <p:graphicFrame>
          <p:nvGraphicFramePr>
            <p:cNvPr id="25613" name="Object 4"/>
            <p:cNvGraphicFramePr>
              <a:graphicFrameLocks noChangeAspect="1"/>
            </p:cNvGraphicFramePr>
            <p:nvPr/>
          </p:nvGraphicFramePr>
          <p:xfrm>
            <a:off x="1338" y="527"/>
            <a:ext cx="1339" cy="619"/>
          </p:xfrm>
          <a:graphic>
            <a:graphicData uri="http://schemas.openxmlformats.org/presentationml/2006/ole">
              <mc:AlternateContent xmlns:mc="http://schemas.openxmlformats.org/markup-compatibility/2006">
                <mc:Choice xmlns:v="urn:schemas-microsoft-com:vml" Requires="v">
                  <p:oleObj spid="_x0000_s25670" name="公式" r:id="rId3" imgW="952688" imgH="418894" progId="Equation.3">
                    <p:embed/>
                  </p:oleObj>
                </mc:Choice>
                <mc:Fallback>
                  <p:oleObj name="公式" r:id="rId3" imgW="952688" imgH="418894"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8" y="527"/>
                          <a:ext cx="1339" cy="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14" name="Text Box 5"/>
            <p:cNvSpPr txBox="1">
              <a:spLocks noChangeArrowheads="1"/>
            </p:cNvSpPr>
            <p:nvPr/>
          </p:nvSpPr>
          <p:spPr bwMode="auto">
            <a:xfrm>
              <a:off x="703" y="663"/>
              <a:ext cx="5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800">
                  <a:solidFill>
                    <a:schemeClr val="folHlink"/>
                  </a:solidFill>
                </a:rPr>
                <a:t>分析</a:t>
              </a:r>
            </a:p>
          </p:txBody>
        </p:sp>
      </p:grpSp>
      <p:sp>
        <p:nvSpPr>
          <p:cNvPr id="21512" name="Rectangle 8"/>
          <p:cNvSpPr>
            <a:spLocks noChangeArrowheads="1"/>
          </p:cNvSpPr>
          <p:nvPr/>
        </p:nvSpPr>
        <p:spPr bwMode="auto">
          <a:xfrm>
            <a:off x="647770" y="1169988"/>
            <a:ext cx="64817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FF6699"/>
              </a:buClr>
              <a:buSzPct val="70000"/>
              <a:buFont typeface="Wingdings" panose="05000000000000000000" pitchFamily="2" charset="2"/>
              <a:buChar char="u"/>
            </a:pPr>
            <a:r>
              <a:rPr lang="zh-CN" altLang="en-US" sz="1800" dirty="0"/>
              <a:t>辐射的能流密度</a:t>
            </a:r>
            <a:r>
              <a:rPr lang="en-US" altLang="zh-CN" sz="1800" i="1" dirty="0">
                <a:solidFill>
                  <a:srgbClr val="A50021"/>
                </a:solidFill>
                <a:latin typeface="Times New Roman" panose="02020603050405020304" pitchFamily="18" charset="0"/>
              </a:rPr>
              <a:t>S</a:t>
            </a:r>
            <a:r>
              <a:rPr lang="zh-CN" altLang="en-US" sz="1800" dirty="0"/>
              <a:t>与粒子的加速度</a:t>
            </a:r>
            <a:r>
              <a:rPr lang="en-US" altLang="zh-CN" sz="1800" i="1" dirty="0">
                <a:solidFill>
                  <a:srgbClr val="A50021"/>
                </a:solidFill>
                <a:latin typeface="Times New Roman" panose="02020603050405020304" pitchFamily="18" charset="0"/>
              </a:rPr>
              <a:t>a</a:t>
            </a:r>
            <a:r>
              <a:rPr lang="zh-CN" altLang="en-US" sz="1800" dirty="0"/>
              <a:t>的平方成正比</a:t>
            </a:r>
          </a:p>
        </p:txBody>
      </p:sp>
      <p:sp>
        <p:nvSpPr>
          <p:cNvPr id="21513" name="Rectangle 9"/>
          <p:cNvSpPr>
            <a:spLocks noChangeArrowheads="1"/>
          </p:cNvSpPr>
          <p:nvPr/>
        </p:nvSpPr>
        <p:spPr bwMode="auto">
          <a:xfrm>
            <a:off x="684213" y="2781300"/>
            <a:ext cx="6550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FF6699"/>
              </a:buClr>
              <a:buSzPct val="70000"/>
              <a:buFont typeface="Wingdings" panose="05000000000000000000" pitchFamily="2" charset="2"/>
              <a:buChar char="u"/>
            </a:pPr>
            <a:r>
              <a:rPr lang="zh-CN" altLang="en-US" sz="1800"/>
              <a:t>辐射的能流密度</a:t>
            </a:r>
            <a:r>
              <a:rPr lang="en-US" altLang="zh-CN" sz="1800" i="1">
                <a:solidFill>
                  <a:srgbClr val="A50021"/>
                </a:solidFill>
                <a:latin typeface="Times New Roman" panose="02020603050405020304" pitchFamily="18" charset="0"/>
              </a:rPr>
              <a:t>S</a:t>
            </a:r>
            <a:r>
              <a:rPr lang="zh-CN" altLang="en-US" sz="1800"/>
              <a:t>与距离</a:t>
            </a:r>
            <a:r>
              <a:rPr lang="en-US" altLang="zh-CN" sz="1800" i="1">
                <a:solidFill>
                  <a:schemeClr val="hlink"/>
                </a:solidFill>
                <a:latin typeface="Times New Roman" panose="02020603050405020304" pitchFamily="18" charset="0"/>
              </a:rPr>
              <a:t>r </a:t>
            </a:r>
            <a:r>
              <a:rPr lang="zh-CN" altLang="en-US" sz="1800">
                <a:solidFill>
                  <a:schemeClr val="hlink"/>
                </a:solidFill>
              </a:rPr>
              <a:t>的平方</a:t>
            </a:r>
            <a:r>
              <a:rPr lang="zh-CN" altLang="en-US" sz="1800"/>
              <a:t>成反比</a:t>
            </a:r>
          </a:p>
        </p:txBody>
      </p:sp>
      <p:sp>
        <p:nvSpPr>
          <p:cNvPr id="21514" name="Rectangle 10"/>
          <p:cNvSpPr>
            <a:spLocks noChangeArrowheads="1"/>
          </p:cNvSpPr>
          <p:nvPr/>
        </p:nvSpPr>
        <p:spPr bwMode="auto">
          <a:xfrm>
            <a:off x="539750" y="4487863"/>
            <a:ext cx="8186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FF6699"/>
              </a:buClr>
              <a:buSzPct val="70000"/>
              <a:buFont typeface="Wingdings" panose="05000000000000000000" pitchFamily="2" charset="2"/>
              <a:buChar char="u"/>
            </a:pPr>
            <a:r>
              <a:rPr lang="zh-CN" altLang="en-US" sz="2400"/>
              <a:t>辐射的能流密度</a:t>
            </a:r>
            <a:r>
              <a:rPr lang="en-US" altLang="zh-CN" sz="2400" i="1">
                <a:solidFill>
                  <a:srgbClr val="A50021"/>
                </a:solidFill>
                <a:latin typeface="Times New Roman" panose="02020603050405020304" pitchFamily="18" charset="0"/>
              </a:rPr>
              <a:t>S</a:t>
            </a:r>
            <a:r>
              <a:rPr lang="zh-CN" altLang="en-US" sz="2400"/>
              <a:t>与</a:t>
            </a:r>
            <a:r>
              <a:rPr lang="zh-CN" altLang="en-US" sz="2400">
                <a:solidFill>
                  <a:schemeClr val="hlink"/>
                </a:solidFill>
              </a:rPr>
              <a:t>极角正弦的平方成正比，辐射各向异性</a:t>
            </a:r>
          </a:p>
        </p:txBody>
      </p:sp>
      <p:graphicFrame>
        <p:nvGraphicFramePr>
          <p:cNvPr id="21516" name="Object 12"/>
          <p:cNvGraphicFramePr>
            <a:graphicFrameLocks noChangeAspect="1"/>
          </p:cNvGraphicFramePr>
          <p:nvPr/>
        </p:nvGraphicFramePr>
        <p:xfrm>
          <a:off x="6877050" y="981075"/>
          <a:ext cx="1225550" cy="561975"/>
        </p:xfrm>
        <a:graphic>
          <a:graphicData uri="http://schemas.openxmlformats.org/presentationml/2006/ole">
            <mc:AlternateContent xmlns:mc="http://schemas.openxmlformats.org/markup-compatibility/2006">
              <mc:Choice xmlns:v="urn:schemas-microsoft-com:vml" Requires="v">
                <p:oleObj spid="_x0000_s25671" name="公式" r:id="rId5" imgW="444307" imgH="203112" progId="Equation.3">
                  <p:embed/>
                </p:oleObj>
              </mc:Choice>
              <mc:Fallback>
                <p:oleObj name="公式" r:id="rId5" imgW="444307" imgH="203112"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7050" y="981075"/>
                        <a:ext cx="1225550" cy="561975"/>
                      </a:xfrm>
                      <a:prstGeom prst="rect">
                        <a:avLst/>
                      </a:prstGeom>
                      <a:solidFill>
                        <a:srgbClr val="CCFFCC"/>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8" name="Object 14"/>
          <p:cNvGraphicFramePr>
            <a:graphicFrameLocks noChangeAspect="1"/>
          </p:cNvGraphicFramePr>
          <p:nvPr/>
        </p:nvGraphicFramePr>
        <p:xfrm>
          <a:off x="7389813" y="4902200"/>
          <a:ext cx="1419225" cy="438150"/>
        </p:xfrm>
        <a:graphic>
          <a:graphicData uri="http://schemas.openxmlformats.org/presentationml/2006/ole">
            <mc:AlternateContent xmlns:mc="http://schemas.openxmlformats.org/markup-compatibility/2006">
              <mc:Choice xmlns:v="urn:schemas-microsoft-com:vml" Requires="v">
                <p:oleObj spid="_x0000_s25672" name="公式" r:id="rId7" imgW="660113" imgH="203112" progId="Equation.3">
                  <p:embed/>
                </p:oleObj>
              </mc:Choice>
              <mc:Fallback>
                <p:oleObj name="公式" r:id="rId7" imgW="660113" imgH="203112"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89813" y="4902200"/>
                        <a:ext cx="1419225" cy="438150"/>
                      </a:xfrm>
                      <a:prstGeom prst="rect">
                        <a:avLst/>
                      </a:prstGeom>
                      <a:solidFill>
                        <a:srgbClr val="FFFF99"/>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9" name="Object 15"/>
          <p:cNvGraphicFramePr>
            <a:graphicFrameLocks noChangeAspect="1"/>
          </p:cNvGraphicFramePr>
          <p:nvPr/>
        </p:nvGraphicFramePr>
        <p:xfrm>
          <a:off x="7235825" y="2565400"/>
          <a:ext cx="1079500" cy="906463"/>
        </p:xfrm>
        <a:graphic>
          <a:graphicData uri="http://schemas.openxmlformats.org/presentationml/2006/ole">
            <mc:AlternateContent xmlns:mc="http://schemas.openxmlformats.org/markup-compatibility/2006">
              <mc:Choice xmlns:v="urn:schemas-microsoft-com:vml" Requires="v">
                <p:oleObj spid="_x0000_s25673" name="公式" r:id="rId9" imgW="469696" imgH="393529" progId="Equation.3">
                  <p:embed/>
                </p:oleObj>
              </mc:Choice>
              <mc:Fallback>
                <p:oleObj name="公式" r:id="rId9" imgW="469696" imgH="393529"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35825" y="2565400"/>
                        <a:ext cx="1079500" cy="906463"/>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20" name="Text Box 16"/>
          <p:cNvSpPr txBox="1">
            <a:spLocks noChangeArrowheads="1"/>
          </p:cNvSpPr>
          <p:nvPr/>
        </p:nvSpPr>
        <p:spPr bwMode="auto">
          <a:xfrm>
            <a:off x="611188" y="1844675"/>
            <a:ext cx="792003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solidFill>
                  <a:srgbClr val="006699"/>
                </a:solidFill>
              </a:rPr>
              <a:t>    </a:t>
            </a:r>
            <a:r>
              <a:rPr lang="zh-CN" altLang="en-US" sz="1800">
                <a:solidFill>
                  <a:schemeClr val="tx2"/>
                </a:solidFill>
              </a:rPr>
              <a:t>带电粒子因其有加速度而产生电磁辐射的现象是十分普遍的。</a:t>
            </a:r>
          </a:p>
        </p:txBody>
      </p:sp>
      <p:sp>
        <p:nvSpPr>
          <p:cNvPr id="21521" name="Rectangle 17"/>
          <p:cNvSpPr>
            <a:spLocks noChangeArrowheads="1"/>
          </p:cNvSpPr>
          <p:nvPr/>
        </p:nvSpPr>
        <p:spPr bwMode="auto">
          <a:xfrm>
            <a:off x="179388" y="3500438"/>
            <a:ext cx="7920037"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solidFill>
                  <a:srgbClr val="006699"/>
                </a:solidFill>
                <a:ea typeface="华文行楷" panose="02010800040101010101" pitchFamily="2" charset="-122"/>
              </a:rPr>
              <a:t>   </a:t>
            </a:r>
            <a:r>
              <a:rPr lang="zh-CN" altLang="en-US" sz="2400">
                <a:solidFill>
                  <a:schemeClr val="tx2"/>
                </a:solidFill>
              </a:rPr>
              <a:t>粒子发射的是球面波，根据能量守恒定律，通过任何以它为中心的球面的能流都应一样，即与</a:t>
            </a:r>
            <a:r>
              <a:rPr lang="en-US" altLang="zh-CN" sz="2400">
                <a:solidFill>
                  <a:schemeClr val="tx2"/>
                </a:solidFill>
              </a:rPr>
              <a:t>r</a:t>
            </a:r>
            <a:r>
              <a:rPr lang="zh-CN" altLang="en-US" sz="2400">
                <a:solidFill>
                  <a:schemeClr val="tx2"/>
                </a:solidFill>
              </a:rPr>
              <a:t>无关</a:t>
            </a:r>
          </a:p>
        </p:txBody>
      </p:sp>
      <p:sp>
        <p:nvSpPr>
          <p:cNvPr id="21522" name="Rectangle 18"/>
          <p:cNvSpPr>
            <a:spLocks noChangeArrowheads="1"/>
          </p:cNvSpPr>
          <p:nvPr/>
        </p:nvSpPr>
        <p:spPr bwMode="auto">
          <a:xfrm>
            <a:off x="301625" y="5334000"/>
            <a:ext cx="8424863"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solidFill>
                  <a:srgbClr val="006699"/>
                </a:solidFill>
                <a:latin typeface="华文行楷" panose="02010800040101010101" pitchFamily="2" charset="-122"/>
                <a:ea typeface="华文行楷" panose="02010800040101010101" pitchFamily="2" charset="-122"/>
              </a:rPr>
              <a:t>    </a:t>
            </a:r>
            <a:r>
              <a:rPr lang="zh-CN" altLang="en-US" sz="1800">
                <a:solidFill>
                  <a:schemeClr val="tx2"/>
                </a:solidFill>
              </a:rPr>
              <a:t>对于给定的传播方向，只有粒子加速度在垂直于矢径</a:t>
            </a:r>
            <a:r>
              <a:rPr lang="en-US" altLang="zh-CN" sz="1800">
                <a:solidFill>
                  <a:schemeClr val="tx2"/>
                </a:solidFill>
              </a:rPr>
              <a:t>r</a:t>
            </a:r>
            <a:r>
              <a:rPr lang="zh-CN" altLang="en-US" sz="1800">
                <a:solidFill>
                  <a:schemeClr val="tx2"/>
                </a:solidFill>
              </a:rPr>
              <a:t>的投影</a:t>
            </a:r>
            <a:r>
              <a:rPr lang="en-US" altLang="zh-CN" sz="1800">
                <a:solidFill>
                  <a:schemeClr val="tx2"/>
                </a:solidFill>
              </a:rPr>
              <a:t>asinθ</a:t>
            </a:r>
            <a:r>
              <a:rPr lang="zh-CN" altLang="en-US" sz="1800">
                <a:solidFill>
                  <a:schemeClr val="tx2"/>
                </a:solidFill>
              </a:rPr>
              <a:t>才对辐射有贡献，而平行于矢径</a:t>
            </a:r>
            <a:r>
              <a:rPr lang="en-US" altLang="zh-CN" sz="1800">
                <a:solidFill>
                  <a:schemeClr val="tx2"/>
                </a:solidFill>
              </a:rPr>
              <a:t>r</a:t>
            </a:r>
            <a:r>
              <a:rPr lang="zh-CN" altLang="en-US" sz="1800">
                <a:solidFill>
                  <a:schemeClr val="tx2"/>
                </a:solidFill>
              </a:rPr>
              <a:t>的分量对辐射没有贡献。这是电磁波的横波性的反映</a:t>
            </a:r>
          </a:p>
        </p:txBody>
      </p:sp>
      <p:graphicFrame>
        <p:nvGraphicFramePr>
          <p:cNvPr id="16396" name="Object 19"/>
          <p:cNvGraphicFramePr>
            <a:graphicFrameLocks noChangeAspect="1"/>
          </p:cNvGraphicFramePr>
          <p:nvPr/>
        </p:nvGraphicFramePr>
        <p:xfrm>
          <a:off x="6297613" y="3971925"/>
          <a:ext cx="936625" cy="434975"/>
        </p:xfrm>
        <a:graphic>
          <a:graphicData uri="http://schemas.openxmlformats.org/presentationml/2006/ole">
            <mc:AlternateContent xmlns:mc="http://schemas.openxmlformats.org/markup-compatibility/2006">
              <mc:Choice xmlns:v="urn:schemas-microsoft-com:vml" Requires="v">
                <p:oleObj spid="_x0000_s25674" name="Equation" r:id="rId11" imgW="520474" imgH="241195" progId="Equation.DSMT4">
                  <p:embed/>
                </p:oleObj>
              </mc:Choice>
              <mc:Fallback>
                <p:oleObj name="Equation" r:id="rId11" imgW="520474" imgH="241195" progId="Equation.DSMT4">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97613" y="3971925"/>
                        <a:ext cx="936625"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511"/>
                                        </p:tgtEl>
                                        <p:attrNameLst>
                                          <p:attrName>style.visibility</p:attrName>
                                        </p:attrNameLst>
                                      </p:cBhvr>
                                      <p:to>
                                        <p:strVal val="visible"/>
                                      </p:to>
                                    </p:set>
                                    <p:animEffect transition="in" filter="dissolve">
                                      <p:cBhvr>
                                        <p:cTn id="7" dur="500"/>
                                        <p:tgtEl>
                                          <p:spTgt spid="215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512"/>
                                        </p:tgtEl>
                                        <p:attrNameLst>
                                          <p:attrName>style.visibility</p:attrName>
                                        </p:attrNameLst>
                                      </p:cBhvr>
                                      <p:to>
                                        <p:strVal val="visible"/>
                                      </p:to>
                                    </p:set>
                                    <p:animEffect transition="in" filter="dissolve">
                                      <p:cBhvr>
                                        <p:cTn id="12" dur="500"/>
                                        <p:tgtEl>
                                          <p:spTgt spid="215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1516"/>
                                        </p:tgtEl>
                                        <p:attrNameLst>
                                          <p:attrName>style.visibility</p:attrName>
                                        </p:attrNameLst>
                                      </p:cBhvr>
                                      <p:to>
                                        <p:strVal val="visible"/>
                                      </p:to>
                                    </p:set>
                                    <p:animEffect transition="in" filter="dissolve">
                                      <p:cBhvr>
                                        <p:cTn id="17" dur="500"/>
                                        <p:tgtEl>
                                          <p:spTgt spid="215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520"/>
                                        </p:tgtEl>
                                        <p:attrNameLst>
                                          <p:attrName>style.visibility</p:attrName>
                                        </p:attrNameLst>
                                      </p:cBhvr>
                                      <p:to>
                                        <p:strVal val="visible"/>
                                      </p:to>
                                    </p:set>
                                    <p:animEffect transition="in" filter="dissolve">
                                      <p:cBhvr>
                                        <p:cTn id="22" dur="500"/>
                                        <p:tgtEl>
                                          <p:spTgt spid="215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1513"/>
                                        </p:tgtEl>
                                        <p:attrNameLst>
                                          <p:attrName>style.visibility</p:attrName>
                                        </p:attrNameLst>
                                      </p:cBhvr>
                                      <p:to>
                                        <p:strVal val="visible"/>
                                      </p:to>
                                    </p:set>
                                    <p:animEffect transition="in" filter="dissolve">
                                      <p:cBhvr>
                                        <p:cTn id="27" dur="500"/>
                                        <p:tgtEl>
                                          <p:spTgt spid="215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1519"/>
                                        </p:tgtEl>
                                        <p:attrNameLst>
                                          <p:attrName>style.visibility</p:attrName>
                                        </p:attrNameLst>
                                      </p:cBhvr>
                                      <p:to>
                                        <p:strVal val="visible"/>
                                      </p:to>
                                    </p:set>
                                    <p:animEffect transition="in" filter="dissolve">
                                      <p:cBhvr>
                                        <p:cTn id="32" dur="500"/>
                                        <p:tgtEl>
                                          <p:spTgt spid="215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1521"/>
                                        </p:tgtEl>
                                        <p:attrNameLst>
                                          <p:attrName>style.visibility</p:attrName>
                                        </p:attrNameLst>
                                      </p:cBhvr>
                                      <p:to>
                                        <p:strVal val="visible"/>
                                      </p:to>
                                    </p:set>
                                    <p:animEffect transition="in" filter="dissolve">
                                      <p:cBhvr>
                                        <p:cTn id="37" dur="500"/>
                                        <p:tgtEl>
                                          <p:spTgt spid="21521"/>
                                        </p:tgtEl>
                                      </p:cBhvr>
                                    </p:animEffect>
                                  </p:childTnLst>
                                </p:cTn>
                              </p:par>
                            </p:childTnLst>
                          </p:cTn>
                        </p:par>
                        <p:par>
                          <p:cTn id="38" fill="hold" nodeType="afterGroup">
                            <p:stCondLst>
                              <p:cond delay="500"/>
                            </p:stCondLst>
                            <p:childTnLst>
                              <p:par>
                                <p:cTn id="39" presetID="1" presetClass="entr" presetSubtype="0" fill="hold" nodeType="afterEffect">
                                  <p:stCondLst>
                                    <p:cond delay="0"/>
                                  </p:stCondLst>
                                  <p:childTnLst>
                                    <p:set>
                                      <p:cBhvr>
                                        <p:cTn id="40" dur="1" fill="hold">
                                          <p:stCondLst>
                                            <p:cond delay="0"/>
                                          </p:stCondLst>
                                        </p:cTn>
                                        <p:tgtEl>
                                          <p:spTgt spid="1639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21514"/>
                                        </p:tgtEl>
                                        <p:attrNameLst>
                                          <p:attrName>style.visibility</p:attrName>
                                        </p:attrNameLst>
                                      </p:cBhvr>
                                      <p:to>
                                        <p:strVal val="visible"/>
                                      </p:to>
                                    </p:set>
                                    <p:animEffect transition="in" filter="dissolve">
                                      <p:cBhvr>
                                        <p:cTn id="45" dur="500"/>
                                        <p:tgtEl>
                                          <p:spTgt spid="2151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nodeType="clickEffect">
                                  <p:stCondLst>
                                    <p:cond delay="0"/>
                                  </p:stCondLst>
                                  <p:childTnLst>
                                    <p:set>
                                      <p:cBhvr>
                                        <p:cTn id="49" dur="1" fill="hold">
                                          <p:stCondLst>
                                            <p:cond delay="0"/>
                                          </p:stCondLst>
                                        </p:cTn>
                                        <p:tgtEl>
                                          <p:spTgt spid="21518"/>
                                        </p:tgtEl>
                                        <p:attrNameLst>
                                          <p:attrName>style.visibility</p:attrName>
                                        </p:attrNameLst>
                                      </p:cBhvr>
                                      <p:to>
                                        <p:strVal val="visible"/>
                                      </p:to>
                                    </p:set>
                                    <p:animEffect transition="in" filter="dissolve">
                                      <p:cBhvr>
                                        <p:cTn id="50" dur="500"/>
                                        <p:tgtEl>
                                          <p:spTgt spid="2151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21522"/>
                                        </p:tgtEl>
                                        <p:attrNameLst>
                                          <p:attrName>style.visibility</p:attrName>
                                        </p:attrNameLst>
                                      </p:cBhvr>
                                      <p:to>
                                        <p:strVal val="visible"/>
                                      </p:to>
                                    </p:set>
                                    <p:animEffect transition="in" filter="dissolve">
                                      <p:cBhvr>
                                        <p:cTn id="55" dur="500"/>
                                        <p:tgtEl>
                                          <p:spTgt spid="21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2" grpId="0"/>
      <p:bldP spid="21513" grpId="0"/>
      <p:bldP spid="21514" grpId="0"/>
      <p:bldP spid="21520" grpId="0"/>
      <p:bldP spid="21521" grpId="0"/>
      <p:bldP spid="215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4"/>
          <p:cNvSpPr txBox="1">
            <a:spLocks noChangeArrowheads="1"/>
          </p:cNvSpPr>
          <p:nvPr/>
        </p:nvSpPr>
        <p:spPr bwMode="auto">
          <a:xfrm>
            <a:off x="1835150" y="333375"/>
            <a:ext cx="3816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solidFill>
                  <a:srgbClr val="A50021"/>
                </a:solidFill>
              </a:rPr>
              <a:t>3.3 </a:t>
            </a:r>
            <a:r>
              <a:rPr lang="zh-CN" altLang="en-US">
                <a:solidFill>
                  <a:srgbClr val="A50021"/>
                </a:solidFill>
              </a:rPr>
              <a:t>偶极振子的辐射</a:t>
            </a:r>
          </a:p>
        </p:txBody>
      </p:sp>
      <p:sp>
        <p:nvSpPr>
          <p:cNvPr id="14342" name="Rectangle 6"/>
          <p:cNvSpPr>
            <a:spLocks noChangeArrowheads="1"/>
          </p:cNvSpPr>
          <p:nvPr/>
        </p:nvSpPr>
        <p:spPr bwMode="auto">
          <a:xfrm>
            <a:off x="755650" y="836613"/>
            <a:ext cx="5113338" cy="150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FontTx/>
              <a:buNone/>
            </a:pPr>
            <a:r>
              <a:rPr lang="zh-CN" altLang="en-US" sz="1800"/>
              <a:t>最重要的电磁辐射振源模型是</a:t>
            </a:r>
            <a:r>
              <a:rPr lang="zh-CN" altLang="en-US" sz="1800">
                <a:solidFill>
                  <a:srgbClr val="A50021"/>
                </a:solidFill>
              </a:rPr>
              <a:t>偶极振子</a:t>
            </a:r>
            <a:r>
              <a:rPr lang="zh-CN" altLang="en-US" sz="1800"/>
              <a:t>，它可看作是一个偶极矩</a:t>
            </a:r>
            <a:r>
              <a:rPr lang="en-US" altLang="zh-CN" sz="1800" i="1">
                <a:latin typeface="Times New Roman" panose="02020603050405020304" pitchFamily="18" charset="0"/>
              </a:rPr>
              <a:t>p </a:t>
            </a:r>
            <a:r>
              <a:rPr lang="zh-CN" altLang="en-US" sz="1800"/>
              <a:t>作简谐振荡的偶极子：</a:t>
            </a:r>
          </a:p>
        </p:txBody>
      </p:sp>
      <p:graphicFrame>
        <p:nvGraphicFramePr>
          <p:cNvPr id="14343" name="Object 7"/>
          <p:cNvGraphicFramePr>
            <a:graphicFrameLocks noChangeAspect="1"/>
          </p:cNvGraphicFramePr>
          <p:nvPr/>
        </p:nvGraphicFramePr>
        <p:xfrm>
          <a:off x="2043113" y="2413000"/>
          <a:ext cx="2178050" cy="584200"/>
        </p:xfrm>
        <a:graphic>
          <a:graphicData uri="http://schemas.openxmlformats.org/presentationml/2006/ole">
            <mc:AlternateContent xmlns:mc="http://schemas.openxmlformats.org/markup-compatibility/2006">
              <mc:Choice xmlns:v="urn:schemas-microsoft-com:vml" Requires="v">
                <p:oleObj spid="_x0000_s26646" name="Equation" r:id="rId3" imgW="850900" imgH="228600" progId="Equation.DSMT4">
                  <p:embed/>
                </p:oleObj>
              </mc:Choice>
              <mc:Fallback>
                <p:oleObj name="Equation" r:id="rId3" imgW="850900" imgH="2286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3113" y="2413000"/>
                        <a:ext cx="217805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4" name="Rectangle 8"/>
          <p:cNvSpPr>
            <a:spLocks noChangeArrowheads="1"/>
          </p:cNvSpPr>
          <p:nvPr/>
        </p:nvSpPr>
        <p:spPr bwMode="auto">
          <a:xfrm>
            <a:off x="611188" y="3116263"/>
            <a:ext cx="7777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solidFill>
                  <a:srgbClr val="006699"/>
                </a:solidFill>
                <a:ea typeface="华文楷体" panose="02010600040101010101" pitchFamily="2" charset="-122"/>
              </a:rPr>
              <a:t>可看作是由一对相对作简谐振动的正、负电荷组成的</a:t>
            </a:r>
          </a:p>
        </p:txBody>
      </p:sp>
      <p:sp>
        <p:nvSpPr>
          <p:cNvPr id="14345" name="Rectangle 9"/>
          <p:cNvSpPr>
            <a:spLocks noChangeArrowheads="1"/>
          </p:cNvSpPr>
          <p:nvPr/>
        </p:nvSpPr>
        <p:spPr bwMode="auto">
          <a:xfrm>
            <a:off x="611188" y="3716338"/>
            <a:ext cx="81375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solidFill>
                  <a:srgbClr val="006699"/>
                </a:solidFill>
                <a:ea typeface="华文楷体" panose="02010600040101010101" pitchFamily="2" charset="-122"/>
              </a:rPr>
              <a:t>可看作是一段导线，其中有交变电流，其两端所积累的电荷也正负交替地变化着。</a:t>
            </a:r>
          </a:p>
        </p:txBody>
      </p:sp>
      <p:sp>
        <p:nvSpPr>
          <p:cNvPr id="14346" name="AutoShape 10"/>
          <p:cNvSpPr>
            <a:spLocks/>
          </p:cNvSpPr>
          <p:nvPr/>
        </p:nvSpPr>
        <p:spPr bwMode="auto">
          <a:xfrm>
            <a:off x="539750" y="3284538"/>
            <a:ext cx="144463" cy="720725"/>
          </a:xfrm>
          <a:prstGeom prst="leftBrace">
            <a:avLst>
              <a:gd name="adj1" fmla="val 4157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347" name="Rectangle 11"/>
          <p:cNvSpPr>
            <a:spLocks noChangeArrowheads="1"/>
          </p:cNvSpPr>
          <p:nvPr/>
        </p:nvSpPr>
        <p:spPr bwMode="auto">
          <a:xfrm>
            <a:off x="250825" y="4508500"/>
            <a:ext cx="172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solidFill>
                  <a:srgbClr val="A50021"/>
                </a:solidFill>
              </a:rPr>
              <a:t>计算表明</a:t>
            </a:r>
          </a:p>
        </p:txBody>
      </p:sp>
      <p:sp>
        <p:nvSpPr>
          <p:cNvPr id="14348" name="Rectangle 12"/>
          <p:cNvSpPr>
            <a:spLocks noChangeArrowheads="1"/>
          </p:cNvSpPr>
          <p:nvPr/>
        </p:nvSpPr>
        <p:spPr bwMode="auto">
          <a:xfrm>
            <a:off x="395288" y="5084763"/>
            <a:ext cx="8497887"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t>   </a:t>
            </a:r>
            <a:r>
              <a:rPr lang="zh-CN" altLang="en-US" sz="1800"/>
              <a:t>偶极振子周围电场强度矢量</a:t>
            </a:r>
            <a:r>
              <a:rPr lang="en-US" altLang="zh-CN" sz="1800" i="1">
                <a:solidFill>
                  <a:srgbClr val="A50021"/>
                </a:solidFill>
                <a:latin typeface="Times New Roman" panose="02020603050405020304" pitchFamily="18" charset="0"/>
              </a:rPr>
              <a:t>E</a:t>
            </a:r>
            <a:r>
              <a:rPr lang="zh-CN" altLang="en-US" sz="1800"/>
              <a:t>位于</a:t>
            </a:r>
            <a:r>
              <a:rPr lang="zh-CN" altLang="en-US" sz="1800">
                <a:solidFill>
                  <a:srgbClr val="006699"/>
                </a:solidFill>
              </a:rPr>
              <a:t>子午面</a:t>
            </a:r>
            <a:r>
              <a:rPr lang="zh-CN" altLang="en-US" sz="1800"/>
              <a:t>内，磁场强度矢量</a:t>
            </a:r>
            <a:r>
              <a:rPr lang="en-US" altLang="zh-CN" sz="1800" i="1">
                <a:solidFill>
                  <a:srgbClr val="A50021"/>
                </a:solidFill>
                <a:latin typeface="Times New Roman" panose="02020603050405020304" pitchFamily="18" charset="0"/>
              </a:rPr>
              <a:t>H</a:t>
            </a:r>
            <a:r>
              <a:rPr lang="zh-CN" altLang="en-US" sz="1800"/>
              <a:t>位于</a:t>
            </a:r>
            <a:r>
              <a:rPr lang="zh-CN" altLang="en-US" sz="1800">
                <a:solidFill>
                  <a:srgbClr val="006699"/>
                </a:solidFill>
              </a:rPr>
              <a:t>与赤道面平行的平面内</a:t>
            </a:r>
            <a:r>
              <a:rPr lang="zh-CN" altLang="en-US" sz="1800"/>
              <a:t>，二者相互垂直。</a:t>
            </a:r>
          </a:p>
        </p:txBody>
      </p:sp>
      <p:pic>
        <p:nvPicPr>
          <p:cNvPr id="14349" name="Picture 1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24575" y="73025"/>
            <a:ext cx="2840038" cy="306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dissolve">
                                      <p:cBhvr>
                                        <p:cTn id="7" dur="500"/>
                                        <p:tgtEl>
                                          <p:spTgt spid="14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4349"/>
                                        </p:tgtEl>
                                        <p:attrNameLst>
                                          <p:attrName>style.visibility</p:attrName>
                                        </p:attrNameLst>
                                      </p:cBhvr>
                                      <p:to>
                                        <p:strVal val="visible"/>
                                      </p:to>
                                    </p:set>
                                    <p:animEffect transition="in" filter="box(in)">
                                      <p:cBhvr>
                                        <p:cTn id="12" dur="500"/>
                                        <p:tgtEl>
                                          <p:spTgt spid="143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342"/>
                                        </p:tgtEl>
                                        <p:attrNameLst>
                                          <p:attrName>style.visibility</p:attrName>
                                        </p:attrNameLst>
                                      </p:cBhvr>
                                      <p:to>
                                        <p:strVal val="visible"/>
                                      </p:to>
                                    </p:set>
                                    <p:animEffect transition="in" filter="dissolve">
                                      <p:cBhvr>
                                        <p:cTn id="17" dur="500"/>
                                        <p:tgtEl>
                                          <p:spTgt spid="143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4343"/>
                                        </p:tgtEl>
                                        <p:attrNameLst>
                                          <p:attrName>style.visibility</p:attrName>
                                        </p:attrNameLst>
                                      </p:cBhvr>
                                      <p:to>
                                        <p:strVal val="visible"/>
                                      </p:to>
                                    </p:set>
                                    <p:animEffect transition="in" filter="dissolve">
                                      <p:cBhvr>
                                        <p:cTn id="22" dur="500"/>
                                        <p:tgtEl>
                                          <p:spTgt spid="143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4346"/>
                                        </p:tgtEl>
                                        <p:attrNameLst>
                                          <p:attrName>style.visibility</p:attrName>
                                        </p:attrNameLst>
                                      </p:cBhvr>
                                      <p:to>
                                        <p:strVal val="visible"/>
                                      </p:to>
                                    </p:set>
                                    <p:animEffect transition="in" filter="dissolve">
                                      <p:cBhvr>
                                        <p:cTn id="27" dur="500"/>
                                        <p:tgtEl>
                                          <p:spTgt spid="143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4344"/>
                                        </p:tgtEl>
                                        <p:attrNameLst>
                                          <p:attrName>style.visibility</p:attrName>
                                        </p:attrNameLst>
                                      </p:cBhvr>
                                      <p:to>
                                        <p:strVal val="visible"/>
                                      </p:to>
                                    </p:set>
                                    <p:animEffect transition="in" filter="dissolve">
                                      <p:cBhvr>
                                        <p:cTn id="32" dur="500"/>
                                        <p:tgtEl>
                                          <p:spTgt spid="1434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4345"/>
                                        </p:tgtEl>
                                        <p:attrNameLst>
                                          <p:attrName>style.visibility</p:attrName>
                                        </p:attrNameLst>
                                      </p:cBhvr>
                                      <p:to>
                                        <p:strVal val="visible"/>
                                      </p:to>
                                    </p:set>
                                    <p:animEffect transition="in" filter="dissolve">
                                      <p:cBhvr>
                                        <p:cTn id="37" dur="500"/>
                                        <p:tgtEl>
                                          <p:spTgt spid="1434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4347"/>
                                        </p:tgtEl>
                                        <p:attrNameLst>
                                          <p:attrName>style.visibility</p:attrName>
                                        </p:attrNameLst>
                                      </p:cBhvr>
                                      <p:to>
                                        <p:strVal val="visible"/>
                                      </p:to>
                                    </p:set>
                                    <p:animEffect transition="in" filter="dissolve">
                                      <p:cBhvr>
                                        <p:cTn id="42" dur="500"/>
                                        <p:tgtEl>
                                          <p:spTgt spid="1434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4348"/>
                                        </p:tgtEl>
                                        <p:attrNameLst>
                                          <p:attrName>style.visibility</p:attrName>
                                        </p:attrNameLst>
                                      </p:cBhvr>
                                      <p:to>
                                        <p:strVal val="visible"/>
                                      </p:to>
                                    </p:set>
                                    <p:animEffect transition="in" filter="dissolve">
                                      <p:cBhvr>
                                        <p:cTn id="47" dur="500"/>
                                        <p:tgtEl>
                                          <p:spTgt spid="14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p:bldP spid="14342" grpId="0"/>
      <p:bldP spid="14344" grpId="0"/>
      <p:bldP spid="14345" grpId="0"/>
      <p:bldP spid="14347" grpId="0"/>
      <p:bldP spid="1434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a:spLocks noChangeArrowheads="1"/>
          </p:cNvSpPr>
          <p:nvPr/>
        </p:nvSpPr>
        <p:spPr bwMode="auto">
          <a:xfrm>
            <a:off x="1908175" y="333375"/>
            <a:ext cx="3740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solidFill>
                  <a:srgbClr val="006699"/>
                </a:solidFill>
                <a:ea typeface="华文楷体" panose="02010600040101010101" pitchFamily="2" charset="-122"/>
              </a:rPr>
              <a:t>偶极振子附近电场分布</a:t>
            </a:r>
          </a:p>
        </p:txBody>
      </p:sp>
      <p:sp>
        <p:nvSpPr>
          <p:cNvPr id="15365" name="Rectangle 5"/>
          <p:cNvSpPr>
            <a:spLocks noChangeArrowheads="1"/>
          </p:cNvSpPr>
          <p:nvPr/>
        </p:nvSpPr>
        <p:spPr bwMode="auto">
          <a:xfrm>
            <a:off x="611188" y="836613"/>
            <a:ext cx="8532812"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solidFill>
                  <a:srgbClr val="CC0099"/>
                </a:solidFill>
              </a:rPr>
              <a:t>（</a:t>
            </a:r>
            <a:r>
              <a:rPr lang="en-US" altLang="zh-CN" sz="1800">
                <a:solidFill>
                  <a:srgbClr val="CC0099"/>
                </a:solidFill>
              </a:rPr>
              <a:t>1</a:t>
            </a:r>
            <a:r>
              <a:rPr lang="zh-CN" altLang="en-US" sz="1800">
                <a:solidFill>
                  <a:srgbClr val="CC0099"/>
                </a:solidFill>
              </a:rPr>
              <a:t>）靠近振子中心（</a:t>
            </a:r>
            <a:r>
              <a:rPr lang="en-US" altLang="zh-CN" sz="1800" i="1">
                <a:solidFill>
                  <a:srgbClr val="CC0099"/>
                </a:solidFill>
                <a:latin typeface="Times New Roman" panose="02020603050405020304" pitchFamily="18" charset="0"/>
              </a:rPr>
              <a:t>r&lt;&lt;</a:t>
            </a:r>
            <a:r>
              <a:rPr lang="zh-CN" altLang="en-US" sz="1800" i="1">
                <a:solidFill>
                  <a:srgbClr val="CC0099"/>
                </a:solidFill>
                <a:latin typeface="Times New Roman" panose="02020603050405020304" pitchFamily="18" charset="0"/>
              </a:rPr>
              <a:t>波长</a:t>
            </a:r>
            <a:r>
              <a:rPr lang="en-US" altLang="zh-CN" sz="1800" i="1">
                <a:solidFill>
                  <a:srgbClr val="CC0099"/>
                </a:solidFill>
                <a:latin typeface="Times New Roman" panose="02020603050405020304" pitchFamily="18" charset="0"/>
              </a:rPr>
              <a:t>λ</a:t>
            </a:r>
            <a:r>
              <a:rPr lang="zh-CN" altLang="en-US" sz="1800">
                <a:solidFill>
                  <a:srgbClr val="CC0099"/>
                </a:solidFill>
              </a:rPr>
              <a:t>，或</a:t>
            </a:r>
            <a:r>
              <a:rPr lang="en-US" altLang="zh-CN" sz="1800" i="1">
                <a:solidFill>
                  <a:srgbClr val="CC0099"/>
                </a:solidFill>
                <a:latin typeface="Times New Roman" panose="02020603050405020304" pitchFamily="18" charset="0"/>
              </a:rPr>
              <a:t>r</a:t>
            </a:r>
            <a:r>
              <a:rPr lang="zh-CN" altLang="en-US" sz="1800">
                <a:solidFill>
                  <a:srgbClr val="CC0099"/>
                </a:solidFill>
              </a:rPr>
              <a:t>与</a:t>
            </a:r>
            <a:r>
              <a:rPr lang="en-US" altLang="zh-CN" sz="1800" i="1">
                <a:solidFill>
                  <a:srgbClr val="CC0099"/>
                </a:solidFill>
                <a:latin typeface="Times New Roman" panose="02020603050405020304" pitchFamily="18" charset="0"/>
              </a:rPr>
              <a:t>λ</a:t>
            </a:r>
            <a:r>
              <a:rPr lang="zh-CN" altLang="en-US" sz="1800">
                <a:solidFill>
                  <a:srgbClr val="CC0099"/>
                </a:solidFill>
              </a:rPr>
              <a:t>同数量级，</a:t>
            </a:r>
            <a:r>
              <a:rPr lang="zh-CN" altLang="en-US" sz="1800"/>
              <a:t>这时它与静态偶极子电场相近）。电场线的始末两端分别与偶极振子的正负电荷相连。</a:t>
            </a:r>
          </a:p>
        </p:txBody>
      </p:sp>
      <p:pic>
        <p:nvPicPr>
          <p:cNvPr id="15367"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l="13490" r="76134"/>
          <a:stretch>
            <a:fillRect/>
          </a:stretch>
        </p:blipFill>
        <p:spPr bwMode="auto">
          <a:xfrm>
            <a:off x="1800225" y="1865313"/>
            <a:ext cx="762000" cy="262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3" name="Rectangle 8"/>
          <p:cNvSpPr>
            <a:spLocks noChangeArrowheads="1"/>
          </p:cNvSpPr>
          <p:nvPr/>
        </p:nvSpPr>
        <p:spPr bwMode="auto">
          <a:xfrm>
            <a:off x="511175" y="4997450"/>
            <a:ext cx="79930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A50021"/>
              </a:buClr>
              <a:buFont typeface="Wingdings" panose="05000000000000000000" pitchFamily="2" charset="2"/>
              <a:buChar char="Ø"/>
            </a:pPr>
            <a:r>
              <a:rPr lang="en-US" altLang="zh-CN" sz="1800">
                <a:solidFill>
                  <a:srgbClr val="006699"/>
                </a:solidFill>
                <a:latin typeface="Times New Roman" panose="02020603050405020304" pitchFamily="18" charset="0"/>
              </a:rPr>
              <a:t>t=0</a:t>
            </a:r>
            <a:r>
              <a:rPr lang="zh-CN" altLang="en-US" sz="1800">
                <a:solidFill>
                  <a:srgbClr val="006699"/>
                </a:solidFill>
                <a:latin typeface="Times New Roman" panose="02020603050405020304" pitchFamily="18" charset="0"/>
              </a:rPr>
              <a:t>时，正负电荷正好位于中心</a:t>
            </a:r>
            <a:r>
              <a:rPr lang="en-US" altLang="zh-CN" sz="1800">
                <a:solidFill>
                  <a:srgbClr val="006699"/>
                </a:solidFill>
                <a:latin typeface="Times New Roman" panose="02020603050405020304" pitchFamily="18" charset="0"/>
              </a:rPr>
              <a:t>(a),</a:t>
            </a:r>
            <a:r>
              <a:rPr lang="zh-CN" altLang="en-US" sz="1800">
                <a:solidFill>
                  <a:srgbClr val="006699"/>
                </a:solidFill>
              </a:rPr>
              <a:t>这时振子不带  电，没有电场线与它相连</a:t>
            </a:r>
          </a:p>
        </p:txBody>
      </p:sp>
      <p:sp>
        <p:nvSpPr>
          <p:cNvPr id="15369" name="Rectangle 9"/>
          <p:cNvSpPr>
            <a:spLocks noChangeArrowheads="1"/>
          </p:cNvSpPr>
          <p:nvPr/>
        </p:nvSpPr>
        <p:spPr bwMode="auto">
          <a:xfrm>
            <a:off x="539750" y="5589588"/>
            <a:ext cx="79930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A50021"/>
              </a:buClr>
              <a:buFont typeface="Wingdings" panose="05000000000000000000" pitchFamily="2" charset="2"/>
              <a:buChar char="Ø"/>
            </a:pPr>
            <a:r>
              <a:rPr lang="zh-CN" altLang="en-US" sz="1800">
                <a:solidFill>
                  <a:srgbClr val="006699"/>
                </a:solidFill>
              </a:rPr>
              <a:t>在振动的前半个周期内，正负电荷分别朝上下两方向移动</a:t>
            </a:r>
            <a:r>
              <a:rPr lang="en-US" altLang="zh-CN" sz="1800">
                <a:solidFill>
                  <a:srgbClr val="006699"/>
                </a:solidFill>
                <a:latin typeface="Times New Roman" panose="02020603050405020304" pitchFamily="18" charset="0"/>
              </a:rPr>
              <a:t>(b)</a:t>
            </a:r>
            <a:r>
              <a:rPr lang="zh-CN" altLang="en-US" sz="1800">
                <a:solidFill>
                  <a:srgbClr val="006699"/>
                </a:solidFill>
                <a:latin typeface="Times New Roman" panose="02020603050405020304" pitchFamily="18" charset="0"/>
              </a:rPr>
              <a:t>，</a:t>
            </a:r>
            <a:r>
              <a:rPr lang="zh-CN" altLang="en-US" sz="1800">
                <a:solidFill>
                  <a:srgbClr val="006699"/>
                </a:solidFill>
              </a:rPr>
              <a:t>经过最远点后</a:t>
            </a:r>
            <a:r>
              <a:rPr lang="en-US" altLang="zh-CN" sz="1800">
                <a:solidFill>
                  <a:srgbClr val="006699"/>
                </a:solidFill>
                <a:latin typeface="Times New Roman" panose="02020603050405020304" pitchFamily="18" charset="0"/>
              </a:rPr>
              <a:t>(c)</a:t>
            </a:r>
            <a:r>
              <a:rPr lang="zh-CN" altLang="en-US" sz="1800">
                <a:solidFill>
                  <a:srgbClr val="006699"/>
                </a:solidFill>
              </a:rPr>
              <a:t>又移向中心</a:t>
            </a:r>
            <a:r>
              <a:rPr lang="en-US" altLang="zh-CN" sz="1800">
                <a:solidFill>
                  <a:srgbClr val="006699"/>
                </a:solidFill>
                <a:latin typeface="Times New Roman" panose="02020603050405020304" pitchFamily="18" charset="0"/>
              </a:rPr>
              <a:t>(d)</a:t>
            </a:r>
          </a:p>
        </p:txBody>
      </p:sp>
      <p:pic>
        <p:nvPicPr>
          <p:cNvPr id="27655"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r="87547"/>
          <a:stretch>
            <a:fillRect/>
          </a:stretch>
        </p:blipFill>
        <p:spPr bwMode="auto">
          <a:xfrm>
            <a:off x="720725" y="1865313"/>
            <a:ext cx="914400" cy="262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l="27271" t="450" r="62352" b="-450"/>
          <a:stretch>
            <a:fillRect/>
          </a:stretch>
        </p:blipFill>
        <p:spPr bwMode="auto">
          <a:xfrm>
            <a:off x="2781300" y="1865313"/>
            <a:ext cx="762000" cy="262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l="41051" t="1852" r="43965" b="-1852"/>
          <a:stretch>
            <a:fillRect/>
          </a:stretch>
        </p:blipFill>
        <p:spPr bwMode="auto">
          <a:xfrm>
            <a:off x="3776663" y="1908175"/>
            <a:ext cx="1100137" cy="262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dissolve">
                                      <p:cBhvr>
                                        <p:cTn id="7" dur="500"/>
                                        <p:tgtEl>
                                          <p:spTgt spid="153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365"/>
                                        </p:tgtEl>
                                        <p:attrNameLst>
                                          <p:attrName>style.visibility</p:attrName>
                                        </p:attrNameLst>
                                      </p:cBhvr>
                                      <p:to>
                                        <p:strVal val="visible"/>
                                      </p:to>
                                    </p:set>
                                    <p:animEffect transition="in" filter="dissolve">
                                      <p:cBhvr>
                                        <p:cTn id="12" dur="500"/>
                                        <p:tgtEl>
                                          <p:spTgt spid="153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5367"/>
                                        </p:tgtEl>
                                        <p:attrNameLst>
                                          <p:attrName>style.visibility</p:attrName>
                                        </p:attrNameLst>
                                      </p:cBhvr>
                                      <p:to>
                                        <p:strVal val="visible"/>
                                      </p:to>
                                    </p:set>
                                    <p:animEffect transition="in" filter="dissolve">
                                      <p:cBhvr>
                                        <p:cTn id="17" dur="500"/>
                                        <p:tgtEl>
                                          <p:spTgt spid="153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369"/>
                                        </p:tgtEl>
                                        <p:attrNameLst>
                                          <p:attrName>style.visibility</p:attrName>
                                        </p:attrNameLst>
                                      </p:cBhvr>
                                      <p:to>
                                        <p:strVal val="visible"/>
                                      </p:to>
                                    </p:set>
                                    <p:animEffect transition="in" filter="dissolve">
                                      <p:cBhvr>
                                        <p:cTn id="22" dur="500"/>
                                        <p:tgtEl>
                                          <p:spTgt spid="153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P spid="15365" grpId="0"/>
      <p:bldP spid="1536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8"/>
          <p:cNvSpPr>
            <a:spLocks noChangeArrowheads="1"/>
          </p:cNvSpPr>
          <p:nvPr/>
        </p:nvSpPr>
        <p:spPr bwMode="auto">
          <a:xfrm>
            <a:off x="625475" y="3886200"/>
            <a:ext cx="7993063" cy="14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
                <a:srgbClr val="A50021"/>
              </a:buClr>
              <a:buFont typeface="Wingdings" panose="05000000000000000000" pitchFamily="2" charset="2"/>
              <a:buChar char="Ø"/>
            </a:pPr>
            <a:r>
              <a:rPr lang="zh-CN" altLang="en-US" sz="1800"/>
              <a:t>在这期间出现了由上面正电荷到下面负电荷的电场线，同时这电场线不断向外扩展。最后正负电荷又回到中心相遇</a:t>
            </a:r>
            <a:r>
              <a:rPr lang="en-US" altLang="zh-CN" sz="1800">
                <a:latin typeface="Times New Roman" panose="02020603050405020304" pitchFamily="18" charset="0"/>
              </a:rPr>
              <a:t>(e)</a:t>
            </a:r>
            <a:r>
              <a:rPr lang="zh-CN" altLang="en-US" sz="1800"/>
              <a:t>，完成了前半个周期。这时振子又不带电了，原来与正负电荷相连接的电场线两端衔接起来，形成一个闭合圈后脱离振子</a:t>
            </a:r>
            <a:r>
              <a:rPr lang="en-US" altLang="zh-CN" sz="1800">
                <a:latin typeface="Times New Roman" panose="02020603050405020304" pitchFamily="18" charset="0"/>
              </a:rPr>
              <a:t>(f)</a:t>
            </a:r>
            <a:endParaRPr lang="en-US" altLang="zh-CN" sz="1800"/>
          </a:p>
        </p:txBody>
      </p:sp>
      <p:sp>
        <p:nvSpPr>
          <p:cNvPr id="28675" name="Rectangle 19"/>
          <p:cNvSpPr>
            <a:spLocks noChangeArrowheads="1"/>
          </p:cNvSpPr>
          <p:nvPr/>
        </p:nvSpPr>
        <p:spPr bwMode="auto">
          <a:xfrm>
            <a:off x="685800" y="5715000"/>
            <a:ext cx="792162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
                <a:srgbClr val="A50021"/>
              </a:buClr>
              <a:buFont typeface="Wingdings" panose="05000000000000000000" pitchFamily="2" charset="2"/>
              <a:buChar char="Ø"/>
            </a:pPr>
            <a:r>
              <a:rPr lang="zh-CN" altLang="en-US" sz="1800"/>
              <a:t>在后半个周期中的情况与此类似．过程终了时再形成一个电场线的闭合圈。不过前后两个闭合圈的环绕方向相反。</a:t>
            </a:r>
          </a:p>
        </p:txBody>
      </p:sp>
      <p:pic>
        <p:nvPicPr>
          <p:cNvPr id="28676"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l="13490" r="76134"/>
          <a:stretch>
            <a:fillRect/>
          </a:stretch>
        </p:blipFill>
        <p:spPr bwMode="auto">
          <a:xfrm>
            <a:off x="1884363" y="1100138"/>
            <a:ext cx="762000" cy="262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7"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r="87547"/>
          <a:stretch>
            <a:fillRect/>
          </a:stretch>
        </p:blipFill>
        <p:spPr bwMode="auto">
          <a:xfrm>
            <a:off x="804863" y="1100138"/>
            <a:ext cx="914400" cy="262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8"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l="27271" t="450" r="62352" b="-450"/>
          <a:stretch>
            <a:fillRect/>
          </a:stretch>
        </p:blipFill>
        <p:spPr bwMode="auto">
          <a:xfrm>
            <a:off x="2863850" y="1100138"/>
            <a:ext cx="762000" cy="262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9"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l="41051" t="1852" r="43965" b="-1852"/>
          <a:stretch>
            <a:fillRect/>
          </a:stretch>
        </p:blipFill>
        <p:spPr bwMode="auto">
          <a:xfrm>
            <a:off x="3859213" y="1143000"/>
            <a:ext cx="1101725" cy="262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l="59151" t="-3091" r="25864" b="3091"/>
          <a:stretch>
            <a:fillRect/>
          </a:stretch>
        </p:blipFill>
        <p:spPr bwMode="auto">
          <a:xfrm>
            <a:off x="5154613" y="1014413"/>
            <a:ext cx="1101725" cy="262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l="77446" t="-615" r="378" b="615"/>
          <a:stretch>
            <a:fillRect/>
          </a:stretch>
        </p:blipFill>
        <p:spPr bwMode="auto">
          <a:xfrm>
            <a:off x="6494463" y="1096963"/>
            <a:ext cx="1628775" cy="262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286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2867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l="5212" t="2493" r="3123" b="1994"/>
          <a:stretch>
            <a:fillRect/>
          </a:stretch>
        </p:blipFill>
        <p:spPr bwMode="auto">
          <a:xfrm>
            <a:off x="1258888" y="981075"/>
            <a:ext cx="6337300" cy="547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699" name="Rectangle 5"/>
          <p:cNvSpPr>
            <a:spLocks noChangeArrowheads="1"/>
          </p:cNvSpPr>
          <p:nvPr/>
        </p:nvSpPr>
        <p:spPr bwMode="auto">
          <a:xfrm>
            <a:off x="2195513" y="385763"/>
            <a:ext cx="4451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solidFill>
                  <a:srgbClr val="008000"/>
                </a:solidFill>
                <a:ea typeface="华文楷体" panose="02010600040101010101" pitchFamily="2" charset="-122"/>
              </a:rPr>
              <a:t>偶极振子附近电场线的分布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dissolve">
                                      <p:cBhvr>
                                        <p:cTn id="7"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1" name="Rectangle 5"/>
          <p:cNvSpPr>
            <a:spLocks noChangeArrowheads="1"/>
          </p:cNvSpPr>
          <p:nvPr/>
        </p:nvSpPr>
        <p:spPr bwMode="auto">
          <a:xfrm>
            <a:off x="914400" y="239683"/>
            <a:ext cx="53896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dirty="0">
                <a:solidFill>
                  <a:srgbClr val="CC0099"/>
                </a:solidFill>
              </a:rPr>
              <a:t>（</a:t>
            </a:r>
            <a:r>
              <a:rPr lang="en-US" altLang="zh-CN" sz="2000" dirty="0">
                <a:solidFill>
                  <a:srgbClr val="CC0099"/>
                </a:solidFill>
              </a:rPr>
              <a:t>2</a:t>
            </a:r>
            <a:r>
              <a:rPr lang="zh-CN" altLang="en-US" sz="2000" dirty="0">
                <a:solidFill>
                  <a:srgbClr val="CC0099"/>
                </a:solidFill>
              </a:rPr>
              <a:t>）离振源足够远的地方</a:t>
            </a:r>
            <a:r>
              <a:rPr lang="en-US" altLang="zh-CN" sz="2000" i="1" dirty="0">
                <a:solidFill>
                  <a:srgbClr val="CC0099"/>
                </a:solidFill>
                <a:latin typeface="Times New Roman" panose="02020603050405020304" pitchFamily="18" charset="0"/>
              </a:rPr>
              <a:t>(r&gt;&gt;λ)</a:t>
            </a:r>
            <a:r>
              <a:rPr lang="zh-CN" altLang="en-US" sz="2000" dirty="0">
                <a:solidFill>
                  <a:srgbClr val="CC0099"/>
                </a:solidFill>
              </a:rPr>
              <a:t>称之为</a:t>
            </a:r>
            <a:r>
              <a:rPr lang="zh-CN" altLang="en-US" sz="2000" dirty="0"/>
              <a:t>波场区</a:t>
            </a:r>
          </a:p>
        </p:txBody>
      </p:sp>
      <p:sp>
        <p:nvSpPr>
          <p:cNvPr id="126982" name="Rectangle 6"/>
          <p:cNvSpPr>
            <a:spLocks noChangeArrowheads="1"/>
          </p:cNvSpPr>
          <p:nvPr/>
        </p:nvSpPr>
        <p:spPr bwMode="auto">
          <a:xfrm>
            <a:off x="684213" y="1341438"/>
            <a:ext cx="4824412"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
                <a:schemeClr val="folHlink"/>
              </a:buClr>
              <a:buFont typeface="Wingdings" panose="05000000000000000000" pitchFamily="2" charset="2"/>
              <a:buChar char="Ø"/>
            </a:pPr>
            <a:r>
              <a:rPr lang="zh-CN" altLang="en-US" sz="2400"/>
              <a:t>电场线都是闭合的，当距离</a:t>
            </a:r>
            <a:r>
              <a:rPr lang="en-US" altLang="zh-CN" sz="2400" i="1">
                <a:solidFill>
                  <a:srgbClr val="CC0099"/>
                </a:solidFill>
                <a:latin typeface="Times New Roman" panose="02020603050405020304" pitchFamily="18" charset="0"/>
              </a:rPr>
              <a:t>r</a:t>
            </a:r>
            <a:r>
              <a:rPr lang="zh-CN" altLang="en-US" sz="2400"/>
              <a:t>增大时，</a:t>
            </a:r>
            <a:r>
              <a:rPr lang="zh-CN" altLang="en-US" sz="2400">
                <a:solidFill>
                  <a:schemeClr val="hlink"/>
                </a:solidFill>
              </a:rPr>
              <a:t>波面渐趋于球形</a:t>
            </a:r>
            <a:r>
              <a:rPr lang="zh-CN" altLang="en-US" sz="2400"/>
              <a:t>，电场强度矢量</a:t>
            </a:r>
            <a:r>
              <a:rPr lang="en-US" altLang="zh-CN" sz="2400" i="1">
                <a:solidFill>
                  <a:srgbClr val="CC0099"/>
                </a:solidFill>
                <a:latin typeface="Times New Roman" panose="02020603050405020304" pitchFamily="18" charset="0"/>
              </a:rPr>
              <a:t>E</a:t>
            </a:r>
            <a:r>
              <a:rPr lang="zh-CN" altLang="en-US" sz="2400"/>
              <a:t>趋于切线方向，</a:t>
            </a:r>
            <a:r>
              <a:rPr lang="zh-CN" altLang="en-US" sz="2400">
                <a:solidFill>
                  <a:schemeClr val="hlink"/>
                </a:solidFill>
              </a:rPr>
              <a:t>波场区内</a:t>
            </a:r>
            <a:r>
              <a:rPr lang="en-US" altLang="zh-CN" sz="2400" i="1">
                <a:solidFill>
                  <a:schemeClr val="hlink"/>
                </a:solidFill>
                <a:latin typeface="Times New Roman" panose="02020603050405020304" pitchFamily="18" charset="0"/>
              </a:rPr>
              <a:t>E</a:t>
            </a:r>
            <a:r>
              <a:rPr lang="zh-CN" altLang="en-US" sz="2400">
                <a:solidFill>
                  <a:schemeClr val="hlink"/>
                </a:solidFill>
              </a:rPr>
              <a:t>垂直于矢径</a:t>
            </a:r>
            <a:r>
              <a:rPr lang="en-US" altLang="zh-CN" sz="2400" i="1">
                <a:solidFill>
                  <a:schemeClr val="hlink"/>
                </a:solidFill>
                <a:latin typeface="Times New Roman" panose="02020603050405020304" pitchFamily="18" charset="0"/>
              </a:rPr>
              <a:t>r</a:t>
            </a:r>
          </a:p>
        </p:txBody>
      </p:sp>
      <p:grpSp>
        <p:nvGrpSpPr>
          <p:cNvPr id="126986" name="Group 10"/>
          <p:cNvGrpSpPr>
            <a:grpSpLocks/>
          </p:cNvGrpSpPr>
          <p:nvPr/>
        </p:nvGrpSpPr>
        <p:grpSpPr bwMode="auto">
          <a:xfrm>
            <a:off x="5651500" y="1268413"/>
            <a:ext cx="2743200" cy="2846387"/>
            <a:chOff x="3787" y="1071"/>
            <a:chExt cx="1728" cy="1793"/>
          </a:xfrm>
        </p:grpSpPr>
        <p:pic>
          <p:nvPicPr>
            <p:cNvPr id="30731" name="Picture 7"/>
            <p:cNvPicPr>
              <a:picLocks noChangeAspect="1" noChangeArrowheads="1"/>
            </p:cNvPicPr>
            <p:nvPr/>
          </p:nvPicPr>
          <p:blipFill>
            <a:blip r:embed="rId2">
              <a:lum contrast="30000"/>
              <a:extLst>
                <a:ext uri="{28A0092B-C50C-407E-A947-70E740481C1C}">
                  <a14:useLocalDpi xmlns:a14="http://schemas.microsoft.com/office/drawing/2010/main" val="0"/>
                </a:ext>
              </a:extLst>
            </a:blip>
            <a:srcRect/>
            <a:stretch>
              <a:fillRect/>
            </a:stretch>
          </p:blipFill>
          <p:spPr bwMode="auto">
            <a:xfrm>
              <a:off x="3787" y="1071"/>
              <a:ext cx="1728" cy="1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32" name="Text Box 9"/>
            <p:cNvSpPr txBox="1">
              <a:spLocks noChangeArrowheads="1"/>
            </p:cNvSpPr>
            <p:nvPr/>
          </p:nvSpPr>
          <p:spPr bwMode="auto">
            <a:xfrm>
              <a:off x="4241" y="2614"/>
              <a:ext cx="8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zh-CN" altLang="en-US" sz="2000"/>
                <a:t>电场线</a:t>
              </a:r>
            </a:p>
          </p:txBody>
        </p:sp>
      </p:grpSp>
      <p:grpSp>
        <p:nvGrpSpPr>
          <p:cNvPr id="126988" name="Group 12"/>
          <p:cNvGrpSpPr>
            <a:grpSpLocks/>
          </p:cNvGrpSpPr>
          <p:nvPr/>
        </p:nvGrpSpPr>
        <p:grpSpPr bwMode="auto">
          <a:xfrm>
            <a:off x="5364163" y="4164013"/>
            <a:ext cx="3527425" cy="1893887"/>
            <a:chOff x="3470" y="2895"/>
            <a:chExt cx="2222" cy="1193"/>
          </a:xfrm>
        </p:grpSpPr>
        <p:pic>
          <p:nvPicPr>
            <p:cNvPr id="30729" name="Picture 8"/>
            <p:cNvPicPr>
              <a:picLocks noChangeAspect="1" noChangeArrowheads="1"/>
            </p:cNvPicPr>
            <p:nvPr/>
          </p:nvPicPr>
          <p:blipFill>
            <a:blip r:embed="rId3">
              <a:lum contrast="42000"/>
              <a:extLst>
                <a:ext uri="{28A0092B-C50C-407E-A947-70E740481C1C}">
                  <a14:useLocalDpi xmlns:a14="http://schemas.microsoft.com/office/drawing/2010/main" val="0"/>
                </a:ext>
              </a:extLst>
            </a:blip>
            <a:srcRect t="8426" r="3558"/>
            <a:stretch>
              <a:fillRect/>
            </a:stretch>
          </p:blipFill>
          <p:spPr bwMode="auto">
            <a:xfrm>
              <a:off x="3470" y="2895"/>
              <a:ext cx="2222"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30" name="Text Box 11"/>
            <p:cNvSpPr txBox="1">
              <a:spLocks noChangeArrowheads="1"/>
            </p:cNvSpPr>
            <p:nvPr/>
          </p:nvSpPr>
          <p:spPr bwMode="auto">
            <a:xfrm>
              <a:off x="4150" y="3838"/>
              <a:ext cx="63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a:t>磁场线</a:t>
              </a:r>
            </a:p>
          </p:txBody>
        </p:sp>
      </p:grpSp>
      <p:sp>
        <p:nvSpPr>
          <p:cNvPr id="126989" name="Rectangle 13"/>
          <p:cNvSpPr>
            <a:spLocks noChangeArrowheads="1"/>
          </p:cNvSpPr>
          <p:nvPr/>
        </p:nvSpPr>
        <p:spPr bwMode="auto">
          <a:xfrm>
            <a:off x="611188" y="2852738"/>
            <a:ext cx="47529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
                <a:schemeClr val="folHlink"/>
              </a:buClr>
              <a:buFont typeface="Wingdings" panose="05000000000000000000" pitchFamily="2" charset="2"/>
              <a:buChar char="Ø"/>
            </a:pPr>
            <a:r>
              <a:rPr lang="zh-CN" altLang="en-US" sz="2400"/>
              <a:t>在上述任何区域里，磁场线皆如图所示，</a:t>
            </a:r>
            <a:r>
              <a:rPr lang="zh-CN" altLang="en-US" sz="2400">
                <a:solidFill>
                  <a:schemeClr val="folHlink"/>
                </a:solidFill>
              </a:rPr>
              <a:t>是平行于赤道面的一系列同心圆，</a:t>
            </a:r>
            <a:r>
              <a:rPr lang="zh-CN" altLang="en-US" sz="2400">
                <a:solidFill>
                  <a:srgbClr val="006699"/>
                </a:solidFill>
                <a:latin typeface="楷体_GB2312" pitchFamily="49" charset="-122"/>
              </a:rPr>
              <a:t>故</a:t>
            </a:r>
            <a:r>
              <a:rPr lang="en-US" altLang="zh-CN" sz="2400" i="1">
                <a:solidFill>
                  <a:srgbClr val="006699"/>
                </a:solidFill>
                <a:latin typeface="Times New Roman" panose="02020603050405020304" pitchFamily="18" charset="0"/>
              </a:rPr>
              <a:t>H</a:t>
            </a:r>
            <a:r>
              <a:rPr lang="zh-CN" altLang="en-US" sz="2400">
                <a:solidFill>
                  <a:srgbClr val="006699"/>
                </a:solidFill>
                <a:latin typeface="楷体_GB2312" pitchFamily="49" charset="-122"/>
              </a:rPr>
              <a:t>同时与</a:t>
            </a:r>
            <a:r>
              <a:rPr lang="en-US" altLang="zh-CN" sz="2400" i="1">
                <a:solidFill>
                  <a:srgbClr val="006699"/>
                </a:solidFill>
                <a:latin typeface="Times New Roman" panose="02020603050405020304" pitchFamily="18" charset="0"/>
              </a:rPr>
              <a:t>E</a:t>
            </a:r>
            <a:r>
              <a:rPr lang="zh-CN" altLang="en-US" sz="2400">
                <a:solidFill>
                  <a:srgbClr val="006699"/>
                </a:solidFill>
                <a:latin typeface="楷体_GB2312" pitchFamily="49" charset="-122"/>
              </a:rPr>
              <a:t>和</a:t>
            </a:r>
            <a:r>
              <a:rPr lang="en-US" altLang="zh-CN" sz="2400" i="1">
                <a:solidFill>
                  <a:srgbClr val="006699"/>
                </a:solidFill>
                <a:latin typeface="Times New Roman" panose="02020603050405020304" pitchFamily="18" charset="0"/>
              </a:rPr>
              <a:t>r</a:t>
            </a:r>
            <a:r>
              <a:rPr lang="zh-CN" altLang="en-US" sz="2400">
                <a:solidFill>
                  <a:srgbClr val="006699"/>
                </a:solidFill>
                <a:latin typeface="楷体_GB2312" pitchFamily="49" charset="-122"/>
              </a:rPr>
              <a:t>垂直</a:t>
            </a:r>
            <a:r>
              <a:rPr lang="zh-CN" altLang="en-US" sz="2400"/>
              <a:t>。</a:t>
            </a:r>
          </a:p>
        </p:txBody>
      </p:sp>
      <p:sp>
        <p:nvSpPr>
          <p:cNvPr id="126990" name="Rectangle 14"/>
          <p:cNvSpPr>
            <a:spLocks noChangeArrowheads="1"/>
          </p:cNvSpPr>
          <p:nvPr/>
        </p:nvSpPr>
        <p:spPr bwMode="auto">
          <a:xfrm>
            <a:off x="684213" y="4076700"/>
            <a:ext cx="4572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
                <a:schemeClr val="folHlink"/>
              </a:buClr>
              <a:buFont typeface="Wingdings" panose="05000000000000000000" pitchFamily="2" charset="2"/>
              <a:buChar char="Ø"/>
            </a:pPr>
            <a:r>
              <a:rPr lang="zh-CN" altLang="en-US" sz="2400"/>
              <a:t>每根环形磁场线的半径都随时间不断向外扩展</a:t>
            </a:r>
          </a:p>
        </p:txBody>
      </p:sp>
      <p:sp>
        <p:nvSpPr>
          <p:cNvPr id="126991" name="Rectangle 15"/>
          <p:cNvSpPr>
            <a:spLocks noChangeArrowheads="1"/>
          </p:cNvSpPr>
          <p:nvPr/>
        </p:nvSpPr>
        <p:spPr bwMode="auto">
          <a:xfrm>
            <a:off x="684213" y="4941888"/>
            <a:ext cx="4572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
                <a:schemeClr val="folHlink"/>
              </a:buClr>
              <a:buFont typeface="Wingdings" panose="05000000000000000000" pitchFamily="2" charset="2"/>
              <a:buChar char="Ø"/>
            </a:pPr>
            <a:r>
              <a:rPr lang="zh-CN" altLang="en-US" sz="2400"/>
              <a:t>偶极振子辐射的能流密度在空间的分布与本节</a:t>
            </a:r>
            <a:r>
              <a:rPr lang="en-US" altLang="zh-CN" sz="2400"/>
              <a:t>3.2</a:t>
            </a:r>
            <a:r>
              <a:rPr lang="zh-CN" altLang="en-US" sz="2400"/>
              <a:t>的描述相同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126981"/>
                                        </p:tgtEl>
                                        <p:attrNameLst>
                                          <p:attrName>style.visibility</p:attrName>
                                        </p:attrNameLst>
                                      </p:cBhvr>
                                      <p:to>
                                        <p:strVal val="visible"/>
                                      </p:to>
                                    </p:set>
                                    <p:animEffect transition="in" filter="dissolve">
                                      <p:cBhvr>
                                        <p:cTn id="7" dur="500"/>
                                        <p:tgtEl>
                                          <p:spTgt spid="1269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26986"/>
                                        </p:tgtEl>
                                        <p:attrNameLst>
                                          <p:attrName>style.visibility</p:attrName>
                                        </p:attrNameLst>
                                      </p:cBhvr>
                                      <p:to>
                                        <p:strVal val="visible"/>
                                      </p:to>
                                    </p:set>
                                    <p:animEffect transition="in" filter="dissolve">
                                      <p:cBhvr>
                                        <p:cTn id="12" dur="500"/>
                                        <p:tgtEl>
                                          <p:spTgt spid="1269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6982"/>
                                        </p:tgtEl>
                                        <p:attrNameLst>
                                          <p:attrName>style.visibility</p:attrName>
                                        </p:attrNameLst>
                                      </p:cBhvr>
                                      <p:to>
                                        <p:strVal val="visible"/>
                                      </p:to>
                                    </p:set>
                                    <p:animEffect transition="in" filter="dissolve">
                                      <p:cBhvr>
                                        <p:cTn id="17" dur="500"/>
                                        <p:tgtEl>
                                          <p:spTgt spid="1269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26988"/>
                                        </p:tgtEl>
                                        <p:attrNameLst>
                                          <p:attrName>style.visibility</p:attrName>
                                        </p:attrNameLst>
                                      </p:cBhvr>
                                      <p:to>
                                        <p:strVal val="visible"/>
                                      </p:to>
                                    </p:set>
                                    <p:animEffect transition="in" filter="dissolve">
                                      <p:cBhvr>
                                        <p:cTn id="22" dur="500"/>
                                        <p:tgtEl>
                                          <p:spTgt spid="1269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6989"/>
                                        </p:tgtEl>
                                        <p:attrNameLst>
                                          <p:attrName>style.visibility</p:attrName>
                                        </p:attrNameLst>
                                      </p:cBhvr>
                                      <p:to>
                                        <p:strVal val="visible"/>
                                      </p:to>
                                    </p:set>
                                    <p:animEffect transition="in" filter="dissolve">
                                      <p:cBhvr>
                                        <p:cTn id="27" dur="500"/>
                                        <p:tgtEl>
                                          <p:spTgt spid="1269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6990"/>
                                        </p:tgtEl>
                                        <p:attrNameLst>
                                          <p:attrName>style.visibility</p:attrName>
                                        </p:attrNameLst>
                                      </p:cBhvr>
                                      <p:to>
                                        <p:strVal val="visible"/>
                                      </p:to>
                                    </p:set>
                                    <p:animEffect transition="in" filter="dissolve">
                                      <p:cBhvr>
                                        <p:cTn id="32" dur="500"/>
                                        <p:tgtEl>
                                          <p:spTgt spid="1269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26991"/>
                                        </p:tgtEl>
                                        <p:attrNameLst>
                                          <p:attrName>style.visibility</p:attrName>
                                        </p:attrNameLst>
                                      </p:cBhvr>
                                      <p:to>
                                        <p:strVal val="visible"/>
                                      </p:to>
                                    </p:set>
                                    <p:animEffect transition="in" filter="dissolve">
                                      <p:cBhvr>
                                        <p:cTn id="37" dur="500"/>
                                        <p:tgtEl>
                                          <p:spTgt spid="126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1" grpId="0"/>
      <p:bldP spid="126982" grpId="0"/>
      <p:bldP spid="126989" grpId="0"/>
      <p:bldP spid="126990" grpId="0"/>
      <p:bldP spid="12699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0" name="Text Box 6"/>
          <p:cNvSpPr txBox="1">
            <a:spLocks noChangeArrowheads="1"/>
          </p:cNvSpPr>
          <p:nvPr/>
        </p:nvSpPr>
        <p:spPr bwMode="auto">
          <a:xfrm>
            <a:off x="990600" y="152400"/>
            <a:ext cx="7696200" cy="6413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3600" b="1" dirty="0">
                <a:solidFill>
                  <a:srgbClr val="FF0000"/>
                </a:solidFill>
                <a:latin typeface="楷体_GB2312" pitchFamily="49" charset="-122"/>
              </a:rPr>
              <a:t>2. </a:t>
            </a:r>
            <a:r>
              <a:rPr lang="zh-CN" altLang="en-US" sz="3600" b="1" dirty="0">
                <a:solidFill>
                  <a:srgbClr val="FF0000"/>
                </a:solidFill>
                <a:latin typeface="宋体" panose="02010600030101010101" pitchFamily="2" charset="-122"/>
                <a:ea typeface="宋体" panose="02010600030101010101" pitchFamily="2" charset="-122"/>
              </a:rPr>
              <a:t>场物质与实物物质的不同</a:t>
            </a:r>
          </a:p>
        </p:txBody>
      </p:sp>
      <p:sp>
        <p:nvSpPr>
          <p:cNvPr id="159751" name="Text Box 7"/>
          <p:cNvSpPr txBox="1">
            <a:spLocks noChangeArrowheads="1"/>
          </p:cNvSpPr>
          <p:nvPr/>
        </p:nvSpPr>
        <p:spPr bwMode="auto">
          <a:xfrm>
            <a:off x="381000" y="1066800"/>
            <a:ext cx="84582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spcBef>
                <a:spcPct val="0"/>
              </a:spcBef>
              <a:defRPr kumimoji="1" sz="2400">
                <a:solidFill>
                  <a:schemeClr val="tx1"/>
                </a:solidFill>
                <a:latin typeface="Times New Roman" panose="02020603050405020304" pitchFamily="18" charset="0"/>
                <a:ea typeface="楷体_GB2312" pitchFamily="49" charset="-122"/>
              </a:defRPr>
            </a:lvl1pPr>
            <a:lvl2pPr marL="914400" indent="-457200">
              <a:spcBef>
                <a:spcPct val="0"/>
              </a:spcBef>
              <a:defRPr kumimoji="1" sz="2400">
                <a:solidFill>
                  <a:schemeClr val="tx1"/>
                </a:solidFill>
                <a:latin typeface="Times New Roman" panose="02020603050405020304" pitchFamily="18" charset="0"/>
                <a:ea typeface="楷体_GB2312" pitchFamily="49" charset="-122"/>
              </a:defRPr>
            </a:lvl2pPr>
            <a:lvl3pPr marL="1371600" indent="-457200">
              <a:spcBef>
                <a:spcPct val="0"/>
              </a:spcBef>
              <a:defRPr kumimoji="1" sz="2400">
                <a:solidFill>
                  <a:schemeClr val="tx1"/>
                </a:solidFill>
                <a:latin typeface="Times New Roman" panose="02020603050405020304" pitchFamily="18" charset="0"/>
                <a:ea typeface="楷体_GB2312" pitchFamily="49" charset="-122"/>
              </a:defRPr>
            </a:lvl3pPr>
            <a:lvl4pPr marL="1828800" indent="-457200">
              <a:spcBef>
                <a:spcPct val="0"/>
              </a:spcBef>
              <a:defRPr kumimoji="1" sz="2400">
                <a:solidFill>
                  <a:schemeClr val="tx1"/>
                </a:solidFill>
                <a:latin typeface="Times New Roman" panose="02020603050405020304" pitchFamily="18" charset="0"/>
                <a:ea typeface="楷体_GB2312" pitchFamily="49" charset="-122"/>
              </a:defRPr>
            </a:lvl4pPr>
            <a:lvl5pPr marL="2286000" indent="-457200">
              <a:spcBef>
                <a:spcPct val="0"/>
              </a:spcBef>
              <a:defRPr kumimoji="1" sz="2400">
                <a:solidFill>
                  <a:schemeClr val="tx1"/>
                </a:solidFill>
                <a:latin typeface="Times New Roman" panose="02020603050405020304" pitchFamily="18" charset="0"/>
                <a:ea typeface="楷体_GB2312" pitchFamily="49"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nSpc>
                <a:spcPct val="110000"/>
              </a:lnSpc>
              <a:buFontTx/>
              <a:buAutoNum type="alphaLcPeriod"/>
            </a:pPr>
            <a:r>
              <a:rPr lang="zh-CN" altLang="en-US" sz="2800" b="1" dirty="0">
                <a:solidFill>
                  <a:srgbClr val="000066"/>
                </a:solidFill>
                <a:latin typeface="楷体_GB2312" pitchFamily="49" charset="-122"/>
              </a:rPr>
              <a:t>电磁场以波的形式在空间传播，而以</a:t>
            </a:r>
            <a:r>
              <a:rPr lang="zh-CN" altLang="en-US" sz="2800" b="1" dirty="0" smtClean="0">
                <a:solidFill>
                  <a:srgbClr val="000066"/>
                </a:solidFill>
                <a:latin typeface="楷体_GB2312" pitchFamily="49" charset="-122"/>
              </a:rPr>
              <a:t>粒子</a:t>
            </a:r>
            <a:r>
              <a:rPr lang="en-US" altLang="zh-CN" sz="2800" b="1" dirty="0" smtClean="0">
                <a:solidFill>
                  <a:srgbClr val="000066"/>
                </a:solidFill>
                <a:latin typeface="楷体_GB2312" pitchFamily="49" charset="-122"/>
              </a:rPr>
              <a:t>(</a:t>
            </a:r>
            <a:r>
              <a:rPr lang="zh-CN" altLang="en-US" sz="2800" b="1" dirty="0" smtClean="0">
                <a:solidFill>
                  <a:srgbClr val="000066"/>
                </a:solidFill>
                <a:latin typeface="楷体_GB2312" pitchFamily="49" charset="-122"/>
              </a:rPr>
              <a:t>光子</a:t>
            </a:r>
            <a:r>
              <a:rPr lang="en-US" altLang="zh-CN" sz="2800" b="1" dirty="0" smtClean="0">
                <a:solidFill>
                  <a:srgbClr val="000066"/>
                </a:solidFill>
                <a:latin typeface="楷体_GB2312" pitchFamily="49" charset="-122"/>
              </a:rPr>
              <a:t>)</a:t>
            </a:r>
            <a:r>
              <a:rPr lang="zh-CN" altLang="en-US" sz="2800" b="1" dirty="0">
                <a:solidFill>
                  <a:srgbClr val="000066"/>
                </a:solidFill>
                <a:latin typeface="楷体_GB2312" pitchFamily="49" charset="-122"/>
              </a:rPr>
              <a:t>的形式和实物相互作用。</a:t>
            </a:r>
          </a:p>
        </p:txBody>
      </p:sp>
      <p:sp>
        <p:nvSpPr>
          <p:cNvPr id="159753" name="Rectangle 9"/>
          <p:cNvSpPr>
            <a:spLocks noChangeArrowheads="1"/>
          </p:cNvSpPr>
          <p:nvPr/>
        </p:nvSpPr>
        <p:spPr bwMode="auto">
          <a:xfrm>
            <a:off x="838200" y="2113756"/>
            <a:ext cx="7685088"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0"/>
              </a:spcBef>
            </a:pPr>
            <a:r>
              <a:rPr lang="zh-CN" altLang="en-US" sz="2800" b="1" dirty="0">
                <a:solidFill>
                  <a:srgbClr val="000066"/>
                </a:solidFill>
              </a:rPr>
              <a:t>光子没有静止质量，而电子、质子、中子等基本</a:t>
            </a:r>
          </a:p>
          <a:p>
            <a:pPr>
              <a:lnSpc>
                <a:spcPct val="110000"/>
              </a:lnSpc>
              <a:spcBef>
                <a:spcPct val="0"/>
              </a:spcBef>
            </a:pPr>
            <a:r>
              <a:rPr lang="zh-CN" altLang="en-US" sz="2800" b="1" dirty="0">
                <a:solidFill>
                  <a:srgbClr val="000066"/>
                </a:solidFill>
              </a:rPr>
              <a:t>粒子却具有静止质量。</a:t>
            </a:r>
          </a:p>
        </p:txBody>
      </p:sp>
      <p:grpSp>
        <p:nvGrpSpPr>
          <p:cNvPr id="10" name="Group 6"/>
          <p:cNvGrpSpPr>
            <a:grpSpLocks/>
          </p:cNvGrpSpPr>
          <p:nvPr/>
        </p:nvGrpSpPr>
        <p:grpSpPr bwMode="auto">
          <a:xfrm>
            <a:off x="381000" y="3336528"/>
            <a:ext cx="8305800" cy="1501775"/>
            <a:chOff x="576" y="528"/>
            <a:chExt cx="5232" cy="946"/>
          </a:xfrm>
        </p:grpSpPr>
        <p:sp>
          <p:nvSpPr>
            <p:cNvPr id="11" name="Text Box 3"/>
            <p:cNvSpPr txBox="1">
              <a:spLocks noChangeArrowheads="1"/>
            </p:cNvSpPr>
            <p:nvPr/>
          </p:nvSpPr>
          <p:spPr bwMode="auto">
            <a:xfrm>
              <a:off x="576" y="528"/>
              <a:ext cx="5232" cy="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spcBef>
                  <a:spcPct val="0"/>
                </a:spcBef>
              </a:pPr>
              <a:r>
                <a:rPr lang="en-US" altLang="zh-CN" sz="2800" b="1" dirty="0">
                  <a:solidFill>
                    <a:srgbClr val="000066"/>
                  </a:solidFill>
                  <a:latin typeface="楷体_GB2312" pitchFamily="49" charset="-122"/>
                </a:rPr>
                <a:t>b. </a:t>
              </a:r>
              <a:r>
                <a:rPr lang="zh-CN" altLang="en-US" sz="2800" b="1" dirty="0">
                  <a:solidFill>
                    <a:srgbClr val="000066"/>
                  </a:solidFill>
                  <a:latin typeface="楷体_GB2312" pitchFamily="49" charset="-122"/>
                </a:rPr>
                <a:t>实物速度相对于不同的参考系不同</a:t>
              </a:r>
              <a:r>
                <a:rPr lang="en-US" altLang="zh-CN" sz="2800" b="1" dirty="0">
                  <a:solidFill>
                    <a:srgbClr val="000066"/>
                  </a:solidFill>
                  <a:latin typeface="楷体_GB2312" pitchFamily="49" charset="-122"/>
                </a:rPr>
                <a:t>,</a:t>
              </a:r>
              <a:r>
                <a:rPr lang="zh-CN" altLang="en-US" sz="2800" b="1" dirty="0">
                  <a:solidFill>
                    <a:srgbClr val="000066"/>
                  </a:solidFill>
                  <a:latin typeface="楷体_GB2312" pitchFamily="49" charset="-122"/>
                </a:rPr>
                <a:t>但电磁场在真空中运动的速度永远是         ，在任何参考系中都相同。</a:t>
              </a:r>
            </a:p>
          </p:txBody>
        </p:sp>
        <p:graphicFrame>
          <p:nvGraphicFramePr>
            <p:cNvPr id="12" name="Object 4"/>
            <p:cNvGraphicFramePr>
              <a:graphicFrameLocks noChangeAspect="1"/>
            </p:cNvGraphicFramePr>
            <p:nvPr>
              <p:extLst/>
            </p:nvPr>
          </p:nvGraphicFramePr>
          <p:xfrm>
            <a:off x="3178" y="836"/>
            <a:ext cx="1008" cy="267"/>
          </p:xfrm>
          <a:graphic>
            <a:graphicData uri="http://schemas.openxmlformats.org/presentationml/2006/ole">
              <mc:AlternateContent xmlns:mc="http://schemas.openxmlformats.org/markup-compatibility/2006">
                <mc:Choice xmlns:v="urn:schemas-microsoft-com:vml" Requires="v">
                  <p:oleObj spid="_x0000_s68621" name="Equation" r:id="rId3" imgW="1917360" imgH="469800" progId="Equation.3">
                    <p:embed/>
                  </p:oleObj>
                </mc:Choice>
                <mc:Fallback>
                  <p:oleObj name="Equation" r:id="rId3" imgW="1917360" imgH="469800" progId="Equation.3">
                    <p:embed/>
                    <p:pic>
                      <p:nvPicPr>
                        <p:cNvPr id="1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8" y="836"/>
                          <a:ext cx="1008"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 name="Text Box 5"/>
          <p:cNvSpPr txBox="1">
            <a:spLocks noChangeArrowheads="1"/>
          </p:cNvSpPr>
          <p:nvPr/>
        </p:nvSpPr>
        <p:spPr bwMode="auto">
          <a:xfrm>
            <a:off x="381000" y="5029200"/>
            <a:ext cx="8534400" cy="150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spcBef>
                <a:spcPct val="0"/>
              </a:spcBef>
            </a:pPr>
            <a:r>
              <a:rPr lang="en-US" altLang="zh-CN" sz="2800" b="1" dirty="0">
                <a:solidFill>
                  <a:srgbClr val="000066"/>
                </a:solidFill>
                <a:latin typeface="楷体_GB2312" pitchFamily="49" charset="-122"/>
              </a:rPr>
              <a:t>c. </a:t>
            </a:r>
            <a:r>
              <a:rPr lang="zh-CN" altLang="en-US" sz="2800" b="1" dirty="0">
                <a:solidFill>
                  <a:srgbClr val="000066"/>
                </a:solidFill>
                <a:latin typeface="楷体_GB2312" pitchFamily="49" charset="-122"/>
              </a:rPr>
              <a:t>一个实物的微粒所占据的空间不能</a:t>
            </a:r>
            <a:r>
              <a:rPr lang="zh-CN" altLang="en-US" sz="2800" b="1" dirty="0" smtClean="0">
                <a:solidFill>
                  <a:srgbClr val="000066"/>
                </a:solidFill>
                <a:latin typeface="楷体_GB2312" pitchFamily="49" charset="-122"/>
              </a:rPr>
              <a:t>同时为</a:t>
            </a:r>
            <a:r>
              <a:rPr lang="zh-CN" altLang="en-US" sz="2800" b="1" dirty="0">
                <a:solidFill>
                  <a:srgbClr val="000066"/>
                </a:solidFill>
                <a:latin typeface="楷体_GB2312" pitchFamily="49" charset="-122"/>
              </a:rPr>
              <a:t>另一个微粒所占据，但几个电磁场</a:t>
            </a:r>
            <a:r>
              <a:rPr lang="zh-CN" altLang="en-US" sz="2800" b="1" dirty="0" smtClean="0">
                <a:solidFill>
                  <a:srgbClr val="000066"/>
                </a:solidFill>
                <a:latin typeface="楷体_GB2312" pitchFamily="49" charset="-122"/>
              </a:rPr>
              <a:t>可以</a:t>
            </a:r>
            <a:r>
              <a:rPr lang="zh-CN" altLang="en-US" sz="2800" b="1" dirty="0">
                <a:solidFill>
                  <a:srgbClr val="000066"/>
                </a:solidFill>
                <a:latin typeface="楷体_GB2312" pitchFamily="49" charset="-122"/>
              </a:rPr>
              <a:t>相互叠加，可以同时占据同一空间。 </a:t>
            </a:r>
          </a:p>
        </p:txBody>
      </p:sp>
    </p:spTree>
    <p:extLst>
      <p:ext uri="{BB962C8B-B14F-4D97-AF65-F5344CB8AC3E}">
        <p14:creationId xmlns:p14="http://schemas.microsoft.com/office/powerpoint/2010/main" val="2397634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9750">
                                            <p:txEl>
                                              <p:pRg st="0" end="0"/>
                                            </p:txEl>
                                          </p:spTgt>
                                        </p:tgtEl>
                                        <p:attrNameLst>
                                          <p:attrName>style.visibility</p:attrName>
                                        </p:attrNameLst>
                                      </p:cBhvr>
                                      <p:to>
                                        <p:strVal val="visible"/>
                                      </p:to>
                                    </p:set>
                                    <p:animEffect transition="in" filter="wipe(left)">
                                      <p:cBhvr>
                                        <p:cTn id="7" dur="500"/>
                                        <p:tgtEl>
                                          <p:spTgt spid="1597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9751">
                                            <p:txEl>
                                              <p:pRg st="0" end="0"/>
                                            </p:txEl>
                                          </p:spTgt>
                                        </p:tgtEl>
                                        <p:attrNameLst>
                                          <p:attrName>style.visibility</p:attrName>
                                        </p:attrNameLst>
                                      </p:cBhvr>
                                      <p:to>
                                        <p:strVal val="visible"/>
                                      </p:to>
                                    </p:set>
                                    <p:animEffect transition="in" filter="wipe(left)">
                                      <p:cBhvr>
                                        <p:cTn id="12" dur="500"/>
                                        <p:tgtEl>
                                          <p:spTgt spid="15975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59753"/>
                                        </p:tgtEl>
                                        <p:attrNameLst>
                                          <p:attrName>style.visibility</p:attrName>
                                        </p:attrNameLst>
                                      </p:cBhvr>
                                      <p:to>
                                        <p:strVal val="visible"/>
                                      </p:to>
                                    </p:set>
                                    <p:anim calcmode="lin" valueType="num">
                                      <p:cBhvr additive="base">
                                        <p:cTn id="17" dur="500" fill="hold"/>
                                        <p:tgtEl>
                                          <p:spTgt spid="159753"/>
                                        </p:tgtEl>
                                        <p:attrNameLst>
                                          <p:attrName>ppt_x</p:attrName>
                                        </p:attrNameLst>
                                      </p:cBhvr>
                                      <p:tavLst>
                                        <p:tav tm="0">
                                          <p:val>
                                            <p:strVal val="0-#ppt_w/2"/>
                                          </p:val>
                                        </p:tav>
                                        <p:tav tm="100000">
                                          <p:val>
                                            <p:strVal val="#ppt_x"/>
                                          </p:val>
                                        </p:tav>
                                      </p:tavLst>
                                    </p:anim>
                                    <p:anim calcmode="lin" valueType="num">
                                      <p:cBhvr additive="base">
                                        <p:cTn id="18" dur="500" fill="hold"/>
                                        <p:tgtEl>
                                          <p:spTgt spid="15975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0-#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0-#ppt_w/2"/>
                                          </p:val>
                                        </p:tav>
                                        <p:tav tm="100000">
                                          <p:val>
                                            <p:strVal val="#ppt_x"/>
                                          </p:val>
                                        </p:tav>
                                      </p:tavLst>
                                    </p:anim>
                                    <p:anim calcmode="lin" valueType="num">
                                      <p:cBhvr additive="base">
                                        <p:cTn id="30"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50" grpId="0" build="p" autoUpdateAnimBg="0"/>
      <p:bldP spid="159751" grpId="0" build="p" autoUpdateAnimBg="0"/>
      <p:bldP spid="159753" grpId="0" autoUpdateAnimBg="0"/>
      <p:bldP spid="13"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9" name="Rectangle 5"/>
          <p:cNvSpPr>
            <a:spLocks noChangeArrowheads="1"/>
          </p:cNvSpPr>
          <p:nvPr/>
        </p:nvSpPr>
        <p:spPr bwMode="auto">
          <a:xfrm>
            <a:off x="684213" y="1052513"/>
            <a:ext cx="6337300"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FF6699"/>
              </a:buClr>
              <a:buSzPct val="70000"/>
              <a:buFont typeface="Wingdings" panose="05000000000000000000" pitchFamily="2" charset="2"/>
              <a:buNone/>
            </a:pPr>
            <a:r>
              <a:rPr lang="zh-CN" altLang="en-US" sz="2000"/>
              <a:t>坡印亭矢量的大小</a:t>
            </a:r>
            <a:r>
              <a:rPr lang="en-US" altLang="zh-CN" sz="2000" i="1">
                <a:solidFill>
                  <a:srgbClr val="A50021"/>
                </a:solidFill>
                <a:latin typeface="Times New Roman" panose="02020603050405020304" pitchFamily="18" charset="0"/>
              </a:rPr>
              <a:t>S</a:t>
            </a:r>
            <a:r>
              <a:rPr lang="zh-CN" altLang="en-US" sz="2000"/>
              <a:t>与粒子的加速度</a:t>
            </a:r>
            <a:r>
              <a:rPr lang="en-US" altLang="zh-CN" sz="2000" i="1">
                <a:solidFill>
                  <a:srgbClr val="A50021"/>
                </a:solidFill>
                <a:latin typeface="Times New Roman" panose="02020603050405020304" pitchFamily="18" charset="0"/>
              </a:rPr>
              <a:t>a</a:t>
            </a:r>
            <a:r>
              <a:rPr lang="zh-CN" altLang="en-US" sz="2000"/>
              <a:t>的平方成正比，与距离</a:t>
            </a:r>
            <a:r>
              <a:rPr lang="en-US" altLang="zh-CN" sz="2000" i="1">
                <a:solidFill>
                  <a:srgbClr val="A50021"/>
                </a:solidFill>
              </a:rPr>
              <a:t>r </a:t>
            </a:r>
            <a:r>
              <a:rPr lang="zh-CN" altLang="en-US" sz="2000"/>
              <a:t>的平方成反比，    </a:t>
            </a:r>
            <a:r>
              <a:rPr lang="zh-CN" altLang="en-US" sz="1800"/>
              <a:t>          </a:t>
            </a:r>
          </a:p>
          <a:p>
            <a:pPr eaLnBrk="1" hangingPunct="1">
              <a:spcBef>
                <a:spcPct val="0"/>
              </a:spcBef>
              <a:buClr>
                <a:srgbClr val="FF6699"/>
              </a:buClr>
              <a:buSzPct val="70000"/>
              <a:buFont typeface="Wingdings" panose="05000000000000000000" pitchFamily="2" charset="2"/>
              <a:buNone/>
            </a:pPr>
            <a:r>
              <a:rPr lang="zh-CN" altLang="en-US" sz="1800"/>
              <a:t>              </a:t>
            </a:r>
          </a:p>
        </p:txBody>
      </p:sp>
      <p:graphicFrame>
        <p:nvGraphicFramePr>
          <p:cNvPr id="129039" name="Object 15"/>
          <p:cNvGraphicFramePr>
            <a:graphicFrameLocks noChangeAspect="1"/>
          </p:cNvGraphicFramePr>
          <p:nvPr/>
        </p:nvGraphicFramePr>
        <p:xfrm>
          <a:off x="828675" y="1989138"/>
          <a:ext cx="2520950" cy="511175"/>
        </p:xfrm>
        <a:graphic>
          <a:graphicData uri="http://schemas.openxmlformats.org/presentationml/2006/ole">
            <mc:AlternateContent xmlns:mc="http://schemas.openxmlformats.org/markup-compatibility/2006">
              <mc:Choice xmlns:v="urn:schemas-microsoft-com:vml" Requires="v">
                <p:oleObj spid="_x0000_s31813" name="Equation" r:id="rId3" imgW="1256755" imgH="253890" progId="Equation.DSMT4">
                  <p:embed/>
                </p:oleObj>
              </mc:Choice>
              <mc:Fallback>
                <p:oleObj name="Equation" r:id="rId3" imgW="1256755" imgH="253890" progId="Equation.DSMT4">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675" y="1989138"/>
                        <a:ext cx="2520950" cy="5111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2532" name="Group 23"/>
          <p:cNvGrpSpPr>
            <a:grpSpLocks/>
          </p:cNvGrpSpPr>
          <p:nvPr/>
        </p:nvGrpSpPr>
        <p:grpSpPr bwMode="auto">
          <a:xfrm>
            <a:off x="828675" y="2708275"/>
            <a:ext cx="2700338" cy="982663"/>
            <a:chOff x="930" y="1661"/>
            <a:chExt cx="1701" cy="619"/>
          </a:xfrm>
        </p:grpSpPr>
        <p:graphicFrame>
          <p:nvGraphicFramePr>
            <p:cNvPr id="31756" name="Object 17"/>
            <p:cNvGraphicFramePr>
              <a:graphicFrameLocks noChangeAspect="1"/>
            </p:cNvGraphicFramePr>
            <p:nvPr/>
          </p:nvGraphicFramePr>
          <p:xfrm>
            <a:off x="1292" y="1661"/>
            <a:ext cx="1339" cy="619"/>
          </p:xfrm>
          <a:graphic>
            <a:graphicData uri="http://schemas.openxmlformats.org/presentationml/2006/ole">
              <mc:AlternateContent xmlns:mc="http://schemas.openxmlformats.org/markup-compatibility/2006">
                <mc:Choice xmlns:v="urn:schemas-microsoft-com:vml" Requires="v">
                  <p:oleObj spid="_x0000_s31814" name="Equation" r:id="rId5" imgW="952688" imgH="418894" progId="Equation.DSMT4">
                    <p:embed/>
                  </p:oleObj>
                </mc:Choice>
                <mc:Fallback>
                  <p:oleObj name="Equation" r:id="rId5" imgW="952688" imgH="418894" progId="Equation.DSMT4">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2" y="1661"/>
                          <a:ext cx="1339" cy="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7" name="Text Box 18"/>
            <p:cNvSpPr txBox="1">
              <a:spLocks noChangeArrowheads="1"/>
            </p:cNvSpPr>
            <p:nvPr/>
          </p:nvSpPr>
          <p:spPr bwMode="auto">
            <a:xfrm>
              <a:off x="930" y="1797"/>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800">
                  <a:solidFill>
                    <a:schemeClr val="folHlink"/>
                  </a:solidFill>
                </a:rPr>
                <a:t>据</a:t>
              </a:r>
            </a:p>
          </p:txBody>
        </p:sp>
      </p:grpSp>
      <p:grpSp>
        <p:nvGrpSpPr>
          <p:cNvPr id="3" name="组合 2"/>
          <p:cNvGrpSpPr>
            <a:grpSpLocks/>
          </p:cNvGrpSpPr>
          <p:nvPr/>
        </p:nvGrpSpPr>
        <p:grpSpPr bwMode="auto">
          <a:xfrm>
            <a:off x="252413" y="3932238"/>
            <a:ext cx="6337300" cy="1816100"/>
            <a:chOff x="252413" y="3932238"/>
            <a:chExt cx="6337300" cy="1815882"/>
          </a:xfrm>
        </p:grpSpPr>
        <p:sp>
          <p:nvSpPr>
            <p:cNvPr id="31751" name="Rectangle 19"/>
            <p:cNvSpPr>
              <a:spLocks noChangeArrowheads="1"/>
            </p:cNvSpPr>
            <p:nvPr/>
          </p:nvSpPr>
          <p:spPr bwMode="auto">
            <a:xfrm>
              <a:off x="252413" y="3932238"/>
              <a:ext cx="63373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FF6699"/>
                </a:buClr>
                <a:buSzPct val="70000"/>
                <a:buFont typeface="Wingdings" panose="05000000000000000000" pitchFamily="2" charset="2"/>
                <a:buNone/>
              </a:pPr>
              <a:r>
                <a:rPr lang="zh-CN" altLang="en-US" sz="2800">
                  <a:solidFill>
                    <a:schemeClr val="hlink"/>
                  </a:solidFill>
                </a:rPr>
                <a:t>因振荡电荷位移</a:t>
              </a:r>
              <a:r>
                <a:rPr lang="en-US" altLang="zh-CN" sz="2800">
                  <a:solidFill>
                    <a:schemeClr val="hlink"/>
                  </a:solidFill>
                </a:rPr>
                <a:t>r</a:t>
              </a:r>
              <a:r>
                <a:rPr lang="zh-CN" altLang="en-US" sz="2800">
                  <a:solidFill>
                    <a:schemeClr val="hlink"/>
                  </a:solidFill>
                </a:rPr>
                <a:t>正比于         </a:t>
              </a:r>
              <a:r>
                <a:rPr lang="zh-CN" altLang="en-US" sz="2800"/>
                <a:t>    ，加速度</a:t>
              </a:r>
              <a:r>
                <a:rPr lang="en-US" altLang="zh-CN" sz="2800" i="1">
                  <a:solidFill>
                    <a:srgbClr val="A50021"/>
                  </a:solidFill>
                  <a:latin typeface="Times New Roman" panose="02020603050405020304" pitchFamily="18" charset="0"/>
                </a:rPr>
                <a:t>a</a:t>
              </a:r>
              <a:r>
                <a:rPr lang="zh-CN" altLang="en-US" sz="2800"/>
                <a:t>正比于               ，所以能流密度正比于频率的四次方：</a:t>
              </a:r>
            </a:p>
            <a:p>
              <a:pPr eaLnBrk="1" hangingPunct="1">
                <a:spcBef>
                  <a:spcPct val="0"/>
                </a:spcBef>
                <a:buClr>
                  <a:srgbClr val="FF6699"/>
                </a:buClr>
                <a:buSzPct val="70000"/>
                <a:buFont typeface="Wingdings" panose="05000000000000000000" pitchFamily="2" charset="2"/>
                <a:buNone/>
              </a:pPr>
              <a:r>
                <a:rPr lang="zh-CN" altLang="en-US" sz="2800"/>
                <a:t>              </a:t>
              </a:r>
            </a:p>
          </p:txBody>
        </p:sp>
        <p:grpSp>
          <p:nvGrpSpPr>
            <p:cNvPr id="31752" name="组合 1"/>
            <p:cNvGrpSpPr>
              <a:grpSpLocks/>
            </p:cNvGrpSpPr>
            <p:nvPr/>
          </p:nvGrpSpPr>
          <p:grpSpPr bwMode="auto">
            <a:xfrm>
              <a:off x="2018415" y="3978778"/>
              <a:ext cx="3066609" cy="1298429"/>
              <a:chOff x="2018415" y="3978778"/>
              <a:chExt cx="3066609" cy="1298429"/>
            </a:xfrm>
          </p:grpSpPr>
          <p:graphicFrame>
            <p:nvGraphicFramePr>
              <p:cNvPr id="31753" name="Object 20"/>
              <p:cNvGraphicFramePr>
                <a:graphicFrameLocks noChangeAspect="1"/>
              </p:cNvGraphicFramePr>
              <p:nvPr/>
            </p:nvGraphicFramePr>
            <p:xfrm>
              <a:off x="4100774" y="3978778"/>
              <a:ext cx="984250" cy="360362"/>
            </p:xfrm>
            <a:graphic>
              <a:graphicData uri="http://schemas.openxmlformats.org/presentationml/2006/ole">
                <mc:AlternateContent xmlns:mc="http://schemas.openxmlformats.org/markup-compatibility/2006">
                  <mc:Choice xmlns:v="urn:schemas-microsoft-com:vml" Requires="v">
                    <p:oleObj spid="_x0000_s31815" name="Equation" r:id="rId7" imgW="520474" imgH="190417" progId="Equation.DSMT4">
                      <p:embed/>
                    </p:oleObj>
                  </mc:Choice>
                  <mc:Fallback>
                    <p:oleObj name="Equation" r:id="rId7" imgW="520474" imgH="190417" progId="Equation.DSMT4">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00774" y="3978778"/>
                            <a:ext cx="984250" cy="36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4" name="Object 21"/>
              <p:cNvGraphicFramePr>
                <a:graphicFrameLocks noChangeAspect="1"/>
              </p:cNvGraphicFramePr>
              <p:nvPr/>
            </p:nvGraphicFramePr>
            <p:xfrm>
              <a:off x="2018415" y="4352668"/>
              <a:ext cx="1439862" cy="455613"/>
            </p:xfrm>
            <a:graphic>
              <a:graphicData uri="http://schemas.openxmlformats.org/presentationml/2006/ole">
                <mc:AlternateContent xmlns:mc="http://schemas.openxmlformats.org/markup-compatibility/2006">
                  <mc:Choice xmlns:v="urn:schemas-microsoft-com:vml" Requires="v">
                    <p:oleObj spid="_x0000_s31816" name="Equation" r:id="rId9" imgW="761669" imgH="241195" progId="Equation.DSMT4">
                      <p:embed/>
                    </p:oleObj>
                  </mc:Choice>
                  <mc:Fallback>
                    <p:oleObj name="Equation" r:id="rId9" imgW="761669" imgH="241195" progId="Equation.DSMT4">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8415" y="4352668"/>
                            <a:ext cx="143986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5" name="Object 22"/>
              <p:cNvGraphicFramePr>
                <a:graphicFrameLocks noChangeAspect="1"/>
              </p:cNvGraphicFramePr>
              <p:nvPr/>
            </p:nvGraphicFramePr>
            <p:xfrm>
              <a:off x="3867373" y="4778732"/>
              <a:ext cx="1152525" cy="498475"/>
            </p:xfrm>
            <a:graphic>
              <a:graphicData uri="http://schemas.openxmlformats.org/presentationml/2006/ole">
                <mc:AlternateContent xmlns:mc="http://schemas.openxmlformats.org/markup-compatibility/2006">
                  <mc:Choice xmlns:v="urn:schemas-microsoft-com:vml" Requires="v">
                    <p:oleObj spid="_x0000_s31817" name="Equation" r:id="rId11" imgW="558558" imgH="241195" progId="Equation.DSMT4">
                      <p:embed/>
                    </p:oleObj>
                  </mc:Choice>
                  <mc:Fallback>
                    <p:oleObj name="Equation" r:id="rId11" imgW="558558" imgH="241195" progId="Equation.DSMT4">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67373" y="4778732"/>
                            <a:ext cx="115252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pic>
        <p:nvPicPr>
          <p:cNvPr id="31750" name="Picture 24"/>
          <p:cNvPicPr>
            <a:picLocks noChangeAspect="1" noChangeArrowheads="1"/>
          </p:cNvPicPr>
          <p:nvPr/>
        </p:nvPicPr>
        <p:blipFill>
          <a:blip r:embed="rId13" cstate="print">
            <a:extLst>
              <a:ext uri="{28A0092B-C50C-407E-A947-70E740481C1C}">
                <a14:useLocalDpi xmlns:a14="http://schemas.microsoft.com/office/drawing/2010/main" val="0"/>
              </a:ext>
            </a:extLst>
          </a:blip>
          <a:srcRect r="4810"/>
          <a:stretch>
            <a:fillRect/>
          </a:stretch>
        </p:blipFill>
        <p:spPr bwMode="auto">
          <a:xfrm>
            <a:off x="6119813" y="1341438"/>
            <a:ext cx="3024187" cy="287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9029"/>
                                        </p:tgtEl>
                                        <p:attrNameLst>
                                          <p:attrName>style.visibility</p:attrName>
                                        </p:attrNameLst>
                                      </p:cBhvr>
                                      <p:to>
                                        <p:strVal val="visible"/>
                                      </p:to>
                                    </p:set>
                                    <p:animEffect transition="in" filter="dissolve">
                                      <p:cBhvr>
                                        <p:cTn id="7" dur="500"/>
                                        <p:tgtEl>
                                          <p:spTgt spid="1290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29039"/>
                                        </p:tgtEl>
                                        <p:attrNameLst>
                                          <p:attrName>style.visibility</p:attrName>
                                        </p:attrNameLst>
                                      </p:cBhvr>
                                      <p:to>
                                        <p:strVal val="visible"/>
                                      </p:to>
                                    </p:set>
                                    <p:animEffect transition="in" filter="dissolve">
                                      <p:cBhvr>
                                        <p:cTn id="12" dur="500"/>
                                        <p:tgtEl>
                                          <p:spTgt spid="1290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253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0" y="404813"/>
            <a:ext cx="4248150" cy="695325"/>
          </a:xfrm>
        </p:spPr>
        <p:txBody>
          <a:bodyPr/>
          <a:lstStyle/>
          <a:p>
            <a:r>
              <a:rPr lang="en-US" altLang="zh-CN" sz="2800" smtClean="0">
                <a:ea typeface="楷体_GB2312" pitchFamily="49" charset="-122"/>
              </a:rPr>
              <a:t>3.4 </a:t>
            </a:r>
            <a:r>
              <a:rPr lang="zh-CN" altLang="en-US" sz="2800" smtClean="0">
                <a:ea typeface="楷体_GB2312" pitchFamily="49" charset="-122"/>
              </a:rPr>
              <a:t>电磁场的动量 光压</a:t>
            </a:r>
          </a:p>
        </p:txBody>
      </p:sp>
      <p:sp>
        <p:nvSpPr>
          <p:cNvPr id="33795" name="Rectangle 5"/>
          <p:cNvSpPr>
            <a:spLocks noChangeArrowheads="1"/>
          </p:cNvSpPr>
          <p:nvPr/>
        </p:nvSpPr>
        <p:spPr bwMode="auto">
          <a:xfrm>
            <a:off x="2916238" y="1268413"/>
            <a:ext cx="5903912"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latin typeface="Tahoma" panose="020B0604030504040204" pitchFamily="34" charset="0"/>
                <a:ea typeface="楷体_GB2312" pitchFamily="49" charset="-122"/>
              </a:rPr>
              <a:t>动量为</a:t>
            </a:r>
            <a:r>
              <a:rPr lang="en-US" altLang="zh-CN" sz="2800">
                <a:latin typeface="Tahoma" panose="020B0604030504040204" pitchFamily="34" charset="0"/>
                <a:ea typeface="楷体_GB2312" pitchFamily="49" charset="-122"/>
              </a:rPr>
              <a:t>G=m</a:t>
            </a:r>
            <a:r>
              <a:rPr lang="en-US" altLang="zh-CN" sz="2800" i="1">
                <a:latin typeface="Tahoma" panose="020B0604030504040204" pitchFamily="34" charset="0"/>
                <a:ea typeface="楷体_GB2312" pitchFamily="49" charset="-122"/>
              </a:rPr>
              <a:t>V </a:t>
            </a:r>
            <a:r>
              <a:rPr lang="zh-CN" altLang="en-US" sz="2800">
                <a:latin typeface="Tahoma" panose="020B0604030504040204" pitchFamily="34" charset="0"/>
                <a:ea typeface="楷体_GB2312" pitchFamily="49" charset="-122"/>
              </a:rPr>
              <a:t>的小球垂直撞击平板，以</a:t>
            </a:r>
            <a:r>
              <a:rPr lang="en-US" altLang="zh-CN" sz="2800">
                <a:latin typeface="Tahoma" panose="020B0604030504040204" pitchFamily="34" charset="0"/>
                <a:ea typeface="楷体_GB2312" pitchFamily="49" charset="-122"/>
              </a:rPr>
              <a:t>G</a:t>
            </a:r>
            <a:r>
              <a:rPr lang="en-US" altLang="zh-CN" sz="2800">
                <a:ea typeface="楷体_GB2312" pitchFamily="49" charset="-122"/>
              </a:rPr>
              <a:t>’</a:t>
            </a:r>
            <a:r>
              <a:rPr lang="en-US" altLang="zh-CN" sz="2800">
                <a:latin typeface="Tahoma" panose="020B0604030504040204" pitchFamily="34" charset="0"/>
                <a:ea typeface="楷体_GB2312" pitchFamily="49" charset="-122"/>
              </a:rPr>
              <a:t>=m</a:t>
            </a:r>
            <a:r>
              <a:rPr lang="en-US" altLang="zh-CN" sz="2800" i="1">
                <a:latin typeface="Tahoma" panose="020B0604030504040204" pitchFamily="34" charset="0"/>
                <a:ea typeface="楷体_GB2312" pitchFamily="49" charset="-122"/>
              </a:rPr>
              <a:t>V</a:t>
            </a:r>
            <a:r>
              <a:rPr lang="en-US" altLang="zh-CN" sz="2800">
                <a:latin typeface="Tahoma" panose="020B0604030504040204" pitchFamily="34" charset="0"/>
                <a:ea typeface="楷体_GB2312" pitchFamily="49" charset="-122"/>
              </a:rPr>
              <a:t> </a:t>
            </a:r>
            <a:r>
              <a:rPr lang="en-US" altLang="zh-CN" sz="2800">
                <a:ea typeface="楷体_GB2312" pitchFamily="49" charset="-122"/>
              </a:rPr>
              <a:t>’</a:t>
            </a:r>
            <a:r>
              <a:rPr lang="zh-CN" altLang="en-US" sz="2800">
                <a:latin typeface="Tahoma" panose="020B0604030504040204" pitchFamily="34" charset="0"/>
                <a:ea typeface="楷体_GB2312" pitchFamily="49" charset="-122"/>
              </a:rPr>
              <a:t>弹射回来，动量改变为△</a:t>
            </a:r>
            <a:r>
              <a:rPr lang="en-US" altLang="zh-CN" sz="2800">
                <a:latin typeface="Tahoma" panose="020B0604030504040204" pitchFamily="34" charset="0"/>
                <a:ea typeface="楷体_GB2312" pitchFamily="49" charset="-122"/>
              </a:rPr>
              <a:t>G= m</a:t>
            </a:r>
            <a:r>
              <a:rPr lang="en-US" altLang="zh-CN" sz="2800" i="1">
                <a:latin typeface="Tahoma" panose="020B0604030504040204" pitchFamily="34" charset="0"/>
                <a:ea typeface="楷体_GB2312" pitchFamily="49" charset="-122"/>
              </a:rPr>
              <a:t>V</a:t>
            </a:r>
            <a:r>
              <a:rPr lang="en-US" altLang="zh-CN" sz="2800">
                <a:latin typeface="Tahoma" panose="020B0604030504040204" pitchFamily="34" charset="0"/>
                <a:ea typeface="楷体_GB2312" pitchFamily="49" charset="-122"/>
              </a:rPr>
              <a:t> </a:t>
            </a:r>
            <a:r>
              <a:rPr lang="en-US" altLang="zh-CN" sz="2800">
                <a:ea typeface="楷体_GB2312" pitchFamily="49" charset="-122"/>
              </a:rPr>
              <a:t>’</a:t>
            </a:r>
            <a:r>
              <a:rPr lang="en-US" altLang="zh-CN" sz="2800">
                <a:latin typeface="Tahoma" panose="020B0604030504040204" pitchFamily="34" charset="0"/>
                <a:ea typeface="楷体_GB2312" pitchFamily="49" charset="-122"/>
              </a:rPr>
              <a:t> </a:t>
            </a:r>
            <a:r>
              <a:rPr lang="en-US" altLang="zh-CN" sz="2800">
                <a:ea typeface="楷体_GB2312" pitchFamily="49" charset="-122"/>
              </a:rPr>
              <a:t>–</a:t>
            </a:r>
            <a:r>
              <a:rPr lang="en-US" altLang="zh-CN" sz="2800">
                <a:latin typeface="Tahoma" panose="020B0604030504040204" pitchFamily="34" charset="0"/>
                <a:ea typeface="楷体_GB2312" pitchFamily="49" charset="-122"/>
              </a:rPr>
              <a:t>m</a:t>
            </a:r>
            <a:r>
              <a:rPr lang="en-US" altLang="zh-CN" sz="2800" i="1">
                <a:latin typeface="Tahoma" panose="020B0604030504040204" pitchFamily="34" charset="0"/>
                <a:ea typeface="楷体_GB2312" pitchFamily="49" charset="-122"/>
              </a:rPr>
              <a:t>V </a:t>
            </a:r>
            <a:r>
              <a:rPr lang="zh-CN" altLang="en-US" sz="2800">
                <a:latin typeface="Tahoma" panose="020B0604030504040204" pitchFamily="34" charset="0"/>
                <a:ea typeface="楷体_GB2312" pitchFamily="49" charset="-122"/>
              </a:rPr>
              <a:t>光压</a:t>
            </a:r>
          </a:p>
        </p:txBody>
      </p:sp>
      <p:sp>
        <p:nvSpPr>
          <p:cNvPr id="33796" name="AutoShape 6"/>
          <p:cNvSpPr>
            <a:spLocks noChangeAspect="1" noChangeArrowheads="1" noTextEdit="1"/>
          </p:cNvSpPr>
          <p:nvPr/>
        </p:nvSpPr>
        <p:spPr bwMode="auto">
          <a:xfrm>
            <a:off x="539750" y="1628775"/>
            <a:ext cx="205740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3797" name="Group 38"/>
          <p:cNvGrpSpPr>
            <a:grpSpLocks/>
          </p:cNvGrpSpPr>
          <p:nvPr/>
        </p:nvGrpSpPr>
        <p:grpSpPr bwMode="auto">
          <a:xfrm>
            <a:off x="539750" y="1341438"/>
            <a:ext cx="2051050" cy="2009775"/>
            <a:chOff x="249" y="845"/>
            <a:chExt cx="1292" cy="1266"/>
          </a:xfrm>
        </p:grpSpPr>
        <p:grpSp>
          <p:nvGrpSpPr>
            <p:cNvPr id="33798" name="Group 34"/>
            <p:cNvGrpSpPr>
              <a:grpSpLocks/>
            </p:cNvGrpSpPr>
            <p:nvPr/>
          </p:nvGrpSpPr>
          <p:grpSpPr bwMode="auto">
            <a:xfrm>
              <a:off x="385" y="845"/>
              <a:ext cx="1156" cy="991"/>
              <a:chOff x="374" y="996"/>
              <a:chExt cx="1156" cy="991"/>
            </a:xfrm>
          </p:grpSpPr>
          <p:sp>
            <p:nvSpPr>
              <p:cNvPr id="33800" name="Rectangle 8"/>
              <p:cNvSpPr>
                <a:spLocks noChangeArrowheads="1"/>
              </p:cNvSpPr>
              <p:nvPr/>
            </p:nvSpPr>
            <p:spPr bwMode="auto">
              <a:xfrm>
                <a:off x="1365" y="996"/>
                <a:ext cx="165" cy="991"/>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3801" name="Rectangle 9"/>
              <p:cNvSpPr>
                <a:spLocks noChangeArrowheads="1"/>
              </p:cNvSpPr>
              <p:nvPr/>
            </p:nvSpPr>
            <p:spPr bwMode="auto">
              <a:xfrm>
                <a:off x="1365" y="996"/>
                <a:ext cx="165" cy="991"/>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3802" name="Freeform 10"/>
              <p:cNvSpPr>
                <a:spLocks/>
              </p:cNvSpPr>
              <p:nvPr/>
            </p:nvSpPr>
            <p:spPr bwMode="auto">
              <a:xfrm>
                <a:off x="374" y="1409"/>
                <a:ext cx="165" cy="165"/>
              </a:xfrm>
              <a:custGeom>
                <a:avLst/>
                <a:gdLst>
                  <a:gd name="T0" fmla="*/ 0 w 302"/>
                  <a:gd name="T1" fmla="*/ 14 h 302"/>
                  <a:gd name="T2" fmla="*/ 14 w 302"/>
                  <a:gd name="T3" fmla="*/ 0 h 302"/>
                  <a:gd name="T4" fmla="*/ 27 w 302"/>
                  <a:gd name="T5" fmla="*/ 14 h 302"/>
                  <a:gd name="T6" fmla="*/ 27 w 302"/>
                  <a:gd name="T7" fmla="*/ 14 h 302"/>
                  <a:gd name="T8" fmla="*/ 14 w 302"/>
                  <a:gd name="T9" fmla="*/ 27 h 302"/>
                  <a:gd name="T10" fmla="*/ 0 w 302"/>
                  <a:gd name="T11" fmla="*/ 14 h 30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2" h="302">
                    <a:moveTo>
                      <a:pt x="0" y="151"/>
                    </a:moveTo>
                    <a:cubicBezTo>
                      <a:pt x="0" y="68"/>
                      <a:pt x="68" y="0"/>
                      <a:pt x="151" y="0"/>
                    </a:cubicBezTo>
                    <a:cubicBezTo>
                      <a:pt x="235" y="0"/>
                      <a:pt x="302" y="68"/>
                      <a:pt x="302" y="151"/>
                    </a:cubicBezTo>
                    <a:cubicBezTo>
                      <a:pt x="302" y="151"/>
                      <a:pt x="302" y="151"/>
                      <a:pt x="302" y="151"/>
                    </a:cubicBezTo>
                    <a:cubicBezTo>
                      <a:pt x="302" y="235"/>
                      <a:pt x="235" y="302"/>
                      <a:pt x="151" y="302"/>
                    </a:cubicBezTo>
                    <a:cubicBezTo>
                      <a:pt x="68" y="302"/>
                      <a:pt x="0" y="235"/>
                      <a:pt x="0" y="151"/>
                    </a:cubicBezTo>
                  </a:path>
                </a:pathLst>
              </a:custGeom>
              <a:solidFill>
                <a:srgbClr val="008000"/>
              </a:solidFill>
              <a:ln w="0">
                <a:solidFill>
                  <a:srgbClr val="000000"/>
                </a:solidFill>
                <a:prstDash val="solid"/>
                <a:round/>
                <a:headEnd/>
                <a:tailEnd/>
              </a:ln>
            </p:spPr>
            <p:txBody>
              <a:bodyPr/>
              <a:lstStyle/>
              <a:p>
                <a:endParaRPr lang="zh-CN" altLang="en-US"/>
              </a:p>
            </p:txBody>
          </p:sp>
          <p:sp>
            <p:nvSpPr>
              <p:cNvPr id="33803" name="Freeform 11"/>
              <p:cNvSpPr>
                <a:spLocks/>
              </p:cNvSpPr>
              <p:nvPr/>
            </p:nvSpPr>
            <p:spPr bwMode="auto">
              <a:xfrm>
                <a:off x="374" y="1409"/>
                <a:ext cx="165" cy="165"/>
              </a:xfrm>
              <a:custGeom>
                <a:avLst/>
                <a:gdLst>
                  <a:gd name="T0" fmla="*/ 0 w 165"/>
                  <a:gd name="T1" fmla="*/ 83 h 165"/>
                  <a:gd name="T2" fmla="*/ 83 w 165"/>
                  <a:gd name="T3" fmla="*/ 0 h 165"/>
                  <a:gd name="T4" fmla="*/ 165 w 165"/>
                  <a:gd name="T5" fmla="*/ 83 h 165"/>
                  <a:gd name="T6" fmla="*/ 165 w 165"/>
                  <a:gd name="T7" fmla="*/ 83 h 165"/>
                  <a:gd name="T8" fmla="*/ 83 w 165"/>
                  <a:gd name="T9" fmla="*/ 165 h 165"/>
                  <a:gd name="T10" fmla="*/ 0 w 165"/>
                  <a:gd name="T11" fmla="*/ 83 h 1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5" h="165">
                    <a:moveTo>
                      <a:pt x="0" y="83"/>
                    </a:moveTo>
                    <a:cubicBezTo>
                      <a:pt x="0" y="37"/>
                      <a:pt x="37" y="0"/>
                      <a:pt x="83" y="0"/>
                    </a:cubicBezTo>
                    <a:cubicBezTo>
                      <a:pt x="129" y="0"/>
                      <a:pt x="165" y="37"/>
                      <a:pt x="165" y="83"/>
                    </a:cubicBezTo>
                    <a:cubicBezTo>
                      <a:pt x="165" y="83"/>
                      <a:pt x="165" y="83"/>
                      <a:pt x="165" y="83"/>
                    </a:cubicBezTo>
                    <a:cubicBezTo>
                      <a:pt x="165" y="129"/>
                      <a:pt x="129" y="165"/>
                      <a:pt x="83" y="165"/>
                    </a:cubicBezTo>
                    <a:cubicBezTo>
                      <a:pt x="37" y="165"/>
                      <a:pt x="0" y="129"/>
                      <a:pt x="0" y="83"/>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04" name="Freeform 12"/>
              <p:cNvSpPr>
                <a:spLocks/>
              </p:cNvSpPr>
              <p:nvPr/>
            </p:nvSpPr>
            <p:spPr bwMode="auto">
              <a:xfrm>
                <a:off x="539" y="1492"/>
                <a:ext cx="331" cy="0"/>
              </a:xfrm>
              <a:custGeom>
                <a:avLst/>
                <a:gdLst>
                  <a:gd name="T0" fmla="*/ 331 w 331"/>
                  <a:gd name="T1" fmla="*/ 0 w 331"/>
                  <a:gd name="T2" fmla="*/ 0 w 331"/>
                  <a:gd name="T3" fmla="*/ 0 60000 65536"/>
                  <a:gd name="T4" fmla="*/ 0 60000 65536"/>
                  <a:gd name="T5" fmla="*/ 0 60000 65536"/>
                </a:gdLst>
                <a:ahLst/>
                <a:cxnLst>
                  <a:cxn ang="T3">
                    <a:pos x="T0" y="0"/>
                  </a:cxn>
                  <a:cxn ang="T4">
                    <a:pos x="T1" y="0"/>
                  </a:cxn>
                  <a:cxn ang="T5">
                    <a:pos x="T2" y="0"/>
                  </a:cxn>
                </a:cxnLst>
                <a:rect l="0" t="0" r="r" b="b"/>
                <a:pathLst>
                  <a:path w="331">
                    <a:moveTo>
                      <a:pt x="331" y="0"/>
                    </a:moveTo>
                    <a:lnTo>
                      <a:pt x="0" y="0"/>
                    </a:lnTo>
                  </a:path>
                </a:pathLst>
              </a:custGeom>
              <a:noFill/>
              <a:ln w="22225"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05" name="Freeform 13"/>
              <p:cNvSpPr>
                <a:spLocks/>
              </p:cNvSpPr>
              <p:nvPr/>
            </p:nvSpPr>
            <p:spPr bwMode="auto">
              <a:xfrm>
                <a:off x="849" y="1448"/>
                <a:ext cx="87" cy="87"/>
              </a:xfrm>
              <a:custGeom>
                <a:avLst/>
                <a:gdLst>
                  <a:gd name="T0" fmla="*/ 14 w 159"/>
                  <a:gd name="T1" fmla="*/ 7 h 158"/>
                  <a:gd name="T2" fmla="*/ 0 w 159"/>
                  <a:gd name="T3" fmla="*/ 0 h 158"/>
                  <a:gd name="T4" fmla="*/ 0 w 159"/>
                  <a:gd name="T5" fmla="*/ 14 h 158"/>
                  <a:gd name="T6" fmla="*/ 0 w 159"/>
                  <a:gd name="T7" fmla="*/ 14 h 158"/>
                  <a:gd name="T8" fmla="*/ 14 w 159"/>
                  <a:gd name="T9" fmla="*/ 7 h 1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9" h="158">
                    <a:moveTo>
                      <a:pt x="159" y="79"/>
                    </a:moveTo>
                    <a:lnTo>
                      <a:pt x="0" y="0"/>
                    </a:lnTo>
                    <a:cubicBezTo>
                      <a:pt x="25" y="50"/>
                      <a:pt x="25" y="109"/>
                      <a:pt x="0" y="158"/>
                    </a:cubicBezTo>
                    <a:lnTo>
                      <a:pt x="159" y="79"/>
                    </a:lnTo>
                    <a:close/>
                  </a:path>
                </a:pathLst>
              </a:custGeom>
              <a:solidFill>
                <a:srgbClr val="FF0000"/>
              </a:solidFill>
              <a:ln w="0">
                <a:solidFill>
                  <a:srgbClr val="000000"/>
                </a:solidFill>
                <a:prstDash val="solid"/>
                <a:round/>
                <a:headEnd/>
                <a:tailEnd/>
              </a:ln>
            </p:spPr>
            <p:txBody>
              <a:bodyPr/>
              <a:lstStyle/>
              <a:p>
                <a:endParaRPr lang="zh-CN" altLang="en-US"/>
              </a:p>
            </p:txBody>
          </p:sp>
          <p:sp>
            <p:nvSpPr>
              <p:cNvPr id="33806" name="Freeform 14"/>
              <p:cNvSpPr>
                <a:spLocks noEditPoints="1"/>
              </p:cNvSpPr>
              <p:nvPr/>
            </p:nvSpPr>
            <p:spPr bwMode="auto">
              <a:xfrm>
                <a:off x="924" y="1485"/>
                <a:ext cx="366" cy="14"/>
              </a:xfrm>
              <a:custGeom>
                <a:avLst/>
                <a:gdLst>
                  <a:gd name="T0" fmla="*/ 59 w 669"/>
                  <a:gd name="T1" fmla="*/ 2 h 26"/>
                  <a:gd name="T2" fmla="*/ 43 w 669"/>
                  <a:gd name="T3" fmla="*/ 2 h 26"/>
                  <a:gd name="T4" fmla="*/ 42 w 669"/>
                  <a:gd name="T5" fmla="*/ 1 h 26"/>
                  <a:gd name="T6" fmla="*/ 43 w 669"/>
                  <a:gd name="T7" fmla="*/ 0 h 26"/>
                  <a:gd name="T8" fmla="*/ 59 w 669"/>
                  <a:gd name="T9" fmla="*/ 0 h 26"/>
                  <a:gd name="T10" fmla="*/ 60 w 669"/>
                  <a:gd name="T11" fmla="*/ 1 h 26"/>
                  <a:gd name="T12" fmla="*/ 59 w 669"/>
                  <a:gd name="T13" fmla="*/ 2 h 26"/>
                  <a:gd name="T14" fmla="*/ 31 w 669"/>
                  <a:gd name="T15" fmla="*/ 2 h 26"/>
                  <a:gd name="T16" fmla="*/ 15 w 669"/>
                  <a:gd name="T17" fmla="*/ 2 h 26"/>
                  <a:gd name="T18" fmla="*/ 14 w 669"/>
                  <a:gd name="T19" fmla="*/ 1 h 26"/>
                  <a:gd name="T20" fmla="*/ 15 w 669"/>
                  <a:gd name="T21" fmla="*/ 0 h 26"/>
                  <a:gd name="T22" fmla="*/ 31 w 669"/>
                  <a:gd name="T23" fmla="*/ 0 h 26"/>
                  <a:gd name="T24" fmla="*/ 32 w 669"/>
                  <a:gd name="T25" fmla="*/ 1 h 26"/>
                  <a:gd name="T26" fmla="*/ 31 w 669"/>
                  <a:gd name="T27" fmla="*/ 2 h 26"/>
                  <a:gd name="T28" fmla="*/ 4 w 669"/>
                  <a:gd name="T29" fmla="*/ 2 h 26"/>
                  <a:gd name="T30" fmla="*/ 1 w 669"/>
                  <a:gd name="T31" fmla="*/ 2 h 26"/>
                  <a:gd name="T32" fmla="*/ 0 w 669"/>
                  <a:gd name="T33" fmla="*/ 1 h 26"/>
                  <a:gd name="T34" fmla="*/ 1 w 669"/>
                  <a:gd name="T35" fmla="*/ 0 h 26"/>
                  <a:gd name="T36" fmla="*/ 4 w 669"/>
                  <a:gd name="T37" fmla="*/ 0 h 26"/>
                  <a:gd name="T38" fmla="*/ 5 w 669"/>
                  <a:gd name="T39" fmla="*/ 1 h 26"/>
                  <a:gd name="T40" fmla="*/ 4 w 669"/>
                  <a:gd name="T41" fmla="*/ 2 h 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69" h="26">
                    <a:moveTo>
                      <a:pt x="656" y="26"/>
                    </a:moveTo>
                    <a:lnTo>
                      <a:pt x="477" y="26"/>
                    </a:lnTo>
                    <a:cubicBezTo>
                      <a:pt x="470" y="26"/>
                      <a:pt x="464" y="20"/>
                      <a:pt x="464" y="13"/>
                    </a:cubicBezTo>
                    <a:cubicBezTo>
                      <a:pt x="464" y="6"/>
                      <a:pt x="470" y="0"/>
                      <a:pt x="477" y="0"/>
                    </a:cubicBezTo>
                    <a:lnTo>
                      <a:pt x="656" y="0"/>
                    </a:lnTo>
                    <a:cubicBezTo>
                      <a:pt x="663" y="0"/>
                      <a:pt x="669" y="6"/>
                      <a:pt x="669" y="13"/>
                    </a:cubicBezTo>
                    <a:cubicBezTo>
                      <a:pt x="669" y="20"/>
                      <a:pt x="663" y="26"/>
                      <a:pt x="656" y="26"/>
                    </a:cubicBezTo>
                    <a:close/>
                    <a:moveTo>
                      <a:pt x="349" y="26"/>
                    </a:moveTo>
                    <a:lnTo>
                      <a:pt x="170" y="26"/>
                    </a:lnTo>
                    <a:cubicBezTo>
                      <a:pt x="162" y="26"/>
                      <a:pt x="157" y="20"/>
                      <a:pt x="157" y="13"/>
                    </a:cubicBezTo>
                    <a:cubicBezTo>
                      <a:pt x="157" y="6"/>
                      <a:pt x="162" y="0"/>
                      <a:pt x="170" y="0"/>
                    </a:cubicBezTo>
                    <a:lnTo>
                      <a:pt x="349" y="0"/>
                    </a:lnTo>
                    <a:cubicBezTo>
                      <a:pt x="356" y="0"/>
                      <a:pt x="362" y="6"/>
                      <a:pt x="362" y="13"/>
                    </a:cubicBezTo>
                    <a:cubicBezTo>
                      <a:pt x="362" y="20"/>
                      <a:pt x="356" y="26"/>
                      <a:pt x="349" y="26"/>
                    </a:cubicBezTo>
                    <a:close/>
                    <a:moveTo>
                      <a:pt x="42" y="26"/>
                    </a:moveTo>
                    <a:lnTo>
                      <a:pt x="13" y="26"/>
                    </a:lnTo>
                    <a:cubicBezTo>
                      <a:pt x="6" y="26"/>
                      <a:pt x="0" y="20"/>
                      <a:pt x="0" y="13"/>
                    </a:cubicBezTo>
                    <a:cubicBezTo>
                      <a:pt x="0" y="6"/>
                      <a:pt x="6" y="0"/>
                      <a:pt x="13" y="0"/>
                    </a:cubicBezTo>
                    <a:lnTo>
                      <a:pt x="42" y="0"/>
                    </a:lnTo>
                    <a:cubicBezTo>
                      <a:pt x="49" y="0"/>
                      <a:pt x="54" y="6"/>
                      <a:pt x="54" y="13"/>
                    </a:cubicBezTo>
                    <a:cubicBezTo>
                      <a:pt x="54" y="20"/>
                      <a:pt x="49" y="26"/>
                      <a:pt x="42" y="26"/>
                    </a:cubicBezTo>
                    <a:close/>
                  </a:path>
                </a:pathLst>
              </a:custGeom>
              <a:solidFill>
                <a:srgbClr val="FF0000"/>
              </a:solidFill>
              <a:ln w="14288" cap="flat">
                <a:solidFill>
                  <a:srgbClr val="FF0000"/>
                </a:solidFill>
                <a:prstDash val="solid"/>
                <a:bevel/>
                <a:headEnd/>
                <a:tailEnd/>
              </a:ln>
            </p:spPr>
            <p:txBody>
              <a:bodyPr/>
              <a:lstStyle/>
              <a:p>
                <a:endParaRPr lang="zh-CN" altLang="en-US"/>
              </a:p>
            </p:txBody>
          </p:sp>
          <p:sp>
            <p:nvSpPr>
              <p:cNvPr id="33807" name="Freeform 15"/>
              <p:cNvSpPr>
                <a:spLocks noEditPoints="1"/>
              </p:cNvSpPr>
              <p:nvPr/>
            </p:nvSpPr>
            <p:spPr bwMode="auto">
              <a:xfrm>
                <a:off x="1028" y="1567"/>
                <a:ext cx="262" cy="14"/>
              </a:xfrm>
              <a:custGeom>
                <a:avLst/>
                <a:gdLst>
                  <a:gd name="T0" fmla="*/ 41 w 480"/>
                  <a:gd name="T1" fmla="*/ 2 h 26"/>
                  <a:gd name="T2" fmla="*/ 26 w 480"/>
                  <a:gd name="T3" fmla="*/ 2 h 26"/>
                  <a:gd name="T4" fmla="*/ 25 w 480"/>
                  <a:gd name="T5" fmla="*/ 1 h 26"/>
                  <a:gd name="T6" fmla="*/ 26 w 480"/>
                  <a:gd name="T7" fmla="*/ 0 h 26"/>
                  <a:gd name="T8" fmla="*/ 41 w 480"/>
                  <a:gd name="T9" fmla="*/ 0 h 26"/>
                  <a:gd name="T10" fmla="*/ 43 w 480"/>
                  <a:gd name="T11" fmla="*/ 1 h 26"/>
                  <a:gd name="T12" fmla="*/ 41 w 480"/>
                  <a:gd name="T13" fmla="*/ 2 h 26"/>
                  <a:gd name="T14" fmla="*/ 14 w 480"/>
                  <a:gd name="T15" fmla="*/ 2 h 26"/>
                  <a:gd name="T16" fmla="*/ 1 w 480"/>
                  <a:gd name="T17" fmla="*/ 2 h 26"/>
                  <a:gd name="T18" fmla="*/ 0 w 480"/>
                  <a:gd name="T19" fmla="*/ 1 h 26"/>
                  <a:gd name="T20" fmla="*/ 1 w 480"/>
                  <a:gd name="T21" fmla="*/ 0 h 26"/>
                  <a:gd name="T22" fmla="*/ 14 w 480"/>
                  <a:gd name="T23" fmla="*/ 0 h 26"/>
                  <a:gd name="T24" fmla="*/ 15 w 480"/>
                  <a:gd name="T25" fmla="*/ 1 h 26"/>
                  <a:gd name="T26" fmla="*/ 14 w 480"/>
                  <a:gd name="T27" fmla="*/ 2 h 2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80" h="26">
                    <a:moveTo>
                      <a:pt x="467" y="26"/>
                    </a:moveTo>
                    <a:lnTo>
                      <a:pt x="288" y="26"/>
                    </a:lnTo>
                    <a:cubicBezTo>
                      <a:pt x="281" y="26"/>
                      <a:pt x="275" y="20"/>
                      <a:pt x="275" y="13"/>
                    </a:cubicBezTo>
                    <a:cubicBezTo>
                      <a:pt x="275" y="6"/>
                      <a:pt x="281" y="0"/>
                      <a:pt x="288" y="0"/>
                    </a:cubicBezTo>
                    <a:lnTo>
                      <a:pt x="467" y="0"/>
                    </a:lnTo>
                    <a:cubicBezTo>
                      <a:pt x="474" y="0"/>
                      <a:pt x="480" y="6"/>
                      <a:pt x="480" y="13"/>
                    </a:cubicBezTo>
                    <a:cubicBezTo>
                      <a:pt x="480" y="20"/>
                      <a:pt x="474" y="26"/>
                      <a:pt x="467" y="26"/>
                    </a:cubicBezTo>
                    <a:close/>
                    <a:moveTo>
                      <a:pt x="160" y="26"/>
                    </a:moveTo>
                    <a:lnTo>
                      <a:pt x="13" y="26"/>
                    </a:lnTo>
                    <a:cubicBezTo>
                      <a:pt x="6" y="26"/>
                      <a:pt x="0" y="20"/>
                      <a:pt x="0" y="13"/>
                    </a:cubicBezTo>
                    <a:cubicBezTo>
                      <a:pt x="0" y="6"/>
                      <a:pt x="6" y="0"/>
                      <a:pt x="13" y="0"/>
                    </a:cubicBezTo>
                    <a:lnTo>
                      <a:pt x="160" y="0"/>
                    </a:lnTo>
                    <a:cubicBezTo>
                      <a:pt x="167" y="0"/>
                      <a:pt x="173" y="6"/>
                      <a:pt x="173" y="13"/>
                    </a:cubicBezTo>
                    <a:cubicBezTo>
                      <a:pt x="173" y="20"/>
                      <a:pt x="167" y="26"/>
                      <a:pt x="160" y="26"/>
                    </a:cubicBezTo>
                    <a:close/>
                  </a:path>
                </a:pathLst>
              </a:custGeom>
              <a:solidFill>
                <a:srgbClr val="FF0000"/>
              </a:solidFill>
              <a:ln w="14288" cap="flat">
                <a:solidFill>
                  <a:srgbClr val="FF0000"/>
                </a:solidFill>
                <a:prstDash val="solid"/>
                <a:bevel/>
                <a:headEnd/>
                <a:tailEnd/>
              </a:ln>
            </p:spPr>
            <p:txBody>
              <a:bodyPr/>
              <a:lstStyle/>
              <a:p>
                <a:endParaRPr lang="zh-CN" altLang="en-US"/>
              </a:p>
            </p:txBody>
          </p:sp>
          <p:sp>
            <p:nvSpPr>
              <p:cNvPr id="33808" name="Freeform 16"/>
              <p:cNvSpPr>
                <a:spLocks/>
              </p:cNvSpPr>
              <p:nvPr/>
            </p:nvSpPr>
            <p:spPr bwMode="auto">
              <a:xfrm>
                <a:off x="969" y="1531"/>
                <a:ext cx="87" cy="87"/>
              </a:xfrm>
              <a:custGeom>
                <a:avLst/>
                <a:gdLst>
                  <a:gd name="T0" fmla="*/ 0 w 159"/>
                  <a:gd name="T1" fmla="*/ 7 h 159"/>
                  <a:gd name="T2" fmla="*/ 14 w 159"/>
                  <a:gd name="T3" fmla="*/ 14 h 159"/>
                  <a:gd name="T4" fmla="*/ 14 w 159"/>
                  <a:gd name="T5" fmla="*/ 0 h 159"/>
                  <a:gd name="T6" fmla="*/ 0 w 159"/>
                  <a:gd name="T7" fmla="*/ 7 h 1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9" h="159">
                    <a:moveTo>
                      <a:pt x="0" y="79"/>
                    </a:moveTo>
                    <a:lnTo>
                      <a:pt x="159" y="159"/>
                    </a:lnTo>
                    <a:cubicBezTo>
                      <a:pt x="134" y="109"/>
                      <a:pt x="134" y="50"/>
                      <a:pt x="159" y="0"/>
                    </a:cubicBezTo>
                    <a:lnTo>
                      <a:pt x="0" y="79"/>
                    </a:lnTo>
                    <a:close/>
                  </a:path>
                </a:pathLst>
              </a:custGeom>
              <a:solidFill>
                <a:srgbClr val="FF0000"/>
              </a:solidFill>
              <a:ln w="0">
                <a:solidFill>
                  <a:srgbClr val="000000"/>
                </a:solidFill>
                <a:prstDash val="solid"/>
                <a:round/>
                <a:headEnd/>
                <a:tailEnd/>
              </a:ln>
            </p:spPr>
            <p:txBody>
              <a:bodyPr/>
              <a:lstStyle/>
              <a:p>
                <a:endParaRPr lang="zh-CN" altLang="en-US"/>
              </a:p>
            </p:txBody>
          </p:sp>
          <p:sp>
            <p:nvSpPr>
              <p:cNvPr id="33809" name="Freeform 17"/>
              <p:cNvSpPr>
                <a:spLocks/>
              </p:cNvSpPr>
              <p:nvPr/>
            </p:nvSpPr>
            <p:spPr bwMode="auto">
              <a:xfrm>
                <a:off x="1275" y="1484"/>
                <a:ext cx="52" cy="90"/>
              </a:xfrm>
              <a:custGeom>
                <a:avLst/>
                <a:gdLst>
                  <a:gd name="T0" fmla="*/ 2 w 94"/>
                  <a:gd name="T1" fmla="*/ 1 h 165"/>
                  <a:gd name="T2" fmla="*/ 7 w 94"/>
                  <a:gd name="T3" fmla="*/ 4 h 165"/>
                  <a:gd name="T4" fmla="*/ 7 w 94"/>
                  <a:gd name="T5" fmla="*/ 5 h 165"/>
                  <a:gd name="T6" fmla="*/ 8 w 94"/>
                  <a:gd name="T7" fmla="*/ 8 h 165"/>
                  <a:gd name="T8" fmla="*/ 8 w 94"/>
                  <a:gd name="T9" fmla="*/ 9 h 165"/>
                  <a:gd name="T10" fmla="*/ 7 w 94"/>
                  <a:gd name="T11" fmla="*/ 12 h 165"/>
                  <a:gd name="T12" fmla="*/ 7 w 94"/>
                  <a:gd name="T13" fmla="*/ 13 h 165"/>
                  <a:gd name="T14" fmla="*/ 4 w 94"/>
                  <a:gd name="T15" fmla="*/ 14 h 165"/>
                  <a:gd name="T16" fmla="*/ 2 w 94"/>
                  <a:gd name="T17" fmla="*/ 14 h 165"/>
                  <a:gd name="T18" fmla="*/ 3 w 94"/>
                  <a:gd name="T19" fmla="*/ 12 h 165"/>
                  <a:gd name="T20" fmla="*/ 6 w 94"/>
                  <a:gd name="T21" fmla="*/ 11 h 165"/>
                  <a:gd name="T22" fmla="*/ 5 w 94"/>
                  <a:gd name="T23" fmla="*/ 11 h 165"/>
                  <a:gd name="T24" fmla="*/ 7 w 94"/>
                  <a:gd name="T25" fmla="*/ 8 h 165"/>
                  <a:gd name="T26" fmla="*/ 7 w 94"/>
                  <a:gd name="T27" fmla="*/ 9 h 165"/>
                  <a:gd name="T28" fmla="*/ 5 w 94"/>
                  <a:gd name="T29" fmla="*/ 5 h 165"/>
                  <a:gd name="T30" fmla="*/ 5 w 94"/>
                  <a:gd name="T31" fmla="*/ 6 h 165"/>
                  <a:gd name="T32" fmla="*/ 1 w 94"/>
                  <a:gd name="T33" fmla="*/ 2 h 165"/>
                  <a:gd name="T34" fmla="*/ 1 w 94"/>
                  <a:gd name="T35" fmla="*/ 1 h 165"/>
                  <a:gd name="T36" fmla="*/ 2 w 94"/>
                  <a:gd name="T37" fmla="*/ 1 h 1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65">
                    <a:moveTo>
                      <a:pt x="22" y="5"/>
                    </a:moveTo>
                    <a:lnTo>
                      <a:pt x="72" y="49"/>
                    </a:lnTo>
                    <a:cubicBezTo>
                      <a:pt x="74" y="50"/>
                      <a:pt x="75" y="52"/>
                      <a:pt x="76" y="54"/>
                    </a:cubicBezTo>
                    <a:lnTo>
                      <a:pt x="92" y="94"/>
                    </a:lnTo>
                    <a:cubicBezTo>
                      <a:pt x="94" y="97"/>
                      <a:pt x="94" y="101"/>
                      <a:pt x="92" y="104"/>
                    </a:cubicBezTo>
                    <a:lnTo>
                      <a:pt x="75" y="140"/>
                    </a:lnTo>
                    <a:cubicBezTo>
                      <a:pt x="74" y="142"/>
                      <a:pt x="73" y="144"/>
                      <a:pt x="71" y="145"/>
                    </a:cubicBezTo>
                    <a:lnTo>
                      <a:pt x="45" y="161"/>
                    </a:lnTo>
                    <a:cubicBezTo>
                      <a:pt x="39" y="165"/>
                      <a:pt x="31" y="163"/>
                      <a:pt x="28" y="157"/>
                    </a:cubicBezTo>
                    <a:cubicBezTo>
                      <a:pt x="24" y="151"/>
                      <a:pt x="26" y="143"/>
                      <a:pt x="32" y="139"/>
                    </a:cubicBezTo>
                    <a:lnTo>
                      <a:pt x="57" y="123"/>
                    </a:lnTo>
                    <a:lnTo>
                      <a:pt x="52" y="129"/>
                    </a:lnTo>
                    <a:lnTo>
                      <a:pt x="69" y="93"/>
                    </a:lnTo>
                    <a:lnTo>
                      <a:pt x="69" y="104"/>
                    </a:lnTo>
                    <a:lnTo>
                      <a:pt x="52" y="64"/>
                    </a:lnTo>
                    <a:lnTo>
                      <a:pt x="55" y="68"/>
                    </a:lnTo>
                    <a:lnTo>
                      <a:pt x="5" y="24"/>
                    </a:lnTo>
                    <a:cubicBezTo>
                      <a:pt x="0" y="19"/>
                      <a:pt x="0" y="11"/>
                      <a:pt x="4" y="6"/>
                    </a:cubicBezTo>
                    <a:cubicBezTo>
                      <a:pt x="9" y="0"/>
                      <a:pt x="17" y="0"/>
                      <a:pt x="22" y="5"/>
                    </a:cubicBezTo>
                    <a:close/>
                  </a:path>
                </a:pathLst>
              </a:custGeom>
              <a:solidFill>
                <a:srgbClr val="FF0000"/>
              </a:solidFill>
              <a:ln w="14288" cap="flat">
                <a:solidFill>
                  <a:srgbClr val="FF0000"/>
                </a:solidFill>
                <a:prstDash val="solid"/>
                <a:bevel/>
                <a:headEnd/>
                <a:tailEnd/>
              </a:ln>
            </p:spPr>
            <p:txBody>
              <a:bodyPr/>
              <a:lstStyle/>
              <a:p>
                <a:endParaRPr lang="zh-CN" altLang="en-US"/>
              </a:p>
            </p:txBody>
          </p:sp>
          <p:sp>
            <p:nvSpPr>
              <p:cNvPr id="33810" name="Rectangle 18"/>
              <p:cNvSpPr>
                <a:spLocks noChangeArrowheads="1"/>
              </p:cNvSpPr>
              <p:nvPr/>
            </p:nvSpPr>
            <p:spPr bwMode="auto">
              <a:xfrm>
                <a:off x="424" y="1603"/>
                <a:ext cx="1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solidFill>
                      <a:srgbClr val="000000"/>
                    </a:solidFill>
                    <a:latin typeface="Times New Roman" panose="02020603050405020304" pitchFamily="18" charset="0"/>
                  </a:rPr>
                  <a:t>m</a:t>
                </a:r>
                <a:endParaRPr lang="en-US" altLang="zh-CN" sz="1800"/>
              </a:p>
            </p:txBody>
          </p:sp>
          <p:sp>
            <p:nvSpPr>
              <p:cNvPr id="33811" name="Rectangle 19"/>
              <p:cNvSpPr>
                <a:spLocks noChangeArrowheads="1"/>
              </p:cNvSpPr>
              <p:nvPr/>
            </p:nvSpPr>
            <p:spPr bwMode="auto">
              <a:xfrm>
                <a:off x="747" y="1226"/>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100">
                    <a:solidFill>
                      <a:srgbClr val="000000"/>
                    </a:solidFill>
                    <a:latin typeface="Times New Roman" panose="02020603050405020304" pitchFamily="18" charset="0"/>
                  </a:rPr>
                  <a:t>v</a:t>
                </a:r>
                <a:endParaRPr lang="en-US" altLang="zh-CN" sz="1800"/>
              </a:p>
            </p:txBody>
          </p:sp>
          <p:sp>
            <p:nvSpPr>
              <p:cNvPr id="33812" name="Rectangle 30"/>
              <p:cNvSpPr>
                <a:spLocks noChangeArrowheads="1"/>
              </p:cNvSpPr>
              <p:nvPr/>
            </p:nvSpPr>
            <p:spPr bwMode="auto">
              <a:xfrm>
                <a:off x="797" y="1571"/>
                <a:ext cx="40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100">
                    <a:solidFill>
                      <a:srgbClr val="000000"/>
                    </a:solidFill>
                    <a:latin typeface="Times New Roman" panose="02020603050405020304" pitchFamily="18" charset="0"/>
                  </a:rPr>
                  <a:t>V’</a:t>
                </a:r>
                <a:endParaRPr lang="en-US" altLang="zh-CN" sz="1800"/>
              </a:p>
            </p:txBody>
          </p:sp>
        </p:grpSp>
        <p:sp>
          <p:nvSpPr>
            <p:cNvPr id="33799" name="Text Box 36"/>
            <p:cNvSpPr txBox="1">
              <a:spLocks noChangeArrowheads="1"/>
            </p:cNvSpPr>
            <p:nvPr/>
          </p:nvSpPr>
          <p:spPr bwMode="auto">
            <a:xfrm>
              <a:off x="249" y="1861"/>
              <a:ext cx="2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a:t>a</a:t>
              </a: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0" y="404813"/>
            <a:ext cx="4248150" cy="695325"/>
          </a:xfrm>
        </p:spPr>
        <p:txBody>
          <a:bodyPr/>
          <a:lstStyle/>
          <a:p>
            <a:r>
              <a:rPr lang="en-US" altLang="zh-CN" sz="2800" smtClean="0">
                <a:ea typeface="楷体_GB2312" pitchFamily="49" charset="-122"/>
              </a:rPr>
              <a:t>3.4 </a:t>
            </a:r>
            <a:r>
              <a:rPr lang="zh-CN" altLang="en-US" sz="2800" smtClean="0">
                <a:ea typeface="楷体_GB2312" pitchFamily="49" charset="-122"/>
              </a:rPr>
              <a:t>电磁场的动量 光压</a:t>
            </a:r>
          </a:p>
        </p:txBody>
      </p:sp>
      <p:sp>
        <p:nvSpPr>
          <p:cNvPr id="39939" name="Rectangle 5"/>
          <p:cNvSpPr>
            <a:spLocks noChangeArrowheads="1"/>
          </p:cNvSpPr>
          <p:nvPr/>
        </p:nvSpPr>
        <p:spPr bwMode="auto">
          <a:xfrm>
            <a:off x="2916238" y="1268413"/>
            <a:ext cx="5903912"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latin typeface="Tahoma" panose="020B0604030504040204" pitchFamily="34" charset="0"/>
                <a:ea typeface="楷体_GB2312" pitchFamily="49" charset="-122"/>
              </a:rPr>
              <a:t>动量为</a:t>
            </a:r>
            <a:r>
              <a:rPr lang="en-US" altLang="zh-CN" sz="2800">
                <a:latin typeface="Tahoma" panose="020B0604030504040204" pitchFamily="34" charset="0"/>
                <a:ea typeface="楷体_GB2312" pitchFamily="49" charset="-122"/>
              </a:rPr>
              <a:t>G=m</a:t>
            </a:r>
            <a:r>
              <a:rPr lang="en-US" altLang="zh-CN" sz="2800" i="1">
                <a:latin typeface="Tahoma" panose="020B0604030504040204" pitchFamily="34" charset="0"/>
                <a:ea typeface="楷体_GB2312" pitchFamily="49" charset="-122"/>
              </a:rPr>
              <a:t>V </a:t>
            </a:r>
            <a:r>
              <a:rPr lang="zh-CN" altLang="en-US" sz="2800">
                <a:latin typeface="Tahoma" panose="020B0604030504040204" pitchFamily="34" charset="0"/>
                <a:ea typeface="楷体_GB2312" pitchFamily="49" charset="-122"/>
              </a:rPr>
              <a:t>的小球垂直撞击平板，以</a:t>
            </a:r>
            <a:r>
              <a:rPr lang="en-US" altLang="zh-CN" sz="2800">
                <a:latin typeface="Tahoma" panose="020B0604030504040204" pitchFamily="34" charset="0"/>
                <a:ea typeface="楷体_GB2312" pitchFamily="49" charset="-122"/>
              </a:rPr>
              <a:t>G</a:t>
            </a:r>
            <a:r>
              <a:rPr lang="en-US" altLang="zh-CN" sz="2800">
                <a:ea typeface="楷体_GB2312" pitchFamily="49" charset="-122"/>
              </a:rPr>
              <a:t>’</a:t>
            </a:r>
            <a:r>
              <a:rPr lang="en-US" altLang="zh-CN" sz="2800">
                <a:latin typeface="Tahoma" panose="020B0604030504040204" pitchFamily="34" charset="0"/>
                <a:ea typeface="楷体_GB2312" pitchFamily="49" charset="-122"/>
              </a:rPr>
              <a:t>=m</a:t>
            </a:r>
            <a:r>
              <a:rPr lang="en-US" altLang="zh-CN" sz="2800" i="1">
                <a:latin typeface="Tahoma" panose="020B0604030504040204" pitchFamily="34" charset="0"/>
                <a:ea typeface="楷体_GB2312" pitchFamily="49" charset="-122"/>
              </a:rPr>
              <a:t>V</a:t>
            </a:r>
            <a:r>
              <a:rPr lang="en-US" altLang="zh-CN" sz="2800">
                <a:latin typeface="Tahoma" panose="020B0604030504040204" pitchFamily="34" charset="0"/>
                <a:ea typeface="楷体_GB2312" pitchFamily="49" charset="-122"/>
              </a:rPr>
              <a:t> </a:t>
            </a:r>
            <a:r>
              <a:rPr lang="en-US" altLang="zh-CN" sz="2800">
                <a:ea typeface="楷体_GB2312" pitchFamily="49" charset="-122"/>
              </a:rPr>
              <a:t>’</a:t>
            </a:r>
            <a:r>
              <a:rPr lang="zh-CN" altLang="en-US" sz="2800">
                <a:latin typeface="Tahoma" panose="020B0604030504040204" pitchFamily="34" charset="0"/>
                <a:ea typeface="楷体_GB2312" pitchFamily="49" charset="-122"/>
              </a:rPr>
              <a:t>弹射回来，动量改变为△</a:t>
            </a:r>
            <a:r>
              <a:rPr lang="en-US" altLang="zh-CN" sz="2800">
                <a:latin typeface="Tahoma" panose="020B0604030504040204" pitchFamily="34" charset="0"/>
                <a:ea typeface="楷体_GB2312" pitchFamily="49" charset="-122"/>
              </a:rPr>
              <a:t>G= m</a:t>
            </a:r>
            <a:r>
              <a:rPr lang="en-US" altLang="zh-CN" sz="2800" i="1">
                <a:latin typeface="Tahoma" panose="020B0604030504040204" pitchFamily="34" charset="0"/>
                <a:ea typeface="楷体_GB2312" pitchFamily="49" charset="-122"/>
              </a:rPr>
              <a:t>V</a:t>
            </a:r>
            <a:r>
              <a:rPr lang="en-US" altLang="zh-CN" sz="2800">
                <a:latin typeface="Tahoma" panose="020B0604030504040204" pitchFamily="34" charset="0"/>
                <a:ea typeface="楷体_GB2312" pitchFamily="49" charset="-122"/>
              </a:rPr>
              <a:t> </a:t>
            </a:r>
            <a:r>
              <a:rPr lang="en-US" altLang="zh-CN" sz="2800">
                <a:ea typeface="楷体_GB2312" pitchFamily="49" charset="-122"/>
              </a:rPr>
              <a:t>’</a:t>
            </a:r>
            <a:r>
              <a:rPr lang="en-US" altLang="zh-CN" sz="2800">
                <a:latin typeface="Tahoma" panose="020B0604030504040204" pitchFamily="34" charset="0"/>
                <a:ea typeface="楷体_GB2312" pitchFamily="49" charset="-122"/>
              </a:rPr>
              <a:t> </a:t>
            </a:r>
            <a:r>
              <a:rPr lang="en-US" altLang="zh-CN" sz="2800">
                <a:ea typeface="楷体_GB2312" pitchFamily="49" charset="-122"/>
              </a:rPr>
              <a:t>–</a:t>
            </a:r>
            <a:r>
              <a:rPr lang="en-US" altLang="zh-CN" sz="2800">
                <a:latin typeface="Tahoma" panose="020B0604030504040204" pitchFamily="34" charset="0"/>
                <a:ea typeface="楷体_GB2312" pitchFamily="49" charset="-122"/>
              </a:rPr>
              <a:t>m</a:t>
            </a:r>
            <a:r>
              <a:rPr lang="en-US" altLang="zh-CN" sz="2800" i="1">
                <a:latin typeface="Tahoma" panose="020B0604030504040204" pitchFamily="34" charset="0"/>
                <a:ea typeface="楷体_GB2312" pitchFamily="49" charset="-122"/>
              </a:rPr>
              <a:t>V </a:t>
            </a:r>
            <a:r>
              <a:rPr lang="zh-CN" altLang="en-US" sz="2800">
                <a:latin typeface="Tahoma" panose="020B0604030504040204" pitchFamily="34" charset="0"/>
                <a:ea typeface="楷体_GB2312" pitchFamily="49" charset="-122"/>
              </a:rPr>
              <a:t>光压</a:t>
            </a:r>
          </a:p>
        </p:txBody>
      </p:sp>
      <p:sp>
        <p:nvSpPr>
          <p:cNvPr id="39940" name="AutoShape 6"/>
          <p:cNvSpPr>
            <a:spLocks noChangeAspect="1" noChangeArrowheads="1" noTextEdit="1"/>
          </p:cNvSpPr>
          <p:nvPr/>
        </p:nvSpPr>
        <p:spPr bwMode="auto">
          <a:xfrm>
            <a:off x="539750" y="1628775"/>
            <a:ext cx="205740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9941" name="Group 38"/>
          <p:cNvGrpSpPr>
            <a:grpSpLocks/>
          </p:cNvGrpSpPr>
          <p:nvPr/>
        </p:nvGrpSpPr>
        <p:grpSpPr bwMode="auto">
          <a:xfrm>
            <a:off x="539750" y="1341438"/>
            <a:ext cx="2051050" cy="2009775"/>
            <a:chOff x="249" y="845"/>
            <a:chExt cx="1292" cy="1266"/>
          </a:xfrm>
        </p:grpSpPr>
        <p:grpSp>
          <p:nvGrpSpPr>
            <p:cNvPr id="39958" name="Group 34"/>
            <p:cNvGrpSpPr>
              <a:grpSpLocks/>
            </p:cNvGrpSpPr>
            <p:nvPr/>
          </p:nvGrpSpPr>
          <p:grpSpPr bwMode="auto">
            <a:xfrm>
              <a:off x="385" y="845"/>
              <a:ext cx="1156" cy="991"/>
              <a:chOff x="374" y="996"/>
              <a:chExt cx="1156" cy="991"/>
            </a:xfrm>
          </p:grpSpPr>
          <p:sp>
            <p:nvSpPr>
              <p:cNvPr id="39960" name="Rectangle 8"/>
              <p:cNvSpPr>
                <a:spLocks noChangeArrowheads="1"/>
              </p:cNvSpPr>
              <p:nvPr/>
            </p:nvSpPr>
            <p:spPr bwMode="auto">
              <a:xfrm>
                <a:off x="1365" y="996"/>
                <a:ext cx="165" cy="991"/>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9961" name="Rectangle 9"/>
              <p:cNvSpPr>
                <a:spLocks noChangeArrowheads="1"/>
              </p:cNvSpPr>
              <p:nvPr/>
            </p:nvSpPr>
            <p:spPr bwMode="auto">
              <a:xfrm>
                <a:off x="1365" y="996"/>
                <a:ext cx="165" cy="991"/>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9962" name="Freeform 10"/>
              <p:cNvSpPr>
                <a:spLocks/>
              </p:cNvSpPr>
              <p:nvPr/>
            </p:nvSpPr>
            <p:spPr bwMode="auto">
              <a:xfrm>
                <a:off x="374" y="1409"/>
                <a:ext cx="165" cy="165"/>
              </a:xfrm>
              <a:custGeom>
                <a:avLst/>
                <a:gdLst>
                  <a:gd name="T0" fmla="*/ 0 w 302"/>
                  <a:gd name="T1" fmla="*/ 14 h 302"/>
                  <a:gd name="T2" fmla="*/ 14 w 302"/>
                  <a:gd name="T3" fmla="*/ 0 h 302"/>
                  <a:gd name="T4" fmla="*/ 27 w 302"/>
                  <a:gd name="T5" fmla="*/ 14 h 302"/>
                  <a:gd name="T6" fmla="*/ 27 w 302"/>
                  <a:gd name="T7" fmla="*/ 14 h 302"/>
                  <a:gd name="T8" fmla="*/ 14 w 302"/>
                  <a:gd name="T9" fmla="*/ 27 h 302"/>
                  <a:gd name="T10" fmla="*/ 0 w 302"/>
                  <a:gd name="T11" fmla="*/ 14 h 30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2" h="302">
                    <a:moveTo>
                      <a:pt x="0" y="151"/>
                    </a:moveTo>
                    <a:cubicBezTo>
                      <a:pt x="0" y="68"/>
                      <a:pt x="68" y="0"/>
                      <a:pt x="151" y="0"/>
                    </a:cubicBezTo>
                    <a:cubicBezTo>
                      <a:pt x="235" y="0"/>
                      <a:pt x="302" y="68"/>
                      <a:pt x="302" y="151"/>
                    </a:cubicBezTo>
                    <a:cubicBezTo>
                      <a:pt x="302" y="151"/>
                      <a:pt x="302" y="151"/>
                      <a:pt x="302" y="151"/>
                    </a:cubicBezTo>
                    <a:cubicBezTo>
                      <a:pt x="302" y="235"/>
                      <a:pt x="235" y="302"/>
                      <a:pt x="151" y="302"/>
                    </a:cubicBezTo>
                    <a:cubicBezTo>
                      <a:pt x="68" y="302"/>
                      <a:pt x="0" y="235"/>
                      <a:pt x="0" y="151"/>
                    </a:cubicBezTo>
                  </a:path>
                </a:pathLst>
              </a:custGeom>
              <a:solidFill>
                <a:srgbClr val="008000"/>
              </a:solidFill>
              <a:ln w="0">
                <a:solidFill>
                  <a:srgbClr val="000000"/>
                </a:solidFill>
                <a:prstDash val="solid"/>
                <a:round/>
                <a:headEnd/>
                <a:tailEnd/>
              </a:ln>
            </p:spPr>
            <p:txBody>
              <a:bodyPr/>
              <a:lstStyle/>
              <a:p>
                <a:endParaRPr lang="zh-CN" altLang="en-US"/>
              </a:p>
            </p:txBody>
          </p:sp>
          <p:sp>
            <p:nvSpPr>
              <p:cNvPr id="39963" name="Freeform 11"/>
              <p:cNvSpPr>
                <a:spLocks/>
              </p:cNvSpPr>
              <p:nvPr/>
            </p:nvSpPr>
            <p:spPr bwMode="auto">
              <a:xfrm>
                <a:off x="374" y="1409"/>
                <a:ext cx="165" cy="165"/>
              </a:xfrm>
              <a:custGeom>
                <a:avLst/>
                <a:gdLst>
                  <a:gd name="T0" fmla="*/ 0 w 165"/>
                  <a:gd name="T1" fmla="*/ 83 h 165"/>
                  <a:gd name="T2" fmla="*/ 83 w 165"/>
                  <a:gd name="T3" fmla="*/ 0 h 165"/>
                  <a:gd name="T4" fmla="*/ 165 w 165"/>
                  <a:gd name="T5" fmla="*/ 83 h 165"/>
                  <a:gd name="T6" fmla="*/ 165 w 165"/>
                  <a:gd name="T7" fmla="*/ 83 h 165"/>
                  <a:gd name="T8" fmla="*/ 83 w 165"/>
                  <a:gd name="T9" fmla="*/ 165 h 165"/>
                  <a:gd name="T10" fmla="*/ 0 w 165"/>
                  <a:gd name="T11" fmla="*/ 83 h 1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5" h="165">
                    <a:moveTo>
                      <a:pt x="0" y="83"/>
                    </a:moveTo>
                    <a:cubicBezTo>
                      <a:pt x="0" y="37"/>
                      <a:pt x="37" y="0"/>
                      <a:pt x="83" y="0"/>
                    </a:cubicBezTo>
                    <a:cubicBezTo>
                      <a:pt x="129" y="0"/>
                      <a:pt x="165" y="37"/>
                      <a:pt x="165" y="83"/>
                    </a:cubicBezTo>
                    <a:cubicBezTo>
                      <a:pt x="165" y="83"/>
                      <a:pt x="165" y="83"/>
                      <a:pt x="165" y="83"/>
                    </a:cubicBezTo>
                    <a:cubicBezTo>
                      <a:pt x="165" y="129"/>
                      <a:pt x="129" y="165"/>
                      <a:pt x="83" y="165"/>
                    </a:cubicBezTo>
                    <a:cubicBezTo>
                      <a:pt x="37" y="165"/>
                      <a:pt x="0" y="129"/>
                      <a:pt x="0" y="83"/>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64" name="Freeform 12"/>
              <p:cNvSpPr>
                <a:spLocks/>
              </p:cNvSpPr>
              <p:nvPr/>
            </p:nvSpPr>
            <p:spPr bwMode="auto">
              <a:xfrm>
                <a:off x="539" y="1492"/>
                <a:ext cx="331" cy="0"/>
              </a:xfrm>
              <a:custGeom>
                <a:avLst/>
                <a:gdLst>
                  <a:gd name="T0" fmla="*/ 331 w 331"/>
                  <a:gd name="T1" fmla="*/ 0 w 331"/>
                  <a:gd name="T2" fmla="*/ 0 w 331"/>
                  <a:gd name="T3" fmla="*/ 0 60000 65536"/>
                  <a:gd name="T4" fmla="*/ 0 60000 65536"/>
                  <a:gd name="T5" fmla="*/ 0 60000 65536"/>
                </a:gdLst>
                <a:ahLst/>
                <a:cxnLst>
                  <a:cxn ang="T3">
                    <a:pos x="T0" y="0"/>
                  </a:cxn>
                  <a:cxn ang="T4">
                    <a:pos x="T1" y="0"/>
                  </a:cxn>
                  <a:cxn ang="T5">
                    <a:pos x="T2" y="0"/>
                  </a:cxn>
                </a:cxnLst>
                <a:rect l="0" t="0" r="r" b="b"/>
                <a:pathLst>
                  <a:path w="331">
                    <a:moveTo>
                      <a:pt x="331" y="0"/>
                    </a:moveTo>
                    <a:lnTo>
                      <a:pt x="0" y="0"/>
                    </a:lnTo>
                  </a:path>
                </a:pathLst>
              </a:custGeom>
              <a:noFill/>
              <a:ln w="22225"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65" name="Freeform 13"/>
              <p:cNvSpPr>
                <a:spLocks/>
              </p:cNvSpPr>
              <p:nvPr/>
            </p:nvSpPr>
            <p:spPr bwMode="auto">
              <a:xfrm>
                <a:off x="849" y="1448"/>
                <a:ext cx="87" cy="87"/>
              </a:xfrm>
              <a:custGeom>
                <a:avLst/>
                <a:gdLst>
                  <a:gd name="T0" fmla="*/ 14 w 159"/>
                  <a:gd name="T1" fmla="*/ 7 h 158"/>
                  <a:gd name="T2" fmla="*/ 0 w 159"/>
                  <a:gd name="T3" fmla="*/ 0 h 158"/>
                  <a:gd name="T4" fmla="*/ 0 w 159"/>
                  <a:gd name="T5" fmla="*/ 14 h 158"/>
                  <a:gd name="T6" fmla="*/ 0 w 159"/>
                  <a:gd name="T7" fmla="*/ 14 h 158"/>
                  <a:gd name="T8" fmla="*/ 14 w 159"/>
                  <a:gd name="T9" fmla="*/ 7 h 1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9" h="158">
                    <a:moveTo>
                      <a:pt x="159" y="79"/>
                    </a:moveTo>
                    <a:lnTo>
                      <a:pt x="0" y="0"/>
                    </a:lnTo>
                    <a:cubicBezTo>
                      <a:pt x="25" y="50"/>
                      <a:pt x="25" y="109"/>
                      <a:pt x="0" y="158"/>
                    </a:cubicBezTo>
                    <a:lnTo>
                      <a:pt x="159" y="79"/>
                    </a:lnTo>
                    <a:close/>
                  </a:path>
                </a:pathLst>
              </a:custGeom>
              <a:solidFill>
                <a:srgbClr val="FF0000"/>
              </a:solidFill>
              <a:ln w="0">
                <a:solidFill>
                  <a:srgbClr val="000000"/>
                </a:solidFill>
                <a:prstDash val="solid"/>
                <a:round/>
                <a:headEnd/>
                <a:tailEnd/>
              </a:ln>
            </p:spPr>
            <p:txBody>
              <a:bodyPr/>
              <a:lstStyle/>
              <a:p>
                <a:endParaRPr lang="zh-CN" altLang="en-US"/>
              </a:p>
            </p:txBody>
          </p:sp>
          <p:sp>
            <p:nvSpPr>
              <p:cNvPr id="39966" name="Freeform 14"/>
              <p:cNvSpPr>
                <a:spLocks noEditPoints="1"/>
              </p:cNvSpPr>
              <p:nvPr/>
            </p:nvSpPr>
            <p:spPr bwMode="auto">
              <a:xfrm>
                <a:off x="924" y="1485"/>
                <a:ext cx="366" cy="14"/>
              </a:xfrm>
              <a:custGeom>
                <a:avLst/>
                <a:gdLst>
                  <a:gd name="T0" fmla="*/ 59 w 669"/>
                  <a:gd name="T1" fmla="*/ 2 h 26"/>
                  <a:gd name="T2" fmla="*/ 43 w 669"/>
                  <a:gd name="T3" fmla="*/ 2 h 26"/>
                  <a:gd name="T4" fmla="*/ 42 w 669"/>
                  <a:gd name="T5" fmla="*/ 1 h 26"/>
                  <a:gd name="T6" fmla="*/ 43 w 669"/>
                  <a:gd name="T7" fmla="*/ 0 h 26"/>
                  <a:gd name="T8" fmla="*/ 59 w 669"/>
                  <a:gd name="T9" fmla="*/ 0 h 26"/>
                  <a:gd name="T10" fmla="*/ 60 w 669"/>
                  <a:gd name="T11" fmla="*/ 1 h 26"/>
                  <a:gd name="T12" fmla="*/ 59 w 669"/>
                  <a:gd name="T13" fmla="*/ 2 h 26"/>
                  <a:gd name="T14" fmla="*/ 31 w 669"/>
                  <a:gd name="T15" fmla="*/ 2 h 26"/>
                  <a:gd name="T16" fmla="*/ 15 w 669"/>
                  <a:gd name="T17" fmla="*/ 2 h 26"/>
                  <a:gd name="T18" fmla="*/ 14 w 669"/>
                  <a:gd name="T19" fmla="*/ 1 h 26"/>
                  <a:gd name="T20" fmla="*/ 15 w 669"/>
                  <a:gd name="T21" fmla="*/ 0 h 26"/>
                  <a:gd name="T22" fmla="*/ 31 w 669"/>
                  <a:gd name="T23" fmla="*/ 0 h 26"/>
                  <a:gd name="T24" fmla="*/ 32 w 669"/>
                  <a:gd name="T25" fmla="*/ 1 h 26"/>
                  <a:gd name="T26" fmla="*/ 31 w 669"/>
                  <a:gd name="T27" fmla="*/ 2 h 26"/>
                  <a:gd name="T28" fmla="*/ 4 w 669"/>
                  <a:gd name="T29" fmla="*/ 2 h 26"/>
                  <a:gd name="T30" fmla="*/ 1 w 669"/>
                  <a:gd name="T31" fmla="*/ 2 h 26"/>
                  <a:gd name="T32" fmla="*/ 0 w 669"/>
                  <a:gd name="T33" fmla="*/ 1 h 26"/>
                  <a:gd name="T34" fmla="*/ 1 w 669"/>
                  <a:gd name="T35" fmla="*/ 0 h 26"/>
                  <a:gd name="T36" fmla="*/ 4 w 669"/>
                  <a:gd name="T37" fmla="*/ 0 h 26"/>
                  <a:gd name="T38" fmla="*/ 5 w 669"/>
                  <a:gd name="T39" fmla="*/ 1 h 26"/>
                  <a:gd name="T40" fmla="*/ 4 w 669"/>
                  <a:gd name="T41" fmla="*/ 2 h 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69" h="26">
                    <a:moveTo>
                      <a:pt x="656" y="26"/>
                    </a:moveTo>
                    <a:lnTo>
                      <a:pt x="477" y="26"/>
                    </a:lnTo>
                    <a:cubicBezTo>
                      <a:pt x="470" y="26"/>
                      <a:pt x="464" y="20"/>
                      <a:pt x="464" y="13"/>
                    </a:cubicBezTo>
                    <a:cubicBezTo>
                      <a:pt x="464" y="6"/>
                      <a:pt x="470" y="0"/>
                      <a:pt x="477" y="0"/>
                    </a:cubicBezTo>
                    <a:lnTo>
                      <a:pt x="656" y="0"/>
                    </a:lnTo>
                    <a:cubicBezTo>
                      <a:pt x="663" y="0"/>
                      <a:pt x="669" y="6"/>
                      <a:pt x="669" y="13"/>
                    </a:cubicBezTo>
                    <a:cubicBezTo>
                      <a:pt x="669" y="20"/>
                      <a:pt x="663" y="26"/>
                      <a:pt x="656" y="26"/>
                    </a:cubicBezTo>
                    <a:close/>
                    <a:moveTo>
                      <a:pt x="349" y="26"/>
                    </a:moveTo>
                    <a:lnTo>
                      <a:pt x="170" y="26"/>
                    </a:lnTo>
                    <a:cubicBezTo>
                      <a:pt x="162" y="26"/>
                      <a:pt x="157" y="20"/>
                      <a:pt x="157" y="13"/>
                    </a:cubicBezTo>
                    <a:cubicBezTo>
                      <a:pt x="157" y="6"/>
                      <a:pt x="162" y="0"/>
                      <a:pt x="170" y="0"/>
                    </a:cubicBezTo>
                    <a:lnTo>
                      <a:pt x="349" y="0"/>
                    </a:lnTo>
                    <a:cubicBezTo>
                      <a:pt x="356" y="0"/>
                      <a:pt x="362" y="6"/>
                      <a:pt x="362" y="13"/>
                    </a:cubicBezTo>
                    <a:cubicBezTo>
                      <a:pt x="362" y="20"/>
                      <a:pt x="356" y="26"/>
                      <a:pt x="349" y="26"/>
                    </a:cubicBezTo>
                    <a:close/>
                    <a:moveTo>
                      <a:pt x="42" y="26"/>
                    </a:moveTo>
                    <a:lnTo>
                      <a:pt x="13" y="26"/>
                    </a:lnTo>
                    <a:cubicBezTo>
                      <a:pt x="6" y="26"/>
                      <a:pt x="0" y="20"/>
                      <a:pt x="0" y="13"/>
                    </a:cubicBezTo>
                    <a:cubicBezTo>
                      <a:pt x="0" y="6"/>
                      <a:pt x="6" y="0"/>
                      <a:pt x="13" y="0"/>
                    </a:cubicBezTo>
                    <a:lnTo>
                      <a:pt x="42" y="0"/>
                    </a:lnTo>
                    <a:cubicBezTo>
                      <a:pt x="49" y="0"/>
                      <a:pt x="54" y="6"/>
                      <a:pt x="54" y="13"/>
                    </a:cubicBezTo>
                    <a:cubicBezTo>
                      <a:pt x="54" y="20"/>
                      <a:pt x="49" y="26"/>
                      <a:pt x="42" y="26"/>
                    </a:cubicBezTo>
                    <a:close/>
                  </a:path>
                </a:pathLst>
              </a:custGeom>
              <a:solidFill>
                <a:srgbClr val="FF0000"/>
              </a:solidFill>
              <a:ln w="14288" cap="flat">
                <a:solidFill>
                  <a:srgbClr val="FF0000"/>
                </a:solidFill>
                <a:prstDash val="solid"/>
                <a:bevel/>
                <a:headEnd/>
                <a:tailEnd/>
              </a:ln>
            </p:spPr>
            <p:txBody>
              <a:bodyPr/>
              <a:lstStyle/>
              <a:p>
                <a:endParaRPr lang="zh-CN" altLang="en-US"/>
              </a:p>
            </p:txBody>
          </p:sp>
          <p:sp>
            <p:nvSpPr>
              <p:cNvPr id="39967" name="Freeform 15"/>
              <p:cNvSpPr>
                <a:spLocks noEditPoints="1"/>
              </p:cNvSpPr>
              <p:nvPr/>
            </p:nvSpPr>
            <p:spPr bwMode="auto">
              <a:xfrm>
                <a:off x="1028" y="1567"/>
                <a:ext cx="262" cy="14"/>
              </a:xfrm>
              <a:custGeom>
                <a:avLst/>
                <a:gdLst>
                  <a:gd name="T0" fmla="*/ 41 w 480"/>
                  <a:gd name="T1" fmla="*/ 2 h 26"/>
                  <a:gd name="T2" fmla="*/ 26 w 480"/>
                  <a:gd name="T3" fmla="*/ 2 h 26"/>
                  <a:gd name="T4" fmla="*/ 25 w 480"/>
                  <a:gd name="T5" fmla="*/ 1 h 26"/>
                  <a:gd name="T6" fmla="*/ 26 w 480"/>
                  <a:gd name="T7" fmla="*/ 0 h 26"/>
                  <a:gd name="T8" fmla="*/ 41 w 480"/>
                  <a:gd name="T9" fmla="*/ 0 h 26"/>
                  <a:gd name="T10" fmla="*/ 43 w 480"/>
                  <a:gd name="T11" fmla="*/ 1 h 26"/>
                  <a:gd name="T12" fmla="*/ 41 w 480"/>
                  <a:gd name="T13" fmla="*/ 2 h 26"/>
                  <a:gd name="T14" fmla="*/ 14 w 480"/>
                  <a:gd name="T15" fmla="*/ 2 h 26"/>
                  <a:gd name="T16" fmla="*/ 1 w 480"/>
                  <a:gd name="T17" fmla="*/ 2 h 26"/>
                  <a:gd name="T18" fmla="*/ 0 w 480"/>
                  <a:gd name="T19" fmla="*/ 1 h 26"/>
                  <a:gd name="T20" fmla="*/ 1 w 480"/>
                  <a:gd name="T21" fmla="*/ 0 h 26"/>
                  <a:gd name="T22" fmla="*/ 14 w 480"/>
                  <a:gd name="T23" fmla="*/ 0 h 26"/>
                  <a:gd name="T24" fmla="*/ 15 w 480"/>
                  <a:gd name="T25" fmla="*/ 1 h 26"/>
                  <a:gd name="T26" fmla="*/ 14 w 480"/>
                  <a:gd name="T27" fmla="*/ 2 h 2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80" h="26">
                    <a:moveTo>
                      <a:pt x="467" y="26"/>
                    </a:moveTo>
                    <a:lnTo>
                      <a:pt x="288" y="26"/>
                    </a:lnTo>
                    <a:cubicBezTo>
                      <a:pt x="281" y="26"/>
                      <a:pt x="275" y="20"/>
                      <a:pt x="275" y="13"/>
                    </a:cubicBezTo>
                    <a:cubicBezTo>
                      <a:pt x="275" y="6"/>
                      <a:pt x="281" y="0"/>
                      <a:pt x="288" y="0"/>
                    </a:cubicBezTo>
                    <a:lnTo>
                      <a:pt x="467" y="0"/>
                    </a:lnTo>
                    <a:cubicBezTo>
                      <a:pt x="474" y="0"/>
                      <a:pt x="480" y="6"/>
                      <a:pt x="480" y="13"/>
                    </a:cubicBezTo>
                    <a:cubicBezTo>
                      <a:pt x="480" y="20"/>
                      <a:pt x="474" y="26"/>
                      <a:pt x="467" y="26"/>
                    </a:cubicBezTo>
                    <a:close/>
                    <a:moveTo>
                      <a:pt x="160" y="26"/>
                    </a:moveTo>
                    <a:lnTo>
                      <a:pt x="13" y="26"/>
                    </a:lnTo>
                    <a:cubicBezTo>
                      <a:pt x="6" y="26"/>
                      <a:pt x="0" y="20"/>
                      <a:pt x="0" y="13"/>
                    </a:cubicBezTo>
                    <a:cubicBezTo>
                      <a:pt x="0" y="6"/>
                      <a:pt x="6" y="0"/>
                      <a:pt x="13" y="0"/>
                    </a:cubicBezTo>
                    <a:lnTo>
                      <a:pt x="160" y="0"/>
                    </a:lnTo>
                    <a:cubicBezTo>
                      <a:pt x="167" y="0"/>
                      <a:pt x="173" y="6"/>
                      <a:pt x="173" y="13"/>
                    </a:cubicBezTo>
                    <a:cubicBezTo>
                      <a:pt x="173" y="20"/>
                      <a:pt x="167" y="26"/>
                      <a:pt x="160" y="26"/>
                    </a:cubicBezTo>
                    <a:close/>
                  </a:path>
                </a:pathLst>
              </a:custGeom>
              <a:solidFill>
                <a:srgbClr val="FF0000"/>
              </a:solidFill>
              <a:ln w="14288" cap="flat">
                <a:solidFill>
                  <a:srgbClr val="FF0000"/>
                </a:solidFill>
                <a:prstDash val="solid"/>
                <a:bevel/>
                <a:headEnd/>
                <a:tailEnd/>
              </a:ln>
            </p:spPr>
            <p:txBody>
              <a:bodyPr/>
              <a:lstStyle/>
              <a:p>
                <a:endParaRPr lang="zh-CN" altLang="en-US"/>
              </a:p>
            </p:txBody>
          </p:sp>
          <p:sp>
            <p:nvSpPr>
              <p:cNvPr id="39968" name="Freeform 16"/>
              <p:cNvSpPr>
                <a:spLocks/>
              </p:cNvSpPr>
              <p:nvPr/>
            </p:nvSpPr>
            <p:spPr bwMode="auto">
              <a:xfrm>
                <a:off x="969" y="1531"/>
                <a:ext cx="87" cy="87"/>
              </a:xfrm>
              <a:custGeom>
                <a:avLst/>
                <a:gdLst>
                  <a:gd name="T0" fmla="*/ 0 w 159"/>
                  <a:gd name="T1" fmla="*/ 7 h 159"/>
                  <a:gd name="T2" fmla="*/ 14 w 159"/>
                  <a:gd name="T3" fmla="*/ 14 h 159"/>
                  <a:gd name="T4" fmla="*/ 14 w 159"/>
                  <a:gd name="T5" fmla="*/ 0 h 159"/>
                  <a:gd name="T6" fmla="*/ 0 w 159"/>
                  <a:gd name="T7" fmla="*/ 7 h 1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9" h="159">
                    <a:moveTo>
                      <a:pt x="0" y="79"/>
                    </a:moveTo>
                    <a:lnTo>
                      <a:pt x="159" y="159"/>
                    </a:lnTo>
                    <a:cubicBezTo>
                      <a:pt x="134" y="109"/>
                      <a:pt x="134" y="50"/>
                      <a:pt x="159" y="0"/>
                    </a:cubicBezTo>
                    <a:lnTo>
                      <a:pt x="0" y="79"/>
                    </a:lnTo>
                    <a:close/>
                  </a:path>
                </a:pathLst>
              </a:custGeom>
              <a:solidFill>
                <a:srgbClr val="FF0000"/>
              </a:solidFill>
              <a:ln w="0">
                <a:solidFill>
                  <a:srgbClr val="000000"/>
                </a:solidFill>
                <a:prstDash val="solid"/>
                <a:round/>
                <a:headEnd/>
                <a:tailEnd/>
              </a:ln>
            </p:spPr>
            <p:txBody>
              <a:bodyPr/>
              <a:lstStyle/>
              <a:p>
                <a:endParaRPr lang="zh-CN" altLang="en-US"/>
              </a:p>
            </p:txBody>
          </p:sp>
          <p:sp>
            <p:nvSpPr>
              <p:cNvPr id="39969" name="Freeform 17"/>
              <p:cNvSpPr>
                <a:spLocks/>
              </p:cNvSpPr>
              <p:nvPr/>
            </p:nvSpPr>
            <p:spPr bwMode="auto">
              <a:xfrm>
                <a:off x="1275" y="1484"/>
                <a:ext cx="52" cy="90"/>
              </a:xfrm>
              <a:custGeom>
                <a:avLst/>
                <a:gdLst>
                  <a:gd name="T0" fmla="*/ 2 w 94"/>
                  <a:gd name="T1" fmla="*/ 1 h 165"/>
                  <a:gd name="T2" fmla="*/ 7 w 94"/>
                  <a:gd name="T3" fmla="*/ 4 h 165"/>
                  <a:gd name="T4" fmla="*/ 7 w 94"/>
                  <a:gd name="T5" fmla="*/ 5 h 165"/>
                  <a:gd name="T6" fmla="*/ 8 w 94"/>
                  <a:gd name="T7" fmla="*/ 8 h 165"/>
                  <a:gd name="T8" fmla="*/ 8 w 94"/>
                  <a:gd name="T9" fmla="*/ 9 h 165"/>
                  <a:gd name="T10" fmla="*/ 7 w 94"/>
                  <a:gd name="T11" fmla="*/ 12 h 165"/>
                  <a:gd name="T12" fmla="*/ 7 w 94"/>
                  <a:gd name="T13" fmla="*/ 13 h 165"/>
                  <a:gd name="T14" fmla="*/ 4 w 94"/>
                  <a:gd name="T15" fmla="*/ 14 h 165"/>
                  <a:gd name="T16" fmla="*/ 2 w 94"/>
                  <a:gd name="T17" fmla="*/ 14 h 165"/>
                  <a:gd name="T18" fmla="*/ 3 w 94"/>
                  <a:gd name="T19" fmla="*/ 12 h 165"/>
                  <a:gd name="T20" fmla="*/ 6 w 94"/>
                  <a:gd name="T21" fmla="*/ 11 h 165"/>
                  <a:gd name="T22" fmla="*/ 5 w 94"/>
                  <a:gd name="T23" fmla="*/ 11 h 165"/>
                  <a:gd name="T24" fmla="*/ 7 w 94"/>
                  <a:gd name="T25" fmla="*/ 8 h 165"/>
                  <a:gd name="T26" fmla="*/ 7 w 94"/>
                  <a:gd name="T27" fmla="*/ 9 h 165"/>
                  <a:gd name="T28" fmla="*/ 5 w 94"/>
                  <a:gd name="T29" fmla="*/ 5 h 165"/>
                  <a:gd name="T30" fmla="*/ 5 w 94"/>
                  <a:gd name="T31" fmla="*/ 6 h 165"/>
                  <a:gd name="T32" fmla="*/ 1 w 94"/>
                  <a:gd name="T33" fmla="*/ 2 h 165"/>
                  <a:gd name="T34" fmla="*/ 1 w 94"/>
                  <a:gd name="T35" fmla="*/ 1 h 165"/>
                  <a:gd name="T36" fmla="*/ 2 w 94"/>
                  <a:gd name="T37" fmla="*/ 1 h 1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65">
                    <a:moveTo>
                      <a:pt x="22" y="5"/>
                    </a:moveTo>
                    <a:lnTo>
                      <a:pt x="72" y="49"/>
                    </a:lnTo>
                    <a:cubicBezTo>
                      <a:pt x="74" y="50"/>
                      <a:pt x="75" y="52"/>
                      <a:pt x="76" y="54"/>
                    </a:cubicBezTo>
                    <a:lnTo>
                      <a:pt x="92" y="94"/>
                    </a:lnTo>
                    <a:cubicBezTo>
                      <a:pt x="94" y="97"/>
                      <a:pt x="94" y="101"/>
                      <a:pt x="92" y="104"/>
                    </a:cubicBezTo>
                    <a:lnTo>
                      <a:pt x="75" y="140"/>
                    </a:lnTo>
                    <a:cubicBezTo>
                      <a:pt x="74" y="142"/>
                      <a:pt x="73" y="144"/>
                      <a:pt x="71" y="145"/>
                    </a:cubicBezTo>
                    <a:lnTo>
                      <a:pt x="45" y="161"/>
                    </a:lnTo>
                    <a:cubicBezTo>
                      <a:pt x="39" y="165"/>
                      <a:pt x="31" y="163"/>
                      <a:pt x="28" y="157"/>
                    </a:cubicBezTo>
                    <a:cubicBezTo>
                      <a:pt x="24" y="151"/>
                      <a:pt x="26" y="143"/>
                      <a:pt x="32" y="139"/>
                    </a:cubicBezTo>
                    <a:lnTo>
                      <a:pt x="57" y="123"/>
                    </a:lnTo>
                    <a:lnTo>
                      <a:pt x="52" y="129"/>
                    </a:lnTo>
                    <a:lnTo>
                      <a:pt x="69" y="93"/>
                    </a:lnTo>
                    <a:lnTo>
                      <a:pt x="69" y="104"/>
                    </a:lnTo>
                    <a:lnTo>
                      <a:pt x="52" y="64"/>
                    </a:lnTo>
                    <a:lnTo>
                      <a:pt x="55" y="68"/>
                    </a:lnTo>
                    <a:lnTo>
                      <a:pt x="5" y="24"/>
                    </a:lnTo>
                    <a:cubicBezTo>
                      <a:pt x="0" y="19"/>
                      <a:pt x="0" y="11"/>
                      <a:pt x="4" y="6"/>
                    </a:cubicBezTo>
                    <a:cubicBezTo>
                      <a:pt x="9" y="0"/>
                      <a:pt x="17" y="0"/>
                      <a:pt x="22" y="5"/>
                    </a:cubicBezTo>
                    <a:close/>
                  </a:path>
                </a:pathLst>
              </a:custGeom>
              <a:solidFill>
                <a:srgbClr val="FF0000"/>
              </a:solidFill>
              <a:ln w="14288" cap="flat">
                <a:solidFill>
                  <a:srgbClr val="FF0000"/>
                </a:solidFill>
                <a:prstDash val="solid"/>
                <a:bevel/>
                <a:headEnd/>
                <a:tailEnd/>
              </a:ln>
            </p:spPr>
            <p:txBody>
              <a:bodyPr/>
              <a:lstStyle/>
              <a:p>
                <a:endParaRPr lang="zh-CN" altLang="en-US"/>
              </a:p>
            </p:txBody>
          </p:sp>
          <p:sp>
            <p:nvSpPr>
              <p:cNvPr id="39970" name="Rectangle 18"/>
              <p:cNvSpPr>
                <a:spLocks noChangeArrowheads="1"/>
              </p:cNvSpPr>
              <p:nvPr/>
            </p:nvSpPr>
            <p:spPr bwMode="auto">
              <a:xfrm>
                <a:off x="424" y="1603"/>
                <a:ext cx="1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solidFill>
                      <a:srgbClr val="000000"/>
                    </a:solidFill>
                    <a:latin typeface="Times New Roman" panose="02020603050405020304" pitchFamily="18" charset="0"/>
                  </a:rPr>
                  <a:t>m</a:t>
                </a:r>
                <a:endParaRPr lang="en-US" altLang="zh-CN" sz="1800"/>
              </a:p>
            </p:txBody>
          </p:sp>
          <p:sp>
            <p:nvSpPr>
              <p:cNvPr id="39971" name="Rectangle 19"/>
              <p:cNvSpPr>
                <a:spLocks noChangeArrowheads="1"/>
              </p:cNvSpPr>
              <p:nvPr/>
            </p:nvSpPr>
            <p:spPr bwMode="auto">
              <a:xfrm>
                <a:off x="747" y="1226"/>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100">
                    <a:solidFill>
                      <a:srgbClr val="000000"/>
                    </a:solidFill>
                    <a:latin typeface="Times New Roman" panose="02020603050405020304" pitchFamily="18" charset="0"/>
                  </a:rPr>
                  <a:t>v</a:t>
                </a:r>
                <a:endParaRPr lang="en-US" altLang="zh-CN" sz="1800"/>
              </a:p>
            </p:txBody>
          </p:sp>
          <p:sp>
            <p:nvSpPr>
              <p:cNvPr id="39972" name="Rectangle 30"/>
              <p:cNvSpPr>
                <a:spLocks noChangeArrowheads="1"/>
              </p:cNvSpPr>
              <p:nvPr/>
            </p:nvSpPr>
            <p:spPr bwMode="auto">
              <a:xfrm>
                <a:off x="797" y="1571"/>
                <a:ext cx="40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100">
                    <a:solidFill>
                      <a:srgbClr val="000000"/>
                    </a:solidFill>
                    <a:latin typeface="Times New Roman" panose="02020603050405020304" pitchFamily="18" charset="0"/>
                  </a:rPr>
                  <a:t>V’</a:t>
                </a:r>
                <a:endParaRPr lang="en-US" altLang="zh-CN" sz="1800"/>
              </a:p>
            </p:txBody>
          </p:sp>
        </p:grpSp>
        <p:sp>
          <p:nvSpPr>
            <p:cNvPr id="39959" name="Text Box 36"/>
            <p:cNvSpPr txBox="1">
              <a:spLocks noChangeArrowheads="1"/>
            </p:cNvSpPr>
            <p:nvPr/>
          </p:nvSpPr>
          <p:spPr bwMode="auto">
            <a:xfrm>
              <a:off x="249" y="1861"/>
              <a:ext cx="2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a:t>a</a:t>
              </a:r>
            </a:p>
          </p:txBody>
        </p:sp>
      </p:grpSp>
      <p:grpSp>
        <p:nvGrpSpPr>
          <p:cNvPr id="39942" name="Group 39"/>
          <p:cNvGrpSpPr>
            <a:grpSpLocks/>
          </p:cNvGrpSpPr>
          <p:nvPr/>
        </p:nvGrpSpPr>
        <p:grpSpPr bwMode="auto">
          <a:xfrm>
            <a:off x="395288" y="3716338"/>
            <a:ext cx="2178050" cy="1763712"/>
            <a:chOff x="158" y="2614"/>
            <a:chExt cx="1372" cy="1111"/>
          </a:xfrm>
        </p:grpSpPr>
        <p:grpSp>
          <p:nvGrpSpPr>
            <p:cNvPr id="39944" name="Group 35"/>
            <p:cNvGrpSpPr>
              <a:grpSpLocks/>
            </p:cNvGrpSpPr>
            <p:nvPr/>
          </p:nvGrpSpPr>
          <p:grpSpPr bwMode="auto">
            <a:xfrm>
              <a:off x="158" y="2614"/>
              <a:ext cx="1372" cy="992"/>
              <a:chOff x="158" y="2153"/>
              <a:chExt cx="1372" cy="992"/>
            </a:xfrm>
          </p:grpSpPr>
          <p:sp>
            <p:nvSpPr>
              <p:cNvPr id="39946" name="Rectangle 20"/>
              <p:cNvSpPr>
                <a:spLocks noChangeArrowheads="1"/>
              </p:cNvSpPr>
              <p:nvPr/>
            </p:nvSpPr>
            <p:spPr bwMode="auto">
              <a:xfrm>
                <a:off x="1365" y="2153"/>
                <a:ext cx="165" cy="992"/>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9947" name="Rectangle 21"/>
              <p:cNvSpPr>
                <a:spLocks noChangeArrowheads="1"/>
              </p:cNvSpPr>
              <p:nvPr/>
            </p:nvSpPr>
            <p:spPr bwMode="auto">
              <a:xfrm>
                <a:off x="1365" y="2153"/>
                <a:ext cx="165" cy="992"/>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9948" name="Freeform 22"/>
              <p:cNvSpPr>
                <a:spLocks noEditPoints="1"/>
              </p:cNvSpPr>
              <p:nvPr/>
            </p:nvSpPr>
            <p:spPr bwMode="auto">
              <a:xfrm>
                <a:off x="924" y="2642"/>
                <a:ext cx="366" cy="14"/>
              </a:xfrm>
              <a:custGeom>
                <a:avLst/>
                <a:gdLst>
                  <a:gd name="T0" fmla="*/ 59 w 669"/>
                  <a:gd name="T1" fmla="*/ 2 h 25"/>
                  <a:gd name="T2" fmla="*/ 43 w 669"/>
                  <a:gd name="T3" fmla="*/ 2 h 25"/>
                  <a:gd name="T4" fmla="*/ 42 w 669"/>
                  <a:gd name="T5" fmla="*/ 1 h 25"/>
                  <a:gd name="T6" fmla="*/ 43 w 669"/>
                  <a:gd name="T7" fmla="*/ 0 h 25"/>
                  <a:gd name="T8" fmla="*/ 59 w 669"/>
                  <a:gd name="T9" fmla="*/ 0 h 25"/>
                  <a:gd name="T10" fmla="*/ 60 w 669"/>
                  <a:gd name="T11" fmla="*/ 1 h 25"/>
                  <a:gd name="T12" fmla="*/ 59 w 669"/>
                  <a:gd name="T13" fmla="*/ 2 h 25"/>
                  <a:gd name="T14" fmla="*/ 31 w 669"/>
                  <a:gd name="T15" fmla="*/ 2 h 25"/>
                  <a:gd name="T16" fmla="*/ 15 w 669"/>
                  <a:gd name="T17" fmla="*/ 2 h 25"/>
                  <a:gd name="T18" fmla="*/ 14 w 669"/>
                  <a:gd name="T19" fmla="*/ 1 h 25"/>
                  <a:gd name="T20" fmla="*/ 15 w 669"/>
                  <a:gd name="T21" fmla="*/ 0 h 25"/>
                  <a:gd name="T22" fmla="*/ 31 w 669"/>
                  <a:gd name="T23" fmla="*/ 0 h 25"/>
                  <a:gd name="T24" fmla="*/ 32 w 669"/>
                  <a:gd name="T25" fmla="*/ 1 h 25"/>
                  <a:gd name="T26" fmla="*/ 31 w 669"/>
                  <a:gd name="T27" fmla="*/ 2 h 25"/>
                  <a:gd name="T28" fmla="*/ 4 w 669"/>
                  <a:gd name="T29" fmla="*/ 2 h 25"/>
                  <a:gd name="T30" fmla="*/ 1 w 669"/>
                  <a:gd name="T31" fmla="*/ 2 h 25"/>
                  <a:gd name="T32" fmla="*/ 0 w 669"/>
                  <a:gd name="T33" fmla="*/ 1 h 25"/>
                  <a:gd name="T34" fmla="*/ 1 w 669"/>
                  <a:gd name="T35" fmla="*/ 0 h 25"/>
                  <a:gd name="T36" fmla="*/ 4 w 669"/>
                  <a:gd name="T37" fmla="*/ 0 h 25"/>
                  <a:gd name="T38" fmla="*/ 5 w 669"/>
                  <a:gd name="T39" fmla="*/ 1 h 25"/>
                  <a:gd name="T40" fmla="*/ 4 w 669"/>
                  <a:gd name="T41" fmla="*/ 2 h 2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69" h="25">
                    <a:moveTo>
                      <a:pt x="656" y="25"/>
                    </a:moveTo>
                    <a:lnTo>
                      <a:pt x="477" y="25"/>
                    </a:lnTo>
                    <a:cubicBezTo>
                      <a:pt x="470" y="25"/>
                      <a:pt x="464" y="20"/>
                      <a:pt x="464" y="13"/>
                    </a:cubicBezTo>
                    <a:cubicBezTo>
                      <a:pt x="464" y="6"/>
                      <a:pt x="470" y="0"/>
                      <a:pt x="477" y="0"/>
                    </a:cubicBezTo>
                    <a:lnTo>
                      <a:pt x="656" y="0"/>
                    </a:lnTo>
                    <a:cubicBezTo>
                      <a:pt x="663" y="0"/>
                      <a:pt x="669" y="6"/>
                      <a:pt x="669" y="13"/>
                    </a:cubicBezTo>
                    <a:cubicBezTo>
                      <a:pt x="669" y="20"/>
                      <a:pt x="663" y="25"/>
                      <a:pt x="656" y="25"/>
                    </a:cubicBezTo>
                    <a:close/>
                    <a:moveTo>
                      <a:pt x="349" y="25"/>
                    </a:moveTo>
                    <a:lnTo>
                      <a:pt x="170" y="25"/>
                    </a:lnTo>
                    <a:cubicBezTo>
                      <a:pt x="162" y="25"/>
                      <a:pt x="157" y="20"/>
                      <a:pt x="157" y="13"/>
                    </a:cubicBezTo>
                    <a:cubicBezTo>
                      <a:pt x="157" y="6"/>
                      <a:pt x="162" y="0"/>
                      <a:pt x="170" y="0"/>
                    </a:cubicBezTo>
                    <a:lnTo>
                      <a:pt x="349" y="0"/>
                    </a:lnTo>
                    <a:cubicBezTo>
                      <a:pt x="356" y="0"/>
                      <a:pt x="362" y="6"/>
                      <a:pt x="362" y="13"/>
                    </a:cubicBezTo>
                    <a:cubicBezTo>
                      <a:pt x="362" y="20"/>
                      <a:pt x="356" y="25"/>
                      <a:pt x="349" y="25"/>
                    </a:cubicBezTo>
                    <a:close/>
                    <a:moveTo>
                      <a:pt x="42" y="25"/>
                    </a:moveTo>
                    <a:lnTo>
                      <a:pt x="13" y="25"/>
                    </a:lnTo>
                    <a:cubicBezTo>
                      <a:pt x="6" y="25"/>
                      <a:pt x="0" y="20"/>
                      <a:pt x="0" y="13"/>
                    </a:cubicBezTo>
                    <a:cubicBezTo>
                      <a:pt x="0" y="6"/>
                      <a:pt x="6" y="0"/>
                      <a:pt x="13" y="0"/>
                    </a:cubicBezTo>
                    <a:lnTo>
                      <a:pt x="42" y="0"/>
                    </a:lnTo>
                    <a:cubicBezTo>
                      <a:pt x="49" y="0"/>
                      <a:pt x="54" y="6"/>
                      <a:pt x="54" y="13"/>
                    </a:cubicBezTo>
                    <a:cubicBezTo>
                      <a:pt x="54" y="20"/>
                      <a:pt x="49" y="25"/>
                      <a:pt x="42" y="25"/>
                    </a:cubicBezTo>
                    <a:close/>
                  </a:path>
                </a:pathLst>
              </a:custGeom>
              <a:solidFill>
                <a:srgbClr val="FF0000"/>
              </a:solidFill>
              <a:ln w="14288" cap="flat">
                <a:solidFill>
                  <a:srgbClr val="FF0000"/>
                </a:solidFill>
                <a:prstDash val="solid"/>
                <a:bevel/>
                <a:headEnd/>
                <a:tailEnd/>
              </a:ln>
            </p:spPr>
            <p:txBody>
              <a:bodyPr/>
              <a:lstStyle/>
              <a:p>
                <a:endParaRPr lang="zh-CN" altLang="en-US"/>
              </a:p>
            </p:txBody>
          </p:sp>
          <p:sp>
            <p:nvSpPr>
              <p:cNvPr id="39949" name="Freeform 23"/>
              <p:cNvSpPr>
                <a:spLocks noEditPoints="1"/>
              </p:cNvSpPr>
              <p:nvPr/>
            </p:nvSpPr>
            <p:spPr bwMode="auto">
              <a:xfrm>
                <a:off x="1028" y="2724"/>
                <a:ext cx="262" cy="15"/>
              </a:xfrm>
              <a:custGeom>
                <a:avLst/>
                <a:gdLst>
                  <a:gd name="T0" fmla="*/ 41 w 480"/>
                  <a:gd name="T1" fmla="*/ 3 h 26"/>
                  <a:gd name="T2" fmla="*/ 26 w 480"/>
                  <a:gd name="T3" fmla="*/ 3 h 26"/>
                  <a:gd name="T4" fmla="*/ 25 w 480"/>
                  <a:gd name="T5" fmla="*/ 1 h 26"/>
                  <a:gd name="T6" fmla="*/ 26 w 480"/>
                  <a:gd name="T7" fmla="*/ 0 h 26"/>
                  <a:gd name="T8" fmla="*/ 41 w 480"/>
                  <a:gd name="T9" fmla="*/ 0 h 26"/>
                  <a:gd name="T10" fmla="*/ 43 w 480"/>
                  <a:gd name="T11" fmla="*/ 1 h 26"/>
                  <a:gd name="T12" fmla="*/ 41 w 480"/>
                  <a:gd name="T13" fmla="*/ 3 h 26"/>
                  <a:gd name="T14" fmla="*/ 14 w 480"/>
                  <a:gd name="T15" fmla="*/ 3 h 26"/>
                  <a:gd name="T16" fmla="*/ 1 w 480"/>
                  <a:gd name="T17" fmla="*/ 3 h 26"/>
                  <a:gd name="T18" fmla="*/ 0 w 480"/>
                  <a:gd name="T19" fmla="*/ 1 h 26"/>
                  <a:gd name="T20" fmla="*/ 1 w 480"/>
                  <a:gd name="T21" fmla="*/ 0 h 26"/>
                  <a:gd name="T22" fmla="*/ 14 w 480"/>
                  <a:gd name="T23" fmla="*/ 0 h 26"/>
                  <a:gd name="T24" fmla="*/ 15 w 480"/>
                  <a:gd name="T25" fmla="*/ 1 h 26"/>
                  <a:gd name="T26" fmla="*/ 14 w 480"/>
                  <a:gd name="T27" fmla="*/ 3 h 2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80" h="26">
                    <a:moveTo>
                      <a:pt x="467" y="26"/>
                    </a:moveTo>
                    <a:lnTo>
                      <a:pt x="288" y="26"/>
                    </a:lnTo>
                    <a:cubicBezTo>
                      <a:pt x="281" y="26"/>
                      <a:pt x="275" y="20"/>
                      <a:pt x="275" y="13"/>
                    </a:cubicBezTo>
                    <a:cubicBezTo>
                      <a:pt x="275" y="6"/>
                      <a:pt x="281" y="0"/>
                      <a:pt x="288" y="0"/>
                    </a:cubicBezTo>
                    <a:lnTo>
                      <a:pt x="467" y="0"/>
                    </a:lnTo>
                    <a:cubicBezTo>
                      <a:pt x="474" y="0"/>
                      <a:pt x="480" y="6"/>
                      <a:pt x="480" y="13"/>
                    </a:cubicBezTo>
                    <a:cubicBezTo>
                      <a:pt x="480" y="20"/>
                      <a:pt x="474" y="26"/>
                      <a:pt x="467" y="26"/>
                    </a:cubicBezTo>
                    <a:close/>
                    <a:moveTo>
                      <a:pt x="160" y="26"/>
                    </a:moveTo>
                    <a:lnTo>
                      <a:pt x="13" y="26"/>
                    </a:lnTo>
                    <a:cubicBezTo>
                      <a:pt x="6" y="26"/>
                      <a:pt x="0" y="20"/>
                      <a:pt x="0" y="13"/>
                    </a:cubicBezTo>
                    <a:cubicBezTo>
                      <a:pt x="0" y="6"/>
                      <a:pt x="6" y="0"/>
                      <a:pt x="13" y="0"/>
                    </a:cubicBezTo>
                    <a:lnTo>
                      <a:pt x="160" y="0"/>
                    </a:lnTo>
                    <a:cubicBezTo>
                      <a:pt x="167" y="0"/>
                      <a:pt x="173" y="6"/>
                      <a:pt x="173" y="13"/>
                    </a:cubicBezTo>
                    <a:cubicBezTo>
                      <a:pt x="173" y="20"/>
                      <a:pt x="167" y="26"/>
                      <a:pt x="160" y="26"/>
                    </a:cubicBezTo>
                    <a:close/>
                  </a:path>
                </a:pathLst>
              </a:custGeom>
              <a:solidFill>
                <a:srgbClr val="FF0000"/>
              </a:solidFill>
              <a:ln w="14288" cap="flat">
                <a:solidFill>
                  <a:srgbClr val="FF0000"/>
                </a:solidFill>
                <a:prstDash val="solid"/>
                <a:bevel/>
                <a:headEnd/>
                <a:tailEnd/>
              </a:ln>
            </p:spPr>
            <p:txBody>
              <a:bodyPr/>
              <a:lstStyle/>
              <a:p>
                <a:endParaRPr lang="zh-CN" altLang="en-US"/>
              </a:p>
            </p:txBody>
          </p:sp>
          <p:sp>
            <p:nvSpPr>
              <p:cNvPr id="39950" name="Freeform 24"/>
              <p:cNvSpPr>
                <a:spLocks/>
              </p:cNvSpPr>
              <p:nvPr/>
            </p:nvSpPr>
            <p:spPr bwMode="auto">
              <a:xfrm>
                <a:off x="969" y="2688"/>
                <a:ext cx="87" cy="87"/>
              </a:xfrm>
              <a:custGeom>
                <a:avLst/>
                <a:gdLst>
                  <a:gd name="T0" fmla="*/ 0 w 159"/>
                  <a:gd name="T1" fmla="*/ 7 h 159"/>
                  <a:gd name="T2" fmla="*/ 14 w 159"/>
                  <a:gd name="T3" fmla="*/ 14 h 159"/>
                  <a:gd name="T4" fmla="*/ 14 w 159"/>
                  <a:gd name="T5" fmla="*/ 0 h 159"/>
                  <a:gd name="T6" fmla="*/ 14 w 159"/>
                  <a:gd name="T7" fmla="*/ 0 h 159"/>
                  <a:gd name="T8" fmla="*/ 0 w 159"/>
                  <a:gd name="T9" fmla="*/ 7 h 1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9" h="159">
                    <a:moveTo>
                      <a:pt x="0" y="80"/>
                    </a:moveTo>
                    <a:lnTo>
                      <a:pt x="159" y="159"/>
                    </a:lnTo>
                    <a:cubicBezTo>
                      <a:pt x="134" y="109"/>
                      <a:pt x="134" y="50"/>
                      <a:pt x="159" y="0"/>
                    </a:cubicBezTo>
                    <a:lnTo>
                      <a:pt x="0" y="80"/>
                    </a:lnTo>
                    <a:close/>
                  </a:path>
                </a:pathLst>
              </a:custGeom>
              <a:solidFill>
                <a:srgbClr val="FF0000"/>
              </a:solidFill>
              <a:ln w="0">
                <a:solidFill>
                  <a:srgbClr val="000000"/>
                </a:solidFill>
                <a:prstDash val="solid"/>
                <a:round/>
                <a:headEnd/>
                <a:tailEnd/>
              </a:ln>
            </p:spPr>
            <p:txBody>
              <a:bodyPr/>
              <a:lstStyle/>
              <a:p>
                <a:endParaRPr lang="zh-CN" altLang="en-US"/>
              </a:p>
            </p:txBody>
          </p:sp>
          <p:sp>
            <p:nvSpPr>
              <p:cNvPr id="39951" name="Freeform 25"/>
              <p:cNvSpPr>
                <a:spLocks/>
              </p:cNvSpPr>
              <p:nvPr/>
            </p:nvSpPr>
            <p:spPr bwMode="auto">
              <a:xfrm>
                <a:off x="1275" y="2641"/>
                <a:ext cx="52" cy="90"/>
              </a:xfrm>
              <a:custGeom>
                <a:avLst/>
                <a:gdLst>
                  <a:gd name="T0" fmla="*/ 2 w 94"/>
                  <a:gd name="T1" fmla="*/ 1 h 165"/>
                  <a:gd name="T2" fmla="*/ 7 w 94"/>
                  <a:gd name="T3" fmla="*/ 4 h 165"/>
                  <a:gd name="T4" fmla="*/ 7 w 94"/>
                  <a:gd name="T5" fmla="*/ 5 h 165"/>
                  <a:gd name="T6" fmla="*/ 8 w 94"/>
                  <a:gd name="T7" fmla="*/ 8 h 165"/>
                  <a:gd name="T8" fmla="*/ 8 w 94"/>
                  <a:gd name="T9" fmla="*/ 9 h 165"/>
                  <a:gd name="T10" fmla="*/ 7 w 94"/>
                  <a:gd name="T11" fmla="*/ 12 h 165"/>
                  <a:gd name="T12" fmla="*/ 7 w 94"/>
                  <a:gd name="T13" fmla="*/ 13 h 165"/>
                  <a:gd name="T14" fmla="*/ 4 w 94"/>
                  <a:gd name="T15" fmla="*/ 14 h 165"/>
                  <a:gd name="T16" fmla="*/ 2 w 94"/>
                  <a:gd name="T17" fmla="*/ 14 h 165"/>
                  <a:gd name="T18" fmla="*/ 3 w 94"/>
                  <a:gd name="T19" fmla="*/ 12 h 165"/>
                  <a:gd name="T20" fmla="*/ 6 w 94"/>
                  <a:gd name="T21" fmla="*/ 11 h 165"/>
                  <a:gd name="T22" fmla="*/ 5 w 94"/>
                  <a:gd name="T23" fmla="*/ 11 h 165"/>
                  <a:gd name="T24" fmla="*/ 7 w 94"/>
                  <a:gd name="T25" fmla="*/ 8 h 165"/>
                  <a:gd name="T26" fmla="*/ 7 w 94"/>
                  <a:gd name="T27" fmla="*/ 9 h 165"/>
                  <a:gd name="T28" fmla="*/ 5 w 94"/>
                  <a:gd name="T29" fmla="*/ 5 h 165"/>
                  <a:gd name="T30" fmla="*/ 5 w 94"/>
                  <a:gd name="T31" fmla="*/ 6 h 165"/>
                  <a:gd name="T32" fmla="*/ 1 w 94"/>
                  <a:gd name="T33" fmla="*/ 2 h 165"/>
                  <a:gd name="T34" fmla="*/ 1 w 94"/>
                  <a:gd name="T35" fmla="*/ 1 h 165"/>
                  <a:gd name="T36" fmla="*/ 2 w 94"/>
                  <a:gd name="T37" fmla="*/ 1 h 1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65">
                    <a:moveTo>
                      <a:pt x="22" y="5"/>
                    </a:moveTo>
                    <a:lnTo>
                      <a:pt x="72" y="50"/>
                    </a:lnTo>
                    <a:cubicBezTo>
                      <a:pt x="74" y="51"/>
                      <a:pt x="75" y="53"/>
                      <a:pt x="76" y="54"/>
                    </a:cubicBezTo>
                    <a:lnTo>
                      <a:pt x="92" y="94"/>
                    </a:lnTo>
                    <a:cubicBezTo>
                      <a:pt x="94" y="98"/>
                      <a:pt x="94" y="101"/>
                      <a:pt x="92" y="105"/>
                    </a:cubicBezTo>
                    <a:lnTo>
                      <a:pt x="75" y="140"/>
                    </a:lnTo>
                    <a:cubicBezTo>
                      <a:pt x="74" y="143"/>
                      <a:pt x="73" y="144"/>
                      <a:pt x="71" y="146"/>
                    </a:cubicBezTo>
                    <a:lnTo>
                      <a:pt x="45" y="161"/>
                    </a:lnTo>
                    <a:cubicBezTo>
                      <a:pt x="39" y="165"/>
                      <a:pt x="31" y="163"/>
                      <a:pt x="28" y="157"/>
                    </a:cubicBezTo>
                    <a:cubicBezTo>
                      <a:pt x="24" y="151"/>
                      <a:pt x="26" y="143"/>
                      <a:pt x="32" y="140"/>
                    </a:cubicBezTo>
                    <a:lnTo>
                      <a:pt x="57" y="124"/>
                    </a:lnTo>
                    <a:lnTo>
                      <a:pt x="52" y="129"/>
                    </a:lnTo>
                    <a:lnTo>
                      <a:pt x="69" y="94"/>
                    </a:lnTo>
                    <a:lnTo>
                      <a:pt x="69" y="104"/>
                    </a:lnTo>
                    <a:lnTo>
                      <a:pt x="52" y="64"/>
                    </a:lnTo>
                    <a:lnTo>
                      <a:pt x="55" y="69"/>
                    </a:lnTo>
                    <a:lnTo>
                      <a:pt x="5" y="24"/>
                    </a:lnTo>
                    <a:cubicBezTo>
                      <a:pt x="0" y="19"/>
                      <a:pt x="0" y="11"/>
                      <a:pt x="4" y="6"/>
                    </a:cubicBezTo>
                    <a:cubicBezTo>
                      <a:pt x="9" y="1"/>
                      <a:pt x="17" y="0"/>
                      <a:pt x="22" y="5"/>
                    </a:cubicBezTo>
                    <a:close/>
                  </a:path>
                </a:pathLst>
              </a:custGeom>
              <a:solidFill>
                <a:srgbClr val="FF0000"/>
              </a:solidFill>
              <a:ln w="14288" cap="flat">
                <a:solidFill>
                  <a:srgbClr val="FF0000"/>
                </a:solidFill>
                <a:prstDash val="solid"/>
                <a:bevel/>
                <a:headEnd/>
                <a:tailEnd/>
              </a:ln>
            </p:spPr>
            <p:txBody>
              <a:bodyPr/>
              <a:lstStyle/>
              <a:p>
                <a:endParaRPr lang="zh-CN" altLang="en-US"/>
              </a:p>
            </p:txBody>
          </p:sp>
          <p:sp>
            <p:nvSpPr>
              <p:cNvPr id="39952" name="Freeform 26"/>
              <p:cNvSpPr>
                <a:spLocks/>
              </p:cNvSpPr>
              <p:nvPr/>
            </p:nvSpPr>
            <p:spPr bwMode="auto">
              <a:xfrm>
                <a:off x="275" y="2586"/>
                <a:ext cx="132" cy="63"/>
              </a:xfrm>
              <a:custGeom>
                <a:avLst/>
                <a:gdLst>
                  <a:gd name="T0" fmla="*/ 132 w 132"/>
                  <a:gd name="T1" fmla="*/ 63 h 63"/>
                  <a:gd name="T2" fmla="*/ 106 w 132"/>
                  <a:gd name="T3" fmla="*/ 20 h 63"/>
                  <a:gd name="T4" fmla="*/ 79 w 132"/>
                  <a:gd name="T5" fmla="*/ 0 h 63"/>
                  <a:gd name="T6" fmla="*/ 53 w 132"/>
                  <a:gd name="T7" fmla="*/ 0 h 63"/>
                  <a:gd name="T8" fmla="*/ 26 w 132"/>
                  <a:gd name="T9" fmla="*/ 20 h 63"/>
                  <a:gd name="T10" fmla="*/ 0 w 132"/>
                  <a:gd name="T11" fmla="*/ 63 h 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2" h="63">
                    <a:moveTo>
                      <a:pt x="132" y="63"/>
                    </a:moveTo>
                    <a:lnTo>
                      <a:pt x="106" y="20"/>
                    </a:lnTo>
                    <a:lnTo>
                      <a:pt x="79" y="0"/>
                    </a:lnTo>
                    <a:lnTo>
                      <a:pt x="53" y="0"/>
                    </a:lnTo>
                    <a:lnTo>
                      <a:pt x="26" y="20"/>
                    </a:lnTo>
                    <a:lnTo>
                      <a:pt x="0" y="63"/>
                    </a:lnTo>
                  </a:path>
                </a:pathLst>
              </a:custGeom>
              <a:noFill/>
              <a:ln w="39688" cap="rnd">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 name="Freeform 27"/>
              <p:cNvSpPr>
                <a:spLocks/>
              </p:cNvSpPr>
              <p:nvPr/>
            </p:nvSpPr>
            <p:spPr bwMode="auto">
              <a:xfrm>
                <a:off x="539" y="2583"/>
                <a:ext cx="132" cy="64"/>
              </a:xfrm>
              <a:custGeom>
                <a:avLst/>
                <a:gdLst>
                  <a:gd name="T0" fmla="*/ 132 w 132"/>
                  <a:gd name="T1" fmla="*/ 64 h 64"/>
                  <a:gd name="T2" fmla="*/ 105 w 132"/>
                  <a:gd name="T3" fmla="*/ 22 h 64"/>
                  <a:gd name="T4" fmla="*/ 79 w 132"/>
                  <a:gd name="T5" fmla="*/ 0 h 64"/>
                  <a:gd name="T6" fmla="*/ 52 w 132"/>
                  <a:gd name="T7" fmla="*/ 0 h 64"/>
                  <a:gd name="T8" fmla="*/ 26 w 132"/>
                  <a:gd name="T9" fmla="*/ 22 h 64"/>
                  <a:gd name="T10" fmla="*/ 0 w 132"/>
                  <a:gd name="T11" fmla="*/ 64 h 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2" h="64">
                    <a:moveTo>
                      <a:pt x="132" y="64"/>
                    </a:moveTo>
                    <a:lnTo>
                      <a:pt x="105" y="22"/>
                    </a:lnTo>
                    <a:lnTo>
                      <a:pt x="79" y="0"/>
                    </a:lnTo>
                    <a:lnTo>
                      <a:pt x="52" y="0"/>
                    </a:lnTo>
                    <a:lnTo>
                      <a:pt x="26" y="22"/>
                    </a:lnTo>
                    <a:lnTo>
                      <a:pt x="0" y="64"/>
                    </a:lnTo>
                  </a:path>
                </a:pathLst>
              </a:custGeom>
              <a:noFill/>
              <a:ln w="39688" cap="rnd">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 name="Freeform 28"/>
              <p:cNvSpPr>
                <a:spLocks/>
              </p:cNvSpPr>
              <p:nvPr/>
            </p:nvSpPr>
            <p:spPr bwMode="auto">
              <a:xfrm>
                <a:off x="406" y="2647"/>
                <a:ext cx="133" cy="65"/>
              </a:xfrm>
              <a:custGeom>
                <a:avLst/>
                <a:gdLst>
                  <a:gd name="T0" fmla="*/ 0 w 133"/>
                  <a:gd name="T1" fmla="*/ 0 h 65"/>
                  <a:gd name="T2" fmla="*/ 27 w 133"/>
                  <a:gd name="T3" fmla="*/ 44 h 65"/>
                  <a:gd name="T4" fmla="*/ 54 w 133"/>
                  <a:gd name="T5" fmla="*/ 65 h 65"/>
                  <a:gd name="T6" fmla="*/ 80 w 133"/>
                  <a:gd name="T7" fmla="*/ 65 h 65"/>
                  <a:gd name="T8" fmla="*/ 106 w 133"/>
                  <a:gd name="T9" fmla="*/ 44 h 65"/>
                  <a:gd name="T10" fmla="*/ 133 w 133"/>
                  <a:gd name="T11" fmla="*/ 0 h 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3" h="65">
                    <a:moveTo>
                      <a:pt x="0" y="0"/>
                    </a:moveTo>
                    <a:lnTo>
                      <a:pt x="27" y="44"/>
                    </a:lnTo>
                    <a:lnTo>
                      <a:pt x="54" y="65"/>
                    </a:lnTo>
                    <a:lnTo>
                      <a:pt x="80" y="65"/>
                    </a:lnTo>
                    <a:lnTo>
                      <a:pt x="106" y="44"/>
                    </a:lnTo>
                    <a:lnTo>
                      <a:pt x="133" y="0"/>
                    </a:lnTo>
                  </a:path>
                </a:pathLst>
              </a:custGeom>
              <a:noFill/>
              <a:ln w="39688" cap="rnd">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5" name="Freeform 29"/>
              <p:cNvSpPr>
                <a:spLocks/>
              </p:cNvSpPr>
              <p:nvPr/>
            </p:nvSpPr>
            <p:spPr bwMode="auto">
              <a:xfrm>
                <a:off x="671" y="2647"/>
                <a:ext cx="132" cy="65"/>
              </a:xfrm>
              <a:custGeom>
                <a:avLst/>
                <a:gdLst>
                  <a:gd name="T0" fmla="*/ 0 w 132"/>
                  <a:gd name="T1" fmla="*/ 0 h 65"/>
                  <a:gd name="T2" fmla="*/ 27 w 132"/>
                  <a:gd name="T3" fmla="*/ 44 h 65"/>
                  <a:gd name="T4" fmla="*/ 53 w 132"/>
                  <a:gd name="T5" fmla="*/ 65 h 65"/>
                  <a:gd name="T6" fmla="*/ 80 w 132"/>
                  <a:gd name="T7" fmla="*/ 65 h 65"/>
                  <a:gd name="T8" fmla="*/ 106 w 132"/>
                  <a:gd name="T9" fmla="*/ 44 h 65"/>
                  <a:gd name="T10" fmla="*/ 132 w 132"/>
                  <a:gd name="T11" fmla="*/ 0 h 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2" h="65">
                    <a:moveTo>
                      <a:pt x="0" y="0"/>
                    </a:moveTo>
                    <a:lnTo>
                      <a:pt x="27" y="44"/>
                    </a:lnTo>
                    <a:lnTo>
                      <a:pt x="53" y="65"/>
                    </a:lnTo>
                    <a:lnTo>
                      <a:pt x="80" y="65"/>
                    </a:lnTo>
                    <a:lnTo>
                      <a:pt x="106" y="44"/>
                    </a:lnTo>
                    <a:lnTo>
                      <a:pt x="132" y="0"/>
                    </a:lnTo>
                  </a:path>
                </a:pathLst>
              </a:custGeom>
              <a:noFill/>
              <a:ln w="39688" cap="rnd">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6" name="Text Box 32"/>
              <p:cNvSpPr txBox="1">
                <a:spLocks noChangeArrowheads="1"/>
              </p:cNvSpPr>
              <p:nvPr/>
            </p:nvSpPr>
            <p:spPr bwMode="auto">
              <a:xfrm>
                <a:off x="158" y="2296"/>
                <a:ext cx="5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a:t>入射波</a:t>
                </a:r>
              </a:p>
            </p:txBody>
          </p:sp>
          <p:sp>
            <p:nvSpPr>
              <p:cNvPr id="39957" name="Text Box 33"/>
              <p:cNvSpPr txBox="1">
                <a:spLocks noChangeArrowheads="1"/>
              </p:cNvSpPr>
              <p:nvPr/>
            </p:nvSpPr>
            <p:spPr bwMode="auto">
              <a:xfrm>
                <a:off x="657" y="2840"/>
                <a:ext cx="5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a:t>反射波</a:t>
                </a:r>
              </a:p>
            </p:txBody>
          </p:sp>
        </p:grpSp>
        <p:sp>
          <p:nvSpPr>
            <p:cNvPr id="39945" name="Text Box 37"/>
            <p:cNvSpPr txBox="1">
              <a:spLocks noChangeArrowheads="1"/>
            </p:cNvSpPr>
            <p:nvPr/>
          </p:nvSpPr>
          <p:spPr bwMode="auto">
            <a:xfrm>
              <a:off x="204" y="3475"/>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a:t>b</a:t>
              </a:r>
            </a:p>
          </p:txBody>
        </p:sp>
      </p:grpSp>
      <p:sp>
        <p:nvSpPr>
          <p:cNvPr id="39943" name="Rectangle 40"/>
          <p:cNvSpPr>
            <a:spLocks noChangeArrowheads="1"/>
          </p:cNvSpPr>
          <p:nvPr/>
        </p:nvSpPr>
        <p:spPr bwMode="auto">
          <a:xfrm>
            <a:off x="2916238" y="3500438"/>
            <a:ext cx="5903912"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latin typeface="Tahoma" panose="020B0604030504040204" pitchFamily="34" charset="0"/>
                <a:ea typeface="楷体_GB2312" pitchFamily="49" charset="-122"/>
              </a:rPr>
              <a:t>电磁场具有动量，电磁波垂直射在金属板上，一部分反射</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3"/>
          <p:cNvGraphicFramePr>
            <a:graphicFrameLocks noChangeAspect="1"/>
          </p:cNvGraphicFramePr>
          <p:nvPr/>
        </p:nvGraphicFramePr>
        <p:xfrm>
          <a:off x="250825" y="1052513"/>
          <a:ext cx="3097213" cy="3057525"/>
        </p:xfrm>
        <a:graphic>
          <a:graphicData uri="http://schemas.openxmlformats.org/presentationml/2006/ole">
            <mc:AlternateContent xmlns:mc="http://schemas.openxmlformats.org/markup-compatibility/2006">
              <mc:Choice xmlns:v="urn:schemas-microsoft-com:vml" Requires="v">
                <p:oleObj spid="_x0000_s35881" name="Visio" r:id="rId4" imgW="2625547" imgH="1986686" progId="Visio.Drawing.11">
                  <p:embed/>
                </p:oleObj>
              </mc:Choice>
              <mc:Fallback>
                <p:oleObj name="Visio" r:id="rId4" imgW="2625547" imgH="1986686"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1052513"/>
                        <a:ext cx="3097213"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3" name="Rectangle 37"/>
          <p:cNvSpPr>
            <a:spLocks noChangeArrowheads="1"/>
          </p:cNvSpPr>
          <p:nvPr/>
        </p:nvSpPr>
        <p:spPr bwMode="auto">
          <a:xfrm>
            <a:off x="3419475" y="549275"/>
            <a:ext cx="5184775" cy="230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latin typeface="Tahoma" panose="020B0604030504040204" pitchFamily="34" charset="0"/>
                <a:ea typeface="楷体_GB2312" pitchFamily="49" charset="-122"/>
              </a:rPr>
              <a:t>设电磁波传播方向为</a:t>
            </a:r>
            <a:r>
              <a:rPr lang="en-US" altLang="zh-CN" sz="2400" i="1">
                <a:latin typeface="Times New Roman" panose="02020603050405020304" pitchFamily="18" charset="0"/>
                <a:ea typeface="楷体_GB2312" pitchFamily="49" charset="-122"/>
              </a:rPr>
              <a:t>z</a:t>
            </a:r>
            <a:r>
              <a:rPr lang="zh-CN" altLang="en-US" sz="2400" i="1">
                <a:latin typeface="Times New Roman" panose="02020603050405020304" pitchFamily="18" charset="0"/>
                <a:ea typeface="楷体_GB2312" pitchFamily="49" charset="-122"/>
              </a:rPr>
              <a:t>，</a:t>
            </a:r>
            <a:r>
              <a:rPr lang="en-US" altLang="zh-CN" sz="2400">
                <a:latin typeface="Times New Roman" panose="02020603050405020304" pitchFamily="18" charset="0"/>
                <a:ea typeface="楷体_GB2312" pitchFamily="49" charset="-122"/>
              </a:rPr>
              <a:t>E</a:t>
            </a:r>
            <a:r>
              <a:rPr lang="zh-CN" altLang="en-US" sz="2400" i="1">
                <a:latin typeface="Times New Roman" panose="02020603050405020304" pitchFamily="18" charset="0"/>
                <a:ea typeface="楷体_GB2312" pitchFamily="49" charset="-122"/>
              </a:rPr>
              <a:t>、</a:t>
            </a:r>
            <a:r>
              <a:rPr lang="en-US" altLang="zh-CN" sz="2400">
                <a:latin typeface="Times New Roman" panose="02020603050405020304" pitchFamily="18" charset="0"/>
                <a:ea typeface="楷体_GB2312" pitchFamily="49" charset="-122"/>
              </a:rPr>
              <a:t>H</a:t>
            </a:r>
            <a:r>
              <a:rPr lang="zh-CN" altLang="en-US" sz="2400">
                <a:latin typeface="Times New Roman" panose="02020603050405020304" pitchFamily="18" charset="0"/>
                <a:ea typeface="楷体_GB2312" pitchFamily="49" charset="-122"/>
              </a:rPr>
              <a:t>方向为</a:t>
            </a:r>
            <a:r>
              <a:rPr lang="en-US" altLang="zh-CN" sz="2400" i="1">
                <a:latin typeface="Times New Roman" panose="02020603050405020304" pitchFamily="18" charset="0"/>
                <a:ea typeface="楷体_GB2312" pitchFamily="49" charset="-122"/>
              </a:rPr>
              <a:t>x</a:t>
            </a:r>
            <a:r>
              <a:rPr lang="zh-CN" altLang="en-US" sz="2400" i="1">
                <a:latin typeface="Times New Roman" panose="02020603050405020304" pitchFamily="18" charset="0"/>
                <a:ea typeface="楷体_GB2312" pitchFamily="49" charset="-122"/>
              </a:rPr>
              <a:t>、</a:t>
            </a:r>
            <a:r>
              <a:rPr lang="en-US" altLang="zh-CN" sz="2400" i="1">
                <a:latin typeface="Times New Roman" panose="02020603050405020304" pitchFamily="18" charset="0"/>
                <a:ea typeface="楷体_GB2312" pitchFamily="49" charset="-122"/>
              </a:rPr>
              <a:t>y</a:t>
            </a:r>
            <a:r>
              <a:rPr lang="zh-CN" altLang="en-US" sz="2400">
                <a:latin typeface="Tahoma" panose="020B0604030504040204" pitchFamily="34" charset="0"/>
                <a:ea typeface="楷体_GB2312" pitchFamily="49" charset="-122"/>
              </a:rPr>
              <a:t>方向</a:t>
            </a:r>
            <a:r>
              <a:rPr lang="zh-CN" altLang="en-US" sz="2400" i="1">
                <a:latin typeface="Times New Roman" panose="02020603050405020304" pitchFamily="18" charset="0"/>
                <a:ea typeface="楷体_GB2312" pitchFamily="49" charset="-122"/>
              </a:rPr>
              <a:t>，</a:t>
            </a:r>
            <a:r>
              <a:rPr lang="zh-CN" altLang="en-US" sz="2400">
                <a:latin typeface="Tahoma" panose="020B0604030504040204" pitchFamily="34" charset="0"/>
                <a:ea typeface="楷体_GB2312" pitchFamily="49" charset="-122"/>
              </a:rPr>
              <a:t>电子在</a:t>
            </a:r>
            <a:r>
              <a:rPr lang="en-US" altLang="zh-CN" sz="2400" i="1">
                <a:latin typeface="Times New Roman" panose="02020603050405020304" pitchFamily="18" charset="0"/>
                <a:ea typeface="楷体_GB2312" pitchFamily="49" charset="-122"/>
              </a:rPr>
              <a:t>x</a:t>
            </a:r>
            <a:r>
              <a:rPr lang="zh-CN" altLang="en-US" sz="2400">
                <a:latin typeface="Tahoma" panose="020B0604030504040204" pitchFamily="34" charset="0"/>
                <a:ea typeface="楷体_GB2312" pitchFamily="49" charset="-122"/>
              </a:rPr>
              <a:t>方向往复运动，形成传导电流</a:t>
            </a:r>
            <a:r>
              <a:rPr lang="en-US" altLang="zh-CN" sz="2400">
                <a:latin typeface="Times New Roman" panose="02020603050405020304" pitchFamily="18" charset="0"/>
                <a:ea typeface="楷体_GB2312" pitchFamily="49" charset="-122"/>
              </a:rPr>
              <a:t>j</a:t>
            </a:r>
            <a:r>
              <a:rPr lang="en-US" altLang="zh-CN" sz="2400" baseline="-25000">
                <a:latin typeface="Times New Roman" panose="02020603050405020304" pitchFamily="18" charset="0"/>
                <a:ea typeface="楷体_GB2312" pitchFamily="49" charset="-122"/>
              </a:rPr>
              <a:t>0</a:t>
            </a:r>
            <a:r>
              <a:rPr lang="zh-CN" altLang="en-US" sz="2400" baseline="-25000">
                <a:latin typeface="Times New Roman" panose="02020603050405020304" pitchFamily="18" charset="0"/>
                <a:ea typeface="楷体_GB2312" pitchFamily="49" charset="-122"/>
              </a:rPr>
              <a:t>，</a:t>
            </a:r>
            <a:r>
              <a:rPr lang="zh-CN" altLang="en-US" sz="2400">
                <a:latin typeface="Tahoma" panose="020B0604030504040204" pitchFamily="34" charset="0"/>
                <a:ea typeface="楷体_GB2312" pitchFamily="49" charset="-122"/>
              </a:rPr>
              <a:t>还</a:t>
            </a:r>
            <a:r>
              <a:rPr lang="zh-CN" altLang="en-US" sz="2400">
                <a:latin typeface="Times New Roman" panose="02020603050405020304" pitchFamily="18" charset="0"/>
                <a:ea typeface="楷体_GB2312" pitchFamily="49" charset="-122"/>
              </a:rPr>
              <a:t>受洛伦兹力</a:t>
            </a:r>
            <a:r>
              <a:rPr lang="en-US" altLang="zh-CN" sz="2400">
                <a:latin typeface="Times New Roman" panose="02020603050405020304" pitchFamily="18" charset="0"/>
                <a:ea typeface="楷体_GB2312" pitchFamily="49" charset="-122"/>
              </a:rPr>
              <a:t>F</a:t>
            </a:r>
            <a:r>
              <a:rPr lang="zh-CN" altLang="en-US" sz="2400">
                <a:latin typeface="Times New Roman" panose="02020603050405020304" pitchFamily="18" charset="0"/>
                <a:ea typeface="楷体_GB2312" pitchFamily="49" charset="-122"/>
              </a:rPr>
              <a:t>， </a:t>
            </a:r>
            <a:r>
              <a:rPr lang="en-US" altLang="zh-CN" sz="2400">
                <a:latin typeface="Times New Roman" panose="02020603050405020304" pitchFamily="18" charset="0"/>
                <a:ea typeface="楷体_GB2312" pitchFamily="49" charset="-122"/>
              </a:rPr>
              <a:t>F</a:t>
            </a:r>
            <a:r>
              <a:rPr lang="zh-CN" altLang="en-US" sz="2400">
                <a:latin typeface="Times New Roman" panose="02020603050405020304" pitchFamily="18" charset="0"/>
                <a:ea typeface="楷体_GB2312" pitchFamily="49" charset="-122"/>
              </a:rPr>
              <a:t>沿</a:t>
            </a:r>
            <a:r>
              <a:rPr lang="en-US" altLang="zh-CN" sz="2400">
                <a:latin typeface="Times New Roman" panose="02020603050405020304" pitchFamily="18" charset="0"/>
                <a:ea typeface="楷体_GB2312" pitchFamily="49" charset="-122"/>
              </a:rPr>
              <a:t>E×H</a:t>
            </a:r>
            <a:r>
              <a:rPr lang="zh-CN" altLang="en-US" sz="2400">
                <a:latin typeface="Times New Roman" panose="02020603050405020304" pitchFamily="18" charset="0"/>
                <a:ea typeface="楷体_GB2312" pitchFamily="49" charset="-122"/>
              </a:rPr>
              <a:t>方向，自由电子将此力传给金属板， 获</a:t>
            </a:r>
            <a:r>
              <a:rPr lang="en-US" altLang="zh-CN" sz="2400">
                <a:latin typeface="Times New Roman" panose="02020603050405020304" pitchFamily="18" charset="0"/>
                <a:ea typeface="楷体_GB2312" pitchFamily="49" charset="-122"/>
              </a:rPr>
              <a:t>+</a:t>
            </a:r>
            <a:r>
              <a:rPr lang="en-US" altLang="zh-CN" sz="2400" i="1">
                <a:latin typeface="Times New Roman" panose="02020603050405020304" pitchFamily="18" charset="0"/>
                <a:ea typeface="楷体_GB2312" pitchFamily="49" charset="-122"/>
              </a:rPr>
              <a:t>z</a:t>
            </a:r>
            <a:r>
              <a:rPr lang="zh-CN" altLang="en-US" sz="2400" i="1">
                <a:latin typeface="Times New Roman" panose="02020603050405020304" pitchFamily="18" charset="0"/>
                <a:ea typeface="楷体_GB2312" pitchFamily="49" charset="-122"/>
              </a:rPr>
              <a:t>方向</a:t>
            </a:r>
            <a:r>
              <a:rPr lang="zh-CN" altLang="en-US" sz="2400">
                <a:latin typeface="Times New Roman" panose="02020603050405020304" pitchFamily="18" charset="0"/>
                <a:ea typeface="楷体_GB2312" pitchFamily="49" charset="-122"/>
              </a:rPr>
              <a:t>动量，意味着电磁波动量发生了相反方向的变化</a:t>
            </a:r>
          </a:p>
        </p:txBody>
      </p:sp>
      <p:sp>
        <p:nvSpPr>
          <p:cNvPr id="35844" name="Rectangle 40"/>
          <p:cNvSpPr>
            <a:spLocks noChangeArrowheads="1"/>
          </p:cNvSpPr>
          <p:nvPr/>
        </p:nvSpPr>
        <p:spPr bwMode="auto">
          <a:xfrm>
            <a:off x="3492500" y="3068638"/>
            <a:ext cx="5113338"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latin typeface="Tahoma" panose="020B0604030504040204" pitchFamily="34" charset="0"/>
                <a:ea typeface="楷体_GB2312" pitchFamily="49" charset="-122"/>
              </a:rPr>
              <a:t>设入射、反射电磁波坡印亭矢量分别为</a:t>
            </a:r>
            <a:r>
              <a:rPr lang="en-US" altLang="zh-CN" sz="2400">
                <a:latin typeface="Tahoma" panose="020B0604030504040204" pitchFamily="34" charset="0"/>
                <a:ea typeface="楷体_GB2312" pitchFamily="49" charset="-122"/>
              </a:rPr>
              <a:t>S</a:t>
            </a:r>
            <a:r>
              <a:rPr lang="zh-CN" altLang="en-US" sz="2400" baseline="-25000">
                <a:latin typeface="Tahoma" panose="020B0604030504040204" pitchFamily="34" charset="0"/>
                <a:ea typeface="楷体_GB2312" pitchFamily="49" charset="-122"/>
              </a:rPr>
              <a:t>入，</a:t>
            </a:r>
            <a:r>
              <a:rPr lang="zh-CN" altLang="en-US" sz="2400">
                <a:latin typeface="Tahoma" panose="020B0604030504040204" pitchFamily="34" charset="0"/>
                <a:ea typeface="楷体_GB2312" pitchFamily="49" charset="-122"/>
              </a:rPr>
              <a:t> </a:t>
            </a:r>
            <a:r>
              <a:rPr lang="en-US" altLang="zh-CN" sz="2400">
                <a:latin typeface="Tahoma" panose="020B0604030504040204" pitchFamily="34" charset="0"/>
                <a:ea typeface="楷体_GB2312" pitchFamily="49" charset="-122"/>
              </a:rPr>
              <a:t>S</a:t>
            </a:r>
            <a:r>
              <a:rPr lang="zh-CN" altLang="en-US" sz="2400" baseline="-25000">
                <a:latin typeface="Tahoma" panose="020B0604030504040204" pitchFamily="34" charset="0"/>
                <a:ea typeface="楷体_GB2312" pitchFamily="49" charset="-122"/>
              </a:rPr>
              <a:t>反，</a:t>
            </a:r>
            <a:r>
              <a:rPr lang="zh-CN" altLang="en-US" sz="2400">
                <a:latin typeface="Tahoma" panose="020B0604030504040204" pitchFamily="34" charset="0"/>
                <a:ea typeface="楷体_GB2312" pitchFamily="49" charset="-122"/>
              </a:rPr>
              <a:t>则金属板面元</a:t>
            </a:r>
            <a:r>
              <a:rPr lang="zh-CN" altLang="en-US" sz="2800">
                <a:latin typeface="Tahoma" panose="020B0604030504040204" pitchFamily="34" charset="0"/>
                <a:ea typeface="楷体_GB2312" pitchFamily="49" charset="-122"/>
              </a:rPr>
              <a:t>△∑</a:t>
            </a:r>
            <a:r>
              <a:rPr lang="zh-CN" altLang="en-US" sz="2400">
                <a:latin typeface="Tahoma" panose="020B0604030504040204" pitchFamily="34" charset="0"/>
                <a:ea typeface="楷体_GB2312" pitchFamily="49" charset="-122"/>
              </a:rPr>
              <a:t>受到的力：</a:t>
            </a:r>
          </a:p>
        </p:txBody>
      </p:sp>
      <p:graphicFrame>
        <p:nvGraphicFramePr>
          <p:cNvPr id="35845" name="Object 41"/>
          <p:cNvGraphicFramePr>
            <a:graphicFrameLocks noGrp="1" noChangeAspect="1"/>
          </p:cNvGraphicFramePr>
          <p:nvPr>
            <p:ph sz="half" idx="4294967295"/>
            <p:extLst>
              <p:ext uri="{D42A27DB-BD31-4B8C-83A1-F6EECF244321}">
                <p14:modId xmlns:p14="http://schemas.microsoft.com/office/powerpoint/2010/main" val="2685895363"/>
              </p:ext>
            </p:extLst>
          </p:nvPr>
        </p:nvGraphicFramePr>
        <p:xfrm>
          <a:off x="5410200" y="4224337"/>
          <a:ext cx="2447925" cy="752475"/>
        </p:xfrm>
        <a:graphic>
          <a:graphicData uri="http://schemas.openxmlformats.org/presentationml/2006/ole">
            <mc:AlternateContent xmlns:mc="http://schemas.openxmlformats.org/markup-compatibility/2006">
              <mc:Choice xmlns:v="urn:schemas-microsoft-com:vml" Requires="v">
                <p:oleObj spid="_x0000_s35882" name="Equation" r:id="rId6" imgW="2552700" imgH="2463800" progId="Equation.DSMT4">
                  <p:embed/>
                </p:oleObj>
              </mc:Choice>
              <mc:Fallback>
                <p:oleObj name="Equation" r:id="rId6" imgW="2552700" imgH="2463800" progId="Equation.DSMT4">
                  <p:embed/>
                  <p:pic>
                    <p:nvPicPr>
                      <p:cNvPr id="0" name="Object 41"/>
                      <p:cNvPicPr>
                        <a:picLocks noChangeAspect="1" noChangeArrowheads="1"/>
                      </p:cNvPicPr>
                      <p:nvPr/>
                    </p:nvPicPr>
                    <p:blipFill>
                      <a:blip r:embed="rId7">
                        <a:extLst>
                          <a:ext uri="{28A0092B-C50C-407E-A947-70E740481C1C}">
                            <a14:useLocalDpi xmlns:a14="http://schemas.microsoft.com/office/drawing/2010/main" val="0"/>
                          </a:ext>
                        </a:extLst>
                      </a:blip>
                      <a:srcRect t="1582" r="43047" b="84042"/>
                      <a:stretch>
                        <a:fillRect/>
                      </a:stretch>
                    </p:blipFill>
                    <p:spPr bwMode="auto">
                      <a:xfrm>
                        <a:off x="5410200" y="4224337"/>
                        <a:ext cx="2447925" cy="75247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6" name="Object 46"/>
          <p:cNvGraphicFramePr>
            <a:graphicFrameLocks noGrp="1" noChangeAspect="1"/>
          </p:cNvGraphicFramePr>
          <p:nvPr>
            <p:ph sz="half" idx="4294967295"/>
            <p:extLst>
              <p:ext uri="{D42A27DB-BD31-4B8C-83A1-F6EECF244321}">
                <p14:modId xmlns:p14="http://schemas.microsoft.com/office/powerpoint/2010/main" val="331619374"/>
              </p:ext>
            </p:extLst>
          </p:nvPr>
        </p:nvGraphicFramePr>
        <p:xfrm>
          <a:off x="5410200" y="5807421"/>
          <a:ext cx="1727200" cy="760412"/>
        </p:xfrm>
        <a:graphic>
          <a:graphicData uri="http://schemas.openxmlformats.org/presentationml/2006/ole">
            <mc:AlternateContent xmlns:mc="http://schemas.openxmlformats.org/markup-compatibility/2006">
              <mc:Choice xmlns:v="urn:schemas-microsoft-com:vml" Requires="v">
                <p:oleObj spid="_x0000_s35883" name="Equation" r:id="rId8" imgW="2552700" imgH="2463800" progId="Equation.DSMT4">
                  <p:embed/>
                </p:oleObj>
              </mc:Choice>
              <mc:Fallback>
                <p:oleObj name="Equation" r:id="rId8" imgW="2552700" imgH="2463800" progId="Equation.DSMT4">
                  <p:embed/>
                  <p:pic>
                    <p:nvPicPr>
                      <p:cNvPr id="0" name="Object 46"/>
                      <p:cNvPicPr>
                        <a:picLocks noChangeAspect="1" noChangeArrowheads="1"/>
                      </p:cNvPicPr>
                      <p:nvPr/>
                    </p:nvPicPr>
                    <p:blipFill>
                      <a:blip r:embed="rId7">
                        <a:extLst>
                          <a:ext uri="{28A0092B-C50C-407E-A947-70E740481C1C}">
                            <a14:useLocalDpi xmlns:a14="http://schemas.microsoft.com/office/drawing/2010/main" val="0"/>
                          </a:ext>
                        </a:extLst>
                      </a:blip>
                      <a:srcRect t="17532" r="56935" b="66515"/>
                      <a:stretch>
                        <a:fillRect/>
                      </a:stretch>
                    </p:blipFill>
                    <p:spPr bwMode="auto">
                      <a:xfrm>
                        <a:off x="5410200" y="5807421"/>
                        <a:ext cx="1727200" cy="760412"/>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7" name="Text Box 49"/>
          <p:cNvSpPr txBox="1">
            <a:spLocks noChangeArrowheads="1"/>
          </p:cNvSpPr>
          <p:nvPr/>
        </p:nvSpPr>
        <p:spPr bwMode="auto">
          <a:xfrm>
            <a:off x="3492500" y="5132560"/>
            <a:ext cx="2990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t>金属板受到的压强</a:t>
            </a:r>
            <a:r>
              <a:rPr lang="zh-CN" altLang="en-US" sz="1800" dirty="0"/>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72"/>
          <p:cNvGraphicFramePr>
            <a:graphicFrameLocks noChangeAspect="1"/>
          </p:cNvGraphicFramePr>
          <p:nvPr/>
        </p:nvGraphicFramePr>
        <p:xfrm>
          <a:off x="5148263" y="549275"/>
          <a:ext cx="3024187" cy="1439863"/>
        </p:xfrm>
        <a:graphic>
          <a:graphicData uri="http://schemas.openxmlformats.org/presentationml/2006/ole">
            <mc:AlternateContent xmlns:mc="http://schemas.openxmlformats.org/markup-compatibility/2006">
              <mc:Choice xmlns:v="urn:schemas-microsoft-com:vml" Requires="v">
                <p:oleObj spid="_x0000_s37930" name="Equation" r:id="rId4" imgW="2552700" imgH="2463800" progId="Equation.DSMT4">
                  <p:embed/>
                </p:oleObj>
              </mc:Choice>
              <mc:Fallback>
                <p:oleObj name="Equation" r:id="rId4" imgW="2552700" imgH="2463800" progId="Equation.DSMT4">
                  <p:embed/>
                  <p:pic>
                    <p:nvPicPr>
                      <p:cNvPr id="0" name="Object 72"/>
                      <p:cNvPicPr>
                        <a:picLocks noChangeAspect="1" noChangeArrowheads="1"/>
                      </p:cNvPicPr>
                      <p:nvPr/>
                    </p:nvPicPr>
                    <p:blipFill>
                      <a:blip r:embed="rId5">
                        <a:extLst>
                          <a:ext uri="{28A0092B-C50C-407E-A947-70E740481C1C}">
                            <a14:useLocalDpi xmlns:a14="http://schemas.microsoft.com/office/drawing/2010/main" val="0"/>
                          </a:ext>
                        </a:extLst>
                      </a:blip>
                      <a:srcRect t="35066" r="35402" b="33064"/>
                      <a:stretch>
                        <a:fillRect/>
                      </a:stretch>
                    </p:blipFill>
                    <p:spPr bwMode="auto">
                      <a:xfrm>
                        <a:off x="5148263" y="549275"/>
                        <a:ext cx="3024187" cy="1439863"/>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1" name="Text Box 73"/>
          <p:cNvSpPr txBox="1">
            <a:spLocks noChangeArrowheads="1"/>
          </p:cNvSpPr>
          <p:nvPr/>
        </p:nvSpPr>
        <p:spPr bwMode="auto">
          <a:xfrm>
            <a:off x="1763713" y="692150"/>
            <a:ext cx="3070225"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t>金属板和电磁波</a:t>
            </a:r>
          </a:p>
          <a:p>
            <a:pPr eaLnBrk="1" hangingPunct="1">
              <a:spcBef>
                <a:spcPct val="0"/>
              </a:spcBef>
              <a:buFontTx/>
              <a:buNone/>
            </a:pPr>
            <a:r>
              <a:rPr lang="zh-CN" altLang="en-US" sz="2800"/>
              <a:t>动量改变分别为：</a:t>
            </a:r>
          </a:p>
        </p:txBody>
      </p:sp>
      <p:graphicFrame>
        <p:nvGraphicFramePr>
          <p:cNvPr id="37892" name="Object 74"/>
          <p:cNvGraphicFramePr>
            <a:graphicFrameLocks noChangeAspect="1"/>
          </p:cNvGraphicFramePr>
          <p:nvPr/>
        </p:nvGraphicFramePr>
        <p:xfrm>
          <a:off x="2843213" y="3141663"/>
          <a:ext cx="4681537" cy="863600"/>
        </p:xfrm>
        <a:graphic>
          <a:graphicData uri="http://schemas.openxmlformats.org/presentationml/2006/ole">
            <mc:AlternateContent xmlns:mc="http://schemas.openxmlformats.org/markup-compatibility/2006">
              <mc:Choice xmlns:v="urn:schemas-microsoft-com:vml" Requires="v">
                <p:oleObj spid="_x0000_s37931" name="Equation" r:id="rId6" imgW="2552700" imgH="2463800" progId="Equation.DSMT4">
                  <p:embed/>
                </p:oleObj>
              </mc:Choice>
              <mc:Fallback>
                <p:oleObj name="Equation" r:id="rId6" imgW="2552700" imgH="2463800" progId="Equation.DSMT4">
                  <p:embed/>
                  <p:pic>
                    <p:nvPicPr>
                      <p:cNvPr id="0" name="Object 74"/>
                      <p:cNvPicPr>
                        <a:picLocks noChangeAspect="1" noChangeArrowheads="1"/>
                      </p:cNvPicPr>
                      <p:nvPr/>
                    </p:nvPicPr>
                    <p:blipFill>
                      <a:blip r:embed="rId5">
                        <a:extLst>
                          <a:ext uri="{28A0092B-C50C-407E-A947-70E740481C1C}">
                            <a14:useLocalDpi xmlns:a14="http://schemas.microsoft.com/office/drawing/2010/main" val="0"/>
                          </a:ext>
                        </a:extLst>
                      </a:blip>
                      <a:srcRect t="65355" b="15530"/>
                      <a:stretch>
                        <a:fillRect/>
                      </a:stretch>
                    </p:blipFill>
                    <p:spPr bwMode="auto">
                      <a:xfrm>
                        <a:off x="2843213" y="3141663"/>
                        <a:ext cx="4681537" cy="8636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3" name="Text Box 75"/>
          <p:cNvSpPr txBox="1">
            <a:spLocks noChangeArrowheads="1"/>
          </p:cNvSpPr>
          <p:nvPr/>
        </p:nvSpPr>
        <p:spPr bwMode="auto">
          <a:xfrm>
            <a:off x="250825" y="3068638"/>
            <a:ext cx="2351088"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t>单位体积内电</a:t>
            </a:r>
          </a:p>
          <a:p>
            <a:pPr eaLnBrk="1" hangingPunct="1">
              <a:spcBef>
                <a:spcPct val="0"/>
              </a:spcBef>
              <a:buFontTx/>
              <a:buNone/>
            </a:pPr>
            <a:r>
              <a:rPr lang="zh-CN" altLang="en-US" sz="2400" dirty="0"/>
              <a:t>磁波动量改变：</a:t>
            </a:r>
          </a:p>
        </p:txBody>
      </p:sp>
      <p:sp>
        <p:nvSpPr>
          <p:cNvPr id="37894" name="Text Box 76"/>
          <p:cNvSpPr txBox="1">
            <a:spLocks noChangeArrowheads="1"/>
          </p:cNvSpPr>
          <p:nvPr/>
        </p:nvSpPr>
        <p:spPr bwMode="auto">
          <a:xfrm>
            <a:off x="323850" y="2349500"/>
            <a:ext cx="60896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t>△t</a:t>
            </a:r>
            <a:r>
              <a:rPr lang="zh-CN" altLang="en-US" sz="2400" dirty="0"/>
              <a:t>时间内传播距离为</a:t>
            </a:r>
            <a:r>
              <a:rPr lang="en-US" altLang="zh-CN" sz="2400" dirty="0" err="1"/>
              <a:t>c△t</a:t>
            </a:r>
            <a:r>
              <a:rPr lang="zh-CN" altLang="en-US" sz="2400" dirty="0"/>
              <a:t>，体积：△∑ </a:t>
            </a:r>
            <a:r>
              <a:rPr lang="en-US" altLang="zh-CN" sz="2400" dirty="0" err="1"/>
              <a:t>c△t</a:t>
            </a:r>
            <a:endParaRPr lang="en-US" altLang="zh-CN" sz="2400" dirty="0"/>
          </a:p>
        </p:txBody>
      </p:sp>
      <p:graphicFrame>
        <p:nvGraphicFramePr>
          <p:cNvPr id="37895" name="Object 77"/>
          <p:cNvGraphicFramePr>
            <a:graphicFrameLocks noChangeAspect="1"/>
          </p:cNvGraphicFramePr>
          <p:nvPr/>
        </p:nvGraphicFramePr>
        <p:xfrm>
          <a:off x="4067175" y="4652963"/>
          <a:ext cx="1584325" cy="774700"/>
        </p:xfrm>
        <a:graphic>
          <a:graphicData uri="http://schemas.openxmlformats.org/presentationml/2006/ole">
            <mc:AlternateContent xmlns:mc="http://schemas.openxmlformats.org/markup-compatibility/2006">
              <mc:Choice xmlns:v="urn:schemas-microsoft-com:vml" Requires="v">
                <p:oleObj spid="_x0000_s37932" name="Equation" r:id="rId7" imgW="2552700" imgH="2463800" progId="Equation.DSMT4">
                  <p:embed/>
                </p:oleObj>
              </mc:Choice>
              <mc:Fallback>
                <p:oleObj name="Equation" r:id="rId7" imgW="2552700" imgH="2463800" progId="Equation.DSMT4">
                  <p:embed/>
                  <p:pic>
                    <p:nvPicPr>
                      <p:cNvPr id="0" name="Object 77"/>
                      <p:cNvPicPr>
                        <a:picLocks noChangeAspect="1" noChangeArrowheads="1"/>
                      </p:cNvPicPr>
                      <p:nvPr/>
                    </p:nvPicPr>
                    <p:blipFill>
                      <a:blip r:embed="rId5">
                        <a:extLst>
                          <a:ext uri="{28A0092B-C50C-407E-A947-70E740481C1C}">
                            <a14:useLocalDpi xmlns:a14="http://schemas.microsoft.com/office/drawing/2010/main" val="0"/>
                          </a:ext>
                        </a:extLst>
                      </a:blip>
                      <a:srcRect t="82854" r="66158"/>
                      <a:stretch>
                        <a:fillRect/>
                      </a:stretch>
                    </p:blipFill>
                    <p:spPr bwMode="auto">
                      <a:xfrm>
                        <a:off x="4067175" y="4652963"/>
                        <a:ext cx="1584325" cy="7747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6" name="Text Box 78"/>
          <p:cNvSpPr txBox="1">
            <a:spLocks noChangeArrowheads="1"/>
          </p:cNvSpPr>
          <p:nvPr/>
        </p:nvSpPr>
        <p:spPr bwMode="auto">
          <a:xfrm>
            <a:off x="539750" y="4797425"/>
            <a:ext cx="32781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t>定义电磁波动量密度：</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0" y="692150"/>
            <a:ext cx="3600450" cy="579438"/>
          </a:xfrm>
        </p:spPr>
        <p:txBody>
          <a:bodyPr>
            <a:spAutoFit/>
          </a:bodyPr>
          <a:lstStyle/>
          <a:p>
            <a:pPr>
              <a:defRPr/>
            </a:pPr>
            <a:r>
              <a:rPr lang="zh-CN" altLang="en-US" sz="3200">
                <a:effectLst>
                  <a:outerShdw blurRad="38100" dist="38100" dir="2700000" algn="tl">
                    <a:srgbClr val="C0C0C0"/>
                  </a:outerShdw>
                </a:effectLst>
                <a:ea typeface="华文楷体" panose="02010600040101010101" pitchFamily="2" charset="-122"/>
              </a:rPr>
              <a:t>更进一步可以看到</a:t>
            </a:r>
          </a:p>
        </p:txBody>
      </p:sp>
      <p:sp>
        <p:nvSpPr>
          <p:cNvPr id="44036" name="Rectangle 4"/>
          <p:cNvSpPr>
            <a:spLocks noGrp="1" noChangeArrowheads="1"/>
          </p:cNvSpPr>
          <p:nvPr>
            <p:ph type="body" idx="4294967295"/>
          </p:nvPr>
        </p:nvSpPr>
        <p:spPr>
          <a:xfrm>
            <a:off x="0" y="1341438"/>
            <a:ext cx="7772400" cy="2951162"/>
          </a:xfrm>
          <a:noFill/>
        </p:spPr>
        <p:txBody>
          <a:bodyPr/>
          <a:lstStyle/>
          <a:p>
            <a:r>
              <a:rPr lang="zh-CN" altLang="en-US" sz="2800" smtClean="0">
                <a:latin typeface="华文楷体" panose="02010600040101010101" pitchFamily="2" charset="-122"/>
                <a:ea typeface="华文楷体" panose="02010600040101010101" pitchFamily="2" charset="-122"/>
              </a:rPr>
              <a:t>电磁场具有能量和动量，它是物质的一种形态 </a:t>
            </a:r>
          </a:p>
          <a:p>
            <a:r>
              <a:rPr lang="zh-CN" altLang="en-US" sz="2800" smtClean="0">
                <a:latin typeface="华文楷体" panose="02010600040101010101" pitchFamily="2" charset="-122"/>
                <a:ea typeface="华文楷体" panose="02010600040101010101" pitchFamily="2" charset="-122"/>
              </a:rPr>
              <a:t>随着科学技术的发展，发现“场”和“实物”之间的界限日益消失 </a:t>
            </a:r>
          </a:p>
          <a:p>
            <a:r>
              <a:rPr lang="zh-CN" altLang="en-US" sz="2800" smtClean="0">
                <a:latin typeface="华文楷体" panose="02010600040101010101" pitchFamily="2" charset="-122"/>
                <a:ea typeface="华文楷体" panose="02010600040101010101" pitchFamily="2" charset="-122"/>
              </a:rPr>
              <a:t>光在某些方面也具有微粒性；与此同时，从电子衍射现象发现，一向被认为是实物微粒的电子同时也具有波动性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6">
                                            <p:txEl>
                                              <p:pRg st="0" end="0"/>
                                            </p:txEl>
                                          </p:spTgt>
                                        </p:tgtEl>
                                        <p:attrNameLst>
                                          <p:attrName>style.visibility</p:attrName>
                                        </p:attrNameLst>
                                      </p:cBhvr>
                                      <p:to>
                                        <p:strVal val="visible"/>
                                      </p:to>
                                    </p:set>
                                    <p:animEffect transition="in" filter="blinds(horizontal)">
                                      <p:cBhvr>
                                        <p:cTn id="7" dur="500"/>
                                        <p:tgtEl>
                                          <p:spTgt spid="4403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036">
                                            <p:txEl>
                                              <p:pRg st="1" end="1"/>
                                            </p:txEl>
                                          </p:spTgt>
                                        </p:tgtEl>
                                        <p:attrNameLst>
                                          <p:attrName>style.visibility</p:attrName>
                                        </p:attrNameLst>
                                      </p:cBhvr>
                                      <p:to>
                                        <p:strVal val="visible"/>
                                      </p:to>
                                    </p:set>
                                    <p:animEffect transition="in" filter="blinds(horizontal)">
                                      <p:cBhvr>
                                        <p:cTn id="12" dur="500"/>
                                        <p:tgtEl>
                                          <p:spTgt spid="4403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036">
                                            <p:txEl>
                                              <p:pRg st="2" end="2"/>
                                            </p:txEl>
                                          </p:spTgt>
                                        </p:tgtEl>
                                        <p:attrNameLst>
                                          <p:attrName>style.visibility</p:attrName>
                                        </p:attrNameLst>
                                      </p:cBhvr>
                                      <p:to>
                                        <p:strVal val="visible"/>
                                      </p:to>
                                    </p:set>
                                    <p:animEffect transition="in" filter="blinds(horizontal)">
                                      <p:cBhvr>
                                        <p:cTn id="17" dur="500"/>
                                        <p:tgtEl>
                                          <p:spTgt spid="440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5"/>
          <p:cNvSpPr txBox="1">
            <a:spLocks noChangeArrowheads="1"/>
          </p:cNvSpPr>
          <p:nvPr/>
        </p:nvSpPr>
        <p:spPr bwMode="auto">
          <a:xfrm>
            <a:off x="611188" y="981075"/>
            <a:ext cx="7559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a:solidFill>
                  <a:schemeClr val="tx2"/>
                </a:solidFill>
              </a:rPr>
              <a:t>光压：</a:t>
            </a:r>
            <a:r>
              <a:rPr lang="zh-CN" altLang="en-US" sz="1800" dirty="0"/>
              <a:t>光（电磁波）照射在物体上，对物体</a:t>
            </a:r>
            <a:r>
              <a:rPr lang="zh-CN" altLang="en-US" sz="1800" dirty="0" smtClean="0"/>
              <a:t>所施加</a:t>
            </a:r>
            <a:r>
              <a:rPr lang="zh-CN" altLang="en-US" sz="1800" dirty="0"/>
              <a:t>的压力</a:t>
            </a:r>
          </a:p>
        </p:txBody>
      </p:sp>
      <p:graphicFrame>
        <p:nvGraphicFramePr>
          <p:cNvPr id="43011" name="Object 6"/>
          <p:cNvGraphicFramePr>
            <a:graphicFrameLocks noChangeAspect="1"/>
          </p:cNvGraphicFramePr>
          <p:nvPr>
            <p:extLst>
              <p:ext uri="{D42A27DB-BD31-4B8C-83A1-F6EECF244321}">
                <p14:modId xmlns:p14="http://schemas.microsoft.com/office/powerpoint/2010/main" val="2045468854"/>
              </p:ext>
            </p:extLst>
          </p:nvPr>
        </p:nvGraphicFramePr>
        <p:xfrm>
          <a:off x="3886200" y="2381250"/>
          <a:ext cx="1727200" cy="760413"/>
        </p:xfrm>
        <a:graphic>
          <a:graphicData uri="http://schemas.openxmlformats.org/presentationml/2006/ole">
            <mc:AlternateContent xmlns:mc="http://schemas.openxmlformats.org/markup-compatibility/2006">
              <mc:Choice xmlns:v="urn:schemas-microsoft-com:vml" Requires="v">
                <p:oleObj spid="_x0000_s43063" name="Equation" r:id="rId4" imgW="2552700" imgH="2463800" progId="Equation.DSMT4">
                  <p:embed/>
                </p:oleObj>
              </mc:Choice>
              <mc:Fallback>
                <p:oleObj name="Equation" r:id="rId4" imgW="2552700" imgH="24638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t="17532" r="56935" b="66515"/>
                      <a:stretch>
                        <a:fillRect/>
                      </a:stretch>
                    </p:blipFill>
                    <p:spPr bwMode="auto">
                      <a:xfrm>
                        <a:off x="3886200" y="2381250"/>
                        <a:ext cx="1727200" cy="760413"/>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2" name="Text Box 7"/>
          <p:cNvSpPr txBox="1">
            <a:spLocks noChangeArrowheads="1"/>
          </p:cNvSpPr>
          <p:nvPr/>
        </p:nvSpPr>
        <p:spPr bwMode="auto">
          <a:xfrm>
            <a:off x="611188" y="3259206"/>
            <a:ext cx="7632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a:t>如被照射面的反射率为</a:t>
            </a:r>
            <a:r>
              <a:rPr lang="en-US" altLang="zh-CN" sz="1800" dirty="0"/>
              <a:t>100%</a:t>
            </a:r>
            <a:r>
              <a:rPr lang="zh-CN" altLang="en-US" sz="1800" dirty="0"/>
              <a:t>，则</a:t>
            </a:r>
            <a:r>
              <a:rPr lang="en-US" altLang="zh-CN" sz="1800" dirty="0"/>
              <a:t>S</a:t>
            </a:r>
            <a:r>
              <a:rPr lang="zh-CN" altLang="en-US" sz="1800" baseline="-25000" dirty="0"/>
              <a:t>入</a:t>
            </a:r>
            <a:r>
              <a:rPr lang="en-US" altLang="zh-CN" sz="1800" dirty="0"/>
              <a:t>=S</a:t>
            </a:r>
            <a:r>
              <a:rPr lang="zh-CN" altLang="en-US" sz="1800" baseline="-25000" dirty="0"/>
              <a:t>反</a:t>
            </a:r>
            <a:endParaRPr lang="zh-CN" altLang="en-US" sz="2400" dirty="0"/>
          </a:p>
        </p:txBody>
      </p:sp>
      <p:sp>
        <p:nvSpPr>
          <p:cNvPr id="43013" name="Text Box 8"/>
          <p:cNvSpPr txBox="1">
            <a:spLocks noChangeArrowheads="1"/>
          </p:cNvSpPr>
          <p:nvPr/>
        </p:nvSpPr>
        <p:spPr bwMode="auto">
          <a:xfrm>
            <a:off x="611188" y="2205038"/>
            <a:ext cx="5257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单位面积上受到的压力即压强：</a:t>
            </a:r>
          </a:p>
        </p:txBody>
      </p:sp>
      <p:graphicFrame>
        <p:nvGraphicFramePr>
          <p:cNvPr id="43014" name="Object 9"/>
          <p:cNvGraphicFramePr>
            <a:graphicFrameLocks noChangeAspect="1"/>
          </p:cNvGraphicFramePr>
          <p:nvPr/>
        </p:nvGraphicFramePr>
        <p:xfrm>
          <a:off x="3132138" y="3860800"/>
          <a:ext cx="2232025" cy="757238"/>
        </p:xfrm>
        <a:graphic>
          <a:graphicData uri="http://schemas.openxmlformats.org/presentationml/2006/ole">
            <mc:AlternateContent xmlns:mc="http://schemas.openxmlformats.org/markup-compatibility/2006">
              <mc:Choice xmlns:v="urn:schemas-microsoft-com:vml" Requires="v">
                <p:oleObj spid="_x0000_s43064" name="Equation" r:id="rId6" imgW="1422400" imgH="482600" progId="Equation.DSMT4">
                  <p:embed/>
                </p:oleObj>
              </mc:Choice>
              <mc:Fallback>
                <p:oleObj name="Equation" r:id="rId6" imgW="1422400" imgH="48260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2138" y="3860800"/>
                        <a:ext cx="2232025"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5" name="Text Box 10"/>
          <p:cNvSpPr txBox="1">
            <a:spLocks noChangeArrowheads="1"/>
          </p:cNvSpPr>
          <p:nvPr/>
        </p:nvSpPr>
        <p:spPr bwMode="auto">
          <a:xfrm>
            <a:off x="611188" y="4724400"/>
            <a:ext cx="792003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如被照射面全吸收（绝对黑体），则</a:t>
            </a:r>
            <a:r>
              <a:rPr lang="en-US" altLang="zh-CN" sz="1800"/>
              <a:t>S</a:t>
            </a:r>
            <a:r>
              <a:rPr lang="zh-CN" altLang="en-US" sz="1800" baseline="-25000"/>
              <a:t>反</a:t>
            </a:r>
            <a:r>
              <a:rPr lang="en-US" altLang="zh-CN" sz="1800"/>
              <a:t>=0</a:t>
            </a:r>
            <a:r>
              <a:rPr lang="zh-CN" altLang="en-US" sz="1800"/>
              <a:t>，正入射的光压：</a:t>
            </a:r>
          </a:p>
        </p:txBody>
      </p:sp>
      <p:graphicFrame>
        <p:nvGraphicFramePr>
          <p:cNvPr id="43016" name="Object 11"/>
          <p:cNvGraphicFramePr>
            <a:graphicFrameLocks noChangeAspect="1"/>
          </p:cNvGraphicFramePr>
          <p:nvPr>
            <p:extLst>
              <p:ext uri="{D42A27DB-BD31-4B8C-83A1-F6EECF244321}">
                <p14:modId xmlns:p14="http://schemas.microsoft.com/office/powerpoint/2010/main" val="2373985225"/>
              </p:ext>
            </p:extLst>
          </p:nvPr>
        </p:nvGraphicFramePr>
        <p:xfrm>
          <a:off x="3082442" y="5291931"/>
          <a:ext cx="2192337" cy="757237"/>
        </p:xfrm>
        <a:graphic>
          <a:graphicData uri="http://schemas.openxmlformats.org/presentationml/2006/ole">
            <mc:AlternateContent xmlns:mc="http://schemas.openxmlformats.org/markup-compatibility/2006">
              <mc:Choice xmlns:v="urn:schemas-microsoft-com:vml" Requires="v">
                <p:oleObj spid="_x0000_s43065" name="Equation" r:id="rId8" imgW="1397000" imgH="482600" progId="Equation.DSMT4">
                  <p:embed/>
                </p:oleObj>
              </mc:Choice>
              <mc:Fallback>
                <p:oleObj name="Equation" r:id="rId8" imgW="1397000" imgH="482600"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82442" y="5291931"/>
                        <a:ext cx="2192337" cy="757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7" name="Rectangle 12"/>
          <p:cNvSpPr>
            <a:spLocks noChangeArrowheads="1"/>
          </p:cNvSpPr>
          <p:nvPr/>
        </p:nvSpPr>
        <p:spPr bwMode="auto">
          <a:xfrm>
            <a:off x="1277144" y="-4693"/>
            <a:ext cx="3925887"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3600" dirty="0">
                <a:solidFill>
                  <a:srgbClr val="FF0000"/>
                </a:solidFill>
                <a:latin typeface="+mj-ea"/>
                <a:ea typeface="+mj-ea"/>
              </a:rPr>
              <a:t>光压</a:t>
            </a:r>
            <a:r>
              <a:rPr lang="en-US" altLang="zh-CN" sz="3600" dirty="0">
                <a:solidFill>
                  <a:srgbClr val="FF0000"/>
                </a:solidFill>
                <a:latin typeface="+mj-ea"/>
                <a:ea typeface="+mj-ea"/>
              </a:rPr>
              <a:t>(</a:t>
            </a:r>
            <a:r>
              <a:rPr lang="zh-CN" altLang="en-US" sz="3600" dirty="0">
                <a:solidFill>
                  <a:srgbClr val="FF0000"/>
                </a:solidFill>
                <a:latin typeface="+mj-ea"/>
                <a:ea typeface="+mj-ea"/>
              </a:rPr>
              <a:t>辐射压力</a:t>
            </a:r>
            <a:r>
              <a:rPr lang="en-US" altLang="zh-CN" sz="3600" dirty="0">
                <a:solidFill>
                  <a:srgbClr val="FF0000"/>
                </a:solidFill>
                <a:latin typeface="+mj-ea"/>
                <a:ea typeface="+mj-ea"/>
              </a:rPr>
              <a:t>)</a:t>
            </a:r>
          </a:p>
        </p:txBody>
      </p:sp>
      <p:graphicFrame>
        <p:nvGraphicFramePr>
          <p:cNvPr id="43018" name="Object 14"/>
          <p:cNvGraphicFramePr>
            <a:graphicFrameLocks noChangeAspect="1"/>
          </p:cNvGraphicFramePr>
          <p:nvPr>
            <p:extLst>
              <p:ext uri="{D42A27DB-BD31-4B8C-83A1-F6EECF244321}">
                <p14:modId xmlns:p14="http://schemas.microsoft.com/office/powerpoint/2010/main" val="1965710265"/>
              </p:ext>
            </p:extLst>
          </p:nvPr>
        </p:nvGraphicFramePr>
        <p:xfrm>
          <a:off x="3004931" y="1403350"/>
          <a:ext cx="2376487" cy="623887"/>
        </p:xfrm>
        <a:graphic>
          <a:graphicData uri="http://schemas.openxmlformats.org/presentationml/2006/ole">
            <mc:AlternateContent xmlns:mc="http://schemas.openxmlformats.org/markup-compatibility/2006">
              <mc:Choice xmlns:v="urn:schemas-microsoft-com:vml" Requires="v">
                <p:oleObj spid="_x0000_s43066" name="Equation" r:id="rId10" imgW="965200" imgH="254000" progId="Equation.DSMT4">
                  <p:embed/>
                </p:oleObj>
              </mc:Choice>
              <mc:Fallback>
                <p:oleObj name="Equation" r:id="rId10" imgW="965200" imgH="254000" progId="Equation.DSMT4">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04931" y="1403350"/>
                        <a:ext cx="2376487"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4294967295"/>
          </p:nvPr>
        </p:nvSpPr>
        <p:spPr>
          <a:xfrm>
            <a:off x="838200" y="549275"/>
            <a:ext cx="8305800" cy="3960813"/>
          </a:xfrm>
        </p:spPr>
        <p:txBody>
          <a:bodyPr/>
          <a:lstStyle/>
          <a:p>
            <a:pPr>
              <a:spcBef>
                <a:spcPct val="0"/>
              </a:spcBef>
              <a:buFont typeface="Wingdings" panose="05000000000000000000" pitchFamily="2" charset="2"/>
              <a:buNone/>
            </a:pPr>
            <a:r>
              <a:rPr lang="en-US" altLang="zh-CN" sz="10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光压非常小，很难观察到</a:t>
            </a:r>
          </a:p>
          <a:p>
            <a:pPr>
              <a:spcBef>
                <a:spcPct val="0"/>
              </a:spcBef>
              <a:buFont typeface="Wingdings" panose="05000000000000000000" pitchFamily="2" charset="2"/>
              <a:buNone/>
            </a:pPr>
            <a:r>
              <a:rPr lang="zh-CN" altLang="en-US" sz="2400" dirty="0" smtClean="0">
                <a:latin typeface="楷体_GB2312" pitchFamily="49" charset="-122"/>
                <a:ea typeface="楷体_GB2312" pitchFamily="49" charset="-122"/>
              </a:rPr>
              <a:t>  原子物理中，光在电子上散射时与电子交换动量（</a:t>
            </a:r>
            <a:r>
              <a:rPr lang="zh-CN" altLang="en-US" sz="2400" dirty="0" smtClean="0">
                <a:solidFill>
                  <a:schemeClr val="hlink"/>
                </a:solidFill>
                <a:latin typeface="楷体_GB2312" pitchFamily="49" charset="-122"/>
                <a:ea typeface="楷体_GB2312" pitchFamily="49" charset="-122"/>
              </a:rPr>
              <a:t>康普顿散射</a:t>
            </a:r>
            <a:r>
              <a:rPr lang="zh-CN" altLang="en-US" sz="2400" dirty="0" smtClean="0">
                <a:latin typeface="楷体_GB2312" pitchFamily="49" charset="-122"/>
                <a:ea typeface="楷体_GB2312" pitchFamily="49" charset="-122"/>
              </a:rPr>
              <a:t>）</a:t>
            </a:r>
          </a:p>
          <a:p>
            <a:pPr>
              <a:spcBef>
                <a:spcPct val="0"/>
              </a:spcBef>
              <a:buFont typeface="Wingdings" panose="05000000000000000000" pitchFamily="2" charset="2"/>
              <a:buNone/>
            </a:pPr>
            <a:r>
              <a:rPr lang="zh-CN" altLang="en-US" sz="2400" dirty="0" smtClean="0">
                <a:latin typeface="楷体_GB2312" pitchFamily="49" charset="-122"/>
                <a:ea typeface="楷体_GB2312" pitchFamily="49" charset="-122"/>
              </a:rPr>
              <a:t>  天体物理中，星体外层受到核心部分的万有引力相当大</a:t>
            </a:r>
          </a:p>
          <a:p>
            <a:pPr>
              <a:spcBef>
                <a:spcPct val="0"/>
              </a:spcBef>
              <a:buFont typeface="Wingdings" panose="05000000000000000000" pitchFamily="2" charset="2"/>
              <a:buNone/>
            </a:pPr>
            <a:r>
              <a:rPr lang="zh-CN" altLang="en-US" sz="2400" dirty="0" smtClean="0">
                <a:latin typeface="楷体_GB2312" pitchFamily="49" charset="-122"/>
                <a:ea typeface="楷体_GB2312" pitchFamily="49" charset="-122"/>
              </a:rPr>
              <a:t>一部分靠核心部分的辐射产生的光压平衡。</a:t>
            </a:r>
          </a:p>
          <a:p>
            <a:pPr>
              <a:spcBef>
                <a:spcPct val="0"/>
              </a:spcBef>
              <a:buFont typeface="Wingdings" panose="05000000000000000000" pitchFamily="2" charset="2"/>
              <a:buNone/>
            </a:pPr>
            <a:r>
              <a:rPr lang="zh-CN" altLang="en-US" sz="2400" dirty="0" smtClean="0">
                <a:latin typeface="楷体_GB2312" pitchFamily="49" charset="-122"/>
                <a:ea typeface="楷体_GB2312" pitchFamily="49" charset="-122"/>
              </a:rPr>
              <a:t>例如，彗星尾是由大量尘埃组成的，当彗星运行到太阳附</a:t>
            </a:r>
          </a:p>
          <a:p>
            <a:pPr>
              <a:spcBef>
                <a:spcPct val="0"/>
              </a:spcBef>
              <a:buFont typeface="Wingdings" panose="05000000000000000000" pitchFamily="2" charset="2"/>
              <a:buNone/>
            </a:pPr>
            <a:r>
              <a:rPr lang="zh-CN" altLang="en-US" sz="2400" dirty="0" smtClean="0">
                <a:latin typeface="楷体_GB2312" pitchFamily="49" charset="-122"/>
                <a:ea typeface="楷体_GB2312" pitchFamily="49" charset="-122"/>
              </a:rPr>
              <a:t>近时，由于这些尘埃微粒所受到的来自太阳的光压比引力</a:t>
            </a:r>
          </a:p>
          <a:p>
            <a:pPr>
              <a:spcBef>
                <a:spcPct val="0"/>
              </a:spcBef>
              <a:buFont typeface="Wingdings" panose="05000000000000000000" pitchFamily="2" charset="2"/>
              <a:buNone/>
            </a:pPr>
            <a:r>
              <a:rPr lang="zh-CN" altLang="en-US" sz="2400" dirty="0" smtClean="0">
                <a:latin typeface="楷体_GB2312" pitchFamily="49" charset="-122"/>
                <a:ea typeface="楷体_GB2312" pitchFamily="49" charset="-122"/>
              </a:rPr>
              <a:t>大，所以它被太阳光推向远离太阳的方向而形成很长的彗</a:t>
            </a:r>
          </a:p>
          <a:p>
            <a:pPr>
              <a:spcBef>
                <a:spcPct val="0"/>
              </a:spcBef>
              <a:buFont typeface="Wingdings" panose="05000000000000000000" pitchFamily="2" charset="2"/>
              <a:buNone/>
            </a:pPr>
            <a:r>
              <a:rPr lang="zh-CN" altLang="en-US" sz="2400" dirty="0" smtClean="0">
                <a:latin typeface="楷体_GB2312" pitchFamily="49" charset="-122"/>
                <a:ea typeface="楷体_GB2312" pitchFamily="49" charset="-122"/>
              </a:rPr>
              <a:t>星尾。</a:t>
            </a:r>
            <a:r>
              <a:rPr lang="zh-CN" altLang="en-US" sz="2400" dirty="0" smtClean="0">
                <a:solidFill>
                  <a:schemeClr val="hlink"/>
                </a:solidFill>
                <a:latin typeface="楷体_GB2312" pitchFamily="49" charset="-122"/>
                <a:ea typeface="楷体_GB2312" pitchFamily="49" charset="-122"/>
              </a:rPr>
              <a:t>彗星尾</a:t>
            </a:r>
            <a:r>
              <a:rPr lang="zh-CN" altLang="en-US" sz="2400" dirty="0" smtClean="0">
                <a:latin typeface="楷体_GB2312" pitchFamily="49" charset="-122"/>
                <a:ea typeface="楷体_GB2312" pitchFamily="49" charset="-122"/>
              </a:rPr>
              <a:t>被太阳光照得很亮，有时能被人用肉眼看到</a:t>
            </a:r>
          </a:p>
        </p:txBody>
      </p:sp>
      <p:sp>
        <p:nvSpPr>
          <p:cNvPr id="45059" name="Rectangle 4"/>
          <p:cNvSpPr>
            <a:spLocks noChangeArrowheads="1"/>
          </p:cNvSpPr>
          <p:nvPr/>
        </p:nvSpPr>
        <p:spPr bwMode="auto">
          <a:xfrm>
            <a:off x="395288" y="4005263"/>
            <a:ext cx="8110537"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buClr>
                <a:schemeClr val="folHlink"/>
              </a:buClr>
              <a:buSzPct val="75000"/>
              <a:buFont typeface="Wingdings" panose="05000000000000000000" pitchFamily="2" charset="2"/>
              <a:buNone/>
            </a:pP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与地面大气压强相比，太阳光在镜面上产生的光压是很难观测到的非常小的压强。数值为</a:t>
            </a:r>
          </a:p>
        </p:txBody>
      </p:sp>
      <p:graphicFrame>
        <p:nvGraphicFramePr>
          <p:cNvPr id="45060" name="Object 8"/>
          <p:cNvGraphicFramePr>
            <a:graphicFrameLocks noChangeAspect="1"/>
          </p:cNvGraphicFramePr>
          <p:nvPr/>
        </p:nvGraphicFramePr>
        <p:xfrm>
          <a:off x="3708400" y="5084763"/>
          <a:ext cx="1727200" cy="474662"/>
        </p:xfrm>
        <a:graphic>
          <a:graphicData uri="http://schemas.openxmlformats.org/presentationml/2006/ole">
            <mc:AlternateContent xmlns:mc="http://schemas.openxmlformats.org/markup-compatibility/2006">
              <mc:Choice xmlns:v="urn:schemas-microsoft-com:vml" Requires="v">
                <p:oleObj spid="_x0000_s45072" name="公式" r:id="rId4" imgW="1294838" imgH="355446" progId="Equation.3">
                  <p:embed/>
                </p:oleObj>
              </mc:Choice>
              <mc:Fallback>
                <p:oleObj name="公式" r:id="rId4" imgW="1294838" imgH="355446"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8400" y="5084763"/>
                        <a:ext cx="172720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208F8CFC-336B-4BF2-81B3-260DAAFFA5FC}" type="slidenum">
              <a:rPr lang="en-US" altLang="zh-CN" sz="800" b="0" smtClean="0"/>
              <a:pPr>
                <a:spcBef>
                  <a:spcPct val="0"/>
                </a:spcBef>
                <a:buFontTx/>
                <a:buNone/>
              </a:pPr>
              <a:t>38</a:t>
            </a:fld>
            <a:endParaRPr lang="en-US" altLang="zh-CN" sz="800" b="0" smtClean="0"/>
          </a:p>
        </p:txBody>
      </p:sp>
      <p:pic>
        <p:nvPicPr>
          <p:cNvPr id="48131" name="Picture 4" descr="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04800"/>
            <a:ext cx="4638675"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Rectangle 5"/>
          <p:cNvSpPr>
            <a:spLocks noGrp="1" noChangeArrowheads="1"/>
          </p:cNvSpPr>
          <p:nvPr>
            <p:ph type="title"/>
          </p:nvPr>
        </p:nvSpPr>
        <p:spPr>
          <a:xfrm>
            <a:off x="457200" y="5562600"/>
            <a:ext cx="8229600" cy="990600"/>
          </a:xfrm>
        </p:spPr>
        <p:txBody>
          <a:bodyPr/>
          <a:lstStyle/>
          <a:p>
            <a:pPr eaLnBrk="1" hangingPunct="1"/>
            <a:r>
              <a:rPr lang="zh-CN" altLang="en-US" sz="3600" smtClean="0">
                <a:solidFill>
                  <a:srgbClr val="006600"/>
                </a:solidFill>
              </a:rPr>
              <a:t>带电小球若带</a:t>
            </a:r>
            <a:r>
              <a:rPr lang="zh-CN" altLang="en-US" sz="3600" smtClean="0">
                <a:solidFill>
                  <a:srgbClr val="FF0000"/>
                </a:solidFill>
              </a:rPr>
              <a:t>正</a:t>
            </a:r>
            <a:r>
              <a:rPr lang="zh-CN" altLang="en-US" sz="3600" smtClean="0">
                <a:solidFill>
                  <a:srgbClr val="006600"/>
                </a:solidFill>
              </a:rPr>
              <a:t>电？</a:t>
            </a:r>
            <a:br>
              <a:rPr lang="zh-CN" altLang="en-US" sz="3600" smtClean="0">
                <a:solidFill>
                  <a:srgbClr val="006600"/>
                </a:solidFill>
              </a:rPr>
            </a:br>
            <a:r>
              <a:rPr lang="zh-CN" altLang="en-US" sz="3600" smtClean="0">
                <a:solidFill>
                  <a:srgbClr val="006600"/>
                </a:solidFill>
              </a:rPr>
              <a:t>带电小球若带</a:t>
            </a:r>
            <a:r>
              <a:rPr lang="zh-CN" altLang="en-US" sz="3600" smtClean="0">
                <a:solidFill>
                  <a:srgbClr val="0033CC"/>
                </a:solidFill>
              </a:rPr>
              <a:t>负</a:t>
            </a:r>
            <a:r>
              <a:rPr lang="zh-CN" altLang="en-US" sz="3600" smtClean="0">
                <a:solidFill>
                  <a:srgbClr val="006600"/>
                </a:solidFill>
              </a:rPr>
              <a:t>电？</a:t>
            </a:r>
          </a:p>
        </p:txBody>
      </p:sp>
      <p:sp>
        <p:nvSpPr>
          <p:cNvPr id="48133" name="TextBox 4"/>
          <p:cNvSpPr txBox="1">
            <a:spLocks noChangeArrowheads="1"/>
          </p:cNvSpPr>
          <p:nvPr/>
        </p:nvSpPr>
        <p:spPr bwMode="auto">
          <a:xfrm>
            <a:off x="5562600" y="914400"/>
            <a:ext cx="20462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600">
                <a:solidFill>
                  <a:srgbClr val="006600"/>
                </a:solidFill>
              </a:rPr>
              <a:t>载流子的质量趋于零</a:t>
            </a: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C7A4B119-E651-40D6-88BE-09D28EBABF22}" type="slidenum">
              <a:rPr lang="en-US" altLang="zh-CN" sz="800" b="0" smtClean="0"/>
              <a:pPr>
                <a:spcBef>
                  <a:spcPct val="0"/>
                </a:spcBef>
                <a:buFontTx/>
                <a:buNone/>
              </a:pPr>
              <a:t>39</a:t>
            </a:fld>
            <a:endParaRPr lang="en-US" altLang="zh-CN" sz="800" b="0" smtClean="0"/>
          </a:p>
        </p:txBody>
      </p:sp>
      <p:sp>
        <p:nvSpPr>
          <p:cNvPr id="49155" name="Rectangle 4"/>
          <p:cNvSpPr>
            <a:spLocks noGrp="1" noChangeArrowheads="1"/>
          </p:cNvSpPr>
          <p:nvPr>
            <p:ph type="title"/>
          </p:nvPr>
        </p:nvSpPr>
        <p:spPr>
          <a:xfrm>
            <a:off x="457200" y="381000"/>
            <a:ext cx="6934200" cy="990600"/>
          </a:xfrm>
        </p:spPr>
        <p:txBody>
          <a:bodyPr/>
          <a:lstStyle/>
          <a:p>
            <a:pPr eaLnBrk="1" hangingPunct="1"/>
            <a:r>
              <a:rPr lang="zh-CN" altLang="en-US" smtClean="0"/>
              <a:t>电磁场的动量密度</a:t>
            </a:r>
          </a:p>
        </p:txBody>
      </p:sp>
      <p:graphicFrame>
        <p:nvGraphicFramePr>
          <p:cNvPr id="49156" name="Object 5"/>
          <p:cNvGraphicFramePr>
            <a:graphicFrameLocks noChangeAspect="1"/>
          </p:cNvGraphicFramePr>
          <p:nvPr/>
        </p:nvGraphicFramePr>
        <p:xfrm>
          <a:off x="6172200" y="533400"/>
          <a:ext cx="2279650" cy="735013"/>
        </p:xfrm>
        <a:graphic>
          <a:graphicData uri="http://schemas.openxmlformats.org/presentationml/2006/ole">
            <mc:AlternateContent xmlns:mc="http://schemas.openxmlformats.org/markup-compatibility/2006">
              <mc:Choice xmlns:v="urn:schemas-microsoft-com:vml" Requires="v">
                <p:oleObj spid="_x0000_s49218" name="公式" r:id="rId3" imgW="748975" imgH="241195" progId="Equation.3">
                  <p:embed/>
                </p:oleObj>
              </mc:Choice>
              <mc:Fallback>
                <p:oleObj name="公式" r:id="rId3" imgW="748975" imgH="24119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533400"/>
                        <a:ext cx="2279650" cy="735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9157" name="Group 59"/>
          <p:cNvGrpSpPr>
            <a:grpSpLocks/>
          </p:cNvGrpSpPr>
          <p:nvPr/>
        </p:nvGrpSpPr>
        <p:grpSpPr bwMode="auto">
          <a:xfrm>
            <a:off x="1066800" y="4114800"/>
            <a:ext cx="7315200" cy="1905000"/>
            <a:chOff x="672" y="2592"/>
            <a:chExt cx="4608" cy="1200"/>
          </a:xfrm>
        </p:grpSpPr>
        <p:sp>
          <p:nvSpPr>
            <p:cNvPr id="49173" name="Oval 42"/>
            <p:cNvSpPr>
              <a:spLocks noChangeArrowheads="1"/>
            </p:cNvSpPr>
            <p:nvPr/>
          </p:nvSpPr>
          <p:spPr bwMode="auto">
            <a:xfrm>
              <a:off x="4526" y="3099"/>
              <a:ext cx="144" cy="144"/>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9174" name="Object 43"/>
            <p:cNvGraphicFramePr>
              <a:graphicFrameLocks noChangeAspect="1"/>
            </p:cNvGraphicFramePr>
            <p:nvPr/>
          </p:nvGraphicFramePr>
          <p:xfrm>
            <a:off x="4512" y="3072"/>
            <a:ext cx="188" cy="188"/>
          </p:xfrm>
          <a:graphic>
            <a:graphicData uri="http://schemas.openxmlformats.org/presentationml/2006/ole">
              <mc:AlternateContent xmlns:mc="http://schemas.openxmlformats.org/markup-compatibility/2006">
                <mc:Choice xmlns:v="urn:schemas-microsoft-com:vml" Requires="v">
                  <p:oleObj spid="_x0000_s49219" name="公式" r:id="rId5" imgW="139700" imgH="139700" progId="Equation.3">
                    <p:embed/>
                  </p:oleObj>
                </mc:Choice>
                <mc:Fallback>
                  <p:oleObj name="公式" r:id="rId5" imgW="139700" imgH="139700" progId="Equation.3">
                    <p:embed/>
                    <p:pic>
                      <p:nvPicPr>
                        <p:cNvPr id="0" name="Object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2" y="3072"/>
                          <a:ext cx="188"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75" name="Arc 44"/>
            <p:cNvSpPr>
              <a:spLocks/>
            </p:cNvSpPr>
            <p:nvPr/>
          </p:nvSpPr>
          <p:spPr bwMode="auto">
            <a:xfrm flipH="1" flipV="1">
              <a:off x="3168" y="2592"/>
              <a:ext cx="1344"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76" name="Arc 45"/>
            <p:cNvSpPr>
              <a:spLocks/>
            </p:cNvSpPr>
            <p:nvPr/>
          </p:nvSpPr>
          <p:spPr bwMode="auto">
            <a:xfrm flipH="1">
              <a:off x="3264" y="3216"/>
              <a:ext cx="1248"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77" name="Arc 46"/>
            <p:cNvSpPr>
              <a:spLocks/>
            </p:cNvSpPr>
            <p:nvPr/>
          </p:nvSpPr>
          <p:spPr bwMode="auto">
            <a:xfrm flipH="1" flipV="1">
              <a:off x="4608" y="2592"/>
              <a:ext cx="672" cy="720"/>
            </a:xfrm>
            <a:custGeom>
              <a:avLst/>
              <a:gdLst>
                <a:gd name="T0" fmla="*/ 0 w 20743"/>
                <a:gd name="T1" fmla="*/ 0 h 20347"/>
                <a:gd name="T2" fmla="*/ 0 w 20743"/>
                <a:gd name="T3" fmla="*/ 0 h 20347"/>
                <a:gd name="T4" fmla="*/ 0 w 20743"/>
                <a:gd name="T5" fmla="*/ 0 h 20347"/>
                <a:gd name="T6" fmla="*/ 0 60000 65536"/>
                <a:gd name="T7" fmla="*/ 0 60000 65536"/>
                <a:gd name="T8" fmla="*/ 0 60000 65536"/>
                <a:gd name="T9" fmla="*/ 0 w 20743"/>
                <a:gd name="T10" fmla="*/ 0 h 20347"/>
                <a:gd name="T11" fmla="*/ 20743 w 20743"/>
                <a:gd name="T12" fmla="*/ 20347 h 20347"/>
              </a:gdLst>
              <a:ahLst/>
              <a:cxnLst>
                <a:cxn ang="T6">
                  <a:pos x="T0" y="T1"/>
                </a:cxn>
                <a:cxn ang="T7">
                  <a:pos x="T2" y="T3"/>
                </a:cxn>
                <a:cxn ang="T8">
                  <a:pos x="T4" y="T5"/>
                </a:cxn>
              </a:cxnLst>
              <a:rect l="T9" t="T10" r="T11" b="T12"/>
              <a:pathLst>
                <a:path w="20743" h="20347" fill="none" extrusionOk="0">
                  <a:moveTo>
                    <a:pt x="20743" y="6022"/>
                  </a:moveTo>
                  <a:cubicBezTo>
                    <a:pt x="18808" y="12687"/>
                    <a:pt x="13788" y="18017"/>
                    <a:pt x="7249" y="20346"/>
                  </a:cubicBezTo>
                </a:path>
                <a:path w="20743" h="20347" stroke="0" extrusionOk="0">
                  <a:moveTo>
                    <a:pt x="20743" y="6022"/>
                  </a:moveTo>
                  <a:cubicBezTo>
                    <a:pt x="18808" y="12687"/>
                    <a:pt x="13788" y="18017"/>
                    <a:pt x="7249" y="20346"/>
                  </a:cubicBezTo>
                  <a:lnTo>
                    <a:pt x="0" y="0"/>
                  </a:lnTo>
                  <a:lnTo>
                    <a:pt x="20743" y="6022"/>
                  </a:lnTo>
                  <a:close/>
                </a:path>
              </a:pathLst>
            </a:custGeom>
            <a:noFill/>
            <a:ln w="19050">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78" name="Arc 47"/>
            <p:cNvSpPr>
              <a:spLocks/>
            </p:cNvSpPr>
            <p:nvPr/>
          </p:nvSpPr>
          <p:spPr bwMode="auto">
            <a:xfrm flipH="1">
              <a:off x="4608" y="3024"/>
              <a:ext cx="672" cy="768"/>
            </a:xfrm>
            <a:custGeom>
              <a:avLst/>
              <a:gdLst>
                <a:gd name="T0" fmla="*/ 0 w 20743"/>
                <a:gd name="T1" fmla="*/ 0 h 20347"/>
                <a:gd name="T2" fmla="*/ 0 w 20743"/>
                <a:gd name="T3" fmla="*/ 0 h 20347"/>
                <a:gd name="T4" fmla="*/ 0 w 20743"/>
                <a:gd name="T5" fmla="*/ 0 h 20347"/>
                <a:gd name="T6" fmla="*/ 0 60000 65536"/>
                <a:gd name="T7" fmla="*/ 0 60000 65536"/>
                <a:gd name="T8" fmla="*/ 0 60000 65536"/>
                <a:gd name="T9" fmla="*/ 0 w 20743"/>
                <a:gd name="T10" fmla="*/ 0 h 20347"/>
                <a:gd name="T11" fmla="*/ 20743 w 20743"/>
                <a:gd name="T12" fmla="*/ 20347 h 20347"/>
              </a:gdLst>
              <a:ahLst/>
              <a:cxnLst>
                <a:cxn ang="T6">
                  <a:pos x="T0" y="T1"/>
                </a:cxn>
                <a:cxn ang="T7">
                  <a:pos x="T2" y="T3"/>
                </a:cxn>
                <a:cxn ang="T8">
                  <a:pos x="T4" y="T5"/>
                </a:cxn>
              </a:cxnLst>
              <a:rect l="T9" t="T10" r="T11" b="T12"/>
              <a:pathLst>
                <a:path w="20743" h="20347" fill="none" extrusionOk="0">
                  <a:moveTo>
                    <a:pt x="20743" y="6022"/>
                  </a:moveTo>
                  <a:cubicBezTo>
                    <a:pt x="18808" y="12687"/>
                    <a:pt x="13788" y="18017"/>
                    <a:pt x="7249" y="20346"/>
                  </a:cubicBezTo>
                </a:path>
                <a:path w="20743" h="20347" stroke="0" extrusionOk="0">
                  <a:moveTo>
                    <a:pt x="20743" y="6022"/>
                  </a:moveTo>
                  <a:cubicBezTo>
                    <a:pt x="18808" y="12687"/>
                    <a:pt x="13788" y="18017"/>
                    <a:pt x="7249" y="20346"/>
                  </a:cubicBezTo>
                  <a:lnTo>
                    <a:pt x="0" y="0"/>
                  </a:lnTo>
                  <a:lnTo>
                    <a:pt x="20743" y="6022"/>
                  </a:lnTo>
                  <a:close/>
                </a:path>
              </a:pathLst>
            </a:custGeom>
            <a:noFill/>
            <a:ln w="19050">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79" name="Oval 53"/>
            <p:cNvSpPr>
              <a:spLocks noChangeArrowheads="1"/>
            </p:cNvSpPr>
            <p:nvPr/>
          </p:nvSpPr>
          <p:spPr bwMode="auto">
            <a:xfrm>
              <a:off x="1015" y="3099"/>
              <a:ext cx="144" cy="144"/>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9180" name="Object 54"/>
            <p:cNvGraphicFramePr>
              <a:graphicFrameLocks noChangeAspect="1"/>
            </p:cNvGraphicFramePr>
            <p:nvPr/>
          </p:nvGraphicFramePr>
          <p:xfrm>
            <a:off x="1008" y="3072"/>
            <a:ext cx="188" cy="188"/>
          </p:xfrm>
          <a:graphic>
            <a:graphicData uri="http://schemas.openxmlformats.org/presentationml/2006/ole">
              <mc:AlternateContent xmlns:mc="http://schemas.openxmlformats.org/markup-compatibility/2006">
                <mc:Choice xmlns:v="urn:schemas-microsoft-com:vml" Requires="v">
                  <p:oleObj spid="_x0000_s49220" name="公式" r:id="rId7" imgW="139700" imgH="139700" progId="Equation.3">
                    <p:embed/>
                  </p:oleObj>
                </mc:Choice>
                <mc:Fallback>
                  <p:oleObj name="公式" r:id="rId7" imgW="139700" imgH="139700" progId="Equation.3">
                    <p:embed/>
                    <p:pic>
                      <p:nvPicPr>
                        <p:cNvPr id="0" name="Object 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8" y="3072"/>
                          <a:ext cx="188"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81" name="Arc 55"/>
            <p:cNvSpPr>
              <a:spLocks/>
            </p:cNvSpPr>
            <p:nvPr/>
          </p:nvSpPr>
          <p:spPr bwMode="auto">
            <a:xfrm flipV="1">
              <a:off x="1152" y="2592"/>
              <a:ext cx="1488"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82" name="Arc 56"/>
            <p:cNvSpPr>
              <a:spLocks/>
            </p:cNvSpPr>
            <p:nvPr/>
          </p:nvSpPr>
          <p:spPr bwMode="auto">
            <a:xfrm>
              <a:off x="1152" y="3216"/>
              <a:ext cx="1248"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83" name="Arc 57"/>
            <p:cNvSpPr>
              <a:spLocks/>
            </p:cNvSpPr>
            <p:nvPr/>
          </p:nvSpPr>
          <p:spPr bwMode="auto">
            <a:xfrm flipV="1">
              <a:off x="672" y="2592"/>
              <a:ext cx="384" cy="720"/>
            </a:xfrm>
            <a:custGeom>
              <a:avLst/>
              <a:gdLst>
                <a:gd name="T0" fmla="*/ 0 w 20743"/>
                <a:gd name="T1" fmla="*/ 0 h 20347"/>
                <a:gd name="T2" fmla="*/ 0 w 20743"/>
                <a:gd name="T3" fmla="*/ 0 h 20347"/>
                <a:gd name="T4" fmla="*/ 0 w 20743"/>
                <a:gd name="T5" fmla="*/ 0 h 20347"/>
                <a:gd name="T6" fmla="*/ 0 60000 65536"/>
                <a:gd name="T7" fmla="*/ 0 60000 65536"/>
                <a:gd name="T8" fmla="*/ 0 60000 65536"/>
                <a:gd name="T9" fmla="*/ 0 w 20743"/>
                <a:gd name="T10" fmla="*/ 0 h 20347"/>
                <a:gd name="T11" fmla="*/ 20743 w 20743"/>
                <a:gd name="T12" fmla="*/ 20347 h 20347"/>
              </a:gdLst>
              <a:ahLst/>
              <a:cxnLst>
                <a:cxn ang="T6">
                  <a:pos x="T0" y="T1"/>
                </a:cxn>
                <a:cxn ang="T7">
                  <a:pos x="T2" y="T3"/>
                </a:cxn>
                <a:cxn ang="T8">
                  <a:pos x="T4" y="T5"/>
                </a:cxn>
              </a:cxnLst>
              <a:rect l="T9" t="T10" r="T11" b="T12"/>
              <a:pathLst>
                <a:path w="20743" h="20347" fill="none" extrusionOk="0">
                  <a:moveTo>
                    <a:pt x="20743" y="6022"/>
                  </a:moveTo>
                  <a:cubicBezTo>
                    <a:pt x="18808" y="12687"/>
                    <a:pt x="13788" y="18017"/>
                    <a:pt x="7249" y="20346"/>
                  </a:cubicBezTo>
                </a:path>
                <a:path w="20743" h="20347" stroke="0" extrusionOk="0">
                  <a:moveTo>
                    <a:pt x="20743" y="6022"/>
                  </a:moveTo>
                  <a:cubicBezTo>
                    <a:pt x="18808" y="12687"/>
                    <a:pt x="13788" y="18017"/>
                    <a:pt x="7249" y="20346"/>
                  </a:cubicBezTo>
                  <a:lnTo>
                    <a:pt x="0" y="0"/>
                  </a:lnTo>
                  <a:lnTo>
                    <a:pt x="20743" y="6022"/>
                  </a:lnTo>
                  <a:close/>
                </a:path>
              </a:pathLst>
            </a:custGeom>
            <a:noFill/>
            <a:ln w="19050">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84" name="Arc 58"/>
            <p:cNvSpPr>
              <a:spLocks/>
            </p:cNvSpPr>
            <p:nvPr/>
          </p:nvSpPr>
          <p:spPr bwMode="auto">
            <a:xfrm>
              <a:off x="720" y="3024"/>
              <a:ext cx="336" cy="768"/>
            </a:xfrm>
            <a:custGeom>
              <a:avLst/>
              <a:gdLst>
                <a:gd name="T0" fmla="*/ 0 w 20743"/>
                <a:gd name="T1" fmla="*/ 0 h 20347"/>
                <a:gd name="T2" fmla="*/ 0 w 20743"/>
                <a:gd name="T3" fmla="*/ 0 h 20347"/>
                <a:gd name="T4" fmla="*/ 0 w 20743"/>
                <a:gd name="T5" fmla="*/ 0 h 20347"/>
                <a:gd name="T6" fmla="*/ 0 60000 65536"/>
                <a:gd name="T7" fmla="*/ 0 60000 65536"/>
                <a:gd name="T8" fmla="*/ 0 60000 65536"/>
                <a:gd name="T9" fmla="*/ 0 w 20743"/>
                <a:gd name="T10" fmla="*/ 0 h 20347"/>
                <a:gd name="T11" fmla="*/ 20743 w 20743"/>
                <a:gd name="T12" fmla="*/ 20347 h 20347"/>
              </a:gdLst>
              <a:ahLst/>
              <a:cxnLst>
                <a:cxn ang="T6">
                  <a:pos x="T0" y="T1"/>
                </a:cxn>
                <a:cxn ang="T7">
                  <a:pos x="T2" y="T3"/>
                </a:cxn>
                <a:cxn ang="T8">
                  <a:pos x="T4" y="T5"/>
                </a:cxn>
              </a:cxnLst>
              <a:rect l="T9" t="T10" r="T11" b="T12"/>
              <a:pathLst>
                <a:path w="20743" h="20347" fill="none" extrusionOk="0">
                  <a:moveTo>
                    <a:pt x="20743" y="6022"/>
                  </a:moveTo>
                  <a:cubicBezTo>
                    <a:pt x="18808" y="12687"/>
                    <a:pt x="13788" y="18017"/>
                    <a:pt x="7249" y="20346"/>
                  </a:cubicBezTo>
                </a:path>
                <a:path w="20743" h="20347" stroke="0" extrusionOk="0">
                  <a:moveTo>
                    <a:pt x="20743" y="6022"/>
                  </a:moveTo>
                  <a:cubicBezTo>
                    <a:pt x="18808" y="12687"/>
                    <a:pt x="13788" y="18017"/>
                    <a:pt x="7249" y="20346"/>
                  </a:cubicBezTo>
                  <a:lnTo>
                    <a:pt x="0" y="0"/>
                  </a:lnTo>
                  <a:lnTo>
                    <a:pt x="20743" y="6022"/>
                  </a:lnTo>
                  <a:close/>
                </a:path>
              </a:pathLst>
            </a:custGeom>
            <a:noFill/>
            <a:ln w="19050">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49158" name="AutoShape 61"/>
          <p:cNvSpPr>
            <a:spLocks noChangeArrowheads="1"/>
          </p:cNvSpPr>
          <p:nvPr/>
        </p:nvSpPr>
        <p:spPr bwMode="auto">
          <a:xfrm>
            <a:off x="1600200" y="4648200"/>
            <a:ext cx="5791200" cy="8382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00" y="10800"/>
                </a:moveTo>
                <a:cubicBezTo>
                  <a:pt x="900" y="16268"/>
                  <a:pt x="5332" y="20700"/>
                  <a:pt x="10800" y="20700"/>
                </a:cubicBezTo>
                <a:cubicBezTo>
                  <a:pt x="16268" y="20700"/>
                  <a:pt x="20700" y="16268"/>
                  <a:pt x="20700" y="10800"/>
                </a:cubicBezTo>
                <a:cubicBezTo>
                  <a:pt x="20700" y="5332"/>
                  <a:pt x="16268" y="900"/>
                  <a:pt x="10800" y="900"/>
                </a:cubicBezTo>
                <a:cubicBezTo>
                  <a:pt x="5332" y="900"/>
                  <a:pt x="900" y="5332"/>
                  <a:pt x="900" y="10800"/>
                </a:cubicBezTo>
                <a:close/>
              </a:path>
            </a:pathLst>
          </a:custGeom>
          <a:solidFill>
            <a:schemeClr val="accent1">
              <a:alpha val="49019"/>
            </a:schemeClr>
          </a:solidFill>
          <a:ln w="9525">
            <a:solidFill>
              <a:schemeClr val="tx1"/>
            </a:solidFill>
            <a:round/>
            <a:headEnd/>
            <a:tailEnd/>
          </a:ln>
        </p:spPr>
        <p:txBody>
          <a:bodyPr wrap="none" anchor="ctr"/>
          <a:lstStyle/>
          <a:p>
            <a:endParaRPr lang="zh-CN" altLang="en-US"/>
          </a:p>
        </p:txBody>
      </p:sp>
      <p:grpSp>
        <p:nvGrpSpPr>
          <p:cNvPr id="3" name="Group 64"/>
          <p:cNvGrpSpPr>
            <a:grpSpLocks/>
          </p:cNvGrpSpPr>
          <p:nvPr/>
        </p:nvGrpSpPr>
        <p:grpSpPr bwMode="auto">
          <a:xfrm>
            <a:off x="685800" y="1524000"/>
            <a:ext cx="7772400" cy="1752600"/>
            <a:chOff x="432" y="960"/>
            <a:chExt cx="4896" cy="1104"/>
          </a:xfrm>
        </p:grpSpPr>
        <p:grpSp>
          <p:nvGrpSpPr>
            <p:cNvPr id="49160" name="Group 60"/>
            <p:cNvGrpSpPr>
              <a:grpSpLocks/>
            </p:cNvGrpSpPr>
            <p:nvPr/>
          </p:nvGrpSpPr>
          <p:grpSpPr bwMode="auto">
            <a:xfrm>
              <a:off x="432" y="960"/>
              <a:ext cx="4896" cy="1104"/>
              <a:chOff x="432" y="960"/>
              <a:chExt cx="4896" cy="1104"/>
            </a:xfrm>
          </p:grpSpPr>
          <p:sp>
            <p:nvSpPr>
              <p:cNvPr id="49162" name="Line 6"/>
              <p:cNvSpPr>
                <a:spLocks noChangeShapeType="1"/>
              </p:cNvSpPr>
              <p:nvPr/>
            </p:nvSpPr>
            <p:spPr bwMode="auto">
              <a:xfrm flipV="1">
                <a:off x="2880" y="1008"/>
                <a:ext cx="0" cy="1008"/>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9163" name="Oval 7"/>
              <p:cNvSpPr>
                <a:spLocks noChangeArrowheads="1"/>
              </p:cNvSpPr>
              <p:nvPr/>
            </p:nvSpPr>
            <p:spPr bwMode="auto">
              <a:xfrm>
                <a:off x="3072" y="960"/>
                <a:ext cx="2256" cy="110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164" name="Line 8"/>
              <p:cNvSpPr>
                <a:spLocks noChangeShapeType="1"/>
              </p:cNvSpPr>
              <p:nvPr/>
            </p:nvSpPr>
            <p:spPr bwMode="auto">
              <a:xfrm flipV="1">
                <a:off x="3264" y="1104"/>
                <a:ext cx="144" cy="96"/>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9165" name="Line 9"/>
              <p:cNvSpPr>
                <a:spLocks noChangeShapeType="1"/>
              </p:cNvSpPr>
              <p:nvPr/>
            </p:nvSpPr>
            <p:spPr bwMode="auto">
              <a:xfrm flipH="1" flipV="1">
                <a:off x="3216" y="1776"/>
                <a:ext cx="192" cy="144"/>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9166" name="Line 10"/>
              <p:cNvSpPr>
                <a:spLocks noChangeShapeType="1"/>
              </p:cNvSpPr>
              <p:nvPr/>
            </p:nvSpPr>
            <p:spPr bwMode="auto">
              <a:xfrm>
                <a:off x="4848" y="1056"/>
                <a:ext cx="192" cy="96"/>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9167" name="Line 11"/>
              <p:cNvSpPr>
                <a:spLocks noChangeShapeType="1"/>
              </p:cNvSpPr>
              <p:nvPr/>
            </p:nvSpPr>
            <p:spPr bwMode="auto">
              <a:xfrm flipH="1">
                <a:off x="4656" y="1968"/>
                <a:ext cx="144" cy="48"/>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9168" name="Oval 25"/>
              <p:cNvSpPr>
                <a:spLocks noChangeArrowheads="1"/>
              </p:cNvSpPr>
              <p:nvPr/>
            </p:nvSpPr>
            <p:spPr bwMode="auto">
              <a:xfrm>
                <a:off x="432" y="960"/>
                <a:ext cx="2256" cy="110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169" name="Line 26"/>
              <p:cNvSpPr>
                <a:spLocks noChangeShapeType="1"/>
              </p:cNvSpPr>
              <p:nvPr/>
            </p:nvSpPr>
            <p:spPr bwMode="auto">
              <a:xfrm flipH="1" flipV="1">
                <a:off x="2352" y="1104"/>
                <a:ext cx="144" cy="96"/>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9170" name="Line 27"/>
              <p:cNvSpPr>
                <a:spLocks noChangeShapeType="1"/>
              </p:cNvSpPr>
              <p:nvPr/>
            </p:nvSpPr>
            <p:spPr bwMode="auto">
              <a:xfrm flipV="1">
                <a:off x="2304" y="1824"/>
                <a:ext cx="192" cy="96"/>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9171" name="Line 28"/>
              <p:cNvSpPr>
                <a:spLocks noChangeShapeType="1"/>
              </p:cNvSpPr>
              <p:nvPr/>
            </p:nvSpPr>
            <p:spPr bwMode="auto">
              <a:xfrm flipH="1">
                <a:off x="720" y="1056"/>
                <a:ext cx="192" cy="96"/>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9172" name="Line 29"/>
              <p:cNvSpPr>
                <a:spLocks noChangeShapeType="1"/>
              </p:cNvSpPr>
              <p:nvPr/>
            </p:nvSpPr>
            <p:spPr bwMode="auto">
              <a:xfrm>
                <a:off x="960" y="1968"/>
                <a:ext cx="192" cy="48"/>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sp>
          <p:nvSpPr>
            <p:cNvPr id="49161" name="AutoShape 62"/>
            <p:cNvSpPr>
              <a:spLocks noChangeArrowheads="1"/>
            </p:cNvSpPr>
            <p:nvPr/>
          </p:nvSpPr>
          <p:spPr bwMode="auto">
            <a:xfrm>
              <a:off x="2112" y="1440"/>
              <a:ext cx="1488" cy="14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5 w 21600"/>
                <a:gd name="T25" fmla="*/ 3150 h 21600"/>
                <a:gd name="T26" fmla="*/ 18435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79" y="10800"/>
                  </a:moveTo>
                  <a:cubicBezTo>
                    <a:pt x="679" y="16390"/>
                    <a:pt x="5210" y="20921"/>
                    <a:pt x="10800" y="20921"/>
                  </a:cubicBezTo>
                  <a:cubicBezTo>
                    <a:pt x="16390" y="20921"/>
                    <a:pt x="20921" y="16390"/>
                    <a:pt x="20921" y="10800"/>
                  </a:cubicBezTo>
                  <a:cubicBezTo>
                    <a:pt x="20921" y="5210"/>
                    <a:pt x="16390" y="679"/>
                    <a:pt x="10800" y="679"/>
                  </a:cubicBezTo>
                  <a:cubicBezTo>
                    <a:pt x="5210" y="679"/>
                    <a:pt x="679" y="5210"/>
                    <a:pt x="679" y="10800"/>
                  </a:cubicBezTo>
                  <a:close/>
                </a:path>
              </a:pathLst>
            </a:custGeom>
            <a:solidFill>
              <a:srgbClr val="006600">
                <a:alpha val="49019"/>
              </a:srgbClr>
            </a:solidFill>
            <a:ln w="9525">
              <a:solidFill>
                <a:schemeClr val="tx1"/>
              </a:solidFill>
              <a:round/>
              <a:headEnd/>
              <a:tailEnd/>
            </a:ln>
          </p:spPr>
          <p:txBody>
            <a:bodyPr wrap="none" anchor="ctr"/>
            <a:lstStyle/>
            <a:p>
              <a:endParaRPr lang="zh-CN" alt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0 3.77428E-6 L 0 0.39408 " pathEditMode="relative" rAng="0" ptsTypes="AA">
                                      <p:cBhvr>
                                        <p:cTn id="6" dur="2000" fill="hold"/>
                                        <p:tgtEl>
                                          <p:spTgt spid="3"/>
                                        </p:tgtEl>
                                        <p:attrNameLst>
                                          <p:attrName>ppt_x</p:attrName>
                                          <p:attrName>ppt_y</p:attrName>
                                        </p:attrNameLst>
                                      </p:cBhvr>
                                      <p:rCtr x="0" y="1970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B029207C-67F7-40DB-9845-94439C34A2A3}" type="slidenum">
              <a:rPr lang="en-US" altLang="zh-CN" sz="800" b="0" smtClean="0"/>
              <a:pPr>
                <a:spcBef>
                  <a:spcPct val="0"/>
                </a:spcBef>
                <a:buFontTx/>
                <a:buNone/>
              </a:pPr>
              <a:t>4</a:t>
            </a:fld>
            <a:endParaRPr lang="en-US" altLang="zh-CN" sz="800" b="0" smtClean="0"/>
          </a:p>
        </p:txBody>
      </p:sp>
      <p:sp>
        <p:nvSpPr>
          <p:cNvPr id="5123" name="Rectangle 4"/>
          <p:cNvSpPr>
            <a:spLocks noGrp="1" noChangeArrowheads="1"/>
          </p:cNvSpPr>
          <p:nvPr>
            <p:ph type="title"/>
          </p:nvPr>
        </p:nvSpPr>
        <p:spPr>
          <a:xfrm>
            <a:off x="381000" y="2895600"/>
            <a:ext cx="8229600" cy="990600"/>
          </a:xfrm>
        </p:spPr>
        <p:txBody>
          <a:bodyPr/>
          <a:lstStyle/>
          <a:p>
            <a:pPr eaLnBrk="1" hangingPunct="1"/>
            <a:r>
              <a:rPr lang="zh-CN" altLang="en-US" smtClean="0">
                <a:solidFill>
                  <a:srgbClr val="792B25"/>
                </a:solidFill>
              </a:rPr>
              <a:t>电磁场的能量和能流</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zh-CN" altLang="en-US" smtClean="0">
                <a:solidFill>
                  <a:srgbClr val="C00000"/>
                </a:solidFill>
              </a:rPr>
              <a:t>光帆</a:t>
            </a:r>
          </a:p>
        </p:txBody>
      </p:sp>
      <p:sp>
        <p:nvSpPr>
          <p:cNvPr id="50179"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E1E66491-2075-408C-A881-3739931B2397}" type="slidenum">
              <a:rPr lang="en-US" altLang="zh-CN" sz="800" b="0" smtClean="0"/>
              <a:pPr>
                <a:spcBef>
                  <a:spcPct val="0"/>
                </a:spcBef>
                <a:buFontTx/>
                <a:buNone/>
              </a:pPr>
              <a:t>40</a:t>
            </a:fld>
            <a:endParaRPr lang="en-US" altLang="zh-CN" sz="800" b="0" smtClean="0"/>
          </a:p>
        </p:txBody>
      </p:sp>
      <p:pic>
        <p:nvPicPr>
          <p:cNvPr id="50180" name="Picture 2" descr="http://e.hiphotos.baidu.com/baike/c0%3Dbaike80%2C5%2C5%2C80%2C26/sign=5a4ae1eb3887e950561afb3e71513826/738b4710b912c8fc2f8418e5fe039245d68821a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395413"/>
            <a:ext cx="5657850" cy="524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D8B2E1F7-5409-4580-81B9-7D30EF519019}" type="slidenum">
              <a:rPr lang="en-US" altLang="zh-CN" sz="800" b="0" smtClean="0"/>
              <a:pPr>
                <a:spcBef>
                  <a:spcPct val="0"/>
                </a:spcBef>
                <a:buFontTx/>
                <a:buNone/>
              </a:pPr>
              <a:t>41</a:t>
            </a:fld>
            <a:endParaRPr lang="en-US" altLang="zh-CN" sz="800" b="0" smtClean="0"/>
          </a:p>
        </p:txBody>
      </p:sp>
      <p:sp>
        <p:nvSpPr>
          <p:cNvPr id="51203" name="TextBox 3"/>
          <p:cNvSpPr txBox="1">
            <a:spLocks noChangeArrowheads="1"/>
          </p:cNvSpPr>
          <p:nvPr/>
        </p:nvSpPr>
        <p:spPr bwMode="auto">
          <a:xfrm>
            <a:off x="228600" y="396875"/>
            <a:ext cx="86106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solidFill>
                  <a:srgbClr val="0033CC"/>
                </a:solidFill>
              </a:rPr>
              <a:t>　　</a:t>
            </a:r>
            <a:r>
              <a:rPr lang="zh-CN" altLang="en-US" sz="2800" dirty="0" smtClean="0">
                <a:solidFill>
                  <a:srgbClr val="0033CC"/>
                </a:solidFill>
              </a:rPr>
              <a:t>作业：</a:t>
            </a:r>
            <a:r>
              <a:rPr lang="zh-CN" altLang="en-US" sz="2800" dirty="0"/>
              <a:t>从地球往四光年外的三体星发射光帆飞船，飞船离开地球后（离太阳</a:t>
            </a:r>
            <a:r>
              <a:rPr lang="en-US" altLang="zh-CN" sz="2800" dirty="0"/>
              <a:t>1.5</a:t>
            </a:r>
            <a:r>
              <a:rPr lang="zh-CN" altLang="en-US" sz="2800" dirty="0"/>
              <a:t>亿公里），仅靠光帆加速，若要飞船在一百年内到达三体星，问飞船质量最大为多少？</a:t>
            </a:r>
            <a:endParaRPr lang="en-US" altLang="zh-CN" sz="2800" dirty="0"/>
          </a:p>
          <a:p>
            <a:pPr eaLnBrk="1" hangingPunct="1">
              <a:spcBef>
                <a:spcPct val="0"/>
              </a:spcBef>
              <a:buFontTx/>
              <a:buNone/>
            </a:pPr>
            <a:r>
              <a:rPr lang="zh-CN" altLang="en-US" sz="2800" dirty="0"/>
              <a:t>不考虑三体星的光压。</a:t>
            </a:r>
            <a:endParaRPr lang="en-US" altLang="zh-CN" sz="2800" dirty="0"/>
          </a:p>
          <a:p>
            <a:pPr eaLnBrk="1" hangingPunct="1">
              <a:spcBef>
                <a:spcPct val="0"/>
              </a:spcBef>
              <a:buFontTx/>
              <a:buNone/>
            </a:pPr>
            <a:r>
              <a:rPr lang="zh-CN" altLang="en-US" sz="2800" dirty="0"/>
              <a:t>太阳辐射功率</a:t>
            </a:r>
            <a:r>
              <a:rPr lang="en-US" altLang="zh-CN" sz="2800" dirty="0"/>
              <a:t>P=4×10</a:t>
            </a:r>
            <a:r>
              <a:rPr lang="en-US" altLang="zh-CN" sz="2800" baseline="30000" dirty="0"/>
              <a:t>26</a:t>
            </a:r>
            <a:r>
              <a:rPr lang="en-US" altLang="zh-CN" sz="2800" dirty="0"/>
              <a:t>W</a:t>
            </a:r>
            <a:r>
              <a:rPr lang="zh-CN" altLang="en-US" sz="2800" dirty="0"/>
              <a:t>，光帆面积</a:t>
            </a:r>
            <a:r>
              <a:rPr lang="en-US" altLang="zh-CN" sz="2800" dirty="0"/>
              <a:t>S</a:t>
            </a:r>
            <a:r>
              <a:rPr lang="zh-CN" altLang="en-US" sz="2800" dirty="0"/>
              <a:t>为十万平方米。</a:t>
            </a:r>
            <a:endParaRPr lang="en-US" altLang="zh-CN" sz="2800" dirty="0"/>
          </a:p>
          <a:p>
            <a:pPr eaLnBrk="1" hangingPunct="1">
              <a:spcBef>
                <a:spcPct val="0"/>
              </a:spcBef>
              <a:buFontTx/>
              <a:buNone/>
            </a:pPr>
            <a:r>
              <a:rPr lang="zh-CN" altLang="en-US" sz="2800" dirty="0"/>
              <a:t>设光帆可反射所有波段的电磁波。</a:t>
            </a:r>
            <a:endParaRPr lang="en-US" altLang="zh-CN" sz="2800" dirty="0"/>
          </a:p>
          <a:p>
            <a:pPr eaLnBrk="1" hangingPunct="1">
              <a:spcBef>
                <a:spcPct val="0"/>
              </a:spcBef>
              <a:buFontTx/>
              <a:buNone/>
            </a:pPr>
            <a:endParaRPr lang="en-US" altLang="zh-CN" sz="2800" dirty="0"/>
          </a:p>
        </p:txBody>
      </p:sp>
      <p:sp>
        <p:nvSpPr>
          <p:cNvPr id="4" name="Title 23"/>
          <p:cNvSpPr txBox="1">
            <a:spLocks/>
          </p:cNvSpPr>
          <p:nvPr/>
        </p:nvSpPr>
        <p:spPr>
          <a:xfrm>
            <a:off x="152400" y="3733800"/>
            <a:ext cx="8229600" cy="990600"/>
          </a:xfrm>
          <a:prstGeom prst="rect">
            <a:avLst/>
          </a:prstGeom>
        </p:spPr>
        <p:txBody>
          <a:bodyPr/>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b="1">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b="1">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b="1">
                <a:solidFill>
                  <a:schemeClr val="tx2"/>
                </a:solidFill>
                <a:latin typeface="Times New Roman" pitchFamily="18" charset="0"/>
                <a:ea typeface="宋体" pitchFamily="2" charset="-122"/>
              </a:defRPr>
            </a:lvl5pPr>
            <a:lvl6pPr marL="457200" algn="ctr" rtl="0" fontAlgn="base">
              <a:spcBef>
                <a:spcPct val="0"/>
              </a:spcBef>
              <a:spcAft>
                <a:spcPct val="0"/>
              </a:spcAft>
              <a:defRPr sz="4400" b="1">
                <a:solidFill>
                  <a:schemeClr val="tx2"/>
                </a:solidFill>
                <a:latin typeface="Times New Roman" pitchFamily="18" charset="0"/>
                <a:ea typeface="宋体" pitchFamily="2" charset="-122"/>
              </a:defRPr>
            </a:lvl6pPr>
            <a:lvl7pPr marL="914400" algn="ctr" rtl="0" fontAlgn="base">
              <a:spcBef>
                <a:spcPct val="0"/>
              </a:spcBef>
              <a:spcAft>
                <a:spcPct val="0"/>
              </a:spcAft>
              <a:defRPr sz="4400" b="1">
                <a:solidFill>
                  <a:schemeClr val="tx2"/>
                </a:solidFill>
                <a:latin typeface="Times New Roman" pitchFamily="18" charset="0"/>
                <a:ea typeface="宋体" pitchFamily="2" charset="-122"/>
              </a:defRPr>
            </a:lvl7pPr>
            <a:lvl8pPr marL="1371600" algn="ctr" rtl="0" fontAlgn="base">
              <a:spcBef>
                <a:spcPct val="0"/>
              </a:spcBef>
              <a:spcAft>
                <a:spcPct val="0"/>
              </a:spcAft>
              <a:defRPr sz="4400" b="1">
                <a:solidFill>
                  <a:schemeClr val="tx2"/>
                </a:solidFill>
                <a:latin typeface="Times New Roman" pitchFamily="18" charset="0"/>
                <a:ea typeface="宋体" pitchFamily="2" charset="-122"/>
              </a:defRPr>
            </a:lvl8pPr>
            <a:lvl9pPr marL="1828800" algn="ctr" rtl="0" fontAlgn="base">
              <a:spcBef>
                <a:spcPct val="0"/>
              </a:spcBef>
              <a:spcAft>
                <a:spcPct val="0"/>
              </a:spcAft>
              <a:defRPr sz="4400" b="1">
                <a:solidFill>
                  <a:schemeClr val="tx2"/>
                </a:solidFill>
                <a:latin typeface="Times New Roman" pitchFamily="18" charset="0"/>
                <a:ea typeface="宋体" pitchFamily="2" charset="-122"/>
              </a:defRPr>
            </a:lvl9pPr>
          </a:lstStyle>
          <a:p>
            <a:r>
              <a:rPr lang="zh-CN" altLang="en-US" kern="0" smtClean="0">
                <a:solidFill>
                  <a:srgbClr val="792B25"/>
                </a:solidFill>
              </a:rPr>
              <a:t>作业</a:t>
            </a:r>
            <a:r>
              <a:rPr lang="en-US" altLang="zh-CN" kern="0" smtClean="0">
                <a:solidFill>
                  <a:srgbClr val="792B25"/>
                </a:solidFill>
              </a:rPr>
              <a:t>:</a:t>
            </a:r>
            <a:r>
              <a:rPr lang="zh-CN" altLang="en-US" kern="0" smtClean="0">
                <a:solidFill>
                  <a:srgbClr val="792B25"/>
                </a:solidFill>
              </a:rPr>
              <a:t>描述电感中的能流</a:t>
            </a:r>
            <a:endParaRPr lang="zh-CN" altLang="en-US" kern="0" dirty="0" smtClean="0">
              <a:solidFill>
                <a:srgbClr val="792B25"/>
              </a:solidFill>
            </a:endParaRPr>
          </a:p>
        </p:txBody>
      </p:sp>
      <p:sp>
        <p:nvSpPr>
          <p:cNvPr id="5" name="AutoShape 21"/>
          <p:cNvSpPr>
            <a:spLocks noChangeArrowheads="1"/>
          </p:cNvSpPr>
          <p:nvPr/>
        </p:nvSpPr>
        <p:spPr bwMode="auto">
          <a:xfrm rot="16209433">
            <a:off x="3886200" y="3865776"/>
            <a:ext cx="762000" cy="3160712"/>
          </a:xfrm>
          <a:prstGeom prst="can">
            <a:avLst>
              <a:gd name="adj" fmla="val 42382"/>
            </a:avLst>
          </a:prstGeom>
          <a:gradFill rotWithShape="0">
            <a:gsLst>
              <a:gs pos="0">
                <a:schemeClr val="folHlink">
                  <a:gamma/>
                  <a:shade val="86275"/>
                  <a:invGamma/>
                </a:schemeClr>
              </a:gs>
              <a:gs pos="50000">
                <a:schemeClr val="folHlink"/>
              </a:gs>
              <a:gs pos="100000">
                <a:schemeClr val="folHlink">
                  <a:gamma/>
                  <a:shade val="86275"/>
                  <a:invGamma/>
                </a:schemeClr>
              </a:gs>
            </a:gsLst>
            <a:lin ang="5400000" scaled="1"/>
          </a:gradFill>
          <a:ln w="9525">
            <a:solidFill>
              <a:srgbClr val="000000"/>
            </a:solidFill>
            <a:round/>
            <a:headEnd/>
            <a:tailEnd/>
          </a:ln>
          <a:effectLst/>
        </p:spPr>
        <p:txBody>
          <a:bodyPr wrap="none" anchor="ctr"/>
          <a:lstStyle/>
          <a:p>
            <a:pPr eaLnBrk="1" hangingPunct="1">
              <a:defRPr/>
            </a:pPr>
            <a:endParaRPr lang="zh-CN" altLang="en-US">
              <a:latin typeface="Arial" charset="0"/>
            </a:endParaRPr>
          </a:p>
        </p:txBody>
      </p:sp>
      <p:sp>
        <p:nvSpPr>
          <p:cNvPr id="6" name="Freeform 22"/>
          <p:cNvSpPr>
            <a:spLocks/>
          </p:cNvSpPr>
          <p:nvPr/>
        </p:nvSpPr>
        <p:spPr bwMode="auto">
          <a:xfrm>
            <a:off x="3118644" y="4988932"/>
            <a:ext cx="327025" cy="911225"/>
          </a:xfrm>
          <a:custGeom>
            <a:avLst/>
            <a:gdLst>
              <a:gd name="T0" fmla="*/ 0 w 219"/>
              <a:gd name="T1" fmla="*/ 2147483646 h 574"/>
              <a:gd name="T2" fmla="*/ 2147483646 w 219"/>
              <a:gd name="T3" fmla="*/ 2147483646 h 574"/>
              <a:gd name="T4" fmla="*/ 2147483646 w 219"/>
              <a:gd name="T5" fmla="*/ 2147483646 h 574"/>
              <a:gd name="T6" fmla="*/ 2147483646 w 219"/>
              <a:gd name="T7" fmla="*/ 2147483646 h 574"/>
              <a:gd name="T8" fmla="*/ 2147483646 w 219"/>
              <a:gd name="T9" fmla="*/ 2147483646 h 574"/>
              <a:gd name="T10" fmla="*/ 2147483646 w 219"/>
              <a:gd name="T11" fmla="*/ 2147483646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 name="Freeform 23"/>
          <p:cNvSpPr>
            <a:spLocks/>
          </p:cNvSpPr>
          <p:nvPr/>
        </p:nvSpPr>
        <p:spPr bwMode="auto">
          <a:xfrm>
            <a:off x="3261519" y="4988932"/>
            <a:ext cx="328612" cy="911225"/>
          </a:xfrm>
          <a:custGeom>
            <a:avLst/>
            <a:gdLst>
              <a:gd name="T0" fmla="*/ 0 w 219"/>
              <a:gd name="T1" fmla="*/ 2147483646 h 574"/>
              <a:gd name="T2" fmla="*/ 2147483646 w 219"/>
              <a:gd name="T3" fmla="*/ 2147483646 h 574"/>
              <a:gd name="T4" fmla="*/ 2147483646 w 219"/>
              <a:gd name="T5" fmla="*/ 2147483646 h 574"/>
              <a:gd name="T6" fmla="*/ 2147483646 w 219"/>
              <a:gd name="T7" fmla="*/ 2147483646 h 574"/>
              <a:gd name="T8" fmla="*/ 2147483646 w 219"/>
              <a:gd name="T9" fmla="*/ 2147483646 h 574"/>
              <a:gd name="T10" fmla="*/ 2147483646 w 219"/>
              <a:gd name="T11" fmla="*/ 2147483646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 name="Freeform 24"/>
          <p:cNvSpPr>
            <a:spLocks/>
          </p:cNvSpPr>
          <p:nvPr/>
        </p:nvSpPr>
        <p:spPr bwMode="auto">
          <a:xfrm>
            <a:off x="3405981" y="4988932"/>
            <a:ext cx="327025" cy="911225"/>
          </a:xfrm>
          <a:custGeom>
            <a:avLst/>
            <a:gdLst>
              <a:gd name="T0" fmla="*/ 0 w 219"/>
              <a:gd name="T1" fmla="*/ 2147483646 h 574"/>
              <a:gd name="T2" fmla="*/ 2147483646 w 219"/>
              <a:gd name="T3" fmla="*/ 2147483646 h 574"/>
              <a:gd name="T4" fmla="*/ 2147483646 w 219"/>
              <a:gd name="T5" fmla="*/ 2147483646 h 574"/>
              <a:gd name="T6" fmla="*/ 2147483646 w 219"/>
              <a:gd name="T7" fmla="*/ 2147483646 h 574"/>
              <a:gd name="T8" fmla="*/ 2147483646 w 219"/>
              <a:gd name="T9" fmla="*/ 2147483646 h 574"/>
              <a:gd name="T10" fmla="*/ 2147483646 w 219"/>
              <a:gd name="T11" fmla="*/ 2147483646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 name="Freeform 25"/>
          <p:cNvSpPr>
            <a:spLocks/>
          </p:cNvSpPr>
          <p:nvPr/>
        </p:nvSpPr>
        <p:spPr bwMode="auto">
          <a:xfrm>
            <a:off x="3548856" y="4988932"/>
            <a:ext cx="328613" cy="911225"/>
          </a:xfrm>
          <a:custGeom>
            <a:avLst/>
            <a:gdLst>
              <a:gd name="T0" fmla="*/ 0 w 219"/>
              <a:gd name="T1" fmla="*/ 2147483646 h 574"/>
              <a:gd name="T2" fmla="*/ 2147483646 w 219"/>
              <a:gd name="T3" fmla="*/ 2147483646 h 574"/>
              <a:gd name="T4" fmla="*/ 2147483646 w 219"/>
              <a:gd name="T5" fmla="*/ 2147483646 h 574"/>
              <a:gd name="T6" fmla="*/ 2147483646 w 219"/>
              <a:gd name="T7" fmla="*/ 2147483646 h 574"/>
              <a:gd name="T8" fmla="*/ 2147483646 w 219"/>
              <a:gd name="T9" fmla="*/ 2147483646 h 574"/>
              <a:gd name="T10" fmla="*/ 2147483646 w 219"/>
              <a:gd name="T11" fmla="*/ 2147483646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 name="Freeform 26"/>
          <p:cNvSpPr>
            <a:spLocks/>
          </p:cNvSpPr>
          <p:nvPr/>
        </p:nvSpPr>
        <p:spPr bwMode="auto">
          <a:xfrm>
            <a:off x="3693319" y="4988932"/>
            <a:ext cx="327025" cy="911225"/>
          </a:xfrm>
          <a:custGeom>
            <a:avLst/>
            <a:gdLst>
              <a:gd name="T0" fmla="*/ 0 w 219"/>
              <a:gd name="T1" fmla="*/ 2147483646 h 574"/>
              <a:gd name="T2" fmla="*/ 2147483646 w 219"/>
              <a:gd name="T3" fmla="*/ 2147483646 h 574"/>
              <a:gd name="T4" fmla="*/ 2147483646 w 219"/>
              <a:gd name="T5" fmla="*/ 2147483646 h 574"/>
              <a:gd name="T6" fmla="*/ 2147483646 w 219"/>
              <a:gd name="T7" fmla="*/ 2147483646 h 574"/>
              <a:gd name="T8" fmla="*/ 2147483646 w 219"/>
              <a:gd name="T9" fmla="*/ 2147483646 h 574"/>
              <a:gd name="T10" fmla="*/ 2147483646 w 219"/>
              <a:gd name="T11" fmla="*/ 2147483646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 name="Freeform 27"/>
          <p:cNvSpPr>
            <a:spLocks/>
          </p:cNvSpPr>
          <p:nvPr/>
        </p:nvSpPr>
        <p:spPr bwMode="auto">
          <a:xfrm>
            <a:off x="3836194" y="4988932"/>
            <a:ext cx="328612" cy="911225"/>
          </a:xfrm>
          <a:custGeom>
            <a:avLst/>
            <a:gdLst>
              <a:gd name="T0" fmla="*/ 0 w 219"/>
              <a:gd name="T1" fmla="*/ 2147483646 h 574"/>
              <a:gd name="T2" fmla="*/ 2147483646 w 219"/>
              <a:gd name="T3" fmla="*/ 2147483646 h 574"/>
              <a:gd name="T4" fmla="*/ 2147483646 w 219"/>
              <a:gd name="T5" fmla="*/ 2147483646 h 574"/>
              <a:gd name="T6" fmla="*/ 2147483646 w 219"/>
              <a:gd name="T7" fmla="*/ 2147483646 h 574"/>
              <a:gd name="T8" fmla="*/ 2147483646 w 219"/>
              <a:gd name="T9" fmla="*/ 2147483646 h 574"/>
              <a:gd name="T10" fmla="*/ 2147483646 w 219"/>
              <a:gd name="T11" fmla="*/ 2147483646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 name="Freeform 28"/>
          <p:cNvSpPr>
            <a:spLocks/>
          </p:cNvSpPr>
          <p:nvPr/>
        </p:nvSpPr>
        <p:spPr bwMode="auto">
          <a:xfrm>
            <a:off x="3980656" y="4988932"/>
            <a:ext cx="327025" cy="911225"/>
          </a:xfrm>
          <a:custGeom>
            <a:avLst/>
            <a:gdLst>
              <a:gd name="T0" fmla="*/ 0 w 219"/>
              <a:gd name="T1" fmla="*/ 2147483646 h 574"/>
              <a:gd name="T2" fmla="*/ 2147483646 w 219"/>
              <a:gd name="T3" fmla="*/ 2147483646 h 574"/>
              <a:gd name="T4" fmla="*/ 2147483646 w 219"/>
              <a:gd name="T5" fmla="*/ 2147483646 h 574"/>
              <a:gd name="T6" fmla="*/ 2147483646 w 219"/>
              <a:gd name="T7" fmla="*/ 2147483646 h 574"/>
              <a:gd name="T8" fmla="*/ 2147483646 w 219"/>
              <a:gd name="T9" fmla="*/ 2147483646 h 574"/>
              <a:gd name="T10" fmla="*/ 2147483646 w 219"/>
              <a:gd name="T11" fmla="*/ 2147483646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 name="Freeform 29"/>
          <p:cNvSpPr>
            <a:spLocks/>
          </p:cNvSpPr>
          <p:nvPr/>
        </p:nvSpPr>
        <p:spPr bwMode="auto">
          <a:xfrm>
            <a:off x="4123531" y="4988932"/>
            <a:ext cx="328613" cy="911225"/>
          </a:xfrm>
          <a:custGeom>
            <a:avLst/>
            <a:gdLst>
              <a:gd name="T0" fmla="*/ 0 w 219"/>
              <a:gd name="T1" fmla="*/ 2147483646 h 574"/>
              <a:gd name="T2" fmla="*/ 2147483646 w 219"/>
              <a:gd name="T3" fmla="*/ 2147483646 h 574"/>
              <a:gd name="T4" fmla="*/ 2147483646 w 219"/>
              <a:gd name="T5" fmla="*/ 2147483646 h 574"/>
              <a:gd name="T6" fmla="*/ 2147483646 w 219"/>
              <a:gd name="T7" fmla="*/ 2147483646 h 574"/>
              <a:gd name="T8" fmla="*/ 2147483646 w 219"/>
              <a:gd name="T9" fmla="*/ 2147483646 h 574"/>
              <a:gd name="T10" fmla="*/ 2147483646 w 219"/>
              <a:gd name="T11" fmla="*/ 2147483646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 name="Freeform 30"/>
          <p:cNvSpPr>
            <a:spLocks/>
          </p:cNvSpPr>
          <p:nvPr/>
        </p:nvSpPr>
        <p:spPr bwMode="auto">
          <a:xfrm>
            <a:off x="4267994" y="4988932"/>
            <a:ext cx="327025" cy="911225"/>
          </a:xfrm>
          <a:custGeom>
            <a:avLst/>
            <a:gdLst>
              <a:gd name="T0" fmla="*/ 0 w 219"/>
              <a:gd name="T1" fmla="*/ 2147483646 h 574"/>
              <a:gd name="T2" fmla="*/ 2147483646 w 219"/>
              <a:gd name="T3" fmla="*/ 2147483646 h 574"/>
              <a:gd name="T4" fmla="*/ 2147483646 w 219"/>
              <a:gd name="T5" fmla="*/ 2147483646 h 574"/>
              <a:gd name="T6" fmla="*/ 2147483646 w 219"/>
              <a:gd name="T7" fmla="*/ 2147483646 h 574"/>
              <a:gd name="T8" fmla="*/ 2147483646 w 219"/>
              <a:gd name="T9" fmla="*/ 2147483646 h 574"/>
              <a:gd name="T10" fmla="*/ 2147483646 w 219"/>
              <a:gd name="T11" fmla="*/ 2147483646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 name="Freeform 31"/>
          <p:cNvSpPr>
            <a:spLocks/>
          </p:cNvSpPr>
          <p:nvPr/>
        </p:nvSpPr>
        <p:spPr bwMode="auto">
          <a:xfrm>
            <a:off x="4410869" y="4988932"/>
            <a:ext cx="287337" cy="914400"/>
          </a:xfrm>
          <a:custGeom>
            <a:avLst/>
            <a:gdLst>
              <a:gd name="T0" fmla="*/ 0 w 219"/>
              <a:gd name="T1" fmla="*/ 2147483646 h 574"/>
              <a:gd name="T2" fmla="*/ 2147483646 w 219"/>
              <a:gd name="T3" fmla="*/ 2147483646 h 574"/>
              <a:gd name="T4" fmla="*/ 2147483646 w 219"/>
              <a:gd name="T5" fmla="*/ 2147483646 h 574"/>
              <a:gd name="T6" fmla="*/ 2147483646 w 219"/>
              <a:gd name="T7" fmla="*/ 2147483646 h 574"/>
              <a:gd name="T8" fmla="*/ 2147483646 w 219"/>
              <a:gd name="T9" fmla="*/ 2147483646 h 574"/>
              <a:gd name="T10" fmla="*/ 2147483646 w 219"/>
              <a:gd name="T11" fmla="*/ 2147483646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Freeform 32"/>
          <p:cNvSpPr>
            <a:spLocks/>
          </p:cNvSpPr>
          <p:nvPr/>
        </p:nvSpPr>
        <p:spPr bwMode="auto">
          <a:xfrm>
            <a:off x="4555331" y="4988932"/>
            <a:ext cx="327025" cy="911225"/>
          </a:xfrm>
          <a:custGeom>
            <a:avLst/>
            <a:gdLst>
              <a:gd name="T0" fmla="*/ 0 w 219"/>
              <a:gd name="T1" fmla="*/ 2147483646 h 574"/>
              <a:gd name="T2" fmla="*/ 2147483646 w 219"/>
              <a:gd name="T3" fmla="*/ 2147483646 h 574"/>
              <a:gd name="T4" fmla="*/ 2147483646 w 219"/>
              <a:gd name="T5" fmla="*/ 2147483646 h 574"/>
              <a:gd name="T6" fmla="*/ 2147483646 w 219"/>
              <a:gd name="T7" fmla="*/ 2147483646 h 574"/>
              <a:gd name="T8" fmla="*/ 2147483646 w 219"/>
              <a:gd name="T9" fmla="*/ 2147483646 h 574"/>
              <a:gd name="T10" fmla="*/ 2147483646 w 219"/>
              <a:gd name="T11" fmla="*/ 2147483646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 name="Freeform 33"/>
          <p:cNvSpPr>
            <a:spLocks/>
          </p:cNvSpPr>
          <p:nvPr/>
        </p:nvSpPr>
        <p:spPr bwMode="auto">
          <a:xfrm>
            <a:off x="4698206" y="4988932"/>
            <a:ext cx="328613" cy="911225"/>
          </a:xfrm>
          <a:custGeom>
            <a:avLst/>
            <a:gdLst>
              <a:gd name="T0" fmla="*/ 0 w 219"/>
              <a:gd name="T1" fmla="*/ 2147483646 h 574"/>
              <a:gd name="T2" fmla="*/ 2147483646 w 219"/>
              <a:gd name="T3" fmla="*/ 2147483646 h 574"/>
              <a:gd name="T4" fmla="*/ 2147483646 w 219"/>
              <a:gd name="T5" fmla="*/ 2147483646 h 574"/>
              <a:gd name="T6" fmla="*/ 2147483646 w 219"/>
              <a:gd name="T7" fmla="*/ 2147483646 h 574"/>
              <a:gd name="T8" fmla="*/ 2147483646 w 219"/>
              <a:gd name="T9" fmla="*/ 2147483646 h 574"/>
              <a:gd name="T10" fmla="*/ 2147483646 w 219"/>
              <a:gd name="T11" fmla="*/ 2147483646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 name="Freeform 34"/>
          <p:cNvSpPr>
            <a:spLocks/>
          </p:cNvSpPr>
          <p:nvPr/>
        </p:nvSpPr>
        <p:spPr bwMode="auto">
          <a:xfrm>
            <a:off x="4842669" y="4988932"/>
            <a:ext cx="327025" cy="911225"/>
          </a:xfrm>
          <a:custGeom>
            <a:avLst/>
            <a:gdLst>
              <a:gd name="T0" fmla="*/ 0 w 219"/>
              <a:gd name="T1" fmla="*/ 2147483646 h 574"/>
              <a:gd name="T2" fmla="*/ 2147483646 w 219"/>
              <a:gd name="T3" fmla="*/ 2147483646 h 574"/>
              <a:gd name="T4" fmla="*/ 2147483646 w 219"/>
              <a:gd name="T5" fmla="*/ 2147483646 h 574"/>
              <a:gd name="T6" fmla="*/ 2147483646 w 219"/>
              <a:gd name="T7" fmla="*/ 2147483646 h 574"/>
              <a:gd name="T8" fmla="*/ 2147483646 w 219"/>
              <a:gd name="T9" fmla="*/ 2147483646 h 574"/>
              <a:gd name="T10" fmla="*/ 2147483646 w 219"/>
              <a:gd name="T11" fmla="*/ 2147483646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 name="Freeform 35"/>
          <p:cNvSpPr>
            <a:spLocks/>
          </p:cNvSpPr>
          <p:nvPr/>
        </p:nvSpPr>
        <p:spPr bwMode="auto">
          <a:xfrm>
            <a:off x="4985544" y="4988932"/>
            <a:ext cx="328612" cy="911225"/>
          </a:xfrm>
          <a:custGeom>
            <a:avLst/>
            <a:gdLst>
              <a:gd name="T0" fmla="*/ 0 w 219"/>
              <a:gd name="T1" fmla="*/ 2147483646 h 574"/>
              <a:gd name="T2" fmla="*/ 2147483646 w 219"/>
              <a:gd name="T3" fmla="*/ 2147483646 h 574"/>
              <a:gd name="T4" fmla="*/ 2147483646 w 219"/>
              <a:gd name="T5" fmla="*/ 2147483646 h 574"/>
              <a:gd name="T6" fmla="*/ 2147483646 w 219"/>
              <a:gd name="T7" fmla="*/ 2147483646 h 574"/>
              <a:gd name="T8" fmla="*/ 2147483646 w 219"/>
              <a:gd name="T9" fmla="*/ 2147483646 h 574"/>
              <a:gd name="T10" fmla="*/ 2147483646 w 219"/>
              <a:gd name="T11" fmla="*/ 2147483646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Freeform 36"/>
          <p:cNvSpPr>
            <a:spLocks/>
          </p:cNvSpPr>
          <p:nvPr/>
        </p:nvSpPr>
        <p:spPr bwMode="auto">
          <a:xfrm>
            <a:off x="5130006" y="4988932"/>
            <a:ext cx="327025" cy="911225"/>
          </a:xfrm>
          <a:custGeom>
            <a:avLst/>
            <a:gdLst>
              <a:gd name="T0" fmla="*/ 0 w 219"/>
              <a:gd name="T1" fmla="*/ 2147483646 h 574"/>
              <a:gd name="T2" fmla="*/ 2147483646 w 219"/>
              <a:gd name="T3" fmla="*/ 2147483646 h 574"/>
              <a:gd name="T4" fmla="*/ 2147483646 w 219"/>
              <a:gd name="T5" fmla="*/ 2147483646 h 574"/>
              <a:gd name="T6" fmla="*/ 2147483646 w 219"/>
              <a:gd name="T7" fmla="*/ 2147483646 h 574"/>
              <a:gd name="T8" fmla="*/ 2147483646 w 219"/>
              <a:gd name="T9" fmla="*/ 2147483646 h 574"/>
              <a:gd name="T10" fmla="*/ 2147483646 w 219"/>
              <a:gd name="T11" fmla="*/ 2147483646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Freeform 37"/>
          <p:cNvSpPr>
            <a:spLocks/>
          </p:cNvSpPr>
          <p:nvPr/>
        </p:nvSpPr>
        <p:spPr bwMode="auto">
          <a:xfrm>
            <a:off x="5272881" y="4988932"/>
            <a:ext cx="327025" cy="911225"/>
          </a:xfrm>
          <a:custGeom>
            <a:avLst/>
            <a:gdLst>
              <a:gd name="T0" fmla="*/ 0 w 219"/>
              <a:gd name="T1" fmla="*/ 2147483646 h 574"/>
              <a:gd name="T2" fmla="*/ 2147483646 w 219"/>
              <a:gd name="T3" fmla="*/ 2147483646 h 574"/>
              <a:gd name="T4" fmla="*/ 2147483646 w 219"/>
              <a:gd name="T5" fmla="*/ 2147483646 h 574"/>
              <a:gd name="T6" fmla="*/ 2147483646 w 219"/>
              <a:gd name="T7" fmla="*/ 2147483646 h 574"/>
              <a:gd name="T8" fmla="*/ 2147483646 w 219"/>
              <a:gd name="T9" fmla="*/ 2147483646 h 574"/>
              <a:gd name="T10" fmla="*/ 2147483646 w 219"/>
              <a:gd name="T11" fmla="*/ 2147483646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 name="Line 38"/>
          <p:cNvSpPr>
            <a:spLocks noChangeShapeType="1"/>
          </p:cNvSpPr>
          <p:nvPr/>
        </p:nvSpPr>
        <p:spPr bwMode="auto">
          <a:xfrm>
            <a:off x="3190081" y="5827132"/>
            <a:ext cx="0" cy="60960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Freeform 39"/>
          <p:cNvSpPr>
            <a:spLocks/>
          </p:cNvSpPr>
          <p:nvPr/>
        </p:nvSpPr>
        <p:spPr bwMode="auto">
          <a:xfrm>
            <a:off x="5460206" y="4993695"/>
            <a:ext cx="180975" cy="838200"/>
          </a:xfrm>
          <a:custGeom>
            <a:avLst/>
            <a:gdLst>
              <a:gd name="T0" fmla="*/ 2147483646 w 121"/>
              <a:gd name="T1" fmla="*/ 2147483646 h 528"/>
              <a:gd name="T2" fmla="*/ 2147483646 w 121"/>
              <a:gd name="T3" fmla="*/ 2147483646 h 528"/>
              <a:gd name="T4" fmla="*/ 2147483646 w 121"/>
              <a:gd name="T5" fmla="*/ 2147483646 h 528"/>
              <a:gd name="T6" fmla="*/ 2147483646 w 121"/>
              <a:gd name="T7" fmla="*/ 2147483646 h 528"/>
              <a:gd name="T8" fmla="*/ 2147483646 w 121"/>
              <a:gd name="T9" fmla="*/ 2147483646 h 528"/>
              <a:gd name="T10" fmla="*/ 0 60000 65536"/>
              <a:gd name="T11" fmla="*/ 0 60000 65536"/>
              <a:gd name="T12" fmla="*/ 0 60000 65536"/>
              <a:gd name="T13" fmla="*/ 0 60000 65536"/>
              <a:gd name="T14" fmla="*/ 0 60000 65536"/>
              <a:gd name="T15" fmla="*/ 0 w 121"/>
              <a:gd name="T16" fmla="*/ 0 h 528"/>
              <a:gd name="T17" fmla="*/ 121 w 121"/>
              <a:gd name="T18" fmla="*/ 528 h 528"/>
            </a:gdLst>
            <a:ahLst/>
            <a:cxnLst>
              <a:cxn ang="T10">
                <a:pos x="T0" y="T1"/>
              </a:cxn>
              <a:cxn ang="T11">
                <a:pos x="T2" y="T3"/>
              </a:cxn>
              <a:cxn ang="T12">
                <a:pos x="T4" y="T5"/>
              </a:cxn>
              <a:cxn ang="T13">
                <a:pos x="T6" y="T7"/>
              </a:cxn>
              <a:cxn ang="T14">
                <a:pos x="T8" y="T9"/>
              </a:cxn>
            </a:cxnLst>
            <a:rect l="T15" t="T16" r="T17" b="T18"/>
            <a:pathLst>
              <a:path w="121" h="528">
                <a:moveTo>
                  <a:pt x="4" y="45"/>
                </a:moveTo>
                <a:cubicBezTo>
                  <a:pt x="59" y="7"/>
                  <a:pt x="0" y="0"/>
                  <a:pt x="82" y="14"/>
                </a:cubicBezTo>
                <a:cubicBezTo>
                  <a:pt x="98" y="135"/>
                  <a:pt x="96" y="258"/>
                  <a:pt x="105" y="380"/>
                </a:cubicBezTo>
                <a:cubicBezTo>
                  <a:pt x="107" y="411"/>
                  <a:pt x="110" y="443"/>
                  <a:pt x="113" y="474"/>
                </a:cubicBezTo>
                <a:cubicBezTo>
                  <a:pt x="115" y="492"/>
                  <a:pt x="121" y="528"/>
                  <a:pt x="121" y="528"/>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 name="Line 40"/>
          <p:cNvSpPr>
            <a:spLocks noChangeShapeType="1"/>
          </p:cNvSpPr>
          <p:nvPr/>
        </p:nvSpPr>
        <p:spPr bwMode="auto">
          <a:xfrm flipH="1">
            <a:off x="5585619" y="5827132"/>
            <a:ext cx="46037" cy="64135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39F9D3DE-46E3-4B02-A87C-C41EEADC0710}" type="slidenum">
              <a:rPr lang="en-US" altLang="zh-CN" sz="800" b="0" smtClean="0"/>
              <a:pPr>
                <a:spcBef>
                  <a:spcPct val="0"/>
                </a:spcBef>
                <a:buFontTx/>
                <a:buNone/>
              </a:pPr>
              <a:t>42</a:t>
            </a:fld>
            <a:endParaRPr lang="en-US" altLang="zh-CN" sz="800" b="0" smtClean="0"/>
          </a:p>
        </p:txBody>
      </p:sp>
      <p:sp>
        <p:nvSpPr>
          <p:cNvPr id="52227" name="TextBox 2"/>
          <p:cNvSpPr txBox="1">
            <a:spLocks noChangeArrowheads="1"/>
          </p:cNvSpPr>
          <p:nvPr/>
        </p:nvSpPr>
        <p:spPr bwMode="auto">
          <a:xfrm>
            <a:off x="990600" y="528638"/>
            <a:ext cx="4187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dt</a:t>
            </a:r>
            <a:r>
              <a:rPr lang="zh-CN" altLang="en-US" sz="2400"/>
              <a:t>时间内太阳发出的光的质量</a:t>
            </a:r>
          </a:p>
        </p:txBody>
      </p:sp>
      <p:graphicFrame>
        <p:nvGraphicFramePr>
          <p:cNvPr id="52228" name="Object 5"/>
          <p:cNvGraphicFramePr>
            <a:graphicFrameLocks noChangeAspect="1"/>
          </p:cNvGraphicFramePr>
          <p:nvPr/>
        </p:nvGraphicFramePr>
        <p:xfrm>
          <a:off x="5257800" y="152400"/>
          <a:ext cx="1931988" cy="1200150"/>
        </p:xfrm>
        <a:graphic>
          <a:graphicData uri="http://schemas.openxmlformats.org/presentationml/2006/ole">
            <mc:AlternateContent xmlns:mc="http://schemas.openxmlformats.org/markup-compatibility/2006">
              <mc:Choice xmlns:v="urn:schemas-microsoft-com:vml" Requires="v">
                <p:oleObj spid="_x0000_s52279" name="公式" r:id="rId3" imgW="634725" imgH="393529" progId="Equation.3">
                  <p:embed/>
                </p:oleObj>
              </mc:Choice>
              <mc:Fallback>
                <p:oleObj name="公式" r:id="rId3" imgW="634725" imgH="39352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52400"/>
                        <a:ext cx="1931988" cy="120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29" name="TextBox 4"/>
          <p:cNvSpPr txBox="1">
            <a:spLocks noChangeArrowheads="1"/>
          </p:cNvSpPr>
          <p:nvPr/>
        </p:nvSpPr>
        <p:spPr bwMode="auto">
          <a:xfrm>
            <a:off x="1066800" y="1752600"/>
            <a:ext cx="2659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t>这些光携带的动量</a:t>
            </a:r>
          </a:p>
        </p:txBody>
      </p:sp>
      <p:graphicFrame>
        <p:nvGraphicFramePr>
          <p:cNvPr id="52230" name="Object 3"/>
          <p:cNvGraphicFramePr>
            <a:graphicFrameLocks noChangeAspect="1"/>
          </p:cNvGraphicFramePr>
          <p:nvPr/>
        </p:nvGraphicFramePr>
        <p:xfrm>
          <a:off x="3733800" y="1371600"/>
          <a:ext cx="3632200" cy="1200150"/>
        </p:xfrm>
        <a:graphic>
          <a:graphicData uri="http://schemas.openxmlformats.org/presentationml/2006/ole">
            <mc:AlternateContent xmlns:mc="http://schemas.openxmlformats.org/markup-compatibility/2006">
              <mc:Choice xmlns:v="urn:schemas-microsoft-com:vml" Requires="v">
                <p:oleObj spid="_x0000_s52280" name="公式" r:id="rId5" imgW="1193800" imgH="393700" progId="Equation.3">
                  <p:embed/>
                </p:oleObj>
              </mc:Choice>
              <mc:Fallback>
                <p:oleObj name="公式" r:id="rId5" imgW="1193800" imgH="3937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1371600"/>
                        <a:ext cx="3632200" cy="120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1" name="TextBox 6"/>
          <p:cNvSpPr txBox="1">
            <a:spLocks noChangeArrowheads="1"/>
          </p:cNvSpPr>
          <p:nvPr/>
        </p:nvSpPr>
        <p:spPr bwMode="auto">
          <a:xfrm>
            <a:off x="1143000" y="3048000"/>
            <a:ext cx="2659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t>传递给光帆的动量</a:t>
            </a:r>
          </a:p>
        </p:txBody>
      </p:sp>
      <p:graphicFrame>
        <p:nvGraphicFramePr>
          <p:cNvPr id="52232" name="Object 4"/>
          <p:cNvGraphicFramePr>
            <a:graphicFrameLocks noChangeAspect="1"/>
          </p:cNvGraphicFramePr>
          <p:nvPr/>
        </p:nvGraphicFramePr>
        <p:xfrm>
          <a:off x="3938588" y="2717800"/>
          <a:ext cx="4960937" cy="1149350"/>
        </p:xfrm>
        <a:graphic>
          <a:graphicData uri="http://schemas.openxmlformats.org/presentationml/2006/ole">
            <mc:AlternateContent xmlns:mc="http://schemas.openxmlformats.org/markup-compatibility/2006">
              <mc:Choice xmlns:v="urn:schemas-microsoft-com:vml" Requires="v">
                <p:oleObj spid="_x0000_s52281" name="公式" r:id="rId7" imgW="1701800" imgH="393700" progId="Equation.3">
                  <p:embed/>
                </p:oleObj>
              </mc:Choice>
              <mc:Fallback>
                <p:oleObj name="公式" r:id="rId7" imgW="1701800" imgH="3937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38588" y="2717800"/>
                        <a:ext cx="4960937" cy="114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3" name="TextBox 8"/>
          <p:cNvSpPr txBox="1">
            <a:spLocks noChangeArrowheads="1"/>
          </p:cNvSpPr>
          <p:nvPr/>
        </p:nvSpPr>
        <p:spPr bwMode="auto">
          <a:xfrm>
            <a:off x="1219200" y="4495800"/>
            <a:ext cx="2041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t>飞船速度变化</a:t>
            </a:r>
          </a:p>
        </p:txBody>
      </p:sp>
      <p:graphicFrame>
        <p:nvGraphicFramePr>
          <p:cNvPr id="52234" name="Object 5"/>
          <p:cNvGraphicFramePr>
            <a:graphicFrameLocks noChangeAspect="1"/>
          </p:cNvGraphicFramePr>
          <p:nvPr/>
        </p:nvGraphicFramePr>
        <p:xfrm>
          <a:off x="3505200" y="4191000"/>
          <a:ext cx="3627438" cy="1149350"/>
        </p:xfrm>
        <a:graphic>
          <a:graphicData uri="http://schemas.openxmlformats.org/presentationml/2006/ole">
            <mc:AlternateContent xmlns:mc="http://schemas.openxmlformats.org/markup-compatibility/2006">
              <mc:Choice xmlns:v="urn:schemas-microsoft-com:vml" Requires="v">
                <p:oleObj spid="_x0000_s52282" name="公式" r:id="rId9" imgW="1244600" imgH="393700" progId="Equation.3">
                  <p:embed/>
                </p:oleObj>
              </mc:Choice>
              <mc:Fallback>
                <p:oleObj name="公式" r:id="rId9" imgW="1244600" imgH="3937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5200" y="4191000"/>
                        <a:ext cx="3627438" cy="114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19CFA184-A9B0-47D5-934F-5BE1C9EC6D79}" type="slidenum">
              <a:rPr lang="en-US" altLang="zh-CN" sz="800" b="0" smtClean="0"/>
              <a:pPr>
                <a:spcBef>
                  <a:spcPct val="0"/>
                </a:spcBef>
                <a:buFontTx/>
                <a:buNone/>
              </a:pPr>
              <a:t>43</a:t>
            </a:fld>
            <a:endParaRPr lang="en-US" altLang="zh-CN" sz="800" b="0" smtClean="0"/>
          </a:p>
        </p:txBody>
      </p:sp>
      <p:sp>
        <p:nvSpPr>
          <p:cNvPr id="53251" name="Rectangle 2"/>
          <p:cNvSpPr>
            <a:spLocks noChangeArrowheads="1"/>
          </p:cNvSpPr>
          <p:nvPr/>
        </p:nvSpPr>
        <p:spPr bwMode="auto">
          <a:xfrm>
            <a:off x="2286000" y="152400"/>
            <a:ext cx="4572000" cy="646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t>P=4e26; S=1e4; c=3e8;</a:t>
            </a:r>
          </a:p>
          <a:p>
            <a:pPr eaLnBrk="1" hangingPunct="1">
              <a:spcBef>
                <a:spcPct val="0"/>
              </a:spcBef>
              <a:buFontTx/>
              <a:buNone/>
            </a:pPr>
            <a:r>
              <a:rPr lang="en-US" altLang="zh-CN" sz="1800"/>
              <a:t>r0=1.5e11; v0=0;</a:t>
            </a:r>
          </a:p>
          <a:p>
            <a:pPr eaLnBrk="1" hangingPunct="1">
              <a:spcBef>
                <a:spcPct val="0"/>
              </a:spcBef>
              <a:buFontTx/>
              <a:buNone/>
            </a:pPr>
            <a:r>
              <a:rPr lang="en-US" altLang="zh-CN" sz="1800"/>
              <a:t>coeff=P*S/2/c/pi;</a:t>
            </a:r>
          </a:p>
          <a:p>
            <a:pPr eaLnBrk="1" hangingPunct="1">
              <a:spcBef>
                <a:spcPct val="0"/>
              </a:spcBef>
              <a:buFontTx/>
              <a:buNone/>
            </a:pPr>
            <a:r>
              <a:rPr lang="en-US" altLang="zh-CN" sz="1800"/>
              <a:t>time=100*365*24*3600;  distance=4*365*24*3600*3e8;</a:t>
            </a:r>
          </a:p>
          <a:p>
            <a:pPr eaLnBrk="1" hangingPunct="1">
              <a:spcBef>
                <a:spcPct val="0"/>
              </a:spcBef>
              <a:buFontTx/>
              <a:buNone/>
            </a:pPr>
            <a:r>
              <a:rPr lang="en-US" altLang="zh-CN" sz="1800"/>
              <a:t>dt=time/1e4;</a:t>
            </a:r>
          </a:p>
          <a:p>
            <a:pPr eaLnBrk="1" hangingPunct="1">
              <a:spcBef>
                <a:spcPct val="0"/>
              </a:spcBef>
              <a:buFontTx/>
              <a:buNone/>
            </a:pPr>
            <a:r>
              <a:rPr lang="en-US" altLang="zh-CN" sz="1800"/>
              <a:t>M=1.0;</a:t>
            </a:r>
          </a:p>
          <a:p>
            <a:pPr eaLnBrk="1" hangingPunct="1">
              <a:spcBef>
                <a:spcPct val="0"/>
              </a:spcBef>
              <a:buFontTx/>
              <a:buNone/>
            </a:pPr>
            <a:r>
              <a:rPr lang="en-US" altLang="zh-CN" sz="1800"/>
              <a:t>for i=1:10000</a:t>
            </a:r>
          </a:p>
          <a:p>
            <a:pPr eaLnBrk="1" hangingPunct="1">
              <a:spcBef>
                <a:spcPct val="0"/>
              </a:spcBef>
              <a:buFontTx/>
              <a:buNone/>
            </a:pPr>
            <a:r>
              <a:rPr lang="en-US" altLang="zh-CN" sz="1800"/>
              <a:t>    v=v0;</a:t>
            </a:r>
          </a:p>
          <a:p>
            <a:pPr eaLnBrk="1" hangingPunct="1">
              <a:spcBef>
                <a:spcPct val="0"/>
              </a:spcBef>
              <a:buFontTx/>
              <a:buNone/>
            </a:pPr>
            <a:r>
              <a:rPr lang="en-US" altLang="zh-CN" sz="1800"/>
              <a:t>    r=r0;</a:t>
            </a:r>
          </a:p>
          <a:p>
            <a:pPr eaLnBrk="1" hangingPunct="1">
              <a:spcBef>
                <a:spcPct val="0"/>
              </a:spcBef>
              <a:buFontTx/>
              <a:buNone/>
            </a:pPr>
            <a:r>
              <a:rPr lang="en-US" altLang="zh-CN" sz="1800"/>
              <a:t>    for t=0:dt:time</a:t>
            </a:r>
          </a:p>
          <a:p>
            <a:pPr eaLnBrk="1" hangingPunct="1">
              <a:spcBef>
                <a:spcPct val="0"/>
              </a:spcBef>
              <a:buFontTx/>
              <a:buNone/>
            </a:pPr>
            <a:r>
              <a:rPr lang="en-US" altLang="zh-CN" sz="1800"/>
              <a:t>        v=v+coeff/M/r*dt;</a:t>
            </a:r>
          </a:p>
          <a:p>
            <a:pPr eaLnBrk="1" hangingPunct="1">
              <a:spcBef>
                <a:spcPct val="0"/>
              </a:spcBef>
              <a:buFontTx/>
              <a:buNone/>
            </a:pPr>
            <a:r>
              <a:rPr lang="en-US" altLang="zh-CN" sz="1800"/>
              <a:t>        r=r+v*dt;</a:t>
            </a:r>
          </a:p>
          <a:p>
            <a:pPr eaLnBrk="1" hangingPunct="1">
              <a:spcBef>
                <a:spcPct val="0"/>
              </a:spcBef>
              <a:buFontTx/>
              <a:buNone/>
            </a:pPr>
            <a:r>
              <a:rPr lang="en-US" altLang="zh-CN" sz="1800"/>
              <a:t>    end</a:t>
            </a:r>
          </a:p>
          <a:p>
            <a:pPr eaLnBrk="1" hangingPunct="1">
              <a:spcBef>
                <a:spcPct val="0"/>
              </a:spcBef>
              <a:buFontTx/>
              <a:buNone/>
            </a:pPr>
            <a:r>
              <a:rPr lang="en-US" altLang="zh-CN" sz="1800"/>
              <a:t>    if r&gt;distance</a:t>
            </a:r>
          </a:p>
          <a:p>
            <a:pPr eaLnBrk="1" hangingPunct="1">
              <a:spcBef>
                <a:spcPct val="0"/>
              </a:spcBef>
              <a:buFontTx/>
              <a:buNone/>
            </a:pPr>
            <a:r>
              <a:rPr lang="en-US" altLang="zh-CN" sz="1800"/>
              <a:t>        M=M*1.01;</a:t>
            </a:r>
          </a:p>
          <a:p>
            <a:pPr eaLnBrk="1" hangingPunct="1">
              <a:spcBef>
                <a:spcPct val="0"/>
              </a:spcBef>
              <a:buFontTx/>
              <a:buNone/>
            </a:pPr>
            <a:r>
              <a:rPr lang="en-US" altLang="zh-CN" sz="1800"/>
              <a:t>    else</a:t>
            </a:r>
          </a:p>
          <a:p>
            <a:pPr eaLnBrk="1" hangingPunct="1">
              <a:spcBef>
                <a:spcPct val="0"/>
              </a:spcBef>
              <a:buFontTx/>
              <a:buNone/>
            </a:pPr>
            <a:r>
              <a:rPr lang="en-US" altLang="zh-CN" sz="1800"/>
              <a:t>        M=M/1.01;</a:t>
            </a:r>
          </a:p>
          <a:p>
            <a:pPr eaLnBrk="1" hangingPunct="1">
              <a:spcBef>
                <a:spcPct val="0"/>
              </a:spcBef>
              <a:buFontTx/>
              <a:buNone/>
            </a:pPr>
            <a:r>
              <a:rPr lang="en-US" altLang="zh-CN" sz="1800"/>
              <a:t>    end</a:t>
            </a:r>
          </a:p>
          <a:p>
            <a:pPr eaLnBrk="1" hangingPunct="1">
              <a:spcBef>
                <a:spcPct val="0"/>
              </a:spcBef>
              <a:buFontTx/>
              <a:buNone/>
            </a:pPr>
            <a:r>
              <a:rPr lang="en-US" altLang="zh-CN" sz="1800"/>
              <a:t>end</a:t>
            </a:r>
          </a:p>
          <a:p>
            <a:pPr eaLnBrk="1" hangingPunct="1">
              <a:spcBef>
                <a:spcPct val="0"/>
              </a:spcBef>
              <a:buFontTx/>
              <a:buNone/>
            </a:pPr>
            <a:r>
              <a:rPr lang="en-US" altLang="zh-CN" sz="1800"/>
              <a:t>r/distance</a:t>
            </a:r>
          </a:p>
          <a:p>
            <a:pPr eaLnBrk="1" hangingPunct="1">
              <a:spcBef>
                <a:spcPct val="0"/>
              </a:spcBef>
              <a:buFontTx/>
              <a:buNone/>
            </a:pPr>
            <a:r>
              <a:rPr lang="en-US" altLang="zh-CN" sz="1800"/>
              <a:t>v/c</a:t>
            </a:r>
          </a:p>
          <a:p>
            <a:pPr eaLnBrk="1" hangingPunct="1">
              <a:spcBef>
                <a:spcPct val="0"/>
              </a:spcBef>
              <a:buFontTx/>
              <a:buNone/>
            </a:pPr>
            <a:r>
              <a:rPr lang="en-US" altLang="zh-CN" sz="1800"/>
              <a:t>M</a:t>
            </a:r>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2"/>
          <p:cNvSpPr>
            <a:spLocks noGrp="1"/>
          </p:cNvSpPr>
          <p:nvPr>
            <p:ph type="title"/>
          </p:nvPr>
        </p:nvSpPr>
        <p:spPr>
          <a:xfrm>
            <a:off x="457200" y="228600"/>
            <a:ext cx="8229600" cy="990600"/>
          </a:xfrm>
        </p:spPr>
        <p:txBody>
          <a:bodyPr/>
          <a:lstStyle/>
          <a:p>
            <a:r>
              <a:rPr lang="zh-CN" altLang="en-US" smtClean="0">
                <a:solidFill>
                  <a:srgbClr val="792B25"/>
                </a:solidFill>
              </a:rPr>
              <a:t>霍金的微型光帆飞船</a:t>
            </a:r>
          </a:p>
        </p:txBody>
      </p:sp>
      <p:sp>
        <p:nvSpPr>
          <p:cNvPr id="5427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CB498DDE-850B-425F-A986-5A0FA9386961}" type="slidenum">
              <a:rPr lang="en-US" altLang="zh-CN" sz="800" b="0" smtClean="0"/>
              <a:pPr>
                <a:spcBef>
                  <a:spcPct val="0"/>
                </a:spcBef>
                <a:buFontTx/>
                <a:buNone/>
              </a:pPr>
              <a:t>44</a:t>
            </a:fld>
            <a:endParaRPr lang="en-US" altLang="zh-CN" sz="800" b="0" smtClean="0"/>
          </a:p>
        </p:txBody>
      </p:sp>
      <p:pic>
        <p:nvPicPr>
          <p:cNvPr id="54276" name="Picture 2" descr="http://ww3.sinaimg.cn/mw690/006qrGQUjw1f2ur5yjzvoj31kw146nhq.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809875"/>
            <a:ext cx="5429250"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Rectangle 4"/>
          <p:cNvSpPr>
            <a:spLocks noChangeArrowheads="1"/>
          </p:cNvSpPr>
          <p:nvPr/>
        </p:nvSpPr>
        <p:spPr bwMode="auto">
          <a:xfrm>
            <a:off x="152400" y="1143000"/>
            <a:ext cx="8763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t>“突破摄星”旨在研发出一台“纳米飞行器” </a:t>
            </a:r>
            <a:r>
              <a:rPr lang="en-US" altLang="zh-CN" sz="2400"/>
              <a:t>—— </a:t>
            </a:r>
            <a:r>
              <a:rPr lang="zh-CN" altLang="en-US" sz="2400"/>
              <a:t>一台质量为克级的自动化太空探测器</a:t>
            </a:r>
            <a:r>
              <a:rPr lang="en-US" altLang="zh-CN" sz="2400"/>
              <a:t>—— </a:t>
            </a:r>
            <a:r>
              <a:rPr lang="zh-CN" altLang="en-US" sz="2400"/>
              <a:t>并且通过光束把它推动到五分之一的光速。如果我们成功的话，这个飞掠任务将会在发射后二十年左右到达半人马座阿尔发星。</a:t>
            </a:r>
          </a:p>
        </p:txBody>
      </p:sp>
      <p:sp>
        <p:nvSpPr>
          <p:cNvPr id="54278" name="Rectangle 5"/>
          <p:cNvSpPr>
            <a:spLocks noChangeArrowheads="1"/>
          </p:cNvSpPr>
          <p:nvPr/>
        </p:nvSpPr>
        <p:spPr bwMode="auto">
          <a:xfrm>
            <a:off x="4191000" y="6172200"/>
            <a:ext cx="3200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200" b="0">
                <a:solidFill>
                  <a:srgbClr val="FFFFFF"/>
                </a:solidFill>
              </a:rPr>
              <a:t>http://breakthroughinitiatives.org/Initiative/3</a:t>
            </a:r>
            <a:endParaRPr lang="zh-CN" altLang="en-US" sz="1200" b="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23"/>
          <p:cNvSpPr>
            <a:spLocks noGrp="1"/>
          </p:cNvSpPr>
          <p:nvPr>
            <p:ph type="title"/>
          </p:nvPr>
        </p:nvSpPr>
        <p:spPr>
          <a:xfrm>
            <a:off x="515144" y="1335668"/>
            <a:ext cx="8229600" cy="990600"/>
          </a:xfrm>
        </p:spPr>
        <p:txBody>
          <a:bodyPr/>
          <a:lstStyle/>
          <a:p>
            <a:r>
              <a:rPr lang="zh-CN" altLang="en-US" dirty="0" smtClean="0">
                <a:solidFill>
                  <a:srgbClr val="792B25"/>
                </a:solidFill>
              </a:rPr>
              <a:t>作业</a:t>
            </a:r>
            <a:r>
              <a:rPr lang="en-US" altLang="zh-CN" dirty="0" smtClean="0">
                <a:solidFill>
                  <a:srgbClr val="792B25"/>
                </a:solidFill>
              </a:rPr>
              <a:t>:</a:t>
            </a:r>
            <a:r>
              <a:rPr lang="zh-CN" altLang="en-US" dirty="0" smtClean="0">
                <a:solidFill>
                  <a:srgbClr val="792B25"/>
                </a:solidFill>
              </a:rPr>
              <a:t>描述电感中的能流</a:t>
            </a:r>
          </a:p>
        </p:txBody>
      </p:sp>
      <p:sp>
        <p:nvSpPr>
          <p:cNvPr id="1741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F393CB0C-BA52-4846-A184-05F091E9109F}" type="slidenum">
              <a:rPr lang="en-US" altLang="zh-CN" sz="800" b="0" smtClean="0"/>
              <a:pPr>
                <a:spcBef>
                  <a:spcPct val="0"/>
                </a:spcBef>
                <a:buFontTx/>
                <a:buNone/>
              </a:pPr>
              <a:t>45</a:t>
            </a:fld>
            <a:endParaRPr lang="en-US" altLang="zh-CN" sz="800" b="0" smtClean="0"/>
          </a:p>
        </p:txBody>
      </p:sp>
      <p:sp>
        <p:nvSpPr>
          <p:cNvPr id="3" name="AutoShape 21"/>
          <p:cNvSpPr>
            <a:spLocks noChangeArrowheads="1"/>
          </p:cNvSpPr>
          <p:nvPr/>
        </p:nvSpPr>
        <p:spPr bwMode="auto">
          <a:xfrm rot="16209433">
            <a:off x="4248944" y="1467644"/>
            <a:ext cx="762000" cy="3160712"/>
          </a:xfrm>
          <a:prstGeom prst="can">
            <a:avLst>
              <a:gd name="adj" fmla="val 42382"/>
            </a:avLst>
          </a:prstGeom>
          <a:gradFill rotWithShape="0">
            <a:gsLst>
              <a:gs pos="0">
                <a:schemeClr val="folHlink">
                  <a:gamma/>
                  <a:shade val="86275"/>
                  <a:invGamma/>
                </a:schemeClr>
              </a:gs>
              <a:gs pos="50000">
                <a:schemeClr val="folHlink"/>
              </a:gs>
              <a:gs pos="100000">
                <a:schemeClr val="folHlink">
                  <a:gamma/>
                  <a:shade val="86275"/>
                  <a:invGamma/>
                </a:schemeClr>
              </a:gs>
            </a:gsLst>
            <a:lin ang="5400000" scaled="1"/>
          </a:gradFill>
          <a:ln w="9525">
            <a:solidFill>
              <a:srgbClr val="000000"/>
            </a:solidFill>
            <a:round/>
            <a:headEnd/>
            <a:tailEnd/>
          </a:ln>
          <a:effectLst/>
        </p:spPr>
        <p:txBody>
          <a:bodyPr wrap="none" anchor="ctr"/>
          <a:lstStyle/>
          <a:p>
            <a:pPr eaLnBrk="1" hangingPunct="1">
              <a:defRPr/>
            </a:pPr>
            <a:endParaRPr lang="zh-CN" altLang="en-US">
              <a:latin typeface="Arial" charset="0"/>
            </a:endParaRPr>
          </a:p>
        </p:txBody>
      </p:sp>
      <p:sp>
        <p:nvSpPr>
          <p:cNvPr id="17413" name="Freeform 22"/>
          <p:cNvSpPr>
            <a:spLocks/>
          </p:cNvSpPr>
          <p:nvPr/>
        </p:nvSpPr>
        <p:spPr bwMode="auto">
          <a:xfrm>
            <a:off x="3481388" y="2590800"/>
            <a:ext cx="327025" cy="911225"/>
          </a:xfrm>
          <a:custGeom>
            <a:avLst/>
            <a:gdLst>
              <a:gd name="T0" fmla="*/ 0 w 219"/>
              <a:gd name="T1" fmla="*/ 2147483646 h 574"/>
              <a:gd name="T2" fmla="*/ 2147483646 w 219"/>
              <a:gd name="T3" fmla="*/ 2147483646 h 574"/>
              <a:gd name="T4" fmla="*/ 2147483646 w 219"/>
              <a:gd name="T5" fmla="*/ 2147483646 h 574"/>
              <a:gd name="T6" fmla="*/ 2147483646 w 219"/>
              <a:gd name="T7" fmla="*/ 2147483646 h 574"/>
              <a:gd name="T8" fmla="*/ 2147483646 w 219"/>
              <a:gd name="T9" fmla="*/ 2147483646 h 574"/>
              <a:gd name="T10" fmla="*/ 2147483646 w 219"/>
              <a:gd name="T11" fmla="*/ 2147483646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14" name="Freeform 23"/>
          <p:cNvSpPr>
            <a:spLocks/>
          </p:cNvSpPr>
          <p:nvPr/>
        </p:nvSpPr>
        <p:spPr bwMode="auto">
          <a:xfrm>
            <a:off x="3624263" y="2590800"/>
            <a:ext cx="328612" cy="911225"/>
          </a:xfrm>
          <a:custGeom>
            <a:avLst/>
            <a:gdLst>
              <a:gd name="T0" fmla="*/ 0 w 219"/>
              <a:gd name="T1" fmla="*/ 2147483646 h 574"/>
              <a:gd name="T2" fmla="*/ 2147483646 w 219"/>
              <a:gd name="T3" fmla="*/ 2147483646 h 574"/>
              <a:gd name="T4" fmla="*/ 2147483646 w 219"/>
              <a:gd name="T5" fmla="*/ 2147483646 h 574"/>
              <a:gd name="T6" fmla="*/ 2147483646 w 219"/>
              <a:gd name="T7" fmla="*/ 2147483646 h 574"/>
              <a:gd name="T8" fmla="*/ 2147483646 w 219"/>
              <a:gd name="T9" fmla="*/ 2147483646 h 574"/>
              <a:gd name="T10" fmla="*/ 2147483646 w 219"/>
              <a:gd name="T11" fmla="*/ 2147483646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15" name="Freeform 24"/>
          <p:cNvSpPr>
            <a:spLocks/>
          </p:cNvSpPr>
          <p:nvPr/>
        </p:nvSpPr>
        <p:spPr bwMode="auto">
          <a:xfrm>
            <a:off x="3768725" y="2590800"/>
            <a:ext cx="327025" cy="911225"/>
          </a:xfrm>
          <a:custGeom>
            <a:avLst/>
            <a:gdLst>
              <a:gd name="T0" fmla="*/ 0 w 219"/>
              <a:gd name="T1" fmla="*/ 2147483646 h 574"/>
              <a:gd name="T2" fmla="*/ 2147483646 w 219"/>
              <a:gd name="T3" fmla="*/ 2147483646 h 574"/>
              <a:gd name="T4" fmla="*/ 2147483646 w 219"/>
              <a:gd name="T5" fmla="*/ 2147483646 h 574"/>
              <a:gd name="T6" fmla="*/ 2147483646 w 219"/>
              <a:gd name="T7" fmla="*/ 2147483646 h 574"/>
              <a:gd name="T8" fmla="*/ 2147483646 w 219"/>
              <a:gd name="T9" fmla="*/ 2147483646 h 574"/>
              <a:gd name="T10" fmla="*/ 2147483646 w 219"/>
              <a:gd name="T11" fmla="*/ 2147483646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16" name="Freeform 25"/>
          <p:cNvSpPr>
            <a:spLocks/>
          </p:cNvSpPr>
          <p:nvPr/>
        </p:nvSpPr>
        <p:spPr bwMode="auto">
          <a:xfrm>
            <a:off x="3911600" y="2590800"/>
            <a:ext cx="328613" cy="911225"/>
          </a:xfrm>
          <a:custGeom>
            <a:avLst/>
            <a:gdLst>
              <a:gd name="T0" fmla="*/ 0 w 219"/>
              <a:gd name="T1" fmla="*/ 2147483646 h 574"/>
              <a:gd name="T2" fmla="*/ 2147483646 w 219"/>
              <a:gd name="T3" fmla="*/ 2147483646 h 574"/>
              <a:gd name="T4" fmla="*/ 2147483646 w 219"/>
              <a:gd name="T5" fmla="*/ 2147483646 h 574"/>
              <a:gd name="T6" fmla="*/ 2147483646 w 219"/>
              <a:gd name="T7" fmla="*/ 2147483646 h 574"/>
              <a:gd name="T8" fmla="*/ 2147483646 w 219"/>
              <a:gd name="T9" fmla="*/ 2147483646 h 574"/>
              <a:gd name="T10" fmla="*/ 2147483646 w 219"/>
              <a:gd name="T11" fmla="*/ 2147483646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17" name="Freeform 26"/>
          <p:cNvSpPr>
            <a:spLocks/>
          </p:cNvSpPr>
          <p:nvPr/>
        </p:nvSpPr>
        <p:spPr bwMode="auto">
          <a:xfrm>
            <a:off x="4056063" y="2590800"/>
            <a:ext cx="327025" cy="911225"/>
          </a:xfrm>
          <a:custGeom>
            <a:avLst/>
            <a:gdLst>
              <a:gd name="T0" fmla="*/ 0 w 219"/>
              <a:gd name="T1" fmla="*/ 2147483646 h 574"/>
              <a:gd name="T2" fmla="*/ 2147483646 w 219"/>
              <a:gd name="T3" fmla="*/ 2147483646 h 574"/>
              <a:gd name="T4" fmla="*/ 2147483646 w 219"/>
              <a:gd name="T5" fmla="*/ 2147483646 h 574"/>
              <a:gd name="T6" fmla="*/ 2147483646 w 219"/>
              <a:gd name="T7" fmla="*/ 2147483646 h 574"/>
              <a:gd name="T8" fmla="*/ 2147483646 w 219"/>
              <a:gd name="T9" fmla="*/ 2147483646 h 574"/>
              <a:gd name="T10" fmla="*/ 2147483646 w 219"/>
              <a:gd name="T11" fmla="*/ 2147483646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18" name="Freeform 27"/>
          <p:cNvSpPr>
            <a:spLocks/>
          </p:cNvSpPr>
          <p:nvPr/>
        </p:nvSpPr>
        <p:spPr bwMode="auto">
          <a:xfrm>
            <a:off x="4198938" y="2590800"/>
            <a:ext cx="328612" cy="911225"/>
          </a:xfrm>
          <a:custGeom>
            <a:avLst/>
            <a:gdLst>
              <a:gd name="T0" fmla="*/ 0 w 219"/>
              <a:gd name="T1" fmla="*/ 2147483646 h 574"/>
              <a:gd name="T2" fmla="*/ 2147483646 w 219"/>
              <a:gd name="T3" fmla="*/ 2147483646 h 574"/>
              <a:gd name="T4" fmla="*/ 2147483646 w 219"/>
              <a:gd name="T5" fmla="*/ 2147483646 h 574"/>
              <a:gd name="T6" fmla="*/ 2147483646 w 219"/>
              <a:gd name="T7" fmla="*/ 2147483646 h 574"/>
              <a:gd name="T8" fmla="*/ 2147483646 w 219"/>
              <a:gd name="T9" fmla="*/ 2147483646 h 574"/>
              <a:gd name="T10" fmla="*/ 2147483646 w 219"/>
              <a:gd name="T11" fmla="*/ 2147483646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19" name="Freeform 28"/>
          <p:cNvSpPr>
            <a:spLocks/>
          </p:cNvSpPr>
          <p:nvPr/>
        </p:nvSpPr>
        <p:spPr bwMode="auto">
          <a:xfrm>
            <a:off x="4343400" y="2590800"/>
            <a:ext cx="327025" cy="911225"/>
          </a:xfrm>
          <a:custGeom>
            <a:avLst/>
            <a:gdLst>
              <a:gd name="T0" fmla="*/ 0 w 219"/>
              <a:gd name="T1" fmla="*/ 2147483646 h 574"/>
              <a:gd name="T2" fmla="*/ 2147483646 w 219"/>
              <a:gd name="T3" fmla="*/ 2147483646 h 574"/>
              <a:gd name="T4" fmla="*/ 2147483646 w 219"/>
              <a:gd name="T5" fmla="*/ 2147483646 h 574"/>
              <a:gd name="T6" fmla="*/ 2147483646 w 219"/>
              <a:gd name="T7" fmla="*/ 2147483646 h 574"/>
              <a:gd name="T8" fmla="*/ 2147483646 w 219"/>
              <a:gd name="T9" fmla="*/ 2147483646 h 574"/>
              <a:gd name="T10" fmla="*/ 2147483646 w 219"/>
              <a:gd name="T11" fmla="*/ 2147483646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20" name="Freeform 29"/>
          <p:cNvSpPr>
            <a:spLocks/>
          </p:cNvSpPr>
          <p:nvPr/>
        </p:nvSpPr>
        <p:spPr bwMode="auto">
          <a:xfrm>
            <a:off x="4486275" y="2590800"/>
            <a:ext cx="328613" cy="911225"/>
          </a:xfrm>
          <a:custGeom>
            <a:avLst/>
            <a:gdLst>
              <a:gd name="T0" fmla="*/ 0 w 219"/>
              <a:gd name="T1" fmla="*/ 2147483646 h 574"/>
              <a:gd name="T2" fmla="*/ 2147483646 w 219"/>
              <a:gd name="T3" fmla="*/ 2147483646 h 574"/>
              <a:gd name="T4" fmla="*/ 2147483646 w 219"/>
              <a:gd name="T5" fmla="*/ 2147483646 h 574"/>
              <a:gd name="T6" fmla="*/ 2147483646 w 219"/>
              <a:gd name="T7" fmla="*/ 2147483646 h 574"/>
              <a:gd name="T8" fmla="*/ 2147483646 w 219"/>
              <a:gd name="T9" fmla="*/ 2147483646 h 574"/>
              <a:gd name="T10" fmla="*/ 2147483646 w 219"/>
              <a:gd name="T11" fmla="*/ 2147483646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21" name="Freeform 30"/>
          <p:cNvSpPr>
            <a:spLocks/>
          </p:cNvSpPr>
          <p:nvPr/>
        </p:nvSpPr>
        <p:spPr bwMode="auto">
          <a:xfrm>
            <a:off x="4630738" y="2590800"/>
            <a:ext cx="327025" cy="911225"/>
          </a:xfrm>
          <a:custGeom>
            <a:avLst/>
            <a:gdLst>
              <a:gd name="T0" fmla="*/ 0 w 219"/>
              <a:gd name="T1" fmla="*/ 2147483646 h 574"/>
              <a:gd name="T2" fmla="*/ 2147483646 w 219"/>
              <a:gd name="T3" fmla="*/ 2147483646 h 574"/>
              <a:gd name="T4" fmla="*/ 2147483646 w 219"/>
              <a:gd name="T5" fmla="*/ 2147483646 h 574"/>
              <a:gd name="T6" fmla="*/ 2147483646 w 219"/>
              <a:gd name="T7" fmla="*/ 2147483646 h 574"/>
              <a:gd name="T8" fmla="*/ 2147483646 w 219"/>
              <a:gd name="T9" fmla="*/ 2147483646 h 574"/>
              <a:gd name="T10" fmla="*/ 2147483646 w 219"/>
              <a:gd name="T11" fmla="*/ 2147483646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22" name="Freeform 31"/>
          <p:cNvSpPr>
            <a:spLocks/>
          </p:cNvSpPr>
          <p:nvPr/>
        </p:nvSpPr>
        <p:spPr bwMode="auto">
          <a:xfrm>
            <a:off x="4773613" y="2590800"/>
            <a:ext cx="287337" cy="914400"/>
          </a:xfrm>
          <a:custGeom>
            <a:avLst/>
            <a:gdLst>
              <a:gd name="T0" fmla="*/ 0 w 219"/>
              <a:gd name="T1" fmla="*/ 2147483646 h 574"/>
              <a:gd name="T2" fmla="*/ 2147483646 w 219"/>
              <a:gd name="T3" fmla="*/ 2147483646 h 574"/>
              <a:gd name="T4" fmla="*/ 2147483646 w 219"/>
              <a:gd name="T5" fmla="*/ 2147483646 h 574"/>
              <a:gd name="T6" fmla="*/ 2147483646 w 219"/>
              <a:gd name="T7" fmla="*/ 2147483646 h 574"/>
              <a:gd name="T8" fmla="*/ 2147483646 w 219"/>
              <a:gd name="T9" fmla="*/ 2147483646 h 574"/>
              <a:gd name="T10" fmla="*/ 2147483646 w 219"/>
              <a:gd name="T11" fmla="*/ 2147483646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23" name="Freeform 32"/>
          <p:cNvSpPr>
            <a:spLocks/>
          </p:cNvSpPr>
          <p:nvPr/>
        </p:nvSpPr>
        <p:spPr bwMode="auto">
          <a:xfrm>
            <a:off x="4918075" y="2590800"/>
            <a:ext cx="327025" cy="911225"/>
          </a:xfrm>
          <a:custGeom>
            <a:avLst/>
            <a:gdLst>
              <a:gd name="T0" fmla="*/ 0 w 219"/>
              <a:gd name="T1" fmla="*/ 2147483646 h 574"/>
              <a:gd name="T2" fmla="*/ 2147483646 w 219"/>
              <a:gd name="T3" fmla="*/ 2147483646 h 574"/>
              <a:gd name="T4" fmla="*/ 2147483646 w 219"/>
              <a:gd name="T5" fmla="*/ 2147483646 h 574"/>
              <a:gd name="T6" fmla="*/ 2147483646 w 219"/>
              <a:gd name="T7" fmla="*/ 2147483646 h 574"/>
              <a:gd name="T8" fmla="*/ 2147483646 w 219"/>
              <a:gd name="T9" fmla="*/ 2147483646 h 574"/>
              <a:gd name="T10" fmla="*/ 2147483646 w 219"/>
              <a:gd name="T11" fmla="*/ 2147483646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24" name="Freeform 33"/>
          <p:cNvSpPr>
            <a:spLocks/>
          </p:cNvSpPr>
          <p:nvPr/>
        </p:nvSpPr>
        <p:spPr bwMode="auto">
          <a:xfrm>
            <a:off x="5060950" y="2590800"/>
            <a:ext cx="328613" cy="911225"/>
          </a:xfrm>
          <a:custGeom>
            <a:avLst/>
            <a:gdLst>
              <a:gd name="T0" fmla="*/ 0 w 219"/>
              <a:gd name="T1" fmla="*/ 2147483646 h 574"/>
              <a:gd name="T2" fmla="*/ 2147483646 w 219"/>
              <a:gd name="T3" fmla="*/ 2147483646 h 574"/>
              <a:gd name="T4" fmla="*/ 2147483646 w 219"/>
              <a:gd name="T5" fmla="*/ 2147483646 h 574"/>
              <a:gd name="T6" fmla="*/ 2147483646 w 219"/>
              <a:gd name="T7" fmla="*/ 2147483646 h 574"/>
              <a:gd name="T8" fmla="*/ 2147483646 w 219"/>
              <a:gd name="T9" fmla="*/ 2147483646 h 574"/>
              <a:gd name="T10" fmla="*/ 2147483646 w 219"/>
              <a:gd name="T11" fmla="*/ 2147483646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25" name="Freeform 34"/>
          <p:cNvSpPr>
            <a:spLocks/>
          </p:cNvSpPr>
          <p:nvPr/>
        </p:nvSpPr>
        <p:spPr bwMode="auto">
          <a:xfrm>
            <a:off x="5205413" y="2590800"/>
            <a:ext cx="327025" cy="911225"/>
          </a:xfrm>
          <a:custGeom>
            <a:avLst/>
            <a:gdLst>
              <a:gd name="T0" fmla="*/ 0 w 219"/>
              <a:gd name="T1" fmla="*/ 2147483646 h 574"/>
              <a:gd name="T2" fmla="*/ 2147483646 w 219"/>
              <a:gd name="T3" fmla="*/ 2147483646 h 574"/>
              <a:gd name="T4" fmla="*/ 2147483646 w 219"/>
              <a:gd name="T5" fmla="*/ 2147483646 h 574"/>
              <a:gd name="T6" fmla="*/ 2147483646 w 219"/>
              <a:gd name="T7" fmla="*/ 2147483646 h 574"/>
              <a:gd name="T8" fmla="*/ 2147483646 w 219"/>
              <a:gd name="T9" fmla="*/ 2147483646 h 574"/>
              <a:gd name="T10" fmla="*/ 2147483646 w 219"/>
              <a:gd name="T11" fmla="*/ 2147483646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26" name="Freeform 35"/>
          <p:cNvSpPr>
            <a:spLocks/>
          </p:cNvSpPr>
          <p:nvPr/>
        </p:nvSpPr>
        <p:spPr bwMode="auto">
          <a:xfrm>
            <a:off x="5348288" y="2590800"/>
            <a:ext cx="328612" cy="911225"/>
          </a:xfrm>
          <a:custGeom>
            <a:avLst/>
            <a:gdLst>
              <a:gd name="T0" fmla="*/ 0 w 219"/>
              <a:gd name="T1" fmla="*/ 2147483646 h 574"/>
              <a:gd name="T2" fmla="*/ 2147483646 w 219"/>
              <a:gd name="T3" fmla="*/ 2147483646 h 574"/>
              <a:gd name="T4" fmla="*/ 2147483646 w 219"/>
              <a:gd name="T5" fmla="*/ 2147483646 h 574"/>
              <a:gd name="T6" fmla="*/ 2147483646 w 219"/>
              <a:gd name="T7" fmla="*/ 2147483646 h 574"/>
              <a:gd name="T8" fmla="*/ 2147483646 w 219"/>
              <a:gd name="T9" fmla="*/ 2147483646 h 574"/>
              <a:gd name="T10" fmla="*/ 2147483646 w 219"/>
              <a:gd name="T11" fmla="*/ 2147483646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27" name="Freeform 36"/>
          <p:cNvSpPr>
            <a:spLocks/>
          </p:cNvSpPr>
          <p:nvPr/>
        </p:nvSpPr>
        <p:spPr bwMode="auto">
          <a:xfrm>
            <a:off x="5492750" y="2590800"/>
            <a:ext cx="327025" cy="911225"/>
          </a:xfrm>
          <a:custGeom>
            <a:avLst/>
            <a:gdLst>
              <a:gd name="T0" fmla="*/ 0 w 219"/>
              <a:gd name="T1" fmla="*/ 2147483646 h 574"/>
              <a:gd name="T2" fmla="*/ 2147483646 w 219"/>
              <a:gd name="T3" fmla="*/ 2147483646 h 574"/>
              <a:gd name="T4" fmla="*/ 2147483646 w 219"/>
              <a:gd name="T5" fmla="*/ 2147483646 h 574"/>
              <a:gd name="T6" fmla="*/ 2147483646 w 219"/>
              <a:gd name="T7" fmla="*/ 2147483646 h 574"/>
              <a:gd name="T8" fmla="*/ 2147483646 w 219"/>
              <a:gd name="T9" fmla="*/ 2147483646 h 574"/>
              <a:gd name="T10" fmla="*/ 2147483646 w 219"/>
              <a:gd name="T11" fmla="*/ 2147483646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28" name="Freeform 37"/>
          <p:cNvSpPr>
            <a:spLocks/>
          </p:cNvSpPr>
          <p:nvPr/>
        </p:nvSpPr>
        <p:spPr bwMode="auto">
          <a:xfrm>
            <a:off x="5635625" y="2590800"/>
            <a:ext cx="327025" cy="911225"/>
          </a:xfrm>
          <a:custGeom>
            <a:avLst/>
            <a:gdLst>
              <a:gd name="T0" fmla="*/ 0 w 219"/>
              <a:gd name="T1" fmla="*/ 2147483646 h 574"/>
              <a:gd name="T2" fmla="*/ 2147483646 w 219"/>
              <a:gd name="T3" fmla="*/ 2147483646 h 574"/>
              <a:gd name="T4" fmla="*/ 2147483646 w 219"/>
              <a:gd name="T5" fmla="*/ 2147483646 h 574"/>
              <a:gd name="T6" fmla="*/ 2147483646 w 219"/>
              <a:gd name="T7" fmla="*/ 2147483646 h 574"/>
              <a:gd name="T8" fmla="*/ 2147483646 w 219"/>
              <a:gd name="T9" fmla="*/ 2147483646 h 574"/>
              <a:gd name="T10" fmla="*/ 2147483646 w 219"/>
              <a:gd name="T11" fmla="*/ 2147483646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29" name="Line 38"/>
          <p:cNvSpPr>
            <a:spLocks noChangeShapeType="1"/>
          </p:cNvSpPr>
          <p:nvPr/>
        </p:nvSpPr>
        <p:spPr bwMode="auto">
          <a:xfrm>
            <a:off x="3552825" y="3429000"/>
            <a:ext cx="0" cy="60960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0" name="Freeform 39"/>
          <p:cNvSpPr>
            <a:spLocks/>
          </p:cNvSpPr>
          <p:nvPr/>
        </p:nvSpPr>
        <p:spPr bwMode="auto">
          <a:xfrm>
            <a:off x="5822950" y="2595563"/>
            <a:ext cx="180975" cy="838200"/>
          </a:xfrm>
          <a:custGeom>
            <a:avLst/>
            <a:gdLst>
              <a:gd name="T0" fmla="*/ 2147483646 w 121"/>
              <a:gd name="T1" fmla="*/ 2147483646 h 528"/>
              <a:gd name="T2" fmla="*/ 2147483646 w 121"/>
              <a:gd name="T3" fmla="*/ 2147483646 h 528"/>
              <a:gd name="T4" fmla="*/ 2147483646 w 121"/>
              <a:gd name="T5" fmla="*/ 2147483646 h 528"/>
              <a:gd name="T6" fmla="*/ 2147483646 w 121"/>
              <a:gd name="T7" fmla="*/ 2147483646 h 528"/>
              <a:gd name="T8" fmla="*/ 2147483646 w 121"/>
              <a:gd name="T9" fmla="*/ 2147483646 h 528"/>
              <a:gd name="T10" fmla="*/ 0 60000 65536"/>
              <a:gd name="T11" fmla="*/ 0 60000 65536"/>
              <a:gd name="T12" fmla="*/ 0 60000 65536"/>
              <a:gd name="T13" fmla="*/ 0 60000 65536"/>
              <a:gd name="T14" fmla="*/ 0 60000 65536"/>
              <a:gd name="T15" fmla="*/ 0 w 121"/>
              <a:gd name="T16" fmla="*/ 0 h 528"/>
              <a:gd name="T17" fmla="*/ 121 w 121"/>
              <a:gd name="T18" fmla="*/ 528 h 528"/>
            </a:gdLst>
            <a:ahLst/>
            <a:cxnLst>
              <a:cxn ang="T10">
                <a:pos x="T0" y="T1"/>
              </a:cxn>
              <a:cxn ang="T11">
                <a:pos x="T2" y="T3"/>
              </a:cxn>
              <a:cxn ang="T12">
                <a:pos x="T4" y="T5"/>
              </a:cxn>
              <a:cxn ang="T13">
                <a:pos x="T6" y="T7"/>
              </a:cxn>
              <a:cxn ang="T14">
                <a:pos x="T8" y="T9"/>
              </a:cxn>
            </a:cxnLst>
            <a:rect l="T15" t="T16" r="T17" b="T18"/>
            <a:pathLst>
              <a:path w="121" h="528">
                <a:moveTo>
                  <a:pt x="4" y="45"/>
                </a:moveTo>
                <a:cubicBezTo>
                  <a:pt x="59" y="7"/>
                  <a:pt x="0" y="0"/>
                  <a:pt x="82" y="14"/>
                </a:cubicBezTo>
                <a:cubicBezTo>
                  <a:pt x="98" y="135"/>
                  <a:pt x="96" y="258"/>
                  <a:pt x="105" y="380"/>
                </a:cubicBezTo>
                <a:cubicBezTo>
                  <a:pt x="107" y="411"/>
                  <a:pt x="110" y="443"/>
                  <a:pt x="113" y="474"/>
                </a:cubicBezTo>
                <a:cubicBezTo>
                  <a:pt x="115" y="492"/>
                  <a:pt x="121" y="528"/>
                  <a:pt x="121" y="528"/>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31" name="Line 40"/>
          <p:cNvSpPr>
            <a:spLocks noChangeShapeType="1"/>
          </p:cNvSpPr>
          <p:nvPr/>
        </p:nvSpPr>
        <p:spPr bwMode="auto">
          <a:xfrm flipH="1">
            <a:off x="5948363" y="3429000"/>
            <a:ext cx="46037" cy="64135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1882400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4"/>
          <p:cNvSpPr>
            <a:spLocks noGrp="1"/>
          </p:cNvSpPr>
          <p:nvPr>
            <p:ph type="title"/>
          </p:nvPr>
        </p:nvSpPr>
        <p:spPr>
          <a:xfrm>
            <a:off x="381000" y="1676400"/>
            <a:ext cx="8229600" cy="4876800"/>
          </a:xfrm>
        </p:spPr>
        <p:txBody>
          <a:bodyPr/>
          <a:lstStyle/>
          <a:p>
            <a:pPr algn="l"/>
            <a:r>
              <a:rPr lang="zh-CN" altLang="en-US" smtClean="0"/>
              <a:t>作业</a:t>
            </a:r>
            <a:r>
              <a:rPr lang="en-US" altLang="zh-CN" smtClean="0"/>
              <a:t/>
            </a:r>
            <a:br>
              <a:rPr lang="en-US" altLang="zh-CN" smtClean="0"/>
            </a:br>
            <a:r>
              <a:rPr lang="en-US" altLang="zh-CN" smtClean="0"/>
              <a:t>P460: 4, 9</a:t>
            </a:r>
            <a:br>
              <a:rPr lang="en-US" altLang="zh-CN" smtClean="0"/>
            </a:br>
            <a:r>
              <a:rPr lang="en-US" altLang="zh-CN" smtClean="0"/>
              <a:t/>
            </a:r>
            <a:br>
              <a:rPr lang="en-US" altLang="zh-CN" smtClean="0"/>
            </a:br>
            <a:r>
              <a:rPr lang="en-US" altLang="zh-CN" sz="2800" smtClean="0"/>
              <a:t/>
            </a:r>
            <a:br>
              <a:rPr lang="en-US" altLang="zh-CN" sz="2800" smtClean="0"/>
            </a:br>
            <a:r>
              <a:rPr lang="en-US" altLang="zh-CN" sz="2800" smtClean="0"/>
              <a:t/>
            </a:r>
            <a:br>
              <a:rPr lang="en-US" altLang="zh-CN" sz="2800" smtClean="0"/>
            </a:br>
            <a:r>
              <a:rPr lang="en-US" altLang="zh-CN" sz="2800" smtClean="0"/>
              <a:t/>
            </a:r>
            <a:br>
              <a:rPr lang="en-US" altLang="zh-CN" sz="2800" smtClean="0"/>
            </a:br>
            <a:r>
              <a:rPr lang="en-US" altLang="zh-CN" smtClean="0"/>
              <a:t/>
            </a:r>
            <a:br>
              <a:rPr lang="en-US" altLang="zh-CN" smtClean="0"/>
            </a:br>
            <a:r>
              <a:rPr lang="en-US" altLang="zh-CN" smtClean="0"/>
              <a:t/>
            </a:r>
            <a:br>
              <a:rPr lang="en-US" altLang="zh-CN" smtClean="0"/>
            </a:br>
            <a:endParaRPr lang="zh-CN" altLang="en-US" smtClean="0"/>
          </a:p>
        </p:txBody>
      </p:sp>
      <p:sp>
        <p:nvSpPr>
          <p:cNvPr id="2048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31EB5FE0-5AA6-4C53-BBC8-313AF3DF2D54}" type="slidenum">
              <a:rPr lang="en-US" altLang="zh-CN" sz="800" b="0" smtClean="0"/>
              <a:pPr>
                <a:spcBef>
                  <a:spcPct val="0"/>
                </a:spcBef>
                <a:buFontTx/>
                <a:buNone/>
              </a:pPr>
              <a:t>46</a:t>
            </a:fld>
            <a:endParaRPr lang="en-US" altLang="zh-CN" sz="800" b="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 name="Object 6"/>
          <p:cNvGraphicFramePr>
            <a:graphicFrameLocks noChangeAspect="1"/>
          </p:cNvGraphicFramePr>
          <p:nvPr>
            <p:extLst>
              <p:ext uri="{D42A27DB-BD31-4B8C-83A1-F6EECF244321}">
                <p14:modId xmlns:p14="http://schemas.microsoft.com/office/powerpoint/2010/main" val="2278118351"/>
              </p:ext>
            </p:extLst>
          </p:nvPr>
        </p:nvGraphicFramePr>
        <p:xfrm>
          <a:off x="7915806" y="3056918"/>
          <a:ext cx="1128713" cy="350838"/>
        </p:xfrm>
        <a:graphic>
          <a:graphicData uri="http://schemas.openxmlformats.org/presentationml/2006/ole">
            <mc:AlternateContent xmlns:mc="http://schemas.openxmlformats.org/markup-compatibility/2006">
              <mc:Choice xmlns:v="urn:schemas-microsoft-com:vml" Requires="v">
                <p:oleObj spid="_x0000_s69767" r:id="rId3" imgW="583693" imgH="177646" progId="Equation.3">
                  <p:embed/>
                </p:oleObj>
              </mc:Choice>
              <mc:Fallback>
                <p:oleObj r:id="rId3" imgW="583693" imgH="177646" progId="Equation.3">
                  <p:embed/>
                  <p:pic>
                    <p:nvPicPr>
                      <p:cNvPr id="3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5806" y="3056918"/>
                        <a:ext cx="1128713" cy="350838"/>
                      </a:xfrm>
                      <a:prstGeom prst="rect">
                        <a:avLst/>
                      </a:prstGeom>
                      <a:solidFill>
                        <a:schemeClr val="accent5"/>
                      </a:solidFill>
                      <a:ln w="9525">
                        <a:solidFill>
                          <a:srgbClr val="FF3300"/>
                        </a:solidFill>
                        <a:miter lim="800000"/>
                        <a:headEnd/>
                        <a:tailEnd/>
                      </a:ln>
                    </p:spPr>
                  </p:pic>
                </p:oleObj>
              </mc:Fallback>
            </mc:AlternateContent>
          </a:graphicData>
        </a:graphic>
      </p:graphicFrame>
      <p:sp>
        <p:nvSpPr>
          <p:cNvPr id="3" name="灯片编号占位符 2"/>
          <p:cNvSpPr>
            <a:spLocks noGrp="1"/>
          </p:cNvSpPr>
          <p:nvPr>
            <p:ph type="sldNum" sz="quarter" idx="10"/>
          </p:nvPr>
        </p:nvSpPr>
        <p:spPr/>
        <p:txBody>
          <a:bodyPr/>
          <a:lstStyle/>
          <a:p>
            <a:pPr>
              <a:defRPr/>
            </a:pPr>
            <a:fld id="{32FD9A2A-89E3-4917-980B-08FD4799B9B9}" type="slidenum">
              <a:rPr lang="en-US" altLang="zh-CN" smtClean="0"/>
              <a:pPr>
                <a:defRPr/>
              </a:pPr>
              <a:t>5</a:t>
            </a:fld>
            <a:endParaRPr lang="en-US" altLang="zh-CN"/>
          </a:p>
        </p:txBody>
      </p:sp>
      <p:graphicFrame>
        <p:nvGraphicFramePr>
          <p:cNvPr id="4" name="Object 3"/>
          <p:cNvGraphicFramePr>
            <a:graphicFrameLocks noChangeAspect="1"/>
          </p:cNvGraphicFramePr>
          <p:nvPr>
            <p:extLst>
              <p:ext uri="{D42A27DB-BD31-4B8C-83A1-F6EECF244321}">
                <p14:modId xmlns:p14="http://schemas.microsoft.com/office/powerpoint/2010/main" val="2757133398"/>
              </p:ext>
            </p:extLst>
          </p:nvPr>
        </p:nvGraphicFramePr>
        <p:xfrm>
          <a:off x="931054" y="1"/>
          <a:ext cx="1684642" cy="2165350"/>
        </p:xfrm>
        <a:graphic>
          <a:graphicData uri="http://schemas.openxmlformats.org/presentationml/2006/ole">
            <mc:AlternateContent xmlns:mc="http://schemas.openxmlformats.org/markup-compatibility/2006">
              <mc:Choice xmlns:v="urn:schemas-microsoft-com:vml" Requires="v">
                <p:oleObj spid="_x0000_s69768" name="公式" r:id="rId5" imgW="1028700" imgH="1320800" progId="Equation.3">
                  <p:embed/>
                </p:oleObj>
              </mc:Choice>
              <mc:Fallback>
                <p:oleObj name="公式" r:id="rId5" imgW="1028700" imgH="1320800" progId="Equation.3">
                  <p:embed/>
                  <p:pic>
                    <p:nvPicPr>
                      <p:cNvPr id="1536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1054" y="1"/>
                        <a:ext cx="1684642" cy="2165350"/>
                      </a:xfrm>
                      <a:prstGeom prst="rect">
                        <a:avLst/>
                      </a:prstGeom>
                      <a:noFill/>
                      <a:ln w="9525">
                        <a:solidFill>
                          <a:srgbClr val="792B25"/>
                        </a:solidFill>
                        <a:miter lim="800000"/>
                        <a:headEnd/>
                        <a:tailEnd/>
                      </a:ln>
                      <a:effectLst/>
                      <a:extLst/>
                    </p:spPr>
                  </p:pic>
                </p:oleObj>
              </mc:Fallback>
            </mc:AlternateContent>
          </a:graphicData>
        </a:graphic>
      </p:graphicFrame>
      <p:grpSp>
        <p:nvGrpSpPr>
          <p:cNvPr id="5" name="组合 4"/>
          <p:cNvGrpSpPr/>
          <p:nvPr/>
        </p:nvGrpSpPr>
        <p:grpSpPr>
          <a:xfrm>
            <a:off x="3886200" y="152400"/>
            <a:ext cx="4572000" cy="2012950"/>
            <a:chOff x="4464853" y="4547264"/>
            <a:chExt cx="4572000" cy="2012950"/>
          </a:xfrm>
        </p:grpSpPr>
        <p:graphicFrame>
          <p:nvGraphicFramePr>
            <p:cNvPr id="6" name="Object 10"/>
            <p:cNvGraphicFramePr>
              <a:graphicFrameLocks noChangeAspect="1"/>
            </p:cNvGraphicFramePr>
            <p:nvPr>
              <p:extLst>
                <p:ext uri="{D42A27DB-BD31-4B8C-83A1-F6EECF244321}">
                  <p14:modId xmlns:p14="http://schemas.microsoft.com/office/powerpoint/2010/main" val="1075182771"/>
                </p:ext>
              </p:extLst>
            </p:nvPr>
          </p:nvGraphicFramePr>
          <p:xfrm>
            <a:off x="4564244" y="4547264"/>
            <a:ext cx="2989263" cy="2012950"/>
          </p:xfrm>
          <a:graphic>
            <a:graphicData uri="http://schemas.openxmlformats.org/presentationml/2006/ole">
              <mc:AlternateContent xmlns:mc="http://schemas.openxmlformats.org/markup-compatibility/2006">
                <mc:Choice xmlns:v="urn:schemas-microsoft-com:vml" Requires="v">
                  <p:oleObj spid="_x0000_s69769" name="公式" r:id="rId7" imgW="1244600" imgH="838200" progId="Equation.3">
                    <p:embed/>
                  </p:oleObj>
                </mc:Choice>
                <mc:Fallback>
                  <p:oleObj name="公式" r:id="rId7" imgW="1244600" imgH="838200" progId="Equation.3">
                    <p:embed/>
                    <p:pic>
                      <p:nvPicPr>
                        <p:cNvPr id="101377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64244" y="4547264"/>
                          <a:ext cx="2989263" cy="2012950"/>
                        </a:xfrm>
                        <a:prstGeom prst="rect">
                          <a:avLst/>
                        </a:prstGeom>
                        <a:noFill/>
                        <a:ln w="9525">
                          <a:solidFill>
                            <a:srgbClr val="FF0000"/>
                          </a:solidFill>
                          <a:miter lim="800000"/>
                          <a:headEnd/>
                          <a:tailEnd/>
                        </a:ln>
                        <a:effectLst/>
                        <a:extLst/>
                      </p:spPr>
                    </p:pic>
                  </p:oleObj>
                </mc:Fallback>
              </mc:AlternateContent>
            </a:graphicData>
          </a:graphic>
        </p:graphicFrame>
        <p:sp>
          <p:nvSpPr>
            <p:cNvPr id="7" name="矩形 6"/>
            <p:cNvSpPr/>
            <p:nvPr/>
          </p:nvSpPr>
          <p:spPr>
            <a:xfrm>
              <a:off x="4464853" y="4939635"/>
              <a:ext cx="4572000" cy="1214179"/>
            </a:xfrm>
            <a:prstGeom prst="rect">
              <a:avLst/>
            </a:prstGeom>
          </p:spPr>
          <p:txBody>
            <a:bodyPr>
              <a:spAutoFit/>
            </a:bodyPr>
            <a:lstStyle/>
            <a:p>
              <a:pPr algn="r">
                <a:lnSpc>
                  <a:spcPct val="135000"/>
                </a:lnSpc>
                <a:buFontTx/>
                <a:buNone/>
              </a:pPr>
              <a:r>
                <a:rPr lang="zh-CN" altLang="en-US" dirty="0"/>
                <a:t>（</a:t>
              </a:r>
              <a:r>
                <a:rPr lang="en-US" altLang="zh-CN" dirty="0"/>
                <a:t>3.6.24</a:t>
              </a:r>
              <a:r>
                <a:rPr lang="zh-CN" altLang="en-US" dirty="0"/>
                <a:t>）</a:t>
              </a:r>
            </a:p>
            <a:p>
              <a:pPr algn="r">
                <a:lnSpc>
                  <a:spcPct val="135000"/>
                </a:lnSpc>
                <a:buFontTx/>
                <a:buNone/>
              </a:pPr>
              <a:r>
                <a:rPr lang="zh-CN" altLang="en-US" dirty="0"/>
                <a:t>                    </a:t>
              </a:r>
            </a:p>
            <a:p>
              <a:pPr algn="r">
                <a:lnSpc>
                  <a:spcPct val="135000"/>
                </a:lnSpc>
                <a:buFontTx/>
                <a:buNone/>
              </a:pPr>
              <a:r>
                <a:rPr lang="zh-CN" altLang="en-US" dirty="0"/>
                <a:t>（</a:t>
              </a:r>
              <a:r>
                <a:rPr lang="en-US" altLang="zh-CN" dirty="0"/>
                <a:t>3.6.25</a:t>
              </a:r>
              <a:r>
                <a:rPr lang="zh-CN" altLang="en-US" dirty="0"/>
                <a:t>）</a:t>
              </a:r>
            </a:p>
          </p:txBody>
        </p:sp>
      </p:grpSp>
      <p:grpSp>
        <p:nvGrpSpPr>
          <p:cNvPr id="54" name="组合 53"/>
          <p:cNvGrpSpPr/>
          <p:nvPr/>
        </p:nvGrpSpPr>
        <p:grpSpPr>
          <a:xfrm>
            <a:off x="2360183" y="3002790"/>
            <a:ext cx="5385384" cy="473075"/>
            <a:chOff x="2360183" y="3002790"/>
            <a:chExt cx="5385384" cy="473075"/>
          </a:xfrm>
        </p:grpSpPr>
        <p:graphicFrame>
          <p:nvGraphicFramePr>
            <p:cNvPr id="10" name="Object 4"/>
            <p:cNvGraphicFramePr>
              <a:graphicFrameLocks noChangeAspect="1"/>
            </p:cNvGraphicFramePr>
            <p:nvPr>
              <p:extLst>
                <p:ext uri="{D42A27DB-BD31-4B8C-83A1-F6EECF244321}">
                  <p14:modId xmlns:p14="http://schemas.microsoft.com/office/powerpoint/2010/main" val="3939507340"/>
                </p:ext>
              </p:extLst>
            </p:nvPr>
          </p:nvGraphicFramePr>
          <p:xfrm>
            <a:off x="4849967" y="3002790"/>
            <a:ext cx="2895600" cy="473075"/>
          </p:xfrm>
          <a:graphic>
            <a:graphicData uri="http://schemas.openxmlformats.org/presentationml/2006/ole">
              <mc:AlternateContent xmlns:mc="http://schemas.openxmlformats.org/markup-compatibility/2006">
                <mc:Choice xmlns:v="urn:schemas-microsoft-com:vml" Requires="v">
                  <p:oleObj spid="_x0000_s69770" r:id="rId9" imgW="1397000" imgH="228600" progId="Equation.3">
                    <p:embed/>
                  </p:oleObj>
                </mc:Choice>
                <mc:Fallback>
                  <p:oleObj r:id="rId9" imgW="1397000" imgH="228600" progId="Equation.3">
                    <p:embed/>
                    <p:pic>
                      <p:nvPicPr>
                        <p:cNvPr id="29"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49967" y="3002790"/>
                          <a:ext cx="2895600" cy="473075"/>
                        </a:xfrm>
                        <a:prstGeom prst="rect">
                          <a:avLst/>
                        </a:prstGeom>
                        <a:solidFill>
                          <a:srgbClr val="99FFCC"/>
                        </a:solidFill>
                        <a:ln w="9525">
                          <a:solidFill>
                            <a:srgbClr val="FF3300"/>
                          </a:solidFill>
                          <a:miter lim="800000"/>
                          <a:headEnd/>
                          <a:tailEnd/>
                        </a:ln>
                      </p:spPr>
                    </p:pic>
                  </p:oleObj>
                </mc:Fallback>
              </mc:AlternateContent>
            </a:graphicData>
          </a:graphic>
        </p:graphicFrame>
        <p:sp>
          <p:nvSpPr>
            <p:cNvPr id="11" name="矩形 10"/>
            <p:cNvSpPr/>
            <p:nvPr/>
          </p:nvSpPr>
          <p:spPr>
            <a:xfrm>
              <a:off x="2360183" y="3061829"/>
              <a:ext cx="2489784" cy="369332"/>
            </a:xfrm>
            <a:prstGeom prst="rect">
              <a:avLst/>
            </a:prstGeom>
          </p:spPr>
          <p:txBody>
            <a:bodyPr wrap="none">
              <a:spAutoFit/>
            </a:bodyPr>
            <a:lstStyle/>
            <a:p>
              <a:r>
                <a:rPr lang="zh-CN" altLang="en-US" kern="0" dirty="0">
                  <a:solidFill>
                    <a:srgbClr val="000000"/>
                  </a:solidFill>
                  <a:latin typeface="Arial"/>
                  <a:ea typeface="宋体"/>
                </a:rPr>
                <a:t>上式</a:t>
              </a:r>
              <a:r>
                <a:rPr lang="zh-CN" altLang="en-US" kern="0" dirty="0" smtClean="0">
                  <a:solidFill>
                    <a:srgbClr val="000000"/>
                  </a:solidFill>
                  <a:latin typeface="Arial"/>
                  <a:ea typeface="宋体"/>
                </a:rPr>
                <a:t>代入</a:t>
              </a:r>
              <a:r>
                <a:rPr lang="zh-CN" altLang="en-US" kern="0" dirty="0">
                  <a:solidFill>
                    <a:srgbClr val="000000"/>
                  </a:solidFill>
                  <a:latin typeface="Arial"/>
                  <a:ea typeface="宋体"/>
                </a:rPr>
                <a:t>（</a:t>
              </a:r>
              <a:r>
                <a:rPr lang="en-US" altLang="zh-CN" kern="0" dirty="0">
                  <a:solidFill>
                    <a:srgbClr val="000000"/>
                  </a:solidFill>
                  <a:latin typeface="Arial"/>
                  <a:ea typeface="宋体"/>
                </a:rPr>
                <a:t>3.6.24</a:t>
              </a:r>
              <a:r>
                <a:rPr lang="zh-CN" altLang="en-US" kern="0" dirty="0" smtClean="0">
                  <a:solidFill>
                    <a:srgbClr val="000000"/>
                  </a:solidFill>
                  <a:latin typeface="Arial"/>
                  <a:ea typeface="宋体"/>
                </a:rPr>
                <a:t>）得</a:t>
              </a:r>
              <a:endParaRPr lang="zh-CN" altLang="en-US" dirty="0"/>
            </a:p>
          </p:txBody>
        </p:sp>
      </p:grpSp>
      <p:sp>
        <p:nvSpPr>
          <p:cNvPr id="12" name="矩形 11"/>
          <p:cNvSpPr/>
          <p:nvPr/>
        </p:nvSpPr>
        <p:spPr>
          <a:xfrm>
            <a:off x="323278" y="3780457"/>
            <a:ext cx="2509020" cy="369332"/>
          </a:xfrm>
          <a:prstGeom prst="rect">
            <a:avLst/>
          </a:prstGeom>
        </p:spPr>
        <p:txBody>
          <a:bodyPr wrap="none">
            <a:spAutoFit/>
          </a:bodyPr>
          <a:lstStyle/>
          <a:p>
            <a:r>
              <a:rPr lang="zh-CN" altLang="en-US" kern="0" dirty="0" smtClean="0">
                <a:solidFill>
                  <a:srgbClr val="000000"/>
                </a:solidFill>
                <a:latin typeface="Arial"/>
                <a:ea typeface="宋体"/>
              </a:rPr>
              <a:t>一</a:t>
            </a:r>
            <a:r>
              <a:rPr lang="zh-CN" altLang="en-US" kern="0" dirty="0">
                <a:solidFill>
                  <a:srgbClr val="000000"/>
                </a:solidFill>
                <a:latin typeface="Arial"/>
                <a:ea typeface="宋体"/>
              </a:rPr>
              <a:t>个最基本的平面波解</a:t>
            </a:r>
            <a:endParaRPr lang="zh-CN" altLang="en-US" dirty="0"/>
          </a:p>
        </p:txBody>
      </p:sp>
      <p:graphicFrame>
        <p:nvGraphicFramePr>
          <p:cNvPr id="13" name="Object 7"/>
          <p:cNvGraphicFramePr>
            <a:graphicFrameLocks noChangeAspect="1"/>
          </p:cNvGraphicFramePr>
          <p:nvPr>
            <p:extLst>
              <p:ext uri="{D42A27DB-BD31-4B8C-83A1-F6EECF244321}">
                <p14:modId xmlns:p14="http://schemas.microsoft.com/office/powerpoint/2010/main" val="4158108213"/>
              </p:ext>
            </p:extLst>
          </p:nvPr>
        </p:nvGraphicFramePr>
        <p:xfrm>
          <a:off x="2918791" y="3696041"/>
          <a:ext cx="2133600" cy="538163"/>
        </p:xfrm>
        <a:graphic>
          <a:graphicData uri="http://schemas.openxmlformats.org/presentationml/2006/ole">
            <mc:AlternateContent xmlns:mc="http://schemas.openxmlformats.org/markup-compatibility/2006">
              <mc:Choice xmlns:v="urn:schemas-microsoft-com:vml" Requires="v">
                <p:oleObj spid="_x0000_s69771" r:id="rId11" imgW="939392" imgH="241195" progId="Equation.3">
                  <p:embed/>
                </p:oleObj>
              </mc:Choice>
              <mc:Fallback>
                <p:oleObj r:id="rId11" imgW="939392" imgH="241195" progId="Equation.3">
                  <p:embed/>
                  <p:pic>
                    <p:nvPicPr>
                      <p:cNvPr id="15367"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8791" y="3696041"/>
                        <a:ext cx="2133600" cy="538163"/>
                      </a:xfrm>
                      <a:prstGeom prst="rect">
                        <a:avLst/>
                      </a:prstGeom>
                      <a:solidFill>
                        <a:srgbClr val="99FFCC"/>
                      </a:solidFill>
                      <a:ln w="9525">
                        <a:solidFill>
                          <a:srgbClr val="FF3300"/>
                        </a:solidFill>
                        <a:miter lim="800000"/>
                        <a:headEnd/>
                        <a:tailEnd/>
                      </a:ln>
                    </p:spPr>
                  </p:pic>
                </p:oleObj>
              </mc:Fallback>
            </mc:AlternateContent>
          </a:graphicData>
        </a:graphic>
      </p:graphicFrame>
      <p:grpSp>
        <p:nvGrpSpPr>
          <p:cNvPr id="53" name="组合 52"/>
          <p:cNvGrpSpPr/>
          <p:nvPr/>
        </p:nvGrpSpPr>
        <p:grpSpPr>
          <a:xfrm>
            <a:off x="5480222" y="2328585"/>
            <a:ext cx="3577639" cy="516629"/>
            <a:chOff x="5480222" y="2328585"/>
            <a:chExt cx="3577639" cy="516629"/>
          </a:xfrm>
        </p:grpSpPr>
        <p:graphicFrame>
          <p:nvGraphicFramePr>
            <p:cNvPr id="9" name="Object 6"/>
            <p:cNvGraphicFramePr>
              <a:graphicFrameLocks noChangeAspect="1"/>
            </p:cNvGraphicFramePr>
            <p:nvPr>
              <p:extLst>
                <p:ext uri="{D42A27DB-BD31-4B8C-83A1-F6EECF244321}">
                  <p14:modId xmlns:p14="http://schemas.microsoft.com/office/powerpoint/2010/main" val="4049641753"/>
                </p:ext>
              </p:extLst>
            </p:nvPr>
          </p:nvGraphicFramePr>
          <p:xfrm>
            <a:off x="6162261" y="2328585"/>
            <a:ext cx="2895600" cy="516629"/>
          </p:xfrm>
          <a:graphic>
            <a:graphicData uri="http://schemas.openxmlformats.org/presentationml/2006/ole">
              <mc:AlternateContent xmlns:mc="http://schemas.openxmlformats.org/markup-compatibility/2006">
                <mc:Choice xmlns:v="urn:schemas-microsoft-com:vml" Requires="v">
                  <p:oleObj spid="_x0000_s69772" r:id="rId13" imgW="1181100" imgH="228600" progId="Equation.3">
                    <p:embed/>
                  </p:oleObj>
                </mc:Choice>
                <mc:Fallback>
                  <p:oleObj r:id="rId13" imgW="1181100" imgH="228600" progId="Equation.3">
                    <p:embed/>
                    <p:pic>
                      <p:nvPicPr>
                        <p:cNvPr id="14342"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62261" y="2328585"/>
                          <a:ext cx="2895600" cy="516629"/>
                        </a:xfrm>
                        <a:prstGeom prst="rect">
                          <a:avLst/>
                        </a:prstGeom>
                        <a:solidFill>
                          <a:srgbClr val="99FFCC"/>
                        </a:solidFill>
                        <a:ln w="9525">
                          <a:solidFill>
                            <a:srgbClr val="FF3300"/>
                          </a:solidFill>
                          <a:miter lim="800000"/>
                          <a:headEnd/>
                          <a:tailEnd/>
                        </a:ln>
                      </p:spPr>
                    </p:pic>
                  </p:oleObj>
                </mc:Fallback>
              </mc:AlternateContent>
            </a:graphicData>
          </a:graphic>
        </p:graphicFrame>
        <p:sp>
          <p:nvSpPr>
            <p:cNvPr id="15" name="右箭头 14"/>
            <p:cNvSpPr/>
            <p:nvPr/>
          </p:nvSpPr>
          <p:spPr bwMode="auto">
            <a:xfrm>
              <a:off x="5480222" y="2470111"/>
              <a:ext cx="447438" cy="25695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grpSp>
      <p:sp>
        <p:nvSpPr>
          <p:cNvPr id="16" name="矩形 15"/>
          <p:cNvSpPr/>
          <p:nvPr/>
        </p:nvSpPr>
        <p:spPr>
          <a:xfrm>
            <a:off x="6938520" y="1728330"/>
            <a:ext cx="1114408" cy="369332"/>
          </a:xfrm>
          <a:prstGeom prst="rect">
            <a:avLst/>
          </a:prstGeom>
        </p:spPr>
        <p:txBody>
          <a:bodyPr wrap="none">
            <a:spAutoFit/>
          </a:bodyPr>
          <a:lstStyle/>
          <a:p>
            <a:r>
              <a:rPr lang="zh-CN" altLang="en-US" dirty="0">
                <a:solidFill>
                  <a:srgbClr val="FF0000"/>
                </a:solidFill>
              </a:rPr>
              <a:t>波动方程</a:t>
            </a:r>
            <a:endParaRPr lang="zh-CN" altLang="en-US" dirty="0"/>
          </a:p>
        </p:txBody>
      </p:sp>
      <p:cxnSp>
        <p:nvCxnSpPr>
          <p:cNvPr id="19" name="直接箭头连接符 18"/>
          <p:cNvCxnSpPr/>
          <p:nvPr/>
        </p:nvCxnSpPr>
        <p:spPr bwMode="auto">
          <a:xfrm flipV="1">
            <a:off x="5105400" y="2845214"/>
            <a:ext cx="1371600" cy="8025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55" name="组合 54"/>
          <p:cNvGrpSpPr/>
          <p:nvPr/>
        </p:nvGrpSpPr>
        <p:grpSpPr>
          <a:xfrm>
            <a:off x="5628861" y="2855189"/>
            <a:ext cx="3429000" cy="1384570"/>
            <a:chOff x="5628861" y="2855189"/>
            <a:chExt cx="3429000" cy="1384570"/>
          </a:xfrm>
        </p:grpSpPr>
        <p:sp>
          <p:nvSpPr>
            <p:cNvPr id="20" name="下箭头 19"/>
            <p:cNvSpPr/>
            <p:nvPr/>
          </p:nvSpPr>
          <p:spPr bwMode="auto">
            <a:xfrm>
              <a:off x="8229601" y="2855189"/>
              <a:ext cx="331304" cy="792587"/>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graphicFrame>
          <p:nvGraphicFramePr>
            <p:cNvPr id="21" name="Object 4"/>
            <p:cNvGraphicFramePr>
              <a:graphicFrameLocks noChangeAspect="1"/>
            </p:cNvGraphicFramePr>
            <p:nvPr>
              <p:extLst>
                <p:ext uri="{D42A27DB-BD31-4B8C-83A1-F6EECF244321}">
                  <p14:modId xmlns:p14="http://schemas.microsoft.com/office/powerpoint/2010/main" val="1384647189"/>
                </p:ext>
              </p:extLst>
            </p:nvPr>
          </p:nvGraphicFramePr>
          <p:xfrm>
            <a:off x="5628861" y="3690484"/>
            <a:ext cx="3429000" cy="549275"/>
          </p:xfrm>
          <a:graphic>
            <a:graphicData uri="http://schemas.openxmlformats.org/presentationml/2006/ole">
              <mc:AlternateContent xmlns:mc="http://schemas.openxmlformats.org/markup-compatibility/2006">
                <mc:Choice xmlns:v="urn:schemas-microsoft-com:vml" Requires="v">
                  <p:oleObj spid="_x0000_s69773" r:id="rId15" imgW="1244600" imgH="241300" progId="Equation.3">
                    <p:embed/>
                  </p:oleObj>
                </mc:Choice>
                <mc:Fallback>
                  <p:oleObj r:id="rId15" imgW="1244600" imgH="241300" progId="Equation.3">
                    <p:embed/>
                    <p:pic>
                      <p:nvPicPr>
                        <p:cNvPr id="16388" name="Object 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28861" y="3690484"/>
                          <a:ext cx="3429000" cy="549275"/>
                        </a:xfrm>
                        <a:prstGeom prst="rect">
                          <a:avLst/>
                        </a:prstGeom>
                        <a:solidFill>
                          <a:srgbClr val="99FFCC"/>
                        </a:solidFill>
                        <a:ln w="9525">
                          <a:solidFill>
                            <a:srgbClr val="FF3300"/>
                          </a:solidFill>
                          <a:miter lim="800000"/>
                          <a:headEnd/>
                          <a:tailEnd/>
                        </a:ln>
                      </p:spPr>
                    </p:pic>
                  </p:oleObj>
                </mc:Fallback>
              </mc:AlternateContent>
            </a:graphicData>
          </a:graphic>
        </p:graphicFrame>
      </p:grpSp>
      <p:sp>
        <p:nvSpPr>
          <p:cNvPr id="23" name="文本框 22"/>
          <p:cNvSpPr txBox="1"/>
          <p:nvPr/>
        </p:nvSpPr>
        <p:spPr>
          <a:xfrm>
            <a:off x="5370456" y="4521183"/>
            <a:ext cx="1114408" cy="369332"/>
          </a:xfrm>
          <a:prstGeom prst="rect">
            <a:avLst/>
          </a:prstGeom>
          <a:noFill/>
        </p:spPr>
        <p:txBody>
          <a:bodyPr wrap="none" rtlCol="0">
            <a:spAutoFit/>
          </a:bodyPr>
          <a:lstStyle/>
          <a:p>
            <a:r>
              <a:rPr lang="zh-CN" altLang="en-US" dirty="0" smtClean="0"/>
              <a:t>上式代入</a:t>
            </a:r>
            <a:endParaRPr lang="zh-CN" altLang="en-US" dirty="0"/>
          </a:p>
        </p:txBody>
      </p:sp>
      <p:grpSp>
        <p:nvGrpSpPr>
          <p:cNvPr id="56" name="组合 55"/>
          <p:cNvGrpSpPr/>
          <p:nvPr/>
        </p:nvGrpSpPr>
        <p:grpSpPr>
          <a:xfrm>
            <a:off x="6591300" y="4282467"/>
            <a:ext cx="1214438" cy="620809"/>
            <a:chOff x="6591300" y="4282467"/>
            <a:chExt cx="1214438" cy="620809"/>
          </a:xfrm>
        </p:grpSpPr>
        <p:graphicFrame>
          <p:nvGraphicFramePr>
            <p:cNvPr id="22" name="Object 4"/>
            <p:cNvGraphicFramePr>
              <a:graphicFrameLocks noChangeAspect="1"/>
            </p:cNvGraphicFramePr>
            <p:nvPr>
              <p:extLst>
                <p:ext uri="{D42A27DB-BD31-4B8C-83A1-F6EECF244321}">
                  <p14:modId xmlns:p14="http://schemas.microsoft.com/office/powerpoint/2010/main" val="2423952536"/>
                </p:ext>
              </p:extLst>
            </p:nvPr>
          </p:nvGraphicFramePr>
          <p:xfrm>
            <a:off x="6591300" y="4536563"/>
            <a:ext cx="1214438" cy="366713"/>
          </p:xfrm>
          <a:graphic>
            <a:graphicData uri="http://schemas.openxmlformats.org/presentationml/2006/ole">
              <mc:AlternateContent xmlns:mc="http://schemas.openxmlformats.org/markup-compatibility/2006">
                <mc:Choice xmlns:v="urn:schemas-microsoft-com:vml" Requires="v">
                  <p:oleObj spid="_x0000_s69774" r:id="rId17" imgW="596641" imgH="177723" progId="Equation.3">
                    <p:embed/>
                  </p:oleObj>
                </mc:Choice>
                <mc:Fallback>
                  <p:oleObj r:id="rId17" imgW="596641" imgH="177723" progId="Equation.3">
                    <p:embed/>
                    <p:pic>
                      <p:nvPicPr>
                        <p:cNvPr id="12292" name="Object 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591300" y="4536563"/>
                          <a:ext cx="1214438" cy="366713"/>
                        </a:xfrm>
                        <a:prstGeom prst="rect">
                          <a:avLst/>
                        </a:prstGeom>
                        <a:solidFill>
                          <a:srgbClr val="99FFCC"/>
                        </a:solidFill>
                        <a:ln w="9525">
                          <a:solidFill>
                            <a:srgbClr val="FF3300"/>
                          </a:solidFill>
                          <a:miter lim="800000"/>
                          <a:headEnd/>
                          <a:tailEnd/>
                        </a:ln>
                      </p:spPr>
                    </p:pic>
                  </p:oleObj>
                </mc:Fallback>
              </mc:AlternateContent>
            </a:graphicData>
          </a:graphic>
        </p:graphicFrame>
        <p:sp>
          <p:nvSpPr>
            <p:cNvPr id="24" name="十字形 23"/>
            <p:cNvSpPr/>
            <p:nvPr/>
          </p:nvSpPr>
          <p:spPr bwMode="auto">
            <a:xfrm>
              <a:off x="6974854" y="4282467"/>
              <a:ext cx="187946" cy="204862"/>
            </a:xfrm>
            <a:prstGeom prst="plu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grpSp>
      <p:grpSp>
        <p:nvGrpSpPr>
          <p:cNvPr id="58" name="组合 57"/>
          <p:cNvGrpSpPr/>
          <p:nvPr/>
        </p:nvGrpSpPr>
        <p:grpSpPr>
          <a:xfrm>
            <a:off x="6591300" y="5725537"/>
            <a:ext cx="1969605" cy="369332"/>
            <a:chOff x="6591300" y="5725537"/>
            <a:chExt cx="1969605" cy="369332"/>
          </a:xfrm>
        </p:grpSpPr>
        <p:graphicFrame>
          <p:nvGraphicFramePr>
            <p:cNvPr id="37" name="Object 10"/>
            <p:cNvGraphicFramePr>
              <a:graphicFrameLocks noChangeAspect="1"/>
            </p:cNvGraphicFramePr>
            <p:nvPr>
              <p:extLst>
                <p:ext uri="{D42A27DB-BD31-4B8C-83A1-F6EECF244321}">
                  <p14:modId xmlns:p14="http://schemas.microsoft.com/office/powerpoint/2010/main" val="3529441546"/>
                </p:ext>
              </p:extLst>
            </p:nvPr>
          </p:nvGraphicFramePr>
          <p:xfrm>
            <a:off x="7341705" y="5725537"/>
            <a:ext cx="1219200" cy="361950"/>
          </p:xfrm>
          <a:graphic>
            <a:graphicData uri="http://schemas.openxmlformats.org/presentationml/2006/ole">
              <mc:AlternateContent xmlns:mc="http://schemas.openxmlformats.org/markup-compatibility/2006">
                <mc:Choice xmlns:v="urn:schemas-microsoft-com:vml" Requires="v">
                  <p:oleObj spid="_x0000_s69775" name="Equation" r:id="rId19" imgW="571320" imgH="177480" progId="Equation.3">
                    <p:embed/>
                  </p:oleObj>
                </mc:Choice>
                <mc:Fallback>
                  <p:oleObj name="Equation" r:id="rId19" imgW="571320" imgH="177480" progId="Equation.3">
                    <p:embed/>
                    <p:pic>
                      <p:nvPicPr>
                        <p:cNvPr id="16394"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41705" y="5725537"/>
                          <a:ext cx="1219200" cy="361950"/>
                        </a:xfrm>
                        <a:prstGeom prst="rect">
                          <a:avLst/>
                        </a:prstGeom>
                        <a:solidFill>
                          <a:srgbClr val="99FFCC"/>
                        </a:solidFill>
                        <a:ln w="9525">
                          <a:solidFill>
                            <a:srgbClr val="FF3300"/>
                          </a:solidFill>
                          <a:miter lim="800000"/>
                          <a:headEnd/>
                          <a:tailEnd/>
                        </a:ln>
                      </p:spPr>
                    </p:pic>
                  </p:oleObj>
                </mc:Fallback>
              </mc:AlternateContent>
            </a:graphicData>
          </a:graphic>
        </p:graphicFrame>
        <p:sp>
          <p:nvSpPr>
            <p:cNvPr id="38" name="文本框 37"/>
            <p:cNvSpPr txBox="1"/>
            <p:nvPr/>
          </p:nvSpPr>
          <p:spPr>
            <a:xfrm>
              <a:off x="6591300" y="5725537"/>
              <a:ext cx="649537" cy="369332"/>
            </a:xfrm>
            <a:prstGeom prst="rect">
              <a:avLst/>
            </a:prstGeom>
            <a:noFill/>
          </p:spPr>
          <p:txBody>
            <a:bodyPr wrap="none" rtlCol="0">
              <a:spAutoFit/>
            </a:bodyPr>
            <a:lstStyle/>
            <a:p>
              <a:r>
                <a:rPr lang="zh-CN" altLang="en-US" dirty="0" smtClean="0"/>
                <a:t>同理</a:t>
              </a:r>
              <a:endParaRPr lang="zh-CN" altLang="en-US" dirty="0"/>
            </a:p>
          </p:txBody>
        </p:sp>
      </p:grpSp>
      <p:grpSp>
        <p:nvGrpSpPr>
          <p:cNvPr id="63" name="组合 62"/>
          <p:cNvGrpSpPr/>
          <p:nvPr/>
        </p:nvGrpSpPr>
        <p:grpSpPr>
          <a:xfrm>
            <a:off x="2320799" y="5649887"/>
            <a:ext cx="4842001" cy="838226"/>
            <a:chOff x="2320799" y="5649887"/>
            <a:chExt cx="4842001" cy="838226"/>
          </a:xfrm>
        </p:grpSpPr>
        <p:graphicFrame>
          <p:nvGraphicFramePr>
            <p:cNvPr id="31" name="Object 4"/>
            <p:cNvGraphicFramePr>
              <a:graphicFrameLocks noChangeAspect="1"/>
            </p:cNvGraphicFramePr>
            <p:nvPr>
              <p:extLst>
                <p:ext uri="{D42A27DB-BD31-4B8C-83A1-F6EECF244321}">
                  <p14:modId xmlns:p14="http://schemas.microsoft.com/office/powerpoint/2010/main" val="1246785177"/>
                </p:ext>
              </p:extLst>
            </p:nvPr>
          </p:nvGraphicFramePr>
          <p:xfrm>
            <a:off x="4111499" y="6096000"/>
            <a:ext cx="1295400" cy="392113"/>
          </p:xfrm>
          <a:graphic>
            <a:graphicData uri="http://schemas.openxmlformats.org/presentationml/2006/ole">
              <mc:AlternateContent xmlns:mc="http://schemas.openxmlformats.org/markup-compatibility/2006">
                <mc:Choice xmlns:v="urn:schemas-microsoft-com:vml" Requires="v">
                  <p:oleObj spid="_x0000_s69776" r:id="rId21" imgW="723586" imgH="215806" progId="Equation.3">
                    <p:embed/>
                  </p:oleObj>
                </mc:Choice>
                <mc:Fallback>
                  <p:oleObj r:id="rId21" imgW="723586" imgH="215806" progId="Equation.3">
                    <p:embed/>
                    <p:pic>
                      <p:nvPicPr>
                        <p:cNvPr id="17412" name="Object 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11499" y="6096000"/>
                          <a:ext cx="1295400" cy="392113"/>
                        </a:xfrm>
                        <a:prstGeom prst="rect">
                          <a:avLst/>
                        </a:prstGeom>
                        <a:solidFill>
                          <a:srgbClr val="99FFCC"/>
                        </a:solidFill>
                        <a:ln w="9525">
                          <a:solidFill>
                            <a:srgbClr val="FF3300"/>
                          </a:solidFill>
                          <a:miter lim="800000"/>
                          <a:headEnd/>
                          <a:tailEnd/>
                        </a:ln>
                      </p:spPr>
                    </p:pic>
                  </p:oleObj>
                </mc:Fallback>
              </mc:AlternateContent>
            </a:graphicData>
          </a:graphic>
        </p:graphicFrame>
        <p:graphicFrame>
          <p:nvGraphicFramePr>
            <p:cNvPr id="32" name="Object 5"/>
            <p:cNvGraphicFramePr>
              <a:graphicFrameLocks noChangeAspect="1"/>
            </p:cNvGraphicFramePr>
            <p:nvPr>
              <p:extLst>
                <p:ext uri="{D42A27DB-BD31-4B8C-83A1-F6EECF244321}">
                  <p14:modId xmlns:p14="http://schemas.microsoft.com/office/powerpoint/2010/main" val="3277258608"/>
                </p:ext>
              </p:extLst>
            </p:nvPr>
          </p:nvGraphicFramePr>
          <p:xfrm>
            <a:off x="2320799" y="6127750"/>
            <a:ext cx="990600" cy="360363"/>
          </p:xfrm>
          <a:graphic>
            <a:graphicData uri="http://schemas.openxmlformats.org/presentationml/2006/ole">
              <mc:AlternateContent xmlns:mc="http://schemas.openxmlformats.org/markup-compatibility/2006">
                <mc:Choice xmlns:v="urn:schemas-microsoft-com:vml" Requires="v">
                  <p:oleObj spid="_x0000_s69777" r:id="rId23" imgW="596641" imgH="177723" progId="Equation.3">
                    <p:embed/>
                  </p:oleObj>
                </mc:Choice>
                <mc:Fallback>
                  <p:oleObj r:id="rId23" imgW="596641" imgH="177723" progId="Equation.3">
                    <p:embed/>
                    <p:pic>
                      <p:nvPicPr>
                        <p:cNvPr id="17413" name="Object 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320799" y="6127750"/>
                          <a:ext cx="990600" cy="360363"/>
                        </a:xfrm>
                        <a:prstGeom prst="rect">
                          <a:avLst/>
                        </a:prstGeom>
                        <a:solidFill>
                          <a:srgbClr val="99FFCC"/>
                        </a:solidFill>
                        <a:ln w="9525">
                          <a:solidFill>
                            <a:srgbClr val="FF3300"/>
                          </a:solidFill>
                          <a:miter lim="800000"/>
                          <a:headEnd/>
                          <a:tailEnd/>
                        </a:ln>
                      </p:spPr>
                    </p:pic>
                  </p:oleObj>
                </mc:Fallback>
              </mc:AlternateContent>
            </a:graphicData>
          </a:graphic>
        </p:graphicFrame>
        <p:cxnSp>
          <p:nvCxnSpPr>
            <p:cNvPr id="44" name="直接箭头连接符 43"/>
            <p:cNvCxnSpPr/>
            <p:nvPr/>
          </p:nvCxnSpPr>
          <p:spPr bwMode="auto">
            <a:xfrm flipH="1">
              <a:off x="2591606" y="5670511"/>
              <a:ext cx="4571194" cy="349289"/>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46" name="直接箭头连接符 45"/>
            <p:cNvCxnSpPr>
              <a:stCxn id="50" idx="1"/>
            </p:cNvCxnSpPr>
            <p:nvPr/>
          </p:nvCxnSpPr>
          <p:spPr bwMode="auto">
            <a:xfrm flipH="1">
              <a:off x="4881590" y="5649887"/>
              <a:ext cx="2281210" cy="43209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grpSp>
      <p:sp>
        <p:nvSpPr>
          <p:cNvPr id="50" name="左大括号 49"/>
          <p:cNvSpPr/>
          <p:nvPr/>
        </p:nvSpPr>
        <p:spPr bwMode="auto">
          <a:xfrm>
            <a:off x="7162800" y="5204905"/>
            <a:ext cx="78037" cy="889964"/>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grpSp>
        <p:nvGrpSpPr>
          <p:cNvPr id="57" name="组合 56"/>
          <p:cNvGrpSpPr/>
          <p:nvPr/>
        </p:nvGrpSpPr>
        <p:grpSpPr>
          <a:xfrm>
            <a:off x="7353300" y="4282467"/>
            <a:ext cx="1219200" cy="1284388"/>
            <a:chOff x="7353300" y="4282467"/>
            <a:chExt cx="1219200" cy="1284388"/>
          </a:xfrm>
        </p:grpSpPr>
        <p:graphicFrame>
          <p:nvGraphicFramePr>
            <p:cNvPr id="25" name="Object 9"/>
            <p:cNvGraphicFramePr>
              <a:graphicFrameLocks noChangeAspect="1"/>
            </p:cNvGraphicFramePr>
            <p:nvPr>
              <p:extLst>
                <p:ext uri="{D42A27DB-BD31-4B8C-83A1-F6EECF244321}">
                  <p14:modId xmlns:p14="http://schemas.microsoft.com/office/powerpoint/2010/main" val="925225039"/>
                </p:ext>
              </p:extLst>
            </p:nvPr>
          </p:nvGraphicFramePr>
          <p:xfrm>
            <a:off x="7353300" y="5204905"/>
            <a:ext cx="1219200" cy="361950"/>
          </p:xfrm>
          <a:graphic>
            <a:graphicData uri="http://schemas.openxmlformats.org/presentationml/2006/ole">
              <mc:AlternateContent xmlns:mc="http://schemas.openxmlformats.org/markup-compatibility/2006">
                <mc:Choice xmlns:v="urn:schemas-microsoft-com:vml" Requires="v">
                  <p:oleObj spid="_x0000_s69778" r:id="rId25" imgW="571004" imgH="177646" progId="Equation.3">
                    <p:embed/>
                  </p:oleObj>
                </mc:Choice>
                <mc:Fallback>
                  <p:oleObj r:id="rId25" imgW="571004" imgH="177646" progId="Equation.3">
                    <p:embed/>
                    <p:pic>
                      <p:nvPicPr>
                        <p:cNvPr id="16393" name="Object 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353300" y="5204905"/>
                          <a:ext cx="1219200" cy="361950"/>
                        </a:xfrm>
                        <a:prstGeom prst="rect">
                          <a:avLst/>
                        </a:prstGeom>
                        <a:solidFill>
                          <a:srgbClr val="99FFCC"/>
                        </a:solidFill>
                        <a:ln w="9525">
                          <a:solidFill>
                            <a:srgbClr val="FF3300"/>
                          </a:solidFill>
                          <a:miter lim="800000"/>
                          <a:headEnd/>
                          <a:tailEnd/>
                        </a:ln>
                      </p:spPr>
                    </p:pic>
                  </p:oleObj>
                </mc:Fallback>
              </mc:AlternateContent>
            </a:graphicData>
          </a:graphic>
        </p:graphicFrame>
        <p:sp>
          <p:nvSpPr>
            <p:cNvPr id="30" name="右箭头 29"/>
            <p:cNvSpPr/>
            <p:nvPr/>
          </p:nvSpPr>
          <p:spPr bwMode="auto">
            <a:xfrm>
              <a:off x="7834000" y="4616714"/>
              <a:ext cx="548000" cy="25695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sp>
          <p:nvSpPr>
            <p:cNvPr id="29" name="下箭头 28"/>
            <p:cNvSpPr/>
            <p:nvPr/>
          </p:nvSpPr>
          <p:spPr bwMode="auto">
            <a:xfrm>
              <a:off x="8229601" y="4282467"/>
              <a:ext cx="228599" cy="92243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grpSp>
      <p:grpSp>
        <p:nvGrpSpPr>
          <p:cNvPr id="62" name="组合 61"/>
          <p:cNvGrpSpPr/>
          <p:nvPr/>
        </p:nvGrpSpPr>
        <p:grpSpPr>
          <a:xfrm>
            <a:off x="931054" y="381000"/>
            <a:ext cx="6231746" cy="5185855"/>
            <a:chOff x="931054" y="381000"/>
            <a:chExt cx="6231746" cy="5185855"/>
          </a:xfrm>
        </p:grpSpPr>
        <p:cxnSp>
          <p:nvCxnSpPr>
            <p:cNvPr id="42" name="直接箭头连接符 41"/>
            <p:cNvCxnSpPr/>
            <p:nvPr/>
          </p:nvCxnSpPr>
          <p:spPr bwMode="auto">
            <a:xfrm>
              <a:off x="1295400" y="2209800"/>
              <a:ext cx="5867400" cy="3357055"/>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60" name="直接连接符 59"/>
            <p:cNvCxnSpPr/>
            <p:nvPr/>
          </p:nvCxnSpPr>
          <p:spPr bwMode="auto">
            <a:xfrm>
              <a:off x="931054" y="1447800"/>
              <a:ext cx="1066800" cy="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61" name="直接连接符 60"/>
            <p:cNvCxnSpPr/>
            <p:nvPr/>
          </p:nvCxnSpPr>
          <p:spPr bwMode="auto">
            <a:xfrm>
              <a:off x="931054" y="381000"/>
              <a:ext cx="1066800" cy="0"/>
            </a:xfrm>
            <a:prstGeom prst="line">
              <a:avLst/>
            </a:prstGeom>
            <a:solidFill>
              <a:schemeClr val="accent1"/>
            </a:solidFill>
            <a:ln w="9525" cap="flat" cmpd="sng" algn="ctr">
              <a:solidFill>
                <a:srgbClr val="FF0000"/>
              </a:solidFill>
              <a:prstDash val="solid"/>
              <a:round/>
              <a:headEnd type="none" w="med" len="med"/>
              <a:tailEnd type="none" w="med" len="med"/>
            </a:ln>
            <a:effectLst/>
          </p:spPr>
        </p:cxnSp>
      </p:grpSp>
      <p:grpSp>
        <p:nvGrpSpPr>
          <p:cNvPr id="67" name="组合 66"/>
          <p:cNvGrpSpPr/>
          <p:nvPr/>
        </p:nvGrpSpPr>
        <p:grpSpPr>
          <a:xfrm>
            <a:off x="558597" y="2165350"/>
            <a:ext cx="4775403" cy="679864"/>
            <a:chOff x="558597" y="2165350"/>
            <a:chExt cx="4775403" cy="679864"/>
          </a:xfrm>
        </p:grpSpPr>
        <p:grpSp>
          <p:nvGrpSpPr>
            <p:cNvPr id="52" name="组合 51"/>
            <p:cNvGrpSpPr/>
            <p:nvPr/>
          </p:nvGrpSpPr>
          <p:grpSpPr>
            <a:xfrm>
              <a:off x="2286000" y="2165350"/>
              <a:ext cx="3048000" cy="679864"/>
              <a:chOff x="2286000" y="2165350"/>
              <a:chExt cx="3048000" cy="679864"/>
            </a:xfrm>
          </p:grpSpPr>
          <p:graphicFrame>
            <p:nvGraphicFramePr>
              <p:cNvPr id="8" name="Object 4"/>
              <p:cNvGraphicFramePr>
                <a:graphicFrameLocks noChangeAspect="1"/>
              </p:cNvGraphicFramePr>
              <p:nvPr>
                <p:extLst>
                  <p:ext uri="{D42A27DB-BD31-4B8C-83A1-F6EECF244321}">
                    <p14:modId xmlns:p14="http://schemas.microsoft.com/office/powerpoint/2010/main" val="1550432136"/>
                  </p:ext>
                </p:extLst>
              </p:nvPr>
            </p:nvGraphicFramePr>
            <p:xfrm>
              <a:off x="2286000" y="2389601"/>
              <a:ext cx="3048000" cy="455613"/>
            </p:xfrm>
            <a:graphic>
              <a:graphicData uri="http://schemas.openxmlformats.org/presentationml/2006/ole">
                <mc:AlternateContent xmlns:mc="http://schemas.openxmlformats.org/markup-compatibility/2006">
                  <mc:Choice xmlns:v="urn:schemas-microsoft-com:vml" Requires="v">
                    <p:oleObj spid="_x0000_s69779" r:id="rId27" imgW="1346200" imgH="203200" progId="Equation.3">
                      <p:embed/>
                    </p:oleObj>
                  </mc:Choice>
                  <mc:Fallback>
                    <p:oleObj r:id="rId27" imgW="1346200" imgH="203200" progId="Equation.3">
                      <p:embed/>
                      <p:pic>
                        <p:nvPicPr>
                          <p:cNvPr id="14340" name="Object 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286000" y="2389601"/>
                            <a:ext cx="3048000" cy="455613"/>
                          </a:xfrm>
                          <a:prstGeom prst="rect">
                            <a:avLst/>
                          </a:prstGeom>
                          <a:solidFill>
                            <a:srgbClr val="99FFCC"/>
                          </a:solidFill>
                          <a:ln w="9525">
                            <a:solidFill>
                              <a:srgbClr val="FF3300"/>
                            </a:solidFill>
                            <a:miter lim="800000"/>
                            <a:headEnd/>
                            <a:tailEnd/>
                          </a:ln>
                        </p:spPr>
                      </p:pic>
                    </p:oleObj>
                  </mc:Fallback>
                </mc:AlternateContent>
              </a:graphicData>
            </a:graphic>
          </p:graphicFrame>
          <p:sp>
            <p:nvSpPr>
              <p:cNvPr id="17" name="下箭头 16"/>
              <p:cNvSpPr/>
              <p:nvPr/>
            </p:nvSpPr>
            <p:spPr bwMode="auto">
              <a:xfrm>
                <a:off x="3985591" y="2165350"/>
                <a:ext cx="205409" cy="224251"/>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grpSp>
        <p:sp>
          <p:nvSpPr>
            <p:cNvPr id="66" name="文本框 65"/>
            <p:cNvSpPr txBox="1"/>
            <p:nvPr/>
          </p:nvSpPr>
          <p:spPr>
            <a:xfrm>
              <a:off x="558597" y="2448306"/>
              <a:ext cx="1811714" cy="369332"/>
            </a:xfrm>
            <a:prstGeom prst="rect">
              <a:avLst/>
            </a:prstGeom>
            <a:noFill/>
          </p:spPr>
          <p:txBody>
            <a:bodyPr wrap="none" rtlCol="0">
              <a:spAutoFit/>
            </a:bodyPr>
            <a:lstStyle/>
            <a:p>
              <a:r>
                <a:rPr lang="zh-CN" altLang="en-US" dirty="0" smtClean="0"/>
                <a:t>按简谐波可写成</a:t>
              </a:r>
              <a:endParaRPr lang="zh-CN" altLang="en-US" dirty="0"/>
            </a:p>
          </p:txBody>
        </p:sp>
      </p:grpSp>
    </p:spTree>
    <p:extLst>
      <p:ext uri="{BB962C8B-B14F-4D97-AF65-F5344CB8AC3E}">
        <p14:creationId xmlns:p14="http://schemas.microsoft.com/office/powerpoint/2010/main" val="189705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wipe(left)">
                                      <p:cBhvr>
                                        <p:cTn id="21" dur="500"/>
                                        <p:tgtEl>
                                          <p:spTgt spid="5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4"/>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wipe(up)">
                                      <p:cBhvr>
                                        <p:cTn id="44" dur="500"/>
                                        <p:tgtEl>
                                          <p:spTgt spid="55"/>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nodeType="clickEffect">
                                  <p:stCondLst>
                                    <p:cond delay="0"/>
                                  </p:stCondLst>
                                  <p:childTnLst>
                                    <p:set>
                                      <p:cBhvr>
                                        <p:cTn id="56" dur="1" fill="hold">
                                          <p:stCondLst>
                                            <p:cond delay="0"/>
                                          </p:stCondLst>
                                        </p:cTn>
                                        <p:tgtEl>
                                          <p:spTgt spid="57"/>
                                        </p:tgtEl>
                                        <p:attrNameLst>
                                          <p:attrName>style.visibility</p:attrName>
                                        </p:attrNameLst>
                                      </p:cBhvr>
                                      <p:to>
                                        <p:strVal val="visible"/>
                                      </p:to>
                                    </p:set>
                                    <p:animEffect transition="in" filter="wheel(1)">
                                      <p:cBhvr>
                                        <p:cTn id="57" dur="2000"/>
                                        <p:tgtEl>
                                          <p:spTgt spid="57"/>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58"/>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5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62"/>
                                        </p:tgtEl>
                                        <p:attrNameLst>
                                          <p:attrName>style.visibility</p:attrName>
                                        </p:attrNameLst>
                                      </p:cBhvr>
                                      <p:to>
                                        <p:strVal val="visible"/>
                                      </p:to>
                                    </p:set>
                                    <p:animEffect transition="in" filter="wipe(up)">
                                      <p:cBhvr>
                                        <p:cTn id="70" dur="500"/>
                                        <p:tgtEl>
                                          <p:spTgt spid="62"/>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2" fill="hold" nodeType="clickEffect">
                                  <p:stCondLst>
                                    <p:cond delay="0"/>
                                  </p:stCondLst>
                                  <p:childTnLst>
                                    <p:set>
                                      <p:cBhvr>
                                        <p:cTn id="74" dur="1" fill="hold">
                                          <p:stCondLst>
                                            <p:cond delay="0"/>
                                          </p:stCondLst>
                                        </p:cTn>
                                        <p:tgtEl>
                                          <p:spTgt spid="63"/>
                                        </p:tgtEl>
                                        <p:attrNameLst>
                                          <p:attrName>style.visibility</p:attrName>
                                        </p:attrNameLst>
                                      </p:cBhvr>
                                      <p:to>
                                        <p:strVal val="visible"/>
                                      </p:to>
                                    </p:set>
                                    <p:animEffect transition="in" filter="wipe(right)">
                                      <p:cBhvr>
                                        <p:cTn id="7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23" grpId="0"/>
      <p:bldP spid="5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ChangeArrowheads="1"/>
          </p:cNvSpPr>
          <p:nvPr/>
        </p:nvSpPr>
        <p:spPr bwMode="auto">
          <a:xfrm>
            <a:off x="1025525" y="302747"/>
            <a:ext cx="631935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a:solidFill>
                  <a:srgbClr val="A50021"/>
                </a:solidFill>
                <a:latin typeface="楷体_GB2312" pitchFamily="49" charset="-122"/>
              </a:rPr>
              <a:t>3.1 </a:t>
            </a:r>
            <a:r>
              <a:rPr lang="zh-CN" altLang="en-US" sz="2800" dirty="0">
                <a:solidFill>
                  <a:srgbClr val="A50021"/>
                </a:solidFill>
                <a:latin typeface="楷体_GB2312" pitchFamily="49" charset="-122"/>
              </a:rPr>
              <a:t>电磁场的能量原理和能流密度矢量</a:t>
            </a:r>
          </a:p>
        </p:txBody>
      </p:sp>
      <p:sp>
        <p:nvSpPr>
          <p:cNvPr id="2054" name="Text Box 6"/>
          <p:cNvSpPr txBox="1">
            <a:spLocks noChangeArrowheads="1"/>
          </p:cNvSpPr>
          <p:nvPr/>
        </p:nvSpPr>
        <p:spPr bwMode="auto">
          <a:xfrm>
            <a:off x="400050" y="1096433"/>
            <a:ext cx="79930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dirty="0"/>
              <a:t>    </a:t>
            </a:r>
            <a:r>
              <a:rPr lang="zh-CN" altLang="en-US" sz="2400" dirty="0"/>
              <a:t>在空间取一任意体积</a:t>
            </a:r>
            <a:r>
              <a:rPr lang="en-US" altLang="zh-CN" sz="2400" dirty="0"/>
              <a:t>V</a:t>
            </a:r>
            <a:r>
              <a:rPr lang="zh-CN" altLang="en-US" sz="2400" dirty="0"/>
              <a:t>，设其表面为 </a:t>
            </a:r>
            <a:r>
              <a:rPr lang="en-US" altLang="zh-CN" sz="2400" dirty="0"/>
              <a:t>Σ</a:t>
            </a:r>
            <a:r>
              <a:rPr lang="zh-CN" altLang="en-US" sz="2400" dirty="0"/>
              <a:t>，则该体积内的电磁能为</a:t>
            </a:r>
          </a:p>
        </p:txBody>
      </p:sp>
      <p:graphicFrame>
        <p:nvGraphicFramePr>
          <p:cNvPr id="2055" name="Object 7"/>
          <p:cNvGraphicFramePr>
            <a:graphicFrameLocks noChangeAspect="1"/>
          </p:cNvGraphicFramePr>
          <p:nvPr>
            <p:extLst>
              <p:ext uri="{D42A27DB-BD31-4B8C-83A1-F6EECF244321}">
                <p14:modId xmlns:p14="http://schemas.microsoft.com/office/powerpoint/2010/main" val="2205348717"/>
              </p:ext>
            </p:extLst>
          </p:nvPr>
        </p:nvGraphicFramePr>
        <p:xfrm>
          <a:off x="1591998" y="1936486"/>
          <a:ext cx="5184775" cy="895350"/>
        </p:xfrm>
        <a:graphic>
          <a:graphicData uri="http://schemas.openxmlformats.org/presentationml/2006/ole">
            <mc:AlternateContent xmlns:mc="http://schemas.openxmlformats.org/markup-compatibility/2006">
              <mc:Choice xmlns:v="urn:schemas-microsoft-com:vml" Requires="v">
                <p:oleObj spid="_x0000_s6199" name="公式" r:id="rId3" imgW="2870200" imgH="495300" progId="Equation.3">
                  <p:embed/>
                </p:oleObj>
              </mc:Choice>
              <mc:Fallback>
                <p:oleObj name="公式" r:id="rId3" imgW="2870200" imgH="4953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1998" y="1936486"/>
                        <a:ext cx="518477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7" name="Text Box 9"/>
          <p:cNvSpPr txBox="1">
            <a:spLocks noChangeArrowheads="1"/>
          </p:cNvSpPr>
          <p:nvPr/>
        </p:nvSpPr>
        <p:spPr bwMode="auto">
          <a:xfrm>
            <a:off x="498474" y="3097742"/>
            <a:ext cx="79200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dirty="0">
                <a:solidFill>
                  <a:srgbClr val="A50021"/>
                </a:solidFill>
              </a:rPr>
              <a:t>   </a:t>
            </a:r>
            <a:r>
              <a:rPr lang="zh-CN" altLang="en-US" sz="2400" dirty="0">
                <a:solidFill>
                  <a:srgbClr val="A50021"/>
                </a:solidFill>
              </a:rPr>
              <a:t>在非稳恒情况下</a:t>
            </a:r>
            <a:r>
              <a:rPr lang="zh-CN" altLang="en-US" sz="2400" dirty="0"/>
              <a:t>，各场量随时间变化，电磁能</a:t>
            </a:r>
            <a:r>
              <a:rPr lang="en-US" altLang="zh-CN" sz="2400" i="1" dirty="0">
                <a:latin typeface="Times New Roman" panose="02020603050405020304" pitchFamily="18" charset="0"/>
              </a:rPr>
              <a:t>W</a:t>
            </a:r>
            <a:r>
              <a:rPr lang="zh-CN" altLang="en-US" sz="2400" dirty="0"/>
              <a:t>随时间的变化率为</a:t>
            </a:r>
          </a:p>
        </p:txBody>
      </p:sp>
      <p:graphicFrame>
        <p:nvGraphicFramePr>
          <p:cNvPr id="2058" name="Object 10"/>
          <p:cNvGraphicFramePr>
            <a:graphicFrameLocks noChangeAspect="1"/>
          </p:cNvGraphicFramePr>
          <p:nvPr>
            <p:extLst>
              <p:ext uri="{D42A27DB-BD31-4B8C-83A1-F6EECF244321}">
                <p14:modId xmlns:p14="http://schemas.microsoft.com/office/powerpoint/2010/main" val="3195942262"/>
              </p:ext>
            </p:extLst>
          </p:nvPr>
        </p:nvGraphicFramePr>
        <p:xfrm>
          <a:off x="609600" y="4419600"/>
          <a:ext cx="7551737" cy="939800"/>
        </p:xfrm>
        <a:graphic>
          <a:graphicData uri="http://schemas.openxmlformats.org/presentationml/2006/ole">
            <mc:AlternateContent xmlns:mc="http://schemas.openxmlformats.org/markup-compatibility/2006">
              <mc:Choice xmlns:v="urn:schemas-microsoft-com:vml" Requires="v">
                <p:oleObj spid="_x0000_s6200" name="公式" r:id="rId5" imgW="3683000" imgH="457200" progId="Equation.3">
                  <p:embed/>
                </p:oleObj>
              </mc:Choice>
              <mc:Fallback>
                <p:oleObj name="公式" r:id="rId5" imgW="3683000" imgH="4572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4419600"/>
                        <a:ext cx="7551737"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60" name="Object 12"/>
          <p:cNvGraphicFramePr>
            <a:graphicFrameLocks noChangeAspect="1"/>
          </p:cNvGraphicFramePr>
          <p:nvPr>
            <p:extLst>
              <p:ext uri="{D42A27DB-BD31-4B8C-83A1-F6EECF244321}">
                <p14:modId xmlns:p14="http://schemas.microsoft.com/office/powerpoint/2010/main" val="1947251862"/>
              </p:ext>
            </p:extLst>
          </p:nvPr>
        </p:nvGraphicFramePr>
        <p:xfrm>
          <a:off x="6153150" y="5467350"/>
          <a:ext cx="1208087" cy="450850"/>
        </p:xfrm>
        <a:graphic>
          <a:graphicData uri="http://schemas.openxmlformats.org/presentationml/2006/ole">
            <mc:AlternateContent xmlns:mc="http://schemas.openxmlformats.org/markup-compatibility/2006">
              <mc:Choice xmlns:v="urn:schemas-microsoft-com:vml" Requires="v">
                <p:oleObj spid="_x0000_s6201" name="Equation" r:id="rId7" imgW="672808" imgH="253890" progId="Equation.DSMT4">
                  <p:embed/>
                </p:oleObj>
              </mc:Choice>
              <mc:Fallback>
                <p:oleObj name="Equation" r:id="rId7" imgW="672808" imgH="25389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3150" y="5467350"/>
                        <a:ext cx="1208087"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62" name="Object 14"/>
          <p:cNvGraphicFramePr>
            <a:graphicFrameLocks noChangeAspect="1"/>
          </p:cNvGraphicFramePr>
          <p:nvPr>
            <p:extLst>
              <p:ext uri="{D42A27DB-BD31-4B8C-83A1-F6EECF244321}">
                <p14:modId xmlns:p14="http://schemas.microsoft.com/office/powerpoint/2010/main" val="3150591776"/>
              </p:ext>
            </p:extLst>
          </p:nvPr>
        </p:nvGraphicFramePr>
        <p:xfrm>
          <a:off x="7735887" y="5535613"/>
          <a:ext cx="1135063" cy="392112"/>
        </p:xfrm>
        <a:graphic>
          <a:graphicData uri="http://schemas.openxmlformats.org/presentationml/2006/ole">
            <mc:AlternateContent xmlns:mc="http://schemas.openxmlformats.org/markup-compatibility/2006">
              <mc:Choice xmlns:v="urn:schemas-microsoft-com:vml" Requires="v">
                <p:oleObj spid="_x0000_s6202" name="Equation" r:id="rId9" imgW="723586" imgH="253890" progId="Equation.DSMT4">
                  <p:embed/>
                </p:oleObj>
              </mc:Choice>
              <mc:Fallback>
                <p:oleObj name="Equation" r:id="rId9" imgW="723586" imgH="25389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35887" y="5535613"/>
                        <a:ext cx="1135063"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64" name="Line 16"/>
          <p:cNvSpPr>
            <a:spLocks noChangeShapeType="1"/>
          </p:cNvSpPr>
          <p:nvPr/>
        </p:nvSpPr>
        <p:spPr bwMode="auto">
          <a:xfrm>
            <a:off x="5568950" y="5229225"/>
            <a:ext cx="2160587" cy="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5" name="Line 17"/>
          <p:cNvSpPr>
            <a:spLocks noChangeShapeType="1"/>
          </p:cNvSpPr>
          <p:nvPr/>
        </p:nvSpPr>
        <p:spPr bwMode="auto">
          <a:xfrm>
            <a:off x="5929312" y="5372100"/>
            <a:ext cx="0" cy="647700"/>
          </a:xfrm>
          <a:prstGeom prst="line">
            <a:avLst/>
          </a:prstGeom>
          <a:noFill/>
          <a:ln w="57150" cmpd="thickThin">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dissolve">
                                      <p:cBhvr>
                                        <p:cTn id="7" dur="500"/>
                                        <p:tgtEl>
                                          <p:spTgt spid="20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wd">
                                    <p:tmPct val="10000"/>
                                  </p:iterate>
                                  <p:childTnLst>
                                    <p:set>
                                      <p:cBhvr>
                                        <p:cTn id="11" dur="1" fill="hold">
                                          <p:stCondLst>
                                            <p:cond delay="0"/>
                                          </p:stCondLst>
                                        </p:cTn>
                                        <p:tgtEl>
                                          <p:spTgt spid="2054"/>
                                        </p:tgtEl>
                                        <p:attrNameLst>
                                          <p:attrName>style.visibility</p:attrName>
                                        </p:attrNameLst>
                                      </p:cBhvr>
                                      <p:to>
                                        <p:strVal val="visible"/>
                                      </p:to>
                                    </p:set>
                                    <p:animEffect transition="in" filter="fade">
                                      <p:cBhvr>
                                        <p:cTn id="12" dur="500"/>
                                        <p:tgtEl>
                                          <p:spTgt spid="20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055"/>
                                        </p:tgtEl>
                                        <p:attrNameLst>
                                          <p:attrName>style.visibility</p:attrName>
                                        </p:attrNameLst>
                                      </p:cBhvr>
                                      <p:to>
                                        <p:strVal val="visible"/>
                                      </p:to>
                                    </p:set>
                                    <p:animEffect transition="in" filter="dissolve">
                                      <p:cBhvr>
                                        <p:cTn id="17" dur="500"/>
                                        <p:tgtEl>
                                          <p:spTgt spid="20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iterate type="wd">
                                    <p:tmPct val="10000"/>
                                  </p:iterate>
                                  <p:childTnLst>
                                    <p:set>
                                      <p:cBhvr>
                                        <p:cTn id="21" dur="1" fill="hold">
                                          <p:stCondLst>
                                            <p:cond delay="0"/>
                                          </p:stCondLst>
                                        </p:cTn>
                                        <p:tgtEl>
                                          <p:spTgt spid="2057"/>
                                        </p:tgtEl>
                                        <p:attrNameLst>
                                          <p:attrName>style.visibility</p:attrName>
                                        </p:attrNameLst>
                                      </p:cBhvr>
                                      <p:to>
                                        <p:strVal val="visible"/>
                                      </p:to>
                                    </p:set>
                                    <p:animEffect transition="in" filter="fade">
                                      <p:cBhvr>
                                        <p:cTn id="22" dur="500"/>
                                        <p:tgtEl>
                                          <p:spTgt spid="20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058"/>
                                        </p:tgtEl>
                                        <p:attrNameLst>
                                          <p:attrName>style.visibility</p:attrName>
                                        </p:attrNameLst>
                                      </p:cBhvr>
                                      <p:to>
                                        <p:strVal val="visible"/>
                                      </p:to>
                                    </p:set>
                                    <p:animEffect transition="in" filter="dissolve">
                                      <p:cBhvr>
                                        <p:cTn id="27" dur="500"/>
                                        <p:tgtEl>
                                          <p:spTgt spid="205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064"/>
                                        </p:tgtEl>
                                        <p:attrNameLst>
                                          <p:attrName>style.visibility</p:attrName>
                                        </p:attrNameLst>
                                      </p:cBhvr>
                                      <p:to>
                                        <p:strVal val="visible"/>
                                      </p:to>
                                    </p:set>
                                    <p:animEffect transition="in" filter="wipe(left)">
                                      <p:cBhvr>
                                        <p:cTn id="32" dur="500"/>
                                        <p:tgtEl>
                                          <p:spTgt spid="206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060"/>
                                        </p:tgtEl>
                                        <p:attrNameLst>
                                          <p:attrName>style.visibility</p:attrName>
                                        </p:attrNameLst>
                                      </p:cBhvr>
                                      <p:to>
                                        <p:strVal val="visible"/>
                                      </p:to>
                                    </p:set>
                                    <p:animEffect transition="in" filter="dissolve">
                                      <p:cBhvr>
                                        <p:cTn id="37" dur="500"/>
                                        <p:tgtEl>
                                          <p:spTgt spid="206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2062"/>
                                        </p:tgtEl>
                                        <p:attrNameLst>
                                          <p:attrName>style.visibility</p:attrName>
                                        </p:attrNameLst>
                                      </p:cBhvr>
                                      <p:to>
                                        <p:strVal val="visible"/>
                                      </p:to>
                                    </p:set>
                                    <p:animEffect transition="in" filter="dissolve">
                                      <p:cBhvr>
                                        <p:cTn id="42" dur="500"/>
                                        <p:tgtEl>
                                          <p:spTgt spid="206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2065"/>
                                        </p:tgtEl>
                                        <p:attrNameLst>
                                          <p:attrName>style.visibility</p:attrName>
                                        </p:attrNameLst>
                                      </p:cBhvr>
                                      <p:to>
                                        <p:strVal val="visible"/>
                                      </p:to>
                                    </p:set>
                                    <p:animEffect transition="in" filter="wipe(up)">
                                      <p:cBhvr>
                                        <p:cTn id="47" dur="500"/>
                                        <p:tgtEl>
                                          <p:spTgt spid="2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p:bldP spid="2054" grpId="0"/>
      <p:bldP spid="205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10" name="Object 42"/>
          <p:cNvGraphicFramePr>
            <a:graphicFrameLocks noChangeAspect="1"/>
          </p:cNvGraphicFramePr>
          <p:nvPr/>
        </p:nvGraphicFramePr>
        <p:xfrm>
          <a:off x="5148263" y="1773238"/>
          <a:ext cx="3095625" cy="1035050"/>
        </p:xfrm>
        <a:graphic>
          <a:graphicData uri="http://schemas.openxmlformats.org/presentationml/2006/ole">
            <mc:AlternateContent xmlns:mc="http://schemas.openxmlformats.org/markup-compatibility/2006">
              <mc:Choice xmlns:v="urn:schemas-microsoft-com:vml" Requires="v">
                <p:oleObj spid="_x0000_s7282" name="公式" r:id="rId3" imgW="1257300" imgH="419100" progId="Equation.3">
                  <p:embed/>
                </p:oleObj>
              </mc:Choice>
              <mc:Fallback>
                <p:oleObj name="公式" r:id="rId3" imgW="1257300" imgH="419100" progId="Equation.3">
                  <p:embed/>
                  <p:pic>
                    <p:nvPicPr>
                      <p:cNvPr id="0" name="Object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1773238"/>
                        <a:ext cx="3095625"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12" name="Object 44"/>
          <p:cNvGraphicFramePr>
            <a:graphicFrameLocks noChangeAspect="1"/>
          </p:cNvGraphicFramePr>
          <p:nvPr/>
        </p:nvGraphicFramePr>
        <p:xfrm>
          <a:off x="1042988" y="836613"/>
          <a:ext cx="2232025" cy="823912"/>
        </p:xfrm>
        <a:graphic>
          <a:graphicData uri="http://schemas.openxmlformats.org/presentationml/2006/ole">
            <mc:AlternateContent xmlns:mc="http://schemas.openxmlformats.org/markup-compatibility/2006">
              <mc:Choice xmlns:v="urn:schemas-microsoft-com:vml" Requires="v">
                <p:oleObj spid="_x0000_s7283" name="公式" r:id="rId5" imgW="1066337" imgH="393529" progId="Equation.3">
                  <p:embed/>
                </p:oleObj>
              </mc:Choice>
              <mc:Fallback>
                <p:oleObj name="公式" r:id="rId5" imgW="1066337" imgH="393529" progId="Equation.3">
                  <p:embed/>
                  <p:pic>
                    <p:nvPicPr>
                      <p:cNvPr id="0" name="Object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836613"/>
                        <a:ext cx="2232025"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13" name="Object 45"/>
          <p:cNvGraphicFramePr>
            <a:graphicFrameLocks noChangeAspect="1"/>
          </p:cNvGraphicFramePr>
          <p:nvPr/>
        </p:nvGraphicFramePr>
        <p:xfrm>
          <a:off x="3270250" y="765175"/>
          <a:ext cx="4833938" cy="923925"/>
        </p:xfrm>
        <a:graphic>
          <a:graphicData uri="http://schemas.openxmlformats.org/presentationml/2006/ole">
            <mc:AlternateContent xmlns:mc="http://schemas.openxmlformats.org/markup-compatibility/2006">
              <mc:Choice xmlns:v="urn:schemas-microsoft-com:vml" Requires="v">
                <p:oleObj spid="_x0000_s7284" name="Equation" r:id="rId7" imgW="2057400" imgH="393700" progId="Equation.DSMT4">
                  <p:embed/>
                </p:oleObj>
              </mc:Choice>
              <mc:Fallback>
                <p:oleObj name="Equation" r:id="rId7" imgW="2057400" imgH="393700" progId="Equation.DSMT4">
                  <p:embed/>
                  <p:pic>
                    <p:nvPicPr>
                      <p:cNvPr id="0" name="Object 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0250" y="765175"/>
                        <a:ext cx="4833938"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14" name="Object 46"/>
          <p:cNvGraphicFramePr>
            <a:graphicFrameLocks noChangeAspect="1"/>
          </p:cNvGraphicFramePr>
          <p:nvPr/>
        </p:nvGraphicFramePr>
        <p:xfrm>
          <a:off x="1011238" y="1773238"/>
          <a:ext cx="4224337" cy="989012"/>
        </p:xfrm>
        <a:graphic>
          <a:graphicData uri="http://schemas.openxmlformats.org/presentationml/2006/ole">
            <mc:AlternateContent xmlns:mc="http://schemas.openxmlformats.org/markup-compatibility/2006">
              <mc:Choice xmlns:v="urn:schemas-microsoft-com:vml" Requires="v">
                <p:oleObj spid="_x0000_s7285" name="Equation" r:id="rId9" imgW="1790700" imgH="419100" progId="Equation.DSMT4">
                  <p:embed/>
                </p:oleObj>
              </mc:Choice>
              <mc:Fallback>
                <p:oleObj name="Equation" r:id="rId9" imgW="1790700" imgH="419100" progId="Equation.DSMT4">
                  <p:embed/>
                  <p:pic>
                    <p:nvPicPr>
                      <p:cNvPr id="0" name="Object 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1238" y="1773238"/>
                        <a:ext cx="4224337" cy="98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15" name="Rectangle 47"/>
          <p:cNvSpPr>
            <a:spLocks noChangeArrowheads="1"/>
          </p:cNvSpPr>
          <p:nvPr/>
        </p:nvSpPr>
        <p:spPr bwMode="auto">
          <a:xfrm>
            <a:off x="609600" y="2716213"/>
            <a:ext cx="23193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latin typeface="华文宋体" panose="02010600040101010101" pitchFamily="2" charset="-122"/>
                <a:ea typeface="华文宋体" panose="02010600040101010101" pitchFamily="2" charset="-122"/>
              </a:rPr>
              <a:t>利用麦克斯韦方程组 </a:t>
            </a:r>
          </a:p>
        </p:txBody>
      </p:sp>
      <p:graphicFrame>
        <p:nvGraphicFramePr>
          <p:cNvPr id="7216" name="Object 48"/>
          <p:cNvGraphicFramePr>
            <a:graphicFrameLocks noChangeAspect="1"/>
          </p:cNvGraphicFramePr>
          <p:nvPr/>
        </p:nvGraphicFramePr>
        <p:xfrm>
          <a:off x="1476375" y="3213100"/>
          <a:ext cx="2159000" cy="866775"/>
        </p:xfrm>
        <a:graphic>
          <a:graphicData uri="http://schemas.openxmlformats.org/presentationml/2006/ole">
            <mc:AlternateContent xmlns:mc="http://schemas.openxmlformats.org/markup-compatibility/2006">
              <mc:Choice xmlns:v="urn:schemas-microsoft-com:vml" Requires="v">
                <p:oleObj spid="_x0000_s7286" name="公式" r:id="rId11" imgW="1257300" imgH="508000" progId="Equation.3">
                  <p:embed/>
                </p:oleObj>
              </mc:Choice>
              <mc:Fallback>
                <p:oleObj name="公式" r:id="rId11" imgW="1257300" imgH="508000" progId="Equation.3">
                  <p:embed/>
                  <p:pic>
                    <p:nvPicPr>
                      <p:cNvPr id="0" name="Object 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6375" y="3213100"/>
                        <a:ext cx="2159000" cy="86677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18" name="Object 50"/>
          <p:cNvGraphicFramePr>
            <a:graphicFrameLocks noChangeAspect="1"/>
          </p:cNvGraphicFramePr>
          <p:nvPr/>
        </p:nvGraphicFramePr>
        <p:xfrm>
          <a:off x="4356100" y="3141663"/>
          <a:ext cx="1944688" cy="981075"/>
        </p:xfrm>
        <a:graphic>
          <a:graphicData uri="http://schemas.openxmlformats.org/presentationml/2006/ole">
            <mc:AlternateContent xmlns:mc="http://schemas.openxmlformats.org/markup-compatibility/2006">
              <mc:Choice xmlns:v="urn:schemas-microsoft-com:vml" Requires="v">
                <p:oleObj spid="_x0000_s7287" name="公式" r:id="rId13" imgW="1002865" imgH="507780" progId="Equation.3">
                  <p:embed/>
                </p:oleObj>
              </mc:Choice>
              <mc:Fallback>
                <p:oleObj name="公式" r:id="rId13" imgW="1002865" imgH="507780" progId="Equation.3">
                  <p:embed/>
                  <p:pic>
                    <p:nvPicPr>
                      <p:cNvPr id="0" name="Object 5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56100" y="3141663"/>
                        <a:ext cx="1944688" cy="9810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20" name="Line 52"/>
          <p:cNvSpPr>
            <a:spLocks noChangeShapeType="1"/>
          </p:cNvSpPr>
          <p:nvPr/>
        </p:nvSpPr>
        <p:spPr bwMode="auto">
          <a:xfrm>
            <a:off x="250825" y="4581525"/>
            <a:ext cx="1008063" cy="0"/>
          </a:xfrm>
          <a:prstGeom prst="line">
            <a:avLst/>
          </a:prstGeom>
          <a:noFill/>
          <a:ln w="76200" cmpd="tri">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221" name="Object 53"/>
          <p:cNvGraphicFramePr>
            <a:graphicFrameLocks noChangeAspect="1"/>
          </p:cNvGraphicFramePr>
          <p:nvPr/>
        </p:nvGraphicFramePr>
        <p:xfrm>
          <a:off x="1887538" y="4219575"/>
          <a:ext cx="6232525" cy="725488"/>
        </p:xfrm>
        <a:graphic>
          <a:graphicData uri="http://schemas.openxmlformats.org/presentationml/2006/ole">
            <mc:AlternateContent xmlns:mc="http://schemas.openxmlformats.org/markup-compatibility/2006">
              <mc:Choice xmlns:v="urn:schemas-microsoft-com:vml" Requires="v">
                <p:oleObj spid="_x0000_s7288" name="公式" r:id="rId15" imgW="3352800" imgH="393700" progId="Equation.3">
                  <p:embed/>
                </p:oleObj>
              </mc:Choice>
              <mc:Fallback>
                <p:oleObj name="公式" r:id="rId15" imgW="3352800" imgH="393700" progId="Equation.3">
                  <p:embed/>
                  <p:pic>
                    <p:nvPicPr>
                      <p:cNvPr id="0" name="Object 5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87538" y="4219575"/>
                        <a:ext cx="6232525"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23" name="Object 55"/>
          <p:cNvGraphicFramePr>
            <a:graphicFrameLocks noChangeAspect="1"/>
          </p:cNvGraphicFramePr>
          <p:nvPr/>
        </p:nvGraphicFramePr>
        <p:xfrm>
          <a:off x="1547813" y="5084763"/>
          <a:ext cx="4537075" cy="508000"/>
        </p:xfrm>
        <a:graphic>
          <a:graphicData uri="http://schemas.openxmlformats.org/presentationml/2006/ole">
            <mc:AlternateContent xmlns:mc="http://schemas.openxmlformats.org/markup-compatibility/2006">
              <mc:Choice xmlns:v="urn:schemas-microsoft-com:vml" Requires="v">
                <p:oleObj spid="_x0000_s7289" name="公式" r:id="rId17" imgW="2463800" imgH="279400" progId="Equation.3">
                  <p:embed/>
                </p:oleObj>
              </mc:Choice>
              <mc:Fallback>
                <p:oleObj name="公式" r:id="rId17" imgW="2463800" imgH="279400" progId="Equation.3">
                  <p:embed/>
                  <p:pic>
                    <p:nvPicPr>
                      <p:cNvPr id="0" name="Object 5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47813" y="5084763"/>
                        <a:ext cx="4537075" cy="5080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25" name="Line 57"/>
          <p:cNvSpPr>
            <a:spLocks noChangeShapeType="1"/>
          </p:cNvSpPr>
          <p:nvPr/>
        </p:nvSpPr>
        <p:spPr bwMode="auto">
          <a:xfrm>
            <a:off x="6300788" y="4868863"/>
            <a:ext cx="0" cy="792162"/>
          </a:xfrm>
          <a:prstGeom prst="line">
            <a:avLst/>
          </a:prstGeom>
          <a:noFill/>
          <a:ln w="76200" cmpd="tri">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226" name="Object 58"/>
          <p:cNvGraphicFramePr>
            <a:graphicFrameLocks noChangeAspect="1"/>
          </p:cNvGraphicFramePr>
          <p:nvPr/>
        </p:nvGraphicFramePr>
        <p:xfrm>
          <a:off x="2124075" y="5734050"/>
          <a:ext cx="5400675" cy="557213"/>
        </p:xfrm>
        <a:graphic>
          <a:graphicData uri="http://schemas.openxmlformats.org/presentationml/2006/ole">
            <mc:AlternateContent xmlns:mc="http://schemas.openxmlformats.org/markup-compatibility/2006">
              <mc:Choice xmlns:v="urn:schemas-microsoft-com:vml" Requires="v">
                <p:oleObj spid="_x0000_s7290" name="公式" r:id="rId19" imgW="2679700" imgH="279400" progId="Equation.3">
                  <p:embed/>
                </p:oleObj>
              </mc:Choice>
              <mc:Fallback>
                <p:oleObj name="公式" r:id="rId19" imgW="2679700" imgH="279400" progId="Equation.3">
                  <p:embed/>
                  <p:pic>
                    <p:nvPicPr>
                      <p:cNvPr id="0" name="Object 5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24075" y="5734050"/>
                        <a:ext cx="540067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31" name="Line 63"/>
          <p:cNvSpPr>
            <a:spLocks noChangeShapeType="1"/>
          </p:cNvSpPr>
          <p:nvPr/>
        </p:nvSpPr>
        <p:spPr bwMode="auto">
          <a:xfrm>
            <a:off x="4572000" y="4797425"/>
            <a:ext cx="273685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212"/>
                                        </p:tgtEl>
                                        <p:attrNameLst>
                                          <p:attrName>style.visibility</p:attrName>
                                        </p:attrNameLst>
                                      </p:cBhvr>
                                      <p:to>
                                        <p:strVal val="visible"/>
                                      </p:to>
                                    </p:set>
                                    <p:animEffect transition="in" filter="dissolve">
                                      <p:cBhvr>
                                        <p:cTn id="7" dur="500"/>
                                        <p:tgtEl>
                                          <p:spTgt spid="72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213"/>
                                        </p:tgtEl>
                                        <p:attrNameLst>
                                          <p:attrName>style.visibility</p:attrName>
                                        </p:attrNameLst>
                                      </p:cBhvr>
                                      <p:to>
                                        <p:strVal val="visible"/>
                                      </p:to>
                                    </p:set>
                                    <p:animEffect transition="in" filter="wipe(left)">
                                      <p:cBhvr>
                                        <p:cTn id="12" dur="500"/>
                                        <p:tgtEl>
                                          <p:spTgt spid="72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214"/>
                                        </p:tgtEl>
                                        <p:attrNameLst>
                                          <p:attrName>style.visibility</p:attrName>
                                        </p:attrNameLst>
                                      </p:cBhvr>
                                      <p:to>
                                        <p:strVal val="visible"/>
                                      </p:to>
                                    </p:set>
                                    <p:animEffect transition="in" filter="wipe(left)">
                                      <p:cBhvr>
                                        <p:cTn id="17" dur="500"/>
                                        <p:tgtEl>
                                          <p:spTgt spid="72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210"/>
                                        </p:tgtEl>
                                        <p:attrNameLst>
                                          <p:attrName>style.visibility</p:attrName>
                                        </p:attrNameLst>
                                      </p:cBhvr>
                                      <p:to>
                                        <p:strVal val="visible"/>
                                      </p:to>
                                    </p:set>
                                    <p:animEffect transition="in" filter="wipe(left)">
                                      <p:cBhvr>
                                        <p:cTn id="22" dur="500"/>
                                        <p:tgtEl>
                                          <p:spTgt spid="72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215"/>
                                        </p:tgtEl>
                                        <p:attrNameLst>
                                          <p:attrName>style.visibility</p:attrName>
                                        </p:attrNameLst>
                                      </p:cBhvr>
                                      <p:to>
                                        <p:strVal val="visible"/>
                                      </p:to>
                                    </p:set>
                                    <p:animEffect transition="in" filter="dissolve">
                                      <p:cBhvr>
                                        <p:cTn id="27" dur="500"/>
                                        <p:tgtEl>
                                          <p:spTgt spid="72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7216"/>
                                        </p:tgtEl>
                                        <p:attrNameLst>
                                          <p:attrName>style.visibility</p:attrName>
                                        </p:attrNameLst>
                                      </p:cBhvr>
                                      <p:to>
                                        <p:strVal val="visible"/>
                                      </p:to>
                                    </p:set>
                                    <p:animEffect transition="in" filter="dissolve">
                                      <p:cBhvr>
                                        <p:cTn id="32" dur="500"/>
                                        <p:tgtEl>
                                          <p:spTgt spid="721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7218"/>
                                        </p:tgtEl>
                                        <p:attrNameLst>
                                          <p:attrName>style.visibility</p:attrName>
                                        </p:attrNameLst>
                                      </p:cBhvr>
                                      <p:to>
                                        <p:strVal val="visible"/>
                                      </p:to>
                                    </p:set>
                                    <p:animEffect transition="in" filter="dissolve">
                                      <p:cBhvr>
                                        <p:cTn id="37" dur="500"/>
                                        <p:tgtEl>
                                          <p:spTgt spid="721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7220"/>
                                        </p:tgtEl>
                                        <p:attrNameLst>
                                          <p:attrName>style.visibility</p:attrName>
                                        </p:attrNameLst>
                                      </p:cBhvr>
                                      <p:to>
                                        <p:strVal val="visible"/>
                                      </p:to>
                                    </p:set>
                                    <p:animEffect transition="in" filter="dissolve">
                                      <p:cBhvr>
                                        <p:cTn id="42" dur="500"/>
                                        <p:tgtEl>
                                          <p:spTgt spid="722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7221"/>
                                        </p:tgtEl>
                                        <p:attrNameLst>
                                          <p:attrName>style.visibility</p:attrName>
                                        </p:attrNameLst>
                                      </p:cBhvr>
                                      <p:to>
                                        <p:strVal val="visible"/>
                                      </p:to>
                                    </p:set>
                                    <p:animEffect transition="in" filter="dissolve">
                                      <p:cBhvr>
                                        <p:cTn id="47" dur="500"/>
                                        <p:tgtEl>
                                          <p:spTgt spid="722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7231"/>
                                        </p:tgtEl>
                                        <p:attrNameLst>
                                          <p:attrName>style.visibility</p:attrName>
                                        </p:attrNameLst>
                                      </p:cBhvr>
                                      <p:to>
                                        <p:strVal val="visible"/>
                                      </p:to>
                                    </p:set>
                                    <p:animEffect transition="in" filter="wipe(left)">
                                      <p:cBhvr>
                                        <p:cTn id="52" dur="500"/>
                                        <p:tgtEl>
                                          <p:spTgt spid="723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7223"/>
                                        </p:tgtEl>
                                        <p:attrNameLst>
                                          <p:attrName>style.visibility</p:attrName>
                                        </p:attrNameLst>
                                      </p:cBhvr>
                                      <p:to>
                                        <p:strVal val="visible"/>
                                      </p:to>
                                    </p:set>
                                    <p:animEffect transition="in" filter="dissolve">
                                      <p:cBhvr>
                                        <p:cTn id="57" dur="500"/>
                                        <p:tgtEl>
                                          <p:spTgt spid="722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nodeType="clickEffect">
                                  <p:stCondLst>
                                    <p:cond delay="0"/>
                                  </p:stCondLst>
                                  <p:childTnLst>
                                    <p:set>
                                      <p:cBhvr>
                                        <p:cTn id="61" dur="1" fill="hold">
                                          <p:stCondLst>
                                            <p:cond delay="0"/>
                                          </p:stCondLst>
                                        </p:cTn>
                                        <p:tgtEl>
                                          <p:spTgt spid="7225"/>
                                        </p:tgtEl>
                                        <p:attrNameLst>
                                          <p:attrName>style.visibility</p:attrName>
                                        </p:attrNameLst>
                                      </p:cBhvr>
                                      <p:to>
                                        <p:strVal val="visible"/>
                                      </p:to>
                                    </p:set>
                                    <p:animEffect transition="in" filter="wipe(up)">
                                      <p:cBhvr>
                                        <p:cTn id="62" dur="500"/>
                                        <p:tgtEl>
                                          <p:spTgt spid="722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nodeType="clickEffect">
                                  <p:stCondLst>
                                    <p:cond delay="0"/>
                                  </p:stCondLst>
                                  <p:childTnLst>
                                    <p:set>
                                      <p:cBhvr>
                                        <p:cTn id="66" dur="1" fill="hold">
                                          <p:stCondLst>
                                            <p:cond delay="0"/>
                                          </p:stCondLst>
                                        </p:cTn>
                                        <p:tgtEl>
                                          <p:spTgt spid="7226"/>
                                        </p:tgtEl>
                                        <p:attrNameLst>
                                          <p:attrName>style.visibility</p:attrName>
                                        </p:attrNameLst>
                                      </p:cBhvr>
                                      <p:to>
                                        <p:strVal val="visible"/>
                                      </p:to>
                                    </p:set>
                                    <p:animEffect transition="in" filter="dissolve">
                                      <p:cBhvr>
                                        <p:cTn id="67" dur="500"/>
                                        <p:tgtEl>
                                          <p:spTgt spid="7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Text Box 5"/>
          <p:cNvSpPr txBox="1">
            <a:spLocks noChangeArrowheads="1"/>
          </p:cNvSpPr>
          <p:nvPr/>
        </p:nvSpPr>
        <p:spPr bwMode="auto">
          <a:xfrm>
            <a:off x="827088" y="404813"/>
            <a:ext cx="10080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800" dirty="0"/>
              <a:t>因此</a:t>
            </a:r>
          </a:p>
        </p:txBody>
      </p:sp>
      <p:graphicFrame>
        <p:nvGraphicFramePr>
          <p:cNvPr id="8198" name="Object 6"/>
          <p:cNvGraphicFramePr>
            <a:graphicFrameLocks noChangeAspect="1"/>
          </p:cNvGraphicFramePr>
          <p:nvPr/>
        </p:nvGraphicFramePr>
        <p:xfrm>
          <a:off x="1692275" y="260350"/>
          <a:ext cx="5688013" cy="962025"/>
        </p:xfrm>
        <a:graphic>
          <a:graphicData uri="http://schemas.openxmlformats.org/presentationml/2006/ole">
            <mc:AlternateContent xmlns:mc="http://schemas.openxmlformats.org/markup-compatibility/2006">
              <mc:Choice xmlns:v="urn:schemas-microsoft-com:vml" Requires="v">
                <p:oleObj spid="_x0000_s8303" name="公式" r:id="rId3" imgW="2921000" imgH="495300" progId="Equation.3">
                  <p:embed/>
                </p:oleObj>
              </mc:Choice>
              <mc:Fallback>
                <p:oleObj name="公式" r:id="rId3" imgW="2921000" imgH="4953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60350"/>
                        <a:ext cx="5688013"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0" name="Rectangle 8"/>
          <p:cNvSpPr>
            <a:spLocks noChangeArrowheads="1"/>
          </p:cNvSpPr>
          <p:nvPr/>
        </p:nvSpPr>
        <p:spPr bwMode="auto">
          <a:xfrm>
            <a:off x="3276600" y="1196975"/>
            <a:ext cx="4206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利用矢量场论的高斯定理 </a:t>
            </a:r>
          </a:p>
        </p:txBody>
      </p:sp>
      <p:graphicFrame>
        <p:nvGraphicFramePr>
          <p:cNvPr id="8201" name="Object 9"/>
          <p:cNvGraphicFramePr>
            <a:graphicFrameLocks noChangeAspect="1"/>
          </p:cNvGraphicFramePr>
          <p:nvPr/>
        </p:nvGraphicFramePr>
        <p:xfrm>
          <a:off x="3635375" y="1773238"/>
          <a:ext cx="2917825" cy="838200"/>
        </p:xfrm>
        <a:graphic>
          <a:graphicData uri="http://schemas.openxmlformats.org/presentationml/2006/ole">
            <mc:AlternateContent xmlns:mc="http://schemas.openxmlformats.org/markup-compatibility/2006">
              <mc:Choice xmlns:v="urn:schemas-microsoft-com:vml" Requires="v">
                <p:oleObj spid="_x0000_s8304" name="公式" r:id="rId5" imgW="1371600" imgH="393700" progId="Equation.3">
                  <p:embed/>
                </p:oleObj>
              </mc:Choice>
              <mc:Fallback>
                <p:oleObj name="公式" r:id="rId5" imgW="1371600" imgH="3937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375" y="1773238"/>
                        <a:ext cx="291782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2" name="Line 10"/>
          <p:cNvSpPr>
            <a:spLocks noChangeShapeType="1"/>
          </p:cNvSpPr>
          <p:nvPr/>
        </p:nvSpPr>
        <p:spPr bwMode="auto">
          <a:xfrm>
            <a:off x="2484438" y="908050"/>
            <a:ext cx="0" cy="1728788"/>
          </a:xfrm>
          <a:prstGeom prst="line">
            <a:avLst/>
          </a:prstGeom>
          <a:noFill/>
          <a:ln w="76200" cmpd="tri">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8203" name="Object 11"/>
          <p:cNvGraphicFramePr>
            <a:graphicFrameLocks noChangeAspect="1"/>
          </p:cNvGraphicFramePr>
          <p:nvPr/>
        </p:nvGraphicFramePr>
        <p:xfrm>
          <a:off x="2339975" y="2565400"/>
          <a:ext cx="4281488" cy="868363"/>
        </p:xfrm>
        <a:graphic>
          <a:graphicData uri="http://schemas.openxmlformats.org/presentationml/2006/ole">
            <mc:AlternateContent xmlns:mc="http://schemas.openxmlformats.org/markup-compatibility/2006">
              <mc:Choice xmlns:v="urn:schemas-microsoft-com:vml" Requires="v">
                <p:oleObj spid="_x0000_s8305" name="公式" r:id="rId7" imgW="1943100" imgH="393700" progId="Equation.3">
                  <p:embed/>
                </p:oleObj>
              </mc:Choice>
              <mc:Fallback>
                <p:oleObj name="公式" r:id="rId7" imgW="1943100" imgH="3937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975" y="2565400"/>
                        <a:ext cx="4281488"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Rectangle 14"/>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8205" name="Object 13"/>
          <p:cNvGraphicFramePr>
            <a:graphicFrameLocks noChangeAspect="1"/>
          </p:cNvGraphicFramePr>
          <p:nvPr/>
        </p:nvGraphicFramePr>
        <p:xfrm>
          <a:off x="1258888" y="4581525"/>
          <a:ext cx="2089150" cy="508000"/>
        </p:xfrm>
        <a:graphic>
          <a:graphicData uri="http://schemas.openxmlformats.org/presentationml/2006/ole">
            <mc:AlternateContent xmlns:mc="http://schemas.openxmlformats.org/markup-compatibility/2006">
              <mc:Choice xmlns:v="urn:schemas-microsoft-com:vml" Requires="v">
                <p:oleObj spid="_x0000_s8306" name="公式" r:id="rId9" imgW="1130300" imgH="279400" progId="Equation.3">
                  <p:embed/>
                </p:oleObj>
              </mc:Choice>
              <mc:Fallback>
                <p:oleObj name="公式" r:id="rId9" imgW="1130300" imgH="2794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8888" y="4581525"/>
                        <a:ext cx="20891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10" name="Text Box 18"/>
          <p:cNvSpPr txBox="1">
            <a:spLocks noChangeArrowheads="1"/>
          </p:cNvSpPr>
          <p:nvPr/>
        </p:nvSpPr>
        <p:spPr bwMode="auto">
          <a:xfrm>
            <a:off x="684213" y="4067175"/>
            <a:ext cx="72723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800"/>
              <a:t>有非静电力</a:t>
            </a:r>
            <a:r>
              <a:rPr lang="en-US" altLang="zh-CN" sz="1800">
                <a:solidFill>
                  <a:srgbClr val="A50021"/>
                </a:solidFill>
                <a:latin typeface="Times New Roman" panose="02020603050405020304" pitchFamily="18" charset="0"/>
              </a:rPr>
              <a:t>K</a:t>
            </a:r>
            <a:r>
              <a:rPr lang="zh-CN" altLang="en-US" sz="1800"/>
              <a:t>的情况下欧姆定律的微分形式为</a:t>
            </a:r>
          </a:p>
        </p:txBody>
      </p:sp>
      <p:sp>
        <p:nvSpPr>
          <p:cNvPr id="3" name="Rectangle 20"/>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8211" name="Object 19"/>
          <p:cNvGraphicFramePr>
            <a:graphicFrameLocks noChangeAspect="1"/>
          </p:cNvGraphicFramePr>
          <p:nvPr/>
        </p:nvGraphicFramePr>
        <p:xfrm>
          <a:off x="4500563" y="4572000"/>
          <a:ext cx="1728787" cy="517525"/>
        </p:xfrm>
        <a:graphic>
          <a:graphicData uri="http://schemas.openxmlformats.org/presentationml/2006/ole">
            <mc:AlternateContent xmlns:mc="http://schemas.openxmlformats.org/markup-compatibility/2006">
              <mc:Choice xmlns:v="urn:schemas-microsoft-com:vml" Requires="v">
                <p:oleObj spid="_x0000_s8307" name="公式" r:id="rId11" imgW="927100" imgH="279400" progId="Equation.3">
                  <p:embed/>
                </p:oleObj>
              </mc:Choice>
              <mc:Fallback>
                <p:oleObj name="公式" r:id="rId11" imgW="927100" imgH="279400"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00563" y="4572000"/>
                        <a:ext cx="17287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13" name="Line 21"/>
          <p:cNvSpPr>
            <a:spLocks noChangeShapeType="1"/>
          </p:cNvSpPr>
          <p:nvPr/>
        </p:nvSpPr>
        <p:spPr bwMode="auto">
          <a:xfrm>
            <a:off x="3492500" y="4797425"/>
            <a:ext cx="936625" cy="0"/>
          </a:xfrm>
          <a:prstGeom prst="line">
            <a:avLst/>
          </a:prstGeom>
          <a:noFill/>
          <a:ln w="76200" cmpd="tri">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8214" name="Object 22"/>
          <p:cNvGraphicFramePr>
            <a:graphicFrameLocks noChangeAspect="1"/>
          </p:cNvGraphicFramePr>
          <p:nvPr/>
        </p:nvGraphicFramePr>
        <p:xfrm>
          <a:off x="971550" y="5146675"/>
          <a:ext cx="2498725" cy="501650"/>
        </p:xfrm>
        <a:graphic>
          <a:graphicData uri="http://schemas.openxmlformats.org/presentationml/2006/ole">
            <mc:AlternateContent xmlns:mc="http://schemas.openxmlformats.org/markup-compatibility/2006">
              <mc:Choice xmlns:v="urn:schemas-microsoft-com:vml" Requires="v">
                <p:oleObj spid="_x0000_s8308" name="Equation" r:id="rId13" imgW="1180588" imgH="253890" progId="Equation.DSMT4">
                  <p:embed/>
                </p:oleObj>
              </mc:Choice>
              <mc:Fallback>
                <p:oleObj name="Equation" r:id="rId13" imgW="1180588" imgH="253890" progId="Equation.DSMT4">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1550" y="5146675"/>
                        <a:ext cx="24987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16" name="Object 24"/>
          <p:cNvGraphicFramePr>
            <a:graphicFrameLocks noChangeAspect="1"/>
          </p:cNvGraphicFramePr>
          <p:nvPr/>
        </p:nvGraphicFramePr>
        <p:xfrm>
          <a:off x="4500563" y="5075238"/>
          <a:ext cx="1655762" cy="546100"/>
        </p:xfrm>
        <a:graphic>
          <a:graphicData uri="http://schemas.openxmlformats.org/presentationml/2006/ole">
            <mc:AlternateContent xmlns:mc="http://schemas.openxmlformats.org/markup-compatibility/2006">
              <mc:Choice xmlns:v="urn:schemas-microsoft-com:vml" Requires="v">
                <p:oleObj spid="_x0000_s8309" name="公式" r:id="rId15" imgW="812447" imgH="266584" progId="Equation.3">
                  <p:embed/>
                </p:oleObj>
              </mc:Choice>
              <mc:Fallback>
                <p:oleObj name="公式" r:id="rId15" imgW="812447" imgH="266584" progId="Equation.3">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00563" y="5075238"/>
                        <a:ext cx="165576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18" name="Text Box 26"/>
          <p:cNvSpPr txBox="1">
            <a:spLocks noChangeArrowheads="1"/>
          </p:cNvSpPr>
          <p:nvPr/>
        </p:nvSpPr>
        <p:spPr bwMode="auto">
          <a:xfrm>
            <a:off x="468313" y="5722938"/>
            <a:ext cx="80645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    </a:t>
            </a:r>
            <a:r>
              <a:rPr lang="zh-CN" altLang="en-US" sz="1800"/>
              <a:t>取</a:t>
            </a:r>
            <a:r>
              <a:rPr lang="en-US" altLang="zh-CN" sz="1800" i="1">
                <a:solidFill>
                  <a:srgbClr val="A50021"/>
                </a:solidFill>
                <a:latin typeface="Times New Roman" panose="02020603050405020304" pitchFamily="18" charset="0"/>
              </a:rPr>
              <a:t>V</a:t>
            </a:r>
            <a:r>
              <a:rPr lang="zh-CN" altLang="en-US" sz="1800"/>
              <a:t>为一个小电流管，设其截面积和长度分别为</a:t>
            </a:r>
            <a:r>
              <a:rPr lang="en-US" altLang="zh-CN" sz="1800" i="1">
                <a:solidFill>
                  <a:srgbClr val="A50021"/>
                </a:solidFill>
                <a:latin typeface="Times New Roman" panose="02020603050405020304" pitchFamily="18" charset="0"/>
              </a:rPr>
              <a:t>ΔΣ</a:t>
            </a:r>
            <a:r>
              <a:rPr lang="zh-CN" altLang="en-US" sz="1800"/>
              <a:t>和</a:t>
            </a:r>
            <a:r>
              <a:rPr lang="en-US" altLang="zh-CN" sz="1800" i="1">
                <a:solidFill>
                  <a:srgbClr val="A50021"/>
                </a:solidFill>
                <a:latin typeface="Times New Roman" panose="02020603050405020304" pitchFamily="18" charset="0"/>
              </a:rPr>
              <a:t>Δl</a:t>
            </a:r>
            <a:r>
              <a:rPr lang="zh-CN" altLang="en-US" sz="1800"/>
              <a:t>，考虑到</a:t>
            </a:r>
            <a:r>
              <a:rPr lang="en-US" altLang="zh-CN" sz="1800" i="1">
                <a:solidFill>
                  <a:srgbClr val="A50021"/>
                </a:solidFill>
                <a:latin typeface="Times New Roman" panose="02020603050405020304" pitchFamily="18" charset="0"/>
              </a:rPr>
              <a:t>j</a:t>
            </a:r>
            <a:r>
              <a:rPr lang="en-US" altLang="zh-CN" sz="1800" i="1" baseline="-25000">
                <a:solidFill>
                  <a:srgbClr val="A50021"/>
                </a:solidFill>
                <a:latin typeface="Times New Roman" panose="02020603050405020304" pitchFamily="18" charset="0"/>
              </a:rPr>
              <a:t>0</a:t>
            </a:r>
            <a:r>
              <a:rPr lang="zh-CN" altLang="en-US" sz="1800"/>
              <a:t>与</a:t>
            </a:r>
            <a:r>
              <a:rPr lang="en-US" altLang="zh-CN" sz="1800" i="1">
                <a:solidFill>
                  <a:srgbClr val="A50021"/>
                </a:solidFill>
                <a:latin typeface="Times New Roman" panose="02020603050405020304" pitchFamily="18" charset="0"/>
              </a:rPr>
              <a:t>Δl</a:t>
            </a:r>
            <a:r>
              <a:rPr lang="zh-CN" altLang="en-US" sz="1800"/>
              <a:t>方向一致，于是 </a:t>
            </a:r>
          </a:p>
        </p:txBody>
      </p:sp>
      <p:sp>
        <p:nvSpPr>
          <p:cNvPr id="8219" name="Line 27"/>
          <p:cNvSpPr>
            <a:spLocks noChangeShapeType="1"/>
          </p:cNvSpPr>
          <p:nvPr/>
        </p:nvSpPr>
        <p:spPr bwMode="auto">
          <a:xfrm>
            <a:off x="4932363" y="3429000"/>
            <a:ext cx="172720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226" name="Group 34"/>
          <p:cNvGrpSpPr>
            <a:grpSpLocks/>
          </p:cNvGrpSpPr>
          <p:nvPr/>
        </p:nvGrpSpPr>
        <p:grpSpPr bwMode="auto">
          <a:xfrm>
            <a:off x="674056" y="3355975"/>
            <a:ext cx="6178060" cy="844550"/>
            <a:chOff x="262" y="2069"/>
            <a:chExt cx="2668" cy="532"/>
          </a:xfrm>
        </p:grpSpPr>
        <p:graphicFrame>
          <p:nvGraphicFramePr>
            <p:cNvPr id="4" name="Object 30"/>
            <p:cNvGraphicFramePr>
              <a:graphicFrameLocks noChangeAspect="1"/>
            </p:cNvGraphicFramePr>
            <p:nvPr>
              <p:extLst>
                <p:ext uri="{D42A27DB-BD31-4B8C-83A1-F6EECF244321}">
                  <p14:modId xmlns:p14="http://schemas.microsoft.com/office/powerpoint/2010/main" val="2052276380"/>
                </p:ext>
              </p:extLst>
            </p:nvPr>
          </p:nvGraphicFramePr>
          <p:xfrm>
            <a:off x="701" y="2069"/>
            <a:ext cx="951" cy="532"/>
          </p:xfrm>
          <a:graphic>
            <a:graphicData uri="http://schemas.openxmlformats.org/presentationml/2006/ole">
              <mc:AlternateContent xmlns:mc="http://schemas.openxmlformats.org/markup-compatibility/2006">
                <mc:Choice xmlns:v="urn:schemas-microsoft-com:vml" Requires="v">
                  <p:oleObj spid="_x0000_s8310" name="公式" r:id="rId17" imgW="749160" imgH="393480" progId="Equation.3">
                    <p:embed/>
                  </p:oleObj>
                </mc:Choice>
                <mc:Fallback>
                  <p:oleObj name="公式" r:id="rId17" imgW="749160" imgH="393480" progId="Equation.3">
                    <p:embed/>
                    <p:pic>
                      <p:nvPicPr>
                        <p:cNvPr id="0" name="Object 30"/>
                        <p:cNvPicPr>
                          <a:picLocks noChangeAspect="1" noChangeArrowheads="1"/>
                        </p:cNvPicPr>
                        <p:nvPr/>
                      </p:nvPicPr>
                      <p:blipFill>
                        <a:blip r:embed="rId18"/>
                        <a:srcRect/>
                        <a:stretch>
                          <a:fillRect/>
                        </a:stretch>
                      </p:blipFill>
                      <p:spPr bwMode="auto">
                        <a:xfrm>
                          <a:off x="701" y="2069"/>
                          <a:ext cx="951" cy="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212" name="Group 33"/>
            <p:cNvGrpSpPr>
              <a:grpSpLocks/>
            </p:cNvGrpSpPr>
            <p:nvPr/>
          </p:nvGrpSpPr>
          <p:grpSpPr bwMode="auto">
            <a:xfrm>
              <a:off x="262" y="2170"/>
              <a:ext cx="2668" cy="243"/>
              <a:chOff x="398" y="2150"/>
              <a:chExt cx="2668" cy="243"/>
            </a:xfrm>
          </p:grpSpPr>
          <p:sp>
            <p:nvSpPr>
              <p:cNvPr id="5" name="Text Box 28"/>
              <p:cNvSpPr txBox="1">
                <a:spLocks noChangeArrowheads="1"/>
              </p:cNvSpPr>
              <p:nvPr/>
            </p:nvSpPr>
            <p:spPr bwMode="auto">
              <a:xfrm>
                <a:off x="398" y="2160"/>
                <a:ext cx="5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800" dirty="0">
                    <a:solidFill>
                      <a:srgbClr val="FF0000"/>
                    </a:solidFill>
                  </a:rPr>
                  <a:t>先分析</a:t>
                </a:r>
              </a:p>
            </p:txBody>
          </p:sp>
          <p:sp>
            <p:nvSpPr>
              <p:cNvPr id="6" name="Text Box 31"/>
              <p:cNvSpPr txBox="1">
                <a:spLocks noChangeArrowheads="1"/>
              </p:cNvSpPr>
              <p:nvPr/>
            </p:nvSpPr>
            <p:spPr bwMode="auto">
              <a:xfrm>
                <a:off x="1751" y="2150"/>
                <a:ext cx="131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800" dirty="0">
                    <a:solidFill>
                      <a:srgbClr val="FF0000"/>
                    </a:solidFill>
                  </a:rPr>
                  <a:t>的物理意义</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7"/>
                                        </p:tgtEl>
                                        <p:attrNameLst>
                                          <p:attrName>style.visibility</p:attrName>
                                        </p:attrNameLst>
                                      </p:cBhvr>
                                      <p:to>
                                        <p:strVal val="visible"/>
                                      </p:to>
                                    </p:set>
                                    <p:animEffect transition="in" filter="dissolve">
                                      <p:cBhvr>
                                        <p:cTn id="7" dur="500"/>
                                        <p:tgtEl>
                                          <p:spTgt spid="81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198"/>
                                        </p:tgtEl>
                                        <p:attrNameLst>
                                          <p:attrName>style.visibility</p:attrName>
                                        </p:attrNameLst>
                                      </p:cBhvr>
                                      <p:to>
                                        <p:strVal val="visible"/>
                                      </p:to>
                                    </p:set>
                                    <p:animEffect transition="in" filter="dissolve">
                                      <p:cBhvr>
                                        <p:cTn id="12" dur="500"/>
                                        <p:tgtEl>
                                          <p:spTgt spid="81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200"/>
                                        </p:tgtEl>
                                        <p:attrNameLst>
                                          <p:attrName>style.visibility</p:attrName>
                                        </p:attrNameLst>
                                      </p:cBhvr>
                                      <p:to>
                                        <p:strVal val="visible"/>
                                      </p:to>
                                    </p:set>
                                    <p:animEffect transition="in" filter="dissolve">
                                      <p:cBhvr>
                                        <p:cTn id="17" dur="500"/>
                                        <p:tgtEl>
                                          <p:spTgt spid="82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201"/>
                                        </p:tgtEl>
                                        <p:attrNameLst>
                                          <p:attrName>style.visibility</p:attrName>
                                        </p:attrNameLst>
                                      </p:cBhvr>
                                      <p:to>
                                        <p:strVal val="visible"/>
                                      </p:to>
                                    </p:set>
                                    <p:animEffect transition="in" filter="dissolve">
                                      <p:cBhvr>
                                        <p:cTn id="22" dur="500"/>
                                        <p:tgtEl>
                                          <p:spTgt spid="82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8202"/>
                                        </p:tgtEl>
                                        <p:attrNameLst>
                                          <p:attrName>style.visibility</p:attrName>
                                        </p:attrNameLst>
                                      </p:cBhvr>
                                      <p:to>
                                        <p:strVal val="visible"/>
                                      </p:to>
                                    </p:set>
                                    <p:animEffect transition="in" filter="wipe(up)">
                                      <p:cBhvr>
                                        <p:cTn id="27" dur="500"/>
                                        <p:tgtEl>
                                          <p:spTgt spid="82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8203"/>
                                        </p:tgtEl>
                                        <p:attrNameLst>
                                          <p:attrName>style.visibility</p:attrName>
                                        </p:attrNameLst>
                                      </p:cBhvr>
                                      <p:to>
                                        <p:strVal val="visible"/>
                                      </p:to>
                                    </p:set>
                                    <p:animEffect transition="in" filter="dissolve">
                                      <p:cBhvr>
                                        <p:cTn id="32" dur="500"/>
                                        <p:tgtEl>
                                          <p:spTgt spid="820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8219"/>
                                        </p:tgtEl>
                                        <p:attrNameLst>
                                          <p:attrName>style.visibility</p:attrName>
                                        </p:attrNameLst>
                                      </p:cBhvr>
                                      <p:to>
                                        <p:strVal val="visible"/>
                                      </p:to>
                                    </p:set>
                                    <p:animEffect transition="in" filter="wipe(left)">
                                      <p:cBhvr>
                                        <p:cTn id="37" dur="500"/>
                                        <p:tgtEl>
                                          <p:spTgt spid="821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8226"/>
                                        </p:tgtEl>
                                        <p:attrNameLst>
                                          <p:attrName>style.visibility</p:attrName>
                                        </p:attrNameLst>
                                      </p:cBhvr>
                                      <p:to>
                                        <p:strVal val="visible"/>
                                      </p:to>
                                    </p:set>
                                    <p:animEffect transition="in" filter="dissolve">
                                      <p:cBhvr>
                                        <p:cTn id="42" dur="500"/>
                                        <p:tgtEl>
                                          <p:spTgt spid="822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8210"/>
                                        </p:tgtEl>
                                        <p:attrNameLst>
                                          <p:attrName>style.visibility</p:attrName>
                                        </p:attrNameLst>
                                      </p:cBhvr>
                                      <p:to>
                                        <p:strVal val="visible"/>
                                      </p:to>
                                    </p:set>
                                    <p:animEffect transition="in" filter="dissolve">
                                      <p:cBhvr>
                                        <p:cTn id="47" dur="500"/>
                                        <p:tgtEl>
                                          <p:spTgt spid="82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8205"/>
                                        </p:tgtEl>
                                        <p:attrNameLst>
                                          <p:attrName>style.visibility</p:attrName>
                                        </p:attrNameLst>
                                      </p:cBhvr>
                                      <p:to>
                                        <p:strVal val="visible"/>
                                      </p:to>
                                    </p:set>
                                    <p:animEffect transition="in" filter="dissolve">
                                      <p:cBhvr>
                                        <p:cTn id="52" dur="500"/>
                                        <p:tgtEl>
                                          <p:spTgt spid="820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8213"/>
                                        </p:tgtEl>
                                        <p:attrNameLst>
                                          <p:attrName>style.visibility</p:attrName>
                                        </p:attrNameLst>
                                      </p:cBhvr>
                                      <p:to>
                                        <p:strVal val="visible"/>
                                      </p:to>
                                    </p:set>
                                    <p:animEffect transition="in" filter="wipe(left)">
                                      <p:cBhvr>
                                        <p:cTn id="57" dur="500"/>
                                        <p:tgtEl>
                                          <p:spTgt spid="821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8211"/>
                                        </p:tgtEl>
                                        <p:attrNameLst>
                                          <p:attrName>style.visibility</p:attrName>
                                        </p:attrNameLst>
                                      </p:cBhvr>
                                      <p:to>
                                        <p:strVal val="visible"/>
                                      </p:to>
                                    </p:set>
                                    <p:animEffect transition="in" filter="dissolve">
                                      <p:cBhvr>
                                        <p:cTn id="62" dur="500"/>
                                        <p:tgtEl>
                                          <p:spTgt spid="821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nodeType="clickEffect">
                                  <p:stCondLst>
                                    <p:cond delay="0"/>
                                  </p:stCondLst>
                                  <p:childTnLst>
                                    <p:set>
                                      <p:cBhvr>
                                        <p:cTn id="66" dur="1" fill="hold">
                                          <p:stCondLst>
                                            <p:cond delay="0"/>
                                          </p:stCondLst>
                                        </p:cTn>
                                        <p:tgtEl>
                                          <p:spTgt spid="8214"/>
                                        </p:tgtEl>
                                        <p:attrNameLst>
                                          <p:attrName>style.visibility</p:attrName>
                                        </p:attrNameLst>
                                      </p:cBhvr>
                                      <p:to>
                                        <p:strVal val="visible"/>
                                      </p:to>
                                    </p:set>
                                    <p:animEffect transition="in" filter="dissolve">
                                      <p:cBhvr>
                                        <p:cTn id="67" dur="500"/>
                                        <p:tgtEl>
                                          <p:spTgt spid="821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nodeType="clickEffect">
                                  <p:stCondLst>
                                    <p:cond delay="0"/>
                                  </p:stCondLst>
                                  <p:childTnLst>
                                    <p:set>
                                      <p:cBhvr>
                                        <p:cTn id="71" dur="1" fill="hold">
                                          <p:stCondLst>
                                            <p:cond delay="0"/>
                                          </p:stCondLst>
                                        </p:cTn>
                                        <p:tgtEl>
                                          <p:spTgt spid="8216"/>
                                        </p:tgtEl>
                                        <p:attrNameLst>
                                          <p:attrName>style.visibility</p:attrName>
                                        </p:attrNameLst>
                                      </p:cBhvr>
                                      <p:to>
                                        <p:strVal val="visible"/>
                                      </p:to>
                                    </p:set>
                                    <p:animEffect transition="in" filter="dissolve">
                                      <p:cBhvr>
                                        <p:cTn id="72" dur="500"/>
                                        <p:tgtEl>
                                          <p:spTgt spid="821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8218"/>
                                        </p:tgtEl>
                                        <p:attrNameLst>
                                          <p:attrName>style.visibility</p:attrName>
                                        </p:attrNameLst>
                                      </p:cBhvr>
                                      <p:to>
                                        <p:strVal val="visible"/>
                                      </p:to>
                                    </p:set>
                                    <p:animEffect transition="in" filter="dissolve">
                                      <p:cBhvr>
                                        <p:cTn id="77" dur="500"/>
                                        <p:tgtEl>
                                          <p:spTgt spid="8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p:bldP spid="8200" grpId="0"/>
      <p:bldP spid="8210" grpId="0"/>
      <p:bldP spid="82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20" name="Object 4"/>
          <p:cNvGraphicFramePr>
            <a:graphicFrameLocks noChangeAspect="1"/>
          </p:cNvGraphicFramePr>
          <p:nvPr/>
        </p:nvGraphicFramePr>
        <p:xfrm>
          <a:off x="2627313" y="1557338"/>
          <a:ext cx="4375150" cy="936625"/>
        </p:xfrm>
        <a:graphic>
          <a:graphicData uri="http://schemas.openxmlformats.org/presentationml/2006/ole">
            <mc:AlternateContent xmlns:mc="http://schemas.openxmlformats.org/markup-compatibility/2006">
              <mc:Choice xmlns:v="urn:schemas-microsoft-com:vml" Requires="v">
                <p:oleObj spid="_x0000_s9301" name="公式" r:id="rId3" imgW="2006600" imgH="431800" progId="Equation.3">
                  <p:embed/>
                </p:oleObj>
              </mc:Choice>
              <mc:Fallback>
                <p:oleObj name="公式" r:id="rId3" imgW="20066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1557338"/>
                        <a:ext cx="437515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2" name="Object 6"/>
          <p:cNvGraphicFramePr>
            <a:graphicFrameLocks noChangeAspect="1"/>
          </p:cNvGraphicFramePr>
          <p:nvPr/>
        </p:nvGraphicFramePr>
        <p:xfrm>
          <a:off x="971550" y="836613"/>
          <a:ext cx="3824288" cy="981075"/>
        </p:xfrm>
        <a:graphic>
          <a:graphicData uri="http://schemas.openxmlformats.org/presentationml/2006/ole">
            <mc:AlternateContent xmlns:mc="http://schemas.openxmlformats.org/markup-compatibility/2006">
              <mc:Choice xmlns:v="urn:schemas-microsoft-com:vml" Requires="v">
                <p:oleObj spid="_x0000_s9302" name="公式" r:id="rId5" imgW="1536033" imgH="393529" progId="Equation.3">
                  <p:embed/>
                </p:oleObj>
              </mc:Choice>
              <mc:Fallback>
                <p:oleObj name="公式" r:id="rId5" imgW="1536033" imgH="393529"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836613"/>
                        <a:ext cx="3824288"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4" name="Line 8"/>
          <p:cNvSpPr>
            <a:spLocks noChangeShapeType="1"/>
          </p:cNvSpPr>
          <p:nvPr/>
        </p:nvSpPr>
        <p:spPr bwMode="auto">
          <a:xfrm>
            <a:off x="3059113" y="1412875"/>
            <a:ext cx="865187"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229" name="Group 13"/>
          <p:cNvGrpSpPr>
            <a:grpSpLocks/>
          </p:cNvGrpSpPr>
          <p:nvPr/>
        </p:nvGrpSpPr>
        <p:grpSpPr bwMode="auto">
          <a:xfrm>
            <a:off x="3779838" y="260350"/>
            <a:ext cx="2663825" cy="585788"/>
            <a:chOff x="2381" y="164"/>
            <a:chExt cx="1678" cy="369"/>
          </a:xfrm>
        </p:grpSpPr>
        <p:graphicFrame>
          <p:nvGraphicFramePr>
            <p:cNvPr id="2" name="Object 7"/>
            <p:cNvGraphicFramePr>
              <a:graphicFrameLocks noChangeAspect="1"/>
            </p:cNvGraphicFramePr>
            <p:nvPr/>
          </p:nvGraphicFramePr>
          <p:xfrm>
            <a:off x="2400" y="184"/>
            <a:ext cx="1633" cy="349"/>
          </p:xfrm>
          <a:graphic>
            <a:graphicData uri="http://schemas.openxmlformats.org/presentationml/2006/ole">
              <mc:AlternateContent xmlns:mc="http://schemas.openxmlformats.org/markup-compatibility/2006">
                <mc:Choice xmlns:v="urn:schemas-microsoft-com:vml" Requires="v">
                  <p:oleObj spid="_x0000_s9303" name="公式" r:id="rId7" imgW="1180588" imgH="253890" progId="Equation.3">
                    <p:embed/>
                  </p:oleObj>
                </mc:Choice>
                <mc:Fallback>
                  <p:oleObj name="公式" r:id="rId7" imgW="1180588" imgH="25389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00" y="184"/>
                          <a:ext cx="1633" cy="349"/>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AutoShape 9"/>
            <p:cNvSpPr>
              <a:spLocks/>
            </p:cNvSpPr>
            <p:nvPr/>
          </p:nvSpPr>
          <p:spPr bwMode="auto">
            <a:xfrm>
              <a:off x="2381" y="164"/>
              <a:ext cx="1678" cy="363"/>
            </a:xfrm>
            <a:prstGeom prst="borderCallout2">
              <a:avLst>
                <a:gd name="adj1" fmla="val 19833"/>
                <a:gd name="adj2" fmla="val -2861"/>
                <a:gd name="adj3" fmla="val 19833"/>
                <a:gd name="adj4" fmla="val -6019"/>
                <a:gd name="adj5" fmla="val 100000"/>
                <a:gd name="adj6" fmla="val -9356"/>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grpSp>
      <p:graphicFrame>
        <p:nvGraphicFramePr>
          <p:cNvPr id="9227" name="Object 11"/>
          <p:cNvGraphicFramePr>
            <a:graphicFrameLocks noChangeAspect="1"/>
          </p:cNvGraphicFramePr>
          <p:nvPr/>
        </p:nvGraphicFramePr>
        <p:xfrm>
          <a:off x="4738688" y="785813"/>
          <a:ext cx="3844925" cy="668337"/>
        </p:xfrm>
        <a:graphic>
          <a:graphicData uri="http://schemas.openxmlformats.org/presentationml/2006/ole">
            <mc:AlternateContent xmlns:mc="http://schemas.openxmlformats.org/markup-compatibility/2006">
              <mc:Choice xmlns:v="urn:schemas-microsoft-com:vml" Requires="v">
                <p:oleObj spid="_x0000_s9304" name="公式" r:id="rId9" imgW="1459866" imgH="253890" progId="Equation.3">
                  <p:embed/>
                </p:oleObj>
              </mc:Choice>
              <mc:Fallback>
                <p:oleObj name="公式" r:id="rId9" imgW="1459866" imgH="25389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38688" y="785813"/>
                        <a:ext cx="3844925" cy="66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30" name="AutoShape 14"/>
          <p:cNvSpPr>
            <a:spLocks/>
          </p:cNvSpPr>
          <p:nvPr/>
        </p:nvSpPr>
        <p:spPr bwMode="auto">
          <a:xfrm>
            <a:off x="3859213" y="2870200"/>
            <a:ext cx="1135062" cy="762000"/>
          </a:xfrm>
          <a:prstGeom prst="borderCallout2">
            <a:avLst>
              <a:gd name="adj1" fmla="val 15000"/>
              <a:gd name="adj2" fmla="val -6713"/>
              <a:gd name="adj3" fmla="val 15000"/>
              <a:gd name="adj4" fmla="val -10630"/>
              <a:gd name="adj5" fmla="val -48125"/>
              <a:gd name="adj6" fmla="val -37764"/>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a:latin typeface="宋体" panose="02010600030101010101" pitchFamily="2" charset="-122"/>
              </a:rPr>
              <a:t>小流管的电阻</a:t>
            </a:r>
            <a:r>
              <a:rPr lang="en-US" altLang="zh-CN" sz="2000" i="1">
                <a:latin typeface="Times New Roman" panose="02020603050405020304" pitchFamily="18" charset="0"/>
              </a:rPr>
              <a:t>R </a:t>
            </a:r>
          </a:p>
        </p:txBody>
      </p:sp>
      <p:sp>
        <p:nvSpPr>
          <p:cNvPr id="9231" name="AutoShape 15"/>
          <p:cNvSpPr>
            <a:spLocks/>
          </p:cNvSpPr>
          <p:nvPr/>
        </p:nvSpPr>
        <p:spPr bwMode="auto">
          <a:xfrm>
            <a:off x="5292725" y="2636838"/>
            <a:ext cx="1223963" cy="720725"/>
          </a:xfrm>
          <a:prstGeom prst="borderCallout2">
            <a:avLst>
              <a:gd name="adj1" fmla="val 15861"/>
              <a:gd name="adj2" fmla="val -6227"/>
              <a:gd name="adj3" fmla="val 15861"/>
              <a:gd name="adj4" fmla="val -42931"/>
              <a:gd name="adj5" fmla="val -50222"/>
              <a:gd name="adj6" fmla="val -8015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a:latin typeface="宋体" panose="02010600030101010101" pitchFamily="2" charset="-122"/>
              </a:rPr>
              <a:t>小流管中的电流</a:t>
            </a:r>
            <a:r>
              <a:rPr lang="en-US" altLang="zh-CN" sz="2000">
                <a:latin typeface="宋体" panose="02010600030101010101" pitchFamily="2" charset="-122"/>
              </a:rPr>
              <a:t>I</a:t>
            </a:r>
            <a:r>
              <a:rPr lang="en-US" altLang="zh-CN" sz="2000" baseline="-25000">
                <a:latin typeface="宋体" panose="02010600030101010101" pitchFamily="2" charset="-122"/>
              </a:rPr>
              <a:t>0</a:t>
            </a:r>
            <a:r>
              <a:rPr lang="en-US" altLang="zh-CN" sz="2000">
                <a:latin typeface="宋体" panose="02010600030101010101" pitchFamily="2" charset="-122"/>
              </a:rPr>
              <a:t> </a:t>
            </a:r>
          </a:p>
        </p:txBody>
      </p:sp>
      <p:sp>
        <p:nvSpPr>
          <p:cNvPr id="9232" name="AutoShape 16"/>
          <p:cNvSpPr>
            <a:spLocks/>
          </p:cNvSpPr>
          <p:nvPr/>
        </p:nvSpPr>
        <p:spPr bwMode="auto">
          <a:xfrm>
            <a:off x="7019925" y="2593975"/>
            <a:ext cx="1512888" cy="690563"/>
          </a:xfrm>
          <a:prstGeom prst="borderCallout2">
            <a:avLst>
              <a:gd name="adj1" fmla="val 16551"/>
              <a:gd name="adj2" fmla="val -5037"/>
              <a:gd name="adj3" fmla="val 16551"/>
              <a:gd name="adj4" fmla="val -18889"/>
              <a:gd name="adj5" fmla="val -25056"/>
              <a:gd name="adj6" fmla="val -33264"/>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a:latin typeface="宋体" panose="02010600030101010101" pitchFamily="2" charset="-122"/>
              </a:rPr>
              <a:t>沿流管的电动势</a:t>
            </a:r>
            <a:r>
              <a:rPr lang="en-US" altLang="zh-CN" sz="2000">
                <a:latin typeface="Times New Roman" panose="02020603050405020304" pitchFamily="18" charset="0"/>
              </a:rPr>
              <a:t>Δ</a:t>
            </a:r>
            <a:r>
              <a:rPr lang="en-US" altLang="zh-CN" sz="2000">
                <a:latin typeface="华文行楷" panose="02010800040101010101" pitchFamily="2" charset="-122"/>
                <a:ea typeface="华文行楷" panose="02010800040101010101" pitchFamily="2" charset="-122"/>
              </a:rPr>
              <a:t>E</a:t>
            </a:r>
            <a:r>
              <a:rPr lang="en-US" altLang="zh-CN" sz="2000">
                <a:latin typeface="宋体" panose="02010600030101010101" pitchFamily="2" charset="-122"/>
              </a:rPr>
              <a:t> </a:t>
            </a:r>
          </a:p>
        </p:txBody>
      </p:sp>
      <p:sp>
        <p:nvSpPr>
          <p:cNvPr id="9233" name="Line 17"/>
          <p:cNvSpPr>
            <a:spLocks noChangeShapeType="1"/>
          </p:cNvSpPr>
          <p:nvPr/>
        </p:nvSpPr>
        <p:spPr bwMode="auto">
          <a:xfrm>
            <a:off x="2771775" y="2420938"/>
            <a:ext cx="0" cy="1368425"/>
          </a:xfrm>
          <a:prstGeom prst="line">
            <a:avLst/>
          </a:prstGeom>
          <a:noFill/>
          <a:ln w="76200" cmpd="tri">
            <a:solidFill>
              <a:srgbClr val="FF66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Rectangle 19"/>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9234" name="Object 18"/>
          <p:cNvGraphicFramePr>
            <a:graphicFrameLocks noChangeAspect="1"/>
          </p:cNvGraphicFramePr>
          <p:nvPr/>
        </p:nvGraphicFramePr>
        <p:xfrm>
          <a:off x="2627313" y="3716338"/>
          <a:ext cx="2160587" cy="625475"/>
        </p:xfrm>
        <a:graphic>
          <a:graphicData uri="http://schemas.openxmlformats.org/presentationml/2006/ole">
            <mc:AlternateContent xmlns:mc="http://schemas.openxmlformats.org/markup-compatibility/2006">
              <mc:Choice xmlns:v="urn:schemas-microsoft-com:vml" Requires="v">
                <p:oleObj spid="_x0000_s9305" name="公式" r:id="rId11" imgW="838200" imgH="241300" progId="Equation.3">
                  <p:embed/>
                </p:oleObj>
              </mc:Choice>
              <mc:Fallback>
                <p:oleObj name="公式" r:id="rId11" imgW="838200" imgH="241300"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27313" y="3716338"/>
                        <a:ext cx="2160587"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36" name="AutoShape 20"/>
          <p:cNvSpPr>
            <a:spLocks/>
          </p:cNvSpPr>
          <p:nvPr/>
        </p:nvSpPr>
        <p:spPr bwMode="auto">
          <a:xfrm>
            <a:off x="323850" y="3082925"/>
            <a:ext cx="2016125" cy="762000"/>
          </a:xfrm>
          <a:prstGeom prst="borderCallout2">
            <a:avLst>
              <a:gd name="adj1" fmla="val 15000"/>
              <a:gd name="adj2" fmla="val 103778"/>
              <a:gd name="adj3" fmla="val 15000"/>
              <a:gd name="adj4" fmla="val 142046"/>
              <a:gd name="adj5" fmla="val 69375"/>
              <a:gd name="adj6" fmla="val 144014"/>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105000"/>
              </a:lnSpc>
              <a:spcBef>
                <a:spcPct val="0"/>
              </a:spcBef>
              <a:buFontTx/>
              <a:buNone/>
            </a:pPr>
            <a:r>
              <a:rPr lang="zh-CN" altLang="en-US" sz="2000">
                <a:latin typeface="宋体" panose="02010600030101010101" pitchFamily="2" charset="-122"/>
              </a:rPr>
              <a:t>是单位时间释放出来的焦耳热 </a:t>
            </a:r>
          </a:p>
        </p:txBody>
      </p:sp>
      <p:sp>
        <p:nvSpPr>
          <p:cNvPr id="9237" name="AutoShape 21"/>
          <p:cNvSpPr>
            <a:spLocks/>
          </p:cNvSpPr>
          <p:nvPr/>
        </p:nvSpPr>
        <p:spPr bwMode="auto">
          <a:xfrm>
            <a:off x="7019925" y="3417888"/>
            <a:ext cx="1652588" cy="690562"/>
          </a:xfrm>
          <a:prstGeom prst="borderCallout2">
            <a:avLst>
              <a:gd name="adj1" fmla="val 16551"/>
              <a:gd name="adj2" fmla="val -4611"/>
              <a:gd name="adj3" fmla="val 16551"/>
              <a:gd name="adj4" fmla="val -93565"/>
              <a:gd name="adj5" fmla="val 64829"/>
              <a:gd name="adj6" fmla="val -15446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a:latin typeface="宋体" panose="02010600030101010101" pitchFamily="2" charset="-122"/>
              </a:rPr>
              <a:t>是单位时间电源作的功 </a:t>
            </a:r>
          </a:p>
        </p:txBody>
      </p:sp>
      <p:sp>
        <p:nvSpPr>
          <p:cNvPr id="9239" name="Text Box 23"/>
          <p:cNvSpPr txBox="1">
            <a:spLocks noChangeArrowheads="1"/>
          </p:cNvSpPr>
          <p:nvPr/>
        </p:nvSpPr>
        <p:spPr bwMode="auto">
          <a:xfrm>
            <a:off x="323850" y="4292600"/>
            <a:ext cx="8424863"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    </a:t>
            </a:r>
            <a:r>
              <a:rPr lang="zh-CN" altLang="en-US" sz="1800"/>
              <a:t>这个结论完全不限于</a:t>
            </a:r>
            <a:r>
              <a:rPr lang="en-US" altLang="zh-CN" sz="1800">
                <a:latin typeface="Times New Roman" panose="02020603050405020304" pitchFamily="18" charset="0"/>
              </a:rPr>
              <a:t>V</a:t>
            </a:r>
            <a:r>
              <a:rPr lang="zh-CN" altLang="en-US" sz="1800"/>
              <a:t>是小流管的情形，对于任何体积</a:t>
            </a:r>
            <a:r>
              <a:rPr lang="en-US" altLang="zh-CN" sz="1800">
                <a:latin typeface="Times New Roman" panose="02020603050405020304" pitchFamily="18" charset="0"/>
              </a:rPr>
              <a:t>V</a:t>
            </a:r>
            <a:r>
              <a:rPr lang="zh-CN" altLang="en-US" sz="1800"/>
              <a:t>，都代表此体积内单位时间释放的焦耳热</a:t>
            </a:r>
            <a:r>
              <a:rPr lang="en-US" altLang="zh-CN" sz="1800">
                <a:latin typeface="Times New Roman" panose="02020603050405020304" pitchFamily="18" charset="0"/>
              </a:rPr>
              <a:t>Q</a:t>
            </a:r>
            <a:r>
              <a:rPr lang="zh-CN" altLang="en-US" sz="1800"/>
              <a:t>与单位时间非静电力作的功</a:t>
            </a:r>
            <a:r>
              <a:rPr lang="en-US" altLang="zh-CN" sz="1800">
                <a:latin typeface="Times New Roman" panose="02020603050405020304" pitchFamily="18" charset="0"/>
              </a:rPr>
              <a:t>P</a:t>
            </a:r>
            <a:r>
              <a:rPr lang="zh-CN" altLang="en-US" sz="1800"/>
              <a:t>之差，即</a:t>
            </a:r>
          </a:p>
        </p:txBody>
      </p:sp>
      <p:graphicFrame>
        <p:nvGraphicFramePr>
          <p:cNvPr id="9240" name="Object 24"/>
          <p:cNvGraphicFramePr>
            <a:graphicFrameLocks noChangeAspect="1"/>
          </p:cNvGraphicFramePr>
          <p:nvPr/>
        </p:nvGraphicFramePr>
        <p:xfrm>
          <a:off x="2700338" y="5734050"/>
          <a:ext cx="2808287" cy="722313"/>
        </p:xfrm>
        <a:graphic>
          <a:graphicData uri="http://schemas.openxmlformats.org/presentationml/2006/ole">
            <mc:AlternateContent xmlns:mc="http://schemas.openxmlformats.org/markup-compatibility/2006">
              <mc:Choice xmlns:v="urn:schemas-microsoft-com:vml" Requires="v">
                <p:oleObj spid="_x0000_s9306" name="公式" r:id="rId13" imgW="1586811" imgH="406224" progId="Equation.3">
                  <p:embed/>
                </p:oleObj>
              </mc:Choice>
              <mc:Fallback>
                <p:oleObj name="公式" r:id="rId13" imgW="1586811" imgH="406224" progId="Equation.3">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00338" y="5734050"/>
                        <a:ext cx="2808287" cy="722313"/>
                      </a:xfrm>
                      <a:prstGeom prst="rect">
                        <a:avLst/>
                      </a:prstGeom>
                      <a:noFill/>
                      <a:ln w="158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dissolve">
                                      <p:cBhvr>
                                        <p:cTn id="7" dur="500"/>
                                        <p:tgtEl>
                                          <p:spTgt spid="92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224"/>
                                        </p:tgtEl>
                                        <p:attrNameLst>
                                          <p:attrName>style.visibility</p:attrName>
                                        </p:attrNameLst>
                                      </p:cBhvr>
                                      <p:to>
                                        <p:strVal val="visible"/>
                                      </p:to>
                                    </p:set>
                                    <p:animEffect transition="in" filter="wipe(left)">
                                      <p:cBhvr>
                                        <p:cTn id="12" dur="500"/>
                                        <p:tgtEl>
                                          <p:spTgt spid="92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9229"/>
                                        </p:tgtEl>
                                        <p:attrNameLst>
                                          <p:attrName>style.visibility</p:attrName>
                                        </p:attrNameLst>
                                      </p:cBhvr>
                                      <p:to>
                                        <p:strVal val="visible"/>
                                      </p:to>
                                    </p:set>
                                    <p:animEffect transition="in" filter="wipe(down)">
                                      <p:cBhvr>
                                        <p:cTn id="17" dur="500"/>
                                        <p:tgtEl>
                                          <p:spTgt spid="92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9227"/>
                                        </p:tgtEl>
                                        <p:attrNameLst>
                                          <p:attrName>style.visibility</p:attrName>
                                        </p:attrNameLst>
                                      </p:cBhvr>
                                      <p:to>
                                        <p:strVal val="visible"/>
                                      </p:to>
                                    </p:set>
                                    <p:animEffect transition="in" filter="dissolve">
                                      <p:cBhvr>
                                        <p:cTn id="22" dur="500"/>
                                        <p:tgtEl>
                                          <p:spTgt spid="92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9220"/>
                                        </p:tgtEl>
                                        <p:attrNameLst>
                                          <p:attrName>style.visibility</p:attrName>
                                        </p:attrNameLst>
                                      </p:cBhvr>
                                      <p:to>
                                        <p:strVal val="visible"/>
                                      </p:to>
                                    </p:set>
                                    <p:animEffect transition="in" filter="dissolve">
                                      <p:cBhvr>
                                        <p:cTn id="27" dur="500"/>
                                        <p:tgtEl>
                                          <p:spTgt spid="92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9230"/>
                                        </p:tgtEl>
                                        <p:attrNameLst>
                                          <p:attrName>style.visibility</p:attrName>
                                        </p:attrNameLst>
                                      </p:cBhvr>
                                      <p:to>
                                        <p:strVal val="visible"/>
                                      </p:to>
                                    </p:set>
                                    <p:animEffect transition="in" filter="wipe(up)">
                                      <p:cBhvr>
                                        <p:cTn id="32" dur="500"/>
                                        <p:tgtEl>
                                          <p:spTgt spid="923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9231"/>
                                        </p:tgtEl>
                                        <p:attrNameLst>
                                          <p:attrName>style.visibility</p:attrName>
                                        </p:attrNameLst>
                                      </p:cBhvr>
                                      <p:to>
                                        <p:strVal val="visible"/>
                                      </p:to>
                                    </p:set>
                                    <p:animEffect transition="in" filter="wipe(up)">
                                      <p:cBhvr>
                                        <p:cTn id="37" dur="500"/>
                                        <p:tgtEl>
                                          <p:spTgt spid="923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9232"/>
                                        </p:tgtEl>
                                        <p:attrNameLst>
                                          <p:attrName>style.visibility</p:attrName>
                                        </p:attrNameLst>
                                      </p:cBhvr>
                                      <p:to>
                                        <p:strVal val="visible"/>
                                      </p:to>
                                    </p:set>
                                    <p:animEffect transition="in" filter="wipe(up)">
                                      <p:cBhvr>
                                        <p:cTn id="42" dur="500"/>
                                        <p:tgtEl>
                                          <p:spTgt spid="923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9233"/>
                                        </p:tgtEl>
                                        <p:attrNameLst>
                                          <p:attrName>style.visibility</p:attrName>
                                        </p:attrNameLst>
                                      </p:cBhvr>
                                      <p:to>
                                        <p:strVal val="visible"/>
                                      </p:to>
                                    </p:set>
                                    <p:animEffect transition="in" filter="wipe(up)">
                                      <p:cBhvr>
                                        <p:cTn id="47" dur="500"/>
                                        <p:tgtEl>
                                          <p:spTgt spid="923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9234"/>
                                        </p:tgtEl>
                                        <p:attrNameLst>
                                          <p:attrName>style.visibility</p:attrName>
                                        </p:attrNameLst>
                                      </p:cBhvr>
                                      <p:to>
                                        <p:strVal val="visible"/>
                                      </p:to>
                                    </p:set>
                                    <p:animEffect transition="in" filter="dissolve">
                                      <p:cBhvr>
                                        <p:cTn id="52" dur="500"/>
                                        <p:tgtEl>
                                          <p:spTgt spid="923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9236"/>
                                        </p:tgtEl>
                                        <p:attrNameLst>
                                          <p:attrName>style.visibility</p:attrName>
                                        </p:attrNameLst>
                                      </p:cBhvr>
                                      <p:to>
                                        <p:strVal val="visible"/>
                                      </p:to>
                                    </p:set>
                                    <p:animEffect transition="in" filter="wipe(down)">
                                      <p:cBhvr>
                                        <p:cTn id="57" dur="500"/>
                                        <p:tgtEl>
                                          <p:spTgt spid="923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9237"/>
                                        </p:tgtEl>
                                        <p:attrNameLst>
                                          <p:attrName>style.visibility</p:attrName>
                                        </p:attrNameLst>
                                      </p:cBhvr>
                                      <p:to>
                                        <p:strVal val="visible"/>
                                      </p:to>
                                    </p:set>
                                    <p:animEffect transition="in" filter="wipe(down)">
                                      <p:cBhvr>
                                        <p:cTn id="62" dur="500"/>
                                        <p:tgtEl>
                                          <p:spTgt spid="923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9239"/>
                                        </p:tgtEl>
                                        <p:attrNameLst>
                                          <p:attrName>style.visibility</p:attrName>
                                        </p:attrNameLst>
                                      </p:cBhvr>
                                      <p:to>
                                        <p:strVal val="visible"/>
                                      </p:to>
                                    </p:set>
                                    <p:animEffect transition="in" filter="dissolve">
                                      <p:cBhvr>
                                        <p:cTn id="67" dur="500"/>
                                        <p:tgtEl>
                                          <p:spTgt spid="923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nodeType="clickEffect">
                                  <p:stCondLst>
                                    <p:cond delay="0"/>
                                  </p:stCondLst>
                                  <p:childTnLst>
                                    <p:set>
                                      <p:cBhvr>
                                        <p:cTn id="71" dur="1" fill="hold">
                                          <p:stCondLst>
                                            <p:cond delay="0"/>
                                          </p:stCondLst>
                                        </p:cTn>
                                        <p:tgtEl>
                                          <p:spTgt spid="9240"/>
                                        </p:tgtEl>
                                        <p:attrNameLst>
                                          <p:attrName>style.visibility</p:attrName>
                                        </p:attrNameLst>
                                      </p:cBhvr>
                                      <p:to>
                                        <p:strVal val="visible"/>
                                      </p:to>
                                    </p:set>
                                    <p:animEffect transition="in" filter="dissolve">
                                      <p:cBhvr>
                                        <p:cTn id="72" dur="500"/>
                                        <p:tgtEl>
                                          <p:spTgt spid="9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0" grpId="0" animBg="1"/>
      <p:bldP spid="9231" grpId="0" animBg="1"/>
      <p:bldP spid="9232" grpId="0" animBg="1"/>
      <p:bldP spid="9236" grpId="0" animBg="1"/>
      <p:bldP spid="9237" grpId="0" animBg="1"/>
      <p:bldP spid="9239" grpId="0"/>
    </p:bldLst>
  </p:timing>
</p:sld>
</file>

<file path=ppt/theme/theme1.xml><?xml version="1.0" encoding="utf-8"?>
<a:theme xmlns:a="http://schemas.openxmlformats.org/drawingml/2006/main" name="中大模板">
  <a:themeElements>
    <a:clrScheme name="中大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中大模板">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中大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大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大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大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大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大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大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大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大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大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大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大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中大测中模板</Template>
  <TotalTime>18483</TotalTime>
  <Words>2568</Words>
  <Application>Microsoft Office PowerPoint</Application>
  <PresentationFormat>全屏显示(4:3)</PresentationFormat>
  <Paragraphs>242</Paragraphs>
  <Slides>46</Slides>
  <Notes>9</Notes>
  <HiddenSlides>3</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5</vt:i4>
      </vt:variant>
      <vt:variant>
        <vt:lpstr>幻灯片标题</vt:lpstr>
      </vt:variant>
      <vt:variant>
        <vt:i4>46</vt:i4>
      </vt:variant>
    </vt:vector>
  </HeadingPairs>
  <TitlesOfParts>
    <vt:vector size="65" baseType="lpstr">
      <vt:lpstr>Adobe Devanagari</vt:lpstr>
      <vt:lpstr>黑体</vt:lpstr>
      <vt:lpstr>华文行楷</vt:lpstr>
      <vt:lpstr>华文楷体</vt:lpstr>
      <vt:lpstr>华文宋体</vt:lpstr>
      <vt:lpstr>楷体_GB2312</vt:lpstr>
      <vt:lpstr>宋体</vt:lpstr>
      <vt:lpstr>微软雅黑</vt:lpstr>
      <vt:lpstr>Arial</vt:lpstr>
      <vt:lpstr>Cambria Math</vt:lpstr>
      <vt:lpstr>Tahoma</vt:lpstr>
      <vt:lpstr>Times New Roman</vt:lpstr>
      <vt:lpstr>Wingdings</vt:lpstr>
      <vt:lpstr>中大模板</vt:lpstr>
      <vt:lpstr>Equation</vt:lpstr>
      <vt:lpstr>Equation.3</vt:lpstr>
      <vt:lpstr>公式</vt:lpstr>
      <vt:lpstr>Image</vt:lpstr>
      <vt:lpstr>Visio</vt:lpstr>
      <vt:lpstr>《电磁学》 麦克斯韦方程组</vt:lpstr>
      <vt:lpstr>PowerPoint 演示文稿</vt:lpstr>
      <vt:lpstr>PowerPoint 演示文稿</vt:lpstr>
      <vt:lpstr>电磁场的能量和能流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能量守恒之二</vt:lpstr>
      <vt:lpstr>能量守恒</vt:lpstr>
      <vt:lpstr>能流密度</vt:lpstr>
      <vt:lpstr>　　两个等量异号电荷，它们在空间形成静电场如图所示。当用导线连接这两个异号电荷，使之放电，导线上将产生焦耳热。这部分能量是哪里来的？能量是通过什么途径传递到放电导线上来的？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3.4 电磁场的动量 光压</vt:lpstr>
      <vt:lpstr>3.4 电磁场的动量 光压</vt:lpstr>
      <vt:lpstr>PowerPoint 演示文稿</vt:lpstr>
      <vt:lpstr>PowerPoint 演示文稿</vt:lpstr>
      <vt:lpstr>更进一步可以看到</vt:lpstr>
      <vt:lpstr>PowerPoint 演示文稿</vt:lpstr>
      <vt:lpstr>PowerPoint 演示文稿</vt:lpstr>
      <vt:lpstr>带电小球若带正电？ 带电小球若带负电？</vt:lpstr>
      <vt:lpstr>电磁场的动量密度</vt:lpstr>
      <vt:lpstr>光帆</vt:lpstr>
      <vt:lpstr>PowerPoint 演示文稿</vt:lpstr>
      <vt:lpstr>PowerPoint 演示文稿</vt:lpstr>
      <vt:lpstr>PowerPoint 演示文稿</vt:lpstr>
      <vt:lpstr>霍金的微型光帆飞船</vt:lpstr>
      <vt:lpstr>作业:描述电感中的能流</vt:lpstr>
      <vt:lpstr>作业 P460: 4, 9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GuoDH</dc:creator>
  <cp:lastModifiedBy>GUO DH</cp:lastModifiedBy>
  <cp:revision>1371</cp:revision>
  <cp:lastPrinted>1601-01-01T00:00:00Z</cp:lastPrinted>
  <dcterms:created xsi:type="dcterms:W3CDTF">1601-01-01T00:00:00Z</dcterms:created>
  <dcterms:modified xsi:type="dcterms:W3CDTF">2019-06-17T16:02:51Z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