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669900"/>
    <a:srgbClr val="006600"/>
    <a:srgbClr val="FF6600"/>
    <a:srgbClr val="FFFF99"/>
    <a:srgbClr val="000099"/>
    <a:srgbClr val="99FF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8" autoAdjust="0"/>
    <p:restoredTop sz="83704" autoAdjust="0"/>
  </p:normalViewPr>
  <p:slideViewPr>
    <p:cSldViewPr>
      <p:cViewPr varScale="1">
        <p:scale>
          <a:sx n="85" d="100"/>
          <a:sy n="85" d="100"/>
        </p:scale>
        <p:origin x="-112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fld id="{D40E258A-A450-47CA-9214-EF000DCC94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82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2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kumimoji="1" sz="1300" b="0">
                <a:latin typeface="Tahoma" pitchFamily="34" charset="0"/>
              </a:defRPr>
            </a:lvl1pPr>
          </a:lstStyle>
          <a:p>
            <a:pPr>
              <a:defRPr/>
            </a:pPr>
            <a:fld id="{89C5909C-603B-45BA-9D80-9D0D6B16B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7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C213F-FD41-46AA-AD74-FFB0D5ABAAE9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我们先假设有一束平行光入射，由</a:t>
            </a:r>
            <a:r>
              <a:rPr lang="en-US" altLang="zh-CN" dirty="0" smtClean="0"/>
              <a:t>n1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n1&lt;n2</a:t>
            </a:r>
            <a:r>
              <a:rPr lang="zh-CN" altLang="en-US" dirty="0" smtClean="0"/>
              <a:t>，入射角为</a:t>
            </a:r>
            <a:r>
              <a:rPr lang="en-US" altLang="zh-CN" dirty="0" smtClean="0"/>
              <a:t>theta1.</a:t>
            </a:r>
            <a:r>
              <a:rPr lang="zh-CN" altLang="en-US" dirty="0" smtClean="0"/>
              <a:t>我们首先画出等相面</a:t>
            </a:r>
            <a:r>
              <a:rPr lang="en-US" altLang="zh-CN" dirty="0" smtClean="0"/>
              <a:t>AC</a:t>
            </a:r>
            <a:r>
              <a:rPr lang="zh-CN" altLang="en-US" dirty="0" smtClean="0"/>
              <a:t>。这表示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点的相位相等。对于经过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点的光线，马上会进入</a:t>
            </a:r>
            <a:r>
              <a:rPr lang="en-US" altLang="zh-CN" dirty="0" smtClean="0"/>
              <a:t>n2</a:t>
            </a:r>
            <a:r>
              <a:rPr lang="zh-CN" altLang="en-US" dirty="0" smtClean="0"/>
              <a:t>。而经过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点的光线则仍在</a:t>
            </a:r>
            <a:r>
              <a:rPr lang="en-US" altLang="zh-CN" dirty="0" smtClean="0"/>
              <a:t>n1.</a:t>
            </a:r>
            <a:r>
              <a:rPr lang="zh-CN" altLang="en-US" dirty="0" smtClean="0"/>
              <a:t>因此经过相同的时间后，他们所经过的路程不一样。假设介质中传播速度为</a:t>
            </a:r>
            <a:r>
              <a:rPr lang="en-US" altLang="zh-CN" dirty="0" smtClean="0"/>
              <a:t>v1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v2.</a:t>
            </a:r>
            <a:r>
              <a:rPr lang="zh-CN" altLang="en-US" dirty="0" smtClean="0"/>
              <a:t>那么当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传到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后，经过时间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，的距离分别为：</a:t>
            </a:r>
            <a:r>
              <a:rPr lang="en-US" altLang="zh-CN" dirty="0" smtClean="0"/>
              <a:t>v1t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v2t</a:t>
            </a:r>
            <a:r>
              <a:rPr lang="zh-CN" altLang="en-US" dirty="0" smtClean="0"/>
              <a:t>。以</a:t>
            </a:r>
            <a:r>
              <a:rPr lang="en-US" altLang="zh-CN" dirty="0" smtClean="0"/>
              <a:t>AE</a:t>
            </a:r>
            <a:r>
              <a:rPr lang="zh-CN" altLang="en-US" dirty="0" smtClean="0"/>
              <a:t>为半径画圆。如此类推，就能得到一系列的圆弧。再做这些圆弧的包络线，实际上就是</a:t>
            </a:r>
            <a:r>
              <a:rPr lang="en-US" altLang="zh-CN" dirty="0" smtClean="0"/>
              <a:t>BE</a:t>
            </a:r>
            <a:r>
              <a:rPr lang="zh-CN" altLang="en-US" dirty="0" smtClean="0"/>
              <a:t>，就形成时刻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的波面。而</a:t>
            </a:r>
            <a:r>
              <a:rPr lang="en-US" altLang="zh-CN" dirty="0" smtClean="0"/>
              <a:t>AE</a:t>
            </a:r>
            <a:r>
              <a:rPr lang="zh-CN" altLang="en-US" dirty="0" smtClean="0"/>
              <a:t>就是折射后的波线。下面将利用图中几何关系证明折射定律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515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0DD38-609F-49D8-BD4D-C4FD687D56D1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下面将有同学们证明反射定律。将请一位同学上来给大家讲解。</a:t>
            </a:r>
          </a:p>
        </p:txBody>
      </p:sp>
    </p:spTree>
    <p:extLst>
      <p:ext uri="{BB962C8B-B14F-4D97-AF65-F5344CB8AC3E}">
        <p14:creationId xmlns:p14="http://schemas.microsoft.com/office/powerpoint/2010/main" val="225966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5EA88-F2AB-407C-8183-676EE5C371F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AD73E-98B3-4C2C-A393-85DCDE7D171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3BA9B-5ED1-4C4D-94B0-B62BBB8EC7E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086B6-9163-45C8-85F1-9B894C77574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DAFD2-477B-417F-B189-0E3FEDED97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FB051-E44F-4229-AD11-9F1C058FB67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914EC-ABFE-43D4-84E1-59B24D4BC1A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1FA27-C5BB-45DB-9741-CD4655643D6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AC8A-28AB-4018-BD83-4E898EADF34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5366C-17DE-4B31-81FE-45186FB320C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BA186-634C-461E-A45C-7A5E460E06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1DF6C85-580E-49AA-8C0F-7282E851D184}" type="datetimeFigureOut">
              <a:rPr lang="en-US" smtClean="0"/>
              <a:pPr/>
              <a:t>3/4/2016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D8C8707-6703-4706-940A-40F810CE516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3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惠更斯对折射的理解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39000"/>
            <a:ext cx="8421687" cy="4114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设一束平行光入射，由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aseline="-300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到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aseline="-30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，</a:t>
            </a:r>
            <a:r>
              <a:rPr lang="zh-CN" altLang="en-US" sz="2800" dirty="0" smtClean="0">
                <a:latin typeface="Times New Roman" pitchFamily="18" charset="0"/>
              </a:rPr>
              <a:t>且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en-US" altLang="zh-CN" sz="2800" baseline="-30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 dirty="0" smtClean="0">
                <a:latin typeface="Times New Roman" pitchFamily="18" charset="0"/>
              </a:rPr>
              <a:t> n</a:t>
            </a:r>
            <a:r>
              <a:rPr lang="en-US" altLang="zh-CN" sz="2800" baseline="-30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，</a:t>
            </a:r>
            <a:r>
              <a:rPr lang="zh-CN" altLang="en-US" sz="2800" dirty="0" smtClean="0">
                <a:latin typeface="Times New Roman" pitchFamily="18" charset="0"/>
              </a:rPr>
              <a:t>入射角为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aseline="-300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114800" y="6931750"/>
            <a:ext cx="914400" cy="283464"/>
          </a:xfrm>
        </p:spPr>
        <p:txBody>
          <a:bodyPr/>
          <a:lstStyle/>
          <a:p>
            <a:pPr>
              <a:defRPr/>
            </a:pPr>
            <a:fld id="{9CB9D758-7EF8-4770-8295-A234CBD1CF18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43459" name="Line 3"/>
          <p:cNvSpPr>
            <a:spLocks noChangeShapeType="1"/>
          </p:cNvSpPr>
          <p:nvPr/>
        </p:nvSpPr>
        <p:spPr bwMode="auto">
          <a:xfrm>
            <a:off x="179388" y="4696550"/>
            <a:ext cx="3671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7675" y="2447063"/>
            <a:ext cx="1254125" cy="2247900"/>
            <a:chOff x="4515" y="10463"/>
            <a:chExt cx="1155" cy="2070"/>
          </a:xfrm>
        </p:grpSpPr>
        <p:sp>
          <p:nvSpPr>
            <p:cNvPr id="67631" name="Line 5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2" name="Line 6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17588" y="2447063"/>
            <a:ext cx="1255712" cy="2247900"/>
            <a:chOff x="4515" y="10463"/>
            <a:chExt cx="1155" cy="2070"/>
          </a:xfrm>
        </p:grpSpPr>
        <p:sp>
          <p:nvSpPr>
            <p:cNvPr id="67629" name="Line 8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0" name="Line 9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63688" y="2447063"/>
            <a:ext cx="1254125" cy="2247900"/>
            <a:chOff x="4515" y="10463"/>
            <a:chExt cx="1155" cy="2070"/>
          </a:xfrm>
        </p:grpSpPr>
        <p:sp>
          <p:nvSpPr>
            <p:cNvPr id="67627" name="Line 11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8" name="Line 12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093913" y="2448650"/>
            <a:ext cx="1254125" cy="2247900"/>
            <a:chOff x="4515" y="10463"/>
            <a:chExt cx="1155" cy="2070"/>
          </a:xfrm>
        </p:grpSpPr>
        <p:sp>
          <p:nvSpPr>
            <p:cNvPr id="67625" name="Line 14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6" name="Line 15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3472" name="Line 16"/>
          <p:cNvSpPr>
            <a:spLocks noChangeShapeType="1"/>
          </p:cNvSpPr>
          <p:nvPr/>
        </p:nvSpPr>
        <p:spPr bwMode="auto">
          <a:xfrm flipV="1">
            <a:off x="1695450" y="3985350"/>
            <a:ext cx="1270000" cy="700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489" name="Oval 33"/>
          <p:cNvSpPr>
            <a:spLocks noChangeArrowheads="1"/>
          </p:cNvSpPr>
          <p:nvPr/>
        </p:nvSpPr>
        <p:spPr bwMode="auto">
          <a:xfrm>
            <a:off x="1068388" y="4082188"/>
            <a:ext cx="1225550" cy="1225550"/>
          </a:xfrm>
          <a:prstGeom prst="ellips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490" name="Oval 34"/>
          <p:cNvSpPr>
            <a:spLocks noChangeArrowheads="1"/>
          </p:cNvSpPr>
          <p:nvPr/>
        </p:nvSpPr>
        <p:spPr bwMode="auto">
          <a:xfrm>
            <a:off x="1893888" y="4315550"/>
            <a:ext cx="765175" cy="763588"/>
          </a:xfrm>
          <a:prstGeom prst="ellips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491" name="Oval 35"/>
          <p:cNvSpPr>
            <a:spLocks noChangeArrowheads="1"/>
          </p:cNvSpPr>
          <p:nvPr/>
        </p:nvSpPr>
        <p:spPr bwMode="auto">
          <a:xfrm>
            <a:off x="2657475" y="4512400"/>
            <a:ext cx="369888" cy="369888"/>
          </a:xfrm>
          <a:prstGeom prst="ellips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492" name="Line 36"/>
          <p:cNvSpPr>
            <a:spLocks noChangeShapeType="1"/>
          </p:cNvSpPr>
          <p:nvPr/>
        </p:nvSpPr>
        <p:spPr bwMode="auto">
          <a:xfrm flipH="1">
            <a:off x="1884363" y="4696550"/>
            <a:ext cx="1465262" cy="579438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698625" y="4693375"/>
            <a:ext cx="474663" cy="1341438"/>
            <a:chOff x="5238" y="12666"/>
            <a:chExt cx="438" cy="1236"/>
          </a:xfrm>
        </p:grpSpPr>
        <p:sp>
          <p:nvSpPr>
            <p:cNvPr id="67623" name="Line 38"/>
            <p:cNvSpPr>
              <a:spLocks noChangeShapeType="1"/>
            </p:cNvSpPr>
            <p:nvPr/>
          </p:nvSpPr>
          <p:spPr bwMode="auto">
            <a:xfrm>
              <a:off x="5238" y="12666"/>
              <a:ext cx="438" cy="12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Line 39"/>
            <p:cNvSpPr>
              <a:spLocks noChangeShapeType="1"/>
            </p:cNvSpPr>
            <p:nvPr/>
          </p:nvSpPr>
          <p:spPr bwMode="auto">
            <a:xfrm>
              <a:off x="5421" y="13185"/>
              <a:ext cx="84" cy="2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268538" y="4693375"/>
            <a:ext cx="476250" cy="1341438"/>
            <a:chOff x="5238" y="12666"/>
            <a:chExt cx="438" cy="1236"/>
          </a:xfrm>
        </p:grpSpPr>
        <p:sp>
          <p:nvSpPr>
            <p:cNvPr id="67621" name="Line 41"/>
            <p:cNvSpPr>
              <a:spLocks noChangeShapeType="1"/>
            </p:cNvSpPr>
            <p:nvPr/>
          </p:nvSpPr>
          <p:spPr bwMode="auto">
            <a:xfrm>
              <a:off x="5238" y="12666"/>
              <a:ext cx="438" cy="12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2" name="Line 42"/>
            <p:cNvSpPr>
              <a:spLocks noChangeShapeType="1"/>
            </p:cNvSpPr>
            <p:nvPr/>
          </p:nvSpPr>
          <p:spPr bwMode="auto">
            <a:xfrm>
              <a:off x="5421" y="13185"/>
              <a:ext cx="84" cy="2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825750" y="4699725"/>
            <a:ext cx="476250" cy="1341438"/>
            <a:chOff x="5238" y="12666"/>
            <a:chExt cx="438" cy="1236"/>
          </a:xfrm>
        </p:grpSpPr>
        <p:sp>
          <p:nvSpPr>
            <p:cNvPr id="67619" name="Line 44"/>
            <p:cNvSpPr>
              <a:spLocks noChangeShapeType="1"/>
            </p:cNvSpPr>
            <p:nvPr/>
          </p:nvSpPr>
          <p:spPr bwMode="auto">
            <a:xfrm>
              <a:off x="5238" y="12666"/>
              <a:ext cx="438" cy="12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0" name="Line 45"/>
            <p:cNvSpPr>
              <a:spLocks noChangeShapeType="1"/>
            </p:cNvSpPr>
            <p:nvPr/>
          </p:nvSpPr>
          <p:spPr bwMode="auto">
            <a:xfrm>
              <a:off x="5421" y="13185"/>
              <a:ext cx="84" cy="2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343275" y="4706075"/>
            <a:ext cx="476250" cy="1341438"/>
            <a:chOff x="5238" y="12666"/>
            <a:chExt cx="438" cy="1236"/>
          </a:xfrm>
        </p:grpSpPr>
        <p:sp>
          <p:nvSpPr>
            <p:cNvPr id="67617" name="Line 47"/>
            <p:cNvSpPr>
              <a:spLocks noChangeShapeType="1"/>
            </p:cNvSpPr>
            <p:nvPr/>
          </p:nvSpPr>
          <p:spPr bwMode="auto">
            <a:xfrm>
              <a:off x="5238" y="12666"/>
              <a:ext cx="438" cy="12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8" name="Line 48"/>
            <p:cNvSpPr>
              <a:spLocks noChangeShapeType="1"/>
            </p:cNvSpPr>
            <p:nvPr/>
          </p:nvSpPr>
          <p:spPr bwMode="auto">
            <a:xfrm>
              <a:off x="5421" y="13185"/>
              <a:ext cx="84" cy="2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3505" name="Line 49"/>
          <p:cNvSpPr>
            <a:spLocks noChangeShapeType="1"/>
          </p:cNvSpPr>
          <p:nvPr/>
        </p:nvSpPr>
        <p:spPr bwMode="auto">
          <a:xfrm>
            <a:off x="1704975" y="3785325"/>
            <a:ext cx="0" cy="182403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506" name="Arc 50"/>
          <p:cNvSpPr>
            <a:spLocks/>
          </p:cNvSpPr>
          <p:nvPr/>
        </p:nvSpPr>
        <p:spPr bwMode="auto">
          <a:xfrm rot="6960000">
            <a:off x="1727200" y="5264875"/>
            <a:ext cx="155575" cy="155575"/>
          </a:xfrm>
          <a:custGeom>
            <a:avLst/>
            <a:gdLst>
              <a:gd name="T0" fmla="*/ 0 w 21600"/>
              <a:gd name="T1" fmla="*/ 0 h 21600"/>
              <a:gd name="T2" fmla="*/ 58129670 w 21600"/>
              <a:gd name="T3" fmla="*/ 58129670 h 21600"/>
              <a:gd name="T4" fmla="*/ 0 w 21600"/>
              <a:gd name="T5" fmla="*/ 5812967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507" name="Arc 51"/>
          <p:cNvSpPr>
            <a:spLocks/>
          </p:cNvSpPr>
          <p:nvPr/>
        </p:nvSpPr>
        <p:spPr bwMode="auto">
          <a:xfrm rot="-2760000">
            <a:off x="1512888" y="4212363"/>
            <a:ext cx="153987" cy="153987"/>
          </a:xfrm>
          <a:custGeom>
            <a:avLst/>
            <a:gdLst>
              <a:gd name="T0" fmla="*/ 0 w 21600"/>
              <a:gd name="T1" fmla="*/ 0 h 21600"/>
              <a:gd name="T2" fmla="*/ 55792393 w 21600"/>
              <a:gd name="T3" fmla="*/ 55792393 h 21600"/>
              <a:gd name="T4" fmla="*/ 0 w 21600"/>
              <a:gd name="T5" fmla="*/ 5579239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508" name="Text Box 52"/>
          <p:cNvSpPr txBox="1">
            <a:spLocks noChangeArrowheads="1"/>
          </p:cNvSpPr>
          <p:nvPr/>
        </p:nvSpPr>
        <p:spPr bwMode="auto">
          <a:xfrm>
            <a:off x="1295400" y="3742463"/>
            <a:ext cx="5540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43509" name="Text Box 53"/>
          <p:cNvSpPr txBox="1">
            <a:spLocks noChangeArrowheads="1"/>
          </p:cNvSpPr>
          <p:nvPr/>
        </p:nvSpPr>
        <p:spPr bwMode="auto">
          <a:xfrm>
            <a:off x="1497013" y="5310913"/>
            <a:ext cx="6270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  </a:t>
            </a:r>
            <a:r>
              <a:rPr lang="zh-CN" alt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043510" name="Text Box 54"/>
          <p:cNvSpPr txBox="1">
            <a:spLocks noChangeArrowheads="1"/>
          </p:cNvSpPr>
          <p:nvPr/>
        </p:nvSpPr>
        <p:spPr bwMode="auto">
          <a:xfrm>
            <a:off x="1185863" y="4518750"/>
            <a:ext cx="5778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lang="en-US" altLang="zh-CN" sz="1000" b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000" b="0">
                <a:latin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</a:rPr>
              <a:t>A</a:t>
            </a:r>
          </a:p>
        </p:txBody>
      </p:sp>
      <p:sp>
        <p:nvSpPr>
          <p:cNvPr id="1043511" name="Text Box 55"/>
          <p:cNvSpPr txBox="1">
            <a:spLocks noChangeArrowheads="1"/>
          </p:cNvSpPr>
          <p:nvPr/>
        </p:nvSpPr>
        <p:spPr bwMode="auto">
          <a:xfrm>
            <a:off x="3300413" y="4518750"/>
            <a:ext cx="5143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lang="en-US" altLang="zh-CN" sz="1000" b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000" b="0">
                <a:latin typeface="Times New Roman" pitchFamily="18" charset="0"/>
              </a:rPr>
              <a:t>  </a:t>
            </a:r>
            <a:r>
              <a:rPr lang="en-US" altLang="zh-CN">
                <a:latin typeface="Times New Roman" pitchFamily="18" charset="0"/>
              </a:rPr>
              <a:t>B</a:t>
            </a:r>
          </a:p>
        </p:txBody>
      </p:sp>
      <p:sp>
        <p:nvSpPr>
          <p:cNvPr id="1043512" name="Text Box 56"/>
          <p:cNvSpPr txBox="1">
            <a:spLocks noChangeArrowheads="1"/>
          </p:cNvSpPr>
          <p:nvPr/>
        </p:nvSpPr>
        <p:spPr bwMode="auto">
          <a:xfrm>
            <a:off x="2914650" y="3563075"/>
            <a:ext cx="5048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</a:t>
            </a:r>
          </a:p>
        </p:txBody>
      </p:sp>
      <p:sp>
        <p:nvSpPr>
          <p:cNvPr id="1043514" name="Text Box 58"/>
          <p:cNvSpPr txBox="1">
            <a:spLocks noChangeArrowheads="1"/>
          </p:cNvSpPr>
          <p:nvPr/>
        </p:nvSpPr>
        <p:spPr bwMode="auto">
          <a:xfrm>
            <a:off x="1928813" y="5161688"/>
            <a:ext cx="627062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E</a:t>
            </a:r>
          </a:p>
        </p:txBody>
      </p:sp>
      <p:sp>
        <p:nvSpPr>
          <p:cNvPr id="1043515" name="Text Box 59"/>
          <p:cNvSpPr txBox="1">
            <a:spLocks noChangeArrowheads="1"/>
          </p:cNvSpPr>
          <p:nvPr/>
        </p:nvSpPr>
        <p:spPr bwMode="auto">
          <a:xfrm>
            <a:off x="323850" y="4096475"/>
            <a:ext cx="977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43516" name="Text Box 60"/>
          <p:cNvSpPr txBox="1">
            <a:spLocks noChangeArrowheads="1"/>
          </p:cNvSpPr>
          <p:nvPr/>
        </p:nvSpPr>
        <p:spPr bwMode="auto">
          <a:xfrm>
            <a:off x="323850" y="4607650"/>
            <a:ext cx="11303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043518" name="Line 62"/>
          <p:cNvSpPr>
            <a:spLocks noChangeShapeType="1"/>
          </p:cNvSpPr>
          <p:nvPr/>
        </p:nvSpPr>
        <p:spPr bwMode="auto">
          <a:xfrm>
            <a:off x="2965450" y="3990113"/>
            <a:ext cx="398463" cy="7207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519" name="Line 63"/>
          <p:cNvSpPr>
            <a:spLocks noChangeShapeType="1"/>
          </p:cNvSpPr>
          <p:nvPr/>
        </p:nvSpPr>
        <p:spPr bwMode="auto">
          <a:xfrm flipH="1" flipV="1">
            <a:off x="1692275" y="4086950"/>
            <a:ext cx="7938" cy="6127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520" name="Rectangle 64"/>
          <p:cNvSpPr>
            <a:spLocks noChangeArrowheads="1"/>
          </p:cNvSpPr>
          <p:nvPr/>
        </p:nvSpPr>
        <p:spPr bwMode="auto">
          <a:xfrm>
            <a:off x="2627313" y="2275613"/>
            <a:ext cx="6059487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zh-CN" altLang="en-US" sz="2800" b="0">
                <a:latin typeface="Times New Roman" pitchFamily="18" charset="0"/>
              </a:rPr>
              <a:t>对于三角形</a:t>
            </a:r>
            <a:r>
              <a:rPr lang="en-US" altLang="zh-CN" sz="2800" b="0">
                <a:latin typeface="Times New Roman" pitchFamily="18" charset="0"/>
              </a:rPr>
              <a:t>ABC： sin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b="0" baseline="-30000">
                <a:latin typeface="Times New Roman" pitchFamily="18" charset="0"/>
              </a:rPr>
              <a:t>1</a:t>
            </a:r>
            <a:r>
              <a:rPr lang="en-US" altLang="zh-CN" sz="2800" b="0">
                <a:latin typeface="Times New Roman" pitchFamily="18" charset="0"/>
              </a:rPr>
              <a:t> = BC/AB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zh-CN" altLang="en-US" sz="2800" b="0">
                <a:latin typeface="Times New Roman" pitchFamily="18" charset="0"/>
              </a:rPr>
              <a:t>对于三角形</a:t>
            </a:r>
            <a:r>
              <a:rPr lang="en-US" altLang="zh-CN" sz="2800" b="0">
                <a:latin typeface="Times New Roman" pitchFamily="18" charset="0"/>
              </a:rPr>
              <a:t>ABE： sin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b="0" baseline="-30000">
                <a:latin typeface="Times New Roman" pitchFamily="18" charset="0"/>
              </a:rPr>
              <a:t>2</a:t>
            </a:r>
            <a:r>
              <a:rPr lang="en-US" altLang="zh-CN" sz="2800" b="0">
                <a:latin typeface="Times New Roman" pitchFamily="18" charset="0"/>
              </a:rPr>
              <a:t> = AE/AB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2800" b="0">
                <a:latin typeface="宋体" pitchFamily="2" charset="-122"/>
              </a:rPr>
              <a:t>    ∴</a:t>
            </a:r>
            <a:r>
              <a:rPr lang="en-US" altLang="zh-CN" sz="2800" b="0">
                <a:latin typeface="Times New Roman" pitchFamily="18" charset="0"/>
              </a:rPr>
              <a:t>      sin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b="0" baseline="-30000">
                <a:latin typeface="Times New Roman" pitchFamily="18" charset="0"/>
              </a:rPr>
              <a:t>1</a:t>
            </a:r>
            <a:r>
              <a:rPr lang="en-US" altLang="zh-CN" sz="2800" b="0">
                <a:latin typeface="Times New Roman" pitchFamily="18" charset="0"/>
              </a:rPr>
              <a:t>/ sin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b="0" baseline="-30000">
                <a:latin typeface="Times New Roman" pitchFamily="18" charset="0"/>
              </a:rPr>
              <a:t>2</a:t>
            </a:r>
            <a:r>
              <a:rPr lang="en-US" altLang="zh-CN" sz="2800" b="0">
                <a:latin typeface="Times New Roman" pitchFamily="18" charset="0"/>
              </a:rPr>
              <a:t> = BC/AE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                      = v</a:t>
            </a:r>
            <a:r>
              <a:rPr lang="en-US" altLang="zh-CN" sz="2800" b="0" baseline="-30000">
                <a:latin typeface="Times New Roman" pitchFamily="18" charset="0"/>
              </a:rPr>
              <a:t>1</a:t>
            </a:r>
            <a:r>
              <a:rPr lang="en-US" altLang="zh-CN" sz="2800" b="0">
                <a:latin typeface="Times New Roman" pitchFamily="18" charset="0"/>
              </a:rPr>
              <a:t>/ v</a:t>
            </a:r>
            <a:r>
              <a:rPr lang="en-US" altLang="zh-CN" sz="2800" b="0" baseline="-30000">
                <a:latin typeface="Times New Roman" pitchFamily="18" charset="0"/>
              </a:rPr>
              <a:t>2</a:t>
            </a:r>
            <a:endParaRPr lang="en-US" altLang="zh-CN" sz="2800" b="0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sz="2800" b="0">
                <a:latin typeface="Times New Roman" pitchFamily="18" charset="0"/>
              </a:rPr>
              <a:t>          即：入射角的正弦与折射角</a:t>
            </a:r>
            <a:br>
              <a:rPr lang="zh-CN" altLang="en-US" sz="2800" b="0">
                <a:latin typeface="Times New Roman" pitchFamily="18" charset="0"/>
              </a:rPr>
            </a:br>
            <a:r>
              <a:rPr lang="zh-CN" altLang="en-US" sz="2800" b="0">
                <a:latin typeface="Times New Roman" pitchFamily="18" charset="0"/>
              </a:rPr>
              <a:t>               的正 弦之比为一常数。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sz="2800" b="0">
                <a:latin typeface="Times New Roman" pitchFamily="18" charset="0"/>
              </a:rPr>
              <a:t>          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sz="2800" b="0">
                <a:latin typeface="Times New Roman" pitchFamily="18" charset="0"/>
              </a:rPr>
              <a:t>          由折射率的定义不难推出：                   </a:t>
            </a:r>
            <a:br>
              <a:rPr lang="zh-CN" altLang="en-US" sz="2800" b="0">
                <a:latin typeface="Times New Roman" pitchFamily="18" charset="0"/>
              </a:rPr>
            </a:br>
            <a:r>
              <a:rPr lang="zh-CN" altLang="en-US" sz="2800" b="0">
                <a:latin typeface="Times New Roman" pitchFamily="18" charset="0"/>
              </a:rPr>
              <a:t>                 </a:t>
            </a:r>
            <a:r>
              <a:rPr lang="en-US" altLang="zh-CN" sz="2800" b="0">
                <a:latin typeface="宋体" pitchFamily="2" charset="-122"/>
              </a:rPr>
              <a:t>n</a:t>
            </a:r>
            <a:r>
              <a:rPr lang="en-US" altLang="zh-CN" sz="2800" b="0" baseline="-30000">
                <a:latin typeface="宋体" pitchFamily="2" charset="-122"/>
              </a:rPr>
              <a:t>1</a:t>
            </a:r>
            <a:r>
              <a:rPr lang="en-US" altLang="zh-CN" sz="2800" b="0">
                <a:latin typeface="宋体" pitchFamily="2" charset="-122"/>
              </a:rPr>
              <a:t>sin</a:t>
            </a:r>
            <a:r>
              <a:rPr lang="en-US" altLang="zh-CN" sz="2800" b="0">
                <a:latin typeface="宋体" pitchFamily="2" charset="-122"/>
                <a:sym typeface="Symbol" pitchFamily="18" charset="2"/>
              </a:rPr>
              <a:t></a:t>
            </a:r>
            <a:r>
              <a:rPr lang="en-US" altLang="zh-CN" sz="2800" b="0" baseline="-30000">
                <a:latin typeface="宋体" pitchFamily="2" charset="-122"/>
              </a:rPr>
              <a:t>1</a:t>
            </a:r>
            <a:r>
              <a:rPr lang="en-US" altLang="zh-CN" sz="2800" b="0">
                <a:latin typeface="宋体" pitchFamily="2" charset="-122"/>
              </a:rPr>
              <a:t> = n</a:t>
            </a:r>
            <a:r>
              <a:rPr lang="en-US" altLang="zh-CN" sz="2800" b="0" baseline="-30000">
                <a:latin typeface="宋体" pitchFamily="2" charset="-122"/>
              </a:rPr>
              <a:t>2</a:t>
            </a:r>
            <a:r>
              <a:rPr lang="en-US" altLang="zh-CN" sz="2800" b="0">
                <a:latin typeface="宋体" pitchFamily="2" charset="-122"/>
              </a:rPr>
              <a:t>sin</a:t>
            </a:r>
            <a:r>
              <a:rPr lang="en-US" altLang="zh-CN" sz="2800" b="0">
                <a:latin typeface="宋体" pitchFamily="2" charset="-122"/>
                <a:sym typeface="Symbol" pitchFamily="18" charset="2"/>
              </a:rPr>
              <a:t></a:t>
            </a:r>
            <a:r>
              <a:rPr lang="en-US" altLang="zh-CN" sz="2800" b="0" baseline="-30000">
                <a:latin typeface="宋体" pitchFamily="2" charset="-122"/>
              </a:rPr>
              <a:t>2</a:t>
            </a:r>
            <a:endParaRPr lang="zh-CN" altLang="en-US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435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435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0435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435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0435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043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0435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0434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0435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0435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0435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0434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10434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10434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10434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10435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1043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1" fill="hold"/>
                                        <p:tgtEl>
                                          <p:spTgt spid="10435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04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animBg="1"/>
      <p:bldP spid="1043472" grpId="0" animBg="1"/>
      <p:bldP spid="1043489" grpId="0" animBg="1"/>
      <p:bldP spid="1043490" grpId="0" animBg="1"/>
      <p:bldP spid="1043491" grpId="0" animBg="1"/>
      <p:bldP spid="1043492" grpId="0" animBg="1"/>
      <p:bldP spid="1043505" grpId="0" animBg="1"/>
      <p:bldP spid="1043506" grpId="0" animBg="1"/>
      <p:bldP spid="1043507" grpId="0" animBg="1"/>
      <p:bldP spid="1043508" grpId="0"/>
      <p:bldP spid="1043509" grpId="0"/>
      <p:bldP spid="1043510" grpId="0"/>
      <p:bldP spid="1043511" grpId="0"/>
      <p:bldP spid="1043512" grpId="0"/>
      <p:bldP spid="1043514" grpId="0"/>
      <p:bldP spid="1043515" grpId="0"/>
      <p:bldP spid="1043516" grpId="0"/>
      <p:bldP spid="1043518" grpId="0" animBg="1"/>
      <p:bldP spid="1043519" grpId="0" animBg="1"/>
      <p:bldP spid="10435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7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惠更斯对反射的理解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330325"/>
            <a:ext cx="8421688" cy="4114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设一束平行光入射由</a:t>
            </a:r>
            <a:r>
              <a:rPr lang="en-US" altLang="zh-CN" sz="2800" smtClean="0">
                <a:latin typeface="Times New Roman" pitchFamily="18" charset="0"/>
              </a:rPr>
              <a:t>n</a:t>
            </a:r>
            <a:r>
              <a:rPr lang="en-US" altLang="zh-CN" sz="2800" baseline="-30000" smtClean="0">
                <a:latin typeface="Times New Roman" pitchFamily="18" charset="0"/>
              </a:rPr>
              <a:t>1</a:t>
            </a:r>
            <a:r>
              <a:rPr lang="zh-CN" altLang="en-US" sz="2800" smtClean="0">
                <a:latin typeface="Times New Roman" pitchFamily="18" charset="0"/>
              </a:rPr>
              <a:t>到</a:t>
            </a:r>
            <a:r>
              <a:rPr lang="en-US" altLang="zh-CN" sz="2800" smtClean="0">
                <a:latin typeface="Times New Roman" pitchFamily="18" charset="0"/>
              </a:rPr>
              <a:t>n</a:t>
            </a:r>
            <a:r>
              <a:rPr lang="en-US" altLang="zh-CN" sz="2800" baseline="-30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，</a:t>
            </a:r>
            <a:r>
              <a:rPr lang="zh-CN" altLang="en-US" sz="2800" smtClean="0">
                <a:latin typeface="Times New Roman" pitchFamily="18" charset="0"/>
              </a:rPr>
              <a:t>且</a:t>
            </a:r>
            <a:r>
              <a:rPr lang="en-US" altLang="zh-CN" sz="2800" smtClean="0">
                <a:latin typeface="Times New Roman" pitchFamily="18" charset="0"/>
              </a:rPr>
              <a:t>n</a:t>
            </a:r>
            <a:r>
              <a:rPr lang="en-US" altLang="zh-CN" sz="2800" baseline="-30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 smtClean="0">
                <a:latin typeface="Times New Roman" pitchFamily="18" charset="0"/>
              </a:rPr>
              <a:t> n</a:t>
            </a:r>
            <a:r>
              <a:rPr lang="en-US" altLang="zh-CN" sz="2800" baseline="-30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，</a:t>
            </a:r>
            <a:r>
              <a:rPr lang="zh-CN" altLang="en-US" sz="2800" smtClean="0">
                <a:latin typeface="Times New Roman" pitchFamily="18" charset="0"/>
              </a:rPr>
              <a:t>入射角为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aseline="-30000" smtClean="0">
                <a:latin typeface="Times New Roman" pitchFamily="18" charset="0"/>
              </a:rPr>
              <a:t>1</a:t>
            </a:r>
            <a:r>
              <a:rPr lang="zh-CN" altLang="en-US" sz="2800" smtClean="0">
                <a:latin typeface="Times New Roman" pitchFamily="18" charset="0"/>
              </a:rPr>
              <a:t>。</a:t>
            </a: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4293D-9E7F-4CEA-8732-AB1D1371C6B8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041415" name="Line 7"/>
          <p:cNvSpPr>
            <a:spLocks noChangeShapeType="1"/>
          </p:cNvSpPr>
          <p:nvPr/>
        </p:nvSpPr>
        <p:spPr bwMode="auto">
          <a:xfrm>
            <a:off x="1979613" y="4964113"/>
            <a:ext cx="5322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47900" y="2714625"/>
            <a:ext cx="1254125" cy="2247900"/>
            <a:chOff x="4515" y="10463"/>
            <a:chExt cx="1155" cy="2070"/>
          </a:xfrm>
        </p:grpSpPr>
        <p:sp>
          <p:nvSpPr>
            <p:cNvPr id="66604" name="Line 9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5" name="Line 10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17813" y="2714625"/>
            <a:ext cx="1255712" cy="2247900"/>
            <a:chOff x="4515" y="10463"/>
            <a:chExt cx="1155" cy="2070"/>
          </a:xfrm>
        </p:grpSpPr>
        <p:sp>
          <p:nvSpPr>
            <p:cNvPr id="66602" name="Line 12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3" name="Line 13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63913" y="2714625"/>
            <a:ext cx="1254125" cy="2247900"/>
            <a:chOff x="4515" y="10463"/>
            <a:chExt cx="1155" cy="2070"/>
          </a:xfrm>
        </p:grpSpPr>
        <p:sp>
          <p:nvSpPr>
            <p:cNvPr id="66600" name="Line 15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1" name="Line 16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894138" y="2716213"/>
            <a:ext cx="1254125" cy="2247900"/>
            <a:chOff x="4515" y="10463"/>
            <a:chExt cx="1155" cy="2070"/>
          </a:xfrm>
        </p:grpSpPr>
        <p:sp>
          <p:nvSpPr>
            <p:cNvPr id="66598" name="Line 18"/>
            <p:cNvSpPr>
              <a:spLocks noChangeShapeType="1"/>
            </p:cNvSpPr>
            <p:nvPr/>
          </p:nvSpPr>
          <p:spPr bwMode="auto">
            <a:xfrm>
              <a:off x="4515" y="1046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9" name="Line 19"/>
            <p:cNvSpPr>
              <a:spLocks noChangeShapeType="1"/>
            </p:cNvSpPr>
            <p:nvPr/>
          </p:nvSpPr>
          <p:spPr bwMode="auto">
            <a:xfrm>
              <a:off x="5055" y="11423"/>
              <a:ext cx="615" cy="1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1428" name="Line 20"/>
          <p:cNvSpPr>
            <a:spLocks noChangeShapeType="1"/>
          </p:cNvSpPr>
          <p:nvPr/>
        </p:nvSpPr>
        <p:spPr bwMode="auto">
          <a:xfrm flipV="1">
            <a:off x="3495675" y="4252913"/>
            <a:ext cx="1270000" cy="70008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429" name="Oval 21"/>
          <p:cNvSpPr>
            <a:spLocks noChangeArrowheads="1"/>
          </p:cNvSpPr>
          <p:nvPr/>
        </p:nvSpPr>
        <p:spPr bwMode="auto">
          <a:xfrm>
            <a:off x="2627313" y="4149725"/>
            <a:ext cx="1631950" cy="1630363"/>
          </a:xfrm>
          <a:prstGeom prst="ellips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502025" y="2698750"/>
            <a:ext cx="1257300" cy="2246313"/>
            <a:chOff x="2910" y="11243"/>
            <a:chExt cx="1125" cy="1477"/>
          </a:xfrm>
        </p:grpSpPr>
        <p:sp>
          <p:nvSpPr>
            <p:cNvPr id="66596" name="Line 23"/>
            <p:cNvSpPr>
              <a:spLocks noChangeShapeType="1"/>
            </p:cNvSpPr>
            <p:nvPr/>
          </p:nvSpPr>
          <p:spPr bwMode="auto">
            <a:xfrm flipV="1">
              <a:off x="2910" y="11880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7" name="Line 24"/>
            <p:cNvSpPr>
              <a:spLocks noChangeShapeType="1"/>
            </p:cNvSpPr>
            <p:nvPr/>
          </p:nvSpPr>
          <p:spPr bwMode="auto">
            <a:xfrm flipV="1">
              <a:off x="3397" y="11243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073525" y="2698750"/>
            <a:ext cx="1255713" cy="2246313"/>
            <a:chOff x="2910" y="11243"/>
            <a:chExt cx="1125" cy="1477"/>
          </a:xfrm>
        </p:grpSpPr>
        <p:sp>
          <p:nvSpPr>
            <p:cNvPr id="66594" name="Line 26"/>
            <p:cNvSpPr>
              <a:spLocks noChangeShapeType="1"/>
            </p:cNvSpPr>
            <p:nvPr/>
          </p:nvSpPr>
          <p:spPr bwMode="auto">
            <a:xfrm flipV="1">
              <a:off x="2910" y="11880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5" name="Line 27"/>
            <p:cNvSpPr>
              <a:spLocks noChangeShapeType="1"/>
            </p:cNvSpPr>
            <p:nvPr/>
          </p:nvSpPr>
          <p:spPr bwMode="auto">
            <a:xfrm flipV="1">
              <a:off x="3397" y="11243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627563" y="2714625"/>
            <a:ext cx="1255712" cy="2246313"/>
            <a:chOff x="2910" y="11243"/>
            <a:chExt cx="1125" cy="1477"/>
          </a:xfrm>
        </p:grpSpPr>
        <p:sp>
          <p:nvSpPr>
            <p:cNvPr id="66592" name="Line 29"/>
            <p:cNvSpPr>
              <a:spLocks noChangeShapeType="1"/>
            </p:cNvSpPr>
            <p:nvPr/>
          </p:nvSpPr>
          <p:spPr bwMode="auto">
            <a:xfrm flipV="1">
              <a:off x="2910" y="11880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Line 30"/>
            <p:cNvSpPr>
              <a:spLocks noChangeShapeType="1"/>
            </p:cNvSpPr>
            <p:nvPr/>
          </p:nvSpPr>
          <p:spPr bwMode="auto">
            <a:xfrm flipV="1">
              <a:off x="3397" y="11243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140325" y="2698750"/>
            <a:ext cx="1255713" cy="2246313"/>
            <a:chOff x="2910" y="11243"/>
            <a:chExt cx="1125" cy="1477"/>
          </a:xfrm>
        </p:grpSpPr>
        <p:sp>
          <p:nvSpPr>
            <p:cNvPr id="66590" name="Line 32"/>
            <p:cNvSpPr>
              <a:spLocks noChangeShapeType="1"/>
            </p:cNvSpPr>
            <p:nvPr/>
          </p:nvSpPr>
          <p:spPr bwMode="auto">
            <a:xfrm flipV="1">
              <a:off x="2910" y="11880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Line 33"/>
            <p:cNvSpPr>
              <a:spLocks noChangeShapeType="1"/>
            </p:cNvSpPr>
            <p:nvPr/>
          </p:nvSpPr>
          <p:spPr bwMode="auto">
            <a:xfrm flipV="1">
              <a:off x="3397" y="11243"/>
              <a:ext cx="638" cy="8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1442" name="Line 34"/>
          <p:cNvSpPr>
            <a:spLocks noChangeShapeType="1"/>
          </p:cNvSpPr>
          <p:nvPr/>
        </p:nvSpPr>
        <p:spPr bwMode="auto">
          <a:xfrm>
            <a:off x="3886200" y="4262438"/>
            <a:ext cx="1268413" cy="70167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443" name="Oval 35"/>
          <p:cNvSpPr>
            <a:spLocks noChangeArrowheads="1"/>
          </p:cNvSpPr>
          <p:nvPr/>
        </p:nvSpPr>
        <p:spPr bwMode="auto">
          <a:xfrm>
            <a:off x="3563938" y="4437063"/>
            <a:ext cx="1016000" cy="1014412"/>
          </a:xfrm>
          <a:prstGeom prst="ellips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444" name="Oval 36"/>
          <p:cNvSpPr>
            <a:spLocks noChangeArrowheads="1"/>
          </p:cNvSpPr>
          <p:nvPr/>
        </p:nvSpPr>
        <p:spPr bwMode="auto">
          <a:xfrm>
            <a:off x="4395788" y="4718050"/>
            <a:ext cx="493712" cy="492125"/>
          </a:xfrm>
          <a:prstGeom prst="ellips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461" name="Line 53"/>
          <p:cNvSpPr>
            <a:spLocks noChangeShapeType="1"/>
          </p:cNvSpPr>
          <p:nvPr/>
        </p:nvSpPr>
        <p:spPr bwMode="auto">
          <a:xfrm>
            <a:off x="3505200" y="4052888"/>
            <a:ext cx="0" cy="182403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463" name="Arc 55"/>
          <p:cNvSpPr>
            <a:spLocks/>
          </p:cNvSpPr>
          <p:nvPr/>
        </p:nvSpPr>
        <p:spPr bwMode="auto">
          <a:xfrm rot="-2760000">
            <a:off x="3313113" y="4479925"/>
            <a:ext cx="153988" cy="153987"/>
          </a:xfrm>
          <a:custGeom>
            <a:avLst/>
            <a:gdLst>
              <a:gd name="T0" fmla="*/ 0 w 21600"/>
              <a:gd name="T1" fmla="*/ 0 h 21600"/>
              <a:gd name="T2" fmla="*/ 55793839 w 21600"/>
              <a:gd name="T3" fmla="*/ 55792393 h 21600"/>
              <a:gd name="T4" fmla="*/ 0 w 21600"/>
              <a:gd name="T5" fmla="*/ 5579239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464" name="Text Box 56"/>
          <p:cNvSpPr txBox="1">
            <a:spLocks noChangeArrowheads="1"/>
          </p:cNvSpPr>
          <p:nvPr/>
        </p:nvSpPr>
        <p:spPr bwMode="auto">
          <a:xfrm>
            <a:off x="3095625" y="4010025"/>
            <a:ext cx="5540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41466" name="Text Box 58"/>
          <p:cNvSpPr txBox="1">
            <a:spLocks noChangeArrowheads="1"/>
          </p:cNvSpPr>
          <p:nvPr/>
        </p:nvSpPr>
        <p:spPr bwMode="auto">
          <a:xfrm>
            <a:off x="2986088" y="4786313"/>
            <a:ext cx="5778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lang="en-US" altLang="zh-CN" sz="1000" b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000" b="0">
                <a:latin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</a:rPr>
              <a:t>A</a:t>
            </a:r>
          </a:p>
        </p:txBody>
      </p:sp>
      <p:sp>
        <p:nvSpPr>
          <p:cNvPr id="1041467" name="Text Box 59"/>
          <p:cNvSpPr txBox="1">
            <a:spLocks noChangeArrowheads="1"/>
          </p:cNvSpPr>
          <p:nvPr/>
        </p:nvSpPr>
        <p:spPr bwMode="auto">
          <a:xfrm>
            <a:off x="5100638" y="4786313"/>
            <a:ext cx="5143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lang="en-US" altLang="zh-CN" sz="1000" b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000" b="0">
                <a:latin typeface="Times New Roman" pitchFamily="18" charset="0"/>
              </a:rPr>
              <a:t>  </a:t>
            </a:r>
            <a:r>
              <a:rPr lang="en-US" altLang="zh-CN">
                <a:latin typeface="Times New Roman" pitchFamily="18" charset="0"/>
              </a:rPr>
              <a:t>B</a:t>
            </a:r>
          </a:p>
        </p:txBody>
      </p:sp>
      <p:sp>
        <p:nvSpPr>
          <p:cNvPr id="1041468" name="Text Box 60"/>
          <p:cNvSpPr txBox="1">
            <a:spLocks noChangeArrowheads="1"/>
          </p:cNvSpPr>
          <p:nvPr/>
        </p:nvSpPr>
        <p:spPr bwMode="auto">
          <a:xfrm>
            <a:off x="4714875" y="3830638"/>
            <a:ext cx="5048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</a:t>
            </a:r>
          </a:p>
        </p:txBody>
      </p:sp>
      <p:sp>
        <p:nvSpPr>
          <p:cNvPr id="1041469" name="Text Box 61"/>
          <p:cNvSpPr txBox="1">
            <a:spLocks noChangeArrowheads="1"/>
          </p:cNvSpPr>
          <p:nvPr/>
        </p:nvSpPr>
        <p:spPr bwMode="auto">
          <a:xfrm>
            <a:off x="3492500" y="3633788"/>
            <a:ext cx="5461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lang="en-US" altLang="zh-CN" sz="1000" b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000" b="0">
                <a:latin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</a:rPr>
              <a:t>D</a:t>
            </a:r>
          </a:p>
        </p:txBody>
      </p:sp>
      <p:sp>
        <p:nvSpPr>
          <p:cNvPr id="1041471" name="Text Box 63"/>
          <p:cNvSpPr txBox="1">
            <a:spLocks noChangeArrowheads="1"/>
          </p:cNvSpPr>
          <p:nvPr/>
        </p:nvSpPr>
        <p:spPr bwMode="auto">
          <a:xfrm>
            <a:off x="6172200" y="4364038"/>
            <a:ext cx="977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41472" name="Text Box 64"/>
          <p:cNvSpPr txBox="1">
            <a:spLocks noChangeArrowheads="1"/>
          </p:cNvSpPr>
          <p:nvPr/>
        </p:nvSpPr>
        <p:spPr bwMode="auto">
          <a:xfrm>
            <a:off x="6118225" y="4943475"/>
            <a:ext cx="11303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041476" name="Line 68"/>
          <p:cNvSpPr>
            <a:spLocks noChangeShapeType="1"/>
          </p:cNvSpPr>
          <p:nvPr/>
        </p:nvSpPr>
        <p:spPr bwMode="auto">
          <a:xfrm>
            <a:off x="4740275" y="4230688"/>
            <a:ext cx="398463" cy="720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477" name="Line 69"/>
          <p:cNvSpPr>
            <a:spLocks noChangeShapeType="1"/>
          </p:cNvSpPr>
          <p:nvPr/>
        </p:nvSpPr>
        <p:spPr bwMode="auto">
          <a:xfrm flipH="1">
            <a:off x="3505200" y="4940300"/>
            <a:ext cx="7938" cy="865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414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414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0414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414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0414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0414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041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041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" dur="1" fill="hold"/>
                                        <p:tgtEl>
                                          <p:spTgt spid="10414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" dur="1" fill="hold"/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10414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5" grpId="0" animBg="1"/>
      <p:bldP spid="1041428" grpId="0" animBg="1"/>
      <p:bldP spid="1041429" grpId="0" animBg="1"/>
      <p:bldP spid="1041442" grpId="0" animBg="1"/>
      <p:bldP spid="1041443" grpId="0" animBg="1"/>
      <p:bldP spid="1041444" grpId="0" animBg="1"/>
      <p:bldP spid="1041461" grpId="0" animBg="1"/>
      <p:bldP spid="1041463" grpId="0" animBg="1"/>
      <p:bldP spid="1041464" grpId="0"/>
      <p:bldP spid="1041466" grpId="0"/>
      <p:bldP spid="1041467" grpId="0"/>
      <p:bldP spid="1041468" grpId="0"/>
      <p:bldP spid="1041469" grpId="0"/>
      <p:bldP spid="1041471" grpId="0"/>
      <p:bldP spid="1041472" grpId="0"/>
      <p:bldP spid="1041476" grpId="0" animBg="1"/>
      <p:bldP spid="104147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10733</TotalTime>
  <Words>303</Words>
  <Application>Microsoft Office PowerPoint</Application>
  <PresentationFormat>全屏显示(4:3)</PresentationFormat>
  <Paragraphs>37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暗香扑面</vt:lpstr>
      <vt:lpstr>惠更斯对折射的理解</vt:lpstr>
      <vt:lpstr>惠更斯对反射的理解</vt:lpstr>
    </vt:vector>
  </TitlesOfParts>
  <Company>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 Geometrical Optics</dc:title>
  <dc:creator>J.W. Dong</dc:creator>
  <cp:lastModifiedBy>djw</cp:lastModifiedBy>
  <cp:revision>958</cp:revision>
  <cp:lastPrinted>2014-03-07T10:06:09Z</cp:lastPrinted>
  <dcterms:created xsi:type="dcterms:W3CDTF">2002-02-26T06:40:59Z</dcterms:created>
  <dcterms:modified xsi:type="dcterms:W3CDTF">2016-03-04T09:10:05Z</dcterms:modified>
</cp:coreProperties>
</file>