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0099"/>
    <a:srgbClr val="006600"/>
    <a:srgbClr val="FF6600"/>
    <a:srgbClr val="FFFF99"/>
    <a:srgbClr val="000099"/>
    <a:srgbClr val="99FF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 autoAdjust="0"/>
    <p:restoredTop sz="85912" autoAdjust="0"/>
  </p:normalViewPr>
  <p:slideViewPr>
    <p:cSldViewPr>
      <p:cViewPr varScale="1">
        <p:scale>
          <a:sx n="100" d="100"/>
          <a:sy n="100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fld id="{D40E258A-A450-47CA-9214-EF000DCC94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82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fld id="{89C5909C-603B-45BA-9D80-9D0D6B16B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701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5909C-603B-45BA-9D80-9D0D6B16B807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17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BCFAB-F7D0-4539-86CC-B55CFD4445F4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 lIns="96653" tIns="48326" rIns="96653" bIns="48326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9890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BCFAB-F7D0-4539-86CC-B55CFD4445F4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 lIns="96653" tIns="48326" rIns="96653" bIns="48326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9209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758DC-6828-4CF4-9163-2B0114146406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13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BCFAB-F7D0-4539-86CC-B55CFD4445F4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62" y="720798"/>
            <a:ext cx="5273749" cy="360100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 lIns="96653" tIns="48326" rIns="96653" bIns="48326"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55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758DC-6828-4CF4-9163-2B0114146406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24971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BCFAB-F7D0-4539-86CC-B55CFD4445F4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 lIns="96653" tIns="48326" rIns="96653" bIns="48326"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6084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95A11-1C90-4D61-A293-AA82742AC2B2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744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5909C-603B-45BA-9D80-9D0D6B16B80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3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137A2-C0E4-4DA7-8BC5-8F68EAA92A28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0" tIns="49515" rIns="99030" bIns="49515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8859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A95B9-E1D9-4256-8060-714234EEA0F9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 lIns="96653" tIns="48326" rIns="96653" bIns="48326"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76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BCFAB-F7D0-4539-86CC-B55CFD4445F4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 lIns="96653" tIns="48326" rIns="96653" bIns="48326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3321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0A557-D100-4D21-9EF3-93C03E3677EF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 lIns="96653" tIns="48326" rIns="96653" bIns="48326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638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2C65E-2014-4EB7-B8DD-8A71D6CB706F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 lIns="96653" tIns="48326" rIns="96653" bIns="48326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708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620AA0-AB2F-468D-8C77-ECEE983038F5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 lIns="96653" tIns="48326" rIns="96653" bIns="48326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0194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BCFAB-F7D0-4539-86CC-B55CFD4445F4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 lIns="96653" tIns="48326" rIns="96653" bIns="48326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239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5EA88-F2AB-407C-8183-676EE5C371F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AD73E-98B3-4C2C-A393-85DCDE7D171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3BA9B-5ED1-4C4D-94B0-B62BBB8EC7E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94881-2F39-40B0-BD98-6A8BA6FDDC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49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1DF6C85-580E-49AA-8C0F-7282E851D18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086B6-9163-45C8-85F1-9B894C77574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DAFD2-477B-417F-B189-0E3FEDED978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FB051-E44F-4229-AD11-9F1C058FB67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914EC-ABFE-43D4-84E1-59B24D4BC1A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71FA27-C5BB-45DB-9741-CD4655643D6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AC8A-28AB-4018-BD83-4E898EADF34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5366C-17DE-4B31-81FE-45186FB320C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BA186-634C-461E-A45C-7A5E460E06D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1DF6C85-580E-49AA-8C0F-7282E851D184}" type="datetimeFigureOut">
              <a:rPr lang="en-US" smtClean="0"/>
              <a:pPr/>
              <a:t>3/16/2016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D8C8707-6703-4706-940A-40F810CE516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114300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2-7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焦面作图题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凹透镜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/>
              <a:t>像</a:t>
            </a:r>
            <a:r>
              <a:rPr lang="zh-CN" altLang="en-US" dirty="0" smtClean="0"/>
              <a:t>方                                    物方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94881-2F39-40B0-BD98-6A8BA6FDDC27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187" t="257" r="211" b="53166"/>
          <a:stretch/>
        </p:blipFill>
        <p:spPr bwMode="auto">
          <a:xfrm rot="5400000">
            <a:off x="5494497" y="-1208046"/>
            <a:ext cx="2161619" cy="480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60996" y="3979481"/>
            <a:ext cx="4315351" cy="2833895"/>
            <a:chOff x="117874" y="3274240"/>
            <a:chExt cx="6364938" cy="4179864"/>
          </a:xfrm>
        </p:grpSpPr>
        <p:sp>
          <p:nvSpPr>
            <p:cNvPr id="10" name="Line 64"/>
            <p:cNvSpPr>
              <a:spLocks noChangeShapeType="1"/>
            </p:cNvSpPr>
            <p:nvPr/>
          </p:nvSpPr>
          <p:spPr bwMode="auto">
            <a:xfrm>
              <a:off x="3627772" y="3274240"/>
              <a:ext cx="0" cy="340164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74"/>
            <p:cNvSpPr>
              <a:spLocks noChangeShapeType="1"/>
            </p:cNvSpPr>
            <p:nvPr/>
          </p:nvSpPr>
          <p:spPr bwMode="auto">
            <a:xfrm flipV="1">
              <a:off x="2153051" y="4204002"/>
              <a:ext cx="0" cy="1222155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>
              <a:off x="1884208" y="4070761"/>
              <a:ext cx="2358257" cy="260512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>
              <a:off x="117874" y="4877106"/>
              <a:ext cx="63649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79"/>
            <p:cNvSpPr>
              <a:spLocks noChangeShapeType="1"/>
            </p:cNvSpPr>
            <p:nvPr/>
          </p:nvSpPr>
          <p:spPr bwMode="auto">
            <a:xfrm>
              <a:off x="205130" y="4851836"/>
              <a:ext cx="3426549" cy="116012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80"/>
            <p:cNvSpPr>
              <a:spLocks noChangeShapeType="1"/>
            </p:cNvSpPr>
            <p:nvPr/>
          </p:nvSpPr>
          <p:spPr bwMode="auto">
            <a:xfrm>
              <a:off x="1872417" y="4261433"/>
              <a:ext cx="2910090" cy="98553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2"/>
            <p:cNvSpPr>
              <a:spLocks noChangeShapeType="1"/>
            </p:cNvSpPr>
            <p:nvPr/>
          </p:nvSpPr>
          <p:spPr bwMode="auto">
            <a:xfrm>
              <a:off x="3617528" y="5984395"/>
              <a:ext cx="1332701" cy="14697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3"/>
            <p:cNvSpPr>
              <a:spLocks noChangeShapeType="1"/>
            </p:cNvSpPr>
            <p:nvPr/>
          </p:nvSpPr>
          <p:spPr bwMode="auto">
            <a:xfrm>
              <a:off x="3825055" y="6204934"/>
              <a:ext cx="186303" cy="20675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4"/>
            <p:cNvSpPr>
              <a:spLocks noChangeShapeType="1"/>
            </p:cNvSpPr>
            <p:nvPr/>
          </p:nvSpPr>
          <p:spPr bwMode="auto">
            <a:xfrm>
              <a:off x="2169558" y="5513453"/>
              <a:ext cx="273558" cy="9418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86"/>
            <p:cNvSpPr txBox="1">
              <a:spLocks noChangeArrowheads="1"/>
            </p:cNvSpPr>
            <p:nvPr/>
          </p:nvSpPr>
          <p:spPr bwMode="auto">
            <a:xfrm>
              <a:off x="1059773" y="4308874"/>
              <a:ext cx="771151" cy="808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lang="en-US" altLang="zh-CN" dirty="0">
                  <a:latin typeface="Times New Roman" pitchFamily="18" charset="0"/>
                </a:rPr>
                <a:t>F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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29" name="Text Box 90"/>
            <p:cNvSpPr txBox="1">
              <a:spLocks noChangeArrowheads="1"/>
            </p:cNvSpPr>
            <p:nvPr/>
          </p:nvSpPr>
          <p:spPr bwMode="auto">
            <a:xfrm>
              <a:off x="5292083" y="4877105"/>
              <a:ext cx="721628" cy="762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93153" y="3869307"/>
            <a:ext cx="4315351" cy="2944068"/>
            <a:chOff x="4793153" y="3869307"/>
            <a:chExt cx="4315351" cy="2944068"/>
          </a:xfrm>
        </p:grpSpPr>
        <p:grpSp>
          <p:nvGrpSpPr>
            <p:cNvPr id="32" name="组合 31"/>
            <p:cNvGrpSpPr/>
            <p:nvPr/>
          </p:nvGrpSpPr>
          <p:grpSpPr>
            <a:xfrm>
              <a:off x="4793153" y="3869307"/>
              <a:ext cx="4315351" cy="2944068"/>
              <a:chOff x="117873" y="3111735"/>
              <a:chExt cx="6364936" cy="4342359"/>
            </a:xfrm>
          </p:grpSpPr>
          <p:sp>
            <p:nvSpPr>
              <p:cNvPr id="53" name="Line 64"/>
              <p:cNvSpPr>
                <a:spLocks noChangeShapeType="1"/>
              </p:cNvSpPr>
              <p:nvPr/>
            </p:nvSpPr>
            <p:spPr bwMode="auto">
              <a:xfrm>
                <a:off x="3615184" y="3274236"/>
                <a:ext cx="0" cy="340164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7"/>
              <p:cNvSpPr>
                <a:spLocks noChangeShapeType="1"/>
              </p:cNvSpPr>
              <p:nvPr/>
            </p:nvSpPr>
            <p:spPr bwMode="auto">
              <a:xfrm>
                <a:off x="117873" y="4877103"/>
                <a:ext cx="63649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79"/>
              <p:cNvSpPr>
                <a:spLocks noChangeShapeType="1"/>
              </p:cNvSpPr>
              <p:nvPr/>
            </p:nvSpPr>
            <p:spPr bwMode="auto">
              <a:xfrm>
                <a:off x="205129" y="4851833"/>
                <a:ext cx="3426548" cy="1160126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82"/>
              <p:cNvSpPr>
                <a:spLocks noChangeShapeType="1"/>
              </p:cNvSpPr>
              <p:nvPr/>
            </p:nvSpPr>
            <p:spPr bwMode="auto">
              <a:xfrm>
                <a:off x="3617526" y="5984392"/>
                <a:ext cx="1332697" cy="1469702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83"/>
              <p:cNvSpPr>
                <a:spLocks noChangeShapeType="1"/>
              </p:cNvSpPr>
              <p:nvPr/>
            </p:nvSpPr>
            <p:spPr bwMode="auto">
              <a:xfrm>
                <a:off x="3825053" y="6204932"/>
                <a:ext cx="186302" cy="206755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84"/>
              <p:cNvSpPr>
                <a:spLocks noChangeShapeType="1"/>
              </p:cNvSpPr>
              <p:nvPr/>
            </p:nvSpPr>
            <p:spPr bwMode="auto">
              <a:xfrm>
                <a:off x="2169556" y="5513450"/>
                <a:ext cx="273558" cy="94189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86"/>
              <p:cNvSpPr txBox="1">
                <a:spLocks noChangeArrowheads="1"/>
              </p:cNvSpPr>
              <p:nvPr/>
            </p:nvSpPr>
            <p:spPr bwMode="auto">
              <a:xfrm>
                <a:off x="1691680" y="4374048"/>
                <a:ext cx="771150" cy="8086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lang="en-US" altLang="zh-CN" dirty="0">
                    <a:latin typeface="Times New Roman" pitchFamily="18" charset="0"/>
                  </a:rPr>
                  <a:t>F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</a:t>
                </a:r>
                <a:endParaRPr lang="en-US" altLang="zh-CN" dirty="0">
                  <a:latin typeface="Times New Roman" pitchFamily="18" charset="0"/>
                </a:endParaRPr>
              </a:p>
            </p:txBody>
          </p:sp>
          <p:sp>
            <p:nvSpPr>
              <p:cNvPr id="50" name="Text Box 90"/>
              <p:cNvSpPr txBox="1">
                <a:spLocks noChangeArrowheads="1"/>
              </p:cNvSpPr>
              <p:nvPr/>
            </p:nvSpPr>
            <p:spPr bwMode="auto">
              <a:xfrm>
                <a:off x="5292080" y="4877103"/>
                <a:ext cx="721627" cy="7626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lang="en-US" altLang="zh-CN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51" name="Line 74"/>
              <p:cNvSpPr>
                <a:spLocks noChangeShapeType="1"/>
              </p:cNvSpPr>
              <p:nvPr/>
            </p:nvSpPr>
            <p:spPr bwMode="auto">
              <a:xfrm flipV="1">
                <a:off x="5148064" y="3111735"/>
                <a:ext cx="0" cy="3852372"/>
              </a:xfrm>
              <a:prstGeom prst="line">
                <a:avLst/>
              </a:prstGeom>
              <a:noFill/>
              <a:ln w="2857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6713338" y="5666784"/>
              <a:ext cx="1434876" cy="48580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6604693" y="4390270"/>
              <a:ext cx="1598870" cy="176623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923506" y="2411512"/>
            <a:ext cx="3520702" cy="1881584"/>
            <a:chOff x="117874" y="3274240"/>
            <a:chExt cx="6364938" cy="3401644"/>
          </a:xfrm>
        </p:grpSpPr>
        <p:sp>
          <p:nvSpPr>
            <p:cNvPr id="83" name="Line 64"/>
            <p:cNvSpPr>
              <a:spLocks noChangeShapeType="1"/>
            </p:cNvSpPr>
            <p:nvPr/>
          </p:nvSpPr>
          <p:spPr bwMode="auto">
            <a:xfrm>
              <a:off x="3627772" y="3274240"/>
              <a:ext cx="0" cy="340164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7"/>
            <p:cNvSpPr>
              <a:spLocks noChangeShapeType="1"/>
            </p:cNvSpPr>
            <p:nvPr/>
          </p:nvSpPr>
          <p:spPr bwMode="auto">
            <a:xfrm>
              <a:off x="117874" y="4877106"/>
              <a:ext cx="63649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79"/>
            <p:cNvSpPr>
              <a:spLocks noChangeShapeType="1"/>
            </p:cNvSpPr>
            <p:nvPr/>
          </p:nvSpPr>
          <p:spPr bwMode="auto">
            <a:xfrm>
              <a:off x="205130" y="4851836"/>
              <a:ext cx="3426549" cy="116012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4"/>
            <p:cNvSpPr>
              <a:spLocks noChangeShapeType="1"/>
            </p:cNvSpPr>
            <p:nvPr/>
          </p:nvSpPr>
          <p:spPr bwMode="auto">
            <a:xfrm>
              <a:off x="2169558" y="5513453"/>
              <a:ext cx="273558" cy="9418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86"/>
            <p:cNvSpPr txBox="1">
              <a:spLocks noChangeArrowheads="1"/>
            </p:cNvSpPr>
            <p:nvPr/>
          </p:nvSpPr>
          <p:spPr bwMode="auto">
            <a:xfrm>
              <a:off x="1059771" y="4308874"/>
              <a:ext cx="1109786" cy="808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lang="en-US" altLang="zh-CN" dirty="0">
                  <a:latin typeface="Times New Roman" pitchFamily="18" charset="0"/>
                </a:rPr>
                <a:t>F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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94" name="Text Box 90"/>
            <p:cNvSpPr txBox="1">
              <a:spLocks noChangeArrowheads="1"/>
            </p:cNvSpPr>
            <p:nvPr/>
          </p:nvSpPr>
          <p:spPr bwMode="auto">
            <a:xfrm>
              <a:off x="5292083" y="4877105"/>
              <a:ext cx="721628" cy="762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23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27"/>
          <p:cNvSpPr>
            <a:spLocks noChangeShapeType="1"/>
          </p:cNvSpPr>
          <p:nvPr/>
        </p:nvSpPr>
        <p:spPr bwMode="auto">
          <a:xfrm>
            <a:off x="2285500" y="4033532"/>
            <a:ext cx="1324468" cy="615783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990033"/>
                </a:solidFill>
              </a:rPr>
              <a:t>习题</a:t>
            </a:r>
            <a:r>
              <a:rPr lang="en-US" altLang="zh-CN" sz="3200" dirty="0" smtClean="0">
                <a:solidFill>
                  <a:srgbClr val="990033"/>
                </a:solidFill>
              </a:rPr>
              <a:t>2-25</a:t>
            </a:r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>
            <a:off x="142844" y="4643446"/>
            <a:ext cx="8874098" cy="762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9" name="Oval 10"/>
          <p:cNvSpPr>
            <a:spLocks noChangeArrowheads="1"/>
          </p:cNvSpPr>
          <p:nvPr/>
        </p:nvSpPr>
        <p:spPr bwMode="auto">
          <a:xfrm>
            <a:off x="4918076" y="4604520"/>
            <a:ext cx="95250" cy="9683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Text Box 11"/>
          <p:cNvSpPr txBox="1">
            <a:spLocks noChangeArrowheads="1"/>
          </p:cNvSpPr>
          <p:nvPr/>
        </p:nvSpPr>
        <p:spPr bwMode="auto">
          <a:xfrm>
            <a:off x="2943225" y="2285992"/>
            <a:ext cx="1843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L1, 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=5</a:t>
            </a:r>
            <a:endParaRPr lang="en-US" altLang="zh-CN" b="0" dirty="0">
              <a:latin typeface="Arial Rounded MT Bold" pitchFamily="34" charset="0"/>
            </a:endParaRPr>
          </a:p>
        </p:txBody>
      </p:sp>
      <p:sp>
        <p:nvSpPr>
          <p:cNvPr id="92171" name="Text Box 12"/>
          <p:cNvSpPr txBox="1">
            <a:spLocks noChangeArrowheads="1"/>
          </p:cNvSpPr>
          <p:nvPr/>
        </p:nvSpPr>
        <p:spPr bwMode="auto">
          <a:xfrm>
            <a:off x="4416426" y="4643446"/>
            <a:ext cx="655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 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92178" name="Oval 19"/>
          <p:cNvSpPr>
            <a:spLocks noChangeArrowheads="1"/>
          </p:cNvSpPr>
          <p:nvPr/>
        </p:nvSpPr>
        <p:spPr bwMode="auto">
          <a:xfrm>
            <a:off x="2223865" y="4594995"/>
            <a:ext cx="96837" cy="9683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Text Box 20"/>
          <p:cNvSpPr txBox="1">
            <a:spLocks noChangeArrowheads="1"/>
          </p:cNvSpPr>
          <p:nvPr/>
        </p:nvSpPr>
        <p:spPr bwMode="auto">
          <a:xfrm>
            <a:off x="1357290" y="4786322"/>
            <a:ext cx="1928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 </a:t>
            </a:r>
            <a:r>
              <a:rPr lang="en-US" altLang="zh-CN" b="0" dirty="0" smtClean="0">
                <a:latin typeface="Arial Rounded MT Bold" pitchFamily="34" charset="0"/>
              </a:rPr>
              <a:t>, 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92181" name="Text Box 22"/>
          <p:cNvSpPr txBox="1">
            <a:spLocks noChangeArrowheads="1"/>
          </p:cNvSpPr>
          <p:nvPr/>
        </p:nvSpPr>
        <p:spPr bwMode="auto">
          <a:xfrm>
            <a:off x="10065910" y="3049859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dirty="0">
                <a:latin typeface="Arial Rounded MT Bold" pitchFamily="34" charset="0"/>
              </a:rPr>
              <a:t>2</a:t>
            </a: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V="1">
            <a:off x="755576" y="3468961"/>
            <a:ext cx="2887730" cy="11737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2267744" y="3143248"/>
            <a:ext cx="0" cy="2928958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7619132" y="4598902"/>
            <a:ext cx="96837" cy="9683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7705301" y="4719690"/>
            <a:ext cx="1928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357158" y="4714884"/>
            <a:ext cx="785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Q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>
            <a:off x="3607104" y="3496737"/>
            <a:ext cx="1361459" cy="583210"/>
          </a:xfrm>
          <a:prstGeom prst="line">
            <a:avLst/>
          </a:prstGeom>
          <a:noFill/>
          <a:ln w="5715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0" name="直接箭头连接符 39"/>
          <p:cNvCxnSpPr/>
          <p:nvPr/>
        </p:nvCxnSpPr>
        <p:spPr bwMode="auto">
          <a:xfrm rot="5400000">
            <a:off x="2110564" y="4499776"/>
            <a:ext cx="3000396" cy="1588"/>
          </a:xfrm>
          <a:prstGeom prst="straightConnector1">
            <a:avLst/>
          </a:prstGeom>
          <a:noFill/>
          <a:ln w="57150">
            <a:solidFill>
              <a:srgbClr val="66CCFF"/>
            </a:solidFill>
            <a:round/>
            <a:headEnd type="none" w="med" len="med"/>
            <a:tailEnd type="none" w="med" len="med"/>
          </a:ln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3474633" y="4500967"/>
            <a:ext cx="2999602" cy="1588"/>
          </a:xfrm>
          <a:prstGeom prst="straightConnector1">
            <a:avLst/>
          </a:prstGeom>
          <a:noFill/>
          <a:ln w="57150">
            <a:solidFill>
              <a:srgbClr val="66CCFF"/>
            </a:solidFill>
            <a:round/>
            <a:headEnd type="none" w="med" len="med"/>
            <a:tailEnd type="none" w="med" len="med"/>
          </a:ln>
        </p:spPr>
      </p:cxn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6634882" y="4447913"/>
            <a:ext cx="785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Q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baseline="-25000" dirty="0" smtClean="0">
              <a:latin typeface="Arial Rounded MT Bold" pitchFamily="34" charset="0"/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643438" y="2285992"/>
            <a:ext cx="1843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L2, f</a:t>
            </a:r>
            <a:r>
              <a:rPr lang="en-US" altLang="zh-CN" b="0" baseline="-25000" dirty="0" smtClean="0">
                <a:latin typeface="Arial Rounded MT Bold" pitchFamily="34" charset="0"/>
              </a:rPr>
              <a:t>2 </a:t>
            </a:r>
            <a:r>
              <a:rPr lang="en-US" altLang="zh-CN" b="0" dirty="0" smtClean="0">
                <a:latin typeface="Arial Rounded MT Bold" pitchFamily="34" charset="0"/>
              </a:rPr>
              <a:t>= -10</a:t>
            </a:r>
            <a:endParaRPr lang="en-US" altLang="zh-CN" b="0" dirty="0">
              <a:latin typeface="Arial Rounded MT Bold" pitchFamily="34" charset="0"/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4973640" y="4663904"/>
            <a:ext cx="2695757" cy="52590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696096" y="4097272"/>
            <a:ext cx="785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Q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baseline="-25000" dirty="0" smtClean="0">
              <a:latin typeface="Arial Rounded MT Bold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500166" y="967071"/>
            <a:ext cx="6643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利用物方焦面作图法寻找最后成像位置</a:t>
            </a:r>
            <a:endParaRPr lang="zh-CN" altLang="en-US" dirty="0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7669397" y="3178204"/>
            <a:ext cx="0" cy="2928958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3609968" y="5733256"/>
            <a:ext cx="1355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54763" y="5661248"/>
            <a:ext cx="1355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962773" y="5661248"/>
            <a:ext cx="270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4968495" y="4059489"/>
            <a:ext cx="2700902" cy="112661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4962773" y="4057306"/>
            <a:ext cx="3200845" cy="68211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804891" grpId="0" animBg="1"/>
      <p:bldP spid="57" grpId="0" animBg="1"/>
      <p:bldP spid="58" grpId="0"/>
      <p:bldP spid="62" grpId="0" animBg="1"/>
      <p:bldP spid="63" grpId="0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27"/>
          <p:cNvSpPr>
            <a:spLocks noChangeShapeType="1"/>
          </p:cNvSpPr>
          <p:nvPr/>
        </p:nvSpPr>
        <p:spPr bwMode="auto">
          <a:xfrm>
            <a:off x="2232378" y="3664303"/>
            <a:ext cx="1378216" cy="959588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990033"/>
                </a:solidFill>
              </a:rPr>
              <a:t>习题</a:t>
            </a:r>
            <a:r>
              <a:rPr lang="en-US" altLang="zh-CN" sz="3200" dirty="0" smtClean="0">
                <a:solidFill>
                  <a:srgbClr val="990033"/>
                </a:solidFill>
              </a:rPr>
              <a:t>2-25</a:t>
            </a:r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>
            <a:off x="142844" y="4643446"/>
            <a:ext cx="8874098" cy="762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9" name="Oval 10"/>
          <p:cNvSpPr>
            <a:spLocks noChangeArrowheads="1"/>
          </p:cNvSpPr>
          <p:nvPr/>
        </p:nvSpPr>
        <p:spPr bwMode="auto">
          <a:xfrm>
            <a:off x="4918076" y="4604520"/>
            <a:ext cx="95250" cy="9683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Text Box 11"/>
          <p:cNvSpPr txBox="1">
            <a:spLocks noChangeArrowheads="1"/>
          </p:cNvSpPr>
          <p:nvPr/>
        </p:nvSpPr>
        <p:spPr bwMode="auto">
          <a:xfrm>
            <a:off x="2943225" y="2285992"/>
            <a:ext cx="1843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L1, 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=5</a:t>
            </a:r>
            <a:endParaRPr lang="en-US" altLang="zh-CN" b="0" dirty="0">
              <a:latin typeface="Arial Rounded MT Bold" pitchFamily="34" charset="0"/>
            </a:endParaRPr>
          </a:p>
        </p:txBody>
      </p:sp>
      <p:sp>
        <p:nvSpPr>
          <p:cNvPr id="92171" name="Text Box 12"/>
          <p:cNvSpPr txBox="1">
            <a:spLocks noChangeArrowheads="1"/>
          </p:cNvSpPr>
          <p:nvPr/>
        </p:nvSpPr>
        <p:spPr bwMode="auto">
          <a:xfrm>
            <a:off x="4416426" y="4643446"/>
            <a:ext cx="655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 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92178" name="Oval 19"/>
          <p:cNvSpPr>
            <a:spLocks noChangeArrowheads="1"/>
          </p:cNvSpPr>
          <p:nvPr/>
        </p:nvSpPr>
        <p:spPr bwMode="auto">
          <a:xfrm>
            <a:off x="2185765" y="4594995"/>
            <a:ext cx="96837" cy="9683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Text Box 20"/>
          <p:cNvSpPr txBox="1">
            <a:spLocks noChangeArrowheads="1"/>
          </p:cNvSpPr>
          <p:nvPr/>
        </p:nvSpPr>
        <p:spPr bwMode="auto">
          <a:xfrm>
            <a:off x="1357290" y="4786322"/>
            <a:ext cx="1928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 </a:t>
            </a:r>
            <a:r>
              <a:rPr lang="en-US" altLang="zh-CN" b="0" dirty="0" smtClean="0">
                <a:latin typeface="Arial Rounded MT Bold" pitchFamily="34" charset="0"/>
              </a:rPr>
              <a:t>, 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92181" name="Text Box 22"/>
          <p:cNvSpPr txBox="1">
            <a:spLocks noChangeArrowheads="1"/>
          </p:cNvSpPr>
          <p:nvPr/>
        </p:nvSpPr>
        <p:spPr bwMode="auto">
          <a:xfrm>
            <a:off x="10065910" y="3049859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dirty="0">
                <a:latin typeface="Arial Rounded MT Bold" pitchFamily="34" charset="0"/>
              </a:rPr>
              <a:t>2</a:t>
            </a:r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2224311" y="3143248"/>
            <a:ext cx="0" cy="2928958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7619132" y="4598902"/>
            <a:ext cx="96837" cy="9683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7705301" y="4719690"/>
            <a:ext cx="1928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357158" y="4714884"/>
            <a:ext cx="785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Q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>
            <a:off x="3609968" y="3117562"/>
            <a:ext cx="1366846" cy="992122"/>
          </a:xfrm>
          <a:prstGeom prst="line">
            <a:avLst/>
          </a:prstGeom>
          <a:noFill/>
          <a:ln w="5715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0" name="直接箭头连接符 39"/>
          <p:cNvCxnSpPr/>
          <p:nvPr/>
        </p:nvCxnSpPr>
        <p:spPr bwMode="auto">
          <a:xfrm rot="5400000">
            <a:off x="2110564" y="4499776"/>
            <a:ext cx="3000396" cy="1588"/>
          </a:xfrm>
          <a:prstGeom prst="straightConnector1">
            <a:avLst/>
          </a:prstGeom>
          <a:noFill/>
          <a:ln w="57150">
            <a:solidFill>
              <a:srgbClr val="66CCFF"/>
            </a:solidFill>
            <a:round/>
            <a:headEnd type="none" w="med" len="med"/>
            <a:tailEnd type="none" w="med" len="med"/>
          </a:ln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3474633" y="4500967"/>
            <a:ext cx="2999602" cy="1588"/>
          </a:xfrm>
          <a:prstGeom prst="straightConnector1">
            <a:avLst/>
          </a:prstGeom>
          <a:noFill/>
          <a:ln w="57150">
            <a:solidFill>
              <a:srgbClr val="66CCFF"/>
            </a:solidFill>
            <a:round/>
            <a:headEnd type="none" w="med" len="med"/>
            <a:tailEnd type="none" w="med" len="med"/>
          </a:ln>
        </p:spPr>
      </p:cxn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6634882" y="4447913"/>
            <a:ext cx="785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Q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baseline="-25000" dirty="0" smtClean="0">
              <a:latin typeface="Arial Rounded MT Bold" pitchFamily="34" charset="0"/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643438" y="2285992"/>
            <a:ext cx="1843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L2, f</a:t>
            </a:r>
            <a:r>
              <a:rPr lang="en-US" altLang="zh-CN" b="0" baseline="-25000" dirty="0" smtClean="0">
                <a:latin typeface="Arial Rounded MT Bold" pitchFamily="34" charset="0"/>
              </a:rPr>
              <a:t>2 </a:t>
            </a:r>
            <a:r>
              <a:rPr lang="en-US" altLang="zh-CN" b="0" dirty="0" smtClean="0">
                <a:latin typeface="Arial Rounded MT Bold" pitchFamily="34" charset="0"/>
              </a:rPr>
              <a:t>= -10</a:t>
            </a:r>
            <a:endParaRPr lang="en-US" altLang="zh-CN" b="0" dirty="0">
              <a:latin typeface="Arial Rounded MT Bold" pitchFamily="34" charset="0"/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4979665" y="4662661"/>
            <a:ext cx="2658093" cy="140475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696096" y="4097272"/>
            <a:ext cx="785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Q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baseline="-25000" dirty="0" smtClean="0">
              <a:latin typeface="Arial Rounded MT Bold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500166" y="967071"/>
            <a:ext cx="6643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利用物方焦面作图法寻找最后成像位置</a:t>
            </a:r>
            <a:endParaRPr lang="zh-CN" altLang="en-US" dirty="0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7669397" y="3178204"/>
            <a:ext cx="0" cy="3419148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745357" y="4181780"/>
            <a:ext cx="0" cy="4609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609968" y="5733256"/>
            <a:ext cx="1355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54763" y="5661248"/>
            <a:ext cx="1355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962773" y="5661248"/>
            <a:ext cx="270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4962138" y="4114792"/>
            <a:ext cx="2695759" cy="1950084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4972053" y="4117328"/>
            <a:ext cx="2688873" cy="139510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27"/>
          <p:cNvSpPr>
            <a:spLocks noChangeShapeType="1"/>
          </p:cNvSpPr>
          <p:nvPr/>
        </p:nvSpPr>
        <p:spPr bwMode="auto">
          <a:xfrm flipV="1">
            <a:off x="745357" y="3117562"/>
            <a:ext cx="2853111" cy="108184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677869" y="4629034"/>
            <a:ext cx="0" cy="92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  <p:bldP spid="58" grpId="0"/>
      <p:bldP spid="62" grpId="0" animBg="1"/>
      <p:bldP spid="63" grpId="0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990033"/>
                </a:solidFill>
              </a:rPr>
              <a:t>2. </a:t>
            </a:r>
            <a:r>
              <a:rPr lang="zh-CN" altLang="en-US" sz="3200" b="1" dirty="0" smtClean="0">
                <a:solidFill>
                  <a:srgbClr val="990033"/>
                </a:solidFill>
              </a:rPr>
              <a:t>理想光具组的基点和基面</a:t>
            </a:r>
            <a:endParaRPr lang="en-US" altLang="zh-CN" sz="3200" b="1" dirty="0" smtClean="0">
              <a:solidFill>
                <a:srgbClr val="990033"/>
              </a:solidFill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285860"/>
            <a:ext cx="8215370" cy="337503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理想成像与共线变换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P54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基点和基面的定义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P55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物（像）方焦点和焦面：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与无穷远像（物）平面共轭的面，其轴上点是物（像）方焦点。焦点所在的、与光轴垂直的面成为焦面。这与单一薄透镜的定义一致。</a:t>
            </a:r>
            <a:endParaRPr lang="en-US" altLang="zh-CN" sz="2000" b="1" i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主点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H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和主面：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横向放大率等于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的一对共轭面，其意义是由主平面的一次偏折来代替系统中多次的折射反射</a:t>
            </a:r>
            <a:endParaRPr lang="en-US" altLang="zh-CN" sz="2000" b="1" i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主点和主面的确定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(P61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例题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8" name="Picture 7" descr="Scan05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b="53210"/>
          <a:stretch>
            <a:fillRect/>
          </a:stretch>
        </p:blipFill>
        <p:spPr>
          <a:xfrm>
            <a:off x="722342" y="4930784"/>
            <a:ext cx="5040312" cy="1730375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2EDA4-A677-4915-BCEA-76C25D06F6C0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12" descr="Scan059"/>
          <p:cNvPicPr>
            <a:picLocks noChangeAspect="1" noChangeArrowheads="1"/>
          </p:cNvPicPr>
          <p:nvPr/>
        </p:nvPicPr>
        <p:blipFill>
          <a:blip r:embed="rId4" cstate="print"/>
          <a:srcRect l="21518" t="49426" r="22774"/>
          <a:stretch>
            <a:fillRect/>
          </a:stretch>
        </p:blipFill>
        <p:spPr bwMode="auto">
          <a:xfrm>
            <a:off x="5835679" y="4714884"/>
            <a:ext cx="2951163" cy="19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77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/>
          <p:nvPr/>
        </p:nvCxnSpPr>
        <p:spPr>
          <a:xfrm rot="16200000" flipH="1">
            <a:off x="5328105" y="4523973"/>
            <a:ext cx="2786082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990033"/>
                </a:solidFill>
              </a:rPr>
              <a:t>主点主面的确定（作图法）</a:t>
            </a:r>
            <a:endParaRPr lang="en-US" altLang="zh-CN" sz="3200" b="1" dirty="0" smtClean="0">
              <a:solidFill>
                <a:srgbClr val="990033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1025" y="1714500"/>
            <a:ext cx="8229600" cy="0"/>
            <a:chOff x="0" y="0"/>
            <a:chExt cx="5184" cy="0"/>
          </a:xfrm>
        </p:grpSpPr>
        <p:sp>
          <p:nvSpPr>
            <p:cNvPr id="9219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2165" name="Line 6"/>
          <p:cNvSpPr>
            <a:spLocks noChangeShapeType="1"/>
          </p:cNvSpPr>
          <p:nvPr/>
        </p:nvSpPr>
        <p:spPr bwMode="auto">
          <a:xfrm>
            <a:off x="555654" y="4215580"/>
            <a:ext cx="82311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6" name="Line 7"/>
          <p:cNvSpPr>
            <a:spLocks noChangeShapeType="1"/>
          </p:cNvSpPr>
          <p:nvPr/>
        </p:nvSpPr>
        <p:spPr bwMode="auto">
          <a:xfrm>
            <a:off x="2584466" y="2832552"/>
            <a:ext cx="27194" cy="2928958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169" name="Oval 10"/>
          <p:cNvSpPr>
            <a:spLocks noChangeArrowheads="1"/>
          </p:cNvSpPr>
          <p:nvPr/>
        </p:nvSpPr>
        <p:spPr bwMode="auto">
          <a:xfrm>
            <a:off x="3917976" y="4175892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Text Box 11"/>
          <p:cNvSpPr txBox="1">
            <a:spLocks noChangeArrowheads="1"/>
          </p:cNvSpPr>
          <p:nvPr/>
        </p:nvSpPr>
        <p:spPr bwMode="auto">
          <a:xfrm>
            <a:off x="2586067" y="301225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dirty="0">
                <a:latin typeface="Arial Rounded MT Bold" pitchFamily="34" charset="0"/>
              </a:rPr>
              <a:t>1</a:t>
            </a:r>
          </a:p>
        </p:txBody>
      </p:sp>
      <p:sp>
        <p:nvSpPr>
          <p:cNvPr id="92171" name="Text Box 12"/>
          <p:cNvSpPr txBox="1">
            <a:spLocks noChangeArrowheads="1"/>
          </p:cNvSpPr>
          <p:nvPr/>
        </p:nvSpPr>
        <p:spPr bwMode="auto">
          <a:xfrm>
            <a:off x="3527451" y="4137788"/>
            <a:ext cx="557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5355800" y="4009660"/>
            <a:ext cx="3143272" cy="7415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4879" name="Line 15"/>
          <p:cNvSpPr>
            <a:spLocks noChangeShapeType="1"/>
          </p:cNvSpPr>
          <p:nvPr/>
        </p:nvSpPr>
        <p:spPr bwMode="auto">
          <a:xfrm>
            <a:off x="2584466" y="3494846"/>
            <a:ext cx="280036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77" name="Line 18"/>
          <p:cNvSpPr>
            <a:spLocks noChangeShapeType="1"/>
          </p:cNvSpPr>
          <p:nvPr/>
        </p:nvSpPr>
        <p:spPr bwMode="auto">
          <a:xfrm flipH="1">
            <a:off x="5370548" y="3363298"/>
            <a:ext cx="7937" cy="183515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 type="triangl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92178" name="Oval 19"/>
          <p:cNvSpPr>
            <a:spLocks noChangeArrowheads="1"/>
          </p:cNvSpPr>
          <p:nvPr/>
        </p:nvSpPr>
        <p:spPr bwMode="auto">
          <a:xfrm>
            <a:off x="6656432" y="4166367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Text Box 20"/>
          <p:cNvSpPr txBox="1">
            <a:spLocks noChangeArrowheads="1"/>
          </p:cNvSpPr>
          <p:nvPr/>
        </p:nvSpPr>
        <p:spPr bwMode="auto">
          <a:xfrm>
            <a:off x="6727870" y="3709160"/>
            <a:ext cx="1928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r>
              <a:rPr lang="en-US" altLang="zh-CN" b="0" dirty="0" smtClean="0">
                <a:latin typeface="Arial Rounded MT Bold" pitchFamily="34" charset="0"/>
              </a:rPr>
              <a:t>’, 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>
                <a:latin typeface="Arial Rounded MT Bold" pitchFamily="34" charset="0"/>
              </a:rPr>
              <a:t>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804885" name="Line 21"/>
          <p:cNvSpPr>
            <a:spLocks noChangeShapeType="1"/>
          </p:cNvSpPr>
          <p:nvPr/>
        </p:nvSpPr>
        <p:spPr bwMode="auto">
          <a:xfrm>
            <a:off x="1298582" y="3694412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81" name="Text Box 22"/>
          <p:cNvSpPr txBox="1">
            <a:spLocks noChangeArrowheads="1"/>
          </p:cNvSpPr>
          <p:nvPr/>
        </p:nvSpPr>
        <p:spPr bwMode="auto">
          <a:xfrm>
            <a:off x="5397538" y="3032892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dirty="0">
                <a:latin typeface="Arial Rounded MT Bold" pitchFamily="34" charset="0"/>
              </a:rPr>
              <a:t>2</a:t>
            </a: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>
            <a:off x="2584466" y="3709160"/>
            <a:ext cx="2786082" cy="285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4898" name="Line 34"/>
          <p:cNvSpPr>
            <a:spLocks noChangeShapeType="1"/>
          </p:cNvSpPr>
          <p:nvPr/>
        </p:nvSpPr>
        <p:spPr bwMode="auto">
          <a:xfrm>
            <a:off x="5370548" y="4923606"/>
            <a:ext cx="200026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37" name="直接连接符 36"/>
          <p:cNvCxnSpPr/>
          <p:nvPr/>
        </p:nvCxnSpPr>
        <p:spPr>
          <a:xfrm rot="5400000">
            <a:off x="2861693" y="4244945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3983730" y="3866784"/>
            <a:ext cx="1386818" cy="34244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2608288" y="3694412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3956536" y="3681966"/>
            <a:ext cx="3143272" cy="741574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786182" y="2357430"/>
            <a:ext cx="7143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3600" dirty="0" smtClean="0">
                <a:solidFill>
                  <a:schemeClr val="accent2"/>
                </a:solidFill>
                <a:latin typeface="Arial Rounded MT Bold" pitchFamily="34" charset="0"/>
              </a:rPr>
              <a:t>H’</a:t>
            </a:r>
            <a:endParaRPr lang="en-US" altLang="zh-CN" sz="3600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5370548" y="4923605"/>
            <a:ext cx="2071702" cy="1077163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2584466" y="4209226"/>
            <a:ext cx="4143404" cy="142876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593726" y="2838457"/>
            <a:ext cx="1990740" cy="656389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2513028" y="3481398"/>
            <a:ext cx="5072098" cy="1727959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500826" y="2357430"/>
            <a:ext cx="7143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3600" dirty="0" smtClean="0">
                <a:solidFill>
                  <a:schemeClr val="accent2"/>
                </a:solidFill>
                <a:latin typeface="Arial Rounded MT Bold" pitchFamily="34" charset="0"/>
              </a:rPr>
              <a:t>H</a:t>
            </a:r>
            <a:endParaRPr lang="en-US" altLang="zh-CN" sz="3600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642910" y="1071546"/>
            <a:ext cx="792961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smtClean="0">
                <a:ea typeface=""/>
              </a:rPr>
              <a:t>P61</a:t>
            </a:r>
            <a:r>
              <a:rPr lang="zh-CN" altLang="en-US" sz="2800" dirty="0" smtClean="0">
                <a:ea typeface=""/>
              </a:rPr>
              <a:t>例题</a:t>
            </a:r>
            <a:r>
              <a:rPr lang="en-US" altLang="zh-CN" sz="2800" dirty="0" smtClean="0">
                <a:ea typeface=""/>
              </a:rPr>
              <a:t>3</a:t>
            </a:r>
            <a:r>
              <a:rPr lang="zh-CN" altLang="en-US" sz="2800" b="1" dirty="0" smtClean="0">
                <a:ea typeface=""/>
              </a:rPr>
              <a:t>：惠更斯目镜：具有一定光学间隔的光具组，由焦距分别为</a:t>
            </a:r>
            <a:r>
              <a:rPr lang="en-US" altLang="zh-CN" sz="2800" b="1" dirty="0" smtClean="0">
                <a:ea typeface=""/>
              </a:rPr>
              <a:t>3a</a:t>
            </a:r>
            <a:r>
              <a:rPr lang="zh-CN" altLang="en-US" sz="2800" b="1" dirty="0" smtClean="0">
                <a:ea typeface=""/>
              </a:rPr>
              <a:t>和</a:t>
            </a:r>
            <a:r>
              <a:rPr lang="en-US" altLang="zh-CN" sz="2800" b="1" dirty="0" smtClean="0">
                <a:ea typeface=""/>
              </a:rPr>
              <a:t>a</a:t>
            </a:r>
            <a:r>
              <a:rPr lang="zh-CN" altLang="en-US" sz="2800" b="1" dirty="0" smtClean="0">
                <a:ea typeface=""/>
              </a:rPr>
              <a:t>的凸透镜组成，光心之间的距离为</a:t>
            </a:r>
            <a:r>
              <a:rPr lang="en-US" altLang="zh-CN" sz="2800" b="1" dirty="0" smtClean="0">
                <a:ea typeface=""/>
              </a:rPr>
              <a:t>2a</a:t>
            </a:r>
            <a:endParaRPr lang="zh-CN" altLang="en-US" sz="2800" b="1" dirty="0">
              <a:ea typeface=""/>
            </a:endParaRPr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6136482" y="4170274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5929322" y="3610277"/>
            <a:ext cx="1928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564846" y="4158767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4572000" y="4286256"/>
            <a:ext cx="1928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028" y="5971274"/>
            <a:ext cx="8665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/>
              <a:t>结论</a:t>
            </a:r>
            <a:r>
              <a:rPr lang="zh-CN" altLang="en-US" dirty="0" smtClean="0">
                <a:sym typeface="Wingdings" pitchFamily="2" charset="2"/>
              </a:rPr>
              <a:t>：（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）</a:t>
            </a:r>
            <a:r>
              <a:rPr lang="zh-CN" altLang="en-US" dirty="0" smtClean="0"/>
              <a:t>物</a:t>
            </a:r>
            <a:r>
              <a:rPr lang="zh-CN" altLang="en-US" dirty="0"/>
              <a:t>方主面在像方主面的右侧，但是物方焦点在像方焦点的左侧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）惠更斯目镜是</a:t>
            </a:r>
            <a:r>
              <a:rPr lang="zh-CN" altLang="en-US" dirty="0"/>
              <a:t>虚物</a:t>
            </a:r>
            <a:r>
              <a:rPr lang="zh-CN" altLang="en-US" dirty="0" smtClean="0"/>
              <a:t>成像的典型例子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4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8" grpId="0" animBg="1"/>
      <p:bldP spid="804879" grpId="0" animBg="1"/>
      <p:bldP spid="804885" grpId="0" animBg="1"/>
      <p:bldP spid="804891" grpId="0" animBg="1"/>
      <p:bldP spid="804898" grpId="0" animBg="1"/>
      <p:bldP spid="38" grpId="0" animBg="1"/>
      <p:bldP spid="39" grpId="0" animBg="1"/>
      <p:bldP spid="40" grpId="0" animBg="1"/>
      <p:bldP spid="41" grpId="0"/>
      <p:bldP spid="43" grpId="0" animBg="1"/>
      <p:bldP spid="45" grpId="0" animBg="1"/>
      <p:bldP spid="46" grpId="0" animBg="1"/>
      <p:bldP spid="47" grpId="0" animBg="1"/>
      <p:bldP spid="48" grpId="0"/>
      <p:bldP spid="51" grpId="0" animBg="1"/>
      <p:bldP spid="52" grpId="0"/>
      <p:bldP spid="53" grpId="0" animBg="1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990033"/>
                </a:solidFill>
              </a:rPr>
              <a:t>2. </a:t>
            </a:r>
            <a:r>
              <a:rPr lang="zh-CN" altLang="en-US" sz="3200" b="1" dirty="0" smtClean="0">
                <a:solidFill>
                  <a:srgbClr val="990033"/>
                </a:solidFill>
              </a:rPr>
              <a:t>理想光具组的基点和基面</a:t>
            </a:r>
            <a:endParaRPr lang="en-US" altLang="zh-CN" sz="3200" b="1" dirty="0" smtClean="0">
              <a:solidFill>
                <a:srgbClr val="990033"/>
              </a:solidFill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1554189"/>
            <a:ext cx="8572560" cy="566102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</a:rPr>
              <a:t>基点和基面的定义</a:t>
            </a:r>
          </a:p>
          <a:p>
            <a:pPr marL="457200" indent="-457200">
              <a:lnSpc>
                <a:spcPct val="90000"/>
              </a:lnSpc>
              <a:buSzPct val="100000"/>
              <a:buFont typeface="+mj-lt"/>
              <a:buAutoNum type="arabicPeriod" startAt="2"/>
            </a:pPr>
            <a:r>
              <a:rPr lang="zh-CN" altLang="en-US" sz="2400" b="1" dirty="0" smtClean="0">
                <a:solidFill>
                  <a:schemeClr val="tx1"/>
                </a:solidFill>
              </a:rPr>
              <a:t>主点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H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和主面（续）：对于单一薄透镜，其两个顶点、两个主点重合，成为光心。薄透镜所在平面就是主面，光心就是主点。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(P59)</a:t>
            </a:r>
          </a:p>
          <a:p>
            <a:pPr marL="457200" indent="-457200">
              <a:lnSpc>
                <a:spcPct val="90000"/>
              </a:lnSpc>
              <a:buSzPct val="100000"/>
              <a:buFont typeface="+mj-lt"/>
              <a:buAutoNum type="arabicPeriod" startAt="2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物方焦距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像方焦距</a:t>
            </a:r>
            <a:r>
              <a:rPr lang="en-US" altLang="zh-CN" sz="2400" b="1" dirty="0" smtClean="0">
                <a:solidFill>
                  <a:schemeClr val="tx1"/>
                </a:solidFill>
              </a:rPr>
              <a:t/>
            </a:r>
            <a:br>
              <a:rPr lang="en-US" altLang="zh-CN" sz="2400" b="1" dirty="0" smtClean="0">
                <a:solidFill>
                  <a:schemeClr val="tx1"/>
                </a:solidFill>
              </a:rPr>
            </a:br>
            <a:r>
              <a:rPr lang="zh-CN" altLang="en-US" sz="2400" b="1" i="1" dirty="0" smtClean="0">
                <a:solidFill>
                  <a:srgbClr val="FF0000"/>
                </a:solidFill>
              </a:rPr>
              <a:t>物方焦点到物方主点的距离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像方主点到像方焦点的距离</a:t>
            </a:r>
            <a:endParaRPr lang="en-US" altLang="zh-CN" sz="2400" b="1" i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SzPct val="100000"/>
              <a:buFont typeface="+mj-lt"/>
              <a:buAutoNum type="arabicPeriod" startAt="2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物距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像距</a:t>
            </a:r>
            <a:r>
              <a:rPr lang="en-US" altLang="zh-CN" sz="2400" b="1" dirty="0" smtClean="0">
                <a:solidFill>
                  <a:schemeClr val="tx1"/>
                </a:solidFill>
              </a:rPr>
              <a:t/>
            </a:r>
            <a:br>
              <a:rPr lang="en-US" altLang="zh-CN" sz="2400" b="1" dirty="0" smtClean="0">
                <a:solidFill>
                  <a:schemeClr val="tx1"/>
                </a:solidFill>
              </a:rPr>
            </a:br>
            <a:r>
              <a:rPr lang="zh-CN" altLang="en-US" sz="2400" b="1" i="1" dirty="0" smtClean="0">
                <a:solidFill>
                  <a:srgbClr val="FF0000"/>
                </a:solidFill>
              </a:rPr>
              <a:t>物点到物方主点的距离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像方主点到像点的距离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5" descr="a0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grayscl/>
            <a:biLevel thresh="50000"/>
          </a:blip>
          <a:srcRect t="10442" b="77273"/>
          <a:stretch>
            <a:fillRect/>
          </a:stretch>
        </p:blipFill>
        <p:spPr>
          <a:xfrm>
            <a:off x="214282" y="4952568"/>
            <a:ext cx="8785225" cy="14287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2EDA4-A677-4915-BCEA-76C25D06F6C0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1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1025" y="1714500"/>
            <a:ext cx="8229600" cy="0"/>
            <a:chOff x="0" y="0"/>
            <a:chExt cx="5184" cy="0"/>
          </a:xfrm>
        </p:grpSpPr>
        <p:sp>
          <p:nvSpPr>
            <p:cNvPr id="9219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2165" name="Line 6"/>
          <p:cNvSpPr>
            <a:spLocks noChangeShapeType="1"/>
          </p:cNvSpPr>
          <p:nvPr/>
        </p:nvSpPr>
        <p:spPr bwMode="auto">
          <a:xfrm>
            <a:off x="90390" y="3846228"/>
            <a:ext cx="8874098" cy="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9" name="Oval 10"/>
          <p:cNvSpPr>
            <a:spLocks noChangeArrowheads="1"/>
          </p:cNvSpPr>
          <p:nvPr/>
        </p:nvSpPr>
        <p:spPr bwMode="auto">
          <a:xfrm>
            <a:off x="4865622" y="3807302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4948142" y="3560476"/>
            <a:ext cx="3786214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78" name="Oval 19"/>
          <p:cNvSpPr>
            <a:spLocks noChangeArrowheads="1"/>
          </p:cNvSpPr>
          <p:nvPr/>
        </p:nvSpPr>
        <p:spPr bwMode="auto">
          <a:xfrm>
            <a:off x="7604078" y="3797777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85" name="Line 21"/>
          <p:cNvSpPr>
            <a:spLocks noChangeShapeType="1"/>
          </p:cNvSpPr>
          <p:nvPr/>
        </p:nvSpPr>
        <p:spPr bwMode="auto">
          <a:xfrm>
            <a:off x="2233498" y="3560476"/>
            <a:ext cx="542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V="1">
            <a:off x="5564190" y="2971322"/>
            <a:ext cx="2071702" cy="857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37" name="直接连接符 36"/>
          <p:cNvCxnSpPr/>
          <p:nvPr/>
        </p:nvCxnSpPr>
        <p:spPr>
          <a:xfrm rot="5400000">
            <a:off x="3809339" y="3876355"/>
            <a:ext cx="221457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21"/>
          <p:cNvSpPr>
            <a:spLocks noChangeShapeType="1"/>
          </p:cNvSpPr>
          <p:nvPr/>
        </p:nvSpPr>
        <p:spPr bwMode="auto">
          <a:xfrm flipV="1">
            <a:off x="4948142" y="2971322"/>
            <a:ext cx="269082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4733828" y="1988840"/>
            <a:ext cx="7143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3600" dirty="0" smtClean="0">
                <a:solidFill>
                  <a:schemeClr val="accent2"/>
                </a:solidFill>
                <a:latin typeface="Arial Rounded MT Bold" pitchFamily="34" charset="0"/>
              </a:rPr>
              <a:t>H’</a:t>
            </a:r>
            <a:endParaRPr lang="en-US" altLang="zh-CN" sz="3600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rot="16200000" flipH="1">
            <a:off x="6275751" y="4155383"/>
            <a:ext cx="2786082" cy="134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7448472" y="1988840"/>
            <a:ext cx="7143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3600" dirty="0" smtClean="0">
                <a:solidFill>
                  <a:schemeClr val="accent2"/>
                </a:solidFill>
                <a:latin typeface="Arial Rounded MT Bold" pitchFamily="34" charset="0"/>
              </a:rPr>
              <a:t>H</a:t>
            </a:r>
            <a:endParaRPr lang="en-US" altLang="zh-CN" sz="3600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6323114" y="3499675"/>
            <a:ext cx="0" cy="360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7084128" y="3801684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6876968" y="3966897"/>
            <a:ext cx="1928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5512492" y="3790177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5519646" y="3917666"/>
            <a:ext cx="1928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>
            <a:off x="733300" y="2985081"/>
            <a:ext cx="5286412" cy="71406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 flipV="1">
            <a:off x="628142" y="2975525"/>
            <a:ext cx="432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733300" y="2968781"/>
            <a:ext cx="0" cy="8640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 flipV="1">
            <a:off x="7654356" y="2975525"/>
            <a:ext cx="108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13918" y="5991671"/>
            <a:ext cx="8622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知道</a:t>
            </a:r>
            <a:r>
              <a:rPr lang="zh-CN" altLang="en-US" dirty="0"/>
              <a:t>一个光具组</a:t>
            </a:r>
            <a:r>
              <a:rPr lang="zh-CN" altLang="en-US" dirty="0" smtClean="0"/>
              <a:t>的主面，就</a:t>
            </a:r>
            <a:r>
              <a:rPr lang="zh-CN" altLang="en-US" dirty="0"/>
              <a:t>可以一次成像的求出像的位置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0" y="260648"/>
            <a:ext cx="9144000" cy="762000"/>
          </a:xfrm>
          <a:prstGeom prst="rect">
            <a:avLst/>
          </a:prstGeom>
          <a:noFill/>
        </p:spPr>
        <p:txBody>
          <a:bodyPr vert="horz" rtlCol="0" anchor="ctr">
            <a:normAutofit fontScale="85000" lnSpcReduction="20000"/>
          </a:bodyPr>
          <a:lstStyle/>
          <a:p>
            <a:pPr lvl="0" fontAlgn="auto">
              <a:spcBef>
                <a:spcPct val="0"/>
              </a:spcBef>
              <a:spcAft>
                <a:spcPts val="0"/>
              </a:spcAft>
            </a:pPr>
            <a:r>
              <a:rPr lang="zh-CN" altLang="en-US" sz="3200" dirty="0" smtClean="0">
                <a:solidFill>
                  <a:srgbClr val="990033"/>
                </a:solidFill>
              </a:rPr>
              <a:t>已知</a:t>
            </a:r>
            <a:r>
              <a:rPr lang="zh-CN" altLang="en-US" sz="3200" dirty="0">
                <a:solidFill>
                  <a:srgbClr val="990033"/>
                </a:solidFill>
              </a:rPr>
              <a:t>一</a:t>
            </a:r>
            <a:r>
              <a:rPr lang="zh-CN" altLang="en-US" sz="3200" dirty="0" smtClean="0">
                <a:solidFill>
                  <a:srgbClr val="990033"/>
                </a:solidFill>
              </a:rPr>
              <a:t>个理想光具组的主点主面，</a:t>
            </a:r>
            <a:endParaRPr lang="en-US" altLang="zh-CN" sz="3200" dirty="0">
              <a:solidFill>
                <a:srgbClr val="990033"/>
              </a:solidFill>
            </a:endParaRPr>
          </a:p>
          <a:p>
            <a:pPr lvl="0" fontAlgn="auto">
              <a:spcBef>
                <a:spcPct val="0"/>
              </a:spcBef>
              <a:spcAft>
                <a:spcPts val="0"/>
              </a:spcAft>
            </a:pPr>
            <a:r>
              <a:rPr lang="zh-CN" altLang="en-US" sz="3200" dirty="0" smtClean="0">
                <a:solidFill>
                  <a:srgbClr val="990033"/>
                </a:solidFill>
              </a:rPr>
              <a:t>求轴外物点成像位置（作图法）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07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8" grpId="0" animBg="1"/>
      <p:bldP spid="804885" grpId="0" animBg="1"/>
      <p:bldP spid="804891" grpId="0" animBg="1"/>
      <p:bldP spid="39" grpId="0" animBg="1"/>
      <p:bldP spid="34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6320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zh-CN" altLang="en-US" dirty="0"/>
              <a:t>焦面</a:t>
            </a:r>
            <a:r>
              <a:rPr lang="zh-CN" altLang="en-US" dirty="0" smtClean="0"/>
              <a:t>作图，求轴上物点所对应的像点（即共轭点）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71FA27-C5BB-45DB-9741-CD4655643D6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4718870"/>
            <a:ext cx="413995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403648" y="4679944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990451" y="4797148"/>
            <a:ext cx="557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>
                <a:latin typeface="Arial Rounded MT Bold" pitchFamily="34" charset="0"/>
              </a:rPr>
              <a:t>1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643077" y="4073891"/>
            <a:ext cx="1538295" cy="66156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1023357" y="4662025"/>
            <a:ext cx="221457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772662" y="2910132"/>
            <a:ext cx="7143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H</a:t>
            </a:r>
            <a:r>
              <a:rPr lang="en-US" altLang="zh-CN" baseline="-25000" dirty="0" smtClean="0">
                <a:solidFill>
                  <a:schemeClr val="accent2"/>
                </a:solidFill>
                <a:latin typeface="Arial Rounded MT Bold" pitchFamily="34" charset="0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’</a:t>
            </a:r>
            <a:endParaRPr lang="en-US" altLang="zh-CN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1451274" y="4404674"/>
            <a:ext cx="1351034" cy="343017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2168508" y="3813750"/>
            <a:ext cx="603292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1663716" y="4679507"/>
            <a:ext cx="221457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633484" y="2910132"/>
            <a:ext cx="7143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H</a:t>
            </a:r>
            <a:r>
              <a:rPr lang="en-US" altLang="zh-CN" baseline="-25000" dirty="0" smtClean="0">
                <a:solidFill>
                  <a:schemeClr val="accent2"/>
                </a:solidFill>
                <a:latin typeface="Arial Rounded MT Bold" pitchFamily="34" charset="0"/>
              </a:rPr>
              <a:t>1</a:t>
            </a:r>
            <a:endParaRPr lang="en-US" altLang="zh-CN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3491880" y="4687040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3150691" y="4797148"/>
            <a:ext cx="6942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1451273" y="3267838"/>
            <a:ext cx="0" cy="2928958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74489" y="4653132"/>
            <a:ext cx="137176" cy="13717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 flipV="1">
            <a:off x="2106417" y="3789036"/>
            <a:ext cx="752187" cy="323489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2771800" y="3976176"/>
            <a:ext cx="1194857" cy="293238"/>
          </a:xfrm>
          <a:prstGeom prst="line">
            <a:avLst/>
          </a:prstGeom>
          <a:noFill/>
          <a:ln w="5715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>
            <a:off x="2097704" y="3818631"/>
            <a:ext cx="1318938" cy="323689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4427984" y="4734244"/>
            <a:ext cx="413995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5831632" y="4695318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5418435" y="4812522"/>
            <a:ext cx="557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>
                <a:latin typeface="Arial Rounded MT Bold" pitchFamily="34" charset="0"/>
              </a:rPr>
              <a:t>1</a:t>
            </a: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 flipV="1">
            <a:off x="5071061" y="4089265"/>
            <a:ext cx="1538295" cy="66156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6" name="直接连接符 45"/>
          <p:cNvCxnSpPr/>
          <p:nvPr/>
        </p:nvCxnSpPr>
        <p:spPr>
          <a:xfrm rot="5400000">
            <a:off x="5451341" y="4677399"/>
            <a:ext cx="221457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6200646" y="2925506"/>
            <a:ext cx="7143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H</a:t>
            </a:r>
            <a:r>
              <a:rPr lang="en-US" altLang="zh-CN" baseline="-25000" dirty="0" smtClean="0">
                <a:solidFill>
                  <a:schemeClr val="accent2"/>
                </a:solidFill>
                <a:latin typeface="Arial Rounded MT Bold" pitchFamily="34" charset="0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’</a:t>
            </a:r>
            <a:endParaRPr lang="en-US" altLang="zh-CN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 flipV="1">
            <a:off x="6596492" y="3846534"/>
            <a:ext cx="603292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0" name="直接连接符 49"/>
          <p:cNvCxnSpPr/>
          <p:nvPr/>
        </p:nvCxnSpPr>
        <p:spPr>
          <a:xfrm rot="5400000">
            <a:off x="6091700" y="4694881"/>
            <a:ext cx="221457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7061468" y="2925506"/>
            <a:ext cx="7143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H</a:t>
            </a:r>
            <a:r>
              <a:rPr lang="en-US" altLang="zh-CN" baseline="-25000" dirty="0" smtClean="0">
                <a:solidFill>
                  <a:schemeClr val="accent2"/>
                </a:solidFill>
                <a:latin typeface="Arial Rounded MT Bold" pitchFamily="34" charset="0"/>
              </a:rPr>
              <a:t>1</a:t>
            </a:r>
            <a:endParaRPr lang="en-US" altLang="zh-CN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52" name="Oval 10"/>
          <p:cNvSpPr>
            <a:spLocks noChangeArrowheads="1"/>
          </p:cNvSpPr>
          <p:nvPr/>
        </p:nvSpPr>
        <p:spPr bwMode="auto">
          <a:xfrm>
            <a:off x="7919864" y="4702414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7578675" y="4812522"/>
            <a:ext cx="6942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7985404" y="3283212"/>
            <a:ext cx="0" cy="2928958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5002473" y="4668506"/>
            <a:ext cx="137176" cy="13717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V="1">
            <a:off x="6534401" y="3804410"/>
            <a:ext cx="752187" cy="323489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236296" y="3991550"/>
            <a:ext cx="1194857" cy="293238"/>
          </a:xfrm>
          <a:prstGeom prst="line">
            <a:avLst/>
          </a:prstGeom>
          <a:noFill/>
          <a:ln w="5715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>
            <a:off x="6565430" y="3840104"/>
            <a:ext cx="1318938" cy="294263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flipV="1">
            <a:off x="6588224" y="4149080"/>
            <a:ext cx="1397742" cy="601119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none" w="med" len="med"/>
          </a:ln>
        </p:spPr>
        <p:txBody>
          <a:bodyPr/>
          <a:lstStyle/>
          <a:p>
            <a:endParaRPr lang="en-US" b="0" dirty="0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>
          <a:xfrm>
            <a:off x="0" y="260648"/>
            <a:ext cx="9144000" cy="762000"/>
          </a:xfrm>
          <a:prstGeom prst="rect">
            <a:avLst/>
          </a:prstGeom>
          <a:noFill/>
        </p:spPr>
        <p:txBody>
          <a:bodyPr vert="horz" rtlCol="0" anchor="ctr">
            <a:normAutofit fontScale="85000" lnSpcReduction="20000"/>
          </a:bodyPr>
          <a:lstStyle/>
          <a:p>
            <a:pPr lvl="0" fontAlgn="auto">
              <a:spcBef>
                <a:spcPct val="0"/>
              </a:spcBef>
              <a:spcAft>
                <a:spcPts val="0"/>
              </a:spcAft>
            </a:pPr>
            <a:r>
              <a:rPr lang="zh-CN" altLang="en-US" sz="3200" dirty="0" smtClean="0">
                <a:solidFill>
                  <a:srgbClr val="990033"/>
                </a:solidFill>
              </a:rPr>
              <a:t>已知</a:t>
            </a:r>
            <a:r>
              <a:rPr lang="zh-CN" altLang="en-US" sz="3200" dirty="0">
                <a:solidFill>
                  <a:srgbClr val="990033"/>
                </a:solidFill>
              </a:rPr>
              <a:t>一</a:t>
            </a:r>
            <a:r>
              <a:rPr lang="zh-CN" altLang="en-US" sz="3200" dirty="0" smtClean="0">
                <a:solidFill>
                  <a:srgbClr val="990033"/>
                </a:solidFill>
              </a:rPr>
              <a:t>个理想光具组的主点主面，</a:t>
            </a:r>
            <a:endParaRPr lang="en-US" altLang="zh-CN" sz="3200" dirty="0">
              <a:solidFill>
                <a:srgbClr val="990033"/>
              </a:solidFill>
            </a:endParaRPr>
          </a:p>
          <a:p>
            <a:pPr lvl="0" fontAlgn="auto">
              <a:spcBef>
                <a:spcPct val="0"/>
              </a:spcBef>
              <a:spcAft>
                <a:spcPts val="0"/>
              </a:spcAft>
            </a:pPr>
            <a:r>
              <a:rPr lang="zh-CN" altLang="en-US" sz="3200" dirty="0" smtClean="0">
                <a:solidFill>
                  <a:srgbClr val="990033"/>
                </a:solidFill>
              </a:rPr>
              <a:t>求轴上物点成像位置（作图法）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639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8" grpId="0" animBg="1"/>
      <p:bldP spid="60" grpId="0" animBg="1"/>
      <p:bldP spid="61" grpId="0" animBg="1"/>
      <p:bldP spid="62" grpId="0" animBg="1"/>
      <p:bldP spid="45" grpId="0" animBg="1"/>
      <p:bldP spid="49" grpId="0" animBg="1"/>
      <p:bldP spid="58" grpId="0" animBg="1"/>
      <p:bldP spid="66" grpId="0" animBg="1"/>
      <p:bldP spid="67" grpId="0" animBg="1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086B6-9163-45C8-85F1-9B894C77574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3609521" y="2375255"/>
            <a:ext cx="221457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14"/>
          <p:cNvSpPr>
            <a:spLocks noChangeShapeType="1"/>
          </p:cNvSpPr>
          <p:nvPr/>
        </p:nvSpPr>
        <p:spPr bwMode="auto">
          <a:xfrm flipV="1">
            <a:off x="2771801" y="1714481"/>
            <a:ext cx="1923774" cy="33078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62398" y="2348880"/>
            <a:ext cx="8874098" cy="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4792104" y="1741505"/>
            <a:ext cx="2389714" cy="463360"/>
          </a:xfrm>
          <a:prstGeom prst="line">
            <a:avLst/>
          </a:prstGeom>
          <a:noFill/>
          <a:ln w="5715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4400021" y="5417261"/>
            <a:ext cx="221457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1691680" y="4756487"/>
            <a:ext cx="1923774" cy="33078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79512" y="5390886"/>
            <a:ext cx="8874098" cy="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4" name="直接连接符 13"/>
          <p:cNvCxnSpPr/>
          <p:nvPr/>
        </p:nvCxnSpPr>
        <p:spPr>
          <a:xfrm rot="5400000">
            <a:off x="2529401" y="5417261"/>
            <a:ext cx="221457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3664924" y="4754172"/>
            <a:ext cx="184318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509168" y="4754172"/>
            <a:ext cx="2389714" cy="463360"/>
          </a:xfrm>
          <a:prstGeom prst="line">
            <a:avLst/>
          </a:prstGeom>
          <a:noFill/>
          <a:ln w="5715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865732" y="2420888"/>
            <a:ext cx="2802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O, H</a:t>
            </a:r>
            <a:r>
              <a:rPr lang="en-US" altLang="zh-CN" baseline="-25000" dirty="0" smtClean="0">
                <a:solidFill>
                  <a:schemeClr val="accent2"/>
                </a:solidFill>
                <a:latin typeface="Arial Rounded MT Bold" pitchFamily="34" charset="0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, H</a:t>
            </a:r>
            <a:r>
              <a:rPr lang="en-US" altLang="zh-CN" baseline="-25000" dirty="0" smtClean="0">
                <a:solidFill>
                  <a:schemeClr val="accent2"/>
                </a:solidFill>
                <a:latin typeface="Arial Rounded MT Bold" pitchFamily="34" charset="0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’</a:t>
            </a:r>
            <a:endParaRPr lang="en-US" altLang="zh-CN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491880" y="3645024"/>
            <a:ext cx="2802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H</a:t>
            </a:r>
            <a:r>
              <a:rPr lang="en-US" altLang="zh-CN" baseline="-25000" dirty="0" smtClean="0">
                <a:solidFill>
                  <a:schemeClr val="accent2"/>
                </a:solidFill>
                <a:latin typeface="Arial Rounded MT Bold" pitchFamily="34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                   </a:t>
            </a:r>
            <a:r>
              <a:rPr lang="en-US" altLang="zh-CN" dirty="0" err="1" smtClean="0">
                <a:solidFill>
                  <a:schemeClr val="accent2"/>
                </a:solidFill>
                <a:latin typeface="Arial Rounded MT Bold" pitchFamily="34" charset="0"/>
              </a:rPr>
              <a:t>H</a:t>
            </a:r>
            <a:r>
              <a:rPr lang="en-US" altLang="zh-CN" baseline="-25000" dirty="0" err="1" smtClean="0">
                <a:solidFill>
                  <a:schemeClr val="accent2"/>
                </a:solidFill>
                <a:latin typeface="Arial Rounded MT Bold" pitchFamily="34" charset="0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latin typeface="Arial Rounded MT Bold" pitchFamily="34" charset="0"/>
              </a:rPr>
              <a:t>’</a:t>
            </a:r>
            <a:endParaRPr lang="en-US" altLang="zh-CN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pPr lvl="0" fontAlgn="auto">
              <a:spcBef>
                <a:spcPct val="0"/>
              </a:spcBef>
              <a:spcAft>
                <a:spcPts val="0"/>
              </a:spcAft>
            </a:pPr>
            <a:r>
              <a:rPr lang="zh-CN" altLang="en-US" sz="3200" dirty="0" smtClean="0">
                <a:solidFill>
                  <a:srgbClr val="990033"/>
                </a:solidFill>
              </a:rPr>
              <a:t>薄透镜主点  </a:t>
            </a:r>
            <a:r>
              <a:rPr lang="en-US" altLang="zh-CN" sz="3200" dirty="0" err="1" smtClean="0">
                <a:solidFill>
                  <a:srgbClr val="990033"/>
                </a:solidFill>
              </a:rPr>
              <a:t>vs</a:t>
            </a:r>
            <a:r>
              <a:rPr lang="en-US" altLang="zh-CN" sz="3200" dirty="0" smtClean="0">
                <a:solidFill>
                  <a:srgbClr val="990033"/>
                </a:solidFill>
              </a:rPr>
              <a:t>  </a:t>
            </a:r>
            <a:r>
              <a:rPr lang="zh-CN" altLang="en-US" sz="3200" dirty="0" smtClean="0">
                <a:solidFill>
                  <a:srgbClr val="990033"/>
                </a:solidFill>
              </a:rPr>
              <a:t>理想光具组的主点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8875" y="164903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990033"/>
                </a:solidFill>
              </a:rPr>
              <a:t>薄透镜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69496" y="4525654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理想光具组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28027" y="2463279"/>
            <a:ext cx="4515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990033"/>
                </a:solidFill>
              </a:rPr>
              <a:t>光心、物方主点、像方主点重合</a:t>
            </a:r>
          </a:p>
        </p:txBody>
      </p:sp>
      <p:sp>
        <p:nvSpPr>
          <p:cNvPr id="24" name="矩形 23"/>
          <p:cNvSpPr/>
          <p:nvPr/>
        </p:nvSpPr>
        <p:spPr>
          <a:xfrm>
            <a:off x="77171" y="5550331"/>
            <a:ext cx="3486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没有光心，物方主点和像方主点不重合</a:t>
            </a:r>
            <a:endParaRPr lang="zh-CN" altLang="en-US" dirty="0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4692774" y="2324050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3612654" y="5348386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10"/>
          <p:cNvSpPr>
            <a:spLocks noChangeArrowheads="1"/>
          </p:cNvSpPr>
          <p:nvPr/>
        </p:nvSpPr>
        <p:spPr bwMode="auto">
          <a:xfrm>
            <a:off x="5436096" y="5348386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995936" y="3483338"/>
            <a:ext cx="648072" cy="39251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796408" y="3501008"/>
            <a:ext cx="639688" cy="37484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12160" y="3390091"/>
            <a:ext cx="29290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一个平面分为两个性质相同的平面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（即横向放大率为</a:t>
            </a:r>
            <a:r>
              <a:rPr lang="en-US" altLang="zh-CN" sz="2000" dirty="0" smtClean="0"/>
              <a:t>+1</a:t>
            </a:r>
            <a:r>
              <a:rPr lang="zh-CN" altLang="en-US" sz="2000" dirty="0" smtClean="0"/>
              <a:t>）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43371" y="83671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折射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865732" y="1298377"/>
            <a:ext cx="250520" cy="350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4629494" y="1657266"/>
            <a:ext cx="180000" cy="180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8841" y="1527175"/>
            <a:ext cx="142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折射方向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3575" y="407707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折射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043371" y="4525654"/>
            <a:ext cx="243009" cy="1419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5421582" y="4667650"/>
            <a:ext cx="180000" cy="180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26279" y="5487615"/>
            <a:ext cx="142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折射方向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6" grpId="0" animBg="1"/>
      <p:bldP spid="17" grpId="0" animBg="1"/>
      <p:bldP spid="19" grpId="0"/>
      <p:bldP spid="22" grpId="0"/>
      <p:bldP spid="24" grpId="0"/>
      <p:bldP spid="26" grpId="0" animBg="1"/>
      <p:bldP spid="27" grpId="0" animBg="1"/>
      <p:bldP spid="33" grpId="0"/>
      <p:bldP spid="2" grpId="0"/>
      <p:bldP spid="31" grpId="0" animBg="1"/>
      <p:bldP spid="32" grpId="0"/>
      <p:bldP spid="34" grpId="0"/>
      <p:bldP spid="36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Homework week 4 (due date Mar 25)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270750" cy="3657600"/>
          </a:xfrm>
        </p:spPr>
        <p:txBody>
          <a:bodyPr/>
          <a:lstStyle/>
          <a:p>
            <a:r>
              <a:rPr lang="zh-CN" altLang="zh-CN" sz="2800" dirty="0"/>
              <a:t>作图题：</a:t>
            </a:r>
            <a:r>
              <a:rPr lang="en-US" altLang="zh-CN" sz="2800" dirty="0"/>
              <a:t> 2-18(</a:t>
            </a:r>
            <a:r>
              <a:rPr lang="zh-CN" altLang="zh-CN" sz="2800" dirty="0"/>
              <a:t>第一列，最后一列，</a:t>
            </a:r>
            <a:r>
              <a:rPr lang="en-US" altLang="zh-CN" sz="2800" dirty="0"/>
              <a:t>s=0</a:t>
            </a:r>
            <a:r>
              <a:rPr lang="zh-CN" altLang="zh-CN" sz="2800" dirty="0"/>
              <a:t>）</a:t>
            </a:r>
            <a:r>
              <a:rPr lang="en-US" altLang="zh-CN" sz="2800" dirty="0"/>
              <a:t>,2-19 (</a:t>
            </a:r>
            <a:r>
              <a:rPr lang="zh-CN" altLang="zh-CN" sz="2800" dirty="0"/>
              <a:t>第一列，最后一列，</a:t>
            </a:r>
            <a:r>
              <a:rPr lang="en-US" altLang="zh-CN" sz="2800" dirty="0"/>
              <a:t>s=0</a:t>
            </a:r>
            <a:r>
              <a:rPr lang="zh-CN" altLang="zh-CN" sz="2800" dirty="0"/>
              <a:t>）</a:t>
            </a:r>
            <a:endParaRPr lang="en-US" altLang="zh-CN" sz="2800" dirty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教材</a:t>
            </a:r>
            <a:r>
              <a:rPr lang="en-US" altLang="zh-CN" sz="2800" dirty="0" smtClean="0"/>
              <a:t>P96 </a:t>
            </a:r>
            <a:r>
              <a:rPr lang="zh-CN" altLang="en-US" sz="2800" dirty="0" smtClean="0"/>
              <a:t>习题</a:t>
            </a:r>
            <a:r>
              <a:rPr lang="en-US" altLang="zh-CN" sz="2800" dirty="0" smtClean="0"/>
              <a:t>2-30</a:t>
            </a:r>
          </a:p>
          <a:p>
            <a:r>
              <a:rPr lang="zh-CN" altLang="en-US" sz="2800" dirty="0" smtClean="0"/>
              <a:t>教材</a:t>
            </a:r>
            <a:r>
              <a:rPr lang="en-US" altLang="zh-CN" sz="2800" dirty="0" smtClean="0"/>
              <a:t>P96 </a:t>
            </a:r>
            <a:r>
              <a:rPr lang="zh-CN" altLang="en-US" sz="2800" dirty="0" smtClean="0"/>
              <a:t>习题</a:t>
            </a:r>
            <a:r>
              <a:rPr lang="en-US" altLang="zh-CN" sz="2800" dirty="0" smtClean="0"/>
              <a:t>2-28</a:t>
            </a:r>
          </a:p>
          <a:p>
            <a:pPr eaLnBrk="1" hangingPunct="1"/>
            <a:endParaRPr lang="en-US" altLang="zh-CN" sz="28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42C4A2-E9A1-401C-B96A-A5F63F0E6A08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8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5086B6-9163-45C8-85F1-9B894C77574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311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51520" y="188640"/>
            <a:ext cx="84677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371"/>
          <a:stretch/>
        </p:blipFill>
        <p:spPr bwMode="auto">
          <a:xfrm>
            <a:off x="1187624" y="1844824"/>
            <a:ext cx="6768752" cy="122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11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4675"/>
            <a:ext cx="6908785" cy="352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5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§2.</a:t>
            </a:r>
            <a:r>
              <a:rPr lang="en-US" altLang="zh-CN" sz="3600" dirty="0" smtClean="0"/>
              <a:t>5 </a:t>
            </a:r>
            <a:r>
              <a:rPr lang="zh-CN" altLang="en-US" sz="3600" b="1" dirty="0" smtClean="0"/>
              <a:t>薄透镜组和理想光具组</a:t>
            </a:r>
            <a:r>
              <a:rPr lang="en-US" altLang="zh-CN" sz="3600" dirty="0" smtClean="0"/>
              <a:t> </a:t>
            </a:r>
            <a:r>
              <a:rPr lang="en-US" altLang="zh-CN" sz="2800" dirty="0" smtClean="0"/>
              <a:t>(2.3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2.4)</a:t>
            </a:r>
            <a:r>
              <a:rPr lang="en-US" altLang="zh-CN" sz="6000" dirty="0" smtClean="0"/>
              <a:t> </a:t>
            </a:r>
            <a:endParaRPr lang="en-US" altLang="zh-CN" sz="4000" dirty="0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609600" indent="-609600" eaLnBrk="1" hangingPunct="1"/>
            <a:r>
              <a:rPr lang="zh-CN" altLang="en-US" b="1" dirty="0" smtClean="0"/>
              <a:t>我们将会学到：</a:t>
            </a:r>
          </a:p>
          <a:p>
            <a:pPr marL="609600" indent="-609600" eaLnBrk="1" hangingPunct="1"/>
            <a:endParaRPr lang="zh-CN" altLang="en-US" b="1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 dirty="0" smtClean="0"/>
              <a:t>薄透镜组的逐次成像公式法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 dirty="0" smtClean="0"/>
              <a:t>理想光具组的基点基面作图法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AD6EE-56A8-4CF4-9030-4429AB1A3B3B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8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3200" b="1" dirty="0" smtClean="0">
                <a:solidFill>
                  <a:srgbClr val="990033"/>
                </a:solidFill>
              </a:rPr>
              <a:t>1. </a:t>
            </a:r>
            <a:r>
              <a:rPr lang="zh-CN" altLang="en-US" sz="3200" b="1" dirty="0" smtClean="0">
                <a:solidFill>
                  <a:srgbClr val="990033"/>
                </a:solidFill>
              </a:rPr>
              <a:t>薄透镜组</a:t>
            </a:r>
            <a:endParaRPr lang="en-US" altLang="zh-CN" sz="3200" b="1" dirty="0" smtClean="0">
              <a:solidFill>
                <a:srgbClr val="990033"/>
              </a:solidFill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51476-9725-4E87-A519-B194EAF9EDDA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91140" name="Group 3"/>
          <p:cNvGrpSpPr>
            <a:grpSpLocks/>
          </p:cNvGrpSpPr>
          <p:nvPr/>
        </p:nvGrpSpPr>
        <p:grpSpPr bwMode="auto">
          <a:xfrm>
            <a:off x="3121025" y="1714500"/>
            <a:ext cx="8229600" cy="0"/>
            <a:chOff x="0" y="0"/>
            <a:chExt cx="5184" cy="0"/>
          </a:xfrm>
        </p:grpSpPr>
        <p:sp>
          <p:nvSpPr>
            <p:cNvPr id="9114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441325" y="803275"/>
            <a:ext cx="7879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在绝大多数的应用中，使用的都是多个透镜的联合光具组</a:t>
            </a:r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91142" name="Picture 7" descr="camera+lens-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81534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3064" name="Picture 8" descr="102335"/>
          <p:cNvPicPr>
            <a:picLocks noChangeAspect="1" noChangeArrowheads="1"/>
          </p:cNvPicPr>
          <p:nvPr/>
        </p:nvPicPr>
        <p:blipFill>
          <a:blip r:embed="rId4" cstate="print">
            <a:lum bright="42000" contrast="54000"/>
          </a:blip>
          <a:srcRect/>
          <a:stretch>
            <a:fillRect/>
          </a:stretch>
        </p:blipFill>
        <p:spPr bwMode="auto">
          <a:xfrm>
            <a:off x="3733800" y="2590800"/>
            <a:ext cx="4114800" cy="2879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06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8CB836-D755-483E-BE29-5E94424B17E9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990033"/>
                </a:solidFill>
              </a:rPr>
              <a:t>例子：多个透镜组合</a:t>
            </a:r>
            <a:endParaRPr lang="en-US" altLang="zh-CN" sz="3200" b="1" dirty="0" smtClean="0">
              <a:solidFill>
                <a:srgbClr val="990033"/>
              </a:solidFill>
            </a:endParaRPr>
          </a:p>
        </p:txBody>
      </p:sp>
      <p:grpSp>
        <p:nvGrpSpPr>
          <p:cNvPr id="92164" name="Group 3"/>
          <p:cNvGrpSpPr>
            <a:grpSpLocks/>
          </p:cNvGrpSpPr>
          <p:nvPr/>
        </p:nvGrpSpPr>
        <p:grpSpPr bwMode="auto">
          <a:xfrm>
            <a:off x="3121025" y="1714500"/>
            <a:ext cx="8229600" cy="0"/>
            <a:chOff x="0" y="0"/>
            <a:chExt cx="5184" cy="0"/>
          </a:xfrm>
        </p:grpSpPr>
        <p:sp>
          <p:nvSpPr>
            <p:cNvPr id="9219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2165" name="Line 6"/>
          <p:cNvSpPr>
            <a:spLocks noChangeShapeType="1"/>
          </p:cNvSpPr>
          <p:nvPr/>
        </p:nvSpPr>
        <p:spPr bwMode="auto">
          <a:xfrm>
            <a:off x="685800" y="2935288"/>
            <a:ext cx="82311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6" name="Line 7"/>
          <p:cNvSpPr>
            <a:spLocks noChangeShapeType="1"/>
          </p:cNvSpPr>
          <p:nvPr/>
        </p:nvSpPr>
        <p:spPr bwMode="auto">
          <a:xfrm>
            <a:off x="2741613" y="1924050"/>
            <a:ext cx="0" cy="203835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7" name="Oval 8"/>
          <p:cNvSpPr>
            <a:spLocks noChangeArrowheads="1"/>
          </p:cNvSpPr>
          <p:nvPr/>
        </p:nvSpPr>
        <p:spPr bwMode="auto">
          <a:xfrm>
            <a:off x="1776413" y="2895600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3" name="Text Box 9"/>
          <p:cNvSpPr txBox="1">
            <a:spLocks noChangeArrowheads="1"/>
          </p:cNvSpPr>
          <p:nvPr/>
        </p:nvSpPr>
        <p:spPr bwMode="auto">
          <a:xfrm>
            <a:off x="685800" y="838200"/>
            <a:ext cx="78914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b="0" dirty="0" smtClean="0">
                <a:latin typeface="Times New Roman" pitchFamily="18" charset="0"/>
              </a:rPr>
              <a:t>透镜</a:t>
            </a:r>
            <a:r>
              <a:rPr lang="en-US" altLang="zh-CN" b="0" dirty="0" smtClean="0">
                <a:latin typeface="Times New Roman" pitchFamily="18" charset="0"/>
              </a:rPr>
              <a:t>1</a:t>
            </a:r>
            <a:r>
              <a:rPr lang="zh-CN" altLang="en-US" b="0" dirty="0" smtClean="0">
                <a:latin typeface="Times New Roman" pitchFamily="18" charset="0"/>
              </a:rPr>
              <a:t>的像也是透镜</a:t>
            </a:r>
            <a:r>
              <a:rPr lang="en-US" altLang="zh-CN" b="0" dirty="0" smtClean="0">
                <a:latin typeface="Times New Roman" pitchFamily="18" charset="0"/>
              </a:rPr>
              <a:t>2</a:t>
            </a:r>
            <a:r>
              <a:rPr lang="zh-CN" altLang="en-US" b="0" dirty="0" smtClean="0">
                <a:latin typeface="Times New Roman" pitchFamily="18" charset="0"/>
              </a:rPr>
              <a:t>的物</a:t>
            </a:r>
            <a:r>
              <a:rPr lang="en-US" altLang="zh-CN" b="0" dirty="0">
                <a:latin typeface="Times New Roman" pitchFamily="18" charset="0"/>
              </a:rPr>
              <a:t/>
            </a:r>
            <a:br>
              <a:rPr lang="en-US" altLang="zh-CN" b="0" dirty="0">
                <a:latin typeface="Times New Roman" pitchFamily="18" charset="0"/>
              </a:rPr>
            </a:br>
            <a:r>
              <a:rPr lang="en-US" altLang="zh-CN" b="0" dirty="0" smtClean="0">
                <a:solidFill>
                  <a:srgbClr val="FF0000"/>
                </a:solidFill>
                <a:latin typeface="Times New Roman" pitchFamily="18" charset="0"/>
              </a:rPr>
              <a:t>Image</a:t>
            </a:r>
            <a:r>
              <a:rPr lang="en-US" altLang="zh-CN" b="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latin typeface="Times New Roman" pitchFamily="18" charset="0"/>
              </a:rPr>
              <a:t>from lens 1 becomes</a:t>
            </a: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solidFill>
                  <a:srgbClr val="008000"/>
                </a:solidFill>
                <a:latin typeface="Times New Roman" pitchFamily="18" charset="0"/>
              </a:rPr>
              <a:t>object</a:t>
            </a: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latin typeface="Times New Roman" pitchFamily="18" charset="0"/>
              </a:rPr>
              <a:t>for lens 2</a:t>
            </a:r>
          </a:p>
        </p:txBody>
      </p:sp>
      <p:sp>
        <p:nvSpPr>
          <p:cNvPr id="92169" name="Oval 10"/>
          <p:cNvSpPr>
            <a:spLocks noChangeArrowheads="1"/>
          </p:cNvSpPr>
          <p:nvPr/>
        </p:nvSpPr>
        <p:spPr bwMode="auto">
          <a:xfrm>
            <a:off x="3617913" y="2895600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Text Box 11"/>
          <p:cNvSpPr txBox="1">
            <a:spLocks noChangeArrowheads="1"/>
          </p:cNvSpPr>
          <p:nvPr/>
        </p:nvSpPr>
        <p:spPr bwMode="auto">
          <a:xfrm>
            <a:off x="2716213" y="173196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>
                <a:latin typeface="Arial Rounded MT Bold" pitchFamily="34" charset="0"/>
              </a:rPr>
              <a:t>1</a:t>
            </a:r>
          </a:p>
        </p:txBody>
      </p:sp>
      <p:sp>
        <p:nvSpPr>
          <p:cNvPr id="92171" name="Text Box 12"/>
          <p:cNvSpPr txBox="1">
            <a:spLocks noChangeArrowheads="1"/>
          </p:cNvSpPr>
          <p:nvPr/>
        </p:nvSpPr>
        <p:spPr bwMode="auto">
          <a:xfrm>
            <a:off x="3581400" y="2971800"/>
            <a:ext cx="73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dirty="0">
              <a:latin typeface="Arial Rounded MT Bold" pitchFamily="34" charset="0"/>
            </a:endParaRPr>
          </a:p>
        </p:txBody>
      </p:sp>
      <p:sp>
        <p:nvSpPr>
          <p:cNvPr id="92172" name="Line 13"/>
          <p:cNvSpPr>
            <a:spLocks noChangeShapeType="1"/>
          </p:cNvSpPr>
          <p:nvPr/>
        </p:nvSpPr>
        <p:spPr bwMode="auto">
          <a:xfrm>
            <a:off x="1373188" y="2408238"/>
            <a:ext cx="0" cy="546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1373188" y="2433638"/>
            <a:ext cx="4524375" cy="169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4879" name="Line 15"/>
          <p:cNvSpPr>
            <a:spLocks noChangeShapeType="1"/>
          </p:cNvSpPr>
          <p:nvPr/>
        </p:nvSpPr>
        <p:spPr bwMode="auto">
          <a:xfrm>
            <a:off x="1371600" y="2438400"/>
            <a:ext cx="1371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2743200" y="3886200"/>
            <a:ext cx="2851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4881" name="Line 17"/>
          <p:cNvSpPr>
            <a:spLocks noChangeShapeType="1"/>
          </p:cNvSpPr>
          <p:nvPr/>
        </p:nvSpPr>
        <p:spPr bwMode="auto">
          <a:xfrm>
            <a:off x="5276850" y="2935288"/>
            <a:ext cx="0" cy="95091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77" name="Line 18"/>
          <p:cNvSpPr>
            <a:spLocks noChangeShapeType="1"/>
          </p:cNvSpPr>
          <p:nvPr/>
        </p:nvSpPr>
        <p:spPr bwMode="auto">
          <a:xfrm flipH="1">
            <a:off x="6399213" y="2127250"/>
            <a:ext cx="7937" cy="183515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8" name="Oval 19"/>
          <p:cNvSpPr>
            <a:spLocks noChangeArrowheads="1"/>
          </p:cNvSpPr>
          <p:nvPr/>
        </p:nvSpPr>
        <p:spPr bwMode="auto">
          <a:xfrm>
            <a:off x="6799263" y="2886075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Text Box 20"/>
          <p:cNvSpPr txBox="1">
            <a:spLocks noChangeArrowheads="1"/>
          </p:cNvSpPr>
          <p:nvPr/>
        </p:nvSpPr>
        <p:spPr bwMode="auto">
          <a:xfrm>
            <a:off x="6678612" y="2992438"/>
            <a:ext cx="1050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r>
              <a:rPr lang="en-US" altLang="zh-CN" b="0" dirty="0">
                <a:latin typeface="Arial Rounded MT Bold" pitchFamily="34" charset="0"/>
              </a:rPr>
              <a:t> 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804885" name="Line 21"/>
          <p:cNvSpPr>
            <a:spLocks noChangeShapeType="1"/>
          </p:cNvSpPr>
          <p:nvPr/>
        </p:nvSpPr>
        <p:spPr bwMode="auto">
          <a:xfrm>
            <a:off x="1408113" y="2425700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1" name="Text Box 22"/>
          <p:cNvSpPr txBox="1">
            <a:spLocks noChangeArrowheads="1"/>
          </p:cNvSpPr>
          <p:nvPr/>
        </p:nvSpPr>
        <p:spPr bwMode="auto">
          <a:xfrm>
            <a:off x="6248400" y="175260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>
                <a:latin typeface="Arial Rounded MT Bold" pitchFamily="34" charset="0"/>
              </a:rPr>
              <a:t>2</a:t>
            </a:r>
          </a:p>
        </p:txBody>
      </p:sp>
      <p:sp>
        <p:nvSpPr>
          <p:cNvPr id="804887" name="Line 23"/>
          <p:cNvSpPr>
            <a:spLocks noChangeShapeType="1"/>
          </p:cNvSpPr>
          <p:nvPr/>
        </p:nvSpPr>
        <p:spPr bwMode="auto">
          <a:xfrm>
            <a:off x="7162800" y="2286000"/>
            <a:ext cx="0" cy="64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3" name="Text Box 24"/>
          <p:cNvSpPr txBox="1">
            <a:spLocks noChangeArrowheads="1"/>
          </p:cNvSpPr>
          <p:nvPr/>
        </p:nvSpPr>
        <p:spPr bwMode="auto">
          <a:xfrm>
            <a:off x="685800" y="4692650"/>
            <a:ext cx="7891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endParaRPr lang="zh-CN" altLang="en-US" b="0">
              <a:latin typeface="Arial Rounded MT Bold" pitchFamily="34" charset="0"/>
            </a:endParaRPr>
          </a:p>
        </p:txBody>
      </p:sp>
      <p:sp>
        <p:nvSpPr>
          <p:cNvPr id="92184" name="Oval 25"/>
          <p:cNvSpPr>
            <a:spLocks noChangeArrowheads="1"/>
          </p:cNvSpPr>
          <p:nvPr/>
        </p:nvSpPr>
        <p:spPr bwMode="auto">
          <a:xfrm>
            <a:off x="5897563" y="2895600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>
            <a:off x="6400800" y="22860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>
            <a:off x="2741613" y="2425700"/>
            <a:ext cx="3155950" cy="1830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V="1">
            <a:off x="5295900" y="2251075"/>
            <a:ext cx="1122363" cy="163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V="1">
            <a:off x="5295900" y="1792288"/>
            <a:ext cx="2433638" cy="209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6407150" y="1828800"/>
            <a:ext cx="957263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4895" name="Text Box 31"/>
          <p:cNvSpPr txBox="1">
            <a:spLocks noChangeArrowheads="1"/>
          </p:cNvSpPr>
          <p:nvPr/>
        </p:nvSpPr>
        <p:spPr bwMode="auto">
          <a:xfrm>
            <a:off x="850900" y="4256088"/>
            <a:ext cx="73517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dirty="0">
                <a:latin typeface="Times New Roman" pitchFamily="18" charset="0"/>
              </a:rPr>
              <a:t>Lens 1 creates a </a:t>
            </a:r>
            <a:r>
              <a:rPr lang="en-US" altLang="zh-CN" b="0" dirty="0" smtClean="0">
                <a:latin typeface="Times New Roman" pitchFamily="18" charset="0"/>
              </a:rPr>
              <a:t>real</a:t>
            </a:r>
            <a:r>
              <a:rPr lang="en-US" altLang="zh-CN" b="0" dirty="0">
                <a:latin typeface="Times New Roman" pitchFamily="18" charset="0"/>
              </a:rPr>
              <a:t>, inverted and enlarged </a:t>
            </a:r>
            <a:r>
              <a:rPr lang="en-US" altLang="zh-CN" b="0" dirty="0">
                <a:solidFill>
                  <a:srgbClr val="008000"/>
                </a:solidFill>
                <a:latin typeface="Times New Roman" pitchFamily="18" charset="0"/>
              </a:rPr>
              <a:t>image</a:t>
            </a:r>
            <a:r>
              <a:rPr lang="en-US" altLang="zh-CN" b="0" dirty="0">
                <a:latin typeface="Times New Roman" pitchFamily="18" charset="0"/>
              </a:rPr>
              <a:t> of the 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</a:rPr>
              <a:t>object</a:t>
            </a:r>
            <a:r>
              <a:rPr lang="en-US" altLang="zh-CN" b="0" dirty="0" smtClean="0">
                <a:latin typeface="Times New Roman" pitchFamily="18" charset="0"/>
              </a:rPr>
              <a:t>.</a:t>
            </a:r>
            <a:r>
              <a:rPr lang="zh-CN" altLang="en-US" b="0" dirty="0" smtClean="0">
                <a:latin typeface="Times New Roman" pitchFamily="18" charset="0"/>
              </a:rPr>
              <a:t>（倒立、放大、实像）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804896" name="Text Box 32"/>
          <p:cNvSpPr txBox="1">
            <a:spLocks noChangeArrowheads="1"/>
          </p:cNvSpPr>
          <p:nvPr/>
        </p:nvSpPr>
        <p:spPr bwMode="auto">
          <a:xfrm>
            <a:off x="850900" y="5078413"/>
            <a:ext cx="73517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dirty="0">
                <a:latin typeface="Times New Roman" pitchFamily="18" charset="0"/>
              </a:rPr>
              <a:t>Lens 2 creates a </a:t>
            </a: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</a:rPr>
              <a:t>real</a:t>
            </a:r>
            <a:r>
              <a:rPr lang="en-US" altLang="zh-CN" b="0" dirty="0">
                <a:latin typeface="Times New Roman" pitchFamily="18" charset="0"/>
              </a:rPr>
              <a:t>, inverted and reduced image of the </a:t>
            </a:r>
            <a:r>
              <a:rPr lang="en-US" altLang="zh-CN" b="0" dirty="0">
                <a:solidFill>
                  <a:srgbClr val="008000"/>
                </a:solidFill>
                <a:latin typeface="Times New Roman" pitchFamily="18" charset="0"/>
              </a:rPr>
              <a:t>image</a:t>
            </a:r>
            <a:r>
              <a:rPr lang="en-US" altLang="zh-CN" b="0" dirty="0">
                <a:latin typeface="Times New Roman" pitchFamily="18" charset="0"/>
              </a:rPr>
              <a:t> from lens 1</a:t>
            </a:r>
            <a:r>
              <a:rPr lang="en-US" altLang="zh-CN" b="0" dirty="0" smtClean="0">
                <a:latin typeface="Times New Roman" pitchFamily="18" charset="0"/>
              </a:rPr>
              <a:t>.</a:t>
            </a:r>
            <a:r>
              <a:rPr lang="zh-CN" altLang="en-US" b="0" dirty="0" smtClean="0">
                <a:latin typeface="Times New Roman" pitchFamily="18" charset="0"/>
              </a:rPr>
              <a:t>（倒立、缩小、实像）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804897" name="Text Box 33"/>
          <p:cNvSpPr txBox="1">
            <a:spLocks noChangeArrowheads="1"/>
          </p:cNvSpPr>
          <p:nvPr/>
        </p:nvSpPr>
        <p:spPr bwMode="auto">
          <a:xfrm>
            <a:off x="850900" y="5791200"/>
            <a:ext cx="73517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dirty="0">
                <a:latin typeface="Times New Roman" pitchFamily="18" charset="0"/>
              </a:rPr>
              <a:t>The combination gives a </a:t>
            </a: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</a:rPr>
              <a:t>real, upright, enlarged image</a:t>
            </a:r>
            <a:r>
              <a:rPr lang="en-US" altLang="zh-CN" b="0" dirty="0">
                <a:latin typeface="Times New Roman" pitchFamily="18" charset="0"/>
              </a:rPr>
              <a:t> of the object</a:t>
            </a:r>
            <a:r>
              <a:rPr lang="en-US" altLang="zh-CN" b="0" dirty="0" smtClean="0">
                <a:latin typeface="Times New Roman" pitchFamily="18" charset="0"/>
              </a:rPr>
              <a:t>.</a:t>
            </a:r>
            <a:r>
              <a:rPr lang="zh-CN" altLang="en-US" b="0" dirty="0" smtClean="0">
                <a:latin typeface="Times New Roman" pitchFamily="18" charset="0"/>
              </a:rPr>
              <a:t>（正立、放大、实像）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804898" name="Line 34"/>
          <p:cNvSpPr>
            <a:spLocks noChangeShapeType="1"/>
          </p:cNvSpPr>
          <p:nvPr/>
        </p:nvSpPr>
        <p:spPr bwMode="auto">
          <a:xfrm>
            <a:off x="5295900" y="3886200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7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0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0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3" grpId="0" autoUpdateAnimBg="0"/>
      <p:bldP spid="804878" grpId="0" animBg="1"/>
      <p:bldP spid="804879" grpId="0" animBg="1"/>
      <p:bldP spid="804880" grpId="0" animBg="1"/>
      <p:bldP spid="804881" grpId="0" animBg="1"/>
      <p:bldP spid="804885" grpId="0" animBg="1"/>
      <p:bldP spid="804887" grpId="0" animBg="1"/>
      <p:bldP spid="804890" grpId="0" animBg="1"/>
      <p:bldP spid="804891" grpId="0" animBg="1"/>
      <p:bldP spid="804892" grpId="0" animBg="1"/>
      <p:bldP spid="804893" grpId="0" animBg="1"/>
      <p:bldP spid="804894" grpId="0" animBg="1"/>
      <p:bldP spid="804895" grpId="0" autoUpdateAnimBg="0"/>
      <p:bldP spid="804896" grpId="0" autoUpdateAnimBg="0"/>
      <p:bldP spid="804897" grpId="0" autoUpdateAnimBg="0"/>
      <p:bldP spid="8048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C2888E-49B8-4052-88E6-4D22894EC204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990033"/>
                </a:solidFill>
              </a:rPr>
              <a:t>例子：多个透镜组合</a:t>
            </a:r>
            <a:endParaRPr lang="en-US" altLang="zh-CN" sz="3200" dirty="0" smtClean="0">
              <a:solidFill>
                <a:srgbClr val="990033"/>
              </a:solidFill>
            </a:endParaRPr>
          </a:p>
        </p:txBody>
      </p:sp>
      <p:grpSp>
        <p:nvGrpSpPr>
          <p:cNvPr id="19461" name="Group 3"/>
          <p:cNvGrpSpPr>
            <a:grpSpLocks/>
          </p:cNvGrpSpPr>
          <p:nvPr/>
        </p:nvGrpSpPr>
        <p:grpSpPr bwMode="auto">
          <a:xfrm>
            <a:off x="3121025" y="1714500"/>
            <a:ext cx="8229600" cy="0"/>
            <a:chOff x="0" y="0"/>
            <a:chExt cx="5184" cy="0"/>
          </a:xfrm>
        </p:grpSpPr>
        <p:sp>
          <p:nvSpPr>
            <p:cNvPr id="1949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85800" y="2935288"/>
            <a:ext cx="82311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741613" y="1924050"/>
            <a:ext cx="0" cy="203835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776413" y="2895600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3617913" y="2895600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716213" y="173196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>
                <a:latin typeface="Arial Rounded MT Bold" pitchFamily="34" charset="0"/>
              </a:rPr>
              <a:t>1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1373188" y="2408238"/>
            <a:ext cx="0" cy="546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6925" name="Line 13"/>
          <p:cNvSpPr>
            <a:spLocks noChangeShapeType="1"/>
          </p:cNvSpPr>
          <p:nvPr/>
        </p:nvSpPr>
        <p:spPr bwMode="auto">
          <a:xfrm>
            <a:off x="5281613" y="2935288"/>
            <a:ext cx="0" cy="95091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6399213" y="2127250"/>
            <a:ext cx="7937" cy="183515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6799263" y="2886075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6248400" y="175260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>
                <a:latin typeface="Arial Rounded MT Bold" pitchFamily="34" charset="0"/>
              </a:rPr>
              <a:t>2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5897563" y="2895600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706438" y="4370388"/>
            <a:ext cx="470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b="0" dirty="0" smtClean="0">
                <a:latin typeface="Times New Roman" pitchFamily="18" charset="0"/>
              </a:rPr>
              <a:t>首先去找透镜</a:t>
            </a:r>
            <a:r>
              <a:rPr lang="en-US" altLang="zh-CN" b="0" dirty="0" smtClean="0">
                <a:latin typeface="Times New Roman" pitchFamily="18" charset="0"/>
              </a:rPr>
              <a:t>1</a:t>
            </a:r>
            <a:r>
              <a:rPr lang="zh-CN" altLang="en-US" b="0" dirty="0" smtClean="0">
                <a:latin typeface="Times New Roman" pitchFamily="18" charset="0"/>
              </a:rPr>
              <a:t>的像的位置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1390650" y="2286000"/>
            <a:ext cx="128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019175" y="1752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i="1" dirty="0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zh-CN" b="0" i="1" baseline="-25000" dirty="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0" i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</a:rPr>
              <a:t>= 15 cm</a:t>
            </a:r>
          </a:p>
        </p:txBody>
      </p:sp>
      <p:grpSp>
        <p:nvGrpSpPr>
          <p:cNvPr id="19478" name="Group 22"/>
          <p:cNvGrpSpPr>
            <a:grpSpLocks/>
          </p:cNvGrpSpPr>
          <p:nvPr/>
        </p:nvGrpSpPr>
        <p:grpSpPr bwMode="auto">
          <a:xfrm>
            <a:off x="2771775" y="3276600"/>
            <a:ext cx="1565275" cy="457200"/>
            <a:chOff x="1726" y="2084"/>
            <a:chExt cx="947" cy="288"/>
          </a:xfrm>
        </p:grpSpPr>
        <p:sp>
          <p:nvSpPr>
            <p:cNvPr id="19489" name="Text Box 23"/>
            <p:cNvSpPr txBox="1">
              <a:spLocks noChangeArrowheads="1"/>
            </p:cNvSpPr>
            <p:nvPr/>
          </p:nvSpPr>
          <p:spPr bwMode="auto">
            <a:xfrm>
              <a:off x="1726" y="2084"/>
              <a:ext cx="9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b="0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r>
                <a:rPr lang="en-US" altLang="zh-CN" b="0" i="1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altLang="zh-CN" b="0">
                  <a:solidFill>
                    <a:schemeClr val="accent2"/>
                  </a:solidFill>
                  <a:latin typeface="Times New Roman" pitchFamily="18" charset="0"/>
                </a:rPr>
                <a:t> = 10 cm</a:t>
              </a:r>
            </a:p>
          </p:txBody>
        </p:sp>
        <p:sp>
          <p:nvSpPr>
            <p:cNvPr id="19490" name="Line 24"/>
            <p:cNvSpPr>
              <a:spLocks noChangeShapeType="1"/>
            </p:cNvSpPr>
            <p:nvPr/>
          </p:nvSpPr>
          <p:spPr bwMode="auto">
            <a:xfrm>
              <a:off x="1726" y="23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6380163" y="3565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altLang="zh-CN" b="0" i="1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b="0">
                <a:solidFill>
                  <a:schemeClr val="accent2"/>
                </a:solidFill>
                <a:latin typeface="Times New Roman" pitchFamily="18" charset="0"/>
              </a:rPr>
              <a:t> = 5 cm</a:t>
            </a:r>
          </a:p>
        </p:txBody>
      </p:sp>
      <p:sp>
        <p:nvSpPr>
          <p:cNvPr id="19480" name="Line 26"/>
          <p:cNvSpPr>
            <a:spLocks noChangeShapeType="1"/>
          </p:cNvSpPr>
          <p:nvPr/>
        </p:nvSpPr>
        <p:spPr bwMode="auto">
          <a:xfrm>
            <a:off x="6429375" y="3570288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41613" y="3886200"/>
            <a:ext cx="2516187" cy="457200"/>
            <a:chOff x="1727" y="2448"/>
            <a:chExt cx="1585" cy="288"/>
          </a:xfrm>
        </p:grpSpPr>
        <p:sp>
          <p:nvSpPr>
            <p:cNvPr id="19487" name="Text Box 28"/>
            <p:cNvSpPr txBox="1">
              <a:spLocks noChangeArrowheads="1"/>
            </p:cNvSpPr>
            <p:nvPr/>
          </p:nvSpPr>
          <p:spPr bwMode="auto">
            <a:xfrm>
              <a:off x="2098" y="2448"/>
              <a:ext cx="11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b="0" i="1" dirty="0" smtClean="0">
                  <a:solidFill>
                    <a:schemeClr val="accent2"/>
                  </a:solidFill>
                  <a:latin typeface="Times New Roman" pitchFamily="18" charset="0"/>
                </a:rPr>
                <a:t>s</a:t>
              </a:r>
              <a:r>
                <a:rPr lang="en-US" altLang="zh-CN" b="0" i="1" baseline="-25000" dirty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zh-CN" altLang="en-US" b="0" i="1" dirty="0" smtClean="0">
                  <a:solidFill>
                    <a:schemeClr val="accent2"/>
                  </a:solidFill>
                  <a:latin typeface="Times New Roman" pitchFamily="18" charset="0"/>
                </a:rPr>
                <a:t>’</a:t>
              </a:r>
              <a:r>
                <a:rPr lang="en-US" altLang="zh-CN" b="0" dirty="0" smtClean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b="0" dirty="0">
                  <a:solidFill>
                    <a:schemeClr val="accent2"/>
                  </a:solidFill>
                  <a:latin typeface="Times New Roman" pitchFamily="18" charset="0"/>
                </a:rPr>
                <a:t>= 30 cm</a:t>
              </a:r>
            </a:p>
          </p:txBody>
        </p:sp>
        <p:sp>
          <p:nvSpPr>
            <p:cNvPr id="19488" name="Line 29"/>
            <p:cNvSpPr>
              <a:spLocks noChangeShapeType="1"/>
            </p:cNvSpPr>
            <p:nvPr/>
          </p:nvSpPr>
          <p:spPr bwMode="auto">
            <a:xfrm>
              <a:off x="1727" y="2496"/>
              <a:ext cx="1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0694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327578"/>
              </p:ext>
            </p:extLst>
          </p:nvPr>
        </p:nvGraphicFramePr>
        <p:xfrm>
          <a:off x="684213" y="5321300"/>
          <a:ext cx="26701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公式" r:id="rId4" imgW="1307880" imgH="444240" progId="Equation.3">
                  <p:embed/>
                </p:oleObj>
              </mc:Choice>
              <mc:Fallback>
                <p:oleObj name="公式" r:id="rId4" imgW="1307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21300"/>
                        <a:ext cx="26701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43" name="AutoShape 31"/>
          <p:cNvSpPr>
            <a:spLocks noChangeArrowheads="1"/>
          </p:cNvSpPr>
          <p:nvPr/>
        </p:nvSpPr>
        <p:spPr bwMode="auto">
          <a:xfrm>
            <a:off x="3657600" y="5638800"/>
            <a:ext cx="661988" cy="173038"/>
          </a:xfrm>
          <a:prstGeom prst="rightArrow">
            <a:avLst>
              <a:gd name="adj1" fmla="val 50000"/>
              <a:gd name="adj2" fmla="val 956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6944" name="Text Box 32"/>
          <p:cNvSpPr txBox="1">
            <a:spLocks noChangeArrowheads="1"/>
          </p:cNvSpPr>
          <p:nvPr/>
        </p:nvSpPr>
        <p:spPr bwMode="auto">
          <a:xfrm>
            <a:off x="4800600" y="5486400"/>
            <a:ext cx="1596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b="0" i="1" dirty="0" smtClean="0">
                <a:latin typeface="Times New Roman" pitchFamily="18" charset="0"/>
              </a:rPr>
              <a:t>s</a:t>
            </a:r>
            <a:r>
              <a:rPr lang="en-US" altLang="zh-CN" b="0" i="1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0" i="1" dirty="0" smtClean="0">
                <a:latin typeface="Times New Roman" pitchFamily="18" charset="0"/>
              </a:rPr>
              <a:t>’</a:t>
            </a:r>
            <a:r>
              <a:rPr lang="en-US" altLang="zh-CN" b="0" dirty="0" smtClean="0">
                <a:latin typeface="Times New Roman" pitchFamily="18" charset="0"/>
              </a:rPr>
              <a:t> </a:t>
            </a:r>
            <a:r>
              <a:rPr lang="en-US" altLang="zh-CN" b="0" dirty="0">
                <a:latin typeface="Times New Roman" pitchFamily="18" charset="0"/>
              </a:rPr>
              <a:t>= 30 cm</a:t>
            </a:r>
            <a:endParaRPr lang="en-US" altLang="zh-CN" b="0" i="1" dirty="0">
              <a:latin typeface="Times New Roman" pitchFamily="18" charset="0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741613" y="1905000"/>
            <a:ext cx="3665537" cy="457200"/>
            <a:chOff x="1727" y="1200"/>
            <a:chExt cx="2309" cy="288"/>
          </a:xfrm>
        </p:grpSpPr>
        <p:sp>
          <p:nvSpPr>
            <p:cNvPr id="19485" name="Line 34"/>
            <p:cNvSpPr>
              <a:spLocks noChangeShapeType="1"/>
            </p:cNvSpPr>
            <p:nvPr/>
          </p:nvSpPr>
          <p:spPr bwMode="auto">
            <a:xfrm>
              <a:off x="1727" y="1440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Text Box 35"/>
            <p:cNvSpPr txBox="1">
              <a:spLocks noChangeArrowheads="1"/>
            </p:cNvSpPr>
            <p:nvPr/>
          </p:nvSpPr>
          <p:spPr bwMode="auto">
            <a:xfrm>
              <a:off x="2112" y="1200"/>
              <a:ext cx="11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b="0" i="1">
                  <a:solidFill>
                    <a:schemeClr val="accent2"/>
                  </a:solidFill>
                  <a:latin typeface="Times New Roman" pitchFamily="18" charset="0"/>
                </a:rPr>
                <a:t>d</a:t>
              </a:r>
              <a:r>
                <a:rPr lang="en-US" altLang="zh-CN" b="0">
                  <a:solidFill>
                    <a:schemeClr val="accent2"/>
                  </a:solidFill>
                  <a:latin typeface="Times New Roman" pitchFamily="18" charset="0"/>
                </a:rPr>
                <a:t> = 42 cm</a:t>
              </a:r>
            </a:p>
          </p:txBody>
        </p:sp>
      </p:grp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3581400" y="2971800"/>
            <a:ext cx="73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dirty="0">
              <a:latin typeface="Arial Rounded MT Bold" pitchFamily="34" charset="0"/>
            </a:endParaRP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6678612" y="2992438"/>
            <a:ext cx="1050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r>
              <a:rPr lang="en-US" altLang="zh-CN" b="0" dirty="0">
                <a:latin typeface="Arial Rounded MT Bold" pitchFamily="34" charset="0"/>
              </a:rPr>
              <a:t> 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3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25" grpId="0" animBg="1"/>
      <p:bldP spid="806943" grpId="0" animBg="1"/>
      <p:bldP spid="8069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A436BA-8053-4425-AB94-D4214A114A38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990033"/>
                </a:solidFill>
              </a:rPr>
              <a:t>例子：多个透镜组合</a:t>
            </a:r>
            <a:endParaRPr lang="en-US" altLang="zh-CN" sz="3200" dirty="0" smtClean="0">
              <a:solidFill>
                <a:srgbClr val="990033"/>
              </a:solidFill>
            </a:endParaRPr>
          </a:p>
        </p:txBody>
      </p:sp>
      <p:grpSp>
        <p:nvGrpSpPr>
          <p:cNvPr id="20485" name="Group 3"/>
          <p:cNvGrpSpPr>
            <a:grpSpLocks/>
          </p:cNvGrpSpPr>
          <p:nvPr/>
        </p:nvGrpSpPr>
        <p:grpSpPr bwMode="auto">
          <a:xfrm>
            <a:off x="3121025" y="1714500"/>
            <a:ext cx="8229600" cy="0"/>
            <a:chOff x="0" y="0"/>
            <a:chExt cx="5184" cy="0"/>
          </a:xfrm>
        </p:grpSpPr>
        <p:sp>
          <p:nvSpPr>
            <p:cNvPr id="2052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685800" y="2935288"/>
            <a:ext cx="82311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741613" y="1924050"/>
            <a:ext cx="0" cy="203835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776413" y="2895600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617913" y="2895600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716213" y="173196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>
                <a:latin typeface="Arial Rounded MT Bold" pitchFamily="34" charset="0"/>
              </a:rPr>
              <a:t>1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1373188" y="2408238"/>
            <a:ext cx="0" cy="546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272088" y="2935288"/>
            <a:ext cx="0" cy="95091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6399213" y="2127250"/>
            <a:ext cx="7937" cy="183515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6799263" y="2886075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6248400" y="175260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>
                <a:latin typeface="Arial Rounded MT Bold" pitchFamily="34" charset="0"/>
              </a:rPr>
              <a:t>2</a:t>
            </a:r>
          </a:p>
        </p:txBody>
      </p:sp>
      <p:sp>
        <p:nvSpPr>
          <p:cNvPr id="808978" name="Line 18"/>
          <p:cNvSpPr>
            <a:spLocks noChangeShapeType="1"/>
          </p:cNvSpPr>
          <p:nvPr/>
        </p:nvSpPr>
        <p:spPr bwMode="auto">
          <a:xfrm>
            <a:off x="7162800" y="2286000"/>
            <a:ext cx="0" cy="64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5897563" y="2895600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06438" y="4370388"/>
            <a:ext cx="470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b="0" dirty="0" smtClean="0">
                <a:latin typeface="Times New Roman" pitchFamily="18" charset="0"/>
              </a:rPr>
              <a:t>然后去找透镜</a:t>
            </a:r>
            <a:r>
              <a:rPr lang="en-US" altLang="zh-CN" b="0" dirty="0" smtClean="0">
                <a:latin typeface="Times New Roman" pitchFamily="18" charset="0"/>
              </a:rPr>
              <a:t>2</a:t>
            </a:r>
            <a:r>
              <a:rPr lang="zh-CN" altLang="en-US" b="0" dirty="0" smtClean="0">
                <a:latin typeface="Times New Roman" pitchFamily="18" charset="0"/>
              </a:rPr>
              <a:t>的像的位置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1390650" y="2286000"/>
            <a:ext cx="128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019175" y="1752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i="1" dirty="0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zh-CN" b="0" i="1" baseline="-25000" dirty="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</a:rPr>
              <a:t>= 15 cm</a:t>
            </a:r>
          </a:p>
        </p:txBody>
      </p:sp>
      <p:grpSp>
        <p:nvGrpSpPr>
          <p:cNvPr id="20503" name="Group 23"/>
          <p:cNvGrpSpPr>
            <a:grpSpLocks/>
          </p:cNvGrpSpPr>
          <p:nvPr/>
        </p:nvGrpSpPr>
        <p:grpSpPr bwMode="auto">
          <a:xfrm>
            <a:off x="2771775" y="3276600"/>
            <a:ext cx="1565275" cy="457200"/>
            <a:chOff x="1726" y="2084"/>
            <a:chExt cx="947" cy="288"/>
          </a:xfrm>
        </p:grpSpPr>
        <p:sp>
          <p:nvSpPr>
            <p:cNvPr id="20519" name="Text Box 24"/>
            <p:cNvSpPr txBox="1">
              <a:spLocks noChangeArrowheads="1"/>
            </p:cNvSpPr>
            <p:nvPr/>
          </p:nvSpPr>
          <p:spPr bwMode="auto">
            <a:xfrm>
              <a:off x="1726" y="2084"/>
              <a:ext cx="9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b="0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r>
                <a:rPr lang="en-US" altLang="zh-CN" b="0" i="1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altLang="zh-CN" b="0">
                  <a:solidFill>
                    <a:schemeClr val="accent2"/>
                  </a:solidFill>
                  <a:latin typeface="Times New Roman" pitchFamily="18" charset="0"/>
                </a:rPr>
                <a:t> = 10 cm</a:t>
              </a:r>
            </a:p>
          </p:txBody>
        </p:sp>
        <p:sp>
          <p:nvSpPr>
            <p:cNvPr id="20520" name="Line 25"/>
            <p:cNvSpPr>
              <a:spLocks noChangeShapeType="1"/>
            </p:cNvSpPr>
            <p:nvPr/>
          </p:nvSpPr>
          <p:spPr bwMode="auto">
            <a:xfrm>
              <a:off x="1726" y="23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4" name="Text Box 26"/>
          <p:cNvSpPr txBox="1">
            <a:spLocks noChangeArrowheads="1"/>
          </p:cNvSpPr>
          <p:nvPr/>
        </p:nvSpPr>
        <p:spPr bwMode="auto">
          <a:xfrm>
            <a:off x="3330575" y="38862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i="1" dirty="0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zh-CN" b="0" i="1" baseline="-25000" dirty="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0" i="1" dirty="0" smtClean="0">
                <a:solidFill>
                  <a:schemeClr val="accent2"/>
                </a:solidFill>
                <a:latin typeface="Times New Roman" pitchFamily="18" charset="0"/>
              </a:rPr>
              <a:t>'</a:t>
            </a:r>
            <a:r>
              <a:rPr lang="en-US" altLang="zh-CN" b="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</a:rPr>
              <a:t>= 30 cm</a:t>
            </a:r>
          </a:p>
        </p:txBody>
      </p:sp>
      <p:sp>
        <p:nvSpPr>
          <p:cNvPr id="20505" name="Text Box 27"/>
          <p:cNvSpPr txBox="1">
            <a:spLocks noChangeArrowheads="1"/>
          </p:cNvSpPr>
          <p:nvPr/>
        </p:nvSpPr>
        <p:spPr bwMode="auto">
          <a:xfrm>
            <a:off x="6380163" y="3565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altLang="zh-CN" b="0" i="1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b="0">
                <a:solidFill>
                  <a:schemeClr val="accent2"/>
                </a:solidFill>
                <a:latin typeface="Times New Roman" pitchFamily="18" charset="0"/>
              </a:rPr>
              <a:t> = 5 cm</a:t>
            </a:r>
          </a:p>
        </p:txBody>
      </p:sp>
      <p:sp>
        <p:nvSpPr>
          <p:cNvPr id="20506" name="Line 28"/>
          <p:cNvSpPr>
            <a:spLocks noChangeShapeType="1"/>
          </p:cNvSpPr>
          <p:nvPr/>
        </p:nvSpPr>
        <p:spPr bwMode="auto">
          <a:xfrm>
            <a:off x="6429375" y="3570288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Line 29"/>
          <p:cNvSpPr>
            <a:spLocks noChangeShapeType="1"/>
          </p:cNvSpPr>
          <p:nvPr/>
        </p:nvSpPr>
        <p:spPr bwMode="auto">
          <a:xfrm>
            <a:off x="2741613" y="3962400"/>
            <a:ext cx="2516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741613" y="1905000"/>
            <a:ext cx="3665537" cy="457200"/>
            <a:chOff x="1727" y="1200"/>
            <a:chExt cx="2309" cy="288"/>
          </a:xfrm>
        </p:grpSpPr>
        <p:sp>
          <p:nvSpPr>
            <p:cNvPr id="20517" name="Line 31"/>
            <p:cNvSpPr>
              <a:spLocks noChangeShapeType="1"/>
            </p:cNvSpPr>
            <p:nvPr/>
          </p:nvSpPr>
          <p:spPr bwMode="auto">
            <a:xfrm>
              <a:off x="1727" y="1440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Text Box 32"/>
            <p:cNvSpPr txBox="1">
              <a:spLocks noChangeArrowheads="1"/>
            </p:cNvSpPr>
            <p:nvPr/>
          </p:nvSpPr>
          <p:spPr bwMode="auto">
            <a:xfrm>
              <a:off x="2112" y="1200"/>
              <a:ext cx="11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b="0" i="1">
                  <a:solidFill>
                    <a:schemeClr val="accent2"/>
                  </a:solidFill>
                  <a:latin typeface="Times New Roman" pitchFamily="18" charset="0"/>
                </a:rPr>
                <a:t>d</a:t>
              </a:r>
              <a:r>
                <a:rPr lang="en-US" altLang="zh-CN" b="0">
                  <a:solidFill>
                    <a:schemeClr val="accent2"/>
                  </a:solidFill>
                  <a:latin typeface="Times New Roman" pitchFamily="18" charset="0"/>
                </a:rPr>
                <a:t> = 42 cm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267325" y="3962400"/>
            <a:ext cx="1981200" cy="457200"/>
            <a:chOff x="3318" y="2496"/>
            <a:chExt cx="1248" cy="288"/>
          </a:xfrm>
        </p:grpSpPr>
        <p:sp>
          <p:nvSpPr>
            <p:cNvPr id="20515" name="Text Box 34"/>
            <p:cNvSpPr txBox="1">
              <a:spLocks noChangeArrowheads="1"/>
            </p:cNvSpPr>
            <p:nvPr/>
          </p:nvSpPr>
          <p:spPr bwMode="auto">
            <a:xfrm>
              <a:off x="3318" y="2496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b="0" i="1" dirty="0" smtClean="0">
                  <a:solidFill>
                    <a:schemeClr val="accent2"/>
                  </a:solidFill>
                  <a:latin typeface="Times New Roman" pitchFamily="18" charset="0"/>
                </a:rPr>
                <a:t>s</a:t>
              </a:r>
              <a:r>
                <a:rPr lang="en-US" altLang="zh-CN" b="0" i="1" baseline="-25000" dirty="0" smtClean="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r>
                <a:rPr lang="en-US" altLang="zh-CN" b="0" i="1" dirty="0" smtClean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b="0" dirty="0" smtClean="0">
                  <a:solidFill>
                    <a:schemeClr val="accent2"/>
                  </a:solidFill>
                  <a:latin typeface="Times New Roman" pitchFamily="18" charset="0"/>
                </a:rPr>
                <a:t>=12 </a:t>
              </a:r>
              <a:r>
                <a:rPr lang="en-US" altLang="zh-CN" b="0" dirty="0">
                  <a:solidFill>
                    <a:schemeClr val="accent2"/>
                  </a:solidFill>
                  <a:latin typeface="Times New Roman" pitchFamily="18" charset="0"/>
                </a:rPr>
                <a:t>cm</a:t>
              </a:r>
            </a:p>
          </p:txBody>
        </p:sp>
        <p:sp>
          <p:nvSpPr>
            <p:cNvPr id="20516" name="Line 35"/>
            <p:cNvSpPr>
              <a:spLocks noChangeShapeType="1"/>
            </p:cNvSpPr>
            <p:nvPr/>
          </p:nvSpPr>
          <p:spPr bwMode="auto">
            <a:xfrm>
              <a:off x="3331" y="2496"/>
              <a:ext cx="6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448425" y="1857375"/>
            <a:ext cx="1958975" cy="457200"/>
            <a:chOff x="4062" y="1170"/>
            <a:chExt cx="1234" cy="288"/>
          </a:xfrm>
        </p:grpSpPr>
        <p:sp>
          <p:nvSpPr>
            <p:cNvPr id="20513" name="Line 37"/>
            <p:cNvSpPr>
              <a:spLocks noChangeShapeType="1"/>
            </p:cNvSpPr>
            <p:nvPr/>
          </p:nvSpPr>
          <p:spPr bwMode="auto">
            <a:xfrm>
              <a:off x="4062" y="1438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Text Box 38"/>
            <p:cNvSpPr txBox="1">
              <a:spLocks noChangeArrowheads="1"/>
            </p:cNvSpPr>
            <p:nvPr/>
          </p:nvSpPr>
          <p:spPr bwMode="auto">
            <a:xfrm>
              <a:off x="4195" y="1170"/>
              <a:ext cx="11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b="0" i="1" dirty="0" smtClean="0">
                  <a:solidFill>
                    <a:schemeClr val="accent2"/>
                  </a:solidFill>
                  <a:latin typeface="Times New Roman" pitchFamily="18" charset="0"/>
                </a:rPr>
                <a:t>s</a:t>
              </a:r>
              <a:r>
                <a:rPr lang="en-US" altLang="zh-CN" b="0" i="1" baseline="-25000" dirty="0" smtClean="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r>
                <a:rPr lang="en-US" altLang="zh-CN" b="0" i="1" dirty="0" smtClean="0">
                  <a:solidFill>
                    <a:schemeClr val="accent2"/>
                  </a:solidFill>
                  <a:latin typeface="Times New Roman" pitchFamily="18" charset="0"/>
                </a:rPr>
                <a:t>’ </a:t>
              </a:r>
              <a:r>
                <a:rPr lang="en-US" altLang="zh-CN" b="0" dirty="0" smtClean="0">
                  <a:solidFill>
                    <a:schemeClr val="accent2"/>
                  </a:solidFill>
                  <a:latin typeface="Times New Roman" pitchFamily="18" charset="0"/>
                </a:rPr>
                <a:t>= </a:t>
              </a:r>
              <a:r>
                <a:rPr lang="en-US" altLang="zh-CN" b="0" dirty="0">
                  <a:solidFill>
                    <a:schemeClr val="accent2"/>
                  </a:solidFill>
                  <a:latin typeface="Times New Roman" pitchFamily="18" charset="0"/>
                </a:rPr>
                <a:t>8.6 cm</a:t>
              </a:r>
            </a:p>
          </p:txBody>
        </p:sp>
      </p:grpSp>
      <p:graphicFrame>
        <p:nvGraphicFramePr>
          <p:cNvPr id="80899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64179"/>
              </p:ext>
            </p:extLst>
          </p:nvPr>
        </p:nvGraphicFramePr>
        <p:xfrm>
          <a:off x="1038225" y="5321300"/>
          <a:ext cx="25685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公式" r:id="rId4" imgW="1257120" imgH="444240" progId="Equation.3">
                  <p:embed/>
                </p:oleObj>
              </mc:Choice>
              <mc:Fallback>
                <p:oleObj name="公式" r:id="rId4" imgW="1257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5321300"/>
                        <a:ext cx="25685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0" name="AutoShape 40"/>
          <p:cNvSpPr>
            <a:spLocks noChangeArrowheads="1"/>
          </p:cNvSpPr>
          <p:nvPr/>
        </p:nvSpPr>
        <p:spPr bwMode="auto">
          <a:xfrm>
            <a:off x="3962400" y="5638800"/>
            <a:ext cx="661988" cy="173038"/>
          </a:xfrm>
          <a:prstGeom prst="rightArrow">
            <a:avLst>
              <a:gd name="adj1" fmla="val 50000"/>
              <a:gd name="adj2" fmla="val 956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01" name="Text Box 41"/>
          <p:cNvSpPr txBox="1">
            <a:spLocks noChangeArrowheads="1"/>
          </p:cNvSpPr>
          <p:nvPr/>
        </p:nvSpPr>
        <p:spPr bwMode="auto">
          <a:xfrm>
            <a:off x="5105400" y="5486400"/>
            <a:ext cx="1636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b="0" i="1" dirty="0" smtClean="0">
                <a:latin typeface="Times New Roman" pitchFamily="18" charset="0"/>
              </a:rPr>
              <a:t>s</a:t>
            </a:r>
            <a:r>
              <a:rPr lang="en-US" altLang="zh-CN" b="0" i="1" baseline="-25000" dirty="0" smtClean="0">
                <a:latin typeface="Times New Roman" pitchFamily="18" charset="0"/>
              </a:rPr>
              <a:t>2</a:t>
            </a:r>
            <a:r>
              <a:rPr lang="en-US" altLang="zh-CN" b="0" i="1" dirty="0" smtClean="0">
                <a:latin typeface="Times New Roman" pitchFamily="18" charset="0"/>
              </a:rPr>
              <a:t>'</a:t>
            </a:r>
            <a:r>
              <a:rPr lang="en-US" altLang="zh-CN" b="0" dirty="0" smtClean="0">
                <a:latin typeface="Times New Roman" pitchFamily="18" charset="0"/>
              </a:rPr>
              <a:t> </a:t>
            </a:r>
            <a:r>
              <a:rPr lang="en-US" altLang="zh-CN" b="0" dirty="0">
                <a:latin typeface="Times New Roman" pitchFamily="18" charset="0"/>
              </a:rPr>
              <a:t>= 8.6 cm</a:t>
            </a:r>
            <a:endParaRPr lang="en-US" altLang="zh-CN" b="0" i="1" dirty="0">
              <a:latin typeface="Times New Roman" pitchFamily="18" charset="0"/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581400" y="2971800"/>
            <a:ext cx="73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dirty="0">
              <a:latin typeface="Arial Rounded MT Bold" pitchFamily="34" charset="0"/>
            </a:endParaRPr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6678612" y="2992438"/>
            <a:ext cx="1050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r>
              <a:rPr lang="en-US" altLang="zh-CN" b="0" dirty="0">
                <a:latin typeface="Arial Rounded MT Bold" pitchFamily="34" charset="0"/>
              </a:rPr>
              <a:t> 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9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9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0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78" grpId="0" animBg="1"/>
      <p:bldP spid="809000" grpId="0" animBg="1"/>
      <p:bldP spid="80900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28C36D-4443-4182-A6C7-50DDFB07752F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990033"/>
                </a:solidFill>
              </a:rPr>
              <a:t>例子：多个透镜组合</a:t>
            </a:r>
            <a:endParaRPr lang="en-US" altLang="zh-CN" sz="3200" dirty="0" smtClean="0">
              <a:solidFill>
                <a:srgbClr val="990033"/>
              </a:solidFill>
            </a:endParaRPr>
          </a:p>
        </p:txBody>
      </p:sp>
      <p:grpSp>
        <p:nvGrpSpPr>
          <p:cNvPr id="21512" name="Group 3"/>
          <p:cNvGrpSpPr>
            <a:grpSpLocks/>
          </p:cNvGrpSpPr>
          <p:nvPr/>
        </p:nvGrpSpPr>
        <p:grpSpPr bwMode="auto">
          <a:xfrm>
            <a:off x="3121025" y="1714500"/>
            <a:ext cx="8229600" cy="0"/>
            <a:chOff x="0" y="0"/>
            <a:chExt cx="5184" cy="0"/>
          </a:xfrm>
        </p:grpSpPr>
        <p:sp>
          <p:nvSpPr>
            <p:cNvPr id="2154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184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1513" name="Line 6"/>
          <p:cNvSpPr>
            <a:spLocks noChangeShapeType="1"/>
          </p:cNvSpPr>
          <p:nvPr/>
        </p:nvSpPr>
        <p:spPr bwMode="auto">
          <a:xfrm>
            <a:off x="685800" y="2935288"/>
            <a:ext cx="82311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2741613" y="1924050"/>
            <a:ext cx="0" cy="203835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Oval 8"/>
          <p:cNvSpPr>
            <a:spLocks noChangeArrowheads="1"/>
          </p:cNvSpPr>
          <p:nvPr/>
        </p:nvSpPr>
        <p:spPr bwMode="auto">
          <a:xfrm>
            <a:off x="1776413" y="2895600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Oval 9"/>
          <p:cNvSpPr>
            <a:spLocks noChangeArrowheads="1"/>
          </p:cNvSpPr>
          <p:nvPr/>
        </p:nvSpPr>
        <p:spPr bwMode="auto">
          <a:xfrm>
            <a:off x="3617913" y="2895600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Text Box 10"/>
          <p:cNvSpPr txBox="1">
            <a:spLocks noChangeArrowheads="1"/>
          </p:cNvSpPr>
          <p:nvPr/>
        </p:nvSpPr>
        <p:spPr bwMode="auto">
          <a:xfrm>
            <a:off x="2716213" y="173196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>
                <a:latin typeface="Arial Rounded MT Bold" pitchFamily="34" charset="0"/>
              </a:rPr>
              <a:t>1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1373188" y="2408238"/>
            <a:ext cx="0" cy="546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Line 13"/>
          <p:cNvSpPr>
            <a:spLocks noChangeShapeType="1"/>
          </p:cNvSpPr>
          <p:nvPr/>
        </p:nvSpPr>
        <p:spPr bwMode="auto">
          <a:xfrm>
            <a:off x="5281613" y="2935288"/>
            <a:ext cx="0" cy="95091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1" name="Line 14"/>
          <p:cNvSpPr>
            <a:spLocks noChangeShapeType="1"/>
          </p:cNvSpPr>
          <p:nvPr/>
        </p:nvSpPr>
        <p:spPr bwMode="auto">
          <a:xfrm flipH="1">
            <a:off x="6399213" y="2127250"/>
            <a:ext cx="7937" cy="183515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2" name="Oval 15"/>
          <p:cNvSpPr>
            <a:spLocks noChangeArrowheads="1"/>
          </p:cNvSpPr>
          <p:nvPr/>
        </p:nvSpPr>
        <p:spPr bwMode="auto">
          <a:xfrm>
            <a:off x="6799263" y="2886075"/>
            <a:ext cx="96837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17"/>
          <p:cNvSpPr txBox="1">
            <a:spLocks noChangeArrowheads="1"/>
          </p:cNvSpPr>
          <p:nvPr/>
        </p:nvSpPr>
        <p:spPr bwMode="auto">
          <a:xfrm>
            <a:off x="6248400" y="175260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>
                <a:latin typeface="Arial Rounded MT Bold" pitchFamily="34" charset="0"/>
              </a:rPr>
              <a:t>2</a:t>
            </a:r>
          </a:p>
        </p:txBody>
      </p:sp>
      <p:sp>
        <p:nvSpPr>
          <p:cNvPr id="21525" name="Line 18"/>
          <p:cNvSpPr>
            <a:spLocks noChangeShapeType="1"/>
          </p:cNvSpPr>
          <p:nvPr/>
        </p:nvSpPr>
        <p:spPr bwMode="auto">
          <a:xfrm>
            <a:off x="7162800" y="2286000"/>
            <a:ext cx="0" cy="64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6" name="Oval 19"/>
          <p:cNvSpPr>
            <a:spLocks noChangeArrowheads="1"/>
          </p:cNvSpPr>
          <p:nvPr/>
        </p:nvSpPr>
        <p:spPr bwMode="auto">
          <a:xfrm>
            <a:off x="5897563" y="2895600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28" name="Text Box 20"/>
          <p:cNvSpPr txBox="1">
            <a:spLocks noChangeArrowheads="1"/>
          </p:cNvSpPr>
          <p:nvPr/>
        </p:nvSpPr>
        <p:spPr bwMode="auto">
          <a:xfrm>
            <a:off x="457200" y="4881563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>
                <a:latin typeface="Times New Roman" pitchFamily="18" charset="0"/>
              </a:rPr>
              <a:t>Lens 1:</a:t>
            </a:r>
          </a:p>
        </p:txBody>
      </p:sp>
      <p:sp>
        <p:nvSpPr>
          <p:cNvPr id="21528" name="Line 21"/>
          <p:cNvSpPr>
            <a:spLocks noChangeShapeType="1"/>
          </p:cNvSpPr>
          <p:nvPr/>
        </p:nvSpPr>
        <p:spPr bwMode="auto">
          <a:xfrm>
            <a:off x="1390650" y="2286000"/>
            <a:ext cx="128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9" name="Text Box 22"/>
          <p:cNvSpPr txBox="1">
            <a:spLocks noChangeArrowheads="1"/>
          </p:cNvSpPr>
          <p:nvPr/>
        </p:nvSpPr>
        <p:spPr bwMode="auto">
          <a:xfrm>
            <a:off x="1019175" y="1752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i="1" dirty="0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zh-CN" b="0" i="1" baseline="-25000" dirty="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</a:rPr>
              <a:t>= 15 cm</a:t>
            </a:r>
          </a:p>
        </p:txBody>
      </p:sp>
      <p:grpSp>
        <p:nvGrpSpPr>
          <p:cNvPr id="21530" name="Group 23"/>
          <p:cNvGrpSpPr>
            <a:grpSpLocks/>
          </p:cNvGrpSpPr>
          <p:nvPr/>
        </p:nvGrpSpPr>
        <p:grpSpPr bwMode="auto">
          <a:xfrm>
            <a:off x="2771775" y="3276600"/>
            <a:ext cx="1565275" cy="457200"/>
            <a:chOff x="1726" y="2084"/>
            <a:chExt cx="947" cy="288"/>
          </a:xfrm>
        </p:grpSpPr>
        <p:sp>
          <p:nvSpPr>
            <p:cNvPr id="21546" name="Text Box 24"/>
            <p:cNvSpPr txBox="1">
              <a:spLocks noChangeArrowheads="1"/>
            </p:cNvSpPr>
            <p:nvPr/>
          </p:nvSpPr>
          <p:spPr bwMode="auto">
            <a:xfrm>
              <a:off x="1726" y="2084"/>
              <a:ext cx="9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b="0" i="1" dirty="0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r>
                <a:rPr lang="en-US" altLang="zh-CN" b="0" i="1" baseline="-25000" dirty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altLang="zh-CN" b="0" i="1" dirty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b="0" dirty="0">
                  <a:solidFill>
                    <a:schemeClr val="accent2"/>
                  </a:solidFill>
                  <a:latin typeface="Times New Roman" pitchFamily="18" charset="0"/>
                </a:rPr>
                <a:t>= 10 cm</a:t>
              </a:r>
            </a:p>
          </p:txBody>
        </p:sp>
        <p:sp>
          <p:nvSpPr>
            <p:cNvPr id="21547" name="Line 25"/>
            <p:cNvSpPr>
              <a:spLocks noChangeShapeType="1"/>
            </p:cNvSpPr>
            <p:nvPr/>
          </p:nvSpPr>
          <p:spPr bwMode="auto">
            <a:xfrm>
              <a:off x="1726" y="23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3330575" y="38862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i="1" dirty="0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zh-CN" b="0" i="1" baseline="-25000" dirty="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0" i="1" dirty="0" smtClean="0">
                <a:solidFill>
                  <a:schemeClr val="accent2"/>
                </a:solidFill>
                <a:latin typeface="Times New Roman" pitchFamily="18" charset="0"/>
              </a:rPr>
              <a:t> ’ </a:t>
            </a:r>
            <a:r>
              <a:rPr lang="en-US" altLang="zh-CN" b="0" dirty="0" smtClean="0">
                <a:solidFill>
                  <a:schemeClr val="accent2"/>
                </a:solidFill>
                <a:latin typeface="Times New Roman" pitchFamily="18" charset="0"/>
              </a:rPr>
              <a:t>= </a:t>
            </a: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</a:rPr>
              <a:t>30 cm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6380163" y="3565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altLang="zh-CN" b="0" i="1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b="0">
                <a:solidFill>
                  <a:schemeClr val="accent2"/>
                </a:solidFill>
                <a:latin typeface="Times New Roman" pitchFamily="18" charset="0"/>
              </a:rPr>
              <a:t> = 5 cm</a:t>
            </a:r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>
            <a:off x="6429375" y="3570288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>
            <a:off x="2741613" y="3962400"/>
            <a:ext cx="2516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5" name="Line 30"/>
          <p:cNvSpPr>
            <a:spLocks noChangeShapeType="1"/>
          </p:cNvSpPr>
          <p:nvPr/>
        </p:nvSpPr>
        <p:spPr bwMode="auto">
          <a:xfrm>
            <a:off x="2741613" y="2286000"/>
            <a:ext cx="3665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3352800" y="1905000"/>
            <a:ext cx="186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i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altLang="zh-CN" b="0">
                <a:solidFill>
                  <a:schemeClr val="accent2"/>
                </a:solidFill>
                <a:latin typeface="Times New Roman" pitchFamily="18" charset="0"/>
              </a:rPr>
              <a:t> = 42 cm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5267325" y="3962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i="1" dirty="0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zh-CN" b="0" i="1" baseline="-25000" dirty="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b="0" dirty="0" smtClean="0">
                <a:solidFill>
                  <a:schemeClr val="accent2"/>
                </a:solidFill>
                <a:latin typeface="Times New Roman" pitchFamily="18" charset="0"/>
              </a:rPr>
              <a:t>=12 </a:t>
            </a: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</a:rPr>
              <a:t>cm</a:t>
            </a:r>
          </a:p>
        </p:txBody>
      </p:sp>
      <p:sp>
        <p:nvSpPr>
          <p:cNvPr id="21538" name="Line 33"/>
          <p:cNvSpPr>
            <a:spLocks noChangeShapeType="1"/>
          </p:cNvSpPr>
          <p:nvPr/>
        </p:nvSpPr>
        <p:spPr bwMode="auto">
          <a:xfrm>
            <a:off x="5287963" y="3962400"/>
            <a:ext cx="1046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>
            <a:off x="6448425" y="2282825"/>
            <a:ext cx="698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6659563" y="1857375"/>
            <a:ext cx="1747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 i="1" dirty="0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zh-CN" b="0" i="1" baseline="-25000" dirty="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b="0" i="1" dirty="0" smtClean="0">
                <a:solidFill>
                  <a:schemeClr val="accent2"/>
                </a:solidFill>
                <a:latin typeface="Times New Roman" pitchFamily="18" charset="0"/>
              </a:rPr>
              <a:t>’ </a:t>
            </a:r>
            <a:r>
              <a:rPr lang="en-US" altLang="zh-CN" b="0" dirty="0" smtClean="0">
                <a:solidFill>
                  <a:schemeClr val="accent2"/>
                </a:solidFill>
                <a:latin typeface="Times New Roman" pitchFamily="18" charset="0"/>
              </a:rPr>
              <a:t>= </a:t>
            </a:r>
            <a:r>
              <a:rPr lang="en-US" altLang="zh-CN" b="0" dirty="0">
                <a:solidFill>
                  <a:schemeClr val="accent2"/>
                </a:solidFill>
                <a:latin typeface="Times New Roman" pitchFamily="18" charset="0"/>
              </a:rPr>
              <a:t>8.6 cm</a:t>
            </a:r>
          </a:p>
        </p:txBody>
      </p:sp>
      <p:graphicFrame>
        <p:nvGraphicFramePr>
          <p:cNvPr id="8110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425377"/>
              </p:ext>
            </p:extLst>
          </p:nvPr>
        </p:nvGraphicFramePr>
        <p:xfrm>
          <a:off x="446088" y="3768725"/>
          <a:ext cx="12747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公式" r:id="rId4" imgW="634680" imgH="406080" progId="Equation.3">
                  <p:embed/>
                </p:oleObj>
              </mc:Choice>
              <mc:Fallback>
                <p:oleObj name="公式" r:id="rId4" imgW="634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768725"/>
                        <a:ext cx="1274762" cy="8191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104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564519"/>
              </p:ext>
            </p:extLst>
          </p:nvPr>
        </p:nvGraphicFramePr>
        <p:xfrm>
          <a:off x="1554163" y="4711700"/>
          <a:ext cx="24717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公式" r:id="rId6" imgW="1231560" imgH="406080" progId="Equation.3">
                  <p:embed/>
                </p:oleObj>
              </mc:Choice>
              <mc:Fallback>
                <p:oleObj name="公式" r:id="rId6" imgW="1231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711700"/>
                        <a:ext cx="24717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46" name="Text Box 38"/>
          <p:cNvSpPr txBox="1">
            <a:spLocks noChangeArrowheads="1"/>
          </p:cNvSpPr>
          <p:nvPr/>
        </p:nvSpPr>
        <p:spPr bwMode="auto">
          <a:xfrm>
            <a:off x="457200" y="5795963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0">
                <a:latin typeface="Times New Roman" pitchFamily="18" charset="0"/>
              </a:rPr>
              <a:t>Lens 2:</a:t>
            </a:r>
          </a:p>
        </p:txBody>
      </p:sp>
      <p:graphicFrame>
        <p:nvGraphicFramePr>
          <p:cNvPr id="81104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581958"/>
              </p:ext>
            </p:extLst>
          </p:nvPr>
        </p:nvGraphicFramePr>
        <p:xfrm>
          <a:off x="1547664" y="5626100"/>
          <a:ext cx="31305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公式" r:id="rId8" imgW="1562040" imgH="406080" progId="Equation.3">
                  <p:embed/>
                </p:oleObj>
              </mc:Choice>
              <mc:Fallback>
                <p:oleObj name="公式" r:id="rId8" imgW="1562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626100"/>
                        <a:ext cx="31305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48" name="Text Box 40"/>
          <p:cNvSpPr txBox="1">
            <a:spLocks noChangeArrowheads="1"/>
          </p:cNvSpPr>
          <p:nvPr/>
        </p:nvSpPr>
        <p:spPr bwMode="auto">
          <a:xfrm>
            <a:off x="5241925" y="4841875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0" dirty="0" smtClean="0">
                <a:latin typeface="Times New Roman" pitchFamily="18" charset="0"/>
              </a:rPr>
              <a:t>总的放大率为：</a:t>
            </a:r>
            <a:endParaRPr lang="en-US" altLang="zh-CN" b="0" dirty="0">
              <a:latin typeface="Times New Roman" pitchFamily="18" charset="0"/>
            </a:endParaRPr>
          </a:p>
        </p:txBody>
      </p:sp>
      <p:graphicFrame>
        <p:nvGraphicFramePr>
          <p:cNvPr id="81104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792445"/>
              </p:ext>
            </p:extLst>
          </p:nvPr>
        </p:nvGraphicFramePr>
        <p:xfrm>
          <a:off x="5292725" y="5410200"/>
          <a:ext cx="24209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公式" r:id="rId10" imgW="1206360" imgH="228600" progId="Equation.3">
                  <p:embed/>
                </p:oleObj>
              </mc:Choice>
              <mc:Fallback>
                <p:oleObj name="公式" r:id="rId10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10200"/>
                        <a:ext cx="2420938" cy="460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959921" y="5826968"/>
            <a:ext cx="3076575" cy="914400"/>
            <a:chOff x="3590" y="3600"/>
            <a:chExt cx="1938" cy="576"/>
          </a:xfrm>
        </p:grpSpPr>
        <p:sp>
          <p:nvSpPr>
            <p:cNvPr id="21544" name="Line 43"/>
            <p:cNvSpPr>
              <a:spLocks noChangeShapeType="1"/>
            </p:cNvSpPr>
            <p:nvPr/>
          </p:nvSpPr>
          <p:spPr bwMode="auto">
            <a:xfrm flipV="1">
              <a:off x="3792" y="3600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Text Box 44"/>
            <p:cNvSpPr txBox="1">
              <a:spLocks noChangeArrowheads="1"/>
            </p:cNvSpPr>
            <p:nvPr/>
          </p:nvSpPr>
          <p:spPr bwMode="auto">
            <a:xfrm>
              <a:off x="3590" y="3888"/>
              <a:ext cx="19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b="0" dirty="0">
                  <a:latin typeface="Times New Roman" pitchFamily="18" charset="0"/>
                </a:rPr>
                <a:t>+: </a:t>
              </a:r>
              <a:r>
                <a:rPr lang="en-US" altLang="zh-CN" b="0" dirty="0" smtClean="0">
                  <a:latin typeface="Times New Roman" pitchFamily="18" charset="0"/>
                </a:rPr>
                <a:t> </a:t>
              </a:r>
              <a:r>
                <a:rPr lang="zh-CN" altLang="en-US" b="0" dirty="0" smtClean="0">
                  <a:latin typeface="Times New Roman" pitchFamily="18" charset="0"/>
                </a:rPr>
                <a:t>正立放大实像</a:t>
              </a:r>
              <a:endParaRPr lang="en-US" altLang="zh-CN" b="0" dirty="0">
                <a:latin typeface="Times New Roman" pitchFamily="18" charset="0"/>
              </a:endParaRPr>
            </a:p>
          </p:txBody>
        </p:sp>
      </p:grp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3581400" y="2971800"/>
            <a:ext cx="73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dirty="0">
              <a:latin typeface="Arial Rounded MT Bold" pitchFamily="34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6678612" y="2992438"/>
            <a:ext cx="1050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r>
              <a:rPr lang="en-US" altLang="zh-CN" b="0" dirty="0">
                <a:latin typeface="Arial Rounded MT Bold" pitchFamily="34" charset="0"/>
              </a:rPr>
              <a:t> 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28" grpId="0" autoUpdateAnimBg="0"/>
      <p:bldP spid="811046" grpId="0" autoUpdateAnimBg="0"/>
      <p:bldP spid="81104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990033"/>
                </a:solidFill>
              </a:rPr>
              <a:t>习题</a:t>
            </a:r>
            <a:r>
              <a:rPr lang="en-US" altLang="zh-CN" sz="3200" dirty="0" smtClean="0">
                <a:solidFill>
                  <a:srgbClr val="990033"/>
                </a:solidFill>
              </a:rPr>
              <a:t>2-25</a:t>
            </a:r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>
            <a:off x="142844" y="4643446"/>
            <a:ext cx="8874098" cy="762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9" name="Oval 10"/>
          <p:cNvSpPr>
            <a:spLocks noChangeArrowheads="1"/>
          </p:cNvSpPr>
          <p:nvPr/>
        </p:nvSpPr>
        <p:spPr bwMode="auto">
          <a:xfrm>
            <a:off x="4918076" y="4604520"/>
            <a:ext cx="95250" cy="9683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Text Box 11"/>
          <p:cNvSpPr txBox="1">
            <a:spLocks noChangeArrowheads="1"/>
          </p:cNvSpPr>
          <p:nvPr/>
        </p:nvSpPr>
        <p:spPr bwMode="auto">
          <a:xfrm>
            <a:off x="2943225" y="2285992"/>
            <a:ext cx="1843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L1, 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=5</a:t>
            </a:r>
            <a:endParaRPr lang="en-US" altLang="zh-CN" b="0" dirty="0">
              <a:latin typeface="Arial Rounded MT Bold" pitchFamily="34" charset="0"/>
            </a:endParaRPr>
          </a:p>
        </p:txBody>
      </p:sp>
      <p:sp>
        <p:nvSpPr>
          <p:cNvPr id="92171" name="Text Box 12"/>
          <p:cNvSpPr txBox="1">
            <a:spLocks noChangeArrowheads="1"/>
          </p:cNvSpPr>
          <p:nvPr/>
        </p:nvSpPr>
        <p:spPr bwMode="auto">
          <a:xfrm>
            <a:off x="4416426" y="4643446"/>
            <a:ext cx="655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 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4937304" y="4066660"/>
            <a:ext cx="3200845" cy="68211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78" name="Oval 19"/>
          <p:cNvSpPr>
            <a:spLocks noChangeArrowheads="1"/>
          </p:cNvSpPr>
          <p:nvPr/>
        </p:nvSpPr>
        <p:spPr bwMode="auto">
          <a:xfrm>
            <a:off x="2227675" y="4594995"/>
            <a:ext cx="96837" cy="9683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Text Box 20"/>
          <p:cNvSpPr txBox="1">
            <a:spLocks noChangeArrowheads="1"/>
          </p:cNvSpPr>
          <p:nvPr/>
        </p:nvSpPr>
        <p:spPr bwMode="auto">
          <a:xfrm>
            <a:off x="1357290" y="4786322"/>
            <a:ext cx="1928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1 </a:t>
            </a:r>
            <a:r>
              <a:rPr lang="en-US" altLang="zh-CN" b="0" dirty="0" smtClean="0">
                <a:latin typeface="Arial Rounded MT Bold" pitchFamily="34" charset="0"/>
              </a:rPr>
              <a:t>, 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V="1">
            <a:off x="785786" y="3468962"/>
            <a:ext cx="2857520" cy="11824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2267744" y="3143248"/>
            <a:ext cx="0" cy="2928958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7602847" y="4598179"/>
            <a:ext cx="96837" cy="9683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7344609" y="4696740"/>
            <a:ext cx="1928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F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357158" y="4714884"/>
            <a:ext cx="785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Q</a:t>
            </a:r>
            <a:endParaRPr lang="en-US" altLang="zh-CN" b="0" baseline="-25000" dirty="0">
              <a:latin typeface="Arial Rounded MT Bold" pitchFamily="34" charset="0"/>
            </a:endParaRPr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>
            <a:off x="3643305" y="3500438"/>
            <a:ext cx="1342224" cy="567185"/>
          </a:xfrm>
          <a:prstGeom prst="line">
            <a:avLst/>
          </a:prstGeom>
          <a:noFill/>
          <a:ln w="5715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0" name="直接箭头连接符 39"/>
          <p:cNvCxnSpPr/>
          <p:nvPr/>
        </p:nvCxnSpPr>
        <p:spPr bwMode="auto">
          <a:xfrm rot="5400000">
            <a:off x="2110564" y="4499776"/>
            <a:ext cx="3000396" cy="1588"/>
          </a:xfrm>
          <a:prstGeom prst="straightConnector1">
            <a:avLst/>
          </a:prstGeom>
          <a:noFill/>
          <a:ln w="57150">
            <a:solidFill>
              <a:srgbClr val="66CCFF"/>
            </a:solidFill>
            <a:round/>
            <a:headEnd type="none" w="med" len="med"/>
            <a:tailEnd type="none" w="med" len="med"/>
          </a:ln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3474633" y="4500967"/>
            <a:ext cx="2999602" cy="1588"/>
          </a:xfrm>
          <a:prstGeom prst="straightConnector1">
            <a:avLst/>
          </a:prstGeom>
          <a:noFill/>
          <a:ln w="57150">
            <a:solidFill>
              <a:srgbClr val="66CCFF"/>
            </a:solidFill>
            <a:round/>
            <a:headEnd type="none" w="med" len="med"/>
            <a:tailEnd type="none" w="med" len="med"/>
          </a:ln>
        </p:spPr>
      </p:cxnSp>
      <p:sp>
        <p:nvSpPr>
          <p:cNvPr id="52" name="Line 27"/>
          <p:cNvSpPr>
            <a:spLocks noChangeShapeType="1"/>
          </p:cNvSpPr>
          <p:nvPr/>
        </p:nvSpPr>
        <p:spPr bwMode="auto">
          <a:xfrm flipV="1">
            <a:off x="2813769" y="3789219"/>
            <a:ext cx="2857520" cy="1182422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>
            <a:off x="4979029" y="4080328"/>
            <a:ext cx="1414023" cy="589827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6429388" y="4714884"/>
            <a:ext cx="785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Q</a:t>
            </a:r>
            <a:r>
              <a:rPr lang="en-US" altLang="zh-CN" b="0" baseline="-25000" dirty="0" smtClean="0">
                <a:latin typeface="Arial Rounded MT Bold" pitchFamily="34" charset="0"/>
              </a:rPr>
              <a:t>1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baseline="-25000" dirty="0" smtClean="0">
              <a:latin typeface="Arial Rounded MT Bold" pitchFamily="34" charset="0"/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643438" y="2285992"/>
            <a:ext cx="1843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L2, f</a:t>
            </a:r>
            <a:r>
              <a:rPr lang="en-US" altLang="zh-CN" b="0" baseline="-25000" dirty="0" smtClean="0">
                <a:latin typeface="Arial Rounded MT Bold" pitchFamily="34" charset="0"/>
              </a:rPr>
              <a:t>2 </a:t>
            </a:r>
            <a:r>
              <a:rPr lang="en-US" altLang="zh-CN" b="0" dirty="0" smtClean="0">
                <a:latin typeface="Arial Rounded MT Bold" pitchFamily="34" charset="0"/>
              </a:rPr>
              <a:t>= -10</a:t>
            </a:r>
            <a:endParaRPr lang="en-US" altLang="zh-CN" b="0" dirty="0">
              <a:latin typeface="Arial Rounded MT Bold" pitchFamily="34" charset="0"/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2281606" y="3509272"/>
            <a:ext cx="2697578" cy="1142112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404163" y="4067623"/>
            <a:ext cx="785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b="0" dirty="0" smtClean="0">
                <a:latin typeface="Arial Rounded MT Bold" pitchFamily="34" charset="0"/>
              </a:rPr>
              <a:t>Q</a:t>
            </a:r>
            <a:r>
              <a:rPr lang="en-US" altLang="zh-CN" b="0" baseline="-25000" dirty="0" smtClean="0">
                <a:latin typeface="Arial Rounded MT Bold" pitchFamily="34" charset="0"/>
              </a:rPr>
              <a:t>2</a:t>
            </a:r>
            <a:r>
              <a:rPr lang="en-US" altLang="zh-CN" b="0" dirty="0" smtClean="0">
                <a:latin typeface="Arial Rounded MT Bold" pitchFamily="34" charset="0"/>
              </a:rPr>
              <a:t>’</a:t>
            </a:r>
            <a:endParaRPr lang="en-US" altLang="zh-CN" b="0" baseline="-25000" dirty="0" smtClean="0">
              <a:latin typeface="Arial Rounded MT Bold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500166" y="967071"/>
            <a:ext cx="6643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利用成像公式计算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利用像方焦面作图法寻找最后成像位置</a:t>
            </a:r>
            <a:endParaRPr lang="zh-CN" altLang="en-US" dirty="0"/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2267744" y="3500438"/>
            <a:ext cx="2701940" cy="567185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0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8" grpId="0" animBg="1"/>
      <p:bldP spid="804891" grpId="0" animBg="1"/>
      <p:bldP spid="39" grpId="0" animBg="1"/>
      <p:bldP spid="57" grpId="0" animBg="1"/>
      <p:bldP spid="52" grpId="0" animBg="1"/>
      <p:bldP spid="53" grpId="0" animBg="1"/>
      <p:bldP spid="58" grpId="0"/>
      <p:bldP spid="62" grpId="0" animBg="1"/>
      <p:bldP spid="63" grpId="0"/>
      <p:bldP spid="6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12157</TotalTime>
  <Words>909</Words>
  <Application>Microsoft Office PowerPoint</Application>
  <PresentationFormat>全屏显示(4:3)</PresentationFormat>
  <Paragraphs>192</Paragraphs>
  <Slides>18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 Rounded MT Bold</vt:lpstr>
      <vt:lpstr>Franklin Gothic Book</vt:lpstr>
      <vt:lpstr>黑体</vt:lpstr>
      <vt:lpstr>宋体</vt:lpstr>
      <vt:lpstr>微软雅黑</vt:lpstr>
      <vt:lpstr>Arial</vt:lpstr>
      <vt:lpstr>Franklin Gothic Medium</vt:lpstr>
      <vt:lpstr>Symbol</vt:lpstr>
      <vt:lpstr>Tahoma</vt:lpstr>
      <vt:lpstr>Times New Roman</vt:lpstr>
      <vt:lpstr>Wingdings</vt:lpstr>
      <vt:lpstr>Wingdings 2</vt:lpstr>
      <vt:lpstr>暗香扑面</vt:lpstr>
      <vt:lpstr>公式</vt:lpstr>
      <vt:lpstr> 复习</vt:lpstr>
      <vt:lpstr>PowerPoint 演示文稿</vt:lpstr>
      <vt:lpstr>§2.5 薄透镜组和理想光具组 (2.3，2.4) </vt:lpstr>
      <vt:lpstr>1. 薄透镜组</vt:lpstr>
      <vt:lpstr>例子：多个透镜组合</vt:lpstr>
      <vt:lpstr>例子：多个透镜组合</vt:lpstr>
      <vt:lpstr>例子：多个透镜组合</vt:lpstr>
      <vt:lpstr>例子：多个透镜组合</vt:lpstr>
      <vt:lpstr>习题2-25</vt:lpstr>
      <vt:lpstr>习题2-25</vt:lpstr>
      <vt:lpstr>习题2-25</vt:lpstr>
      <vt:lpstr>2. 理想光具组的基点和基面</vt:lpstr>
      <vt:lpstr>主点主面的确定（作图法）</vt:lpstr>
      <vt:lpstr>2. 理想光具组的基点和基面</vt:lpstr>
      <vt:lpstr>PowerPoint 演示文稿</vt:lpstr>
      <vt:lpstr>PowerPoint 演示文稿</vt:lpstr>
      <vt:lpstr>PowerPoint 演示文稿</vt:lpstr>
      <vt:lpstr>Homework week 4 (due date Mar 25)</vt:lpstr>
    </vt:vector>
  </TitlesOfParts>
  <Company>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 Geometrical Optics</dc:title>
  <dc:creator>J.W. Dong</dc:creator>
  <cp:lastModifiedBy>Jian-Wen Dong</cp:lastModifiedBy>
  <cp:revision>994</cp:revision>
  <cp:lastPrinted>2014-03-06T02:14:58Z</cp:lastPrinted>
  <dcterms:created xsi:type="dcterms:W3CDTF">2002-02-26T06:40:59Z</dcterms:created>
  <dcterms:modified xsi:type="dcterms:W3CDTF">2016-03-16T06:22:44Z</dcterms:modified>
</cp:coreProperties>
</file>