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809" r:id="rId3"/>
    <p:sldId id="535" r:id="rId4"/>
    <p:sldId id="852" r:id="rId5"/>
    <p:sldId id="853" r:id="rId6"/>
    <p:sldId id="821" r:id="rId7"/>
    <p:sldId id="854" r:id="rId8"/>
    <p:sldId id="855" r:id="rId9"/>
    <p:sldId id="862" r:id="rId10"/>
    <p:sldId id="864" r:id="rId11"/>
    <p:sldId id="865" r:id="rId12"/>
    <p:sldId id="866" r:id="rId13"/>
    <p:sldId id="867" r:id="rId14"/>
    <p:sldId id="868" r:id="rId15"/>
    <p:sldId id="873" r:id="rId16"/>
    <p:sldId id="874" r:id="rId17"/>
    <p:sldId id="875" r:id="rId18"/>
    <p:sldId id="876" r:id="rId19"/>
    <p:sldId id="930" r:id="rId20"/>
    <p:sldId id="877" r:id="rId21"/>
    <p:sldId id="916" r:id="rId22"/>
    <p:sldId id="917" r:id="rId23"/>
    <p:sldId id="918" r:id="rId24"/>
    <p:sldId id="919" r:id="rId25"/>
    <p:sldId id="920" r:id="rId26"/>
    <p:sldId id="921" r:id="rId27"/>
    <p:sldId id="926" r:id="rId28"/>
    <p:sldId id="927" r:id="rId29"/>
    <p:sldId id="928" r:id="rId30"/>
    <p:sldId id="929" r:id="rId31"/>
    <p:sldId id="931" r:id="rId32"/>
    <p:sldId id="932" r:id="rId33"/>
    <p:sldId id="886" r:id="rId35"/>
    <p:sldId id="910" r:id="rId36"/>
    <p:sldId id="887" r:id="rId37"/>
    <p:sldId id="888" r:id="rId38"/>
    <p:sldId id="911" r:id="rId39"/>
    <p:sldId id="912" r:id="rId40"/>
    <p:sldId id="913" r:id="rId41"/>
    <p:sldId id="889" r:id="rId42"/>
    <p:sldId id="915" r:id="rId43"/>
    <p:sldId id="894" r:id="rId44"/>
    <p:sldId id="895" r:id="rId45"/>
    <p:sldId id="896" r:id="rId46"/>
    <p:sldId id="897" r:id="rId47"/>
    <p:sldId id="898" r:id="rId48"/>
    <p:sldId id="899" r:id="rId49"/>
    <p:sldId id="900" r:id="rId50"/>
    <p:sldId id="901" r:id="rId51"/>
    <p:sldId id="902" r:id="rId52"/>
    <p:sldId id="903" r:id="rId53"/>
    <p:sldId id="904" r:id="rId54"/>
    <p:sldId id="905" r:id="rId55"/>
    <p:sldId id="906" r:id="rId56"/>
    <p:sldId id="907" r:id="rId57"/>
    <p:sldId id="908" r:id="rId58"/>
    <p:sldId id="909" r:id="rId5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rgbClr val="FFFF00"/>
        </a:solidFill>
        <a:latin typeface="宋体" panose="02010600030101010101" pitchFamily="2" charset="-122"/>
        <a:ea typeface="_x000B__x000C_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rgbClr val="FFFF00"/>
        </a:solidFill>
        <a:latin typeface="宋体" panose="02010600030101010101" pitchFamily="2" charset="-122"/>
        <a:ea typeface="_x000B__x000C_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rgbClr val="FFFF00"/>
        </a:solidFill>
        <a:latin typeface="宋体" panose="02010600030101010101" pitchFamily="2" charset="-122"/>
        <a:ea typeface="_x000B__x000C_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rgbClr val="FFFF00"/>
        </a:solidFill>
        <a:latin typeface="宋体" panose="02010600030101010101" pitchFamily="2" charset="-122"/>
        <a:ea typeface="_x000B__x000C_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rgbClr val="FFFF00"/>
        </a:solidFill>
        <a:latin typeface="宋体" panose="02010600030101010101" pitchFamily="2" charset="-122"/>
        <a:ea typeface="_x000B__x000C_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rgbClr val="FFFF00"/>
        </a:solidFill>
        <a:latin typeface="宋体" panose="02010600030101010101" pitchFamily="2" charset="-122"/>
        <a:ea typeface="_x000B__x000C_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rgbClr val="FFFF00"/>
        </a:solidFill>
        <a:latin typeface="宋体" panose="02010600030101010101" pitchFamily="2" charset="-122"/>
        <a:ea typeface="_x000B__x000C_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rgbClr val="FFFF00"/>
        </a:solidFill>
        <a:latin typeface="宋体" panose="02010600030101010101" pitchFamily="2" charset="-122"/>
        <a:ea typeface="_x000B__x000C_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000" b="1" i="0" u="none" kern="1200" baseline="0">
        <a:solidFill>
          <a:srgbClr val="FFFF00"/>
        </a:solidFill>
        <a:latin typeface="宋体" panose="02010600030101010101" pitchFamily="2" charset="-122"/>
        <a:ea typeface="_x000B__x000C_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00"/>
    <a:srgbClr val="000000"/>
    <a:srgbClr val="FF3300"/>
    <a:srgbClr val="0066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6"/>
    <p:restoredTop sz="94636"/>
  </p:normalViewPr>
  <p:slideViewPr>
    <p:cSldViewPr showGuides="1">
      <p:cViewPr varScale="1">
        <p:scale>
          <a:sx n="87" d="100"/>
          <a:sy n="87" d="100"/>
        </p:scale>
        <p:origin x="-9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emf"/><Relationship Id="rId8" Type="http://schemas.openxmlformats.org/officeDocument/2006/relationships/image" Target="../media/image101.emf"/><Relationship Id="rId7" Type="http://schemas.openxmlformats.org/officeDocument/2006/relationships/image" Target="../media/image100.emf"/><Relationship Id="rId6" Type="http://schemas.openxmlformats.org/officeDocument/2006/relationships/image" Target="../media/image99.emf"/><Relationship Id="rId5" Type="http://schemas.openxmlformats.org/officeDocument/2006/relationships/image" Target="../media/image98.emf"/><Relationship Id="rId4" Type="http://schemas.openxmlformats.org/officeDocument/2006/relationships/image" Target="../media/image97.emf"/><Relationship Id="rId3" Type="http://schemas.openxmlformats.org/officeDocument/2006/relationships/image" Target="../media/image96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8.emf"/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7" Type="http://schemas.openxmlformats.org/officeDocument/2006/relationships/image" Target="../media/image115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7.emf"/><Relationship Id="rId4" Type="http://schemas.openxmlformats.org/officeDocument/2006/relationships/image" Target="../media/image126.emf"/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2.emf"/><Relationship Id="rId4" Type="http://schemas.openxmlformats.org/officeDocument/2006/relationships/image" Target="../media/image131.emf"/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3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6.emf"/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emf"/><Relationship Id="rId1" Type="http://schemas.openxmlformats.org/officeDocument/2006/relationships/image" Target="../media/image137.e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2.emf"/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emf"/><Relationship Id="rId1" Type="http://schemas.openxmlformats.org/officeDocument/2006/relationships/image" Target="../media/image143.e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emf"/><Relationship Id="rId8" Type="http://schemas.openxmlformats.org/officeDocument/2006/relationships/image" Target="../media/image30.emf"/><Relationship Id="rId7" Type="http://schemas.openxmlformats.org/officeDocument/2006/relationships/image" Target="../media/image29.e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9" Type="http://schemas.openxmlformats.org/officeDocument/2006/relationships/image" Target="../media/image41.emf"/><Relationship Id="rId18" Type="http://schemas.openxmlformats.org/officeDocument/2006/relationships/image" Target="../media/image40.wmf"/><Relationship Id="rId17" Type="http://schemas.openxmlformats.org/officeDocument/2006/relationships/image" Target="../media/image39.wmf"/><Relationship Id="rId16" Type="http://schemas.openxmlformats.org/officeDocument/2006/relationships/image" Target="../media/image38.wmf"/><Relationship Id="rId15" Type="http://schemas.openxmlformats.org/officeDocument/2006/relationships/image" Target="../media/image37.wmf"/><Relationship Id="rId14" Type="http://schemas.openxmlformats.org/officeDocument/2006/relationships/image" Target="../media/image36.wmf"/><Relationship Id="rId13" Type="http://schemas.openxmlformats.org/officeDocument/2006/relationships/image" Target="../media/image35.wmf"/><Relationship Id="rId12" Type="http://schemas.openxmlformats.org/officeDocument/2006/relationships/image" Target="../media/image34.wmf"/><Relationship Id="rId11" Type="http://schemas.openxmlformats.org/officeDocument/2006/relationships/image" Target="../media/image33.wmf"/><Relationship Id="rId10" Type="http://schemas.openxmlformats.org/officeDocument/2006/relationships/image" Target="../media/image32.e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emf"/><Relationship Id="rId4" Type="http://schemas.openxmlformats.org/officeDocument/2006/relationships/image" Target="../media/image45.wmf"/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emf"/><Relationship Id="rId8" Type="http://schemas.openxmlformats.org/officeDocument/2006/relationships/image" Target="../media/image57.emf"/><Relationship Id="rId7" Type="http://schemas.openxmlformats.org/officeDocument/2006/relationships/image" Target="../media/image56.e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7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2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2051" name="Group 3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2052" name="Freeform 4"/>
              <p:cNvSpPr/>
              <p:nvPr/>
            </p:nvSpPr>
            <p:spPr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296" y="3159"/>
                  </a:cxn>
                  <a:cxn ang="0">
                    <a:pos x="5296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" name="Freeform 5"/>
              <p:cNvSpPr/>
              <p:nvPr/>
            </p:nvSpPr>
            <p:spPr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70" y="3159"/>
                  </a:cxn>
                  <a:cxn ang="0">
                    <a:pos x="57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2" name="Freeform 6"/>
            <p:cNvSpPr/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</p:txBody>
        </p:sp>
        <p:sp>
          <p:nvSpPr>
            <p:cNvPr id="2055" name="Freeform 7"/>
            <p:cNvSpPr/>
            <p:nvPr/>
          </p:nvSpPr>
          <p:spPr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58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8" y="12"/>
                </a:cxn>
                <a:cxn ang="0">
                  <a:pos x="258" y="0"/>
                </a:cxn>
                <a:cxn ang="0">
                  <a:pos x="258" y="0"/>
                </a:cxn>
              </a:cxnLst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6" name="Freeform 8"/>
            <p:cNvSpPr/>
            <p:nvPr/>
          </p:nvSpPr>
          <p:spPr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628" y="12"/>
                </a:cxn>
                <a:cxn ang="0">
                  <a:pos x="2628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7" name="Group 9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2058" name="Freeform 10"/>
              <p:cNvSpPr/>
              <p:nvPr/>
            </p:nvSpPr>
            <p:spPr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9" name="Freeform 11"/>
              <p:cNvSpPr/>
              <p:nvPr/>
            </p:nvSpPr>
            <p:spPr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0" name="Freeform 12"/>
              <p:cNvSpPr/>
              <p:nvPr/>
            </p:nvSpPr>
            <p:spPr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829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829" y="12"/>
                  </a:cxn>
                  <a:cxn ang="0">
                    <a:pos x="4829" y="0"/>
                  </a:cxn>
                  <a:cxn ang="0">
                    <a:pos x="4829" y="0"/>
                  </a:cxn>
                </a:cxnLst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1" name="Freeform 13"/>
              <p:cNvSpPr/>
              <p:nvPr/>
            </p:nvSpPr>
            <p:spPr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2" name="Freeform 14"/>
              <p:cNvSpPr/>
              <p:nvPr/>
            </p:nvSpPr>
            <p:spPr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" name="Freeform 15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680976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680977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34" name="Rectangle 1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35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3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spcBef>
                <a:spcPct val="0"/>
              </a:spcBef>
            </a:pPr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27" name="Freeform 3"/>
            <p:cNvSpPr/>
            <p:nvPr/>
          </p:nvSpPr>
          <p:spPr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296" y="3159"/>
                </a:cxn>
                <a:cxn ang="0">
                  <a:pos x="5296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" name="Freeform 4"/>
            <p:cNvSpPr/>
            <p:nvPr/>
          </p:nvSpPr>
          <p:spPr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70" y="3159"/>
                </a:cxn>
                <a:cxn ang="0">
                  <a:pos x="57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9" name="Group 5"/>
            <p:cNvGrpSpPr/>
            <p:nvPr userDrawn="1"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0" name="Freeform 6"/>
              <p:cNvSpPr/>
              <p:nvPr/>
            </p:nvSpPr>
            <p:spPr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Freeform 7"/>
              <p:cNvSpPr/>
              <p:nvPr/>
            </p:nvSpPr>
            <p:spPr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2" name="Freeform 8"/>
              <p:cNvSpPr/>
              <p:nvPr/>
            </p:nvSpPr>
            <p:spPr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829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829" y="12"/>
                  </a:cxn>
                  <a:cxn ang="0">
                    <a:pos x="4829" y="0"/>
                  </a:cxn>
                  <a:cxn ang="0">
                    <a:pos x="4829" y="0"/>
                  </a:cxn>
                </a:cxnLst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3" name="Freeform 9"/>
              <p:cNvSpPr/>
              <p:nvPr/>
            </p:nvSpPr>
            <p:spPr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4" name="Freeform 10"/>
              <p:cNvSpPr/>
              <p:nvPr/>
            </p:nvSpPr>
            <p:spPr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9947" name="Freeform 11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  <p:sp>
            <p:nvSpPr>
              <p:cNvPr id="1036" name="Freeform 12"/>
              <p:cNvSpPr/>
              <p:nvPr/>
            </p:nvSpPr>
            <p:spPr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628" y="12"/>
                  </a:cxn>
                  <a:cxn ang="0">
                    <a:pos x="262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7" name="Freeform 13"/>
              <p:cNvSpPr/>
              <p:nvPr/>
            </p:nvSpPr>
            <p:spPr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5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8" y="12"/>
                  </a:cxn>
                  <a:cxn ang="0">
                    <a:pos x="258" y="0"/>
                  </a:cxn>
                  <a:cxn ang="0">
                    <a:pos x="258" y="0"/>
                  </a:cxn>
                </a:cxnLst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9950" name="Freeform 14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6799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67995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smtClean="0"/>
          </a:p>
        </p:txBody>
      </p:sp>
      <p:sp>
        <p:nvSpPr>
          <p:cNvPr id="67995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kumimoji="0" sz="1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67995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kumimoji="0" sz="1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67995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0" Type="http://schemas.openxmlformats.org/officeDocument/2006/relationships/vmlDrawing" Target="../drawings/vmlDrawing7.vml"/><Relationship Id="rId4" Type="http://schemas.openxmlformats.org/officeDocument/2006/relationships/image" Target="../media/image24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41.emf"/><Relationship Id="rId37" Type="http://schemas.openxmlformats.org/officeDocument/2006/relationships/oleObject" Target="../embeddings/oleObject41.bin"/><Relationship Id="rId36" Type="http://schemas.openxmlformats.org/officeDocument/2006/relationships/image" Target="../media/image40.wmf"/><Relationship Id="rId35" Type="http://schemas.openxmlformats.org/officeDocument/2006/relationships/oleObject" Target="../embeddings/oleObject40.bin"/><Relationship Id="rId34" Type="http://schemas.openxmlformats.org/officeDocument/2006/relationships/image" Target="../media/image39.wmf"/><Relationship Id="rId33" Type="http://schemas.openxmlformats.org/officeDocument/2006/relationships/oleObject" Target="../embeddings/oleObject39.bin"/><Relationship Id="rId32" Type="http://schemas.openxmlformats.org/officeDocument/2006/relationships/image" Target="../media/image38.wmf"/><Relationship Id="rId31" Type="http://schemas.openxmlformats.org/officeDocument/2006/relationships/oleObject" Target="../embeddings/oleObject38.bin"/><Relationship Id="rId30" Type="http://schemas.openxmlformats.org/officeDocument/2006/relationships/image" Target="../media/image37.wmf"/><Relationship Id="rId3" Type="http://schemas.openxmlformats.org/officeDocument/2006/relationships/oleObject" Target="../embeddings/oleObject24.bin"/><Relationship Id="rId29" Type="http://schemas.openxmlformats.org/officeDocument/2006/relationships/oleObject" Target="../embeddings/oleObject37.bin"/><Relationship Id="rId28" Type="http://schemas.openxmlformats.org/officeDocument/2006/relationships/image" Target="../media/image36.wmf"/><Relationship Id="rId27" Type="http://schemas.openxmlformats.org/officeDocument/2006/relationships/oleObject" Target="../embeddings/oleObject36.bin"/><Relationship Id="rId26" Type="http://schemas.openxmlformats.org/officeDocument/2006/relationships/image" Target="../media/image35.wmf"/><Relationship Id="rId25" Type="http://schemas.openxmlformats.org/officeDocument/2006/relationships/oleObject" Target="../embeddings/oleObject35.bin"/><Relationship Id="rId24" Type="http://schemas.openxmlformats.org/officeDocument/2006/relationships/image" Target="../media/image34.wmf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33.w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32.emf"/><Relationship Id="rId2" Type="http://schemas.openxmlformats.org/officeDocument/2006/relationships/image" Target="../media/image23.w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31.e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30.e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29.e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2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6.emf"/><Relationship Id="rId1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1.bin"/><Relationship Id="rId20" Type="http://schemas.openxmlformats.org/officeDocument/2006/relationships/vmlDrawing" Target="../drawings/vmlDrawing9.vml"/><Relationship Id="rId2" Type="http://schemas.openxmlformats.org/officeDocument/2006/relationships/image" Target="../media/image5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8.emf"/><Relationship Id="rId17" Type="http://schemas.openxmlformats.org/officeDocument/2006/relationships/oleObject" Target="../embeddings/oleObject58.bin"/><Relationship Id="rId16" Type="http://schemas.openxmlformats.org/officeDocument/2006/relationships/image" Target="../media/image57.e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56.e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1.wmf"/><Relationship Id="rId1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2.wmf"/><Relationship Id="rId1" Type="http://schemas.openxmlformats.org/officeDocument/2006/relationships/oleObject" Target="../embeddings/oleObject6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3.wmf"/><Relationship Id="rId1" Type="http://schemas.openxmlformats.org/officeDocument/2006/relationships/oleObject" Target="../embeddings/oleObject63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7.png"/><Relationship Id="rId2" Type="http://schemas.openxmlformats.org/officeDocument/2006/relationships/image" Target="../media/image66.wmf"/><Relationship Id="rId1" Type="http://schemas.openxmlformats.org/officeDocument/2006/relationships/oleObject" Target="../embeddings/oleObject6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0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68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0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7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2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4.wmf"/><Relationship Id="rId1" Type="http://schemas.openxmlformats.org/officeDocument/2006/relationships/oleObject" Target="../embeddings/oleObject75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6.wmf"/><Relationship Id="rId1" Type="http://schemas.openxmlformats.org/officeDocument/2006/relationships/oleObject" Target="../embeddings/oleObject77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78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0.wmf"/><Relationship Id="rId1" Type="http://schemas.openxmlformats.org/officeDocument/2006/relationships/oleObject" Target="../embeddings/oleObject8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3.emf"/><Relationship Id="rId1" Type="http://schemas.openxmlformats.org/officeDocument/2006/relationships/oleObject" Target="../embeddings/oleObject8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5.e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4.emf"/><Relationship Id="rId1" Type="http://schemas.openxmlformats.org/officeDocument/2006/relationships/oleObject" Target="../embeddings/oleObject85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6.emf"/><Relationship Id="rId1" Type="http://schemas.openxmlformats.org/officeDocument/2006/relationships/oleObject" Target="../embeddings/oleObject87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88.e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7.emf"/><Relationship Id="rId1" Type="http://schemas.openxmlformats.org/officeDocument/2006/relationships/oleObject" Target="../embeddings/oleObject88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8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6" Type="http://schemas.openxmlformats.org/officeDocument/2006/relationships/image" Target="../media/image91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0.e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9.emf"/><Relationship Id="rId1" Type="http://schemas.openxmlformats.org/officeDocument/2006/relationships/oleObject" Target="../embeddings/oleObject90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6.e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5.png"/><Relationship Id="rId5" Type="http://schemas.openxmlformats.org/officeDocument/2006/relationships/image" Target="../media/image94.emf"/><Relationship Id="rId4" Type="http://schemas.openxmlformats.org/officeDocument/2006/relationships/oleObject" Target="../embeddings/oleObject94.bin"/><Relationship Id="rId3" Type="http://schemas.openxmlformats.org/officeDocument/2006/relationships/image" Target="../media/image93.emf"/><Relationship Id="rId23" Type="http://schemas.openxmlformats.org/officeDocument/2006/relationships/vmlDrawing" Target="../drawings/vmlDrawing29.vml"/><Relationship Id="rId22" Type="http://schemas.openxmlformats.org/officeDocument/2006/relationships/slideLayout" Target="../slideLayouts/slideLayout7.xml"/><Relationship Id="rId21" Type="http://schemas.openxmlformats.org/officeDocument/2006/relationships/audio" Target="../media/audio1.wav"/><Relationship Id="rId20" Type="http://schemas.openxmlformats.org/officeDocument/2006/relationships/image" Target="../media/image102.emf"/><Relationship Id="rId2" Type="http://schemas.openxmlformats.org/officeDocument/2006/relationships/oleObject" Target="../embeddings/oleObject93.bin"/><Relationship Id="rId19" Type="http://schemas.openxmlformats.org/officeDocument/2006/relationships/oleObject" Target="../embeddings/oleObject101.bin"/><Relationship Id="rId18" Type="http://schemas.openxmlformats.org/officeDocument/2006/relationships/image" Target="../media/image101.emf"/><Relationship Id="rId17" Type="http://schemas.openxmlformats.org/officeDocument/2006/relationships/oleObject" Target="../embeddings/oleObject100.bin"/><Relationship Id="rId16" Type="http://schemas.openxmlformats.org/officeDocument/2006/relationships/image" Target="../media/image100.e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99.e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98.e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97.emf"/><Relationship Id="rId1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0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104.e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3.emf"/><Relationship Id="rId1" Type="http://schemas.openxmlformats.org/officeDocument/2006/relationships/oleObject" Target="../embeddings/oleObject102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108.e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6.e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05.emf"/><Relationship Id="rId11" Type="http://schemas.openxmlformats.org/officeDocument/2006/relationships/vmlDrawing" Target="../drawings/vmlDrawing3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04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12.e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0.e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09.emf"/><Relationship Id="rId19" Type="http://schemas.openxmlformats.org/officeDocument/2006/relationships/vmlDrawing" Target="../drawings/vmlDrawing32.vml"/><Relationship Id="rId18" Type="http://schemas.openxmlformats.org/officeDocument/2006/relationships/slideLayout" Target="../slideLayouts/slideLayout7.xml"/><Relationship Id="rId17" Type="http://schemas.openxmlformats.org/officeDocument/2006/relationships/audio" Target="../media/audio1.wav"/><Relationship Id="rId16" Type="http://schemas.openxmlformats.org/officeDocument/2006/relationships/image" Target="../media/image116.e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115.e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114.e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113.emf"/><Relationship Id="rId1" Type="http://schemas.openxmlformats.org/officeDocument/2006/relationships/oleObject" Target="../embeddings/oleObject108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3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8.e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17.emf"/><Relationship Id="rId1" Type="http://schemas.openxmlformats.org/officeDocument/2006/relationships/oleObject" Target="../embeddings/oleObject11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4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1.e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20.emf"/><Relationship Id="rId1" Type="http://schemas.openxmlformats.org/officeDocument/2006/relationships/oleObject" Target="../embeddings/oleObject119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26.e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5.e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4.e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23.emf"/><Relationship Id="rId13" Type="http://schemas.openxmlformats.org/officeDocument/2006/relationships/vmlDrawing" Target="../drawings/vmlDrawing35.vml"/><Relationship Id="rId12" Type="http://schemas.openxmlformats.org/officeDocument/2006/relationships/slideLayout" Target="../slideLayouts/slideLayout7.xml"/><Relationship Id="rId11" Type="http://schemas.openxmlformats.org/officeDocument/2006/relationships/audio" Target="../media/audio1.wav"/><Relationship Id="rId10" Type="http://schemas.openxmlformats.org/officeDocument/2006/relationships/image" Target="../media/image127.emf"/><Relationship Id="rId1" Type="http://schemas.openxmlformats.org/officeDocument/2006/relationships/oleObject" Target="../embeddings/oleObject122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31.e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30.e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9.e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28.emf"/><Relationship Id="rId13" Type="http://schemas.openxmlformats.org/officeDocument/2006/relationships/vmlDrawing" Target="../drawings/vmlDrawing36.vml"/><Relationship Id="rId12" Type="http://schemas.openxmlformats.org/officeDocument/2006/relationships/slideLayout" Target="../slideLayouts/slideLayout7.xml"/><Relationship Id="rId11" Type="http://schemas.openxmlformats.org/officeDocument/2006/relationships/audio" Target="../media/audio1.wav"/><Relationship Id="rId10" Type="http://schemas.openxmlformats.org/officeDocument/2006/relationships/image" Target="../media/image132.emf"/><Relationship Id="rId1" Type="http://schemas.openxmlformats.org/officeDocument/2006/relationships/oleObject" Target="../embeddings/oleObject127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136.e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35.e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34.e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33.emf"/><Relationship Id="rId11" Type="http://schemas.openxmlformats.org/officeDocument/2006/relationships/vmlDrawing" Target="../drawings/vmlDrawing3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32.bin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8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138.e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37.emf"/><Relationship Id="rId1" Type="http://schemas.openxmlformats.org/officeDocument/2006/relationships/oleObject" Target="../embeddings/oleObject136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142.e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1.e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0.e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39.emf"/><Relationship Id="rId11" Type="http://schemas.openxmlformats.org/officeDocument/2006/relationships/vmlDrawing" Target="../drawings/vmlDrawing3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38.bin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0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144.e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43.emf"/><Relationship Id="rId1" Type="http://schemas.openxmlformats.org/officeDocument/2006/relationships/oleObject" Target="../embeddings/oleObject14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zh-CN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2296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80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量子力学 </a:t>
            </a:r>
            <a:r>
              <a:rPr kumimoji="0" lang="en-US" altLang="zh-CN" sz="80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6</a:t>
            </a:r>
            <a:endParaRPr kumimoji="0" lang="en-US" altLang="zh-CN" sz="8000" b="1" i="0" u="none" strike="noStrike" kern="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54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Quantum  Mechanics</a:t>
            </a:r>
            <a:endParaRPr kumimoji="0" lang="en-US" altLang="zh-CN" sz="5400" b="1" i="0" u="none" strike="noStrike" kern="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5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方正舒体" panose="02010601030101010101" pitchFamily="2" charset="-122"/>
                <a:cs typeface="+mn-cs"/>
              </a:rPr>
              <a:t>梁世东</a:t>
            </a:r>
            <a:endParaRPr kumimoji="0" lang="zh-CN" altLang="en-US" sz="5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4100" name="Text Box 4"/>
          <p:cNvSpPr txBox="1"/>
          <p:nvPr/>
        </p:nvSpPr>
        <p:spPr>
          <a:xfrm>
            <a:off x="1095375" y="5464175"/>
            <a:ext cx="43243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保留版权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严禁上载网上</a:t>
            </a:r>
            <a:endParaRPr lang="zh-CN" altLang="en-US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0882" name="Text Box 2"/>
          <p:cNvSpPr txBox="1"/>
          <p:nvPr/>
        </p:nvSpPr>
        <p:spPr>
          <a:xfrm>
            <a:off x="201613" y="1219200"/>
            <a:ext cx="5334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）证明一维谐振子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&lt;V&gt; = &lt;p</a:t>
            </a:r>
            <a:r>
              <a:rPr lang="en-US" altLang="zh-CN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 2μ&gt;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0883" name="Oval 3"/>
          <p:cNvSpPr/>
          <p:nvPr/>
        </p:nvSpPr>
        <p:spPr>
          <a:xfrm>
            <a:off x="1116013" y="1828800"/>
            <a:ext cx="685800" cy="457200"/>
          </a:xfrm>
          <a:prstGeom prst="ellipse">
            <a:avLst/>
          </a:prstGeom>
          <a:noFill/>
          <a:ln w="9525" cap="flat" cmpd="sng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0884" name="Text Box 4"/>
          <p:cNvSpPr txBox="1"/>
          <p:nvPr/>
        </p:nvSpPr>
        <p:spPr>
          <a:xfrm>
            <a:off x="2030413" y="1905000"/>
            <a:ext cx="3810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一维谐振子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Hamilton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90885" name="Object 5"/>
          <p:cNvGraphicFramePr>
            <a:graphicFrameLocks noChangeAspect="1"/>
          </p:cNvGraphicFramePr>
          <p:nvPr/>
        </p:nvGraphicFramePr>
        <p:xfrm>
          <a:off x="5707063" y="1257300"/>
          <a:ext cx="323691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032000" imgH="685800" progId="Equation.3">
                  <p:embed/>
                </p:oleObj>
              </mc:Choice>
              <mc:Fallback>
                <p:oleObj name="" r:id="rId1" imgW="2032000" imgH="685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07063" y="1257300"/>
                        <a:ext cx="3236912" cy="10652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86" name="Text Box 6"/>
          <p:cNvSpPr txBox="1"/>
          <p:nvPr/>
        </p:nvSpPr>
        <p:spPr>
          <a:xfrm>
            <a:off x="1268413" y="2362200"/>
            <a:ext cx="1219200" cy="4000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0887" name="Text Box 7"/>
          <p:cNvSpPr txBox="1"/>
          <p:nvPr/>
        </p:nvSpPr>
        <p:spPr>
          <a:xfrm>
            <a:off x="2411413" y="2362200"/>
            <a:ext cx="27432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μ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作为参数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λ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90888" name="Object 8"/>
          <p:cNvGraphicFramePr>
            <a:graphicFrameLocks noChangeAspect="1"/>
          </p:cNvGraphicFramePr>
          <p:nvPr/>
        </p:nvGraphicFramePr>
        <p:xfrm>
          <a:off x="1476375" y="2895600"/>
          <a:ext cx="9493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558800" imgH="431800" progId="Equation.3">
                  <p:embed/>
                </p:oleObj>
              </mc:Choice>
              <mc:Fallback>
                <p:oleObj name="" r:id="rId3" imgW="558800" imgH="431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2895600"/>
                        <a:ext cx="949325" cy="5667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89" name="Object 9"/>
          <p:cNvGraphicFramePr>
            <a:graphicFrameLocks noChangeAspect="1"/>
          </p:cNvGraphicFramePr>
          <p:nvPr/>
        </p:nvGraphicFramePr>
        <p:xfrm>
          <a:off x="2792413" y="2827338"/>
          <a:ext cx="258921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1536700" imgH="457200" progId="Equation.3">
                  <p:embed/>
                </p:oleObj>
              </mc:Choice>
              <mc:Fallback>
                <p:oleObj name="" r:id="rId5" imgW="1536700" imgH="457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2413" y="2827338"/>
                        <a:ext cx="2589212" cy="6016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0" name="Object 10"/>
          <p:cNvGraphicFramePr>
            <a:graphicFrameLocks noChangeAspect="1"/>
          </p:cNvGraphicFramePr>
          <p:nvPr/>
        </p:nvGraphicFramePr>
        <p:xfrm>
          <a:off x="5526088" y="2819400"/>
          <a:ext cx="31448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1866265" imgH="444500" progId="Equation.3">
                  <p:embed/>
                </p:oleObj>
              </mc:Choice>
              <mc:Fallback>
                <p:oleObj name="" r:id="rId7" imgW="1866265" imgH="444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26088" y="2819400"/>
                        <a:ext cx="3144837" cy="5826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1" name="Object 11"/>
          <p:cNvGraphicFramePr>
            <a:graphicFrameLocks noChangeAspect="1"/>
          </p:cNvGraphicFramePr>
          <p:nvPr/>
        </p:nvGraphicFramePr>
        <p:xfrm>
          <a:off x="5568950" y="3429000"/>
          <a:ext cx="19907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1180465" imgH="444500" progId="Equation.3">
                  <p:embed/>
                </p:oleObj>
              </mc:Choice>
              <mc:Fallback>
                <p:oleObj name="" r:id="rId9" imgW="1180465" imgH="444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8950" y="3429000"/>
                        <a:ext cx="1990725" cy="5826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92" name="AutoShape 12"/>
          <p:cNvSpPr/>
          <p:nvPr/>
        </p:nvSpPr>
        <p:spPr>
          <a:xfrm>
            <a:off x="430213" y="3429000"/>
            <a:ext cx="762000" cy="762000"/>
          </a:xfrm>
          <a:prstGeom prst="wedgeRectCallout">
            <a:avLst>
              <a:gd name="adj1" fmla="val 76875"/>
              <a:gd name="adj2" fmla="val 18958"/>
            </a:avLst>
          </a:prstGeom>
          <a:noFill/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HF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90893" name="Object 13"/>
          <p:cNvGraphicFramePr>
            <a:graphicFrameLocks noChangeAspect="1"/>
          </p:cNvGraphicFramePr>
          <p:nvPr/>
        </p:nvGraphicFramePr>
        <p:xfrm>
          <a:off x="1485900" y="3581400"/>
          <a:ext cx="22590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1269365" imgH="533400" progId="Equation.3">
                  <p:embed/>
                </p:oleObj>
              </mc:Choice>
              <mc:Fallback>
                <p:oleObj name="" r:id="rId11" imgW="1269365" imgH="533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85900" y="3581400"/>
                        <a:ext cx="2259013" cy="695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4" name="Object 14"/>
          <p:cNvGraphicFramePr>
            <a:graphicFrameLocks noChangeAspect="1"/>
          </p:cNvGraphicFramePr>
          <p:nvPr/>
        </p:nvGraphicFramePr>
        <p:xfrm>
          <a:off x="1525588" y="4343400"/>
          <a:ext cx="31194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3" imgW="1752600" imgH="508000" progId="Equation.3">
                  <p:embed/>
                </p:oleObj>
              </mc:Choice>
              <mc:Fallback>
                <p:oleObj name="" r:id="rId13" imgW="1752600" imgH="5080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5588" y="4343400"/>
                        <a:ext cx="3119437" cy="6651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95" name="AutoShape 15"/>
          <p:cNvSpPr/>
          <p:nvPr/>
        </p:nvSpPr>
        <p:spPr>
          <a:xfrm>
            <a:off x="1649413" y="41910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algn="ctr">
              <a:buFont typeface="Wingdings" panose="05000000000000000000" pitchFamily="2" charset="2"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90896" name="Object 16"/>
          <p:cNvGraphicFramePr>
            <a:graphicFrameLocks noChangeAspect="1"/>
          </p:cNvGraphicFramePr>
          <p:nvPr/>
        </p:nvGraphicFramePr>
        <p:xfrm>
          <a:off x="5526088" y="4267200"/>
          <a:ext cx="28400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5" imgW="1778000" imgH="736600" progId="Equation.3">
                  <p:embed/>
                </p:oleObj>
              </mc:Choice>
              <mc:Fallback>
                <p:oleObj name="" r:id="rId15" imgW="1778000" imgH="736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26088" y="4267200"/>
                        <a:ext cx="2840037" cy="990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97" name="AutoShape 17"/>
          <p:cNvSpPr/>
          <p:nvPr/>
        </p:nvSpPr>
        <p:spPr>
          <a:xfrm>
            <a:off x="4773613" y="44958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90898" name="Object 18"/>
          <p:cNvGraphicFramePr>
            <a:graphicFrameLocks noChangeAspect="1"/>
          </p:cNvGraphicFramePr>
          <p:nvPr/>
        </p:nvGraphicFramePr>
        <p:xfrm>
          <a:off x="6084888" y="5300663"/>
          <a:ext cx="20732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7" imgW="1143000" imgH="685800" progId="Equation.3">
                  <p:embed/>
                </p:oleObj>
              </mc:Choice>
              <mc:Fallback>
                <p:oleObj name="" r:id="rId17" imgW="1143000" imgH="685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84888" y="5300663"/>
                        <a:ext cx="2073275" cy="1143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99" name="Oval 19"/>
          <p:cNvSpPr/>
          <p:nvPr/>
        </p:nvSpPr>
        <p:spPr>
          <a:xfrm>
            <a:off x="4500563" y="5229225"/>
            <a:ext cx="1143000" cy="457200"/>
          </a:xfrm>
          <a:prstGeom prst="ellipse">
            <a:avLst/>
          </a:prstGeom>
          <a:noFill/>
          <a:ln w="9525" cap="flat" cmpd="sng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简记为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811213" y="5410200"/>
          <a:ext cx="266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9" imgW="3473450" imgH="3473450" progId="MS_ClipArt_Gallery.2">
                  <p:embed/>
                </p:oleObj>
              </mc:Choice>
              <mc:Fallback>
                <p:oleObj name="" r:id="rId19" imgW="3473450" imgH="3473450" progId="MS_ClipArt_Gallery.2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11213" y="5410200"/>
                        <a:ext cx="2667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Rectangle 21"/>
          <p:cNvSpPr/>
          <p:nvPr/>
        </p:nvSpPr>
        <p:spPr>
          <a:xfrm>
            <a:off x="503238" y="457200"/>
            <a:ext cx="7078662" cy="6715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（三）实例</a:t>
            </a:r>
            <a:r>
              <a:rPr lang="en-US" altLang="zh-CN" sz="32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440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34" name="矩形 22"/>
          <p:cNvSpPr/>
          <p:nvPr/>
        </p:nvSpPr>
        <p:spPr>
          <a:xfrm>
            <a:off x="4005263" y="3573463"/>
            <a:ext cx="12160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维里定理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3335" name="TextBox 24"/>
          <p:cNvSpPr txBox="1"/>
          <p:nvPr/>
        </p:nvSpPr>
        <p:spPr>
          <a:xfrm>
            <a:off x="4143375" y="6286500"/>
            <a:ext cx="12176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维里定理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9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9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9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0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90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90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90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9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0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90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9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9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9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9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2" grpId="0"/>
      <p:bldP spid="890883" grpId="0" animBg="1"/>
      <p:bldP spid="890884" grpId="0"/>
      <p:bldP spid="890886" grpId="0" animBg="1"/>
      <p:bldP spid="890887" grpId="0"/>
      <p:bldP spid="890892" grpId="0" animBg="1"/>
      <p:bldP spid="890895" grpId="0" animBg="1"/>
      <p:bldP spid="890897" grpId="0" animBg="1"/>
      <p:bldP spid="8908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8" name="Text Box 2"/>
          <p:cNvSpPr txBox="1"/>
          <p:nvPr/>
        </p:nvSpPr>
        <p:spPr>
          <a:xfrm>
            <a:off x="495300" y="528638"/>
            <a:ext cx="12192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1907" name="Text Box 3"/>
          <p:cNvSpPr txBox="1"/>
          <p:nvPr/>
        </p:nvSpPr>
        <p:spPr>
          <a:xfrm>
            <a:off x="1866900" y="604838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λ = ω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91908" name="Object 4"/>
          <p:cNvGraphicFramePr>
            <a:graphicFrameLocks noChangeAspect="1"/>
          </p:cNvGraphicFramePr>
          <p:nvPr/>
        </p:nvGraphicFramePr>
        <p:xfrm>
          <a:off x="3390900" y="452438"/>
          <a:ext cx="1930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964565" imgH="406400" progId="Equation.3">
                  <p:embed/>
                </p:oleObj>
              </mc:Choice>
              <mc:Fallback>
                <p:oleObj name="" r:id="rId1" imgW="964565" imgH="406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90900" y="452438"/>
                        <a:ext cx="1930400" cy="685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09" name="Object 5"/>
          <p:cNvGraphicFramePr>
            <a:graphicFrameLocks noChangeAspect="1"/>
          </p:cNvGraphicFramePr>
          <p:nvPr/>
        </p:nvGraphicFramePr>
        <p:xfrm>
          <a:off x="1485900" y="1138238"/>
          <a:ext cx="1549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774065" imgH="431800" progId="Equation.3">
                  <p:embed/>
                </p:oleObj>
              </mc:Choice>
              <mc:Fallback>
                <p:oleObj name="" r:id="rId3" imgW="774065" imgH="431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5900" y="1138238"/>
                        <a:ext cx="1549400" cy="568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0" name="Object 6"/>
          <p:cNvGraphicFramePr>
            <a:graphicFrameLocks noChangeAspect="1"/>
          </p:cNvGraphicFramePr>
          <p:nvPr/>
        </p:nvGraphicFramePr>
        <p:xfrm>
          <a:off x="2019300" y="1595438"/>
          <a:ext cx="18796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939165" imgH="406400" progId="Equation.3">
                  <p:embed/>
                </p:oleObj>
              </mc:Choice>
              <mc:Fallback>
                <p:oleObj name="" r:id="rId5" imgW="939165" imgH="406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9300" y="1595438"/>
                        <a:ext cx="1879600" cy="5349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1" name="Object 7"/>
          <p:cNvGraphicFramePr>
            <a:graphicFrameLocks noChangeAspect="1"/>
          </p:cNvGraphicFramePr>
          <p:nvPr/>
        </p:nvGraphicFramePr>
        <p:xfrm>
          <a:off x="2019300" y="2128838"/>
          <a:ext cx="12700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635000" imgH="406400" progId="Equation.3">
                  <p:embed/>
                </p:oleObj>
              </mc:Choice>
              <mc:Fallback>
                <p:oleObj name="" r:id="rId7" imgW="635000" imgH="4064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9300" y="2128838"/>
                        <a:ext cx="1270000" cy="5349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2" name="Object 8"/>
          <p:cNvGraphicFramePr>
            <a:graphicFrameLocks noChangeAspect="1"/>
          </p:cNvGraphicFramePr>
          <p:nvPr/>
        </p:nvGraphicFramePr>
        <p:xfrm>
          <a:off x="4116388" y="1214438"/>
          <a:ext cx="19653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1218565" imgH="533400" progId="Equation.3">
                  <p:embed/>
                </p:oleObj>
              </mc:Choice>
              <mc:Fallback>
                <p:oleObj name="" r:id="rId9" imgW="1218565" imgH="533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6388" y="1214438"/>
                        <a:ext cx="1965325" cy="763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3" name="Object 9"/>
          <p:cNvGraphicFramePr>
            <a:graphicFrameLocks noChangeAspect="1"/>
          </p:cNvGraphicFramePr>
          <p:nvPr/>
        </p:nvGraphicFramePr>
        <p:xfrm>
          <a:off x="6438900" y="1290638"/>
          <a:ext cx="22717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1409065" imgH="406400" progId="Equation.3">
                  <p:embed/>
                </p:oleObj>
              </mc:Choice>
              <mc:Fallback>
                <p:oleObj name="" r:id="rId11" imgW="1409065" imgH="4064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38900" y="1290638"/>
                        <a:ext cx="2271713" cy="5810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4" name="Object 10"/>
          <p:cNvGraphicFramePr>
            <a:graphicFrameLocks noChangeAspect="1"/>
          </p:cNvGraphicFramePr>
          <p:nvPr/>
        </p:nvGraphicFramePr>
        <p:xfrm>
          <a:off x="5676900" y="2128838"/>
          <a:ext cx="30353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3" imgW="2095500" imgH="215900" progId="Equation.3">
                  <p:embed/>
                </p:oleObj>
              </mc:Choice>
              <mc:Fallback>
                <p:oleObj name="" r:id="rId13" imgW="2095500" imgH="215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76900" y="2128838"/>
                        <a:ext cx="3035300" cy="479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5" name="Object 11"/>
          <p:cNvGraphicFramePr>
            <a:graphicFrameLocks noChangeAspect="1"/>
          </p:cNvGraphicFramePr>
          <p:nvPr/>
        </p:nvGraphicFramePr>
        <p:xfrm>
          <a:off x="1181100" y="2738438"/>
          <a:ext cx="27432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5" imgW="2298700" imgH="508000" progId="Equation.3">
                  <p:embed/>
                </p:oleObj>
              </mc:Choice>
              <mc:Fallback>
                <p:oleObj name="" r:id="rId15" imgW="2298700" imgH="508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1100" y="2738438"/>
                        <a:ext cx="2743200" cy="7096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6" name="Object 12"/>
          <p:cNvGraphicFramePr>
            <a:graphicFrameLocks noChangeAspect="1"/>
          </p:cNvGraphicFramePr>
          <p:nvPr/>
        </p:nvGraphicFramePr>
        <p:xfrm>
          <a:off x="4305300" y="2738438"/>
          <a:ext cx="23145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7" imgW="1993900" imgH="508000" progId="Equation.3">
                  <p:embed/>
                </p:oleObj>
              </mc:Choice>
              <mc:Fallback>
                <p:oleObj name="" r:id="rId17" imgW="1993900" imgH="5080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05300" y="2738438"/>
                        <a:ext cx="2314575" cy="7080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7" name="Object 13"/>
          <p:cNvGraphicFramePr>
            <a:graphicFrameLocks noChangeAspect="1"/>
          </p:cNvGraphicFramePr>
          <p:nvPr/>
        </p:nvGraphicFramePr>
        <p:xfrm>
          <a:off x="7277100" y="2662238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9" imgW="1168400" imgH="508000" progId="Equation.3">
                  <p:embed/>
                </p:oleObj>
              </mc:Choice>
              <mc:Fallback>
                <p:oleObj name="" r:id="rId19" imgW="1168400" imgH="5080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77100" y="2662238"/>
                        <a:ext cx="1600200" cy="838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18" name="Text Box 14"/>
          <p:cNvSpPr txBox="1"/>
          <p:nvPr/>
        </p:nvSpPr>
        <p:spPr>
          <a:xfrm>
            <a:off x="1028700" y="3576638"/>
            <a:ext cx="13716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III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1919" name="Text Box 15"/>
          <p:cNvSpPr txBox="1"/>
          <p:nvPr/>
        </p:nvSpPr>
        <p:spPr>
          <a:xfrm>
            <a:off x="2628900" y="3576638"/>
            <a:ext cx="1676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λ =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T Extra" panose="05050102010205020202" pitchFamily="18" charset="2"/>
              </a:rPr>
              <a:t>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MT Extra" panose="05050102010205020202" pitchFamily="18" charset="2"/>
            </a:endParaRPr>
          </a:p>
        </p:txBody>
      </p:sp>
      <p:graphicFrame>
        <p:nvGraphicFramePr>
          <p:cNvPr id="891920" name="Object 16"/>
          <p:cNvGraphicFramePr>
            <a:graphicFrameLocks noChangeAspect="1"/>
          </p:cNvGraphicFramePr>
          <p:nvPr/>
        </p:nvGraphicFramePr>
        <p:xfrm>
          <a:off x="4076700" y="3424238"/>
          <a:ext cx="16129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1" imgW="1002665" imgH="406400" progId="Equation.3">
                  <p:embed/>
                </p:oleObj>
              </mc:Choice>
              <mc:Fallback>
                <p:oleObj name="" r:id="rId21" imgW="1002665" imgH="4064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76700" y="3424238"/>
                        <a:ext cx="1612900" cy="547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21" name="Object 17"/>
          <p:cNvGraphicFramePr>
            <a:graphicFrameLocks noChangeAspect="1"/>
          </p:cNvGraphicFramePr>
          <p:nvPr/>
        </p:nvGraphicFramePr>
        <p:xfrm>
          <a:off x="1562100" y="3957638"/>
          <a:ext cx="317976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3" imgW="1981200" imgH="457200" progId="Equation.3">
                  <p:embed/>
                </p:oleObj>
              </mc:Choice>
              <mc:Fallback>
                <p:oleObj name="" r:id="rId23" imgW="1981200" imgH="457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62100" y="3957638"/>
                        <a:ext cx="3179763" cy="695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22" name="Object 18"/>
          <p:cNvGraphicFramePr>
            <a:graphicFrameLocks noChangeAspect="1"/>
          </p:cNvGraphicFramePr>
          <p:nvPr/>
        </p:nvGraphicFramePr>
        <p:xfrm>
          <a:off x="4838700" y="3957638"/>
          <a:ext cx="103028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5" imgW="685800" imgH="444500" progId="Equation.3">
                  <p:embed/>
                </p:oleObj>
              </mc:Choice>
              <mc:Fallback>
                <p:oleObj name="" r:id="rId25" imgW="685800" imgH="4445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38700" y="3957638"/>
                        <a:ext cx="1030288" cy="674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23" name="Object 19"/>
          <p:cNvGraphicFramePr>
            <a:graphicFrameLocks noChangeAspect="1"/>
          </p:cNvGraphicFramePr>
          <p:nvPr/>
        </p:nvGraphicFramePr>
        <p:xfrm>
          <a:off x="5981700" y="3881438"/>
          <a:ext cx="21336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7" imgW="1548765" imgH="444500" progId="Equation.3">
                  <p:embed/>
                </p:oleObj>
              </mc:Choice>
              <mc:Fallback>
                <p:oleObj name="" r:id="rId27" imgW="1548765" imgH="4445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981700" y="3881438"/>
                        <a:ext cx="2133600" cy="7508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24" name="Text Box 20"/>
          <p:cNvSpPr txBox="1"/>
          <p:nvPr/>
        </p:nvSpPr>
        <p:spPr>
          <a:xfrm>
            <a:off x="266700" y="4719638"/>
            <a:ext cx="914400" cy="711200"/>
          </a:xfrm>
          <a:prstGeom prst="rect">
            <a:avLst/>
          </a:prstGeom>
          <a:noFill/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HF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91925" name="Object 21"/>
          <p:cNvGraphicFramePr>
            <a:graphicFrameLocks noChangeAspect="1"/>
          </p:cNvGraphicFramePr>
          <p:nvPr/>
        </p:nvGraphicFramePr>
        <p:xfrm>
          <a:off x="1322388" y="4795838"/>
          <a:ext cx="214153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9" imgW="1269365" imgH="533400" progId="Equation.3">
                  <p:embed/>
                </p:oleObj>
              </mc:Choice>
              <mc:Fallback>
                <p:oleObj name="" r:id="rId29" imgW="1269365" imgH="533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322388" y="4795838"/>
                        <a:ext cx="2141537" cy="7461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26" name="Object 22"/>
          <p:cNvGraphicFramePr>
            <a:graphicFrameLocks noChangeAspect="1"/>
          </p:cNvGraphicFramePr>
          <p:nvPr/>
        </p:nvGraphicFramePr>
        <p:xfrm>
          <a:off x="4381500" y="4795838"/>
          <a:ext cx="22272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1" imgW="1320165" imgH="444500" progId="Equation.3">
                  <p:embed/>
                </p:oleObj>
              </mc:Choice>
              <mc:Fallback>
                <p:oleObj name="" r:id="rId31" imgW="1320165" imgH="4445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381500" y="4795838"/>
                        <a:ext cx="2227263" cy="685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27" name="Object 23"/>
          <p:cNvGraphicFramePr>
            <a:graphicFrameLocks noChangeAspect="1"/>
          </p:cNvGraphicFramePr>
          <p:nvPr/>
        </p:nvGraphicFramePr>
        <p:xfrm>
          <a:off x="1028700" y="5634038"/>
          <a:ext cx="293528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3" imgW="1739900" imgH="444500" progId="Equation.3">
                  <p:embed/>
                </p:oleObj>
              </mc:Choice>
              <mc:Fallback>
                <p:oleObj name="" r:id="rId33" imgW="1739900" imgH="4445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028700" y="5634038"/>
                        <a:ext cx="2935288" cy="7731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28" name="Object 24"/>
          <p:cNvGraphicFramePr>
            <a:graphicFrameLocks noChangeAspect="1"/>
          </p:cNvGraphicFramePr>
          <p:nvPr/>
        </p:nvGraphicFramePr>
        <p:xfrm>
          <a:off x="4000500" y="5634038"/>
          <a:ext cx="22272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5" imgW="1320165" imgH="444500" progId="Equation.3">
                  <p:embed/>
                </p:oleObj>
              </mc:Choice>
              <mc:Fallback>
                <p:oleObj name="" r:id="rId35" imgW="1320165" imgH="444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000500" y="5634038"/>
                        <a:ext cx="2227263" cy="7731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29" name="Object 25"/>
          <p:cNvGraphicFramePr>
            <a:graphicFrameLocks noChangeAspect="1"/>
          </p:cNvGraphicFramePr>
          <p:nvPr/>
        </p:nvGraphicFramePr>
        <p:xfrm>
          <a:off x="7048500" y="5481638"/>
          <a:ext cx="1793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7" imgW="1168400" imgH="508000" progId="Equation.3">
                  <p:embed/>
                </p:oleObj>
              </mc:Choice>
              <mc:Fallback>
                <p:oleObj name="" r:id="rId37" imgW="1168400" imgH="508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48500" y="5481638"/>
                        <a:ext cx="1793875" cy="914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30" name="AutoShape 26"/>
          <p:cNvSpPr/>
          <p:nvPr/>
        </p:nvSpPr>
        <p:spPr>
          <a:xfrm>
            <a:off x="6057900" y="604838"/>
            <a:ext cx="1657350" cy="457200"/>
          </a:xfrm>
          <a:prstGeom prst="wedgeRectCallout">
            <a:avLst>
              <a:gd name="adj1" fmla="val -46051"/>
              <a:gd name="adj2" fmla="val 96181"/>
            </a:avLst>
          </a:prstGeom>
          <a:noFill/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HF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1931" name="AutoShape 27"/>
          <p:cNvSpPr/>
          <p:nvPr/>
        </p:nvSpPr>
        <p:spPr>
          <a:xfrm>
            <a:off x="6667500" y="304323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1932" name="AutoShape 28"/>
          <p:cNvSpPr/>
          <p:nvPr/>
        </p:nvSpPr>
        <p:spPr>
          <a:xfrm>
            <a:off x="6438900" y="593883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9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9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9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9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9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9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91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91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9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9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9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9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89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89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9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9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9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9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89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9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9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9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9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9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7" grpId="0"/>
      <p:bldP spid="891918" grpId="0" animBg="1"/>
      <p:bldP spid="891919" grpId="0"/>
      <p:bldP spid="891924" grpId="0" animBg="1"/>
      <p:bldP spid="891930" grpId="0" animBg="1"/>
      <p:bldP spid="891931" grpId="0" animBg="1"/>
      <p:bldP spid="8919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2" name="Text Box 2"/>
          <p:cNvSpPr txBox="1"/>
          <p:nvPr/>
        </p:nvSpPr>
        <p:spPr>
          <a:xfrm>
            <a:off x="330200" y="387350"/>
            <a:ext cx="805815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）对类氢离子任何一个束缚态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ψ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nlm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，求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1/r , 1/r</a:t>
            </a:r>
            <a:r>
              <a:rPr lang="en-US" altLang="zh-CN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的平均值。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2931" name="Oval 3"/>
          <p:cNvSpPr/>
          <p:nvPr/>
        </p:nvSpPr>
        <p:spPr>
          <a:xfrm>
            <a:off x="330200" y="844550"/>
            <a:ext cx="685800" cy="381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2932" name="Text Box 4"/>
          <p:cNvSpPr txBox="1"/>
          <p:nvPr/>
        </p:nvSpPr>
        <p:spPr>
          <a:xfrm>
            <a:off x="1168400" y="920750"/>
            <a:ext cx="1752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）求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1/r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92933" name="Object 5"/>
          <p:cNvGraphicFramePr>
            <a:graphicFrameLocks noChangeAspect="1"/>
          </p:cNvGraphicFramePr>
          <p:nvPr/>
        </p:nvGraphicFramePr>
        <p:xfrm>
          <a:off x="711200" y="1377950"/>
          <a:ext cx="30289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1905000" imgH="1790700" progId="Equation.3">
                  <p:embed/>
                </p:oleObj>
              </mc:Choice>
              <mc:Fallback>
                <p:oleObj name="" r:id="rId1" imgW="1905000" imgH="17907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1200" y="1377950"/>
                        <a:ext cx="3028950" cy="2514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34" name="Text Box 6"/>
          <p:cNvSpPr txBox="1"/>
          <p:nvPr/>
        </p:nvSpPr>
        <p:spPr>
          <a:xfrm>
            <a:off x="3759200" y="920750"/>
            <a:ext cx="2438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为变分参数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92935" name="Object 7"/>
          <p:cNvGraphicFramePr>
            <a:graphicFrameLocks noChangeAspect="1"/>
          </p:cNvGraphicFramePr>
          <p:nvPr/>
        </p:nvGraphicFramePr>
        <p:xfrm>
          <a:off x="3835400" y="1377950"/>
          <a:ext cx="23066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790700" imgH="520700" progId="Equation.3">
                  <p:embed/>
                </p:oleObj>
              </mc:Choice>
              <mc:Fallback>
                <p:oleObj name="" r:id="rId3" imgW="1790700" imgH="5207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35400" y="1377950"/>
                        <a:ext cx="2306638" cy="692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36" name="Text Box 8"/>
          <p:cNvSpPr txBox="1"/>
          <p:nvPr/>
        </p:nvSpPr>
        <p:spPr>
          <a:xfrm>
            <a:off x="6807200" y="920750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HF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92937" name="Object 9"/>
          <p:cNvGraphicFramePr>
            <a:graphicFrameLocks noChangeAspect="1"/>
          </p:cNvGraphicFramePr>
          <p:nvPr/>
        </p:nvGraphicFramePr>
        <p:xfrm>
          <a:off x="3924300" y="2133600"/>
          <a:ext cx="20066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1485900" imgH="482600" progId="Equation.3">
                  <p:embed/>
                </p:oleObj>
              </mc:Choice>
              <mc:Fallback>
                <p:oleObj name="" r:id="rId5" imgW="1485900" imgH="482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24300" y="2133600"/>
                        <a:ext cx="2006600" cy="6397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2938" name="Object 10"/>
          <p:cNvGraphicFramePr>
            <a:graphicFrameLocks noChangeAspect="1"/>
          </p:cNvGraphicFramePr>
          <p:nvPr/>
        </p:nvGraphicFramePr>
        <p:xfrm>
          <a:off x="6578600" y="1530350"/>
          <a:ext cx="22352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1117600" imgH="457200" progId="Equation.3">
                  <p:embed/>
                </p:oleObj>
              </mc:Choice>
              <mc:Fallback>
                <p:oleObj name="" r:id="rId7" imgW="1117600" imgH="457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78600" y="1530350"/>
                        <a:ext cx="2235200" cy="8905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2939" name="Object 11"/>
          <p:cNvGraphicFramePr>
            <a:graphicFrameLocks noChangeAspect="1"/>
          </p:cNvGraphicFramePr>
          <p:nvPr/>
        </p:nvGraphicFramePr>
        <p:xfrm>
          <a:off x="6654800" y="2673350"/>
          <a:ext cx="210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1320800" imgH="508000" progId="Equation.3">
                  <p:embed/>
                </p:oleObj>
              </mc:Choice>
              <mc:Fallback>
                <p:oleObj name="" r:id="rId9" imgW="1320800" imgH="5080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54800" y="2673350"/>
                        <a:ext cx="2108200" cy="838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40" name="Text Box 12"/>
          <p:cNvSpPr txBox="1"/>
          <p:nvPr/>
        </p:nvSpPr>
        <p:spPr>
          <a:xfrm>
            <a:off x="1016000" y="3968750"/>
            <a:ext cx="19812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）求：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&lt;1/r</a:t>
            </a:r>
            <a:r>
              <a:rPr lang="en-US" altLang="zh-CN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2941" name="Text Box 13"/>
          <p:cNvSpPr txBox="1"/>
          <p:nvPr/>
        </p:nvSpPr>
        <p:spPr>
          <a:xfrm>
            <a:off x="3302000" y="3892550"/>
            <a:ext cx="530225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类氢离子径向波函数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满足的径向方程为：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92942" name="Object 14"/>
          <p:cNvGraphicFramePr>
            <a:graphicFrameLocks noChangeAspect="1"/>
          </p:cNvGraphicFramePr>
          <p:nvPr/>
        </p:nvGraphicFramePr>
        <p:xfrm>
          <a:off x="355600" y="4502150"/>
          <a:ext cx="31511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2324100" imgH="482600" progId="Equation.3">
                  <p:embed/>
                </p:oleObj>
              </mc:Choice>
              <mc:Fallback>
                <p:oleObj name="" r:id="rId11" imgW="2324100" imgH="4826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5600" y="4502150"/>
                        <a:ext cx="3151188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43" name="AutoShape 15"/>
          <p:cNvSpPr/>
          <p:nvPr/>
        </p:nvSpPr>
        <p:spPr>
          <a:xfrm>
            <a:off x="3606800" y="4425950"/>
            <a:ext cx="1143000" cy="457200"/>
          </a:xfrm>
          <a:prstGeom prst="wedgeRectCallout">
            <a:avLst>
              <a:gd name="adj1" fmla="val 74583"/>
              <a:gd name="adj2" fmla="val 34375"/>
            </a:avLst>
          </a:prstGeom>
          <a:noFill/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改写成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92944" name="Object 16"/>
          <p:cNvGraphicFramePr>
            <a:graphicFrameLocks noChangeAspect="1"/>
          </p:cNvGraphicFramePr>
          <p:nvPr/>
        </p:nvGraphicFramePr>
        <p:xfrm>
          <a:off x="5054600" y="4425950"/>
          <a:ext cx="3733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3" imgW="2349500" imgH="482600" progId="Equation.3">
                  <p:embed/>
                </p:oleObj>
              </mc:Choice>
              <mc:Fallback>
                <p:oleObj name="" r:id="rId13" imgW="2349500" imgH="4826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54600" y="4425950"/>
                        <a:ext cx="3733800" cy="685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45" name="Text Box 17"/>
          <p:cNvSpPr txBox="1"/>
          <p:nvPr/>
        </p:nvSpPr>
        <p:spPr>
          <a:xfrm>
            <a:off x="330200" y="5187950"/>
            <a:ext cx="84582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该方程可看成是一维定态方程，其等效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Hamilton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量和本征值为：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92946" name="Object 18"/>
          <p:cNvGraphicFramePr>
            <a:graphicFrameLocks noChangeAspect="1"/>
          </p:cNvGraphicFramePr>
          <p:nvPr/>
        </p:nvGraphicFramePr>
        <p:xfrm>
          <a:off x="1268413" y="5656263"/>
          <a:ext cx="67341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3429000" imgH="457200" progId="Equation.3">
                  <p:embed/>
                </p:oleObj>
              </mc:Choice>
              <mc:Fallback>
                <p:oleObj name="" r:id="rId15" imgW="3429000" imgH="457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68413" y="5656263"/>
                        <a:ext cx="6734175" cy="8143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9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9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9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9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9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9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92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2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9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92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92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9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89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9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9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1" grpId="0" animBg="1"/>
      <p:bldP spid="892932" grpId="0"/>
      <p:bldP spid="892934" grpId="0"/>
      <p:bldP spid="892936" grpId="0"/>
      <p:bldP spid="892940" grpId="0"/>
      <p:bldP spid="892941" grpId="0"/>
      <p:bldP spid="892943" grpId="0"/>
      <p:bldP spid="8929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6" name="Text Box 2"/>
          <p:cNvSpPr txBox="1"/>
          <p:nvPr/>
        </p:nvSpPr>
        <p:spPr>
          <a:xfrm>
            <a:off x="1657350" y="1016000"/>
            <a:ext cx="2286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T Extra" panose="05050102010205020202" pitchFamily="18" charset="2"/>
              </a:rPr>
              <a:t>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为变分参数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MT Extra" panose="05050102010205020202" pitchFamily="18" charset="2"/>
            </a:endParaRPr>
          </a:p>
        </p:txBody>
      </p:sp>
      <p:graphicFrame>
        <p:nvGraphicFramePr>
          <p:cNvPr id="893955" name="Object 3"/>
          <p:cNvGraphicFramePr>
            <a:graphicFrameLocks noChangeAspect="1"/>
          </p:cNvGraphicFramePr>
          <p:nvPr/>
        </p:nvGraphicFramePr>
        <p:xfrm>
          <a:off x="1885950" y="1625600"/>
          <a:ext cx="2660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562100" imgH="406400" progId="Equation.3">
                  <p:embed/>
                </p:oleObj>
              </mc:Choice>
              <mc:Fallback>
                <p:oleObj name="" r:id="rId1" imgW="1562100" imgH="406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5950" y="1625600"/>
                        <a:ext cx="2660650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6" name="Object 4"/>
          <p:cNvGraphicFramePr>
            <a:graphicFrameLocks noChangeAspect="1"/>
          </p:cNvGraphicFramePr>
          <p:nvPr/>
        </p:nvGraphicFramePr>
        <p:xfrm>
          <a:off x="4633913" y="1625600"/>
          <a:ext cx="15700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1257300" imgH="457200" progId="Equation.3">
                  <p:embed/>
                </p:oleObj>
              </mc:Choice>
              <mc:Fallback>
                <p:oleObj name="" r:id="rId3" imgW="1257300" imgH="4572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3913" y="1625600"/>
                        <a:ext cx="1570037" cy="5921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4629150" y="939800"/>
            <a:ext cx="1981200" cy="533400"/>
            <a:chOff x="2640" y="336"/>
            <a:chExt cx="1248" cy="336"/>
          </a:xfrm>
        </p:grpSpPr>
        <p:sp>
          <p:nvSpPr>
            <p:cNvPr id="16390" name="AutoShape 6"/>
            <p:cNvSpPr/>
            <p:nvPr/>
          </p:nvSpPr>
          <p:spPr>
            <a:xfrm>
              <a:off x="2640" y="336"/>
              <a:ext cx="1248" cy="336"/>
            </a:xfrm>
            <a:prstGeom prst="wedgeRectCallout">
              <a:avLst>
                <a:gd name="adj1" fmla="val -78046"/>
                <a:gd name="adj2" fmla="val 72319"/>
              </a:avLst>
            </a:prstGeom>
            <a:solidFill>
              <a:schemeClr val="tx1"/>
            </a:solidFill>
            <a:ln w="9525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Font typeface="Wingdings" panose="05000000000000000000" pitchFamily="2" charset="2"/>
                <a:buNone/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2784" y="384"/>
            <a:ext cx="95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5" imgW="951865" imgH="215900" progId="Equation.3">
                    <p:embed/>
                  </p:oleObj>
                </mc:Choice>
                <mc:Fallback>
                  <p:oleObj name="" r:id="rId5" imgW="951865" imgH="2159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84" y="384"/>
                          <a:ext cx="950" cy="239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3960" name="Object 8"/>
          <p:cNvGraphicFramePr>
            <a:graphicFrameLocks noChangeAspect="1"/>
          </p:cNvGraphicFramePr>
          <p:nvPr/>
        </p:nvGraphicFramePr>
        <p:xfrm>
          <a:off x="6215063" y="1643063"/>
          <a:ext cx="10287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7" imgW="825500" imgH="457200" progId="Equation.3">
                  <p:embed/>
                </p:oleObj>
              </mc:Choice>
              <mc:Fallback>
                <p:oleObj name="" r:id="rId7" imgW="825500" imgH="457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15063" y="1643063"/>
                        <a:ext cx="1028700" cy="5921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61" name="Object 9"/>
          <p:cNvGraphicFramePr>
            <a:graphicFrameLocks noChangeAspect="1"/>
          </p:cNvGraphicFramePr>
          <p:nvPr/>
        </p:nvGraphicFramePr>
        <p:xfrm>
          <a:off x="2419350" y="2387600"/>
          <a:ext cx="23764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1231900" imgH="457200" progId="Equation.3">
                  <p:embed/>
                </p:oleObj>
              </mc:Choice>
              <mc:Fallback>
                <p:oleObj name="" r:id="rId9" imgW="1231900" imgH="457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9350" y="2387600"/>
                        <a:ext cx="2376488" cy="762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62" name="Object 10"/>
          <p:cNvGraphicFramePr>
            <a:graphicFrameLocks noChangeAspect="1"/>
          </p:cNvGraphicFramePr>
          <p:nvPr/>
        </p:nvGraphicFramePr>
        <p:xfrm>
          <a:off x="3105150" y="4140200"/>
          <a:ext cx="3184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1" imgW="1651000" imgH="457200" progId="Equation.3">
                  <p:embed/>
                </p:oleObj>
              </mc:Choice>
              <mc:Fallback>
                <p:oleObj name="" r:id="rId11" imgW="1651000" imgH="457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05150" y="4140200"/>
                        <a:ext cx="3184525" cy="685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63" name="Object 11"/>
          <p:cNvGraphicFramePr>
            <a:graphicFrameLocks noChangeAspect="1"/>
          </p:cNvGraphicFramePr>
          <p:nvPr/>
        </p:nvGraphicFramePr>
        <p:xfrm>
          <a:off x="3257550" y="3302000"/>
          <a:ext cx="1789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3" imgW="1143000" imgH="482600" progId="Equation.3">
                  <p:embed/>
                </p:oleObj>
              </mc:Choice>
              <mc:Fallback>
                <p:oleObj name="" r:id="rId13" imgW="1143000" imgH="482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57550" y="3302000"/>
                        <a:ext cx="1789113" cy="685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64" name="Object 12"/>
          <p:cNvGraphicFramePr>
            <a:graphicFrameLocks noChangeAspect="1"/>
          </p:cNvGraphicFramePr>
          <p:nvPr/>
        </p:nvGraphicFramePr>
        <p:xfrm>
          <a:off x="1962150" y="5207000"/>
          <a:ext cx="28432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5" imgW="1854200" imgH="520700" progId="Equation.3">
                  <p:embed/>
                </p:oleObj>
              </mc:Choice>
              <mc:Fallback>
                <p:oleObj name="" r:id="rId15" imgW="1854200" imgH="5207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62150" y="5207000"/>
                        <a:ext cx="2843213" cy="711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65" name="Object 13"/>
          <p:cNvGraphicFramePr>
            <a:graphicFrameLocks noChangeAspect="1"/>
          </p:cNvGraphicFramePr>
          <p:nvPr/>
        </p:nvGraphicFramePr>
        <p:xfrm>
          <a:off x="4933950" y="5207000"/>
          <a:ext cx="18065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7" imgW="1143000" imgH="520700" progId="Equation.3">
                  <p:embed/>
                </p:oleObj>
              </mc:Choice>
              <mc:Fallback>
                <p:oleObj name="" r:id="rId17" imgW="1143000" imgH="5207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33950" y="5207000"/>
                        <a:ext cx="1806575" cy="7096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66" name="Text Box 14"/>
          <p:cNvSpPr txBox="1"/>
          <p:nvPr/>
        </p:nvSpPr>
        <p:spPr>
          <a:xfrm>
            <a:off x="1428750" y="3149600"/>
            <a:ext cx="1905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HF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9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9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3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3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9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9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9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9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7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4000" b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Ehrenfest</a:t>
            </a:r>
            <a:r>
              <a:rPr lang="zh-CN" altLang="en-US" sz="4000" b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zh-CN" altLang="en-US" sz="4000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703421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QM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中的牛顿第二定律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1979613" y="2708275"/>
          <a:ext cx="25923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965200" imgH="419100" progId="Equation.3">
                  <p:embed/>
                </p:oleObj>
              </mc:Choice>
              <mc:Fallback>
                <p:oleObj name="" r:id="rId1" imgW="965200" imgH="4191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2708275"/>
                        <a:ext cx="2592387" cy="812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9"/>
          <p:cNvGraphicFramePr>
            <a:graphicFrameLocks noChangeAspect="1"/>
          </p:cNvGraphicFramePr>
          <p:nvPr/>
        </p:nvGraphicFramePr>
        <p:xfrm>
          <a:off x="1835150" y="3860800"/>
          <a:ext cx="5068888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2654300" imgH="1244600" progId="Equation.3">
                  <p:embed/>
                </p:oleObj>
              </mc:Choice>
              <mc:Fallback>
                <p:oleObj name="" r:id="rId3" imgW="2654300" imgH="1244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3860800"/>
                        <a:ext cx="5068888" cy="23764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468313" y="304800"/>
            <a:ext cx="8142287" cy="143192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b="0" dirty="0">
                <a:effectLst/>
              </a:rPr>
              <a:t>Schrodinger and Heisenberg pictures</a:t>
            </a:r>
            <a:endParaRPr lang="en-US" altLang="zh-CN" sz="3600" b="0" dirty="0">
              <a:effectLst/>
            </a:endParaRPr>
          </a:p>
        </p:txBody>
      </p:sp>
      <p:sp>
        <p:nvSpPr>
          <p:cNvPr id="90624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773238"/>
            <a:ext cx="7991475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QM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态</a:t>
            </a:r>
            <a:r>
              <a:rPr kumimoji="0" lang="el-GR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ψ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和力学量算符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是不可观测的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可观测是力学量的平均值和概率分布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平均值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 &lt;A&gt;=(</a:t>
            </a:r>
            <a:r>
              <a:rPr kumimoji="0" lang="el-GR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,A</a:t>
            </a:r>
            <a:r>
              <a:rPr kumimoji="0" lang="el-GR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概率分布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:|c</a:t>
            </a:r>
            <a:r>
              <a:rPr kumimoji="0" lang="en-US" altLang="zh-CN" sz="3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|</a:t>
            </a:r>
            <a:r>
              <a:rPr kumimoji="0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  </a:t>
            </a:r>
            <a:r>
              <a:rPr kumimoji="0" lang="el-GR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=∑</a:t>
            </a:r>
            <a:r>
              <a:rPr kumimoji="0" lang="en-US" altLang="zh-CN" sz="32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</a:t>
            </a:r>
            <a:r>
              <a:rPr kumimoji="0" lang="en-US" altLang="zh-CN" sz="32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el-GR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φ</a:t>
            </a:r>
            <a:r>
              <a:rPr kumimoji="0" lang="en-US" altLang="zh-CN" sz="3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endParaRPr kumimoji="0" lang="en-US" altLang="zh-CN" sz="32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平均值随时间的变化可以看成是态的变化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也可以看成是算符的变化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  <a:endParaRPr kumimoji="0" lang="el-GR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b="0" dirty="0">
                <a:effectLst/>
              </a:rPr>
              <a:t>Schrodinger pictures</a:t>
            </a:r>
            <a:endParaRPr lang="en-US" altLang="zh-CN" sz="3600" b="0" dirty="0">
              <a:effectLst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1557338"/>
            <a:ext cx="6480175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平均值随时间的变化看成是态的变化引起的</a:t>
            </a:r>
            <a:endParaRPr lang="zh-CN" altLang="en-US" sz="24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但这不是唯一的表示</a:t>
            </a:r>
            <a:endParaRPr lang="zh-CN" altLang="en-US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258888" y="3284538"/>
          <a:ext cx="6151562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2209800" imgH="1117600" progId="Equation.3">
                  <p:embed/>
                </p:oleObj>
              </mc:Choice>
              <mc:Fallback>
                <p:oleObj name="" r:id="rId1" imgW="2209800" imgH="1117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3284538"/>
                        <a:ext cx="6151562" cy="26130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785813" y="142875"/>
            <a:ext cx="7543800" cy="89217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b="0" dirty="0">
                <a:effectLst/>
              </a:rPr>
              <a:t>Heisenberg pictures</a:t>
            </a:r>
            <a:endParaRPr lang="en-US" altLang="zh-CN" sz="3600" b="0" dirty="0">
              <a:effectLst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1"/>
          </p:nvPr>
        </p:nvSpPr>
        <p:spPr>
          <a:xfrm>
            <a:off x="928688" y="857250"/>
            <a:ext cx="7489825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态随时间的变化看成是演化算符的变化引起的</a:t>
            </a:r>
            <a:endParaRPr lang="zh-CN" altLang="en-US" sz="24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684213" y="1628775"/>
          <a:ext cx="7424737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3263900" imgH="2692400" progId="Equation.3">
                  <p:embed/>
                </p:oleObj>
              </mc:Choice>
              <mc:Fallback>
                <p:oleObj name="" r:id="rId1" imgW="3263900" imgH="26924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628775"/>
                        <a:ext cx="7424737" cy="48958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785813" y="142875"/>
            <a:ext cx="7543800" cy="89217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b="0" dirty="0">
                <a:effectLst/>
              </a:rPr>
              <a:t>Heisenberg pictures</a:t>
            </a:r>
            <a:endParaRPr lang="en-US" altLang="zh-CN" sz="3600" b="0" dirty="0">
              <a:effectLst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1"/>
          </p:nvPr>
        </p:nvSpPr>
        <p:spPr>
          <a:xfrm>
            <a:off x="928688" y="857250"/>
            <a:ext cx="7489825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平均值随时间的变化看成是算符的变化引起的</a:t>
            </a:r>
            <a:endParaRPr lang="zh-CN" altLang="en-US" sz="24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395288" y="1557338"/>
          <a:ext cx="8085137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3390900" imgH="2946400" progId="Equation.3">
                  <p:embed/>
                </p:oleObj>
              </mc:Choice>
              <mc:Fallback>
                <p:oleObj name="" r:id="rId1" imgW="3390900" imgH="29464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1557338"/>
                        <a:ext cx="8085137" cy="48958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28575" y="11113"/>
            <a:ext cx="7543800" cy="7921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b="0" dirty="0">
                <a:effectLst/>
              </a:rPr>
              <a:t>Heisenberg pictures</a:t>
            </a:r>
            <a:endParaRPr lang="en-US" altLang="zh-CN" sz="3600" b="0" dirty="0">
              <a:effectLst/>
            </a:endParaRP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8175" y="620713"/>
            <a:ext cx="6985000" cy="647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运动方程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 Heisenberg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运动方程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11188" y="1341438"/>
          <a:ext cx="7272337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3746500" imgH="2336800" progId="Equation.3">
                  <p:embed/>
                </p:oleObj>
              </mc:Choice>
              <mc:Fallback>
                <p:oleObj name="" r:id="rId1" imgW="3746500" imgH="23368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341438"/>
                        <a:ext cx="7272337" cy="38877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1"/>
          <p:cNvGraphicFramePr>
            <a:graphicFrameLocks noChangeAspect="1"/>
          </p:cNvGraphicFramePr>
          <p:nvPr/>
        </p:nvGraphicFramePr>
        <p:xfrm>
          <a:off x="1116013" y="5373688"/>
          <a:ext cx="505301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2603500" imgH="685800" progId="Equation.3">
                  <p:embed/>
                </p:oleObj>
              </mc:Choice>
              <mc:Fallback>
                <p:oleObj name="" r:id="rId3" imgW="2603500" imgH="685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5373688"/>
                        <a:ext cx="505301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2748" name="Rectangle 12"/>
          <p:cNvSpPr>
            <a:spLocks noChangeArrowheads="1"/>
          </p:cNvSpPr>
          <p:nvPr/>
        </p:nvSpPr>
        <p:spPr bwMode="auto">
          <a:xfrm>
            <a:off x="755650" y="538163"/>
            <a:ext cx="7924800" cy="803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力学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量随时间演化与对称性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372746" name="Text Box 10"/>
          <p:cNvSpPr txBox="1">
            <a:spLocks noChangeArrowheads="1"/>
          </p:cNvSpPr>
          <p:nvPr/>
        </p:nvSpPr>
        <p:spPr bwMode="auto">
          <a:xfrm>
            <a:off x="463550" y="1700213"/>
            <a:ext cx="8680450" cy="3816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kern="1200" cap="none" spc="0" normalizeH="0" baseline="0" noProof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力学量随时间演化</a:t>
            </a:r>
            <a:endParaRPr kumimoji="0" lang="zh-CN" altLang="en-US" sz="2800" b="0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kumimoji="0" lang="en-US" altLang="zh-CN" sz="2800" kern="1200" cap="none" spc="0" normalizeH="0" baseline="0" noProof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Hellmann - Feynman </a:t>
            </a:r>
            <a:r>
              <a:rPr kumimoji="0" lang="zh-CN" altLang="en-US" sz="2800" kern="1200" cap="none" spc="0" normalizeH="0" baseline="0" noProof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定理及应用</a:t>
            </a:r>
            <a:endParaRPr kumimoji="0" lang="zh-CN" altLang="en-US" sz="2800" kern="1200" cap="none" spc="0" normalizeH="0" baseline="0" noProof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kumimoji="0" lang="en-US" altLang="zh-CN" sz="2800" kern="1200" cap="none" spc="0" normalizeH="0" baseline="0" noProof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Ehrenfest</a:t>
            </a:r>
            <a:r>
              <a:rPr kumimoji="0" lang="zh-CN" altLang="en-US" sz="2800" kern="1200" cap="none" spc="0" normalizeH="0" baseline="0" noProof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定理</a:t>
            </a:r>
            <a:r>
              <a:rPr kumimoji="0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</a:t>
            </a:r>
            <a:endParaRPr kumimoji="0" lang="zh-CN" altLang="en-US" sz="2800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kumimoji="0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Schrodinger</a:t>
            </a:r>
            <a:r>
              <a:rPr kumimoji="0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图象和</a:t>
            </a:r>
            <a:r>
              <a:rPr kumimoji="0" lang="en-US" altLang="zh-CN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Heisenberg</a:t>
            </a:r>
            <a:r>
              <a:rPr kumimoji="0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图象</a:t>
            </a:r>
            <a:endParaRPr kumimoji="0" lang="zh-CN" altLang="en-US" sz="2800" b="0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守恒量与对称性</a:t>
            </a:r>
            <a:endParaRPr kumimoji="0" lang="zh-CN" altLang="en-US" sz="2800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kern="1200" cap="none" spc="0" normalizeH="0" baseline="0" noProof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e"/>
                <a:sym typeface="+mn-ea"/>
              </a:rPr>
              <a:t>全同粒子的特性与波函数的交换对称性</a:t>
            </a:r>
            <a:endParaRPr kumimoji="0" lang="zh-CN" altLang="en-US" sz="2800" kern="1200" cap="none" spc="0" normalizeH="0" baseline="0" noProof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e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755650" y="260350"/>
            <a:ext cx="7543800" cy="604838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QM</a:t>
            </a:r>
            <a:r>
              <a:rPr lang="zh-CN" altLang="en-US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中的对称性</a:t>
            </a:r>
            <a:endParaRPr lang="zh-CN" altLang="en-US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75438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对称性问题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CMS: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平移对称性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空间均匀）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空间转动不变性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各向同性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时间平移不变性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均匀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….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QMS: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CM + QM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QM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：交换对称性（全同性原理）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内部对称性（与相互作用有关）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动力学对称性（与运动模式有关）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556" name="TextBox 4"/>
          <p:cNvSpPr txBox="1"/>
          <p:nvPr/>
        </p:nvSpPr>
        <p:spPr>
          <a:xfrm>
            <a:off x="6732588" y="1412875"/>
            <a:ext cx="1735137" cy="22463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_x000B__x000C_"/>
              </a:rPr>
              <a:t>普适</a:t>
            </a:r>
            <a:r>
              <a:rPr lang="en-US" altLang="zh-CN" dirty="0">
                <a:latin typeface="宋体" panose="02010600030101010101" pitchFamily="2" charset="-122"/>
                <a:ea typeface="_x000B__x000C_"/>
              </a:rPr>
              <a:t>vs</a:t>
            </a:r>
            <a:r>
              <a:rPr lang="zh-CN" altLang="en-US" dirty="0">
                <a:latin typeface="宋体" panose="02010600030101010101" pitchFamily="2" charset="-122"/>
                <a:ea typeface="_x000B__x000C_"/>
              </a:rPr>
              <a:t>非普适</a:t>
            </a:r>
            <a:endParaRPr lang="en-US" altLang="zh-CN" dirty="0">
              <a:latin typeface="宋体" panose="02010600030101010101" pitchFamily="2" charset="-122"/>
              <a:ea typeface="_x000B__x000C_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_x000B__x000C_"/>
              </a:rPr>
              <a:t>连续</a:t>
            </a:r>
            <a:r>
              <a:rPr lang="en-US" altLang="zh-CN" dirty="0">
                <a:latin typeface="宋体" panose="02010600030101010101" pitchFamily="2" charset="-122"/>
                <a:ea typeface="_x000B__x000C_"/>
              </a:rPr>
              <a:t>vs</a:t>
            </a:r>
            <a:r>
              <a:rPr lang="zh-CN" altLang="en-US" dirty="0">
                <a:latin typeface="宋体" panose="02010600030101010101" pitchFamily="2" charset="-122"/>
                <a:ea typeface="_x000B__x000C_"/>
              </a:rPr>
              <a:t>分立</a:t>
            </a:r>
            <a:endParaRPr lang="en-US" altLang="zh-CN" dirty="0">
              <a:latin typeface="宋体" panose="02010600030101010101" pitchFamily="2" charset="-122"/>
              <a:ea typeface="_x000B__x000C_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_x000B__x000C_"/>
              </a:rPr>
              <a:t>外部</a:t>
            </a:r>
            <a:r>
              <a:rPr lang="en-US" altLang="zh-CN" dirty="0">
                <a:latin typeface="宋体" panose="02010600030101010101" pitchFamily="2" charset="-122"/>
                <a:ea typeface="_x000B__x000C_"/>
              </a:rPr>
              <a:t>vs</a:t>
            </a:r>
            <a:r>
              <a:rPr lang="zh-CN" altLang="en-US" dirty="0">
                <a:latin typeface="宋体" panose="02010600030101010101" pitchFamily="2" charset="-122"/>
                <a:ea typeface="_x000B__x000C_"/>
              </a:rPr>
              <a:t>内部</a:t>
            </a:r>
            <a:endParaRPr lang="en-US" altLang="zh-CN" dirty="0">
              <a:latin typeface="宋体" panose="02010600030101010101" pitchFamily="2" charset="-122"/>
              <a:ea typeface="_x000B__x000C_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_x000B__x000C_"/>
              </a:rPr>
              <a:t>整体</a:t>
            </a:r>
            <a:r>
              <a:rPr lang="en-US" altLang="zh-CN" dirty="0">
                <a:latin typeface="宋体" panose="02010600030101010101" pitchFamily="2" charset="-122"/>
                <a:ea typeface="_x000B__x000C_"/>
              </a:rPr>
              <a:t>vs</a:t>
            </a:r>
            <a:r>
              <a:rPr lang="zh-CN" altLang="en-US" dirty="0">
                <a:latin typeface="宋体" panose="02010600030101010101" pitchFamily="2" charset="-122"/>
                <a:ea typeface="_x000B__x000C_"/>
              </a:rPr>
              <a:t>局部</a:t>
            </a:r>
            <a:endParaRPr lang="en-US" altLang="zh-CN" dirty="0">
              <a:latin typeface="宋体" panose="02010600030101010101" pitchFamily="2" charset="-122"/>
              <a:ea typeface="_x000B__x000C_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  <a:ea typeface="_x000B__x000C_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747713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b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QM</a:t>
            </a:r>
            <a:r>
              <a:rPr lang="zh-CN" altLang="en-US" sz="3600" b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中的对称性定义</a:t>
            </a:r>
            <a:endParaRPr lang="zh-CN" altLang="en-US" sz="3600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052513"/>
            <a:ext cx="7177088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对称变换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U:</a:t>
            </a:r>
            <a:endParaRPr kumimoji="0" lang="el-GR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称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为对称变换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479550" y="2239963"/>
          <a:ext cx="618331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3135630" imgH="660400" progId="Equation.3">
                  <p:embed/>
                </p:oleObj>
              </mc:Choice>
              <mc:Fallback>
                <p:oleObj name="" r:id="rId1" imgW="3135630" imgH="6604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9550" y="2239963"/>
                        <a:ext cx="6183313" cy="13017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1" name="TextBox 1"/>
          <p:cNvPicPr>
            <a:picLocks noRot="1" noChangeAspect="1" noEditPoint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1127125"/>
            <a:ext cx="2232025" cy="396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543800" cy="8207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问题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: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什么变换才是对称变换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?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1"/>
          </p:nvPr>
        </p:nvSpPr>
        <p:spPr>
          <a:xfrm>
            <a:off x="179388" y="1268413"/>
            <a:ext cx="8785225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solidFill>
                  <a:srgbClr val="FFCC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solidFill>
                  <a:srgbClr val="FFCC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如果变换</a:t>
            </a:r>
            <a:r>
              <a:rPr lang="en-US" altLang="zh-CN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是幺正的</a:t>
            </a:r>
            <a:r>
              <a:rPr lang="en-US" altLang="zh-CN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 U</a:t>
            </a:r>
            <a:r>
              <a:rPr lang="en-US" altLang="zh-CN" sz="2400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U=I,</a:t>
            </a:r>
            <a:r>
              <a:rPr lang="zh-CN" altLang="en-US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[U,H]=0,</a:t>
            </a:r>
            <a:r>
              <a:rPr lang="zh-CN" altLang="en-US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是对称变换</a:t>
            </a:r>
            <a:r>
              <a:rPr lang="en-US" altLang="zh-CN" sz="24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4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dirty="0">
              <a:solidFill>
                <a:srgbClr val="FFCC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CC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en-US" altLang="zh-CN" sz="2800" dirty="0">
                <a:solidFill>
                  <a:srgbClr val="FFCC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dirty="0">
              <a:solidFill>
                <a:srgbClr val="FFCC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403350" y="2849563"/>
          <a:ext cx="6756400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3810000" imgH="1524000" progId="Equation.3">
                  <p:embed/>
                </p:oleObj>
              </mc:Choice>
              <mc:Fallback>
                <p:oleObj name="" r:id="rId1" imgW="3810000" imgH="15240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2849563"/>
                        <a:ext cx="6756400" cy="27019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5305425" cy="820738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36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的对称群</a:t>
            </a:r>
            <a:endParaRPr lang="zh-CN" altLang="en-US" sz="36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1341438"/>
            <a:ext cx="6696075" cy="46085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G{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}(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=1,2,…N),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对任何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[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,H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]=0, [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,H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]=0, 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,H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]=0,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对任何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存在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使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=I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且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[U</a:t>
            </a:r>
            <a:r>
              <a:rPr kumimoji="0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,H]=0,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(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结合律，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G{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kumimoji="0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}(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=1,2,…N),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构成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H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的对称群。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892175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对称性的物理效应</a:t>
            </a:r>
            <a:endParaRPr lang="zh-CN" altLang="en-US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12875"/>
            <a:ext cx="75438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CM: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平移对称性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空间均匀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)~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动量守恒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空间转动不变性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各向同性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)~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角动量守恒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时间平移不变性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均匀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)~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能量守恒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QM: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对称性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守恒量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?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 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其他效应？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7477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对称性与守恒量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1196975"/>
            <a:ext cx="7543800" cy="4535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力学量的平均值随时间演化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对称算符的表示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厄米的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835150" y="1844675"/>
          <a:ext cx="4608513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1917700" imgH="1955800" progId="Equation.3">
                  <p:embed/>
                </p:oleObj>
              </mc:Choice>
              <mc:Fallback>
                <p:oleObj name="" r:id="rId1" imgW="1917700" imgH="19558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1844675"/>
                        <a:ext cx="4608513" cy="27543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3851275" y="4797425"/>
          <a:ext cx="44640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625600" imgH="762000" progId="Equation.3">
                  <p:embed/>
                </p:oleObj>
              </mc:Choice>
              <mc:Fallback>
                <p:oleObj name="" r:id="rId3" imgW="1625600" imgH="7620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275" y="4797425"/>
                        <a:ext cx="4464050" cy="1368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7477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1.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对称性与守恒量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1196975"/>
            <a:ext cx="7543800" cy="4535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力学量的平均值随时间演化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对称算符的表示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厄米的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835150" y="1844675"/>
          <a:ext cx="4608513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1917700" imgH="1955800" progId="Equation.3">
                  <p:embed/>
                </p:oleObj>
              </mc:Choice>
              <mc:Fallback>
                <p:oleObj name="" r:id="rId1" imgW="1917700" imgH="19558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1844675"/>
                        <a:ext cx="4608513" cy="27543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3851275" y="4797425"/>
          <a:ext cx="44640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1625600" imgH="762000" progId="Equation.3">
                  <p:embed/>
                </p:oleObj>
              </mc:Choice>
              <mc:Fallback>
                <p:oleObj name="" r:id="rId3" imgW="1625600" imgH="7620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275" y="4797425"/>
                        <a:ext cx="4464050" cy="1368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543800" cy="792162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2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对称性与能量简并：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对称群提供能量简并态的一个完全分类</a:t>
            </a:r>
            <a:endParaRPr lang="zh-CN" altLang="en-US" sz="20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280400" cy="46085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[U </a:t>
            </a:r>
            <a:r>
              <a:rPr kumimoji="0" lang="en-US" altLang="zh-CN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,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H]=0,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那么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, U </a:t>
            </a:r>
            <a:r>
              <a:rPr kumimoji="0" lang="en-US" altLang="zh-CN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H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有共同的本征函数</a:t>
            </a:r>
            <a:r>
              <a:rPr kumimoji="0" lang="el-G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n,i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，即能量简并</a:t>
            </a:r>
            <a:endParaRPr kumimoji="0" lang="en-US" altLang="zh-CN" sz="24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对称群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G{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U</a:t>
            </a:r>
            <a:r>
              <a:rPr kumimoji="0" lang="en-US" altLang="zh-CN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=1,2,…N),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生成一个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M≤N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）维子空间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H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原子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(H,L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z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,L</a:t>
            </a:r>
            <a:r>
              <a:rPr kumimoji="0" lang="en-US" altLang="zh-CN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互相对易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 (H,L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z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,L</a:t>
            </a:r>
            <a:r>
              <a:rPr kumimoji="0" lang="en-US" altLang="zh-CN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的共同本征函数 </a:t>
            </a:r>
            <a:r>
              <a:rPr kumimoji="0" lang="el-GR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nlm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</a:t>
            </a:r>
            <a:r>
              <a:rPr kumimoji="0" lang="en-US" altLang="zh-CN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(r)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Y</a:t>
            </a:r>
            <a:r>
              <a:rPr kumimoji="0" lang="en-US" altLang="zh-CN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el-GR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Θ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0" lang="el-GR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φ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l,m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是对称群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SO(3)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的量子数，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Y</a:t>
            </a:r>
            <a:r>
              <a:rPr kumimoji="0" lang="en-US" altLang="zh-CN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lm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SO(3)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不可约表示空间的基矢。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908175" y="1700213"/>
          <a:ext cx="38814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1333500" imgH="787400" progId="Equation.3">
                  <p:embed/>
                </p:oleObj>
              </mc:Choice>
              <mc:Fallback>
                <p:oleObj name="" r:id="rId1" imgW="1333500" imgH="7874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1700213"/>
                        <a:ext cx="3881438" cy="11525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1763713" y="3573463"/>
          <a:ext cx="47323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" imgW="1624965" imgH="266700" progId="Equation.3">
                  <p:embed/>
                </p:oleObj>
              </mc:Choice>
              <mc:Fallback>
                <p:oleObj name="" r:id="rId3" imgW="1624965" imgH="2667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3573463"/>
                        <a:ext cx="4732337" cy="4730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971550" y="5516563"/>
          <a:ext cx="504031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2717800" imgH="685800" progId="Equation.3">
                  <p:embed/>
                </p:oleObj>
              </mc:Choice>
              <mc:Fallback>
                <p:oleObj name="" r:id="rId5" imgW="2717800" imgH="6858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5516563"/>
                        <a:ext cx="5040313" cy="10810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747713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4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1:</a:t>
            </a:r>
            <a:r>
              <a:rPr lang="zh-CN" altLang="en-US" sz="32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空间平移不变性与动量守恒</a:t>
            </a:r>
            <a:endParaRPr lang="zh-CN" altLang="en-US" sz="32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341438"/>
            <a:ext cx="768191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变换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 x -&gt;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x+a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 t-&gt;t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--&gt;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’=U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(x, t)=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x+a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, t)</a:t>
            </a:r>
            <a:endParaRPr kumimoji="0" lang="el-GR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动量守恒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916238" y="3860800"/>
          <a:ext cx="46386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1689100" imgH="1447800" progId="Equation.3">
                  <p:embed/>
                </p:oleObj>
              </mc:Choice>
              <mc:Fallback>
                <p:oleObj name="" r:id="rId1" imgW="1689100" imgH="14478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6238" y="3860800"/>
                        <a:ext cx="4638675" cy="2600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49" name="直接箭头连接符 11"/>
          <p:cNvCxnSpPr/>
          <p:nvPr/>
        </p:nvCxnSpPr>
        <p:spPr>
          <a:xfrm>
            <a:off x="3635375" y="1412875"/>
            <a:ext cx="360363" cy="0"/>
          </a:xfrm>
          <a:prstGeom prst="straightConnector1">
            <a:avLst/>
          </a:prstGeom>
          <a:ln w="9525">
            <a:noFill/>
          </a:ln>
        </p:spPr>
      </p:cxnSp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1547813" y="2420938"/>
          <a:ext cx="578961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2235200" imgH="711200" progId="Equation.3">
                  <p:embed/>
                </p:oleObj>
              </mc:Choice>
              <mc:Fallback>
                <p:oleObj name="" r:id="rId3" imgW="2235200" imgH="7112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2420938"/>
                        <a:ext cx="5789612" cy="1206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747713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4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时间平移（均匀）不变性与能量守恒</a:t>
            </a:r>
            <a:endParaRPr lang="zh-CN" altLang="en-US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341438"/>
            <a:ext cx="768191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变换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 x -&gt;x, t-&gt;t+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τ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--&gt;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’=U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(x, t)=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(x,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t+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τ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)</a:t>
            </a:r>
            <a:endParaRPr kumimoji="0" lang="el-GR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能量守恒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987675" y="3284538"/>
          <a:ext cx="4568825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1663700" imgH="1003300" progId="Equation.3">
                  <p:embed/>
                </p:oleObj>
              </mc:Choice>
              <mc:Fallback>
                <p:oleObj name="" r:id="rId1" imgW="1663700" imgH="10033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3284538"/>
                        <a:ext cx="4568825" cy="18018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773" name="直接箭头连接符 11"/>
          <p:cNvCxnSpPr/>
          <p:nvPr/>
        </p:nvCxnSpPr>
        <p:spPr>
          <a:xfrm>
            <a:off x="3635375" y="1412875"/>
            <a:ext cx="360363" cy="0"/>
          </a:xfrm>
          <a:prstGeom prst="straightConnector1">
            <a:avLst/>
          </a:prstGeom>
          <a:ln w="9525">
            <a:noFill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000" b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力学量随时间演化</a:t>
            </a:r>
            <a:endParaRPr lang="zh-CN" altLang="en-US" sz="4000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700213"/>
            <a:ext cx="36957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守恒量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力学量的平均值随时间演化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859338" y="2205038"/>
            <a:ext cx="36957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1219200" y="2228850"/>
          <a:ext cx="612775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870200" imgH="2908300" progId="Equation.3">
                  <p:embed/>
                </p:oleObj>
              </mc:Choice>
              <mc:Fallback>
                <p:oleObj name="" r:id="rId1" imgW="2870200" imgH="2908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2228850"/>
                        <a:ext cx="6127750" cy="4343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250825" y="115888"/>
            <a:ext cx="7543800" cy="74771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4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3:</a:t>
            </a:r>
            <a:r>
              <a:rPr lang="zh-CN" altLang="en-US" sz="32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空间反演不变性</a:t>
            </a:r>
            <a:endParaRPr lang="zh-CN" altLang="en-US" sz="32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81075"/>
            <a:ext cx="8569325" cy="5040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变换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 x -&gt;-x, t-&gt;t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 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-&gt;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’=P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(x, t)=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(-x, t)</a:t>
            </a:r>
            <a:endParaRPr kumimoji="0" lang="el-GR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宇称守恒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484438" y="5661025"/>
          <a:ext cx="331311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1206500" imgH="508000" progId="Equation.3">
                  <p:embed/>
                </p:oleObj>
              </mc:Choice>
              <mc:Fallback>
                <p:oleObj name="" r:id="rId1" imgW="1206500" imgH="5080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5661025"/>
                        <a:ext cx="3313112" cy="9128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797" name="直接箭头连接符 11"/>
          <p:cNvCxnSpPr/>
          <p:nvPr/>
        </p:nvCxnSpPr>
        <p:spPr>
          <a:xfrm>
            <a:off x="3635375" y="1412875"/>
            <a:ext cx="360363" cy="0"/>
          </a:xfrm>
          <a:prstGeom prst="straightConnector1">
            <a:avLst/>
          </a:prstGeom>
          <a:ln w="9525">
            <a:noFill/>
          </a:ln>
        </p:spPr>
      </p:cxnSp>
      <p:graphicFrame>
        <p:nvGraphicFramePr>
          <p:cNvPr id="33798" name="Object 3"/>
          <p:cNvGraphicFramePr>
            <a:graphicFrameLocks noChangeAspect="1"/>
          </p:cNvGraphicFramePr>
          <p:nvPr/>
        </p:nvGraphicFramePr>
        <p:xfrm>
          <a:off x="2484438" y="3933825"/>
          <a:ext cx="509905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1968500" imgH="736600" progId="Equation.3">
                  <p:embed/>
                </p:oleObj>
              </mc:Choice>
              <mc:Fallback>
                <p:oleObj name="" r:id="rId3" imgW="1968500" imgH="7366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3933825"/>
                        <a:ext cx="5099050" cy="12493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4"/>
          <p:cNvGraphicFramePr>
            <a:graphicFrameLocks noChangeAspect="1"/>
          </p:cNvGraphicFramePr>
          <p:nvPr/>
        </p:nvGraphicFramePr>
        <p:xfrm>
          <a:off x="879475" y="1793875"/>
          <a:ext cx="661035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5" imgW="2552700" imgH="1117600" progId="Equation.3">
                  <p:embed/>
                </p:oleObj>
              </mc:Choice>
              <mc:Fallback>
                <p:oleObj name="" r:id="rId5" imgW="2552700" imgH="11176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9475" y="1793875"/>
                        <a:ext cx="6610350" cy="1895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Box 8"/>
          <p:cNvSpPr txBox="1"/>
          <p:nvPr/>
        </p:nvSpPr>
        <p:spPr>
          <a:xfrm>
            <a:off x="6372225" y="260350"/>
            <a:ext cx="211613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Font typeface="Wingdings" panose="05000000000000000000" pitchFamily="2" charset="2"/>
              <a:buNone/>
            </a:pPr>
            <a:r>
              <a:rPr lang="zh-CN" altLang="en-US" b="0" dirty="0">
                <a:latin typeface="宋体" panose="02010600030101010101" pitchFamily="2" charset="-122"/>
                <a:ea typeface="_x000B__x000C_"/>
              </a:rPr>
              <a:t>严格说：</a:t>
            </a:r>
            <a:r>
              <a:rPr lang="en-US" altLang="zh-CN" b="0" dirty="0">
                <a:latin typeface="宋体" panose="02010600030101010101" pitchFamily="2" charset="-122"/>
                <a:ea typeface="_x000B__x000C_"/>
              </a:rPr>
              <a:t>r</a:t>
            </a:r>
            <a:r>
              <a:rPr lang="en-US" altLang="zh-CN" dirty="0">
                <a:latin typeface="宋体" panose="02010600030101010101" pitchFamily="2" charset="-122"/>
                <a:ea typeface="_x000B__x000C_"/>
              </a:rPr>
              <a:t> -&gt; -</a:t>
            </a:r>
            <a:r>
              <a:rPr lang="en-US" altLang="zh-CN" b="0" dirty="0">
                <a:latin typeface="宋体" panose="02010600030101010101" pitchFamily="2" charset="-122"/>
                <a:ea typeface="_x000B__x000C_"/>
              </a:rPr>
              <a:t>r</a:t>
            </a:r>
            <a:endParaRPr lang="zh-CN" altLang="en-US" b="0" dirty="0">
              <a:latin typeface="宋体" panose="02010600030101010101" pitchFamily="2" charset="-122"/>
              <a:ea typeface="_x000B__x000C_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43800" cy="74771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4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4:</a:t>
            </a:r>
            <a:r>
              <a:rPr lang="zh-CN" altLang="en-US" sz="32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时间反演不变性</a:t>
            </a:r>
            <a:endParaRPr lang="zh-CN" altLang="en-US" sz="32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496300" cy="5040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变换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 x -&gt;x, t-&gt;-t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 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-&gt;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’=T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(x, t)=</a:t>
            </a:r>
            <a:r>
              <a:rPr kumimoji="0" lang="el-G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(x, -t)</a:t>
            </a:r>
            <a:endParaRPr kumimoji="0" lang="el-GR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是反幺正算符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79388" y="5805488"/>
          <a:ext cx="20907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761365" imgH="482600" progId="Equation.3">
                  <p:embed/>
                </p:oleObj>
              </mc:Choice>
              <mc:Fallback>
                <p:oleObj name="" r:id="rId1" imgW="761365" imgH="4826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5805488"/>
                        <a:ext cx="2090737" cy="8683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821" name="直接箭头连接符 11"/>
          <p:cNvCxnSpPr/>
          <p:nvPr/>
        </p:nvCxnSpPr>
        <p:spPr>
          <a:xfrm>
            <a:off x="3635375" y="1412875"/>
            <a:ext cx="360363" cy="0"/>
          </a:xfrm>
          <a:prstGeom prst="straightConnector1">
            <a:avLst/>
          </a:prstGeom>
          <a:ln w="9525">
            <a:noFill/>
          </a:ln>
        </p:spPr>
      </p:cxnSp>
      <p:graphicFrame>
        <p:nvGraphicFramePr>
          <p:cNvPr id="34822" name="Object 3"/>
          <p:cNvGraphicFramePr>
            <a:graphicFrameLocks noChangeAspect="1"/>
          </p:cNvGraphicFramePr>
          <p:nvPr/>
        </p:nvGraphicFramePr>
        <p:xfrm>
          <a:off x="2498725" y="4581525"/>
          <a:ext cx="661193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2552700" imgH="749300" progId="Equation.3">
                  <p:embed/>
                </p:oleObj>
              </mc:Choice>
              <mc:Fallback>
                <p:oleObj name="" r:id="rId3" imgW="2552700" imgH="7493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8725" y="4581525"/>
                        <a:ext cx="6611938" cy="127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4"/>
          <p:cNvGraphicFramePr>
            <a:graphicFrameLocks noChangeAspect="1"/>
          </p:cNvGraphicFramePr>
          <p:nvPr/>
        </p:nvGraphicFramePr>
        <p:xfrm>
          <a:off x="319088" y="1557338"/>
          <a:ext cx="7354887" cy="228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5" imgW="2933700" imgH="1346200" progId="Equation.3">
                  <p:embed/>
                </p:oleObj>
              </mc:Choice>
              <mc:Fallback>
                <p:oleObj name="" r:id="rId5" imgW="2933700" imgH="1346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088" y="1557338"/>
                        <a:ext cx="7354887" cy="2287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6" name="Text Box 5"/>
          <p:cNvSpPr txBox="1"/>
          <p:nvPr/>
        </p:nvSpPr>
        <p:spPr>
          <a:xfrm>
            <a:off x="1187450" y="1557338"/>
            <a:ext cx="5638800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QM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中多粒子体系的特征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Rectangle 6"/>
          <p:cNvSpPr/>
          <p:nvPr/>
        </p:nvSpPr>
        <p:spPr>
          <a:xfrm>
            <a:off x="755650" y="476250"/>
            <a:ext cx="8064500" cy="114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全同粒子的特性与波函数的交换对称性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8" name="Text Box 12"/>
          <p:cNvSpPr txBox="1"/>
          <p:nvPr/>
        </p:nvSpPr>
        <p:spPr>
          <a:xfrm>
            <a:off x="1331913" y="2565400"/>
            <a:ext cx="5638800" cy="2314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全同粒子和全同性原理 </a:t>
            </a:r>
            <a:endParaRPr lang="zh-CN" altLang="en-US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波函数的对称性质 </a:t>
            </a:r>
            <a:endParaRPr lang="zh-CN" altLang="en-US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波函数对称性的不随时间变化 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Fermi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子和 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Bose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</a:t>
            </a:r>
            <a:endParaRPr lang="zh-CN" altLang="en-US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604000" y="6248400"/>
            <a:ext cx="2006600" cy="457200"/>
          </a:xfrm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134938" y="333375"/>
            <a:ext cx="7948612" cy="1036638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b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全同粒子和全同性原理</a:t>
            </a:r>
            <a:endParaRPr lang="zh-CN" altLang="en-US" sz="3600" b="0" dirty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981200"/>
            <a:ext cx="8321675" cy="2743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微观粒子的特征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同类的粒子固有的性质相同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 </a:t>
            </a:r>
            <a:r>
              <a: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质量、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电荷、自旋等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不可区分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由于这些特性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 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同类粒子叫全同粒子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</p:txBody>
      </p:sp>
      <p:sp>
        <p:nvSpPr>
          <p:cNvPr id="37892" name="Text Box 5"/>
          <p:cNvSpPr txBox="1"/>
          <p:nvPr/>
        </p:nvSpPr>
        <p:spPr>
          <a:xfrm>
            <a:off x="2903538" y="5661025"/>
            <a:ext cx="19367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Wingdings" panose="05000000000000000000" pitchFamily="2" charset="2"/>
              <a:buNone/>
            </a:pP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7746" name="Text Box 2"/>
          <p:cNvSpPr txBox="1"/>
          <p:nvPr/>
        </p:nvSpPr>
        <p:spPr>
          <a:xfrm>
            <a:off x="1139825" y="1576388"/>
            <a:ext cx="2438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）全同粒子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7747" name="Text Box 3"/>
          <p:cNvSpPr txBox="1"/>
          <p:nvPr/>
        </p:nvSpPr>
        <p:spPr>
          <a:xfrm>
            <a:off x="1673225" y="2033588"/>
            <a:ext cx="6705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质量、</a:t>
            </a: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电荷、自旋等固有性质完全相同的微观粒子。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7748" name="Text Box 4"/>
          <p:cNvSpPr txBox="1"/>
          <p:nvPr/>
        </p:nvSpPr>
        <p:spPr>
          <a:xfrm>
            <a:off x="1139825" y="2490788"/>
            <a:ext cx="3429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）经典粒子的可区分性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7749" name="Text Box 5"/>
          <p:cNvSpPr txBox="1"/>
          <p:nvPr/>
        </p:nvSpPr>
        <p:spPr>
          <a:xfrm>
            <a:off x="1673225" y="3176588"/>
            <a:ext cx="69342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经典力学中，固有性质完全相同的两个粒子，是可以区分的。因为二粒子在运动中，有各自确定的轨道，在任意时刻都有确定的位置和速度。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27750" name="Object 6"/>
          <p:cNvGraphicFramePr>
            <a:graphicFrameLocks noChangeAspect="1"/>
          </p:cNvGraphicFramePr>
          <p:nvPr/>
        </p:nvGraphicFramePr>
        <p:xfrm>
          <a:off x="1673225" y="4548188"/>
          <a:ext cx="190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1193800" imgH="533400" progId="Equation.3">
                  <p:embed/>
                </p:oleObj>
              </mc:Choice>
              <mc:Fallback>
                <p:oleObj name="" r:id="rId1" imgW="1193800" imgH="5334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3225" y="4548188"/>
                        <a:ext cx="1905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51" name="Text Box 7"/>
          <p:cNvSpPr txBox="1"/>
          <p:nvPr/>
        </p:nvSpPr>
        <p:spPr>
          <a:xfrm>
            <a:off x="1749425" y="5919788"/>
            <a:ext cx="5257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可判断哪个是第一个粒子哪个是第二个粒子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06825" y="4319588"/>
            <a:ext cx="3657600" cy="1219200"/>
            <a:chOff x="2400" y="2544"/>
            <a:chExt cx="2304" cy="768"/>
          </a:xfrm>
        </p:grpSpPr>
        <p:grpSp>
          <p:nvGrpSpPr>
            <p:cNvPr id="38921" name="Group 9"/>
            <p:cNvGrpSpPr/>
            <p:nvPr/>
          </p:nvGrpSpPr>
          <p:grpSpPr>
            <a:xfrm>
              <a:off x="2400" y="2880"/>
              <a:ext cx="240" cy="432"/>
              <a:chOff x="2400" y="2880"/>
              <a:chExt cx="240" cy="432"/>
            </a:xfrm>
          </p:grpSpPr>
          <p:sp>
            <p:nvSpPr>
              <p:cNvPr id="38922" name="Oval 10"/>
              <p:cNvSpPr/>
              <p:nvPr/>
            </p:nvSpPr>
            <p:spPr>
              <a:xfrm>
                <a:off x="2496" y="3216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Font typeface="Wingdings" panose="05000000000000000000" pitchFamily="2" charset="2"/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923" name="Text Box 11"/>
              <p:cNvSpPr txBox="1"/>
              <p:nvPr/>
            </p:nvSpPr>
            <p:spPr>
              <a:xfrm>
                <a:off x="2400" y="2880"/>
                <a:ext cx="24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8924" name="Group 12"/>
            <p:cNvGrpSpPr/>
            <p:nvPr/>
          </p:nvGrpSpPr>
          <p:grpSpPr>
            <a:xfrm>
              <a:off x="4320" y="2544"/>
              <a:ext cx="384" cy="346"/>
              <a:chOff x="5040" y="2448"/>
              <a:chExt cx="384" cy="346"/>
            </a:xfrm>
          </p:grpSpPr>
          <p:sp>
            <p:nvSpPr>
              <p:cNvPr id="38925" name="Oval 13"/>
              <p:cNvSpPr/>
              <p:nvPr/>
            </p:nvSpPr>
            <p:spPr>
              <a:xfrm>
                <a:off x="5040" y="2448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Font typeface="Wingdings" panose="05000000000000000000" pitchFamily="2" charset="2"/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926" name="Text Box 14"/>
              <p:cNvSpPr txBox="1"/>
              <p:nvPr/>
            </p:nvSpPr>
            <p:spPr>
              <a:xfrm>
                <a:off x="5184" y="2544"/>
                <a:ext cx="24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5" name="Group 15"/>
          <p:cNvGrpSpPr/>
          <p:nvPr/>
        </p:nvGrpSpPr>
        <p:grpSpPr>
          <a:xfrm>
            <a:off x="4111625" y="3938588"/>
            <a:ext cx="2971800" cy="1844675"/>
            <a:chOff x="2592" y="2304"/>
            <a:chExt cx="1872" cy="1162"/>
          </a:xfrm>
        </p:grpSpPr>
        <p:grpSp>
          <p:nvGrpSpPr>
            <p:cNvPr id="38928" name="Group 16"/>
            <p:cNvGrpSpPr/>
            <p:nvPr/>
          </p:nvGrpSpPr>
          <p:grpSpPr>
            <a:xfrm>
              <a:off x="2592" y="2304"/>
              <a:ext cx="1178" cy="960"/>
              <a:chOff x="2592" y="2304"/>
              <a:chExt cx="1178" cy="960"/>
            </a:xfrm>
          </p:grpSpPr>
          <p:sp>
            <p:nvSpPr>
              <p:cNvPr id="38929" name="Freeform 17"/>
              <p:cNvSpPr/>
              <p:nvPr/>
            </p:nvSpPr>
            <p:spPr>
              <a:xfrm>
                <a:off x="2592" y="2472"/>
                <a:ext cx="1178" cy="792"/>
              </a:xfrm>
              <a:custGeom>
                <a:avLst/>
                <a:gdLst/>
                <a:ahLst/>
                <a:cxnLst>
                  <a:cxn ang="0">
                    <a:pos x="0" y="792"/>
                  </a:cxn>
                  <a:cxn ang="0">
                    <a:pos x="672" y="648"/>
                  </a:cxn>
                  <a:cxn ang="0">
                    <a:pos x="996" y="468"/>
                  </a:cxn>
                  <a:cxn ang="0">
                    <a:pos x="1056" y="420"/>
                  </a:cxn>
                  <a:cxn ang="0">
                    <a:pos x="1176" y="240"/>
                  </a:cxn>
                  <a:cxn ang="0">
                    <a:pos x="1068" y="72"/>
                  </a:cxn>
                  <a:cxn ang="0">
                    <a:pos x="912" y="0"/>
                  </a:cxn>
                </a:cxnLst>
                <a:pathLst>
                  <a:path w="1178" h="792">
                    <a:moveTo>
                      <a:pt x="0" y="792"/>
                    </a:moveTo>
                    <a:cubicBezTo>
                      <a:pt x="112" y="768"/>
                      <a:pt x="506" y="702"/>
                      <a:pt x="672" y="648"/>
                    </a:cubicBezTo>
                    <a:cubicBezTo>
                      <a:pt x="838" y="594"/>
                      <a:pt x="932" y="506"/>
                      <a:pt x="996" y="468"/>
                    </a:cubicBezTo>
                    <a:cubicBezTo>
                      <a:pt x="1060" y="430"/>
                      <a:pt x="1026" y="458"/>
                      <a:pt x="1056" y="420"/>
                    </a:cubicBezTo>
                    <a:cubicBezTo>
                      <a:pt x="1086" y="382"/>
                      <a:pt x="1174" y="298"/>
                      <a:pt x="1176" y="240"/>
                    </a:cubicBezTo>
                    <a:cubicBezTo>
                      <a:pt x="1178" y="182"/>
                      <a:pt x="1112" y="112"/>
                      <a:pt x="1068" y="72"/>
                    </a:cubicBezTo>
                    <a:cubicBezTo>
                      <a:pt x="1024" y="32"/>
                      <a:pt x="944" y="15"/>
                      <a:pt x="912" y="0"/>
                    </a:cubicBezTo>
                  </a:path>
                </a:pathLst>
              </a:custGeom>
              <a:noFill/>
              <a:ln w="3810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8930" name="Group 18"/>
              <p:cNvGrpSpPr/>
              <p:nvPr/>
            </p:nvGrpSpPr>
            <p:grpSpPr>
              <a:xfrm>
                <a:off x="3072" y="2304"/>
                <a:ext cx="432" cy="250"/>
                <a:chOff x="3072" y="2304"/>
                <a:chExt cx="432" cy="250"/>
              </a:xfrm>
            </p:grpSpPr>
            <p:sp>
              <p:nvSpPr>
                <p:cNvPr id="38931" name="Oval 19"/>
                <p:cNvSpPr/>
                <p:nvPr/>
              </p:nvSpPr>
              <p:spPr>
                <a:xfrm>
                  <a:off x="3408" y="2400"/>
                  <a:ext cx="96" cy="96"/>
                </a:xfrm>
                <a:prstGeom prst="ellipse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Font typeface="Wingdings" panose="05000000000000000000" pitchFamily="2" charset="2"/>
                    <a:buNone/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8932" name="Text Box 20"/>
                <p:cNvSpPr txBox="1"/>
                <p:nvPr/>
              </p:nvSpPr>
              <p:spPr>
                <a:xfrm>
                  <a:off x="3072" y="2304"/>
                  <a:ext cx="240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endParaRPr lang="en-US" altLang="zh-CN" sz="24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  <p:grpSp>
          <p:nvGrpSpPr>
            <p:cNvPr id="38933" name="Group 21"/>
            <p:cNvGrpSpPr/>
            <p:nvPr/>
          </p:nvGrpSpPr>
          <p:grpSpPr>
            <a:xfrm>
              <a:off x="3330" y="2592"/>
              <a:ext cx="1134" cy="874"/>
              <a:chOff x="3330" y="2592"/>
              <a:chExt cx="1134" cy="874"/>
            </a:xfrm>
          </p:grpSpPr>
          <p:sp>
            <p:nvSpPr>
              <p:cNvPr id="38934" name="Freeform 22"/>
              <p:cNvSpPr/>
              <p:nvPr/>
            </p:nvSpPr>
            <p:spPr>
              <a:xfrm>
                <a:off x="3330" y="2592"/>
                <a:ext cx="990" cy="672"/>
              </a:xfrm>
              <a:custGeom>
                <a:avLst/>
                <a:gdLst/>
                <a:ahLst/>
                <a:cxnLst>
                  <a:cxn ang="0">
                    <a:pos x="990" y="0"/>
                  </a:cxn>
                  <a:cxn ang="0">
                    <a:pos x="294" y="144"/>
                  </a:cxn>
                  <a:cxn ang="0">
                    <a:pos x="6" y="384"/>
                  </a:cxn>
                  <a:cxn ang="0">
                    <a:pos x="330" y="564"/>
                  </a:cxn>
                  <a:cxn ang="0">
                    <a:pos x="702" y="672"/>
                  </a:cxn>
                </a:cxnLst>
                <a:pathLst>
                  <a:path w="990" h="672">
                    <a:moveTo>
                      <a:pt x="990" y="0"/>
                    </a:moveTo>
                    <a:cubicBezTo>
                      <a:pt x="874" y="24"/>
                      <a:pt x="458" y="80"/>
                      <a:pt x="294" y="144"/>
                    </a:cubicBezTo>
                    <a:cubicBezTo>
                      <a:pt x="130" y="208"/>
                      <a:pt x="0" y="314"/>
                      <a:pt x="6" y="384"/>
                    </a:cubicBezTo>
                    <a:cubicBezTo>
                      <a:pt x="12" y="454"/>
                      <a:pt x="214" y="516"/>
                      <a:pt x="330" y="564"/>
                    </a:cubicBezTo>
                    <a:cubicBezTo>
                      <a:pt x="446" y="612"/>
                      <a:pt x="624" y="649"/>
                      <a:pt x="702" y="672"/>
                    </a:cubicBezTo>
                  </a:path>
                </a:pathLst>
              </a:custGeom>
              <a:noFill/>
              <a:ln w="38100" cap="flat" cmpd="sng">
                <a:solidFill>
                  <a:srgbClr val="FF00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8935" name="Group 23"/>
              <p:cNvGrpSpPr/>
              <p:nvPr/>
            </p:nvGrpSpPr>
            <p:grpSpPr>
              <a:xfrm>
                <a:off x="4032" y="3216"/>
                <a:ext cx="432" cy="250"/>
                <a:chOff x="4272" y="3168"/>
                <a:chExt cx="432" cy="250"/>
              </a:xfrm>
            </p:grpSpPr>
            <p:sp>
              <p:nvSpPr>
                <p:cNvPr id="38936" name="Oval 24"/>
                <p:cNvSpPr/>
                <p:nvPr/>
              </p:nvSpPr>
              <p:spPr>
                <a:xfrm>
                  <a:off x="4272" y="3168"/>
                  <a:ext cx="96" cy="96"/>
                </a:xfrm>
                <a:prstGeom prst="ellipse">
                  <a:avLst/>
                </a:prstGeom>
                <a:solidFill>
                  <a:srgbClr val="00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Font typeface="Wingdings" panose="05000000000000000000" pitchFamily="2" charset="2"/>
                    <a:buNone/>
                  </a:pP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8937" name="Text Box 25"/>
                <p:cNvSpPr txBox="1"/>
                <p:nvPr/>
              </p:nvSpPr>
              <p:spPr>
                <a:xfrm>
                  <a:off x="4464" y="3168"/>
                  <a:ext cx="240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buFont typeface="Wingdings" panose="05000000000000000000" pitchFamily="2" charset="2"/>
                    <a:buNone/>
                  </a:pP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</a:t>
                  </a:r>
                  <a:endParaRPr lang="en-US" altLang="zh-CN" sz="24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38938" name="Rectangle 26"/>
          <p:cNvSpPr/>
          <p:nvPr/>
        </p:nvSpPr>
        <p:spPr>
          <a:xfrm>
            <a:off x="536575" y="541338"/>
            <a:ext cx="7772400" cy="6556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全同粒子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与经典粒子比较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774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774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774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46" grpId="0" build="p"/>
      <p:bldP spid="927747" grpId="0" build="p"/>
      <p:bldP spid="927748" grpId="0" build="p"/>
      <p:bldP spid="927749" grpId="0"/>
      <p:bldP spid="9277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66800" y="2925763"/>
            <a:ext cx="2286000" cy="379412"/>
            <a:chOff x="624" y="1824"/>
            <a:chExt cx="1440" cy="335"/>
          </a:xfrm>
        </p:grpSpPr>
        <p:sp>
          <p:nvSpPr>
            <p:cNvPr id="39939" name="Freeform 3"/>
            <p:cNvSpPr/>
            <p:nvPr/>
          </p:nvSpPr>
          <p:spPr>
            <a:xfrm>
              <a:off x="624" y="1824"/>
              <a:ext cx="1104" cy="335"/>
            </a:xfrm>
            <a:custGeom>
              <a:avLst/>
              <a:gdLst/>
              <a:ahLst/>
              <a:cxnLst>
                <a:cxn ang="0">
                  <a:pos x="0" y="335"/>
                </a:cxn>
                <a:cxn ang="0">
                  <a:pos x="197" y="267"/>
                </a:cxn>
                <a:cxn ang="0">
                  <a:pos x="460" y="27"/>
                </a:cxn>
                <a:cxn ang="0">
                  <a:pos x="672" y="107"/>
                </a:cxn>
                <a:cxn ang="0">
                  <a:pos x="756" y="180"/>
                </a:cxn>
                <a:cxn ang="0">
                  <a:pos x="780" y="204"/>
                </a:cxn>
                <a:cxn ang="0">
                  <a:pos x="933" y="284"/>
                </a:cxn>
                <a:cxn ang="0">
                  <a:pos x="1104" y="335"/>
                </a:cxn>
              </a:cxnLst>
              <a:pathLst>
                <a:path w="1104" h="335">
                  <a:moveTo>
                    <a:pt x="0" y="335"/>
                  </a:moveTo>
                  <a:cubicBezTo>
                    <a:pt x="33" y="324"/>
                    <a:pt x="120" y="318"/>
                    <a:pt x="197" y="267"/>
                  </a:cubicBezTo>
                  <a:cubicBezTo>
                    <a:pt x="274" y="215"/>
                    <a:pt x="381" y="54"/>
                    <a:pt x="460" y="27"/>
                  </a:cubicBezTo>
                  <a:cubicBezTo>
                    <a:pt x="539" y="0"/>
                    <a:pt x="623" y="82"/>
                    <a:pt x="672" y="107"/>
                  </a:cubicBezTo>
                  <a:cubicBezTo>
                    <a:pt x="721" y="132"/>
                    <a:pt x="738" y="164"/>
                    <a:pt x="756" y="180"/>
                  </a:cubicBezTo>
                  <a:cubicBezTo>
                    <a:pt x="774" y="196"/>
                    <a:pt x="750" y="187"/>
                    <a:pt x="780" y="204"/>
                  </a:cubicBezTo>
                  <a:cubicBezTo>
                    <a:pt x="810" y="221"/>
                    <a:pt x="879" y="262"/>
                    <a:pt x="933" y="284"/>
                  </a:cubicBezTo>
                  <a:cubicBezTo>
                    <a:pt x="987" y="306"/>
                    <a:pt x="1069" y="325"/>
                    <a:pt x="1104" y="335"/>
                  </a:cubicBezTo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40" name="Freeform 4"/>
            <p:cNvSpPr/>
            <p:nvPr/>
          </p:nvSpPr>
          <p:spPr>
            <a:xfrm>
              <a:off x="1008" y="1870"/>
              <a:ext cx="1056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180" y="218"/>
                </a:cxn>
                <a:cxn ang="0">
                  <a:pos x="312" y="110"/>
                </a:cxn>
                <a:cxn ang="0">
                  <a:pos x="336" y="98"/>
                </a:cxn>
                <a:cxn ang="0">
                  <a:pos x="540" y="4"/>
                </a:cxn>
                <a:cxn ang="0">
                  <a:pos x="648" y="76"/>
                </a:cxn>
                <a:cxn ang="0">
                  <a:pos x="768" y="184"/>
                </a:cxn>
                <a:cxn ang="0">
                  <a:pos x="888" y="232"/>
                </a:cxn>
                <a:cxn ang="0">
                  <a:pos x="1056" y="268"/>
                </a:cxn>
              </a:cxnLst>
              <a:pathLst>
                <a:path w="1056" h="288">
                  <a:moveTo>
                    <a:pt x="0" y="288"/>
                  </a:moveTo>
                  <a:cubicBezTo>
                    <a:pt x="30" y="276"/>
                    <a:pt x="128" y="248"/>
                    <a:pt x="180" y="218"/>
                  </a:cubicBezTo>
                  <a:cubicBezTo>
                    <a:pt x="232" y="188"/>
                    <a:pt x="286" y="130"/>
                    <a:pt x="312" y="110"/>
                  </a:cubicBezTo>
                  <a:cubicBezTo>
                    <a:pt x="338" y="90"/>
                    <a:pt x="298" y="116"/>
                    <a:pt x="336" y="98"/>
                  </a:cubicBezTo>
                  <a:cubicBezTo>
                    <a:pt x="374" y="80"/>
                    <a:pt x="488" y="8"/>
                    <a:pt x="540" y="4"/>
                  </a:cubicBezTo>
                  <a:cubicBezTo>
                    <a:pt x="592" y="0"/>
                    <a:pt x="610" y="46"/>
                    <a:pt x="648" y="76"/>
                  </a:cubicBezTo>
                  <a:cubicBezTo>
                    <a:pt x="686" y="106"/>
                    <a:pt x="728" y="158"/>
                    <a:pt x="768" y="184"/>
                  </a:cubicBezTo>
                  <a:cubicBezTo>
                    <a:pt x="808" y="210"/>
                    <a:pt x="840" y="218"/>
                    <a:pt x="888" y="232"/>
                  </a:cubicBezTo>
                  <a:cubicBezTo>
                    <a:pt x="936" y="246"/>
                    <a:pt x="1021" y="261"/>
                    <a:pt x="1056" y="268"/>
                  </a:cubicBezTo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8773" name="Text Box 5"/>
          <p:cNvSpPr txBox="1"/>
          <p:nvPr/>
        </p:nvSpPr>
        <p:spPr>
          <a:xfrm>
            <a:off x="914400" y="944563"/>
            <a:ext cx="37338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）微观粒子的不可区分性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762000" y="1477963"/>
            <a:ext cx="3200400" cy="701675"/>
            <a:chOff x="624" y="624"/>
            <a:chExt cx="2016" cy="442"/>
          </a:xfrm>
        </p:grpSpPr>
        <p:sp>
          <p:nvSpPr>
            <p:cNvPr id="39943" name="Text Box 7"/>
            <p:cNvSpPr txBox="1"/>
            <p:nvPr/>
          </p:nvSpPr>
          <p:spPr>
            <a:xfrm>
              <a:off x="624" y="816"/>
              <a:ext cx="115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Wingdings" panose="05000000000000000000" pitchFamily="2" charset="2"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微观粒子运动</a:t>
              </a:r>
              <a:endPara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39944" name="Group 8"/>
            <p:cNvGrpSpPr/>
            <p:nvPr/>
          </p:nvGrpSpPr>
          <p:grpSpPr>
            <a:xfrm>
              <a:off x="1920" y="624"/>
              <a:ext cx="720" cy="384"/>
              <a:chOff x="1920" y="624"/>
              <a:chExt cx="720" cy="384"/>
            </a:xfrm>
          </p:grpSpPr>
          <p:sp>
            <p:nvSpPr>
              <p:cNvPr id="39945" name="AutoShape 9"/>
              <p:cNvSpPr/>
              <p:nvPr/>
            </p:nvSpPr>
            <p:spPr>
              <a:xfrm>
                <a:off x="1920" y="912"/>
                <a:ext cx="720" cy="96"/>
              </a:xfrm>
              <a:prstGeom prst="rightArrow">
                <a:avLst>
                  <a:gd name="adj1" fmla="val 50000"/>
                  <a:gd name="adj2" fmla="val 187500"/>
                </a:avLst>
              </a:prstGeom>
              <a:solidFill>
                <a:srgbClr val="00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Font typeface="Wingdings" panose="05000000000000000000" pitchFamily="2" charset="2"/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946" name="Text Box 10"/>
              <p:cNvSpPr txBox="1"/>
              <p:nvPr/>
            </p:nvSpPr>
            <p:spPr>
              <a:xfrm>
                <a:off x="1968" y="624"/>
                <a:ext cx="528" cy="250"/>
              </a:xfrm>
              <a:prstGeom prst="rect">
                <a:avLst/>
              </a:prstGeom>
              <a:solidFill>
                <a:srgbClr val="FF0033"/>
              </a:solidFill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服从</a:t>
                </a:r>
                <a:endParaRPr lang="zh-CN" altLang="en-US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928779" name="Text Box 11"/>
          <p:cNvSpPr txBox="1"/>
          <p:nvPr/>
        </p:nvSpPr>
        <p:spPr>
          <a:xfrm>
            <a:off x="4267200" y="1782763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量子力学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12"/>
          <p:cNvGrpSpPr/>
          <p:nvPr/>
        </p:nvGrpSpPr>
        <p:grpSpPr>
          <a:xfrm>
            <a:off x="5562600" y="1477963"/>
            <a:ext cx="2971800" cy="701675"/>
            <a:chOff x="3648" y="624"/>
            <a:chExt cx="1872" cy="442"/>
          </a:xfrm>
        </p:grpSpPr>
        <p:grpSp>
          <p:nvGrpSpPr>
            <p:cNvPr id="39949" name="Group 13"/>
            <p:cNvGrpSpPr/>
            <p:nvPr/>
          </p:nvGrpSpPr>
          <p:grpSpPr>
            <a:xfrm>
              <a:off x="3648" y="624"/>
              <a:ext cx="720" cy="384"/>
              <a:chOff x="3648" y="624"/>
              <a:chExt cx="720" cy="384"/>
            </a:xfrm>
          </p:grpSpPr>
          <p:sp>
            <p:nvSpPr>
              <p:cNvPr id="39950" name="AutoShape 14"/>
              <p:cNvSpPr/>
              <p:nvPr/>
            </p:nvSpPr>
            <p:spPr>
              <a:xfrm>
                <a:off x="3648" y="912"/>
                <a:ext cx="720" cy="96"/>
              </a:xfrm>
              <a:prstGeom prst="rightArrow">
                <a:avLst>
                  <a:gd name="adj1" fmla="val 50000"/>
                  <a:gd name="adj2" fmla="val 187500"/>
                </a:avLst>
              </a:prstGeom>
              <a:solidFill>
                <a:srgbClr val="00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Font typeface="Wingdings" panose="05000000000000000000" pitchFamily="2" charset="2"/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951" name="Text Box 15"/>
              <p:cNvSpPr txBox="1"/>
              <p:nvPr/>
            </p:nvSpPr>
            <p:spPr>
              <a:xfrm>
                <a:off x="3792" y="624"/>
                <a:ext cx="384" cy="250"/>
              </a:xfrm>
              <a:prstGeom prst="rect">
                <a:avLst/>
              </a:prstGeom>
              <a:solidFill>
                <a:srgbClr val="FF0033"/>
              </a:solidFill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用</a:t>
                </a:r>
                <a:endParaRPr lang="zh-CN" altLang="en-US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9952" name="Text Box 16"/>
            <p:cNvSpPr txBox="1"/>
            <p:nvPr/>
          </p:nvSpPr>
          <p:spPr>
            <a:xfrm>
              <a:off x="4464" y="816"/>
              <a:ext cx="10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Wingdings" panose="05000000000000000000" pitchFamily="2" charset="2"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波函数描写</a:t>
              </a:r>
              <a:endPara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28785" name="Line 17"/>
          <p:cNvSpPr/>
          <p:nvPr/>
        </p:nvSpPr>
        <p:spPr>
          <a:xfrm>
            <a:off x="609600" y="3459163"/>
            <a:ext cx="32004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" name="Group 18"/>
          <p:cNvGrpSpPr/>
          <p:nvPr/>
        </p:nvGrpSpPr>
        <p:grpSpPr>
          <a:xfrm>
            <a:off x="609600" y="2773363"/>
            <a:ext cx="3048000" cy="571500"/>
            <a:chOff x="768" y="1152"/>
            <a:chExt cx="1104" cy="360"/>
          </a:xfrm>
        </p:grpSpPr>
        <p:sp>
          <p:nvSpPr>
            <p:cNvPr id="39955" name="Freeform 19"/>
            <p:cNvSpPr/>
            <p:nvPr/>
          </p:nvSpPr>
          <p:spPr>
            <a:xfrm>
              <a:off x="1440" y="1152"/>
              <a:ext cx="432" cy="36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108" y="312"/>
                </a:cxn>
                <a:cxn ang="0">
                  <a:pos x="168" y="48"/>
                </a:cxn>
                <a:cxn ang="0">
                  <a:pos x="216" y="24"/>
                </a:cxn>
                <a:cxn ang="0">
                  <a:pos x="264" y="72"/>
                </a:cxn>
                <a:cxn ang="0">
                  <a:pos x="312" y="300"/>
                </a:cxn>
                <a:cxn ang="0">
                  <a:pos x="432" y="336"/>
                </a:cxn>
              </a:cxnLst>
              <a:pathLst>
                <a:path w="432" h="360">
                  <a:moveTo>
                    <a:pt x="0" y="336"/>
                  </a:moveTo>
                  <a:cubicBezTo>
                    <a:pt x="18" y="332"/>
                    <a:pt x="80" y="360"/>
                    <a:pt x="108" y="312"/>
                  </a:cubicBezTo>
                  <a:cubicBezTo>
                    <a:pt x="136" y="264"/>
                    <a:pt x="150" y="96"/>
                    <a:pt x="168" y="48"/>
                  </a:cubicBezTo>
                  <a:cubicBezTo>
                    <a:pt x="186" y="0"/>
                    <a:pt x="200" y="20"/>
                    <a:pt x="216" y="24"/>
                  </a:cubicBezTo>
                  <a:cubicBezTo>
                    <a:pt x="232" y="28"/>
                    <a:pt x="248" y="26"/>
                    <a:pt x="264" y="72"/>
                  </a:cubicBezTo>
                  <a:cubicBezTo>
                    <a:pt x="280" y="118"/>
                    <a:pt x="284" y="256"/>
                    <a:pt x="312" y="300"/>
                  </a:cubicBezTo>
                  <a:cubicBezTo>
                    <a:pt x="340" y="344"/>
                    <a:pt x="407" y="329"/>
                    <a:pt x="432" y="336"/>
                  </a:cubicBezTo>
                </a:path>
              </a:pathLst>
            </a:custGeom>
            <a:solidFill>
              <a:srgbClr val="0099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56" name="Freeform 20"/>
            <p:cNvSpPr/>
            <p:nvPr/>
          </p:nvSpPr>
          <p:spPr>
            <a:xfrm>
              <a:off x="768" y="1152"/>
              <a:ext cx="432" cy="36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108" y="312"/>
                </a:cxn>
                <a:cxn ang="0">
                  <a:pos x="168" y="48"/>
                </a:cxn>
                <a:cxn ang="0">
                  <a:pos x="216" y="24"/>
                </a:cxn>
                <a:cxn ang="0">
                  <a:pos x="264" y="72"/>
                </a:cxn>
                <a:cxn ang="0">
                  <a:pos x="312" y="300"/>
                </a:cxn>
                <a:cxn ang="0">
                  <a:pos x="432" y="336"/>
                </a:cxn>
              </a:cxnLst>
              <a:pathLst>
                <a:path w="432" h="360">
                  <a:moveTo>
                    <a:pt x="0" y="336"/>
                  </a:moveTo>
                  <a:cubicBezTo>
                    <a:pt x="18" y="332"/>
                    <a:pt x="80" y="360"/>
                    <a:pt x="108" y="312"/>
                  </a:cubicBezTo>
                  <a:cubicBezTo>
                    <a:pt x="136" y="264"/>
                    <a:pt x="150" y="96"/>
                    <a:pt x="168" y="48"/>
                  </a:cubicBezTo>
                  <a:cubicBezTo>
                    <a:pt x="186" y="0"/>
                    <a:pt x="200" y="20"/>
                    <a:pt x="216" y="24"/>
                  </a:cubicBezTo>
                  <a:cubicBezTo>
                    <a:pt x="232" y="28"/>
                    <a:pt x="248" y="26"/>
                    <a:pt x="264" y="72"/>
                  </a:cubicBezTo>
                  <a:cubicBezTo>
                    <a:pt x="280" y="118"/>
                    <a:pt x="284" y="256"/>
                    <a:pt x="312" y="300"/>
                  </a:cubicBezTo>
                  <a:cubicBezTo>
                    <a:pt x="340" y="344"/>
                    <a:pt x="407" y="329"/>
                    <a:pt x="432" y="336"/>
                  </a:cubicBezTo>
                </a:path>
              </a:pathLst>
            </a:custGeom>
            <a:solidFill>
              <a:srgbClr val="0099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8789" name="Text Box 21"/>
          <p:cNvSpPr txBox="1"/>
          <p:nvPr/>
        </p:nvSpPr>
        <p:spPr>
          <a:xfrm>
            <a:off x="4343400" y="2697163"/>
            <a:ext cx="2362200" cy="85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在波函数重叠区 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粒子是不可区分的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8790" name="Text Box 22"/>
          <p:cNvSpPr txBox="1"/>
          <p:nvPr/>
        </p:nvSpPr>
        <p:spPr>
          <a:xfrm>
            <a:off x="971550" y="3933825"/>
            <a:ext cx="6408738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）全同性原理</a:t>
            </a:r>
            <a:r>
              <a:rPr lang="en-US" altLang="zh-CN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量子力学的基本原理之一 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(V)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8791" name="Text Box 23"/>
          <p:cNvSpPr txBox="1"/>
          <p:nvPr/>
        </p:nvSpPr>
        <p:spPr>
          <a:xfrm>
            <a:off x="1066800" y="4678363"/>
            <a:ext cx="7177088" cy="830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全同粒子所组成的体系中，二全同粒子互相代换不引起体系物理状态的改变。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8793" name="Freeform 25" descr="深色上对角线"/>
          <p:cNvSpPr/>
          <p:nvPr/>
        </p:nvSpPr>
        <p:spPr>
          <a:xfrm>
            <a:off x="1752600" y="3078163"/>
            <a:ext cx="1066800" cy="2286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72" h="191">
                <a:moveTo>
                  <a:pt x="0" y="191"/>
                </a:moveTo>
                <a:cubicBezTo>
                  <a:pt x="24" y="179"/>
                  <a:pt x="98" y="149"/>
                  <a:pt x="146" y="119"/>
                </a:cubicBezTo>
                <a:cubicBezTo>
                  <a:pt x="194" y="89"/>
                  <a:pt x="256" y="28"/>
                  <a:pt x="288" y="14"/>
                </a:cubicBezTo>
                <a:cubicBezTo>
                  <a:pt x="320" y="0"/>
                  <a:pt x="298" y="16"/>
                  <a:pt x="336" y="38"/>
                </a:cubicBezTo>
                <a:cubicBezTo>
                  <a:pt x="374" y="60"/>
                  <a:pt x="460" y="119"/>
                  <a:pt x="516" y="144"/>
                </a:cubicBezTo>
                <a:cubicBezTo>
                  <a:pt x="572" y="169"/>
                  <a:pt x="640" y="181"/>
                  <a:pt x="672" y="191"/>
                </a:cubicBezTo>
              </a:path>
            </a:pathLst>
          </a:custGeom>
          <a:pattFill prst="dkUpDiag">
            <a:fgClr>
              <a:srgbClr val="0033CC"/>
            </a:fgClr>
            <a:bgClr>
              <a:srgbClr val="00FF00"/>
            </a:bgClr>
          </a:patt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2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2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2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3" grpId="0" animBg="1"/>
      <p:bldP spid="928779" grpId="0"/>
      <p:bldP spid="928789" grpId="0"/>
      <p:bldP spid="928790" grpId="0" animBg="1"/>
      <p:bldP spid="92879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036638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CC00"/>
                </a:solidFill>
                <a:effectLst/>
                <a:ea typeface="黑体" panose="02010609060101010101" pitchFamily="49" charset="-122"/>
              </a:rPr>
              <a:t>全同性原理导致的物理结果</a:t>
            </a:r>
            <a:endParaRPr lang="zh-CN" altLang="en-US" dirty="0">
              <a:solidFill>
                <a:srgbClr val="FFCC00"/>
              </a:solidFill>
              <a:effectLst/>
              <a:ea typeface="黑体" panose="02010609060101010101" pitchFamily="49" charset="-122"/>
            </a:endParaRPr>
          </a:p>
        </p:txBody>
      </p:sp>
      <p:sp>
        <p:nvSpPr>
          <p:cNvPr id="95232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57338"/>
            <a:ext cx="853281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波函数的交换对称性质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设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: N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个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e"/>
              </a:rPr>
              <a:t>全同粒子所组成的体系的波函数为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(q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1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 ,q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2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 ,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e"/>
              </a:rPr>
              <a:t>…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N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 ,t), 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其中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i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=(r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i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 ,s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i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)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代表所有内禀特征和自由度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zh-CN" altLang="ru-RU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543800" cy="7921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波函数的交换对称性质</a:t>
            </a:r>
            <a:endParaRPr kumimoji="0" lang="zh-CN" altLang="en-US" sz="4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e"/>
            </a:endParaRP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557338"/>
            <a:ext cx="7543800" cy="4679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粒子交换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:  i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  <a:sym typeface="Wingdings" panose="05000000000000000000" pitchFamily="2" charset="2"/>
              </a:rPr>
              <a:t>j,   q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  <a:sym typeface="Wingdings" panose="05000000000000000000" pitchFamily="2" charset="2"/>
              </a:rPr>
              <a:t>i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  <a:sym typeface="Wingdings" panose="05000000000000000000" pitchFamily="2" charset="2"/>
              </a:rPr>
              <a:t> q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  <a:sym typeface="Wingdings" panose="05000000000000000000" pitchFamily="2" charset="2"/>
              </a:rPr>
              <a:t>j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  <a:sym typeface="Wingdings" panose="05000000000000000000" pitchFamily="2" charset="2"/>
              </a:rPr>
              <a:t> ,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交换算符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: P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ij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 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P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ij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(..q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i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j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,.q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N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,t)=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(..q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j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i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,.q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N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,t)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e"/>
              </a:rPr>
              <a:t>根据全同性原理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e"/>
              </a:rPr>
              <a:t>:</a:t>
            </a:r>
            <a:endParaRPr kumimoji="1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(..q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i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j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,.q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N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,t)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与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(..q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j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i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,.q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N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,t)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表示同一物理态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即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(..q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j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i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,.q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N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,t)= C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(..q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i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j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,.q</a:t>
            </a:r>
            <a:r>
              <a:rPr kumimoji="1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N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,t)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即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:  P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ij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=C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543800" cy="8921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波函数的交换对称性质</a:t>
            </a:r>
            <a:endParaRPr kumimoji="0" lang="zh-CN" altLang="en-US" sz="4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e"/>
            </a:endParaRP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557338"/>
            <a:ext cx="75438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即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:  P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ij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=C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再交换粒子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:  i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  <a:sym typeface="Wingdings" panose="05000000000000000000" pitchFamily="2" charset="2"/>
              </a:rPr>
              <a:t>j,   q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  <a:sym typeface="Wingdings" panose="05000000000000000000" pitchFamily="2" charset="2"/>
              </a:rPr>
              <a:t>i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  <a:sym typeface="Wingdings" panose="05000000000000000000" pitchFamily="2" charset="2"/>
              </a:rPr>
              <a:t> q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  <a:sym typeface="Wingdings" panose="05000000000000000000" pitchFamily="2" charset="2"/>
              </a:rPr>
              <a:t>j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  <a:sym typeface="Wingdings" panose="05000000000000000000" pitchFamily="2" charset="2"/>
              </a:rPr>
              <a:t> ,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e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P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ij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 P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ij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=C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P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ij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 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=C</a:t>
            </a:r>
            <a:r>
              <a:rPr kumimoji="1" lang="en-US" altLang="zh-CN" sz="2800" b="1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2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因为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: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P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ij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 P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ij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= P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ij</a:t>
            </a:r>
            <a:r>
              <a:rPr kumimoji="0" lang="en-US" altLang="zh-CN" sz="2800" b="1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2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=1,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所以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: 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C</a:t>
            </a:r>
            <a:r>
              <a:rPr kumimoji="1" lang="en-US" altLang="zh-CN" sz="2800" b="1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2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=1,  C=±1,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即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: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P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ij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=±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P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ij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有两个本征值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: ±1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P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ij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=+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  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交换对称性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P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e"/>
              </a:rPr>
              <a:t>ij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=-</a:t>
            </a:r>
            <a:r>
              <a:rPr kumimoji="1" lang="ru-RU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,  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  <a:t>交换反对称性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9794" name="Text Box 2"/>
          <p:cNvSpPr txBox="1"/>
          <p:nvPr/>
        </p:nvSpPr>
        <p:spPr>
          <a:xfrm>
            <a:off x="827088" y="1700213"/>
            <a:ext cx="37338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Hamilton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算符的对称性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9795" name="Text Box 3"/>
          <p:cNvSpPr txBox="1"/>
          <p:nvPr/>
        </p:nvSpPr>
        <p:spPr>
          <a:xfrm>
            <a:off x="684213" y="2276475"/>
            <a:ext cx="631348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个全同粒子组成的体系，其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Hamilton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量为：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29796" name="Object 4"/>
          <p:cNvGraphicFramePr>
            <a:graphicFrameLocks noChangeAspect="1"/>
          </p:cNvGraphicFramePr>
          <p:nvPr/>
        </p:nvGraphicFramePr>
        <p:xfrm>
          <a:off x="684213" y="2781300"/>
          <a:ext cx="80772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5651500" imgH="863600" progId="Equation.3">
                  <p:embed/>
                </p:oleObj>
              </mc:Choice>
              <mc:Fallback>
                <p:oleObj name="" r:id="rId1" imgW="5651500" imgH="8636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2781300"/>
                        <a:ext cx="8077200" cy="144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797" name="AutoShape 5"/>
          <p:cNvSpPr/>
          <p:nvPr/>
        </p:nvSpPr>
        <p:spPr>
          <a:xfrm>
            <a:off x="5599113" y="1819275"/>
            <a:ext cx="3276600" cy="685800"/>
          </a:xfrm>
          <a:prstGeom prst="wedgeRectCallout">
            <a:avLst>
              <a:gd name="adj1" fmla="val -17880"/>
              <a:gd name="adj2" fmla="val 113889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调换第 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和第 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 </a:t>
            </a: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粒子， 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体系 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Hamilton </a:t>
            </a: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量不变。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9798" name="Oval 6"/>
          <p:cNvSpPr/>
          <p:nvPr/>
        </p:nvSpPr>
        <p:spPr>
          <a:xfrm>
            <a:off x="539750" y="4437063"/>
            <a:ext cx="8382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即：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29799" name="Object 7"/>
          <p:cNvGraphicFramePr>
            <a:graphicFrameLocks noChangeAspect="1"/>
          </p:cNvGraphicFramePr>
          <p:nvPr/>
        </p:nvGraphicFramePr>
        <p:xfrm>
          <a:off x="1692275" y="4437063"/>
          <a:ext cx="66230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4622800" imgH="266700" progId="Equation.3">
                  <p:embed/>
                </p:oleObj>
              </mc:Choice>
              <mc:Fallback>
                <p:oleObj name="" r:id="rId3" imgW="4622800" imgH="266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4437063"/>
                        <a:ext cx="662305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800" name="Text Box 8"/>
          <p:cNvSpPr txBox="1"/>
          <p:nvPr/>
        </p:nvSpPr>
        <p:spPr>
          <a:xfrm>
            <a:off x="1187450" y="5084763"/>
            <a:ext cx="7315200" cy="711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表明，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个全同粒子组成的体系的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Hamilton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量具有交换对称性，交换任意两个粒子坐标（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q 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后不变。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9801" name="Rectangle 9"/>
          <p:cNvSpPr>
            <a:spLocks noChangeArrowheads="1"/>
          </p:cNvSpPr>
          <p:nvPr/>
        </p:nvSpPr>
        <p:spPr bwMode="auto">
          <a:xfrm>
            <a:off x="684213" y="1052513"/>
            <a:ext cx="3078163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  <a:sym typeface="+mn-ea"/>
              </a:rPr>
              <a:t>[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  <a:sym typeface="+mn-ea"/>
              </a:rPr>
              <a:t>P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  <a:sym typeface="+mn-ea"/>
              </a:rPr>
              <a:t>ij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  <a:sym typeface="+mn-ea"/>
              </a:rPr>
              <a:t> H]=0 ?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  <a:sym typeface="+mn-ea"/>
            </a:endParaRPr>
          </a:p>
        </p:txBody>
      </p:sp>
      <p:sp>
        <p:nvSpPr>
          <p:cNvPr id="44042" name="Text Box 10"/>
          <p:cNvSpPr txBox="1"/>
          <p:nvPr/>
        </p:nvSpPr>
        <p:spPr>
          <a:xfrm>
            <a:off x="879475" y="168275"/>
            <a:ext cx="18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Font typeface="Wingdings" panose="05000000000000000000" pitchFamily="2" charset="2"/>
              <a:buNone/>
            </a:pP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43" name="Text Box 11"/>
          <p:cNvSpPr txBox="1"/>
          <p:nvPr/>
        </p:nvSpPr>
        <p:spPr>
          <a:xfrm>
            <a:off x="628650" y="333375"/>
            <a:ext cx="767397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波函数对称性随时间变化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?: </a:t>
            </a:r>
            <a:r>
              <a:rPr lang="en-US" altLang="zh-CN" sz="32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3200" baseline="-250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lang="zh-CN" altLang="en-US" sz="32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是守恒量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44" name="Text Box 13"/>
          <p:cNvSpPr txBox="1"/>
          <p:nvPr/>
        </p:nvSpPr>
        <p:spPr>
          <a:xfrm>
            <a:off x="3132138" y="6092825"/>
            <a:ext cx="1374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aseline="-25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H=H</a:t>
            </a:r>
            <a:endParaRPr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979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2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4" grpId="0" animBg="1"/>
      <p:bldP spid="929795" grpId="0" build="p"/>
      <p:bldP spid="929797" grpId="0" animBg="1"/>
      <p:bldP spid="929798" grpId="0" animBg="1"/>
      <p:bldP spid="9298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3477" name="Rectangle 5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zh-CN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sz="half" idx="1"/>
          </p:nvPr>
        </p:nvSpPr>
        <p:spPr>
          <a:xfrm>
            <a:off x="1066800" y="1196975"/>
            <a:ext cx="3695700" cy="48990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守恒量</a:t>
            </a:r>
            <a:endParaRPr lang="zh-CN" altLang="en-US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1331913" y="1989138"/>
          <a:ext cx="6048375" cy="427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879600" imgH="1955800" progId="Equation.3">
                  <p:embed/>
                </p:oleObj>
              </mc:Choice>
              <mc:Fallback>
                <p:oleObj name="" r:id="rId1" imgW="1879600" imgH="1955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989138"/>
                        <a:ext cx="6048375" cy="42719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963613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>
                <a:solidFill>
                  <a:srgbClr val="FFCC00"/>
                </a:solidFill>
                <a:effectLst/>
              </a:rPr>
              <a:t>P</a:t>
            </a:r>
            <a:r>
              <a:rPr lang="en-US" altLang="zh-CN" sz="3600" baseline="-25000" dirty="0">
                <a:solidFill>
                  <a:srgbClr val="FFCC00"/>
                </a:solidFill>
                <a:effectLst/>
              </a:rPr>
              <a:t>ij</a:t>
            </a:r>
            <a:r>
              <a:rPr lang="en-US" altLang="zh-CN" sz="3600" dirty="0">
                <a:solidFill>
                  <a:srgbClr val="FFCC00"/>
                </a:solidFill>
                <a:effectLst/>
              </a:rPr>
              <a:t> </a:t>
            </a:r>
            <a:r>
              <a:rPr lang="zh-CN" altLang="en-US" sz="3600" dirty="0">
                <a:solidFill>
                  <a:srgbClr val="FFCC00"/>
                </a:solidFill>
                <a:effectLst/>
                <a:ea typeface="黑体" panose="02010609060101010101" pitchFamily="49" charset="-122"/>
              </a:rPr>
              <a:t>是守恒量</a:t>
            </a:r>
            <a:r>
              <a:rPr lang="en-US" altLang="zh-CN" sz="3600" dirty="0">
                <a:solidFill>
                  <a:srgbClr val="FFCC00"/>
                </a:solidFill>
                <a:effectLst/>
                <a:ea typeface="黑体" panose="02010609060101010101" pitchFamily="49" charset="-122"/>
              </a:rPr>
              <a:t>: </a:t>
            </a:r>
            <a:r>
              <a:rPr lang="en-US" altLang="zh-CN" sz="3600" dirty="0">
                <a:solidFill>
                  <a:srgbClr val="FFCC00"/>
                </a:solidFill>
                <a:effectLst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3600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</a:t>
            </a:r>
            <a:r>
              <a:rPr lang="en-US" altLang="zh-CN" sz="3600" baseline="-25000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ij</a:t>
            </a:r>
            <a:r>
              <a:rPr lang="en-US" altLang="zh-CN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H]=0 ?</a:t>
            </a:r>
            <a:endParaRPr lang="en-US" altLang="zh-CN" sz="3600" dirty="0"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900113" y="5876925"/>
            <a:ext cx="7543800" cy="981075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>
                <a:effectLst/>
                <a:ea typeface="黑体" panose="02010609060101010101" pitchFamily="49" charset="-122"/>
              </a:rPr>
              <a:t>波函数对称性</a:t>
            </a:r>
            <a:r>
              <a:rPr lang="en-US" altLang="zh-CN" b="1" dirty="0">
                <a:effectLst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effectLst/>
                <a:ea typeface="黑体" panose="02010609060101010101" pitchFamily="49" charset="-122"/>
              </a:rPr>
              <a:t>反对称</a:t>
            </a:r>
            <a:r>
              <a:rPr lang="en-US" altLang="zh-CN" b="1" dirty="0">
                <a:effectLst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effectLst/>
                <a:ea typeface="黑体" panose="02010609060101010101" pitchFamily="49" charset="-122"/>
              </a:rPr>
              <a:t>不随时间变化</a:t>
            </a:r>
            <a:r>
              <a:rPr lang="en-US" altLang="zh-CN" b="1" dirty="0">
                <a:effectLst/>
                <a:ea typeface="黑体" panose="02010609060101010101" pitchFamily="49" charset="-122"/>
              </a:rPr>
              <a:t>!</a:t>
            </a:r>
            <a:endParaRPr lang="ru-RU" altLang="zh-CN" sz="2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929799" name="Object 7"/>
          <p:cNvGraphicFramePr>
            <a:graphicFrameLocks noChangeAspect="1"/>
          </p:cNvGraphicFramePr>
          <p:nvPr/>
        </p:nvGraphicFramePr>
        <p:xfrm>
          <a:off x="1116013" y="1412875"/>
          <a:ext cx="6119812" cy="436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3060700" imgH="2603500" progId="Equation.3">
                  <p:embed/>
                </p:oleObj>
              </mc:Choice>
              <mc:Fallback>
                <p:oleObj name="" r:id="rId1" imgW="3060700" imgH="26035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1412875"/>
                        <a:ext cx="6119812" cy="436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2" name="Text Box 2"/>
          <p:cNvSpPr txBox="1"/>
          <p:nvPr/>
        </p:nvSpPr>
        <p:spPr>
          <a:xfrm>
            <a:off x="1225550" y="2994025"/>
            <a:ext cx="708660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4915" name="Text Box 3"/>
          <p:cNvSpPr txBox="1"/>
          <p:nvPr/>
        </p:nvSpPr>
        <p:spPr>
          <a:xfrm>
            <a:off x="468313" y="1916113"/>
            <a:ext cx="80772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实验表明：对于每一种粒子，它们的多粒子波函数的交换对称性是完	全确定的，而且该对称性与粒子的自旋有确定的联系。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4916" name="Text Box 4"/>
          <p:cNvSpPr txBox="1"/>
          <p:nvPr/>
        </p:nvSpPr>
        <p:spPr>
          <a:xfrm>
            <a:off x="827088" y="2708275"/>
            <a:ext cx="19812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Bose </a:t>
            </a: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4917" name="Text Box 5"/>
          <p:cNvSpPr txBox="1"/>
          <p:nvPr/>
        </p:nvSpPr>
        <p:spPr>
          <a:xfrm>
            <a:off x="681038" y="3087688"/>
            <a:ext cx="7635875" cy="1016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凡自旋为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T Extra" panose="05050102010205020202" pitchFamily="18" charset="2"/>
              </a:rPr>
              <a:t>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整数倍（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= 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……)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的粒子，其多粒子波函数对于交换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个粒子总是对称的，遵从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Bose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统计，故称为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Bose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MT Extra" panose="05050102010205020202" pitchFamily="18" charset="2"/>
            </a:endParaRPr>
          </a:p>
        </p:txBody>
      </p:sp>
      <p:sp>
        <p:nvSpPr>
          <p:cNvPr id="934918" name="Text Box 6"/>
          <p:cNvSpPr txBox="1"/>
          <p:nvPr/>
        </p:nvSpPr>
        <p:spPr>
          <a:xfrm>
            <a:off x="1187450" y="4005263"/>
            <a:ext cx="5257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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光子 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=1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）；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介子 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= 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34919" name="Rectangle 7"/>
          <p:cNvSpPr>
            <a:spLocks noChangeArrowheads="1"/>
          </p:cNvSpPr>
          <p:nvPr/>
        </p:nvSpPr>
        <p:spPr bwMode="auto">
          <a:xfrm>
            <a:off x="468313" y="260350"/>
            <a:ext cx="7772400" cy="773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  <a:sym typeface="+mn-ea"/>
              </a:rPr>
              <a:t>什么微观粒子是对称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  <a:sym typeface="+mn-ea"/>
              </a:rPr>
              <a:t>?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  <a:sym typeface="+mn-ea"/>
              </a:rPr>
              <a:t>什么是反对称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  <a:sym typeface="+mn-ea"/>
              </a:rPr>
              <a:t>?</a:t>
            </a:r>
            <a:b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e"/>
              </a:rPr>
            </a:br>
            <a:endParaRPr kumimoji="0" lang="en-US" altLang="zh-CN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e"/>
              <a:sym typeface="+mn-ea"/>
            </a:endParaRPr>
          </a:p>
        </p:txBody>
      </p:sp>
      <p:sp>
        <p:nvSpPr>
          <p:cNvPr id="934920" name="Text Box 8"/>
          <p:cNvSpPr txBox="1"/>
          <p:nvPr/>
        </p:nvSpPr>
        <p:spPr>
          <a:xfrm>
            <a:off x="827088" y="4581525"/>
            <a:ext cx="2819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Fermi </a:t>
            </a: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4921" name="Text Box 9"/>
          <p:cNvSpPr txBox="1"/>
          <p:nvPr/>
        </p:nvSpPr>
        <p:spPr>
          <a:xfrm>
            <a:off x="754063" y="5157788"/>
            <a:ext cx="79248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凡自旋为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T Extra" panose="05050102010205020202" pitchFamily="18" charset="2"/>
              </a:rPr>
              <a:t>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半奇数倍（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=1/2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3/2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……)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的粒子，其多粒子波函数对于交换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个粒子总是反对称的，遵从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Fermi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统计，故称为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Fermi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MT Extra" panose="05050102010205020202" pitchFamily="18" charset="2"/>
            </a:endParaRPr>
          </a:p>
        </p:txBody>
      </p:sp>
      <p:sp>
        <p:nvSpPr>
          <p:cNvPr id="934922" name="Text Box 10"/>
          <p:cNvSpPr txBox="1"/>
          <p:nvPr/>
        </p:nvSpPr>
        <p:spPr>
          <a:xfrm>
            <a:off x="1331913" y="6165850"/>
            <a:ext cx="5334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例如：电子、质子、中子（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=1/2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）等粒子。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91" name="Rectangle 11"/>
          <p:cNvSpPr/>
          <p:nvPr/>
        </p:nvSpPr>
        <p:spPr>
          <a:xfrm>
            <a:off x="539750" y="1052513"/>
            <a:ext cx="4464050" cy="5762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Bose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子和 </a:t>
            </a:r>
            <a:r>
              <a:rPr lang="en-US" altLang="zh-CN" sz="32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Fermi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4915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491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7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4917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34918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4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4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21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934921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2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3492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  <p:bldP spid="934916" grpId="0" build="p"/>
      <p:bldP spid="934917" grpId="0" build="p"/>
      <p:bldP spid="934918" grpId="0" build="p"/>
      <p:bldP spid="934920" grpId="0"/>
      <p:bldP spid="934921" grpId="0" build="p"/>
      <p:bldP spid="93492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5938" name="Text Box 2"/>
          <p:cNvSpPr txBox="1"/>
          <p:nvPr/>
        </p:nvSpPr>
        <p:spPr>
          <a:xfrm>
            <a:off x="573088" y="673100"/>
            <a:ext cx="6142037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）由“基本粒子”组成的复杂粒子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5939" name="Text Box 3"/>
          <p:cNvSpPr txBox="1"/>
          <p:nvPr/>
        </p:nvSpPr>
        <p:spPr>
          <a:xfrm>
            <a:off x="1004888" y="1249363"/>
            <a:ext cx="7467600" cy="1463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粒子（氦核）或其他原子核。 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如果在所讨论或过程中，内部状态保持不变，即内部自	由度完全被冻结，则全同概念仍然适用，可以作为一类	全同粒子来处理。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935940" name="Object 4"/>
          <p:cNvGraphicFramePr>
            <a:graphicFrameLocks noChangeAspect="1"/>
          </p:cNvGraphicFramePr>
          <p:nvPr/>
        </p:nvGraphicFramePr>
        <p:xfrm>
          <a:off x="430213" y="3984625"/>
          <a:ext cx="82835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4140200" imgH="215900" progId="Equation.3">
                  <p:embed/>
                </p:oleObj>
              </mc:Choice>
              <mc:Fallback>
                <p:oleObj name="" r:id="rId1" imgW="4140200" imgH="2159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0213" y="3984625"/>
                        <a:ext cx="8283575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1" name="AutoShape 5"/>
          <p:cNvSpPr/>
          <p:nvPr/>
        </p:nvSpPr>
        <p:spPr>
          <a:xfrm>
            <a:off x="430213" y="2689225"/>
            <a:ext cx="1066800" cy="1066800"/>
          </a:xfrm>
          <a:prstGeom prst="wedgeRectCallout">
            <a:avLst>
              <a:gd name="adj1" fmla="val 120981"/>
              <a:gd name="adj2" fmla="val 65028"/>
            </a:avLst>
          </a:prstGeom>
          <a:solidFill>
            <a:srgbClr val="CC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偶数个 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Fermi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子组成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5942" name="AutoShape 6"/>
          <p:cNvSpPr/>
          <p:nvPr/>
        </p:nvSpPr>
        <p:spPr>
          <a:xfrm>
            <a:off x="4894263" y="3192463"/>
            <a:ext cx="2590800" cy="457200"/>
          </a:xfrm>
          <a:prstGeom prst="wedgeRectCallout">
            <a:avLst>
              <a:gd name="adj1" fmla="val -40625"/>
              <a:gd name="adj2" fmla="val 105903"/>
            </a:avLst>
          </a:prstGeom>
          <a:solidFill>
            <a:srgbClr val="CC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Bose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子组成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35943" name="Object 7"/>
          <p:cNvGraphicFramePr>
            <a:graphicFrameLocks noChangeAspect="1"/>
          </p:cNvGraphicFramePr>
          <p:nvPr/>
        </p:nvGraphicFramePr>
        <p:xfrm>
          <a:off x="501650" y="4560888"/>
          <a:ext cx="68929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3429000" imgH="215900" progId="Equation.3">
                  <p:embed/>
                </p:oleObj>
              </mc:Choice>
              <mc:Fallback>
                <p:oleObj name="" r:id="rId3" imgW="3429000" imgH="2159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1650" y="4560888"/>
                        <a:ext cx="6892925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4" name="AutoShape 8"/>
          <p:cNvSpPr/>
          <p:nvPr/>
        </p:nvSpPr>
        <p:spPr>
          <a:xfrm>
            <a:off x="1077913" y="5353050"/>
            <a:ext cx="2133600" cy="762000"/>
          </a:xfrm>
          <a:prstGeom prst="wedgeRectCallout">
            <a:avLst>
              <a:gd name="adj1" fmla="val 20315"/>
              <a:gd name="adj2" fmla="val -96458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奇数个 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Fermi</a:t>
            </a: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子组成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5945" name="AutoShape 9"/>
          <p:cNvSpPr/>
          <p:nvPr/>
        </p:nvSpPr>
        <p:spPr>
          <a:xfrm>
            <a:off x="4965700" y="5424488"/>
            <a:ext cx="2133600" cy="762000"/>
          </a:xfrm>
          <a:prstGeom prst="wedgeRectCallout">
            <a:avLst>
              <a:gd name="adj1" fmla="val -39509"/>
              <a:gd name="adj2" fmla="val -93958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奇数个 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Fermi</a:t>
            </a: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子组成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593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593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593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charRg st="2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35939">
                                            <p:txEl>
                                              <p:charRg st="20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3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5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5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300"/>
                                        <p:tgtEl>
                                          <p:spTgt spid="93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3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3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3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8" grpId="0" build="p"/>
      <p:bldP spid="935939" grpId="0" build="p"/>
      <p:bldP spid="935941" grpId="0" animBg="1"/>
      <p:bldP spid="935942" grpId="0" animBg="1"/>
      <p:bldP spid="935944" grpId="0" animBg="1"/>
      <p:bldP spid="9359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0" name="Text Box 2"/>
          <p:cNvSpPr txBox="1"/>
          <p:nvPr/>
        </p:nvSpPr>
        <p:spPr>
          <a:xfrm>
            <a:off x="1187450" y="1916113"/>
            <a:ext cx="6248400" cy="1373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个全同粒子波函数 </a:t>
            </a:r>
            <a:endParaRPr lang="zh-CN" altLang="en-US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个全同粒子体系波函数 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Pauli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endParaRPr lang="zh-CN" altLang="en-US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1" name="Rectangle 3"/>
          <p:cNvSpPr/>
          <p:nvPr/>
        </p:nvSpPr>
        <p:spPr>
          <a:xfrm>
            <a:off x="611188" y="549275"/>
            <a:ext cx="7632700" cy="10080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全同粒子体系波函数	</a:t>
            </a:r>
            <a:r>
              <a:rPr lang="en-US" altLang="zh-CN" sz="3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Pauli </a:t>
            </a:r>
            <a:r>
              <a:rPr lang="zh-CN" altLang="en-US" sz="3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endParaRPr lang="zh-CN" altLang="en-US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7986" name="Text Box 2"/>
          <p:cNvSpPr txBox="1"/>
          <p:nvPr/>
        </p:nvSpPr>
        <p:spPr>
          <a:xfrm>
            <a:off x="900113" y="1125538"/>
            <a:ext cx="59769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）对称和反对称波函数的构成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7987" name="Text Box 3"/>
          <p:cNvSpPr txBox="1"/>
          <p:nvPr/>
        </p:nvSpPr>
        <p:spPr>
          <a:xfrm>
            <a:off x="1143000" y="1879600"/>
            <a:ext cx="4071938" cy="400050"/>
          </a:xfrm>
          <a:prstGeom prst="rect">
            <a:avLst/>
          </a:prstGeom>
          <a:solidFill>
            <a:srgbClr val="CC0000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 2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个全同粒子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Hamilton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37988" name="Object 4"/>
          <p:cNvGraphicFramePr>
            <a:graphicFrameLocks noChangeAspect="1"/>
          </p:cNvGraphicFramePr>
          <p:nvPr/>
        </p:nvGraphicFramePr>
        <p:xfrm>
          <a:off x="1403350" y="2492375"/>
          <a:ext cx="62642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3111500" imgH="863600" progId="Equation.3">
                  <p:embed/>
                </p:oleObj>
              </mc:Choice>
              <mc:Fallback>
                <p:oleObj name="" r:id="rId1" imgW="3111500" imgH="8636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2492375"/>
                        <a:ext cx="6264275" cy="1368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989" name="Object 5"/>
          <p:cNvGraphicFramePr>
            <a:graphicFrameLocks noChangeAspect="1"/>
          </p:cNvGraphicFramePr>
          <p:nvPr/>
        </p:nvGraphicFramePr>
        <p:xfrm>
          <a:off x="566738" y="4546600"/>
          <a:ext cx="4310062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" imgW="2108200" imgH="1295400" progId="Equation.3">
                  <p:embed/>
                </p:oleObj>
              </mc:Choice>
              <mc:Fallback>
                <p:oleObj name="" r:id="rId3" imgW="2108200" imgH="12954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6738" y="4546600"/>
                        <a:ext cx="4310062" cy="200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90" name="Text Box 6"/>
          <p:cNvSpPr txBox="1"/>
          <p:nvPr/>
        </p:nvSpPr>
        <p:spPr>
          <a:xfrm>
            <a:off x="1258888" y="4005263"/>
            <a:ext cx="2362200" cy="396875"/>
          </a:xfrm>
          <a:prstGeom prst="rect">
            <a:avLst/>
          </a:prstGeom>
          <a:solidFill>
            <a:srgbClr val="CC0000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单粒子波函数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9" name="Rectangle 8"/>
          <p:cNvSpPr/>
          <p:nvPr/>
        </p:nvSpPr>
        <p:spPr>
          <a:xfrm>
            <a:off x="611188" y="307975"/>
            <a:ext cx="7772400" cy="8175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个全同粒子波函数</a:t>
            </a:r>
            <a:endParaRPr lang="zh-CN" altLang="en-US" sz="4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37993" name="Object 9"/>
          <p:cNvGraphicFramePr>
            <a:graphicFrameLocks noChangeAspect="1"/>
          </p:cNvGraphicFramePr>
          <p:nvPr/>
        </p:nvGraphicFramePr>
        <p:xfrm>
          <a:off x="5753100" y="4826000"/>
          <a:ext cx="2852738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5" imgW="1320800" imgH="812800" progId="Equation.3">
                  <p:embed/>
                </p:oleObj>
              </mc:Choice>
              <mc:Fallback>
                <p:oleObj name="" r:id="rId5" imgW="1320800" imgH="8128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53100" y="4826000"/>
                        <a:ext cx="2852738" cy="1344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798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3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7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7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3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3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6" grpId="0" build="p"/>
      <p:bldP spid="937987" grpId="0" animBg="1"/>
      <p:bldP spid="93799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78" name="Text Box 2"/>
          <p:cNvSpPr txBox="1"/>
          <p:nvPr/>
        </p:nvSpPr>
        <p:spPr>
          <a:xfrm>
            <a:off x="468313" y="692150"/>
            <a:ext cx="1905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III  </a:t>
            </a: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交换简并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9011" name="Text Box 3"/>
          <p:cNvSpPr txBox="1"/>
          <p:nvPr/>
        </p:nvSpPr>
        <p:spPr>
          <a:xfrm>
            <a:off x="684213" y="1341438"/>
            <a:ext cx="6629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粒子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态，粒子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态，则体系能量和波函数为：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0180" name="Picture 4" descr="dsld0012_image693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75" y="188913"/>
            <a:ext cx="5006975" cy="5762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39013" name="Object 5"/>
          <p:cNvGraphicFramePr>
            <a:graphicFrameLocks noChangeAspect="1"/>
          </p:cNvGraphicFramePr>
          <p:nvPr/>
        </p:nvGraphicFramePr>
        <p:xfrm>
          <a:off x="1747838" y="1778000"/>
          <a:ext cx="3276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2" imgW="2146300" imgH="609600" progId="Equation.3">
                  <p:embed/>
                </p:oleObj>
              </mc:Choice>
              <mc:Fallback>
                <p:oleObj name="" r:id="rId2" imgW="2146300" imgH="6096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47838" y="1778000"/>
                        <a:ext cx="3276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9014" name="Text Box 6"/>
          <p:cNvSpPr txBox="1"/>
          <p:nvPr/>
        </p:nvSpPr>
        <p:spPr>
          <a:xfrm>
            <a:off x="341313" y="2397125"/>
            <a:ext cx="9906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39015" name="Object 7"/>
          <p:cNvGraphicFramePr>
            <a:graphicFrameLocks noChangeAspect="1"/>
          </p:cNvGraphicFramePr>
          <p:nvPr/>
        </p:nvGraphicFramePr>
        <p:xfrm>
          <a:off x="1671638" y="2616200"/>
          <a:ext cx="34258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4" imgW="2247900" imgH="228600" progId="Equation.3">
                  <p:embed/>
                </p:oleObj>
              </mc:Choice>
              <mc:Fallback>
                <p:oleObj name="" r:id="rId4" imgW="2247900" imgH="228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1638" y="2616200"/>
                        <a:ext cx="342582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9016" name="Text Box 8"/>
          <p:cNvSpPr txBox="1"/>
          <p:nvPr/>
        </p:nvSpPr>
        <p:spPr>
          <a:xfrm>
            <a:off x="1636713" y="4835525"/>
            <a:ext cx="6629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粒子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态，粒子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态，则体系能量和波函数为：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0185" name="Picture 9" descr="dsld0012_image700"/>
          <p:cNvPicPr preferRelativeResize="0"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875" y="765175"/>
            <a:ext cx="5006975" cy="5730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39018" name="Object 10"/>
          <p:cNvGraphicFramePr>
            <a:graphicFrameLocks noChangeAspect="1"/>
          </p:cNvGraphicFramePr>
          <p:nvPr/>
        </p:nvGraphicFramePr>
        <p:xfrm>
          <a:off x="1027113" y="5445125"/>
          <a:ext cx="3276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2146300" imgH="609600" progId="Equation.3">
                  <p:embed/>
                </p:oleObj>
              </mc:Choice>
              <mc:Fallback>
                <p:oleObj name="" r:id="rId7" imgW="2146300" imgH="6096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27113" y="5445125"/>
                        <a:ext cx="32766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019" name="Object 11"/>
          <p:cNvGraphicFramePr>
            <a:graphicFrameLocks noChangeAspect="1"/>
          </p:cNvGraphicFramePr>
          <p:nvPr/>
        </p:nvGraphicFramePr>
        <p:xfrm>
          <a:off x="4913313" y="5368925"/>
          <a:ext cx="38735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9" imgW="2552700" imgH="1092200" progId="Equation.3">
                  <p:embed/>
                </p:oleObj>
              </mc:Choice>
              <mc:Fallback>
                <p:oleObj name="" r:id="rId9" imgW="2552700" imgH="10922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13313" y="5368925"/>
                        <a:ext cx="3873500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020" name="Object 12"/>
          <p:cNvGraphicFramePr>
            <a:graphicFrameLocks noChangeAspect="1"/>
          </p:cNvGraphicFramePr>
          <p:nvPr/>
        </p:nvGraphicFramePr>
        <p:xfrm>
          <a:off x="1671638" y="2997200"/>
          <a:ext cx="74723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1" imgW="5003800" imgH="266700" progId="Equation.3">
                  <p:embed/>
                </p:oleObj>
              </mc:Choice>
              <mc:Fallback>
                <p:oleObj name="" r:id="rId11" imgW="5003800" imgH="2667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1638" y="2997200"/>
                        <a:ext cx="7472362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021" name="Object 13"/>
          <p:cNvGraphicFramePr>
            <a:graphicFrameLocks noChangeAspect="1"/>
          </p:cNvGraphicFramePr>
          <p:nvPr/>
        </p:nvGraphicFramePr>
        <p:xfrm>
          <a:off x="3424238" y="3454400"/>
          <a:ext cx="56102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3" imgW="3733800" imgH="266700" progId="Equation.3">
                  <p:embed/>
                </p:oleObj>
              </mc:Choice>
              <mc:Fallback>
                <p:oleObj name="" r:id="rId13" imgW="3733800" imgH="2667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4238" y="3454400"/>
                        <a:ext cx="5610225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022" name="Object 14"/>
          <p:cNvGraphicFramePr>
            <a:graphicFrameLocks noChangeAspect="1"/>
          </p:cNvGraphicFramePr>
          <p:nvPr/>
        </p:nvGraphicFramePr>
        <p:xfrm>
          <a:off x="3424238" y="3911600"/>
          <a:ext cx="39973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5" imgW="2641600" imgH="228600" progId="Equation.3">
                  <p:embed/>
                </p:oleObj>
              </mc:Choice>
              <mc:Fallback>
                <p:oleObj name="" r:id="rId15" imgW="2641600" imgH="2286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4238" y="3911600"/>
                        <a:ext cx="3997325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023" name="Object 15"/>
          <p:cNvGraphicFramePr>
            <a:graphicFrameLocks noChangeAspect="1"/>
          </p:cNvGraphicFramePr>
          <p:nvPr/>
        </p:nvGraphicFramePr>
        <p:xfrm>
          <a:off x="3424238" y="4368800"/>
          <a:ext cx="27797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7" imgW="1803400" imgH="228600" progId="Equation.3">
                  <p:embed/>
                </p:oleObj>
              </mc:Choice>
              <mc:Fallback>
                <p:oleObj name="" r:id="rId17" imgW="1803400" imgH="2286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4238" y="4368800"/>
                        <a:ext cx="2779712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024" name="Object 16"/>
          <p:cNvGraphicFramePr>
            <a:graphicFrameLocks noChangeAspect="1"/>
          </p:cNvGraphicFramePr>
          <p:nvPr/>
        </p:nvGraphicFramePr>
        <p:xfrm>
          <a:off x="6396038" y="4368800"/>
          <a:ext cx="183673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9" imgW="1168400" imgH="203200" progId="Equation.3">
                  <p:embed/>
                </p:oleObj>
              </mc:Choice>
              <mc:Fallback>
                <p:oleObj name="" r:id="rId19" imgW="1168400" imgH="2032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96038" y="4368800"/>
                        <a:ext cx="1836737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9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9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3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3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3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3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3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3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9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9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39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9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3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/>
      <p:bldP spid="939014" grpId="0" animBg="1"/>
      <p:bldP spid="9390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2" name="Text Box 2"/>
          <p:cNvSpPr txBox="1"/>
          <p:nvPr/>
        </p:nvSpPr>
        <p:spPr>
          <a:xfrm>
            <a:off x="971550" y="476250"/>
            <a:ext cx="3886200" cy="396875"/>
          </a:xfrm>
          <a:prstGeom prst="rect">
            <a:avLst/>
          </a:prstGeom>
          <a:solidFill>
            <a:srgbClr val="CC0000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IV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满足对称条件波函数的构成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0035" name="Text Box 3"/>
          <p:cNvSpPr txBox="1"/>
          <p:nvPr/>
        </p:nvSpPr>
        <p:spPr>
          <a:xfrm>
            <a:off x="876300" y="1333500"/>
            <a:ext cx="7848600" cy="1784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全同粒子体系要满足对称性条件，而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仅当  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= j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二态相同时，才是一个对称波函数； 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当 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j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二态不同时，既不是对称波函数，也不是反对称波函数。所以 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不能用来描写全同粒子体系。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40036" name="Text Box 4"/>
          <p:cNvSpPr txBox="1"/>
          <p:nvPr/>
        </p:nvSpPr>
        <p:spPr>
          <a:xfrm>
            <a:off x="419100" y="3162300"/>
            <a:ext cx="32004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构造具有对称性的波函数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0037" name="Object 5"/>
          <p:cNvGraphicFramePr>
            <a:graphicFrameLocks noChangeAspect="1"/>
          </p:cNvGraphicFramePr>
          <p:nvPr/>
        </p:nvGraphicFramePr>
        <p:xfrm>
          <a:off x="2247900" y="3875088"/>
          <a:ext cx="48656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3225800" imgH="520700" progId="Equation.3">
                  <p:embed/>
                </p:oleObj>
              </mc:Choice>
              <mc:Fallback>
                <p:oleObj name="" r:id="rId1" imgW="3225800" imgH="520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47900" y="3875088"/>
                        <a:ext cx="4865688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38" name="AutoShape 6"/>
          <p:cNvSpPr/>
          <p:nvPr/>
        </p:nvSpPr>
        <p:spPr>
          <a:xfrm>
            <a:off x="3848100" y="3162300"/>
            <a:ext cx="2057400" cy="457200"/>
          </a:xfrm>
          <a:prstGeom prst="wedgeRectCallout">
            <a:avLst>
              <a:gd name="adj1" fmla="val -44213"/>
              <a:gd name="adj2" fmla="val 95139"/>
            </a:avLst>
          </a:prstGeom>
          <a:solidFill>
            <a:srgbClr val="CC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为归一化系数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0039" name="Text Box 7"/>
          <p:cNvSpPr txBox="1"/>
          <p:nvPr/>
        </p:nvSpPr>
        <p:spPr>
          <a:xfrm>
            <a:off x="723900" y="4914900"/>
            <a:ext cx="73152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显然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都是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的本征函数，本征值皆为 ：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940040" name="Object 8"/>
          <p:cNvGraphicFramePr>
            <a:graphicFrameLocks noChangeAspect="1"/>
          </p:cNvGraphicFramePr>
          <p:nvPr/>
        </p:nvGraphicFramePr>
        <p:xfrm>
          <a:off x="3543300" y="5600700"/>
          <a:ext cx="161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863600" imgH="228600" progId="Equation.3">
                  <p:embed/>
                </p:oleObj>
              </mc:Choice>
              <mc:Fallback>
                <p:oleObj name="" r:id="rId3" imgW="863600" imgH="2286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43300" y="5600700"/>
                        <a:ext cx="16192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003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40035">
                                            <p:txEl>
                                              <p:charRg st="4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charRg st="7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40035">
                                            <p:txEl>
                                              <p:charRg st="70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4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9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40039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4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  <p:bldP spid="940036" grpId="0" animBg="1"/>
      <p:bldP spid="940038" grpId="0" animBg="1"/>
      <p:bldP spid="94003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6" name="Text Box 2"/>
          <p:cNvSpPr txBox="1"/>
          <p:nvPr/>
        </p:nvSpPr>
        <p:spPr>
          <a:xfrm>
            <a:off x="947738" y="487363"/>
            <a:ext cx="3338512" cy="400050"/>
          </a:xfrm>
          <a:prstGeom prst="rect">
            <a:avLst/>
          </a:prstGeom>
          <a:solidFill>
            <a:srgbClr val="CC0000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  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baseline="30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的归一化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41059" name="Text Box 3"/>
          <p:cNvSpPr txBox="1"/>
          <p:nvPr/>
        </p:nvSpPr>
        <p:spPr>
          <a:xfrm>
            <a:off x="1862138" y="1020763"/>
            <a:ext cx="5943600" cy="731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若单粒子波函数是正交归一化的， 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也是正交归一化的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41060" name="Text Box 4"/>
          <p:cNvSpPr txBox="1"/>
          <p:nvPr/>
        </p:nvSpPr>
        <p:spPr>
          <a:xfrm>
            <a:off x="490538" y="1858963"/>
            <a:ext cx="762000" cy="396875"/>
          </a:xfrm>
          <a:prstGeom prst="rect">
            <a:avLst/>
          </a:prstGeom>
          <a:solidFill>
            <a:srgbClr val="CC0000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1061" name="Object 5"/>
          <p:cNvGraphicFramePr>
            <a:graphicFrameLocks noChangeAspect="1"/>
          </p:cNvGraphicFramePr>
          <p:nvPr/>
        </p:nvGraphicFramePr>
        <p:xfrm>
          <a:off x="414338" y="2239963"/>
          <a:ext cx="83915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" imgW="5638800" imgH="711200" progId="Equation.3">
                  <p:embed/>
                </p:oleObj>
              </mc:Choice>
              <mc:Fallback>
                <p:oleObj name="" r:id="rId1" imgW="5638800" imgH="7112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4338" y="2239963"/>
                        <a:ext cx="8391525" cy="874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62" name="Text Box 6"/>
          <p:cNvSpPr txBox="1"/>
          <p:nvPr/>
        </p:nvSpPr>
        <p:spPr>
          <a:xfrm>
            <a:off x="414338" y="3230563"/>
            <a:ext cx="1420812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1063" name="Object 7"/>
          <p:cNvGraphicFramePr>
            <a:graphicFrameLocks noChangeAspect="1"/>
          </p:cNvGraphicFramePr>
          <p:nvPr/>
        </p:nvGraphicFramePr>
        <p:xfrm>
          <a:off x="2089150" y="3230563"/>
          <a:ext cx="4244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" imgW="2806700" imgH="304800" progId="Equation.3">
                  <p:embed/>
                </p:oleObj>
              </mc:Choice>
              <mc:Fallback>
                <p:oleObj name="" r:id="rId3" imgW="2806700" imgH="3048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89150" y="3230563"/>
                        <a:ext cx="42449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64" name="Object 8"/>
          <p:cNvGraphicFramePr>
            <a:graphicFrameLocks noChangeAspect="1"/>
          </p:cNvGraphicFramePr>
          <p:nvPr/>
        </p:nvGraphicFramePr>
        <p:xfrm>
          <a:off x="414338" y="4373563"/>
          <a:ext cx="83915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5638800" imgH="711200" progId="Equation.3">
                  <p:embed/>
                </p:oleObj>
              </mc:Choice>
              <mc:Fallback>
                <p:oleObj name="" r:id="rId5" imgW="5638800" imgH="7112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4338" y="4373563"/>
                        <a:ext cx="8391525" cy="874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65" name="Text Box 9"/>
          <p:cNvSpPr txBox="1"/>
          <p:nvPr/>
        </p:nvSpPr>
        <p:spPr>
          <a:xfrm>
            <a:off x="566738" y="3840163"/>
            <a:ext cx="6096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1066" name="Text Box 10"/>
          <p:cNvSpPr txBox="1"/>
          <p:nvPr/>
        </p:nvSpPr>
        <p:spPr>
          <a:xfrm>
            <a:off x="338138" y="5364163"/>
            <a:ext cx="1281112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1067" name="Object 11"/>
          <p:cNvGraphicFramePr>
            <a:graphicFrameLocks noChangeAspect="1"/>
          </p:cNvGraphicFramePr>
          <p:nvPr/>
        </p:nvGraphicFramePr>
        <p:xfrm>
          <a:off x="2700338" y="5592763"/>
          <a:ext cx="4270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7" imgW="2819400" imgH="304800" progId="Equation.3">
                  <p:embed/>
                </p:oleObj>
              </mc:Choice>
              <mc:Fallback>
                <p:oleObj name="" r:id="rId7" imgW="2819400" imgH="3048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0338" y="5592763"/>
                        <a:ext cx="4270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68" name="Text Box 12"/>
          <p:cNvSpPr txBox="1"/>
          <p:nvPr/>
        </p:nvSpPr>
        <p:spPr>
          <a:xfrm>
            <a:off x="1557338" y="5973763"/>
            <a:ext cx="8382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1069" name="Text Box 13"/>
          <p:cNvSpPr txBox="1"/>
          <p:nvPr/>
        </p:nvSpPr>
        <p:spPr>
          <a:xfrm>
            <a:off x="566738" y="944563"/>
            <a:ext cx="9144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首先证明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106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106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10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charRg st="1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1059">
                                            <p:txEl>
                                              <p:charRg st="18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4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4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4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  <p:bldP spid="941060" grpId="0" animBg="1"/>
      <p:bldP spid="941062" grpId="0" animBg="1"/>
      <p:bldP spid="941065" grpId="0" animBg="1"/>
      <p:bldP spid="941066" grpId="0" animBg="1"/>
      <p:bldP spid="941068" grpId="0" animBg="1"/>
      <p:bldP spid="94106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2082" name="Object 2"/>
          <p:cNvGraphicFramePr>
            <a:graphicFrameLocks noChangeAspect="1"/>
          </p:cNvGraphicFramePr>
          <p:nvPr/>
        </p:nvGraphicFramePr>
        <p:xfrm>
          <a:off x="1066800" y="1006475"/>
          <a:ext cx="77946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5232400" imgH="711200" progId="Equation.3">
                  <p:embed/>
                </p:oleObj>
              </mc:Choice>
              <mc:Fallback>
                <p:oleObj name="" r:id="rId1" imgW="5232400" imgH="7112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1006475"/>
                        <a:ext cx="779462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3"/>
          <p:cNvSpPr txBox="1"/>
          <p:nvPr/>
        </p:nvSpPr>
        <p:spPr>
          <a:xfrm>
            <a:off x="762000" y="473075"/>
            <a:ext cx="3200400" cy="396875"/>
          </a:xfrm>
          <a:prstGeom prst="rect">
            <a:avLst/>
          </a:prstGeom>
          <a:solidFill>
            <a:srgbClr val="CC0000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然后考虑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归一化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942084" name="Object 4"/>
          <p:cNvGraphicFramePr>
            <a:graphicFrameLocks noChangeAspect="1"/>
          </p:cNvGraphicFramePr>
          <p:nvPr/>
        </p:nvGraphicFramePr>
        <p:xfrm>
          <a:off x="1143000" y="1997075"/>
          <a:ext cx="74469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4991100" imgH="635000" progId="Equation.3">
                  <p:embed/>
                </p:oleObj>
              </mc:Choice>
              <mc:Fallback>
                <p:oleObj name="" r:id="rId3" imgW="4991100" imgH="6350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1997075"/>
                        <a:ext cx="7446963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085" name="Object 5"/>
          <p:cNvGraphicFramePr>
            <a:graphicFrameLocks noChangeAspect="1"/>
          </p:cNvGraphicFramePr>
          <p:nvPr/>
        </p:nvGraphicFramePr>
        <p:xfrm>
          <a:off x="1219200" y="2911475"/>
          <a:ext cx="57594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5" imgW="3835400" imgH="482600" progId="Equation.3">
                  <p:embed/>
                </p:oleObj>
              </mc:Choice>
              <mc:Fallback>
                <p:oleObj name="" r:id="rId5" imgW="3835400" imgH="4826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2911475"/>
                        <a:ext cx="575945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086" name="Text Box 6"/>
          <p:cNvSpPr txBox="1"/>
          <p:nvPr/>
        </p:nvSpPr>
        <p:spPr>
          <a:xfrm>
            <a:off x="685800" y="3521075"/>
            <a:ext cx="19812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则归一化的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942087" name="Object 7"/>
          <p:cNvGraphicFramePr>
            <a:graphicFrameLocks noChangeAspect="1"/>
          </p:cNvGraphicFramePr>
          <p:nvPr/>
        </p:nvGraphicFramePr>
        <p:xfrm>
          <a:off x="2895600" y="3444875"/>
          <a:ext cx="51149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7" imgW="3403600" imgH="482600" progId="Equation.3">
                  <p:embed/>
                </p:oleObj>
              </mc:Choice>
              <mc:Fallback>
                <p:oleObj name="" r:id="rId7" imgW="3403600" imgH="4826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3444875"/>
                        <a:ext cx="5114925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088" name="Text Box 8"/>
          <p:cNvSpPr txBox="1"/>
          <p:nvPr/>
        </p:nvSpPr>
        <p:spPr>
          <a:xfrm>
            <a:off x="685800" y="4054475"/>
            <a:ext cx="2230438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同理对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有：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942089" name="Object 9"/>
          <p:cNvGraphicFramePr>
            <a:graphicFrameLocks noChangeAspect="1"/>
          </p:cNvGraphicFramePr>
          <p:nvPr/>
        </p:nvGraphicFramePr>
        <p:xfrm>
          <a:off x="2971800" y="3978275"/>
          <a:ext cx="51149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9" imgW="3403600" imgH="482600" progId="Equation.3">
                  <p:embed/>
                </p:oleObj>
              </mc:Choice>
              <mc:Fallback>
                <p:oleObj name="" r:id="rId9" imgW="3403600" imgH="4826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71800" y="3978275"/>
                        <a:ext cx="5114925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090" name="Text Box 10"/>
          <p:cNvSpPr txBox="1"/>
          <p:nvPr/>
        </p:nvSpPr>
        <p:spPr>
          <a:xfrm>
            <a:off x="762000" y="4511675"/>
            <a:ext cx="813117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上述讨论是适用于二粒子间无相互作用的情况，当粒子间有互作用时，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2091" name="Object 11"/>
          <p:cNvGraphicFramePr>
            <a:graphicFrameLocks noChangeAspect="1"/>
          </p:cNvGraphicFramePr>
          <p:nvPr/>
        </p:nvGraphicFramePr>
        <p:xfrm>
          <a:off x="684213" y="5084763"/>
          <a:ext cx="274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1" imgW="2146300" imgH="609600" progId="Equation.3">
                  <p:embed/>
                </p:oleObj>
              </mc:Choice>
              <mc:Fallback>
                <p:oleObj name="" r:id="rId11" imgW="2146300" imgH="6096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5084763"/>
                        <a:ext cx="27432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092" name="Text Box 12"/>
          <p:cNvSpPr txBox="1"/>
          <p:nvPr/>
        </p:nvSpPr>
        <p:spPr>
          <a:xfrm>
            <a:off x="3563938" y="5157788"/>
            <a:ext cx="1295400" cy="701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但是下式仍然成立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2093" name="Object 13"/>
          <p:cNvGraphicFramePr>
            <a:graphicFrameLocks noChangeAspect="1"/>
          </p:cNvGraphicFramePr>
          <p:nvPr/>
        </p:nvGraphicFramePr>
        <p:xfrm>
          <a:off x="5003800" y="5084763"/>
          <a:ext cx="38560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3" imgW="3060700" imgH="622300" progId="Equation.3">
                  <p:embed/>
                </p:oleObj>
              </mc:Choice>
              <mc:Fallback>
                <p:oleObj name="" r:id="rId13" imgW="3060700" imgH="6223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3800" y="5084763"/>
                        <a:ext cx="3856038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094" name="Object 14"/>
          <p:cNvGraphicFramePr>
            <a:graphicFrameLocks noChangeAspect="1"/>
          </p:cNvGraphicFramePr>
          <p:nvPr/>
        </p:nvGraphicFramePr>
        <p:xfrm>
          <a:off x="2667000" y="5959475"/>
          <a:ext cx="52673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5" imgW="3403600" imgH="558800" progId="Equation.3">
                  <p:embed/>
                </p:oleObj>
              </mc:Choice>
              <mc:Fallback>
                <p:oleObj name="" r:id="rId15" imgW="3403600" imgH="5588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5959475"/>
                        <a:ext cx="5267325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095" name="Text Box 15"/>
          <p:cNvSpPr txBox="1"/>
          <p:nvPr/>
        </p:nvSpPr>
        <p:spPr>
          <a:xfrm>
            <a:off x="428625" y="5959475"/>
            <a:ext cx="2085975" cy="7381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归一化的 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 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依旧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42096" name="AutoShape 16"/>
          <p:cNvSpPr/>
          <p:nvPr/>
        </p:nvSpPr>
        <p:spPr>
          <a:xfrm>
            <a:off x="8229600" y="6019800"/>
            <a:ext cx="914400" cy="838200"/>
          </a:xfrm>
          <a:prstGeom prst="wedgeRectCallout">
            <a:avLst>
              <a:gd name="adj1" fmla="val -118231"/>
              <a:gd name="adj2" fmla="val -68940"/>
            </a:avLst>
          </a:prstGeom>
          <a:solidFill>
            <a:srgbClr val="CC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 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的对称性式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成立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4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4209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4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42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42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4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4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42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42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4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6" grpId="0" animBg="1"/>
      <p:bldP spid="942088" grpId="0" animBg="1"/>
      <p:bldP spid="942090" grpId="0" build="p"/>
      <p:bldP spid="942092" grpId="0" animBg="1"/>
      <p:bldP spid="942095" grpId="0" animBg="1"/>
      <p:bldP spid="94209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3106" name="Text Box 2"/>
          <p:cNvSpPr txBox="1"/>
          <p:nvPr/>
        </p:nvSpPr>
        <p:spPr>
          <a:xfrm>
            <a:off x="971550" y="1196975"/>
            <a:ext cx="445770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Shrodinger  </a:t>
            </a:r>
            <a:r>
              <a:rPr lang="zh-CN" altLang="en-US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方程的解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3107" name="Text Box 3"/>
          <p:cNvSpPr txBox="1"/>
          <p:nvPr/>
        </p:nvSpPr>
        <p:spPr>
          <a:xfrm>
            <a:off x="1335088" y="1963738"/>
            <a:ext cx="64770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个全同粒子的讨论可以推广到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个全同粒子体系，设粒子间无互作用，单粒子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不显含时间，则体系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3108" name="Object 4"/>
          <p:cNvGraphicFramePr>
            <a:graphicFrameLocks noChangeAspect="1"/>
          </p:cNvGraphicFramePr>
          <p:nvPr/>
        </p:nvGraphicFramePr>
        <p:xfrm>
          <a:off x="1487488" y="2649538"/>
          <a:ext cx="632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" imgW="4064000" imgH="482600" progId="Equation.3">
                  <p:embed/>
                </p:oleObj>
              </mc:Choice>
              <mc:Fallback>
                <p:oleObj name="" r:id="rId1" imgW="4064000" imgH="4826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87488" y="2649538"/>
                        <a:ext cx="6324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3109" name="Object 5"/>
          <p:cNvGraphicFramePr>
            <a:graphicFrameLocks noChangeAspect="1"/>
          </p:cNvGraphicFramePr>
          <p:nvPr/>
        </p:nvGraphicFramePr>
        <p:xfrm>
          <a:off x="2706688" y="3344863"/>
          <a:ext cx="33528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3" imgW="2247900" imgH="1320800" progId="Equation.3">
                  <p:embed/>
                </p:oleObj>
              </mc:Choice>
              <mc:Fallback>
                <p:oleObj name="" r:id="rId3" imgW="2247900" imgH="13208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6688" y="3344863"/>
                        <a:ext cx="3352800" cy="158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3110" name="Object 6"/>
          <p:cNvGraphicFramePr>
            <a:graphicFrameLocks noChangeAspect="1"/>
          </p:cNvGraphicFramePr>
          <p:nvPr/>
        </p:nvGraphicFramePr>
        <p:xfrm>
          <a:off x="1030288" y="5240338"/>
          <a:ext cx="6891337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5" imgW="4432300" imgH="939800" progId="Equation.3">
                  <p:embed/>
                </p:oleObj>
              </mc:Choice>
              <mc:Fallback>
                <p:oleObj name="" r:id="rId5" imgW="4432300" imgH="9398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30288" y="5240338"/>
                        <a:ext cx="6891337" cy="1230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111" name="Text Box 7"/>
          <p:cNvSpPr txBox="1"/>
          <p:nvPr/>
        </p:nvSpPr>
        <p:spPr>
          <a:xfrm>
            <a:off x="649288" y="3563938"/>
            <a:ext cx="1295400" cy="701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单粒子本征方程：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80" name="Rectangle 8"/>
          <p:cNvSpPr/>
          <p:nvPr/>
        </p:nvSpPr>
        <p:spPr>
          <a:xfrm>
            <a:off x="723900" y="387350"/>
            <a:ext cx="7772400" cy="738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个全同粒子体系波函数</a:t>
            </a:r>
            <a:endParaRPr lang="zh-CN" altLang="en-US" sz="4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310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310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43107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4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4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4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6" grpId="0" build="p"/>
      <p:bldP spid="943107" grpId="0" build="p"/>
      <p:bldP spid="943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7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7543800" cy="8207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推论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: 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ahoma" panose="020B0604030504040204" pitchFamily="34" charset="0"/>
            </a:endParaRP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052513"/>
            <a:ext cx="6384925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的概率密度不随时间变化 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证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3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1979613" y="404813"/>
          <a:ext cx="629285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429000" imgH="1473200" progId="Equation.3">
                  <p:embed/>
                </p:oleObj>
              </mc:Choice>
              <mc:Fallback>
                <p:oleObj name="" r:id="rId1" imgW="3429000" imgH="147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404813"/>
                        <a:ext cx="6292850" cy="25923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8"/>
          <p:cNvSpPr>
            <a:spLocks noGrp="1"/>
          </p:cNvSpPr>
          <p:nvPr>
            <p:ph sz="quarter" idx="2"/>
          </p:nvPr>
        </p:nvSpPr>
        <p:spPr>
          <a:xfrm>
            <a:off x="2411413" y="4076700"/>
            <a:ext cx="3695700" cy="1981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199" name="Object 9"/>
          <p:cNvGraphicFramePr>
            <a:graphicFrameLocks noChangeAspect="1"/>
          </p:cNvGraphicFramePr>
          <p:nvPr/>
        </p:nvGraphicFramePr>
        <p:xfrm>
          <a:off x="2051050" y="3716338"/>
          <a:ext cx="5329238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828800" imgH="2095500" progId="Equation.3">
                  <p:embed/>
                </p:oleObj>
              </mc:Choice>
              <mc:Fallback>
                <p:oleObj name="" r:id="rId3" imgW="1828800" imgH="20955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3716338"/>
                        <a:ext cx="5329238" cy="29527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8" name="Text Box 2"/>
          <p:cNvSpPr txBox="1"/>
          <p:nvPr/>
        </p:nvSpPr>
        <p:spPr>
          <a:xfrm>
            <a:off x="684213" y="404813"/>
            <a:ext cx="55435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Bose </a:t>
            </a:r>
            <a:r>
              <a:rPr lang="zh-CN" altLang="en-US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子体系和波函数对称化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4131" name="Object 3"/>
          <p:cNvGraphicFramePr>
            <a:graphicFrameLocks noChangeAspect="1"/>
          </p:cNvGraphicFramePr>
          <p:nvPr/>
        </p:nvGraphicFramePr>
        <p:xfrm>
          <a:off x="1143000" y="1562100"/>
          <a:ext cx="55864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" imgW="3721100" imgH="1066800" progId="Equation.3">
                  <p:embed/>
                </p:oleObj>
              </mc:Choice>
              <mc:Fallback>
                <p:oleObj name="" r:id="rId1" imgW="3721100" imgH="10668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1562100"/>
                        <a:ext cx="5586413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2" name="Text Box 4"/>
          <p:cNvSpPr txBox="1"/>
          <p:nvPr/>
        </p:nvSpPr>
        <p:spPr>
          <a:xfrm>
            <a:off x="457200" y="1104900"/>
            <a:ext cx="46482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Bose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子体系，其对称化波函数是：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4133" name="AutoShape 5"/>
          <p:cNvSpPr/>
          <p:nvPr/>
        </p:nvSpPr>
        <p:spPr>
          <a:xfrm>
            <a:off x="6324600" y="1028700"/>
            <a:ext cx="2390775" cy="685800"/>
          </a:xfrm>
          <a:prstGeom prst="wedgeRectCallout">
            <a:avLst>
              <a:gd name="adj1" fmla="val -57639"/>
              <a:gd name="adj2" fmla="val 125463"/>
            </a:avLst>
          </a:prstGeom>
          <a:solidFill>
            <a:srgbClr val="CC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粒子在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态中的一种排列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4134" name="Text Box 6"/>
          <p:cNvSpPr txBox="1"/>
          <p:nvPr/>
        </p:nvSpPr>
        <p:spPr>
          <a:xfrm>
            <a:off x="457200" y="3162300"/>
            <a:ext cx="5699125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Bose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子体系，其对称化波函数可类推是：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4135" name="Object 7"/>
          <p:cNvGraphicFramePr>
            <a:graphicFrameLocks noChangeAspect="1"/>
          </p:cNvGraphicFramePr>
          <p:nvPr/>
        </p:nvGraphicFramePr>
        <p:xfrm>
          <a:off x="1143000" y="3619500"/>
          <a:ext cx="67643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" imgW="4013200" imgH="381000" progId="Equation.3">
                  <p:embed/>
                </p:oleObj>
              </mc:Choice>
              <mc:Fallback>
                <p:oleObj name="" r:id="rId3" imgW="4013200" imgH="3810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3619500"/>
                        <a:ext cx="6764338" cy="66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6" name="AutoShape 8"/>
          <p:cNvSpPr/>
          <p:nvPr/>
        </p:nvSpPr>
        <p:spPr>
          <a:xfrm>
            <a:off x="5791200" y="2705100"/>
            <a:ext cx="2895600" cy="685800"/>
          </a:xfrm>
          <a:prstGeom prst="wedgeRectCallout">
            <a:avLst>
              <a:gd name="adj1" fmla="val -39639"/>
              <a:gd name="adj2" fmla="val 89352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 粒子在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 … k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态中的一种排列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4137" name="AutoShape 9"/>
          <p:cNvSpPr/>
          <p:nvPr/>
        </p:nvSpPr>
        <p:spPr>
          <a:xfrm>
            <a:off x="2133600" y="4229100"/>
            <a:ext cx="1600200" cy="457200"/>
          </a:xfrm>
          <a:prstGeom prst="wedgeRectCallout">
            <a:avLst>
              <a:gd name="adj1" fmla="val 47023"/>
              <a:gd name="adj2" fmla="val -104861"/>
            </a:avLst>
          </a:prstGeom>
          <a:solidFill>
            <a:srgbClr val="CC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归一化系数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4138" name="AutoShape 10"/>
          <p:cNvSpPr/>
          <p:nvPr/>
        </p:nvSpPr>
        <p:spPr>
          <a:xfrm>
            <a:off x="5029200" y="4229100"/>
            <a:ext cx="3200400" cy="457200"/>
          </a:xfrm>
          <a:prstGeom prst="wedgeRectCallout">
            <a:avLst>
              <a:gd name="adj1" fmla="val -74852"/>
              <a:gd name="adj2" fmla="val -59028"/>
            </a:avLst>
          </a:prstGeom>
          <a:solidFill>
            <a:srgbClr val="CC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对各种可能排列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求和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4139" name="Object 11"/>
          <p:cNvGraphicFramePr>
            <a:graphicFrameLocks noChangeAspect="1"/>
          </p:cNvGraphicFramePr>
          <p:nvPr/>
        </p:nvGraphicFramePr>
        <p:xfrm>
          <a:off x="762000" y="4991100"/>
          <a:ext cx="394176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5" imgW="2298700" imgH="673100" progId="Equation.3">
                  <p:embed/>
                </p:oleObj>
              </mc:Choice>
              <mc:Fallback>
                <p:oleObj name="" r:id="rId5" imgW="2298700" imgH="6731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4991100"/>
                        <a:ext cx="3941763" cy="1065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40" name="AutoShape 12"/>
          <p:cNvSpPr/>
          <p:nvPr/>
        </p:nvSpPr>
        <p:spPr>
          <a:xfrm>
            <a:off x="5715000" y="5372100"/>
            <a:ext cx="2057400" cy="762000"/>
          </a:xfrm>
          <a:prstGeom prst="wedgeRectCallout">
            <a:avLst>
              <a:gd name="adj1" fmla="val -105787"/>
              <a:gd name="adj2" fmla="val -41042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是单粒子态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上的粒子数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4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4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4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4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4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2" grpId="0" animBg="1"/>
      <p:bldP spid="944133" grpId="0" animBg="1"/>
      <p:bldP spid="944134" grpId="0" animBg="1"/>
      <p:bldP spid="944136" grpId="0" animBg="1"/>
      <p:bldP spid="944137" grpId="0" animBg="1"/>
      <p:bldP spid="944138" grpId="0" animBg="1"/>
      <p:bldP spid="94414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2" name="Text Box 2"/>
          <p:cNvSpPr txBox="1"/>
          <p:nvPr/>
        </p:nvSpPr>
        <p:spPr>
          <a:xfrm>
            <a:off x="533400" y="487363"/>
            <a:ext cx="76200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N = 3 Bose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子体系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，设有三个单粒子态分别记为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，求：该体系对称化的波函数。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945155" name="Object 3"/>
          <p:cNvGraphicFramePr>
            <a:graphicFrameLocks noChangeAspect="1"/>
          </p:cNvGraphicFramePr>
          <p:nvPr/>
        </p:nvGraphicFramePr>
        <p:xfrm>
          <a:off x="685800" y="1706563"/>
          <a:ext cx="77628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" imgW="5207000" imgH="1092200" progId="Equation.3">
                  <p:embed/>
                </p:oleObj>
              </mc:Choice>
              <mc:Fallback>
                <p:oleObj name="" r:id="rId1" imgW="5207000" imgH="10922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1706563"/>
                        <a:ext cx="7762875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5156" name="Text Box 4"/>
          <p:cNvSpPr txBox="1"/>
          <p:nvPr/>
        </p:nvSpPr>
        <p:spPr>
          <a:xfrm>
            <a:off x="762000" y="1325563"/>
            <a:ext cx="20574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5157" name="Text Box 5"/>
          <p:cNvSpPr txBox="1"/>
          <p:nvPr/>
        </p:nvSpPr>
        <p:spPr>
          <a:xfrm>
            <a:off x="357188" y="3078163"/>
            <a:ext cx="2767012" cy="1138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5158" name="Object 6"/>
          <p:cNvGraphicFramePr>
            <a:graphicFrameLocks noChangeAspect="1"/>
          </p:cNvGraphicFramePr>
          <p:nvPr/>
        </p:nvGraphicFramePr>
        <p:xfrm>
          <a:off x="3429000" y="3154363"/>
          <a:ext cx="43402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" imgW="2870200" imgH="228600" progId="Equation.3">
                  <p:embed/>
                </p:oleObj>
              </mc:Choice>
              <mc:Fallback>
                <p:oleObj name="" r:id="rId3" imgW="2870200" imgH="2286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9000" y="3154363"/>
                        <a:ext cx="4340225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5159" name="Object 7"/>
          <p:cNvGraphicFramePr>
            <a:graphicFrameLocks noChangeAspect="1"/>
          </p:cNvGraphicFramePr>
          <p:nvPr/>
        </p:nvGraphicFramePr>
        <p:xfrm>
          <a:off x="3429000" y="3535363"/>
          <a:ext cx="43894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5" imgW="2908300" imgH="228600" progId="Equation.3">
                  <p:embed/>
                </p:oleObj>
              </mc:Choice>
              <mc:Fallback>
                <p:oleObj name="" r:id="rId5" imgW="2908300" imgH="2286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9000" y="3535363"/>
                        <a:ext cx="4389438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5160" name="Object 8"/>
          <p:cNvGraphicFramePr>
            <a:graphicFrameLocks noChangeAspect="1"/>
          </p:cNvGraphicFramePr>
          <p:nvPr/>
        </p:nvGraphicFramePr>
        <p:xfrm>
          <a:off x="3429000" y="3992563"/>
          <a:ext cx="43894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7" imgW="2908300" imgH="228600" progId="Equation.3">
                  <p:embed/>
                </p:oleObj>
              </mc:Choice>
              <mc:Fallback>
                <p:oleObj name="" r:id="rId7" imgW="2908300" imgH="2286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9000" y="3992563"/>
                        <a:ext cx="4389438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5161" name="Text Box 9"/>
          <p:cNvSpPr txBox="1"/>
          <p:nvPr/>
        </p:nvSpPr>
        <p:spPr>
          <a:xfrm>
            <a:off x="762000" y="4678363"/>
            <a:ext cx="32766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5162" name="Object 10"/>
          <p:cNvGraphicFramePr>
            <a:graphicFrameLocks noChangeAspect="1"/>
          </p:cNvGraphicFramePr>
          <p:nvPr/>
        </p:nvGraphicFramePr>
        <p:xfrm>
          <a:off x="609600" y="5084763"/>
          <a:ext cx="82105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9" imgW="7010400" imgH="508000" progId="Equation.3">
                  <p:embed/>
                </p:oleObj>
              </mc:Choice>
              <mc:Fallback>
                <p:oleObj name="" r:id="rId9" imgW="7010400" imgH="5080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5084763"/>
                        <a:ext cx="821055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5163" name="Text Box 11"/>
          <p:cNvSpPr txBox="1"/>
          <p:nvPr/>
        </p:nvSpPr>
        <p:spPr>
          <a:xfrm>
            <a:off x="838200" y="5973763"/>
            <a:ext cx="50292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另外还有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种可能的状态，分别是：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4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4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4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4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5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45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6" grpId="0" animBg="1"/>
      <p:bldP spid="945157" grpId="0" animBg="1"/>
      <p:bldP spid="945161" grpId="0" animBg="1"/>
      <p:bldP spid="94516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46178" name="Text Box 2"/>
          <p:cNvSpPr txBox="1"/>
          <p:nvPr/>
        </p:nvSpPr>
        <p:spPr>
          <a:xfrm>
            <a:off x="457200" y="400050"/>
            <a:ext cx="22098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=1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=0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=2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_x000B__x000C_"/>
            </a:endParaRPr>
          </a:p>
        </p:txBody>
      </p:sp>
      <p:graphicFrame>
        <p:nvGraphicFramePr>
          <p:cNvPr id="946179" name="Object 3"/>
          <p:cNvGraphicFramePr>
            <a:graphicFrameLocks noChangeAspect="1"/>
          </p:cNvGraphicFramePr>
          <p:nvPr/>
        </p:nvGraphicFramePr>
        <p:xfrm>
          <a:off x="457200" y="1009650"/>
          <a:ext cx="803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7035800" imgH="508000" progId="Equation.3">
                  <p:embed/>
                </p:oleObj>
              </mc:Choice>
              <mc:Fallback>
                <p:oleObj name="" r:id="rId1" imgW="7035800" imgH="5080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1009650"/>
                        <a:ext cx="80391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80" name="Text Box 4"/>
          <p:cNvSpPr txBox="1"/>
          <p:nvPr/>
        </p:nvSpPr>
        <p:spPr>
          <a:xfrm>
            <a:off x="457200" y="1771650"/>
            <a:ext cx="22098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=0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=1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=2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_x000B__x000C_"/>
            </a:endParaRPr>
          </a:p>
        </p:txBody>
      </p:sp>
      <p:graphicFrame>
        <p:nvGraphicFramePr>
          <p:cNvPr id="946181" name="Object 5"/>
          <p:cNvGraphicFramePr>
            <a:graphicFrameLocks noChangeAspect="1"/>
          </p:cNvGraphicFramePr>
          <p:nvPr/>
        </p:nvGraphicFramePr>
        <p:xfrm>
          <a:off x="609600" y="2228850"/>
          <a:ext cx="8077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7073900" imgH="508000" progId="Equation.3">
                  <p:embed/>
                </p:oleObj>
              </mc:Choice>
              <mc:Fallback>
                <p:oleObj name="" r:id="rId3" imgW="7073900" imgH="5080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2228850"/>
                        <a:ext cx="80772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82" name="Text Box 6"/>
          <p:cNvSpPr txBox="1"/>
          <p:nvPr/>
        </p:nvSpPr>
        <p:spPr>
          <a:xfrm>
            <a:off x="457200" y="2914650"/>
            <a:ext cx="22098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=0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=2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=1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_x000B__x000C_"/>
            </a:endParaRPr>
          </a:p>
        </p:txBody>
      </p:sp>
      <p:graphicFrame>
        <p:nvGraphicFramePr>
          <p:cNvPr id="946183" name="Object 7"/>
          <p:cNvGraphicFramePr>
            <a:graphicFrameLocks noChangeAspect="1"/>
          </p:cNvGraphicFramePr>
          <p:nvPr/>
        </p:nvGraphicFramePr>
        <p:xfrm>
          <a:off x="609600" y="3448050"/>
          <a:ext cx="8077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5" imgW="7073900" imgH="508000" progId="Equation.3">
                  <p:embed/>
                </p:oleObj>
              </mc:Choice>
              <mc:Fallback>
                <p:oleObj name="" r:id="rId5" imgW="7073900" imgH="5080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3448050"/>
                        <a:ext cx="80772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84" name="Text Box 8"/>
          <p:cNvSpPr txBox="1"/>
          <p:nvPr/>
        </p:nvSpPr>
        <p:spPr>
          <a:xfrm>
            <a:off x="533400" y="4210050"/>
            <a:ext cx="22098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=1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=2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=0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_x000B__x000C_"/>
            </a:endParaRPr>
          </a:p>
        </p:txBody>
      </p:sp>
      <p:graphicFrame>
        <p:nvGraphicFramePr>
          <p:cNvPr id="946185" name="Object 9"/>
          <p:cNvGraphicFramePr>
            <a:graphicFrameLocks noChangeAspect="1"/>
          </p:cNvGraphicFramePr>
          <p:nvPr/>
        </p:nvGraphicFramePr>
        <p:xfrm>
          <a:off x="609600" y="4743450"/>
          <a:ext cx="8039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7" imgW="7035800" imgH="508000" progId="Equation.3">
                  <p:embed/>
                </p:oleObj>
              </mc:Choice>
              <mc:Fallback>
                <p:oleObj name="" r:id="rId7" imgW="7035800" imgH="5080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4743450"/>
                        <a:ext cx="80391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86" name="Text Box 10"/>
          <p:cNvSpPr txBox="1"/>
          <p:nvPr/>
        </p:nvSpPr>
        <p:spPr>
          <a:xfrm>
            <a:off x="533400" y="5353050"/>
            <a:ext cx="24384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=2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=0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e"/>
              </a:rPr>
              <a:t>=1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_x000B__x000C_"/>
            </a:endParaRPr>
          </a:p>
        </p:txBody>
      </p:sp>
      <p:graphicFrame>
        <p:nvGraphicFramePr>
          <p:cNvPr id="946187" name="Object 11"/>
          <p:cNvGraphicFramePr>
            <a:graphicFrameLocks noChangeAspect="1"/>
          </p:cNvGraphicFramePr>
          <p:nvPr/>
        </p:nvGraphicFramePr>
        <p:xfrm>
          <a:off x="533400" y="5810250"/>
          <a:ext cx="8001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9" imgW="7010400" imgH="508000" progId="Equation.3">
                  <p:embed/>
                </p:oleObj>
              </mc:Choice>
              <mc:Fallback>
                <p:oleObj name="" r:id="rId9" imgW="7010400" imgH="5080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5810250"/>
                        <a:ext cx="80010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4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46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4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8" grpId="0" animBg="1"/>
      <p:bldP spid="946180" grpId="0" animBg="1"/>
      <p:bldP spid="946182" grpId="0" animBg="1"/>
      <p:bldP spid="946184" grpId="0" animBg="1"/>
      <p:bldP spid="94618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0" name="Text Box 2"/>
          <p:cNvSpPr txBox="1"/>
          <p:nvPr/>
        </p:nvSpPr>
        <p:spPr>
          <a:xfrm>
            <a:off x="304800" y="304800"/>
            <a:ext cx="9906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附注：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7203" name="Text Box 3"/>
          <p:cNvSpPr txBox="1"/>
          <p:nvPr/>
        </p:nvSpPr>
        <p:spPr>
          <a:xfrm>
            <a:off x="2209800" y="381000"/>
            <a:ext cx="3048000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algn="ctr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关于重复组合问题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23850" y="908050"/>
            <a:ext cx="7772400" cy="1447800"/>
            <a:chOff x="528" y="864"/>
            <a:chExt cx="4896" cy="912"/>
          </a:xfrm>
        </p:grpSpPr>
        <p:sp>
          <p:nvSpPr>
            <p:cNvPr id="58373" name="Text Box 5"/>
            <p:cNvSpPr txBox="1"/>
            <p:nvPr/>
          </p:nvSpPr>
          <p:spPr>
            <a:xfrm>
              <a:off x="528" y="864"/>
              <a:ext cx="4896" cy="7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从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 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个不同元素中每次取 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 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个元素（元素可重复选取）不管排列顺序构成一组称为重复组合，记为： </a:t>
              </a:r>
              <a:endPara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 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可大于、等于或小于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 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58374" name="Object 6"/>
            <p:cNvGraphicFramePr>
              <a:graphicFrameLocks noChangeAspect="1"/>
            </p:cNvGraphicFramePr>
            <p:nvPr/>
          </p:nvGraphicFramePr>
          <p:xfrm>
            <a:off x="3504" y="1104"/>
            <a:ext cx="750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1" imgW="215900" imgH="228600" progId="Equation.3">
                    <p:embed/>
                  </p:oleObj>
                </mc:Choice>
                <mc:Fallback>
                  <p:oleObj name="" r:id="rId1" imgW="215900" imgH="2286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1104"/>
                          <a:ext cx="750" cy="6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7207" name="Object 7"/>
          <p:cNvGraphicFramePr>
            <a:graphicFrameLocks noChangeAspect="1"/>
          </p:cNvGraphicFramePr>
          <p:nvPr/>
        </p:nvGraphicFramePr>
        <p:xfrm>
          <a:off x="1828800" y="2286000"/>
          <a:ext cx="4267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" imgW="2159000" imgH="482600" progId="Equation.3">
                  <p:embed/>
                </p:oleObj>
              </mc:Choice>
              <mc:Fallback>
                <p:oleObj name="" r:id="rId3" imgW="2159000" imgH="4826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2286000"/>
                        <a:ext cx="42672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7208" name="Text Box 8"/>
          <p:cNvSpPr txBox="1"/>
          <p:nvPr/>
        </p:nvSpPr>
        <p:spPr>
          <a:xfrm>
            <a:off x="152400" y="2209800"/>
            <a:ext cx="1600200" cy="1320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重复组合与通常组合不同，其计算公式为：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7" name="Text Box 10"/>
          <p:cNvSpPr txBox="1"/>
          <p:nvPr/>
        </p:nvSpPr>
        <p:spPr>
          <a:xfrm>
            <a:off x="6372225" y="1628775"/>
            <a:ext cx="277177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通常组合计算公式：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8378" name="Object 11"/>
          <p:cNvGraphicFramePr>
            <a:graphicFrameLocks noChangeAspect="1"/>
          </p:cNvGraphicFramePr>
          <p:nvPr/>
        </p:nvGraphicFramePr>
        <p:xfrm>
          <a:off x="6372225" y="2349500"/>
          <a:ext cx="220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5" imgW="1333500" imgH="482600" progId="Equation.3">
                  <p:embed/>
                </p:oleObj>
              </mc:Choice>
              <mc:Fallback>
                <p:oleObj name="" r:id="rId5" imgW="1333500" imgH="4826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72225" y="2349500"/>
                        <a:ext cx="2209800" cy="9144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7212" name="AutoShape 12"/>
          <p:cNvSpPr/>
          <p:nvPr/>
        </p:nvSpPr>
        <p:spPr>
          <a:xfrm>
            <a:off x="228600" y="3657600"/>
            <a:ext cx="4800600" cy="1371600"/>
          </a:xfrm>
          <a:prstGeom prst="wedgeRectCallout">
            <a:avLst>
              <a:gd name="adj1" fmla="val 29264"/>
              <a:gd name="adj2" fmla="val -79398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重复组合计算公式表明： 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个不同元素中每次取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个元素的重复组合的种数等于从（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m+n-1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）个不同元素中每次取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个元素的普通组合的种数。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7213" name="Text Box 13"/>
          <p:cNvSpPr txBox="1"/>
          <p:nvPr/>
        </p:nvSpPr>
        <p:spPr>
          <a:xfrm>
            <a:off x="5562600" y="3657600"/>
            <a:ext cx="2743200" cy="1016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应用重复组合，计算全同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Bose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子体系可能状态总数是很方便的。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7214" name="Text Box 14"/>
          <p:cNvSpPr txBox="1"/>
          <p:nvPr/>
        </p:nvSpPr>
        <p:spPr>
          <a:xfrm>
            <a:off x="304800" y="5257800"/>
            <a:ext cx="40386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如上例，求体系可能状态总数的问题实质上就是一个从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个状态中每次取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个状态的重复组合问题。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7215" name="Object 15"/>
          <p:cNvGraphicFramePr>
            <a:graphicFrameLocks noChangeAspect="1"/>
          </p:cNvGraphicFramePr>
          <p:nvPr/>
        </p:nvGraphicFramePr>
        <p:xfrm>
          <a:off x="5003800" y="5029200"/>
          <a:ext cx="304006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7" imgW="1346200" imgH="838200" progId="Equation.3">
                  <p:embed/>
                </p:oleObj>
              </mc:Choice>
              <mc:Fallback>
                <p:oleObj name="" r:id="rId7" imgW="1346200" imgH="8382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3800" y="5029200"/>
                        <a:ext cx="3040063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720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7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7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4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4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47214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4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  <p:bldP spid="947208" grpId="0" animBg="1"/>
      <p:bldP spid="947212" grpId="0" animBg="1"/>
      <p:bldP spid="947213" grpId="0" animBg="1"/>
      <p:bldP spid="94721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4" name="Text Box 2"/>
          <p:cNvSpPr txBox="1"/>
          <p:nvPr/>
        </p:nvSpPr>
        <p:spPr>
          <a:xfrm>
            <a:off x="611188" y="333375"/>
            <a:ext cx="52816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Fermi </a:t>
            </a:r>
            <a:r>
              <a:rPr lang="zh-CN" altLang="en-US" sz="24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子体系和波函数反对称化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8227" name="Text Box 3"/>
          <p:cNvSpPr txBox="1"/>
          <p:nvPr/>
        </p:nvSpPr>
        <p:spPr>
          <a:xfrm>
            <a:off x="501650" y="1135063"/>
            <a:ext cx="49530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Fermi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子体系，其反对称化波函数是：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8228" name="Object 4"/>
          <p:cNvGraphicFramePr>
            <a:graphicFrameLocks noChangeAspect="1"/>
          </p:cNvGraphicFramePr>
          <p:nvPr/>
        </p:nvGraphicFramePr>
        <p:xfrm>
          <a:off x="806450" y="1516063"/>
          <a:ext cx="77216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" imgW="5181600" imgH="571500" progId="Equation.3">
                  <p:embed/>
                </p:oleObj>
              </mc:Choice>
              <mc:Fallback>
                <p:oleObj name="" r:id="rId1" imgW="5181600" imgH="5715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6450" y="1516063"/>
                        <a:ext cx="7721600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8229" name="AutoShape 5"/>
          <p:cNvSpPr/>
          <p:nvPr/>
        </p:nvSpPr>
        <p:spPr>
          <a:xfrm>
            <a:off x="6597650" y="449263"/>
            <a:ext cx="1981200" cy="609600"/>
          </a:xfrm>
          <a:prstGeom prst="wedgeRectCallout">
            <a:avLst>
              <a:gd name="adj1" fmla="val -31491"/>
              <a:gd name="adj2" fmla="val 96875"/>
            </a:avLst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行列式的性质保证了波函数反对称化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8230" name="Text Box 6"/>
          <p:cNvSpPr txBox="1"/>
          <p:nvPr/>
        </p:nvSpPr>
        <p:spPr>
          <a:xfrm>
            <a:off x="730250" y="2354263"/>
            <a:ext cx="33528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推广到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Fermi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子体系：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8231" name="Object 7"/>
          <p:cNvGraphicFramePr>
            <a:graphicFrameLocks noChangeAspect="1"/>
          </p:cNvGraphicFramePr>
          <p:nvPr/>
        </p:nvGraphicFramePr>
        <p:xfrm>
          <a:off x="1416050" y="2582863"/>
          <a:ext cx="6480175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3" imgW="4330700" imgH="1168400" progId="Equation.3">
                  <p:embed/>
                </p:oleObj>
              </mc:Choice>
              <mc:Fallback>
                <p:oleObj name="" r:id="rId3" imgW="4330700" imgH="11684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16050" y="2582863"/>
                        <a:ext cx="6480175" cy="1376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8232" name="Text Box 8"/>
          <p:cNvSpPr txBox="1"/>
          <p:nvPr/>
        </p:nvSpPr>
        <p:spPr>
          <a:xfrm>
            <a:off x="806450" y="3725863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两点讨论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8233" name="Text Box 9"/>
          <p:cNvSpPr txBox="1"/>
          <p:nvPr/>
        </p:nvSpPr>
        <p:spPr>
          <a:xfrm>
            <a:off x="1720850" y="4411663"/>
            <a:ext cx="63246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。行列式展开后，每一项都是单粒子波函数乘积形式，因而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 本征方程 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E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的解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48234" name="Text Box 10"/>
          <p:cNvSpPr txBox="1"/>
          <p:nvPr/>
        </p:nvSpPr>
        <p:spPr>
          <a:xfrm>
            <a:off x="1644650" y="5402263"/>
            <a:ext cx="65532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。交换任意两个粒子，等价于行列式中相应两列对调，		由行列式性质可知，行列式要变号，故是反对称化波函数。此行列式称为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Slater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行列式。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4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4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4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94823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4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948234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 animBg="1"/>
      <p:bldP spid="948229" grpId="0" animBg="1"/>
      <p:bldP spid="948230" grpId="0" animBg="1"/>
      <p:bldP spid="948232" grpId="0"/>
      <p:bldP spid="948233" grpId="0" build="p"/>
      <p:bldP spid="94823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9250" name="Rectangle 2"/>
          <p:cNvSpPr/>
          <p:nvPr/>
        </p:nvSpPr>
        <p:spPr>
          <a:xfrm>
            <a:off x="892175" y="1393825"/>
            <a:ext cx="277177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）二 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Fermi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子体系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9251" name="AutoShape 3"/>
          <p:cNvSpPr/>
          <p:nvPr/>
        </p:nvSpPr>
        <p:spPr>
          <a:xfrm>
            <a:off x="4930775" y="1089025"/>
            <a:ext cx="2895600" cy="457200"/>
          </a:xfrm>
          <a:prstGeom prst="wedgeRectCallout">
            <a:avLst>
              <a:gd name="adj1" fmla="val -43750"/>
              <a:gd name="adj2" fmla="val 10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其反对称化波函数为：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9252" name="Object 4"/>
          <p:cNvGraphicFramePr>
            <a:graphicFrameLocks noChangeAspect="1"/>
          </p:cNvGraphicFramePr>
          <p:nvPr/>
        </p:nvGraphicFramePr>
        <p:xfrm>
          <a:off x="566738" y="1851025"/>
          <a:ext cx="806926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" imgW="5410200" imgH="571500" progId="Equation.3">
                  <p:embed/>
                </p:oleObj>
              </mc:Choice>
              <mc:Fallback>
                <p:oleObj name="" r:id="rId1" imgW="5410200" imgH="5715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6738" y="1851025"/>
                        <a:ext cx="8069262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3" name="Text Box 5"/>
          <p:cNvSpPr txBox="1"/>
          <p:nvPr/>
        </p:nvSpPr>
        <p:spPr>
          <a:xfrm>
            <a:off x="739775" y="2689225"/>
            <a:ext cx="57150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若二粒子处于相同态，例如都处于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态，则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9254" name="Object 6"/>
          <p:cNvGraphicFramePr>
            <a:graphicFrameLocks noChangeAspect="1"/>
          </p:cNvGraphicFramePr>
          <p:nvPr/>
        </p:nvGraphicFramePr>
        <p:xfrm>
          <a:off x="1501775" y="3146425"/>
          <a:ext cx="58594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3" imgW="3911600" imgH="482600" progId="Equation.3">
                  <p:embed/>
                </p:oleObj>
              </mc:Choice>
              <mc:Fallback>
                <p:oleObj name="" r:id="rId3" imgW="3911600" imgH="4826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01775" y="3146425"/>
                        <a:ext cx="5859463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255" name="Object 7"/>
          <p:cNvGraphicFramePr>
            <a:graphicFrameLocks noChangeAspect="1"/>
          </p:cNvGraphicFramePr>
          <p:nvPr/>
        </p:nvGraphicFramePr>
        <p:xfrm>
          <a:off x="2797175" y="3756025"/>
          <a:ext cx="258286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5" imgW="1676400" imgH="558800" progId="Equation.3">
                  <p:embed/>
                </p:oleObj>
              </mc:Choice>
              <mc:Fallback>
                <p:oleObj name="" r:id="rId5" imgW="1676400" imgH="5588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97175" y="3756025"/>
                        <a:ext cx="2582863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6" name="Text Box 8"/>
          <p:cNvSpPr txBox="1"/>
          <p:nvPr/>
        </p:nvSpPr>
        <p:spPr>
          <a:xfrm>
            <a:off x="642938" y="3756025"/>
            <a:ext cx="1773237" cy="7080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写成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Slater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行列式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9257" name="AutoShape 9"/>
          <p:cNvSpPr/>
          <p:nvPr/>
        </p:nvSpPr>
        <p:spPr>
          <a:xfrm>
            <a:off x="6226175" y="3679825"/>
            <a:ext cx="1524000" cy="685800"/>
          </a:xfrm>
          <a:prstGeom prst="wedgeRectCallout">
            <a:avLst>
              <a:gd name="adj1" fmla="val -96250"/>
              <a:gd name="adj2" fmla="val 33796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两行相同，行列式为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9258" name="Rectangle 10"/>
          <p:cNvSpPr/>
          <p:nvPr/>
        </p:nvSpPr>
        <p:spPr>
          <a:xfrm>
            <a:off x="892175" y="4670425"/>
            <a:ext cx="27733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 Fermi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子体系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9259" name="Object 11"/>
          <p:cNvGraphicFramePr>
            <a:graphicFrameLocks noChangeAspect="1"/>
          </p:cNvGraphicFramePr>
          <p:nvPr/>
        </p:nvGraphicFramePr>
        <p:xfrm>
          <a:off x="1196975" y="5127625"/>
          <a:ext cx="6480175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7" imgW="4330700" imgH="1168400" progId="Equation.3">
                  <p:embed/>
                </p:oleObj>
              </mc:Choice>
              <mc:Fallback>
                <p:oleObj name="" r:id="rId7" imgW="4330700" imgH="11684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96975" y="5127625"/>
                        <a:ext cx="6480175" cy="1376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Rectangle 12"/>
          <p:cNvSpPr/>
          <p:nvPr/>
        </p:nvSpPr>
        <p:spPr>
          <a:xfrm>
            <a:off x="509588" y="355600"/>
            <a:ext cx="7772400" cy="7699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Pauli </a:t>
            </a:r>
            <a:r>
              <a:rPr lang="zh-CN" altLang="en-US" sz="3200" b="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endParaRPr lang="zh-CN" altLang="en-US" sz="440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925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925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4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4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925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9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9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4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925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925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4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0" grpId="0" build="p"/>
      <p:bldP spid="949251" grpId="0" animBg="1"/>
      <p:bldP spid="949253" grpId="0" build="p"/>
      <p:bldP spid="949256" grpId="0" animBg="1"/>
      <p:bldP spid="949257" grpId="0" animBg="1"/>
      <p:bldP spid="94925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50274" name="Object 2"/>
          <p:cNvGraphicFramePr>
            <a:graphicFrameLocks noChangeAspect="1"/>
          </p:cNvGraphicFramePr>
          <p:nvPr/>
        </p:nvGraphicFramePr>
        <p:xfrm>
          <a:off x="876300" y="1135063"/>
          <a:ext cx="695325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" imgW="4648200" imgH="1168400" progId="Equation.3">
                  <p:embed/>
                </p:oleObj>
              </mc:Choice>
              <mc:Fallback>
                <p:oleObj name="" r:id="rId1" imgW="4648200" imgH="11684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76300" y="1135063"/>
                        <a:ext cx="6953250" cy="1376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0275" name="Text Box 3"/>
          <p:cNvSpPr txBox="1"/>
          <p:nvPr/>
        </p:nvSpPr>
        <p:spPr>
          <a:xfrm>
            <a:off x="571500" y="449263"/>
            <a:ext cx="67056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个单粒子态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 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中有两个相同，则行列式中有两行相同，于是行列式为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50276" name="AutoShape 4"/>
          <p:cNvSpPr/>
          <p:nvPr/>
        </p:nvSpPr>
        <p:spPr>
          <a:xfrm>
            <a:off x="7658100" y="449263"/>
            <a:ext cx="914400" cy="762000"/>
          </a:xfrm>
          <a:prstGeom prst="wedgeRectCallout">
            <a:avLst>
              <a:gd name="adj1" fmla="val -103125"/>
              <a:gd name="adj2" fmla="val 4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两行同态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0277" name="Text Box 5"/>
          <p:cNvSpPr txBox="1"/>
          <p:nvPr/>
        </p:nvSpPr>
        <p:spPr>
          <a:xfrm>
            <a:off x="876300" y="2506663"/>
            <a:ext cx="78486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上述讨论表明，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 Fermi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子体系中，不能有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个或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个以上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Fermi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子处于同一状态，这一结论称为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Pauli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不相容原理。波函数的反对称化保证了全同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Fermi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子体系的这一重要性质。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0278" name="Text Box 6"/>
          <p:cNvSpPr txBox="1"/>
          <p:nvPr/>
        </p:nvSpPr>
        <p:spPr>
          <a:xfrm>
            <a:off x="647700" y="3497263"/>
            <a:ext cx="43434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）无自旋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轨道相互作用情况</a:t>
            </a:r>
            <a:endParaRPr lang="zh-CN" altLang="en-US" sz="2400" b="0" dirty="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0279" name="Text Box 7"/>
          <p:cNvSpPr txBox="1"/>
          <p:nvPr/>
        </p:nvSpPr>
        <p:spPr>
          <a:xfrm>
            <a:off x="723900" y="3878263"/>
            <a:ext cx="76200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在无自旋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轨道相互作用情况，或该作用很弱，从而可略时，体系总波函数可写成空间波函数与自旋波函数乘积形式：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50280" name="Object 8"/>
          <p:cNvGraphicFramePr>
            <a:graphicFrameLocks noChangeAspect="1"/>
          </p:cNvGraphicFramePr>
          <p:nvPr/>
        </p:nvGraphicFramePr>
        <p:xfrm>
          <a:off x="1104900" y="4640263"/>
          <a:ext cx="7162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3" imgW="4635500" imgH="203200" progId="Equation.3">
                  <p:embed/>
                </p:oleObj>
              </mc:Choice>
              <mc:Fallback>
                <p:oleObj name="" r:id="rId3" imgW="4635500" imgH="2032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04900" y="4640263"/>
                        <a:ext cx="71628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0281" name="Text Box 9"/>
          <p:cNvSpPr txBox="1"/>
          <p:nvPr/>
        </p:nvSpPr>
        <p:spPr>
          <a:xfrm>
            <a:off x="419100" y="5326063"/>
            <a:ext cx="2057400" cy="1016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若是</a:t>
            </a:r>
            <a:r>
              <a:rPr lang="en-US" altLang="zh-CN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Fermi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子体系，则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应是反对称化的。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50282" name="Text Box 10"/>
          <p:cNvSpPr txBox="1"/>
          <p:nvPr/>
        </p:nvSpPr>
        <p:spPr>
          <a:xfrm>
            <a:off x="2781300" y="5402263"/>
            <a:ext cx="2209800" cy="13239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粒子情况，反对称化可分别由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的对称性保证。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50283" name="Text Box 11"/>
          <p:cNvSpPr txBox="1"/>
          <p:nvPr/>
        </p:nvSpPr>
        <p:spPr>
          <a:xfrm>
            <a:off x="5372100" y="5402263"/>
            <a:ext cx="3352800" cy="863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对称，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反对称； 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反对称，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对称。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50275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7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50277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9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950279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5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0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0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0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0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5" grpId="0" build="p"/>
      <p:bldP spid="950276" grpId="0" animBg="1"/>
      <p:bldP spid="950277" grpId="0" build="p"/>
      <p:bldP spid="950278" grpId="0" animBg="1"/>
      <p:bldP spid="950279" grpId="0" build="p"/>
      <p:bldP spid="950281" grpId="0" animBg="1"/>
      <p:bldP spid="950282" grpId="0" animBg="1"/>
      <p:bldP spid="9502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543800" cy="10366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例</a:t>
            </a: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:</a:t>
            </a:r>
            <a:endParaRPr kumimoji="0" lang="en-US" altLang="zh-CN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75438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[H,H]=0,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能量守恒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[p,H]=0,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动量守恒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[L,H]=0,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角动量守恒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H=p</a:t>
            </a:r>
            <a:r>
              <a:rPr kumimoji="0" lang="en-US" altLang="zh-CN" sz="32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/2m</a:t>
            </a: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QM</a:t>
            </a:r>
            <a:r>
              <a:rPr lang="zh-CN" altLang="en-US" sz="36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6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CM</a:t>
            </a:r>
            <a:r>
              <a:rPr lang="zh-CN" altLang="en-US" sz="36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中守恒量的区别</a:t>
            </a:r>
            <a:endParaRPr lang="zh-CN" altLang="en-US" sz="36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981200"/>
            <a:ext cx="4048125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CM: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守恒量一定是确定值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QM: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守恒量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A,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平均值和概率分布不随时间变化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QM: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各守恒量不一定都可以同时确定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 L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L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</a:t>
            </a:r>
            <a:r>
              <a:rPr kumimoji="0" lang="en-US" altLang="zh-CN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z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守恒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但不能同时确定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因为他们不可易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076825" y="2924175"/>
          <a:ext cx="36957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701800" imgH="393700" progId="Equation.3">
                  <p:embed/>
                </p:oleObj>
              </mc:Choice>
              <mc:Fallback>
                <p:oleObj name="" r:id="rId1" imgW="1701800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6825" y="2924175"/>
                        <a:ext cx="3695700" cy="855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6" name="Rectangle 3"/>
          <p:cNvSpPr/>
          <p:nvPr/>
        </p:nvSpPr>
        <p:spPr>
          <a:xfrm>
            <a:off x="395288" y="476250"/>
            <a:ext cx="8424862" cy="936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Hellmann - Feynman </a:t>
            </a:r>
            <a:r>
              <a:rPr lang="zh-CN" altLang="en-US" sz="3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定理及应用</a:t>
            </a:r>
            <a:endParaRPr lang="zh-CN" altLang="en-US" sz="3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7812" name="Text Box 4"/>
          <p:cNvSpPr txBox="1"/>
          <p:nvPr/>
        </p:nvSpPr>
        <p:spPr>
          <a:xfrm>
            <a:off x="684213" y="1484313"/>
            <a:ext cx="7391400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Hellmann - Feynman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定理（简称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H-F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定理）给出能量本征值问题与各种力学量平均值随参数变化的规律。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7813" name="Text Box 5"/>
          <p:cNvSpPr txBox="1"/>
          <p:nvPr/>
        </p:nvSpPr>
        <p:spPr>
          <a:xfrm>
            <a:off x="827088" y="2924175"/>
            <a:ext cx="7467600" cy="1938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）当体系的能量本征值已求出，借助于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H-F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定理可以得出关于各种力学量平均值的许多信息，而不必利用波函数去进行烦琐的计算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）利用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H-F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定理可以很巧妙地推出维里定理。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2" grpId="0"/>
      <p:bldP spid="8878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1" i="0" u="none" kern="1200" baseline="0">
                <a:solidFill>
                  <a:srgbClr val="FFFF00"/>
                </a:solidFill>
                <a:latin typeface="宋体" panose="02010600030101010101" pitchFamily="2" charset="-122"/>
                <a:ea typeface="_x000B__x000C_"/>
                <a:cs typeface="+mn-cs"/>
              </a:defRPr>
            </a:lvl5pPr>
          </a:lstStyle>
          <a:p>
            <a:pPr lvl="0" algn="r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z="10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en-US" altLang="zh-CN" sz="10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9858" name="Text Box 2"/>
          <p:cNvSpPr txBox="1"/>
          <p:nvPr/>
        </p:nvSpPr>
        <p:spPr>
          <a:xfrm>
            <a:off x="611188" y="981075"/>
            <a:ext cx="746760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设体系的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Hamilton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中含有某参量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λ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的本征值，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ψ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是归一的束缚态本征函数（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为一组量子数），则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89859" name="Object 3"/>
          <p:cNvGraphicFramePr>
            <a:graphicFrameLocks noChangeAspect="1"/>
          </p:cNvGraphicFramePr>
          <p:nvPr/>
        </p:nvGraphicFramePr>
        <p:xfrm>
          <a:off x="2268538" y="1773238"/>
          <a:ext cx="22320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269365" imgH="533400" progId="Equation.3">
                  <p:embed/>
                </p:oleObj>
              </mc:Choice>
              <mc:Fallback>
                <p:oleObj name="" r:id="rId1" imgW="1269365" imgH="533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538" y="1773238"/>
                        <a:ext cx="2232025" cy="762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0" name="Oval 4"/>
          <p:cNvSpPr/>
          <p:nvPr/>
        </p:nvSpPr>
        <p:spPr>
          <a:xfrm>
            <a:off x="971550" y="2420938"/>
            <a:ext cx="7620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9861" name="Text Box 5"/>
          <p:cNvSpPr txBox="1"/>
          <p:nvPr/>
        </p:nvSpPr>
        <p:spPr>
          <a:xfrm>
            <a:off x="1979613" y="2636838"/>
            <a:ext cx="3733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据题设，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ψ</a:t>
            </a:r>
            <a:r>
              <a:rPr lang="en-US" altLang="zh-CN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满足本征值方程：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89862" name="Object 6"/>
          <p:cNvGraphicFramePr>
            <a:graphicFrameLocks noChangeAspect="1"/>
          </p:cNvGraphicFramePr>
          <p:nvPr/>
        </p:nvGraphicFramePr>
        <p:xfrm>
          <a:off x="927100" y="3108325"/>
          <a:ext cx="2336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193800" imgH="254000" progId="Equation.3">
                  <p:embed/>
                </p:oleObj>
              </mc:Choice>
              <mc:Fallback>
                <p:oleObj name="" r:id="rId3" imgW="1193800" imgH="2540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3108325"/>
                        <a:ext cx="2336800" cy="5429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3" name="Text Box 7"/>
          <p:cNvSpPr txBox="1"/>
          <p:nvPr/>
        </p:nvSpPr>
        <p:spPr>
          <a:xfrm>
            <a:off x="6565900" y="2651125"/>
            <a:ext cx="2209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其共轭方程为：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89864" name="Object 8"/>
          <p:cNvGraphicFramePr>
            <a:graphicFrameLocks noChangeAspect="1"/>
          </p:cNvGraphicFramePr>
          <p:nvPr/>
        </p:nvGraphicFramePr>
        <p:xfrm>
          <a:off x="6946900" y="3032125"/>
          <a:ext cx="21224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231265" imgH="254000" progId="Equation.3">
                  <p:embed/>
                </p:oleObj>
              </mc:Choice>
              <mc:Fallback>
                <p:oleObj name="" r:id="rId5" imgW="1231265" imgH="254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6900" y="3032125"/>
                        <a:ext cx="2122488" cy="434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5" name="AutoShape 9"/>
          <p:cNvSpPr/>
          <p:nvPr/>
        </p:nvSpPr>
        <p:spPr>
          <a:xfrm>
            <a:off x="3594100" y="3108325"/>
            <a:ext cx="3124200" cy="381000"/>
          </a:xfrm>
          <a:prstGeom prst="wedgeRectCallout">
            <a:avLst>
              <a:gd name="adj1" fmla="val -59907"/>
              <a:gd name="adj2" fmla="val 30833"/>
            </a:avLst>
          </a:prstGeom>
          <a:noFill/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 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λ 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求导数并左乘 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&lt;ψ</a:t>
            </a:r>
            <a:r>
              <a:rPr lang="en-US" altLang="zh-CN" sz="17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| 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得：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89866" name="Object 10"/>
          <p:cNvGraphicFramePr>
            <a:graphicFrameLocks noChangeAspect="1"/>
          </p:cNvGraphicFramePr>
          <p:nvPr/>
        </p:nvGraphicFramePr>
        <p:xfrm>
          <a:off x="1500188" y="3643313"/>
          <a:ext cx="70818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3251200" imgH="431800" progId="Equation.3">
                  <p:embed/>
                </p:oleObj>
              </mc:Choice>
              <mc:Fallback>
                <p:oleObj name="" r:id="rId7" imgW="3251200" imgH="43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0188" y="3643313"/>
                        <a:ext cx="7081837" cy="752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67" name="Object 11"/>
          <p:cNvGraphicFramePr>
            <a:graphicFrameLocks noChangeAspect="1"/>
          </p:cNvGraphicFramePr>
          <p:nvPr/>
        </p:nvGraphicFramePr>
        <p:xfrm>
          <a:off x="1500188" y="4357688"/>
          <a:ext cx="37274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2349500" imgH="431800" progId="Equation.3">
                  <p:embed/>
                </p:oleObj>
              </mc:Choice>
              <mc:Fallback>
                <p:oleObj name="" r:id="rId9" imgW="2349500" imgH="431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00188" y="4357688"/>
                        <a:ext cx="3727450" cy="7032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68" name="Object 12"/>
          <p:cNvGraphicFramePr>
            <a:graphicFrameLocks noChangeAspect="1"/>
          </p:cNvGraphicFramePr>
          <p:nvPr/>
        </p:nvGraphicFramePr>
        <p:xfrm>
          <a:off x="1536700" y="5089525"/>
          <a:ext cx="35464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2233930" imgH="406400" progId="Equation.3">
                  <p:embed/>
                </p:oleObj>
              </mc:Choice>
              <mc:Fallback>
                <p:oleObj name="" r:id="rId11" imgW="2233930" imgH="406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6700" y="5089525"/>
                        <a:ext cx="3546475" cy="6635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69" name="Object 13"/>
          <p:cNvGraphicFramePr>
            <a:graphicFrameLocks noChangeAspect="1"/>
          </p:cNvGraphicFramePr>
          <p:nvPr/>
        </p:nvGraphicFramePr>
        <p:xfrm>
          <a:off x="1536700" y="5851525"/>
          <a:ext cx="24796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3" imgW="1562100" imgH="406400" progId="Equation.3">
                  <p:embed/>
                </p:oleObj>
              </mc:Choice>
              <mc:Fallback>
                <p:oleObj name="" r:id="rId13" imgW="1562100" imgH="406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36700" y="5851525"/>
                        <a:ext cx="2479675" cy="6619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70" name="AutoShape 14"/>
          <p:cNvSpPr/>
          <p:nvPr/>
        </p:nvSpPr>
        <p:spPr>
          <a:xfrm>
            <a:off x="5118100" y="5851525"/>
            <a:ext cx="2286000" cy="685800"/>
          </a:xfrm>
          <a:prstGeom prst="wedgeRectCallout">
            <a:avLst>
              <a:gd name="adj1" fmla="val -146667"/>
              <a:gd name="adj2" fmla="val -72222"/>
            </a:avLst>
          </a:prstGeom>
          <a:noFill/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&lt;ψ</a:t>
            </a:r>
            <a:r>
              <a:rPr lang="en-US" altLang="zh-CN" sz="24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|ψ</a:t>
            </a:r>
            <a:r>
              <a:rPr lang="en-US" altLang="zh-CN" sz="24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&gt; = 1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9871" name="Text Box 15"/>
          <p:cNvSpPr txBox="1"/>
          <p:nvPr/>
        </p:nvSpPr>
        <p:spPr>
          <a:xfrm>
            <a:off x="7785100" y="6080125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6413500" y="3565525"/>
            <a:ext cx="2590800" cy="2133600"/>
            <a:chOff x="3840" y="2208"/>
            <a:chExt cx="1632" cy="1344"/>
          </a:xfrm>
        </p:grpSpPr>
        <p:sp>
          <p:nvSpPr>
            <p:cNvPr id="12305" name="AutoShape 17"/>
            <p:cNvSpPr/>
            <p:nvPr/>
          </p:nvSpPr>
          <p:spPr>
            <a:xfrm>
              <a:off x="4656" y="2784"/>
              <a:ext cx="816" cy="768"/>
            </a:xfrm>
            <a:prstGeom prst="wedgeRectCallout">
              <a:avLst>
                <a:gd name="adj1" fmla="val -142278"/>
                <a:gd name="adj2" fmla="val -63412"/>
              </a:avLst>
            </a:prstGeom>
            <a:noFill/>
            <a:ln w="9525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由共轭方程 </a:t>
              </a:r>
              <a:endPara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知，上式等 </a:t>
              </a:r>
              <a:endPara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号左边第二 </a:t>
              </a:r>
              <a:endPara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项为  </a:t>
              </a: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endPara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306" name="AutoShape 18"/>
            <p:cNvSpPr/>
            <p:nvPr/>
          </p:nvSpPr>
          <p:spPr>
            <a:xfrm rot="-1412877">
              <a:off x="3840" y="2208"/>
              <a:ext cx="480" cy="96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Font typeface="Wingdings" panose="05000000000000000000" pitchFamily="2" charset="2"/>
                <a:buNone/>
              </a:pP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89875" name="AutoShape 19"/>
          <p:cNvSpPr/>
          <p:nvPr/>
        </p:nvSpPr>
        <p:spPr>
          <a:xfrm>
            <a:off x="5346700" y="1889125"/>
            <a:ext cx="3581400" cy="685800"/>
          </a:xfrm>
          <a:prstGeom prst="wedgeRectCallout">
            <a:avLst>
              <a:gd name="adj1" fmla="val -70880"/>
              <a:gd name="adj2" fmla="val -13426"/>
            </a:avLst>
          </a:prstGeom>
          <a:noFill/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 - F 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定理很有实用价值， 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 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 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μ, 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T Extra" panose="05050102010205020202" pitchFamily="18" charset="2"/>
              </a:rPr>
              <a:t>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等都可以选为参数 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λ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MT Extra" panose="05050102010205020202" pitchFamily="18" charset="2"/>
            </a:endParaRPr>
          </a:p>
        </p:txBody>
      </p:sp>
      <p:sp>
        <p:nvSpPr>
          <p:cNvPr id="889876" name="Rectangle 20"/>
          <p:cNvSpPr>
            <a:spLocks noChangeArrowheads="1"/>
          </p:cNvSpPr>
          <p:nvPr/>
        </p:nvSpPr>
        <p:spPr bwMode="auto">
          <a:xfrm>
            <a:off x="65088" y="320675"/>
            <a:ext cx="85407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（二）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H - F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定理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8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89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89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9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89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8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88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8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8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89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89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88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89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89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8" grpId="0"/>
      <p:bldP spid="889860" grpId="0" animBg="1"/>
      <p:bldP spid="889861" grpId="0"/>
      <p:bldP spid="889863" grpId="0"/>
      <p:bldP spid="889865" grpId="0" animBg="1"/>
      <p:bldP spid="889870" grpId="0" animBg="1"/>
      <p:bldP spid="889871" grpId="0"/>
      <p:bldP spid="889875" grpId="0" animBg="1"/>
    </p:bldLst>
  </p:timing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宋体" panose="02010600030101010101" pitchFamily="2" charset="-122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Shimmer</Template>
  <TotalTime>0</TotalTime>
  <Words>5795</Words>
  <Application>WPS 演示</Application>
  <PresentationFormat>全屏显示(4:3)</PresentationFormat>
  <Paragraphs>767</Paragraphs>
  <Slides>56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143</vt:i4>
      </vt:variant>
      <vt:variant>
        <vt:lpstr>幻灯片标题</vt:lpstr>
      </vt:variant>
      <vt:variant>
        <vt:i4>56</vt:i4>
      </vt:variant>
    </vt:vector>
  </HeadingPairs>
  <TitlesOfParts>
    <vt:vector size="216" baseType="lpstr">
      <vt:lpstr>Arial</vt:lpstr>
      <vt:lpstr>宋体</vt:lpstr>
      <vt:lpstr>Wingdings</vt:lpstr>
      <vt:lpstr>_x000B__x000C_</vt:lpstr>
      <vt:lpstr>Tahoma</vt:lpstr>
      <vt:lpstr>Times New Roman</vt:lpstr>
      <vt:lpstr>黑体</vt:lpstr>
      <vt:lpstr>方正舒体</vt:lpstr>
      <vt:lpstr>e</vt:lpstr>
      <vt:lpstr>MT Extra</vt:lpstr>
      <vt:lpstr>Symbol</vt:lpstr>
      <vt:lpstr>Segoe Print</vt:lpstr>
      <vt:lpstr>Arial</vt:lpstr>
      <vt:lpstr>微软雅黑</vt:lpstr>
      <vt:lpstr>Arial Unicode MS</vt:lpstr>
      <vt:lpstr>_x000B__x000C_</vt:lpstr>
      <vt:lpstr>Shimmer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phy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zzu</dc:creator>
  <cp:lastModifiedBy>WPS</cp:lastModifiedBy>
  <cp:revision>354</cp:revision>
  <dcterms:created xsi:type="dcterms:W3CDTF">2005-02-03T00:25:15Z</dcterms:created>
  <dcterms:modified xsi:type="dcterms:W3CDTF">2018-05-15T03:43:04Z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