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77" r:id="rId3"/>
    <p:sldId id="278" r:id="rId4"/>
    <p:sldId id="274" r:id="rId5"/>
    <p:sldId id="279" r:id="rId6"/>
    <p:sldId id="260" r:id="rId7"/>
    <p:sldId id="293" r:id="rId8"/>
    <p:sldId id="294" r:id="rId9"/>
    <p:sldId id="287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A538B-FD4A-40D2-B84F-672F50B137BC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756B9-3A59-438A-8CAD-1B2BABD3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5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991AB74-FAA1-4380-A3B9-619A2DB3CF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35E3AC4C-9BB8-4BCA-856B-321ACBC977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4728B035-972A-4C55-B0B7-48C56B7A9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9908491-1578-4F1E-8D6E-7ED2C5BB9769}" type="slidenum">
              <a:rPr lang="zh-CN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3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89146592-24EE-4A92-916D-B33B0070CC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0D73E211-792F-4AA4-B8E7-AEC6AFBADB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1050E70F-7C78-43A0-8158-9EED8D013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9521336-B50E-483A-AD8C-C5486845D46C}" type="slidenum">
              <a:rPr lang="zh-CN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5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F744D1C-DDB5-424D-900F-09AAA8F347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1860048A-178E-47AC-8DCB-D4A70771F6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0A972C9E-F41F-48A5-B09A-C2465D047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4B57C7C-0654-476B-808C-0ED4C1AFCC32}" type="slidenum">
              <a:rPr lang="zh-CN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0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B2103-0259-44AD-AEAF-9D1CCD2FF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2CE031-A65E-4CD8-941E-FF3A0946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1A6B9-5AF4-4F8F-8E32-A89F3341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331CF-18F3-4960-AE19-704E0653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D2113-5807-49EB-B2A6-181B1402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2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18539-1DBB-4820-B0EB-E1DE2B6A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9D28E-A2CB-43E9-94C4-B093E109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81972-599A-403B-8CB9-AFC25A77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ACA52-B386-4798-AD91-D261168C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FCD90-0805-4314-BD1A-CE084AA5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1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F23C0C-0210-4A9F-A732-B8EF2AB2B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62456-ED43-4ED7-8005-BB625859B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B3C1F-8523-4F5F-9632-3446CC99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17136-2AB0-43C1-ABD1-097EFC89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CCE49-22E9-41D3-A363-497FF4EB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6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A771DCD-2208-441A-805B-4CA65209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87574-D915-4AD1-9158-DD94737A4594}" type="datetime1">
              <a:rPr lang="zh-CN" altLang="en-US"/>
              <a:pPr>
                <a:defRPr/>
              </a:pPr>
              <a:t>2018/6/9</a:t>
            </a:fld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EC8BB283-7277-494F-A8FD-9B690894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193C238-D0CF-4788-A34B-BD3D325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2CE12-58AC-47C6-B232-2B24DF5CAF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75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8D6F4-853A-4EC3-A57E-DC0EC290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343BE-CCFA-4F79-B2B0-D04CB9AC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BF028-7A30-4E79-8C12-A7B10E7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A165A-290C-4F01-B7D6-4E3F7216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173A9-CD03-48CC-A7E6-3AE01B1C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5B66-9AA1-4EAF-8027-B743BD50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CE87B-57DE-4FF4-8E98-63A32791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EC4D6-A970-4859-9903-3852AAAD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D8ECE-4885-4A35-AD79-BED32A96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C3423-94E8-4E75-9F9D-E98F1C80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5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0732D-EB23-4C73-98F5-346E4CCE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A79C3-F5E1-4BCD-968F-DE3DF8F36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706A0-BA30-4AF5-B193-9603D82F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8764F-C0C3-41FF-B15D-ACFB8926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7C235-4D1D-47B2-8C19-71BCF6A1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47AAF-FCD7-4720-BB88-13C34330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39AB3-ECEC-4C54-ABCA-FAC5CAA7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193260-ECB5-4AC3-A836-0503BAD97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D492A-19FE-4E59-8EEB-495323143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80625-EFD4-4B33-B778-B3D2D5266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80E720-C6AF-4D04-8E76-33E5EF21E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3696DC-4796-4E99-8B7F-830029D7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1BACD7-CECD-4FFC-840B-C86475B5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A530D9-86F3-43E5-A479-DC7BAD71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9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43F01-3D6A-4C28-B98A-65AAEA09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41D985-F399-4477-8250-9EFC1389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864BFC-01DB-4FB9-A507-07323117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544684-8DA0-4A5C-B427-6F3BECEE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152058-A349-4674-A0FF-5615D259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3BA57E-0482-484B-A09B-C846493A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772F8-E502-47FF-8718-D4D67F1B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CB881-4D35-4CBA-8811-2FD034FC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70EBF-96A4-4B33-BFD6-F9C6F4D9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07F62-65AC-4833-A59E-3070AC0F7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5A8B5-4D60-4138-9F61-9C897386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5A6B1-96A6-44D3-8B54-708D3918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B8C41-087A-4264-9C8B-D2030787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0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BCE67-F723-41B3-9C98-D03B8935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F80433-8F5C-4B55-A9FB-6866ED080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02431-5CAC-4669-A4A7-4E109B77F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724E5E-0B8F-4D4C-AA03-304F3A9D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EA7B4-2864-46D7-AB0C-F606D4E5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518E2-AFA1-457B-91B9-02087CB6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1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6D8EA-0681-4BAC-864E-7EA17625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4F011-3833-436B-969D-B2E1BC2C5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65B75-DA56-4CC9-B94E-9A70E133B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22FB-0A82-45B8-A603-6174B0E107CE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934BA-4B73-475C-AF5E-E984896C0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6DFA1-2DFC-493D-8D3E-7C34D217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64B2-49B9-413B-AC50-40511AB7E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9.wmf"/><Relationship Id="rId25" Type="http://schemas.openxmlformats.org/officeDocument/2006/relationships/image" Target="../media/image2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3.bin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8.png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B92B5E7-F63C-4CAB-B1D0-E9E581B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C15369-A912-4113-BB00-86326EBBA64C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79138E8-F0BA-439D-8BBA-1F359DC4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5" y="142876"/>
            <a:ext cx="8229600" cy="993775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粒子在电磁场下 </a:t>
            </a:r>
            <a:r>
              <a:rPr lang="en-US" altLang="zh-CN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Lagrangain</a:t>
            </a:r>
            <a:endParaRPr lang="zh-CN" altLang="en-US" sz="36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BF85AC6-A89E-401C-9459-F83E7F5AEF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24000" y="1214438"/>
            <a:ext cx="4038600" cy="4525962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graphicFrame>
        <p:nvGraphicFramePr>
          <p:cNvPr id="5125" name="Object 4">
            <a:extLst>
              <a:ext uri="{FF2B5EF4-FFF2-40B4-BE49-F238E27FC236}">
                <a16:creationId xmlns:a16="http://schemas.microsoft.com/office/drawing/2014/main" id="{85388750-E2E8-4F55-8EBE-7F24B4CE0A8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09750" y="1143000"/>
          <a:ext cx="36718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1485900" imgH="393700" progId="Equation.3">
                  <p:embed/>
                </p:oleObj>
              </mc:Choice>
              <mc:Fallback>
                <p:oleObj name="公式" r:id="rId3" imgW="1485900" imgH="393700" progId="Equation.3">
                  <p:embed/>
                  <p:pic>
                    <p:nvPicPr>
                      <p:cNvPr id="5125" name="Object 4">
                        <a:extLst>
                          <a:ext uri="{FF2B5EF4-FFF2-40B4-BE49-F238E27FC236}">
                            <a16:creationId xmlns:a16="http://schemas.microsoft.com/office/drawing/2014/main" id="{85388750-E2E8-4F55-8EBE-7F24B4CE0A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143000"/>
                        <a:ext cx="367188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171112D0-F978-474C-B060-5BCB1B1DE97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81188" y="2286001"/>
          <a:ext cx="542925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5" imgW="2908300" imgH="838200" progId="Equation.3">
                  <p:embed/>
                </p:oleObj>
              </mc:Choice>
              <mc:Fallback>
                <p:oleObj name="公式" r:id="rId5" imgW="2908300" imgH="838200" progId="Equation.3">
                  <p:embed/>
                  <p:pic>
                    <p:nvPicPr>
                      <p:cNvPr id="5126" name="Object 6">
                        <a:extLst>
                          <a:ext uri="{FF2B5EF4-FFF2-40B4-BE49-F238E27FC236}">
                            <a16:creationId xmlns:a16="http://schemas.microsoft.com/office/drawing/2014/main" id="{171112D0-F978-474C-B060-5BCB1B1DE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2286001"/>
                        <a:ext cx="5429250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8">
            <a:extLst>
              <a:ext uri="{FF2B5EF4-FFF2-40B4-BE49-F238E27FC236}">
                <a16:creationId xmlns:a16="http://schemas.microsoft.com/office/drawing/2014/main" id="{425FEBE3-F53E-4BB7-93F2-75EB48CB4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4214813"/>
          <a:ext cx="687705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7" imgW="2590800" imgH="838200" progId="Equation.3">
                  <p:embed/>
                </p:oleObj>
              </mc:Choice>
              <mc:Fallback>
                <p:oleObj name="公式" r:id="rId7" imgW="2590800" imgH="838200" progId="Equation.3">
                  <p:embed/>
                  <p:pic>
                    <p:nvPicPr>
                      <p:cNvPr id="5127" name="Object 8">
                        <a:extLst>
                          <a:ext uri="{FF2B5EF4-FFF2-40B4-BE49-F238E27FC236}">
                            <a16:creationId xmlns:a16="http://schemas.microsoft.com/office/drawing/2014/main" id="{425FEBE3-F53E-4BB7-93F2-75EB48CB46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214813"/>
                        <a:ext cx="6877050" cy="200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9">
            <a:extLst>
              <a:ext uri="{FF2B5EF4-FFF2-40B4-BE49-F238E27FC236}">
                <a16:creationId xmlns:a16="http://schemas.microsoft.com/office/drawing/2014/main" id="{F929DDF7-515B-48F6-97DF-9D7C41969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0" y="2357438"/>
          <a:ext cx="25923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9" imgW="990170" imgH="431613" progId="Equation.3">
                  <p:embed/>
                </p:oleObj>
              </mc:Choice>
              <mc:Fallback>
                <p:oleObj name="公式" r:id="rId9" imgW="990170" imgH="431613" progId="Equation.3">
                  <p:embed/>
                  <p:pic>
                    <p:nvPicPr>
                      <p:cNvPr id="5128" name="Object 9">
                        <a:extLst>
                          <a:ext uri="{FF2B5EF4-FFF2-40B4-BE49-F238E27FC236}">
                            <a16:creationId xmlns:a16="http://schemas.microsoft.com/office/drawing/2014/main" id="{F929DDF7-515B-48F6-97DF-9D7C41969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2357438"/>
                        <a:ext cx="259238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5">
            <a:extLst>
              <a:ext uri="{FF2B5EF4-FFF2-40B4-BE49-F238E27FC236}">
                <a16:creationId xmlns:a16="http://schemas.microsoft.com/office/drawing/2014/main" id="{0C583F32-B0D5-46B1-BD17-4D57AD821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3538" y="1285875"/>
          <a:ext cx="34083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11" imgW="1612900" imgH="393700" progId="Equation.3">
                  <p:embed/>
                </p:oleObj>
              </mc:Choice>
              <mc:Fallback>
                <p:oleObj name="公式" r:id="rId11" imgW="1612900" imgH="393700" progId="Equation.3">
                  <p:embed/>
                  <p:pic>
                    <p:nvPicPr>
                      <p:cNvPr id="5129" name="Object 5">
                        <a:extLst>
                          <a:ext uri="{FF2B5EF4-FFF2-40B4-BE49-F238E27FC236}">
                            <a16:creationId xmlns:a16="http://schemas.microsoft.com/office/drawing/2014/main" id="{0C583F32-B0D5-46B1-BD17-4D57AD8217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1285875"/>
                        <a:ext cx="340836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8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2077FA-50B1-4BB8-85AC-DD531C52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82236D-B165-465B-8BC1-96DD9E6AF2B6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30517E48-6496-48A8-B6AE-C481EC6C5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4" y="714375"/>
            <a:ext cx="355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ED73749-24B6-4752-A592-989F9F832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6" y="1428751"/>
            <a:ext cx="34385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2700901D-0EA3-42A3-8648-8D6D1C18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3000376"/>
            <a:ext cx="68770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D4983491-D174-4364-B806-4F75737B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4" y="2214564"/>
            <a:ext cx="22193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52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A5ED5756-A695-477F-B635-ECCF91E3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E482F-6D64-48BF-A9C7-F306ABA341BC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4960F28-8A15-42EA-8E45-49ECE92E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DADFF1-3908-431A-A622-E3DEABD7202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graphicFrame>
        <p:nvGraphicFramePr>
          <p:cNvPr id="6149" name="Object 4">
            <a:extLst>
              <a:ext uri="{FF2B5EF4-FFF2-40B4-BE49-F238E27FC236}">
                <a16:creationId xmlns:a16="http://schemas.microsoft.com/office/drawing/2014/main" id="{77C8D36B-C36C-4B7F-858E-C4AC4BABA78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38376" y="1285875"/>
          <a:ext cx="453707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2387600" imgH="1333500" progId="Equation.3">
                  <p:embed/>
                </p:oleObj>
              </mc:Choice>
              <mc:Fallback>
                <p:oleObj name="公式" r:id="rId3" imgW="2387600" imgH="1333500" progId="Equation.3">
                  <p:embed/>
                  <p:pic>
                    <p:nvPicPr>
                      <p:cNvPr id="6149" name="Object 4">
                        <a:extLst>
                          <a:ext uri="{FF2B5EF4-FFF2-40B4-BE49-F238E27FC236}">
                            <a16:creationId xmlns:a16="http://schemas.microsoft.com/office/drawing/2014/main" id="{77C8D36B-C36C-4B7F-858E-C4AC4BABA7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1285875"/>
                        <a:ext cx="4537075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615BDFD2-A0A0-4564-B3FA-917C9E5D6F3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66938" y="4143376"/>
          <a:ext cx="6697662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3378200" imgH="1270000" progId="Equation.3">
                  <p:embed/>
                </p:oleObj>
              </mc:Choice>
              <mc:Fallback>
                <p:oleObj name="公式" r:id="rId5" imgW="3378200" imgH="1270000" progId="Equation.3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615BDFD2-A0A0-4564-B3FA-917C9E5D6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143376"/>
                        <a:ext cx="6697662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8">
            <a:extLst>
              <a:ext uri="{FF2B5EF4-FFF2-40B4-BE49-F238E27FC236}">
                <a16:creationId xmlns:a16="http://schemas.microsoft.com/office/drawing/2014/main" id="{19BFB22E-638D-4D72-912A-6390C6D64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76" y="214314"/>
          <a:ext cx="47148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7" imgW="2298700" imgH="393700" progId="Equation.3">
                  <p:embed/>
                </p:oleObj>
              </mc:Choice>
              <mc:Fallback>
                <p:oleObj name="公式" r:id="rId7" imgW="2298700" imgH="393700" progId="Equation.3">
                  <p:embed/>
                  <p:pic>
                    <p:nvPicPr>
                      <p:cNvPr id="6151" name="Object 8">
                        <a:extLst>
                          <a:ext uri="{FF2B5EF4-FFF2-40B4-BE49-F238E27FC236}">
                            <a16:creationId xmlns:a16="http://schemas.microsoft.com/office/drawing/2014/main" id="{19BFB22E-638D-4D72-912A-6390C6D646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6" y="214314"/>
                        <a:ext cx="47148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5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422B7CB7-79E6-4336-B850-7B78F3AB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13EAF7-8D15-42E7-B8E5-EB2467ADF737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4A3367A-199F-4E6B-A9E3-76E3498F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4050"/>
          </a:xfrm>
        </p:spPr>
        <p:txBody>
          <a:bodyPr/>
          <a:lstStyle/>
          <a:p>
            <a:pPr algn="l"/>
            <a:r>
              <a:rPr lang="zh-CN" altLang="en-US" sz="3600">
                <a:ea typeface="黑体" panose="02010609060101010101" pitchFamily="49" charset="-122"/>
              </a:rPr>
              <a:t>正</a:t>
            </a:r>
            <a:r>
              <a:rPr kumimoji="1" lang="zh-CN" altLang="en-US" sz="3600">
                <a:ea typeface="黑体" panose="02010609060101010101" pitchFamily="49" charset="-122"/>
              </a:rPr>
              <a:t>则</a:t>
            </a:r>
            <a:r>
              <a:rPr lang="zh-CN" altLang="en-US" sz="3600">
                <a:ea typeface="黑体" panose="02010609060101010101" pitchFamily="49" charset="-122"/>
              </a:rPr>
              <a:t>动量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F9C95CD-7F58-47E3-AA6C-B047C8B8834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F2DD55CF-227F-4C45-AB7A-27BEF1D3A5F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95500" y="1000126"/>
          <a:ext cx="381635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1422400" imgH="838200" progId="Equation.3">
                  <p:embed/>
                </p:oleObj>
              </mc:Choice>
              <mc:Fallback>
                <p:oleObj name="公式" r:id="rId3" imgW="1422400" imgH="838200" progId="Equation.3">
                  <p:embed/>
                  <p:pic>
                    <p:nvPicPr>
                      <p:cNvPr id="7173" name="Object 4">
                        <a:extLst>
                          <a:ext uri="{FF2B5EF4-FFF2-40B4-BE49-F238E27FC236}">
                            <a16:creationId xmlns:a16="http://schemas.microsoft.com/office/drawing/2014/main" id="{F2DD55CF-227F-4C45-AB7A-27BEF1D3A5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000126"/>
                        <a:ext cx="381635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A3882790-D4BB-4E5F-A8F6-655F1B5CB55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66938" y="3000376"/>
          <a:ext cx="550545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2349500" imgH="1600200" progId="Equation.3">
                  <p:embed/>
                </p:oleObj>
              </mc:Choice>
              <mc:Fallback>
                <p:oleObj name="公式" r:id="rId5" imgW="2349500" imgH="1600200" progId="Equation.3">
                  <p:embed/>
                  <p:pic>
                    <p:nvPicPr>
                      <p:cNvPr id="7174" name="Object 6">
                        <a:extLst>
                          <a:ext uri="{FF2B5EF4-FFF2-40B4-BE49-F238E27FC236}">
                            <a16:creationId xmlns:a16="http://schemas.microsoft.com/office/drawing/2014/main" id="{A3882790-D4BB-4E5F-A8F6-655F1B5CB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3000376"/>
                        <a:ext cx="550545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8">
            <a:extLst>
              <a:ext uri="{FF2B5EF4-FFF2-40B4-BE49-F238E27FC236}">
                <a16:creationId xmlns:a16="http://schemas.microsoft.com/office/drawing/2014/main" id="{71E830C1-5359-4390-A84E-7902DD482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0" y="214314"/>
          <a:ext cx="37036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7" imgW="1485900" imgH="393700" progId="Equation.3">
                  <p:embed/>
                </p:oleObj>
              </mc:Choice>
              <mc:Fallback>
                <p:oleObj name="公式" r:id="rId7" imgW="1485900" imgH="393700" progId="Equation.3">
                  <p:embed/>
                  <p:pic>
                    <p:nvPicPr>
                      <p:cNvPr id="7175" name="Object 8">
                        <a:extLst>
                          <a:ext uri="{FF2B5EF4-FFF2-40B4-BE49-F238E27FC236}">
                            <a16:creationId xmlns:a16="http://schemas.microsoft.com/office/drawing/2014/main" id="{71E830C1-5359-4390-A84E-7902DD482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14314"/>
                        <a:ext cx="370363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BA990167-EAA0-432E-8FDE-39B5B0674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1926" y="5243514"/>
          <a:ext cx="33575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9" imgW="1511300" imgH="393700" progId="Equation.3">
                  <p:embed/>
                </p:oleObj>
              </mc:Choice>
              <mc:Fallback>
                <p:oleObj name="公式" r:id="rId9" imgW="1511300" imgH="393700" progId="Equation.3">
                  <p:embed/>
                  <p:pic>
                    <p:nvPicPr>
                      <p:cNvPr id="7176" name="Object 8">
                        <a:extLst>
                          <a:ext uri="{FF2B5EF4-FFF2-40B4-BE49-F238E27FC236}">
                            <a16:creationId xmlns:a16="http://schemas.microsoft.com/office/drawing/2014/main" id="{BA990167-EAA0-432E-8FDE-39B5B0674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6" y="5243514"/>
                        <a:ext cx="335756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44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7">
            <a:extLst>
              <a:ext uri="{FF2B5EF4-FFF2-40B4-BE49-F238E27FC236}">
                <a16:creationId xmlns:a16="http://schemas.microsoft.com/office/drawing/2014/main" id="{D0160357-0CC5-4331-A6F7-3FCD3727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946533-EF08-4639-9D35-27CB7DEEA6C0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184F644-19D1-4567-8C25-B3F63C06B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9CF0257-9CF8-4EEB-B607-72E6DA1836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graphicFrame>
        <p:nvGraphicFramePr>
          <p:cNvPr id="8197" name="Object 24">
            <a:extLst>
              <a:ext uri="{FF2B5EF4-FFF2-40B4-BE49-F238E27FC236}">
                <a16:creationId xmlns:a16="http://schemas.microsoft.com/office/drawing/2014/main" id="{29E10BFA-8C80-407D-A4A3-2BDC4A15517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34276" y="2133601"/>
          <a:ext cx="12985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4" imgW="698500" imgH="1117600" progId="Equation.3">
                  <p:embed/>
                </p:oleObj>
              </mc:Choice>
              <mc:Fallback>
                <p:oleObj name="公式" r:id="rId4" imgW="698500" imgH="1117600" progId="Equation.3">
                  <p:embed/>
                  <p:pic>
                    <p:nvPicPr>
                      <p:cNvPr id="8197" name="Object 24">
                        <a:extLst>
                          <a:ext uri="{FF2B5EF4-FFF2-40B4-BE49-F238E27FC236}">
                            <a16:creationId xmlns:a16="http://schemas.microsoft.com/office/drawing/2014/main" id="{29E10BFA-8C80-407D-A4A3-2BDC4A155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76" y="2133601"/>
                        <a:ext cx="129857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6">
            <a:extLst>
              <a:ext uri="{FF2B5EF4-FFF2-40B4-BE49-F238E27FC236}">
                <a16:creationId xmlns:a16="http://schemas.microsoft.com/office/drawing/2014/main" id="{CC5D5B89-E991-4023-B3C9-079EC513650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21551" y="4730750"/>
          <a:ext cx="201136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6" imgW="1231366" imgH="634725" progId="Equation.3">
                  <p:embed/>
                </p:oleObj>
              </mc:Choice>
              <mc:Fallback>
                <p:oleObj name="公式" r:id="rId6" imgW="1231366" imgH="634725" progId="Equation.3">
                  <p:embed/>
                  <p:pic>
                    <p:nvPicPr>
                      <p:cNvPr id="8198" name="Object 26">
                        <a:extLst>
                          <a:ext uri="{FF2B5EF4-FFF2-40B4-BE49-F238E27FC236}">
                            <a16:creationId xmlns:a16="http://schemas.microsoft.com/office/drawing/2014/main" id="{CC5D5B89-E991-4023-B3C9-079EC5136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1" y="4730750"/>
                        <a:ext cx="201136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4">
            <a:extLst>
              <a:ext uri="{FF2B5EF4-FFF2-40B4-BE49-F238E27FC236}">
                <a16:creationId xmlns:a16="http://schemas.microsoft.com/office/drawing/2014/main" id="{96ED4C4E-B795-412E-819C-135D5F43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"/>
            <a:ext cx="609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粒子在电磁场中的运动</a:t>
            </a:r>
            <a:b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一、有电磁场情况下的薛定谔方程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200" name="Rectangle 5">
            <a:extLst>
              <a:ext uri="{FF2B5EF4-FFF2-40B4-BE49-F238E27FC236}">
                <a16:creationId xmlns:a16="http://schemas.microsoft.com/office/drawing/2014/main" id="{99551759-7CC2-4F96-8447-29DEF132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90601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．经典哈密顿量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考虑一个质量为 </a:t>
            </a:r>
            <a:r>
              <a:rPr lang="en-US" altLang="zh-CN" sz="2000">
                <a:latin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</a:rPr>
              <a:t> ，带电荷</a:t>
            </a:r>
            <a:r>
              <a:rPr lang="en-US" altLang="zh-CN" sz="2000" i="1">
                <a:latin typeface="Times New Roman" panose="02020603050405020304" pitchFamily="18" charset="0"/>
              </a:rPr>
              <a:t>q</a:t>
            </a:r>
            <a:r>
              <a:rPr lang="zh-CN" altLang="en-US" sz="2000">
                <a:latin typeface="Times New Roman" panose="02020603050405020304" pitchFamily="18" charset="0"/>
              </a:rPr>
              <a:t>的粒子在电磁场中运动，在经典力学中，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其哈密顿量为（高斯单位制）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8201" name="Object 8">
            <a:extLst>
              <a:ext uri="{FF2B5EF4-FFF2-40B4-BE49-F238E27FC236}">
                <a16:creationId xmlns:a16="http://schemas.microsoft.com/office/drawing/2014/main" id="{1ED8641E-AC17-4821-B5BD-941BE73F7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9038" y="2043113"/>
          <a:ext cx="2400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8" imgW="1511300" imgH="393700" progId="Equation.3">
                  <p:embed/>
                </p:oleObj>
              </mc:Choice>
              <mc:Fallback>
                <p:oleObj name="公式" r:id="rId8" imgW="1511300" imgH="393700" progId="Equation.3">
                  <p:embed/>
                  <p:pic>
                    <p:nvPicPr>
                      <p:cNvPr id="8201" name="Object 8">
                        <a:extLst>
                          <a:ext uri="{FF2B5EF4-FFF2-40B4-BE49-F238E27FC236}">
                            <a16:creationId xmlns:a16="http://schemas.microsoft.com/office/drawing/2014/main" id="{1ED8641E-AC17-4821-B5BD-941BE73F7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2043113"/>
                        <a:ext cx="2400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9">
            <a:extLst>
              <a:ext uri="{FF2B5EF4-FFF2-40B4-BE49-F238E27FC236}">
                <a16:creationId xmlns:a16="http://schemas.microsoft.com/office/drawing/2014/main" id="{F6C43362-BFD2-4F25-BAD4-6D8D894DC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81301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      ——</a:t>
            </a:r>
            <a:r>
              <a:rPr lang="zh-CN" altLang="en-US" sz="2000">
                <a:latin typeface="Times New Roman" panose="02020603050405020304" pitchFamily="18" charset="0"/>
              </a:rPr>
              <a:t>电磁场的矢势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         </a:t>
            </a:r>
            <a:r>
              <a:rPr lang="en-US" altLang="zh-CN" sz="2000">
                <a:latin typeface="Times New Roman" panose="02020603050405020304" pitchFamily="18" charset="0"/>
              </a:rPr>
              <a:t>——</a:t>
            </a:r>
            <a:r>
              <a:rPr lang="zh-CN" altLang="en-US" sz="2000">
                <a:latin typeface="Times New Roman" panose="02020603050405020304" pitchFamily="18" charset="0"/>
              </a:rPr>
              <a:t>电磁场的标势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8203" name="Object 10">
            <a:extLst>
              <a:ext uri="{FF2B5EF4-FFF2-40B4-BE49-F238E27FC236}">
                <a16:creationId xmlns:a16="http://schemas.microsoft.com/office/drawing/2014/main" id="{D6C7C685-FCD1-4F8F-BB70-A9125CD55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0489" y="2871788"/>
          <a:ext cx="26352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10" imgW="164885" imgH="164885" progId="Equation.3">
                  <p:embed/>
                </p:oleObj>
              </mc:Choice>
              <mc:Fallback>
                <p:oleObj name="公式" r:id="rId10" imgW="164885" imgH="164885" progId="Equation.3">
                  <p:embed/>
                  <p:pic>
                    <p:nvPicPr>
                      <p:cNvPr id="8203" name="Object 10">
                        <a:extLst>
                          <a:ext uri="{FF2B5EF4-FFF2-40B4-BE49-F238E27FC236}">
                            <a16:creationId xmlns:a16="http://schemas.microsoft.com/office/drawing/2014/main" id="{D6C7C685-FCD1-4F8F-BB70-A9125CD55F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9" y="2871788"/>
                        <a:ext cx="263525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1">
            <a:extLst>
              <a:ext uri="{FF2B5EF4-FFF2-40B4-BE49-F238E27FC236}">
                <a16:creationId xmlns:a16="http://schemas.microsoft.com/office/drawing/2014/main" id="{CFD70101-8A54-400B-84BA-6069E3C0C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9064" y="3048000"/>
          <a:ext cx="2365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12" imgW="126835" imgH="202936" progId="Equation.3">
                  <p:embed/>
                </p:oleObj>
              </mc:Choice>
              <mc:Fallback>
                <p:oleObj r:id="rId12" imgW="126835" imgH="202936" progId="Equation.3">
                  <p:embed/>
                  <p:pic>
                    <p:nvPicPr>
                      <p:cNvPr id="8204" name="Object 11">
                        <a:extLst>
                          <a:ext uri="{FF2B5EF4-FFF2-40B4-BE49-F238E27FC236}">
                            <a16:creationId xmlns:a16="http://schemas.microsoft.com/office/drawing/2014/main" id="{CFD70101-8A54-400B-84BA-6069E3C0C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4" y="3048000"/>
                        <a:ext cx="2365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2">
            <a:extLst>
              <a:ext uri="{FF2B5EF4-FFF2-40B4-BE49-F238E27FC236}">
                <a16:creationId xmlns:a16="http://schemas.microsoft.com/office/drawing/2014/main" id="{F1490DE0-C819-427A-953C-3CAF89C0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1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       ——</a:t>
            </a:r>
            <a:r>
              <a:rPr lang="zh-CN" altLang="en-US" sz="2000">
                <a:latin typeface="Times New Roman" panose="02020603050405020304" pitchFamily="18" charset="0"/>
              </a:rPr>
              <a:t>粒子的正则动量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                 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                           （                  为平常所说的机械动量）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8206" name="Object 13">
            <a:extLst>
              <a:ext uri="{FF2B5EF4-FFF2-40B4-BE49-F238E27FC236}">
                <a16:creationId xmlns:a16="http://schemas.microsoft.com/office/drawing/2014/main" id="{3B23D20B-C4BD-4472-ACA9-04E33D9E8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0" y="3556000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14" imgW="139700" imgH="139700" progId="Equation.3">
                  <p:embed/>
                </p:oleObj>
              </mc:Choice>
              <mc:Fallback>
                <p:oleObj name="公式" r:id="rId14" imgW="139700" imgH="139700" progId="Equation.3">
                  <p:embed/>
                  <p:pic>
                    <p:nvPicPr>
                      <p:cNvPr id="8206" name="Object 13">
                        <a:extLst>
                          <a:ext uri="{FF2B5EF4-FFF2-40B4-BE49-F238E27FC236}">
                            <a16:creationId xmlns:a16="http://schemas.microsoft.com/office/drawing/2014/main" id="{3B23D20B-C4BD-4472-ACA9-04E33D9E8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556000"/>
                        <a:ext cx="279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4">
            <a:extLst>
              <a:ext uri="{FF2B5EF4-FFF2-40B4-BE49-F238E27FC236}">
                <a16:creationId xmlns:a16="http://schemas.microsoft.com/office/drawing/2014/main" id="{778C4053-9106-4A3F-9F6B-3A6C25962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9389" y="3962401"/>
          <a:ext cx="14176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16" imgW="850531" imgH="393529" progId="Equation.3">
                  <p:embed/>
                </p:oleObj>
              </mc:Choice>
              <mc:Fallback>
                <p:oleObj name="公式" r:id="rId16" imgW="850531" imgH="393529" progId="Equation.3">
                  <p:embed/>
                  <p:pic>
                    <p:nvPicPr>
                      <p:cNvPr id="8207" name="Object 14">
                        <a:extLst>
                          <a:ext uri="{FF2B5EF4-FFF2-40B4-BE49-F238E27FC236}">
                            <a16:creationId xmlns:a16="http://schemas.microsoft.com/office/drawing/2014/main" id="{778C4053-9106-4A3F-9F6B-3A6C259629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9" y="3962401"/>
                        <a:ext cx="141763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5">
            <a:extLst>
              <a:ext uri="{FF2B5EF4-FFF2-40B4-BE49-F238E27FC236}">
                <a16:creationId xmlns:a16="http://schemas.microsoft.com/office/drawing/2014/main" id="{85134EDD-2B33-46ED-B9C6-647A7039B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8339" y="4083051"/>
          <a:ext cx="8731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18" imgW="469696" imgH="165028" progId="Equation.3">
                  <p:embed/>
                </p:oleObj>
              </mc:Choice>
              <mc:Fallback>
                <p:oleObj name="公式" r:id="rId18" imgW="469696" imgH="165028" progId="Equation.3">
                  <p:embed/>
                  <p:pic>
                    <p:nvPicPr>
                      <p:cNvPr id="8208" name="Object 15">
                        <a:extLst>
                          <a:ext uri="{FF2B5EF4-FFF2-40B4-BE49-F238E27FC236}">
                            <a16:creationId xmlns:a16="http://schemas.microsoft.com/office/drawing/2014/main" id="{85134EDD-2B33-46ED-B9C6-647A7039B8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9" y="4083051"/>
                        <a:ext cx="8731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Rectangle 16">
            <a:extLst>
              <a:ext uri="{FF2B5EF4-FFF2-40B4-BE49-F238E27FC236}">
                <a16:creationId xmlns:a16="http://schemas.microsoft.com/office/drawing/2014/main" id="{D8140768-F771-4609-9DD2-9AAC85116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724401"/>
            <a:ext cx="7308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粒子在电磁场中运动速度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8210" name="Object 17">
            <a:extLst>
              <a:ext uri="{FF2B5EF4-FFF2-40B4-BE49-F238E27FC236}">
                <a16:creationId xmlns:a16="http://schemas.microsoft.com/office/drawing/2014/main" id="{36419D34-6638-49DA-B089-93B1F8B04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124451"/>
          <a:ext cx="1905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20" imgW="1016000" imgH="393700" progId="Equation.3">
                  <p:embed/>
                </p:oleObj>
              </mc:Choice>
              <mc:Fallback>
                <p:oleObj name="公式" r:id="rId20" imgW="1016000" imgH="393700" progId="Equation.3">
                  <p:embed/>
                  <p:pic>
                    <p:nvPicPr>
                      <p:cNvPr id="8210" name="Object 17">
                        <a:extLst>
                          <a:ext uri="{FF2B5EF4-FFF2-40B4-BE49-F238E27FC236}">
                            <a16:creationId xmlns:a16="http://schemas.microsoft.com/office/drawing/2014/main" id="{36419D34-6638-49DA-B089-93B1F8B04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24451"/>
                        <a:ext cx="1905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Rectangle 18">
            <a:extLst>
              <a:ext uri="{FF2B5EF4-FFF2-40B4-BE49-F238E27FC236}">
                <a16:creationId xmlns:a16="http://schemas.microsoft.com/office/drawing/2014/main" id="{4508D924-ED1C-41D0-84D9-A18906B6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867401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．正则量子化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在量子力学中，把正则动量       换成算符                    ，即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8212" name="Object 19">
            <a:extLst>
              <a:ext uri="{FF2B5EF4-FFF2-40B4-BE49-F238E27FC236}">
                <a16:creationId xmlns:a16="http://schemas.microsoft.com/office/drawing/2014/main" id="{5E851FB6-7627-4A84-963E-714C15D0A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175" y="6213475"/>
          <a:ext cx="2667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22" imgW="139700" imgH="139700" progId="Equation.3">
                  <p:embed/>
                </p:oleObj>
              </mc:Choice>
              <mc:Fallback>
                <p:oleObj name="公式" r:id="rId22" imgW="139700" imgH="139700" progId="Equation.3">
                  <p:embed/>
                  <p:pic>
                    <p:nvPicPr>
                      <p:cNvPr id="8212" name="Object 19">
                        <a:extLst>
                          <a:ext uri="{FF2B5EF4-FFF2-40B4-BE49-F238E27FC236}">
                            <a16:creationId xmlns:a16="http://schemas.microsoft.com/office/drawing/2014/main" id="{5E851FB6-7627-4A84-963E-714C15D0A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6213475"/>
                        <a:ext cx="2667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0">
            <a:extLst>
              <a:ext uri="{FF2B5EF4-FFF2-40B4-BE49-F238E27FC236}">
                <a16:creationId xmlns:a16="http://schemas.microsoft.com/office/drawing/2014/main" id="{0CA0109F-7810-4533-B99A-26B4CBC63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4" y="6170613"/>
          <a:ext cx="10953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24" imgW="596641" imgH="177723" progId="Equation.3">
                  <p:embed/>
                </p:oleObj>
              </mc:Choice>
              <mc:Fallback>
                <p:oleObj name="公式" r:id="rId24" imgW="596641" imgH="177723" progId="Equation.3">
                  <p:embed/>
                  <p:pic>
                    <p:nvPicPr>
                      <p:cNvPr id="8213" name="Object 20">
                        <a:extLst>
                          <a:ext uri="{FF2B5EF4-FFF2-40B4-BE49-F238E27FC236}">
                            <a16:creationId xmlns:a16="http://schemas.microsoft.com/office/drawing/2014/main" id="{0CA0109F-7810-4533-B99A-26B4CBC63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4" y="6170613"/>
                        <a:ext cx="10953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WordArt 21">
            <a:extLst>
              <a:ext uri="{FF2B5EF4-FFF2-40B4-BE49-F238E27FC236}">
                <a16:creationId xmlns:a16="http://schemas.microsoft.com/office/drawing/2014/main" id="{E56175A5-0243-4A26-A4A8-85899CC20F1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210800" y="6400800"/>
            <a:ext cx="762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FF9933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1</a:t>
            </a:r>
            <a:endParaRPr lang="zh-CN" altLang="en-US" sz="3600" kern="10">
              <a:ln w="12700">
                <a:solidFill>
                  <a:srgbClr val="FF9933"/>
                </a:solidFill>
                <a:round/>
                <a:headEnd/>
                <a:tailEnd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54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23D50B57-5587-42DE-8D5C-F533DAB2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AE04B7-0A3D-4ECA-BF4E-AA1EB95F104A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50A686CC-192B-4974-929D-9C4C7436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365126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正则动量算符：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哈密顿算符：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9220" name="Object 5">
            <a:extLst>
              <a:ext uri="{FF2B5EF4-FFF2-40B4-BE49-F238E27FC236}">
                <a16:creationId xmlns:a16="http://schemas.microsoft.com/office/drawing/2014/main" id="{B3A92A9E-12E5-4962-81FE-6A7E03DEB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9563" y="436564"/>
          <a:ext cx="15875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4" imgW="901309" imgH="177723" progId="Equation.3">
                  <p:embed/>
                </p:oleObj>
              </mc:Choice>
              <mc:Fallback>
                <p:oleObj name="公式" r:id="rId4" imgW="901309" imgH="177723" progId="Equation.3">
                  <p:embed/>
                  <p:pic>
                    <p:nvPicPr>
                      <p:cNvPr id="9220" name="Object 5">
                        <a:extLst>
                          <a:ext uri="{FF2B5EF4-FFF2-40B4-BE49-F238E27FC236}">
                            <a16:creationId xmlns:a16="http://schemas.microsoft.com/office/drawing/2014/main" id="{B3A92A9E-12E5-4962-81FE-6A7E03DEB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436564"/>
                        <a:ext cx="15875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A9997866-03B1-432A-B329-977940123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7776" y="838200"/>
          <a:ext cx="28606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6" imgW="1549400" imgH="469900" progId="Equation.3">
                  <p:embed/>
                </p:oleObj>
              </mc:Choice>
              <mc:Fallback>
                <p:oleObj name="公式" r:id="rId6" imgW="1549400" imgH="469900" progId="Equation.3">
                  <p:embed/>
                  <p:pic>
                    <p:nvPicPr>
                      <p:cNvPr id="9221" name="Object 4">
                        <a:extLst>
                          <a:ext uri="{FF2B5EF4-FFF2-40B4-BE49-F238E27FC236}">
                            <a16:creationId xmlns:a16="http://schemas.microsoft.com/office/drawing/2014/main" id="{A9997866-03B1-432A-B329-977940123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6" y="838200"/>
                        <a:ext cx="28606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9">
            <a:extLst>
              <a:ext uri="{FF2B5EF4-FFF2-40B4-BE49-F238E27FC236}">
                <a16:creationId xmlns:a16="http://schemas.microsoft.com/office/drawing/2014/main" id="{C325CE89-4D9F-461B-9E8C-6A439DF1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571626"/>
            <a:ext cx="87153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00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薛定格方程：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or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9223" name="Object 8">
            <a:extLst>
              <a:ext uri="{FF2B5EF4-FFF2-40B4-BE49-F238E27FC236}">
                <a16:creationId xmlns:a16="http://schemas.microsoft.com/office/drawing/2014/main" id="{673388CD-C417-4AA3-A5E0-169792253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1763" y="1500188"/>
          <a:ext cx="41513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8" imgW="2273300" imgH="533400" progId="Equation.3">
                  <p:embed/>
                </p:oleObj>
              </mc:Choice>
              <mc:Fallback>
                <p:oleObj name="公式" r:id="rId8" imgW="2273300" imgH="533400" progId="Equation.3">
                  <p:embed/>
                  <p:pic>
                    <p:nvPicPr>
                      <p:cNvPr id="9223" name="Object 8">
                        <a:extLst>
                          <a:ext uri="{FF2B5EF4-FFF2-40B4-BE49-F238E27FC236}">
                            <a16:creationId xmlns:a16="http://schemas.microsoft.com/office/drawing/2014/main" id="{673388CD-C417-4AA3-A5E0-169792253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1500188"/>
                        <a:ext cx="415131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7">
            <a:extLst>
              <a:ext uri="{FF2B5EF4-FFF2-40B4-BE49-F238E27FC236}">
                <a16:creationId xmlns:a16="http://schemas.microsoft.com/office/drawing/2014/main" id="{83FF7EDC-CF17-4ADB-9D39-E39418D04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4464" y="2362200"/>
          <a:ext cx="4664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10" imgW="2641600" imgH="457200" progId="Equation.3">
                  <p:embed/>
                </p:oleObj>
              </mc:Choice>
              <mc:Fallback>
                <p:oleObj name="公式" r:id="rId10" imgW="2641600" imgH="457200" progId="Equation.3">
                  <p:embed/>
                  <p:pic>
                    <p:nvPicPr>
                      <p:cNvPr id="9224" name="Object 7">
                        <a:extLst>
                          <a:ext uri="{FF2B5EF4-FFF2-40B4-BE49-F238E27FC236}">
                            <a16:creationId xmlns:a16="http://schemas.microsoft.com/office/drawing/2014/main" id="{83FF7EDC-CF17-4ADB-9D39-E39418D045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4" y="2362200"/>
                        <a:ext cx="46640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12">
            <a:extLst>
              <a:ext uri="{FF2B5EF4-FFF2-40B4-BE49-F238E27FC236}">
                <a16:creationId xmlns:a16="http://schemas.microsoft.com/office/drawing/2014/main" id="{CEAFC2F5-71E4-4DFF-85DC-22CBC68F0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3124201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一般说来，     与        不对易 </a:t>
            </a:r>
          </a:p>
        </p:txBody>
      </p:sp>
      <p:graphicFrame>
        <p:nvGraphicFramePr>
          <p:cNvPr id="9226" name="Object 11">
            <a:extLst>
              <a:ext uri="{FF2B5EF4-FFF2-40B4-BE49-F238E27FC236}">
                <a16:creationId xmlns:a16="http://schemas.microsoft.com/office/drawing/2014/main" id="{44F7E8DD-B8B3-4AEB-B54F-5754C9B37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3563" y="3144839"/>
          <a:ext cx="419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12" imgW="139700" imgH="139700" progId="Equation.3">
                  <p:embed/>
                </p:oleObj>
              </mc:Choice>
              <mc:Fallback>
                <p:oleObj name="公式" r:id="rId12" imgW="139700" imgH="139700" progId="Equation.3">
                  <p:embed/>
                  <p:pic>
                    <p:nvPicPr>
                      <p:cNvPr id="9226" name="Object 11">
                        <a:extLst>
                          <a:ext uri="{FF2B5EF4-FFF2-40B4-BE49-F238E27FC236}">
                            <a16:creationId xmlns:a16="http://schemas.microsoft.com/office/drawing/2014/main" id="{44F7E8DD-B8B3-4AEB-B54F-5754C9B37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3144839"/>
                        <a:ext cx="419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0">
            <a:extLst>
              <a:ext uri="{FF2B5EF4-FFF2-40B4-BE49-F238E27FC236}">
                <a16:creationId xmlns:a16="http://schemas.microsoft.com/office/drawing/2014/main" id="{B82BA18C-8D90-4384-A071-62701786C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3813" y="31496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14" imgW="164885" imgH="164885" progId="Equation.3">
                  <p:embed/>
                </p:oleObj>
              </mc:Choice>
              <mc:Fallback>
                <p:oleObj name="公式" r:id="rId14" imgW="164885" imgH="164885" progId="Equation.3">
                  <p:embed/>
                  <p:pic>
                    <p:nvPicPr>
                      <p:cNvPr id="9227" name="Object 10">
                        <a:extLst>
                          <a:ext uri="{FF2B5EF4-FFF2-40B4-BE49-F238E27FC236}">
                            <a16:creationId xmlns:a16="http://schemas.microsoft.com/office/drawing/2014/main" id="{B82BA18C-8D90-4384-A071-62701786C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3149600"/>
                        <a:ext cx="33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4">
            <a:extLst>
              <a:ext uri="{FF2B5EF4-FFF2-40B4-BE49-F238E27FC236}">
                <a16:creationId xmlns:a16="http://schemas.microsoft.com/office/drawing/2014/main" id="{69D9B3A0-9DB9-4B60-BA90-4598A891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35385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9" name="Rectangle 16">
            <a:extLst>
              <a:ext uri="{FF2B5EF4-FFF2-40B4-BE49-F238E27FC236}">
                <a16:creationId xmlns:a16="http://schemas.microsoft.com/office/drawing/2014/main" id="{F594A6CD-76E1-4633-87F2-74802534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3778251"/>
            <a:ext cx="5335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横波条件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9230" name="Object 15">
            <a:extLst>
              <a:ext uri="{FF2B5EF4-FFF2-40B4-BE49-F238E27FC236}">
                <a16:creationId xmlns:a16="http://schemas.microsoft.com/office/drawing/2014/main" id="{C507F4BF-CAA2-4EE3-88DF-98D3FBFC3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9313" y="3983038"/>
          <a:ext cx="99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公式" r:id="rId16" imgW="571004" imgH="177646" progId="Equation.3">
                  <p:embed/>
                </p:oleObj>
              </mc:Choice>
              <mc:Fallback>
                <p:oleObj name="公式" r:id="rId16" imgW="571004" imgH="177646" progId="Equation.3">
                  <p:embed/>
                  <p:pic>
                    <p:nvPicPr>
                      <p:cNvPr id="9230" name="Object 15">
                        <a:extLst>
                          <a:ext uri="{FF2B5EF4-FFF2-40B4-BE49-F238E27FC236}">
                            <a16:creationId xmlns:a16="http://schemas.microsoft.com/office/drawing/2014/main" id="{C507F4BF-CAA2-4EE3-88DF-98D3FBFC3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3983038"/>
                        <a:ext cx="990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7">
            <a:extLst>
              <a:ext uri="{FF2B5EF4-FFF2-40B4-BE49-F238E27FC236}">
                <a16:creationId xmlns:a16="http://schemas.microsoft.com/office/drawing/2014/main" id="{C9AE66D1-7F54-4237-9157-F44023FC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4479926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在横波条件下，</a:t>
            </a:r>
            <a:r>
              <a:rPr lang="en-US" altLang="zh-CN" sz="2000">
                <a:latin typeface="Times New Roman" panose="02020603050405020304" pitchFamily="18" charset="0"/>
              </a:rPr>
              <a:t>Schrödinger</a:t>
            </a:r>
            <a:r>
              <a:rPr lang="zh-CN" altLang="en-US" sz="2000">
                <a:latin typeface="Times New Roman" panose="02020603050405020304" pitchFamily="18" charset="0"/>
              </a:rPr>
              <a:t>方程可写成 </a:t>
            </a:r>
          </a:p>
        </p:txBody>
      </p:sp>
      <p:graphicFrame>
        <p:nvGraphicFramePr>
          <p:cNvPr id="9232" name="Object 18">
            <a:extLst>
              <a:ext uri="{FF2B5EF4-FFF2-40B4-BE49-F238E27FC236}">
                <a16:creationId xmlns:a16="http://schemas.microsoft.com/office/drawing/2014/main" id="{3FA26B96-0D07-45FB-B387-A400F1AE2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953000"/>
          <a:ext cx="4248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18" imgW="2832100" imgH="482600" progId="Equation.3">
                  <p:embed/>
                </p:oleObj>
              </mc:Choice>
              <mc:Fallback>
                <p:oleObj name="公式" r:id="rId18" imgW="2832100" imgH="482600" progId="Equation.3">
                  <p:embed/>
                  <p:pic>
                    <p:nvPicPr>
                      <p:cNvPr id="9232" name="Object 18">
                        <a:extLst>
                          <a:ext uri="{FF2B5EF4-FFF2-40B4-BE49-F238E27FC236}">
                            <a16:creationId xmlns:a16="http://schemas.microsoft.com/office/drawing/2014/main" id="{3FA26B96-0D07-45FB-B387-A400F1AE2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53000"/>
                        <a:ext cx="42481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WordArt 22">
            <a:extLst>
              <a:ext uri="{FF2B5EF4-FFF2-40B4-BE49-F238E27FC236}">
                <a16:creationId xmlns:a16="http://schemas.microsoft.com/office/drawing/2014/main" id="{5C03A201-CD27-476D-91CC-8E17E9BFBA1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475913" y="6629400"/>
            <a:ext cx="762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FF9933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2</a:t>
            </a:r>
            <a:endParaRPr lang="zh-CN" altLang="en-US" sz="3600" kern="10">
              <a:ln w="12700">
                <a:solidFill>
                  <a:srgbClr val="FF9933"/>
                </a:solidFill>
                <a:round/>
                <a:headEnd/>
                <a:tailEnd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14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7809CFB5-7357-4C86-9FFB-2039D07A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8D2ED0-AD73-4E0F-AC69-4B2F6B69FD81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5F8052B-E626-4BB3-86C6-B774F257F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476250"/>
            <a:ext cx="3771900" cy="476250"/>
          </a:xfrm>
        </p:spPr>
        <p:txBody>
          <a:bodyPr/>
          <a:lstStyle/>
          <a:p>
            <a:pPr eaLnBrk="1" hangingPunct="1"/>
            <a:r>
              <a:rPr lang="zh-CN" altLang="en-US" sz="2400" b="1"/>
              <a:t>规范不变性</a:t>
            </a:r>
            <a:endParaRPr lang="zh-CN" altLang="en-US" sz="2400"/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75E9BB23-4684-4899-BEC6-7D177ED1C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1125539"/>
            <a:ext cx="7513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914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914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914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在电动力学中，电磁场具有规范不变性，即当            作下述变换，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50F2CF46-657E-4363-85D1-055D59769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1125538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4" imgW="355292" imgH="203024" progId="Equation.3">
                  <p:embed/>
                </p:oleObj>
              </mc:Choice>
              <mc:Fallback>
                <p:oleObj name="公式" r:id="rId4" imgW="355292" imgH="203024" progId="Equation.3">
                  <p:embed/>
                  <p:pic>
                    <p:nvPicPr>
                      <p:cNvPr id="10245" name="Object 4">
                        <a:extLst>
                          <a:ext uri="{FF2B5EF4-FFF2-40B4-BE49-F238E27FC236}">
                            <a16:creationId xmlns:a16="http://schemas.microsoft.com/office/drawing/2014/main" id="{50F2CF46-657E-4363-85D1-055D59769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125538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10">
            <a:extLst>
              <a:ext uri="{FF2B5EF4-FFF2-40B4-BE49-F238E27FC236}">
                <a16:creationId xmlns:a16="http://schemas.microsoft.com/office/drawing/2014/main" id="{A90865EB-50EA-4D66-B15F-9AE5AA932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3101976"/>
            <a:ext cx="536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914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914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914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</a:rPr>
              <a:t>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</a:rPr>
              <a:t>           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247" name="Object 8">
            <a:extLst>
              <a:ext uri="{FF2B5EF4-FFF2-40B4-BE49-F238E27FC236}">
                <a16:creationId xmlns:a16="http://schemas.microsoft.com/office/drawing/2014/main" id="{6BCCF553-F382-4C57-A2EE-1895547A5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6438" y="1689101"/>
          <a:ext cx="1219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6" imgW="647419" imgH="177723" progId="Equation.3">
                  <p:embed/>
                </p:oleObj>
              </mc:Choice>
              <mc:Fallback>
                <p:oleObj name="公式" r:id="rId6" imgW="647419" imgH="177723" progId="Equation.3">
                  <p:embed/>
                  <p:pic>
                    <p:nvPicPr>
                      <p:cNvPr id="10247" name="Object 8">
                        <a:extLst>
                          <a:ext uri="{FF2B5EF4-FFF2-40B4-BE49-F238E27FC236}">
                            <a16:creationId xmlns:a16="http://schemas.microsoft.com/office/drawing/2014/main" id="{6BCCF553-F382-4C57-A2EE-1895547A5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689101"/>
                        <a:ext cx="1219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6">
            <a:extLst>
              <a:ext uri="{FF2B5EF4-FFF2-40B4-BE49-F238E27FC236}">
                <a16:creationId xmlns:a16="http://schemas.microsoft.com/office/drawing/2014/main" id="{C83D1074-7C68-44C7-9912-E7F3FD3FA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75" y="2143126"/>
          <a:ext cx="21336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8" imgW="1193800" imgH="431800" progId="Equation.3">
                  <p:embed/>
                </p:oleObj>
              </mc:Choice>
              <mc:Fallback>
                <p:oleObj name="公式" r:id="rId8" imgW="1193800" imgH="431800" progId="Equation.3">
                  <p:embed/>
                  <p:pic>
                    <p:nvPicPr>
                      <p:cNvPr id="10248" name="Object 6">
                        <a:extLst>
                          <a:ext uri="{FF2B5EF4-FFF2-40B4-BE49-F238E27FC236}">
                            <a16:creationId xmlns:a16="http://schemas.microsoft.com/office/drawing/2014/main" id="{C83D1074-7C68-44C7-9912-E7F3FD3FA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2143126"/>
                        <a:ext cx="21336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13">
            <a:extLst>
              <a:ext uri="{FF2B5EF4-FFF2-40B4-BE49-F238E27FC236}">
                <a16:creationId xmlns:a16="http://schemas.microsoft.com/office/drawing/2014/main" id="{18230CA2-FC82-4F38-AA62-83BD10C5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1" y="3117851"/>
            <a:ext cx="6983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914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914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914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时，电场强度     和磁场强度      都不改变。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在电磁场的规范变换下，若使波函数作变换 </a:t>
            </a:r>
          </a:p>
        </p:txBody>
      </p:sp>
      <p:graphicFrame>
        <p:nvGraphicFramePr>
          <p:cNvPr id="10250" name="Object 12">
            <a:extLst>
              <a:ext uri="{FF2B5EF4-FFF2-40B4-BE49-F238E27FC236}">
                <a16:creationId xmlns:a16="http://schemas.microsoft.com/office/drawing/2014/main" id="{53BB6178-EAF3-477B-A2CB-7D7333E29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0614" y="3114675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10" imgW="152268" imgH="164957" progId="Equation.3">
                  <p:embed/>
                </p:oleObj>
              </mc:Choice>
              <mc:Fallback>
                <p:oleObj name="公式" r:id="rId10" imgW="152268" imgH="164957" progId="Equation.3">
                  <p:embed/>
                  <p:pic>
                    <p:nvPicPr>
                      <p:cNvPr id="10250" name="Object 12">
                        <a:extLst>
                          <a:ext uri="{FF2B5EF4-FFF2-40B4-BE49-F238E27FC236}">
                            <a16:creationId xmlns:a16="http://schemas.microsoft.com/office/drawing/2014/main" id="{53BB6178-EAF3-477B-A2CB-7D7333E29B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4" y="3114675"/>
                        <a:ext cx="3063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96460360-F821-4CB5-BA8A-CB7EED4BB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1925" y="314325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12" imgW="152268" imgH="164957" progId="Equation.3">
                  <p:embed/>
                </p:oleObj>
              </mc:Choice>
              <mc:Fallback>
                <p:oleObj name="公式" r:id="rId12" imgW="152268" imgH="164957" progId="Equation.3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id="{96460360-F821-4CB5-BA8A-CB7EED4BB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314325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7">
            <a:extLst>
              <a:ext uri="{FF2B5EF4-FFF2-40B4-BE49-F238E27FC236}">
                <a16:creationId xmlns:a16="http://schemas.microsoft.com/office/drawing/2014/main" id="{89A91066-E190-4743-8694-4C704BA0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4352925"/>
            <a:ext cx="7023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914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914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914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则变换是对称变换， 即</a:t>
            </a:r>
            <a:r>
              <a:rPr lang="zh-CN" altLang="en-US" sz="2000" b="1">
                <a:latin typeface="Times New Roman" panose="02020603050405020304" pitchFamily="18" charset="0"/>
              </a:rPr>
              <a:t>幺正</a:t>
            </a:r>
            <a:r>
              <a:rPr lang="zh-CN" altLang="en-US" sz="2000">
                <a:latin typeface="Times New Roman" panose="02020603050405020304" pitchFamily="18" charset="0"/>
              </a:rPr>
              <a:t>和</a:t>
            </a:r>
            <a:r>
              <a:rPr lang="zh-CN" altLang="en-US" sz="2000" b="1">
                <a:latin typeface="Times New Roman" panose="02020603050405020304" pitchFamily="18" charset="0"/>
              </a:rPr>
              <a:t>薛定谔方程不变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0253" name="Rectangle 18">
            <a:extLst>
              <a:ext uri="{FF2B5EF4-FFF2-40B4-BE49-F238E27FC236}">
                <a16:creationId xmlns:a16="http://schemas.microsoft.com/office/drawing/2014/main" id="{61BBEE1F-D865-422C-96B5-66199B67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5368925"/>
            <a:ext cx="561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9149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9149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9149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914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i="1" u="sng">
                <a:latin typeface="Times New Roman" panose="02020603050405020304" pitchFamily="18" charset="0"/>
              </a:rPr>
              <a:t>幺正性：</a:t>
            </a:r>
            <a:endParaRPr lang="en-US" altLang="zh-CN" sz="2000" i="1" u="sng">
              <a:latin typeface="Times New Roman" panose="02020603050405020304" pitchFamily="18" charset="0"/>
            </a:endParaRPr>
          </a:p>
        </p:txBody>
      </p:sp>
      <p:sp>
        <p:nvSpPr>
          <p:cNvPr id="10254" name="Rectangle 23">
            <a:extLst>
              <a:ext uri="{FF2B5EF4-FFF2-40B4-BE49-F238E27FC236}">
                <a16:creationId xmlns:a16="http://schemas.microsoft.com/office/drawing/2014/main" id="{6899AF72-0324-49FB-99C0-0128BAEBE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32004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55" name="WordArt 25">
            <a:extLst>
              <a:ext uri="{FF2B5EF4-FFF2-40B4-BE49-F238E27FC236}">
                <a16:creationId xmlns:a16="http://schemas.microsoft.com/office/drawing/2014/main" id="{2A40B635-9BE1-4F63-942E-E51F6C3A9AF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210800" y="6400800"/>
            <a:ext cx="762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FF9933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5</a:t>
            </a:r>
            <a:endParaRPr lang="zh-CN" altLang="en-US" sz="3600" kern="10">
              <a:ln w="12700">
                <a:solidFill>
                  <a:srgbClr val="FF9933"/>
                </a:solidFill>
                <a:round/>
                <a:headEnd/>
                <a:tailEnd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10256" name="Picture 34">
            <a:extLst>
              <a:ext uri="{FF2B5EF4-FFF2-40B4-BE49-F238E27FC236}">
                <a16:creationId xmlns:a16="http://schemas.microsoft.com/office/drawing/2014/main" id="{A9C4276B-DF83-46BB-829B-69F3352F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89100"/>
            <a:ext cx="262413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36">
            <a:extLst>
              <a:ext uri="{FF2B5EF4-FFF2-40B4-BE49-F238E27FC236}">
                <a16:creationId xmlns:a16="http://schemas.microsoft.com/office/drawing/2014/main" id="{1ED32DE0-4D92-485C-8926-F5DC0456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098800"/>
            <a:ext cx="18208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Picture 37">
            <a:extLst>
              <a:ext uri="{FF2B5EF4-FFF2-40B4-BE49-F238E27FC236}">
                <a16:creationId xmlns:a16="http://schemas.microsoft.com/office/drawing/2014/main" id="{52CE6F81-7EDA-4825-BAF4-91E0E67C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300664"/>
            <a:ext cx="33845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6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15113D-69EF-44C8-8CFF-0C313763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558857-B714-49C8-BD8C-A801965BCAC8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1BA08BEB-C6EF-4CB5-8C80-204CB20D3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2063751"/>
            <a:ext cx="2351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薛定谔方程不变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336D339-BFB3-4CB4-85A1-B23C215F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4" y="265113"/>
            <a:ext cx="18954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3">
            <a:extLst>
              <a:ext uri="{FF2B5EF4-FFF2-40B4-BE49-F238E27FC236}">
                <a16:creationId xmlns:a16="http://schemas.microsoft.com/office/drawing/2014/main" id="{4315DC1D-B603-4F5D-B32E-B44F8966B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55626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量子规范变换</a:t>
            </a:r>
          </a:p>
        </p:txBody>
      </p:sp>
      <p:sp>
        <p:nvSpPr>
          <p:cNvPr id="11270" name="TextBox 2">
            <a:extLst>
              <a:ext uri="{FF2B5EF4-FFF2-40B4-BE49-F238E27FC236}">
                <a16:creationId xmlns:a16="http://schemas.microsoft.com/office/drawing/2014/main" id="{EF58F6E5-447A-4D14-B8B2-C094F6EA8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35956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因为</a:t>
            </a:r>
          </a:p>
        </p:txBody>
      </p:sp>
      <p:sp>
        <p:nvSpPr>
          <p:cNvPr id="11271" name="TextBox 3">
            <a:extLst>
              <a:ext uri="{FF2B5EF4-FFF2-40B4-BE49-F238E27FC236}">
                <a16:creationId xmlns:a16="http://schemas.microsoft.com/office/drawing/2014/main" id="{4AA3B56B-5DCE-4D6E-BC83-AE7F8D48A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6" y="5594351"/>
            <a:ext cx="141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可以证明</a:t>
            </a:r>
          </a:p>
        </p:txBody>
      </p:sp>
      <p:pic>
        <p:nvPicPr>
          <p:cNvPr id="11272" name="Picture 12">
            <a:extLst>
              <a:ext uri="{FF2B5EF4-FFF2-40B4-BE49-F238E27FC236}">
                <a16:creationId xmlns:a16="http://schemas.microsoft.com/office/drawing/2014/main" id="{EFE9DBA6-7E7E-4CB9-B3C2-1BDFA486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38" y="2032000"/>
            <a:ext cx="2724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3">
            <a:extLst>
              <a:ext uri="{FF2B5EF4-FFF2-40B4-BE49-F238E27FC236}">
                <a16:creationId xmlns:a16="http://schemas.microsoft.com/office/drawing/2014/main" id="{E8E98162-47CE-4C40-ADF0-2BF9469A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5751513"/>
            <a:ext cx="2724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5">
            <a:extLst>
              <a:ext uri="{FF2B5EF4-FFF2-40B4-BE49-F238E27FC236}">
                <a16:creationId xmlns:a16="http://schemas.microsoft.com/office/drawing/2014/main" id="{6D869A9F-A26E-4F2A-8BA8-CC099001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2852738"/>
            <a:ext cx="47498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41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A2A5C7-E5CC-418A-9B59-7E7AECDD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1266D8-8420-4AAE-923E-401D06B287A6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2291" name="TextBox 2">
            <a:extLst>
              <a:ext uri="{FF2B5EF4-FFF2-40B4-BE49-F238E27FC236}">
                <a16:creationId xmlns:a16="http://schemas.microsoft.com/office/drawing/2014/main" id="{E2EABBCB-962C-4EDB-B52C-3B836118B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765176"/>
            <a:ext cx="1414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速度算符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DF4AD0F9-7A70-45C9-A9CC-104922D97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1" y="765175"/>
            <a:ext cx="45196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4">
            <a:extLst>
              <a:ext uri="{FF2B5EF4-FFF2-40B4-BE49-F238E27FC236}">
                <a16:creationId xmlns:a16="http://schemas.microsoft.com/office/drawing/2014/main" id="{0E31906E-51B3-4C0D-9B58-B36B7B78D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2636838"/>
            <a:ext cx="2338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几率流密度不变</a:t>
            </a:r>
          </a:p>
        </p:txBody>
      </p:sp>
      <p:pic>
        <p:nvPicPr>
          <p:cNvPr id="12294" name="Picture 3">
            <a:extLst>
              <a:ext uri="{FF2B5EF4-FFF2-40B4-BE49-F238E27FC236}">
                <a16:creationId xmlns:a16="http://schemas.microsoft.com/office/drawing/2014/main" id="{86B74FCF-D040-4709-A9D3-3572C38F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2508250"/>
            <a:ext cx="46593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4">
            <a:extLst>
              <a:ext uri="{FF2B5EF4-FFF2-40B4-BE49-F238E27FC236}">
                <a16:creationId xmlns:a16="http://schemas.microsoft.com/office/drawing/2014/main" id="{6EEE826C-93F8-4851-8993-23DC268B0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3614738"/>
            <a:ext cx="36147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84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0901C116-4F90-41B4-AC15-0CE5EEF2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Landau</a:t>
            </a:r>
            <a:r>
              <a:rPr lang="zh-CN" altLang="en-US"/>
              <a:t>问题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9FD346B9-8A2D-4ECB-AAFA-3B57AEAB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6" y="1357313"/>
            <a:ext cx="7643813" cy="4525962"/>
          </a:xfrm>
        </p:spPr>
        <p:txBody>
          <a:bodyPr/>
          <a:lstStyle/>
          <a:p>
            <a:r>
              <a:rPr lang="zh-CN" altLang="en-US" sz="2400"/>
              <a:t>考虑均匀磁场</a:t>
            </a:r>
            <a:r>
              <a:rPr lang="en-US" altLang="zh-CN" sz="2400"/>
              <a:t>B</a:t>
            </a:r>
            <a:r>
              <a:rPr lang="zh-CN" altLang="en-US" sz="2400"/>
              <a:t>在</a:t>
            </a:r>
            <a:r>
              <a:rPr lang="en-US" altLang="zh-CN" sz="2400"/>
              <a:t>z</a:t>
            </a:r>
            <a:r>
              <a:rPr lang="zh-CN" altLang="en-US" sz="2400"/>
              <a:t>方向，磁势为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43A93C-0356-4764-ADA8-7DB039B1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E76BD1-7D39-4E8C-83A4-EF3CCC5940F5}" type="slidenum">
              <a:rPr lang="en-US" altLang="zh-CN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4757CAE4-860D-40AC-8070-1421C8DE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1928814"/>
            <a:ext cx="72104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>
            <a:extLst>
              <a:ext uri="{FF2B5EF4-FFF2-40B4-BE49-F238E27FC236}">
                <a16:creationId xmlns:a16="http://schemas.microsoft.com/office/drawing/2014/main" id="{48500571-D654-4A97-AF62-63453F9B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5286375"/>
            <a:ext cx="766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99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224</Words>
  <Application>Microsoft Office PowerPoint</Application>
  <PresentationFormat>宽屏</PresentationFormat>
  <Paragraphs>62</Paragraphs>
  <Slides>10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公式</vt:lpstr>
      <vt:lpstr>Equation.3</vt:lpstr>
      <vt:lpstr>粒子在电磁场下 Lagrangain</vt:lpstr>
      <vt:lpstr> </vt:lpstr>
      <vt:lpstr>正则动量</vt:lpstr>
      <vt:lpstr> </vt:lpstr>
      <vt:lpstr>PowerPoint 演示文稿</vt:lpstr>
      <vt:lpstr>规范不变性</vt:lpstr>
      <vt:lpstr>PowerPoint 演示文稿</vt:lpstr>
      <vt:lpstr>PowerPoint 演示文稿</vt:lpstr>
      <vt:lpstr>Landau问题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粒子在电磁场下 Lagrangain</dc:title>
  <dc:creator>yahui li</dc:creator>
  <cp:lastModifiedBy>yahui li</cp:lastModifiedBy>
  <cp:revision>1</cp:revision>
  <dcterms:created xsi:type="dcterms:W3CDTF">2018-06-09T01:01:57Z</dcterms:created>
  <dcterms:modified xsi:type="dcterms:W3CDTF">2018-06-09T01:04:23Z</dcterms:modified>
</cp:coreProperties>
</file>